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9"/>
  </p:notesMasterIdLst>
  <p:handoutMasterIdLst>
    <p:handoutMasterId r:id="rId20"/>
  </p:handoutMasterIdLst>
  <p:sldIdLst>
    <p:sldId id="277" r:id="rId2"/>
    <p:sldId id="278" r:id="rId3"/>
    <p:sldId id="279" r:id="rId4"/>
    <p:sldId id="280" r:id="rId5"/>
    <p:sldId id="281" r:id="rId6"/>
    <p:sldId id="282" r:id="rId7"/>
    <p:sldId id="283" r:id="rId8"/>
    <p:sldId id="284" r:id="rId9"/>
    <p:sldId id="285" r:id="rId10"/>
    <p:sldId id="286" r:id="rId11"/>
    <p:sldId id="287" r:id="rId12"/>
    <p:sldId id="288" r:id="rId13"/>
    <p:sldId id="289" r:id="rId14"/>
    <p:sldId id="290" r:id="rId15"/>
    <p:sldId id="291" r:id="rId16"/>
    <p:sldId id="292" r:id="rId17"/>
    <p:sldId id="293" r:id="rId18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39" autoAdjust="0"/>
    <p:restoredTop sz="94576" autoAdjust="0"/>
  </p:normalViewPr>
  <p:slideViewPr>
    <p:cSldViewPr>
      <p:cViewPr varScale="1">
        <p:scale>
          <a:sx n="72" d="100"/>
          <a:sy n="72" d="100"/>
        </p:scale>
        <p:origin x="1092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ACF1CFC5-9F47-417B-8074-5E76788433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735279DA-7391-4594-9A27-D6F49CB793F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46AA51DA-C9A4-4D75-B32B-D8FBE53A024F}" type="slidenum">
              <a:rPr lang="en-US" altLang="en-US" smtClean="0">
                <a:latin typeface="Verdana" panose="020B0604030504040204" pitchFamily="34" charset="0"/>
              </a:rPr>
              <a:pPr/>
              <a:t>2</a:t>
            </a:fld>
            <a:endParaRPr lang="en-US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1267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112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7EAF6719-9CE5-45B1-BE28-B3D516F63AEA}" type="slidenum">
              <a:rPr lang="en-US" altLang="en-US" smtClean="0">
                <a:latin typeface="Verdana" panose="020B0604030504040204" pitchFamily="34" charset="0"/>
              </a:rPr>
              <a:pPr/>
              <a:t>4</a:t>
            </a:fld>
            <a:endParaRPr lang="en-US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331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133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10B02933-01B3-4DF7-806A-0D64EC9A8225}" type="slidenum">
              <a:rPr lang="en-US" altLang="en-US" smtClean="0">
                <a:latin typeface="Verdana" panose="020B0604030504040204" pitchFamily="34" charset="0"/>
              </a:rPr>
              <a:pPr/>
              <a:t>5</a:t>
            </a:fld>
            <a:endParaRPr lang="en-US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363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28E4A68E-0EC9-4910-8520-99885D1813CA}" type="slidenum">
              <a:rPr lang="en-US" altLang="en-US" smtClean="0">
                <a:latin typeface="Verdana" panose="020B0604030504040204" pitchFamily="34" charset="0"/>
              </a:rPr>
              <a:pPr/>
              <a:t>6</a:t>
            </a:fld>
            <a:endParaRPr lang="en-US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BB9505-64BA-4CC7-A273-2AA180581A23}" type="datetime1">
              <a:rPr lang="en-GB" altLang="en-US"/>
              <a:pPr>
                <a:defRPr/>
              </a:pPr>
              <a:t>26/11/2019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D28ACD-4CF8-40A4-9B8E-5EE4939F25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692411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8E755C-679D-4DDE-886C-100FADD109C1}" type="datetime1">
              <a:rPr lang="en-GB" altLang="en-US"/>
              <a:pPr>
                <a:defRPr/>
              </a:pPr>
              <a:t>26/11/2019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049374-A4E6-40BF-BA47-8C73D6A2BE4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526341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A05526-8B03-40BF-9519-26FBEEF7A9F2}" type="datetime1">
              <a:rPr lang="en-GB" altLang="en-US"/>
              <a:pPr>
                <a:defRPr/>
              </a:pPr>
              <a:t>26/11/2019</a:t>
            </a:fld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4401B4-5826-41B1-80A6-31E58F07E2F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23749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076F8C-E999-416B-A20C-3EC41543A563}" type="datetime1">
              <a:rPr lang="en-GB" altLang="en-US"/>
              <a:pPr>
                <a:defRPr/>
              </a:pPr>
              <a:t>26/11/2019</a:t>
            </a:fld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291CE7-D0DB-41EF-8BF3-F4163A73843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07903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64F504-9D71-449C-A37C-5D6987735494}" type="datetime1">
              <a:rPr lang="en-GB" altLang="en-US"/>
              <a:pPr>
                <a:defRPr/>
              </a:pPr>
              <a:t>26/11/2019</a:t>
            </a:fld>
            <a:endParaRPr lang="en-GB" altLang="en-US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FC9E32-AB4D-4A1E-804B-71363AC9065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277420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C62CB4-85FF-43A3-A419-9CBE4CCC5174}" type="datetime1">
              <a:rPr lang="en-GB" altLang="en-US"/>
              <a:pPr>
                <a:defRPr/>
              </a:pPr>
              <a:t>26/11/2019</a:t>
            </a:fld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8A19DD-2605-44AB-ADF4-66B128EF188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608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6BE8C5-450B-48FB-8164-3796DE2DCD4F}" type="datetime1">
              <a:rPr lang="en-GB" altLang="en-US"/>
              <a:pPr>
                <a:defRPr/>
              </a:pPr>
              <a:t>26/11/2019</a:t>
            </a:fld>
            <a:endParaRPr lang="en-GB" altLang="en-US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F4B5E7-E97A-45B4-BC90-E6CCFCA701C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023533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B44604-6692-4EB0-AF2B-F83505995E40}" type="datetime1">
              <a:rPr lang="en-GB" altLang="en-US"/>
              <a:pPr>
                <a:defRPr/>
              </a:pPr>
              <a:t>26/11/2019</a:t>
            </a:fld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348723-CD16-49E8-AD3D-B4FBF0147C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352613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F94F14-8F87-4005-9785-B023A92BF275}" type="datetime1">
              <a:rPr lang="en-GB" altLang="en-US"/>
              <a:pPr>
                <a:defRPr/>
              </a:pPr>
              <a:t>26/11/2019</a:t>
            </a:fld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CFB4A2-0805-4A46-A9F0-A7CE0AAA18A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03907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8989C8-7120-4A7C-8609-096B450BED80}" type="datetime1">
              <a:rPr lang="en-GB" altLang="en-US"/>
              <a:pPr>
                <a:defRPr/>
              </a:pPr>
              <a:t>26/11/2019</a:t>
            </a:fld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71D5BA-6E53-433A-A63F-D1A0752C086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39325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FF4258-81C8-4CF1-8C9D-2EB9A2291074}" type="datetime1">
              <a:rPr lang="en-GB" altLang="en-US"/>
              <a:pPr>
                <a:defRPr/>
              </a:pPr>
              <a:t>26/11/2019</a:t>
            </a:fld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EB9AB8-E2C8-4CA9-818B-AAC98D3BED3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565861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B7AA668-A6D9-4442-B1F7-297B3AB1337F}" type="datetime1">
              <a:rPr lang="en-GB" altLang="en-US"/>
              <a:pPr>
                <a:defRPr/>
              </a:pPr>
              <a:t>26/11/2019</a:t>
            </a:fld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08A77417-8AAA-49B9-9E7A-94A6D4254F8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30" r:id="rId1"/>
    <p:sldLayoutId id="2147483831" r:id="rId2"/>
    <p:sldLayoutId id="2147483821" r:id="rId3"/>
    <p:sldLayoutId id="2147483822" r:id="rId4"/>
    <p:sldLayoutId id="2147483823" r:id="rId5"/>
    <p:sldLayoutId id="2147483824" r:id="rId6"/>
    <p:sldLayoutId id="2147483825" r:id="rId7"/>
    <p:sldLayoutId id="2147483826" r:id="rId8"/>
    <p:sldLayoutId id="2147483827" r:id="rId9"/>
    <p:sldLayoutId id="2147483828" r:id="rId10"/>
    <p:sldLayoutId id="2147483829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qualityhumanrights.com/en/advice-and-guidance" TargetMode="External"/><Relationship Id="rId2" Type="http://schemas.openxmlformats.org/officeDocument/2006/relationships/hyperlink" Target="https://www.gov.uk/guidance/equality-act-2010-guidance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ipd.co.uk/knowledge/fundamentals/emp-law/tribunals/questions/" TargetMode="External"/><Relationship Id="rId2" Type="http://schemas.openxmlformats.org/officeDocument/2006/relationships/hyperlink" Target="http://www.acas.org.uk/index.aspx?articleid=2174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egislation.gov.uk/ukpga/1996/18/contents" TargetMode="External"/><Relationship Id="rId2" Type="http://schemas.openxmlformats.org/officeDocument/2006/relationships/hyperlink" Target="http://www.cipd.co.uk/knowledge/fundamentals/emp-law/dismissal/wrongful-dismissal-question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cipd.co.uk/knowledge/fundamentals/emp-law/dismissal/cases/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BMSW4005</a:t>
            </a:r>
          </a:p>
        </p:txBody>
      </p:sp>
      <p:sp>
        <p:nvSpPr>
          <p:cNvPr id="15362" name="Subtitle 4"/>
          <p:cNvSpPr>
            <a:spLocks noGrp="1"/>
          </p:cNvSpPr>
          <p:nvPr>
            <p:ph type="subTitle" idx="1"/>
          </p:nvPr>
        </p:nvSpPr>
        <p:spPr>
          <a:xfrm>
            <a:off x="1370013" y="2133600"/>
            <a:ext cx="6731000" cy="3363913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Professional Career Development</a:t>
            </a:r>
          </a:p>
          <a:p>
            <a:pPr eaLnBrk="1" hangingPunct="1">
              <a:defRPr/>
            </a:pPr>
            <a:r>
              <a:rPr lang="en-GB" altLang="en-US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6</a:t>
            </a:r>
          </a:p>
          <a:p>
            <a:pPr eaLnBrk="1" hangingPunct="1">
              <a:defRPr/>
            </a:pPr>
            <a:endParaRPr lang="en-GB" altLang="en-US" dirty="0">
              <a:solidFill>
                <a:schemeClr val="tx1"/>
              </a:solidFill>
            </a:endParaRPr>
          </a:p>
          <a:p>
            <a:pPr eaLnBrk="1" hangingPunct="1">
              <a:defRPr/>
            </a:pPr>
            <a:r>
              <a:rPr lang="en-GB" altLang="en-US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Employment Legislation </a:t>
            </a:r>
          </a:p>
          <a:p>
            <a:pPr eaLnBrk="1" hangingPunct="1">
              <a:defRPr/>
            </a:pPr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26/11/2019</a:t>
            </a:fld>
            <a:endParaRPr lang="en-GB" altLang="en-US"/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7897DA4-50ED-49B1-A304-75EC7D9C8D4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en-GB" altLang="en-US" sz="3200"/>
              <a:t>In this session….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5538"/>
            <a:ext cx="8229600" cy="3916362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en-US" dirty="0"/>
              <a:t>By the end of the session, you should be able to: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altLang="en-US" dirty="0"/>
          </a:p>
          <a:p>
            <a:pPr>
              <a:defRPr/>
            </a:pPr>
            <a:r>
              <a:rPr lang="en-GB" altLang="en-US" dirty="0"/>
              <a:t>Understand the purpose of employment regulation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altLang="en-US" dirty="0"/>
          </a:p>
          <a:p>
            <a:pPr>
              <a:defRPr/>
            </a:pPr>
            <a:r>
              <a:rPr lang="en-GB" altLang="en-US" dirty="0"/>
              <a:t>Explain the way it is enforced in practice.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b="1"/>
              <a:t>What is ‘Employment Law’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altLang="en-US" sz="2800"/>
              <a:t>Employment law regulates the relationship between employers and employees.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z="2800"/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2800"/>
              <a:t>It governs what employers can expect from employees, what employers can ask employees to do, and employees’ rights at work.</a:t>
            </a:r>
          </a:p>
          <a:p>
            <a:pPr marL="0" indent="0" algn="r">
              <a:buFont typeface="Arial" panose="020B0604020202020204" pitchFamily="34" charset="0"/>
              <a:buNone/>
            </a:pPr>
            <a:r>
              <a:rPr lang="en-GB" altLang="en-US" sz="2000" i="1"/>
              <a:t>CIPD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How are legal standards set?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179388" y="1557338"/>
            <a:ext cx="2160587" cy="1295400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common law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23888" y="3365500"/>
            <a:ext cx="2159000" cy="1295400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primary legislation: Acts of Parliament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804025" y="1557338"/>
            <a:ext cx="2160588" cy="1295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European Convention on Human Rights 1950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038850" y="3373438"/>
            <a:ext cx="2160588" cy="1296987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European law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3330575" y="4021138"/>
            <a:ext cx="2160588" cy="1296987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secondary legislation: regulations</a:t>
            </a:r>
          </a:p>
        </p:txBody>
      </p:sp>
      <p:sp>
        <p:nvSpPr>
          <p:cNvPr id="10" name="Bent Arrow 9"/>
          <p:cNvSpPr/>
          <p:nvPr/>
        </p:nvSpPr>
        <p:spPr>
          <a:xfrm rot="10800000">
            <a:off x="2516188" y="1506538"/>
            <a:ext cx="708025" cy="792162"/>
          </a:xfrm>
          <a:prstGeom prst="bentArrow">
            <a:avLst>
              <a:gd name="adj1" fmla="val 4555"/>
              <a:gd name="adj2" fmla="val 25000"/>
              <a:gd name="adj3" fmla="val 25000"/>
              <a:gd name="adj4" fmla="val 43750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chemeClr val="tx1"/>
              </a:solidFill>
            </a:endParaRPr>
          </a:p>
        </p:txBody>
      </p:sp>
      <p:sp>
        <p:nvSpPr>
          <p:cNvPr id="11" name="Bent Arrow 10"/>
          <p:cNvSpPr/>
          <p:nvPr/>
        </p:nvSpPr>
        <p:spPr>
          <a:xfrm rot="10800000" flipH="1">
            <a:off x="5721350" y="1506538"/>
            <a:ext cx="715963" cy="792162"/>
          </a:xfrm>
          <a:prstGeom prst="bentArrow">
            <a:avLst>
              <a:gd name="adj1" fmla="val 3996"/>
              <a:gd name="adj2" fmla="val 25759"/>
              <a:gd name="adj3" fmla="val 25000"/>
              <a:gd name="adj4" fmla="val 43750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chemeClr val="tx1"/>
              </a:solidFill>
            </a:endParaRPr>
          </a:p>
        </p:txBody>
      </p:sp>
      <p:sp>
        <p:nvSpPr>
          <p:cNvPr id="12" name="Down Arrow 11"/>
          <p:cNvSpPr/>
          <p:nvPr/>
        </p:nvSpPr>
        <p:spPr>
          <a:xfrm rot="1841778">
            <a:off x="3125788" y="2000250"/>
            <a:ext cx="360362" cy="1439863"/>
          </a:xfrm>
          <a:prstGeom prst="downArrow">
            <a:avLst>
              <a:gd name="adj1" fmla="val 12365"/>
              <a:gd name="adj2" fmla="val 50000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3" name="Down Arrow 12"/>
          <p:cNvSpPr/>
          <p:nvPr/>
        </p:nvSpPr>
        <p:spPr>
          <a:xfrm>
            <a:off x="4233863" y="2205038"/>
            <a:ext cx="358775" cy="1439862"/>
          </a:xfrm>
          <a:prstGeom prst="downArrow">
            <a:avLst>
              <a:gd name="adj1" fmla="val 11951"/>
              <a:gd name="adj2" fmla="val 50000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4" name="Down Arrow 13"/>
          <p:cNvSpPr/>
          <p:nvPr/>
        </p:nvSpPr>
        <p:spPr>
          <a:xfrm rot="19749887">
            <a:off x="5335588" y="1928813"/>
            <a:ext cx="360362" cy="1439862"/>
          </a:xfrm>
          <a:prstGeom prst="downArrow">
            <a:avLst>
              <a:gd name="adj1" fmla="val 10262"/>
              <a:gd name="adj2" fmla="val 50000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2" grpId="0" animBg="1"/>
      <p:bldP spid="13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457200" y="-26988"/>
            <a:ext cx="8229600" cy="1008063"/>
          </a:xfrm>
        </p:spPr>
        <p:txBody>
          <a:bodyPr/>
          <a:lstStyle/>
          <a:p>
            <a:r>
              <a:rPr lang="en-GB" altLang="en-US"/>
              <a:t>How are legal standards set?</a:t>
            </a:r>
          </a:p>
        </p:txBody>
      </p:sp>
      <p:sp>
        <p:nvSpPr>
          <p:cNvPr id="12291" name="Rectangle 2"/>
          <p:cNvSpPr>
            <a:spLocks noChangeArrowheads="1"/>
          </p:cNvSpPr>
          <p:nvPr/>
        </p:nvSpPr>
        <p:spPr bwMode="auto">
          <a:xfrm>
            <a:off x="250825" y="908050"/>
            <a:ext cx="8343900" cy="4894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just"/>
            <a:r>
              <a:rPr lang="en-GB" altLang="en-US" sz="2400" b="1" dirty="0"/>
              <a:t>Common law </a:t>
            </a:r>
            <a:r>
              <a:rPr lang="en-GB" altLang="en-US" sz="2400" dirty="0"/>
              <a:t>- which is also known as case law or precedent is law that has been developed by judges, courts and similar tribunals.</a:t>
            </a:r>
          </a:p>
          <a:p>
            <a:pPr algn="just"/>
            <a:r>
              <a:rPr lang="en-GB" altLang="en-US" sz="2400" b="1" dirty="0"/>
              <a:t>Primary legislation - this is statute law </a:t>
            </a:r>
            <a:r>
              <a:rPr lang="en-GB" altLang="en-US" sz="2400" dirty="0"/>
              <a:t>– Acts of Parliament. These may set new legal requirements and can also overturn case-law decisions of the judges; and repeal or amend existing legislation. It is the most common way through which new general rights and duties are established.</a:t>
            </a:r>
          </a:p>
          <a:p>
            <a:pPr algn="just"/>
            <a:r>
              <a:rPr lang="en-GB" altLang="en-US" sz="2400" b="1" dirty="0"/>
              <a:t>Secondary legislation - </a:t>
            </a:r>
            <a:r>
              <a:rPr lang="en-GB" altLang="en-US" sz="2400" dirty="0"/>
              <a:t>This subordinate legislation, made by way of statutory instruments, is often referred to as ‘regulations’. They are laid before Parliament for approval in a simpler process than passing an Act.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>
          <a:xfrm>
            <a:off x="457200" y="-26988"/>
            <a:ext cx="8229600" cy="1008063"/>
          </a:xfrm>
        </p:spPr>
        <p:txBody>
          <a:bodyPr/>
          <a:lstStyle/>
          <a:p>
            <a:r>
              <a:rPr lang="en-GB" altLang="en-US"/>
              <a:t>How are legal standards set?</a:t>
            </a:r>
          </a:p>
        </p:txBody>
      </p:sp>
      <p:sp>
        <p:nvSpPr>
          <p:cNvPr id="14339" name="Rectangle 2"/>
          <p:cNvSpPr>
            <a:spLocks noChangeArrowheads="1"/>
          </p:cNvSpPr>
          <p:nvPr/>
        </p:nvSpPr>
        <p:spPr bwMode="auto">
          <a:xfrm>
            <a:off x="344488" y="1628775"/>
            <a:ext cx="8342312" cy="3046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just"/>
            <a:r>
              <a:rPr lang="en-GB" altLang="en-US" sz="2400" b="1"/>
              <a:t>European Union law - </a:t>
            </a:r>
            <a:r>
              <a:rPr lang="en-GB" altLang="en-US" sz="2400"/>
              <a:t>In employment regulation, there are three principal and relevant aspects of European law: Treaties of the European Union; directives; and rulings of the European Court of Justice.</a:t>
            </a:r>
          </a:p>
          <a:p>
            <a:pPr algn="just"/>
            <a:endParaRPr lang="en-GB" altLang="en-US" sz="2400"/>
          </a:p>
          <a:p>
            <a:pPr algn="just"/>
            <a:r>
              <a:rPr lang="en-GB" altLang="en-US" sz="2400" b="1"/>
              <a:t>European Convention on Human Rights 1950 - </a:t>
            </a:r>
            <a:r>
              <a:rPr lang="en-GB" altLang="en-US" sz="2400"/>
              <a:t>From 2 October 2000, this Convention was incorporated into law in the United Kingdom through the Human Rights Act 1998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568952" cy="11430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3200" dirty="0"/>
              <a:t>Where does employment law come in to play?</a:t>
            </a:r>
          </a:p>
        </p:txBody>
      </p:sp>
      <p:sp>
        <p:nvSpPr>
          <p:cNvPr id="4" name="Freeform 3"/>
          <p:cNvSpPr/>
          <p:nvPr/>
        </p:nvSpPr>
        <p:spPr>
          <a:xfrm>
            <a:off x="1516063" y="1524000"/>
            <a:ext cx="1905000" cy="1143000"/>
          </a:xfrm>
          <a:custGeom>
            <a:avLst/>
            <a:gdLst>
              <a:gd name="connsiteX0" fmla="*/ 0 w 1904999"/>
              <a:gd name="connsiteY0" fmla="*/ 0 h 1143000"/>
              <a:gd name="connsiteX1" fmla="*/ 1904999 w 1904999"/>
              <a:gd name="connsiteY1" fmla="*/ 0 h 1143000"/>
              <a:gd name="connsiteX2" fmla="*/ 1904999 w 1904999"/>
              <a:gd name="connsiteY2" fmla="*/ 1143000 h 1143000"/>
              <a:gd name="connsiteX3" fmla="*/ 0 w 1904999"/>
              <a:gd name="connsiteY3" fmla="*/ 1143000 h 1143000"/>
              <a:gd name="connsiteX4" fmla="*/ 0 w 1904999"/>
              <a:gd name="connsiteY4" fmla="*/ 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4999" h="1143000">
                <a:moveTo>
                  <a:pt x="0" y="0"/>
                </a:moveTo>
                <a:lnTo>
                  <a:pt x="1904999" y="0"/>
                </a:lnTo>
                <a:lnTo>
                  <a:pt x="19049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lIns="83820" tIns="83820" rIns="83820" bIns="83820" spcCol="1270" anchor="ctr"/>
          <a:lstStyle/>
          <a:p>
            <a:pPr algn="ctr" defTabSz="977900">
              <a:lnSpc>
                <a:spcPct val="90000"/>
              </a:lnSpc>
              <a:spcAft>
                <a:spcPct val="35000"/>
              </a:spcAft>
              <a:defRPr/>
            </a:pPr>
            <a:r>
              <a:rPr lang="en-US" sz="2200" dirty="0"/>
              <a:t>Recruitment</a:t>
            </a:r>
          </a:p>
        </p:txBody>
      </p:sp>
      <p:sp>
        <p:nvSpPr>
          <p:cNvPr id="6" name="Freeform 5"/>
          <p:cNvSpPr/>
          <p:nvPr/>
        </p:nvSpPr>
        <p:spPr>
          <a:xfrm>
            <a:off x="3611563" y="1524000"/>
            <a:ext cx="1905000" cy="1143000"/>
          </a:xfrm>
          <a:custGeom>
            <a:avLst/>
            <a:gdLst>
              <a:gd name="connsiteX0" fmla="*/ 0 w 1904999"/>
              <a:gd name="connsiteY0" fmla="*/ 0 h 1143000"/>
              <a:gd name="connsiteX1" fmla="*/ 1904999 w 1904999"/>
              <a:gd name="connsiteY1" fmla="*/ 0 h 1143000"/>
              <a:gd name="connsiteX2" fmla="*/ 1904999 w 1904999"/>
              <a:gd name="connsiteY2" fmla="*/ 1143000 h 1143000"/>
              <a:gd name="connsiteX3" fmla="*/ 0 w 1904999"/>
              <a:gd name="connsiteY3" fmla="*/ 1143000 h 1143000"/>
              <a:gd name="connsiteX4" fmla="*/ 0 w 1904999"/>
              <a:gd name="connsiteY4" fmla="*/ 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4999" h="1143000">
                <a:moveTo>
                  <a:pt x="0" y="0"/>
                </a:moveTo>
                <a:lnTo>
                  <a:pt x="1904999" y="0"/>
                </a:lnTo>
                <a:lnTo>
                  <a:pt x="19049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1406283"/>
              <a:satOff val="-2110"/>
              <a:lumOff val="-343"/>
              <a:alphaOff val="0"/>
            </a:schemeClr>
          </a:fillRef>
          <a:effectRef idx="0">
            <a:schemeClr val="accent3">
              <a:hueOff val="1406283"/>
              <a:satOff val="-2110"/>
              <a:lumOff val="-343"/>
              <a:alphaOff val="0"/>
            </a:schemeClr>
          </a:effectRef>
          <a:fontRef idx="minor">
            <a:schemeClr val="lt1"/>
          </a:fontRef>
        </p:style>
        <p:txBody>
          <a:bodyPr lIns="83820" tIns="83820" rIns="83820" bIns="83820" spcCol="1270" anchor="ctr"/>
          <a:lstStyle/>
          <a:p>
            <a:pPr algn="ctr" defTabSz="977900">
              <a:lnSpc>
                <a:spcPct val="90000"/>
              </a:lnSpc>
              <a:spcAft>
                <a:spcPct val="35000"/>
              </a:spcAft>
              <a:defRPr/>
            </a:pPr>
            <a:r>
              <a:rPr lang="en-US" sz="2200" dirty="0"/>
              <a:t>Employment contract</a:t>
            </a:r>
          </a:p>
        </p:txBody>
      </p:sp>
      <p:sp>
        <p:nvSpPr>
          <p:cNvPr id="7" name="Freeform 6"/>
          <p:cNvSpPr/>
          <p:nvPr/>
        </p:nvSpPr>
        <p:spPr>
          <a:xfrm>
            <a:off x="5707063" y="1524000"/>
            <a:ext cx="1905000" cy="1143000"/>
          </a:xfrm>
          <a:custGeom>
            <a:avLst/>
            <a:gdLst>
              <a:gd name="connsiteX0" fmla="*/ 0 w 1904999"/>
              <a:gd name="connsiteY0" fmla="*/ 0 h 1143000"/>
              <a:gd name="connsiteX1" fmla="*/ 1904999 w 1904999"/>
              <a:gd name="connsiteY1" fmla="*/ 0 h 1143000"/>
              <a:gd name="connsiteX2" fmla="*/ 1904999 w 1904999"/>
              <a:gd name="connsiteY2" fmla="*/ 1143000 h 1143000"/>
              <a:gd name="connsiteX3" fmla="*/ 0 w 1904999"/>
              <a:gd name="connsiteY3" fmla="*/ 1143000 h 1143000"/>
              <a:gd name="connsiteX4" fmla="*/ 0 w 1904999"/>
              <a:gd name="connsiteY4" fmla="*/ 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4999" h="1143000">
                <a:moveTo>
                  <a:pt x="0" y="0"/>
                </a:moveTo>
                <a:lnTo>
                  <a:pt x="1904999" y="0"/>
                </a:lnTo>
                <a:lnTo>
                  <a:pt x="19049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2812566"/>
              <a:satOff val="-4220"/>
              <a:lumOff val="-686"/>
              <a:alphaOff val="0"/>
            </a:schemeClr>
          </a:fillRef>
          <a:effectRef idx="0">
            <a:schemeClr val="accent3">
              <a:hueOff val="2812566"/>
              <a:satOff val="-4220"/>
              <a:lumOff val="-686"/>
              <a:alphaOff val="0"/>
            </a:schemeClr>
          </a:effectRef>
          <a:fontRef idx="minor">
            <a:schemeClr val="lt1"/>
          </a:fontRef>
        </p:style>
        <p:txBody>
          <a:bodyPr lIns="83820" tIns="83820" rIns="83820" bIns="83820" spcCol="1270" anchor="ctr"/>
          <a:lstStyle/>
          <a:p>
            <a:pPr algn="ctr" defTabSz="977900">
              <a:lnSpc>
                <a:spcPct val="90000"/>
              </a:lnSpc>
              <a:spcAft>
                <a:spcPct val="35000"/>
              </a:spcAft>
              <a:defRPr/>
            </a:pPr>
            <a:r>
              <a:rPr lang="en-US" sz="2200" dirty="0"/>
              <a:t>Data protection</a:t>
            </a:r>
          </a:p>
        </p:txBody>
      </p:sp>
      <p:sp>
        <p:nvSpPr>
          <p:cNvPr id="8" name="Freeform 7"/>
          <p:cNvSpPr/>
          <p:nvPr/>
        </p:nvSpPr>
        <p:spPr>
          <a:xfrm>
            <a:off x="1516063" y="2857500"/>
            <a:ext cx="1905000" cy="1143000"/>
          </a:xfrm>
          <a:custGeom>
            <a:avLst/>
            <a:gdLst>
              <a:gd name="connsiteX0" fmla="*/ 0 w 1904999"/>
              <a:gd name="connsiteY0" fmla="*/ 0 h 1143000"/>
              <a:gd name="connsiteX1" fmla="*/ 1904999 w 1904999"/>
              <a:gd name="connsiteY1" fmla="*/ 0 h 1143000"/>
              <a:gd name="connsiteX2" fmla="*/ 1904999 w 1904999"/>
              <a:gd name="connsiteY2" fmla="*/ 1143000 h 1143000"/>
              <a:gd name="connsiteX3" fmla="*/ 0 w 1904999"/>
              <a:gd name="connsiteY3" fmla="*/ 1143000 h 1143000"/>
              <a:gd name="connsiteX4" fmla="*/ 0 w 1904999"/>
              <a:gd name="connsiteY4" fmla="*/ 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4999" h="1143000">
                <a:moveTo>
                  <a:pt x="0" y="0"/>
                </a:moveTo>
                <a:lnTo>
                  <a:pt x="1904999" y="0"/>
                </a:lnTo>
                <a:lnTo>
                  <a:pt x="19049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4218849"/>
              <a:satOff val="-6330"/>
              <a:lumOff val="-1029"/>
              <a:alphaOff val="0"/>
            </a:schemeClr>
          </a:fillRef>
          <a:effectRef idx="0">
            <a:schemeClr val="accent3">
              <a:hueOff val="4218849"/>
              <a:satOff val="-6330"/>
              <a:lumOff val="-1029"/>
              <a:alphaOff val="0"/>
            </a:schemeClr>
          </a:effectRef>
          <a:fontRef idx="minor">
            <a:schemeClr val="lt1"/>
          </a:fontRef>
        </p:style>
        <p:txBody>
          <a:bodyPr lIns="83820" tIns="83820" rIns="83820" bIns="83820" spcCol="1270" anchor="ctr"/>
          <a:lstStyle/>
          <a:p>
            <a:pPr algn="ctr" defTabSz="977900">
              <a:lnSpc>
                <a:spcPct val="90000"/>
              </a:lnSpc>
              <a:spcAft>
                <a:spcPct val="35000"/>
              </a:spcAft>
              <a:defRPr/>
            </a:pPr>
            <a:r>
              <a:rPr lang="en-US" sz="2200" dirty="0"/>
              <a:t>Pay and Holiday entitlement</a:t>
            </a:r>
          </a:p>
        </p:txBody>
      </p:sp>
      <p:sp>
        <p:nvSpPr>
          <p:cNvPr id="9" name="Freeform 8"/>
          <p:cNvSpPr/>
          <p:nvPr/>
        </p:nvSpPr>
        <p:spPr>
          <a:xfrm>
            <a:off x="3611563" y="2857500"/>
            <a:ext cx="1905000" cy="1143000"/>
          </a:xfrm>
          <a:custGeom>
            <a:avLst/>
            <a:gdLst>
              <a:gd name="connsiteX0" fmla="*/ 0 w 1904999"/>
              <a:gd name="connsiteY0" fmla="*/ 0 h 1143000"/>
              <a:gd name="connsiteX1" fmla="*/ 1904999 w 1904999"/>
              <a:gd name="connsiteY1" fmla="*/ 0 h 1143000"/>
              <a:gd name="connsiteX2" fmla="*/ 1904999 w 1904999"/>
              <a:gd name="connsiteY2" fmla="*/ 1143000 h 1143000"/>
              <a:gd name="connsiteX3" fmla="*/ 0 w 1904999"/>
              <a:gd name="connsiteY3" fmla="*/ 1143000 h 1143000"/>
              <a:gd name="connsiteX4" fmla="*/ 0 w 1904999"/>
              <a:gd name="connsiteY4" fmla="*/ 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4999" h="1143000">
                <a:moveTo>
                  <a:pt x="0" y="0"/>
                </a:moveTo>
                <a:lnTo>
                  <a:pt x="1904999" y="0"/>
                </a:lnTo>
                <a:lnTo>
                  <a:pt x="19049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5625132"/>
              <a:satOff val="-8440"/>
              <a:lumOff val="-1373"/>
              <a:alphaOff val="0"/>
            </a:schemeClr>
          </a:fillRef>
          <a:effectRef idx="0">
            <a:schemeClr val="accent3">
              <a:hueOff val="5625132"/>
              <a:satOff val="-8440"/>
              <a:lumOff val="-1373"/>
              <a:alphaOff val="0"/>
            </a:schemeClr>
          </a:effectRef>
          <a:fontRef idx="minor">
            <a:schemeClr val="lt1"/>
          </a:fontRef>
        </p:style>
        <p:txBody>
          <a:bodyPr lIns="83820" tIns="83820" rIns="83820" bIns="83820" spcCol="1270" anchor="ctr"/>
          <a:lstStyle/>
          <a:p>
            <a:pPr algn="ctr" defTabSz="977900">
              <a:lnSpc>
                <a:spcPct val="90000"/>
              </a:lnSpc>
              <a:spcAft>
                <a:spcPct val="35000"/>
              </a:spcAft>
              <a:defRPr/>
            </a:pPr>
            <a:r>
              <a:rPr lang="en-US" sz="2200" dirty="0"/>
              <a:t>Working time</a:t>
            </a:r>
          </a:p>
        </p:txBody>
      </p:sp>
      <p:sp>
        <p:nvSpPr>
          <p:cNvPr id="10" name="Freeform 9"/>
          <p:cNvSpPr/>
          <p:nvPr/>
        </p:nvSpPr>
        <p:spPr>
          <a:xfrm>
            <a:off x="5715000" y="2857500"/>
            <a:ext cx="1905000" cy="1143000"/>
          </a:xfrm>
          <a:custGeom>
            <a:avLst/>
            <a:gdLst>
              <a:gd name="connsiteX0" fmla="*/ 0 w 1904999"/>
              <a:gd name="connsiteY0" fmla="*/ 0 h 1143000"/>
              <a:gd name="connsiteX1" fmla="*/ 1904999 w 1904999"/>
              <a:gd name="connsiteY1" fmla="*/ 0 h 1143000"/>
              <a:gd name="connsiteX2" fmla="*/ 1904999 w 1904999"/>
              <a:gd name="connsiteY2" fmla="*/ 1143000 h 1143000"/>
              <a:gd name="connsiteX3" fmla="*/ 0 w 1904999"/>
              <a:gd name="connsiteY3" fmla="*/ 1143000 h 1143000"/>
              <a:gd name="connsiteX4" fmla="*/ 0 w 1904999"/>
              <a:gd name="connsiteY4" fmla="*/ 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4999" h="1143000">
                <a:moveTo>
                  <a:pt x="0" y="0"/>
                </a:moveTo>
                <a:lnTo>
                  <a:pt x="1904999" y="0"/>
                </a:lnTo>
                <a:lnTo>
                  <a:pt x="19049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7031415"/>
              <a:satOff val="-10550"/>
              <a:lumOff val="-1716"/>
              <a:alphaOff val="0"/>
            </a:schemeClr>
          </a:fillRef>
          <a:effectRef idx="0">
            <a:schemeClr val="accent3">
              <a:hueOff val="7031415"/>
              <a:satOff val="-10550"/>
              <a:lumOff val="-1716"/>
              <a:alphaOff val="0"/>
            </a:schemeClr>
          </a:effectRef>
          <a:fontRef idx="minor">
            <a:schemeClr val="lt1"/>
          </a:fontRef>
        </p:style>
        <p:txBody>
          <a:bodyPr lIns="83820" tIns="83820" rIns="83820" bIns="83820" spcCol="1270" anchor="ctr"/>
          <a:lstStyle/>
          <a:p>
            <a:pPr algn="ctr" defTabSz="977900">
              <a:lnSpc>
                <a:spcPct val="90000"/>
              </a:lnSpc>
              <a:spcAft>
                <a:spcPct val="35000"/>
              </a:spcAft>
              <a:defRPr/>
            </a:pPr>
            <a:r>
              <a:rPr lang="en-US" sz="2200" dirty="0"/>
              <a:t>Health and safety at work</a:t>
            </a:r>
          </a:p>
        </p:txBody>
      </p:sp>
      <p:sp>
        <p:nvSpPr>
          <p:cNvPr id="11" name="Freeform 10"/>
          <p:cNvSpPr/>
          <p:nvPr/>
        </p:nvSpPr>
        <p:spPr>
          <a:xfrm>
            <a:off x="1524000" y="4135438"/>
            <a:ext cx="1905000" cy="1143000"/>
          </a:xfrm>
          <a:custGeom>
            <a:avLst/>
            <a:gdLst>
              <a:gd name="connsiteX0" fmla="*/ 0 w 1904999"/>
              <a:gd name="connsiteY0" fmla="*/ 0 h 1143000"/>
              <a:gd name="connsiteX1" fmla="*/ 1904999 w 1904999"/>
              <a:gd name="connsiteY1" fmla="*/ 0 h 1143000"/>
              <a:gd name="connsiteX2" fmla="*/ 1904999 w 1904999"/>
              <a:gd name="connsiteY2" fmla="*/ 1143000 h 1143000"/>
              <a:gd name="connsiteX3" fmla="*/ 0 w 1904999"/>
              <a:gd name="connsiteY3" fmla="*/ 1143000 h 1143000"/>
              <a:gd name="connsiteX4" fmla="*/ 0 w 1904999"/>
              <a:gd name="connsiteY4" fmla="*/ 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4999" h="1143000">
                <a:moveTo>
                  <a:pt x="0" y="0"/>
                </a:moveTo>
                <a:lnTo>
                  <a:pt x="1904999" y="0"/>
                </a:lnTo>
                <a:lnTo>
                  <a:pt x="19049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8437698"/>
              <a:satOff val="-12660"/>
              <a:lumOff val="-2059"/>
              <a:alphaOff val="0"/>
            </a:schemeClr>
          </a:fillRef>
          <a:effectRef idx="0">
            <a:schemeClr val="accent3">
              <a:hueOff val="8437698"/>
              <a:satOff val="-12660"/>
              <a:lumOff val="-2059"/>
              <a:alphaOff val="0"/>
            </a:schemeClr>
          </a:effectRef>
          <a:fontRef idx="minor">
            <a:schemeClr val="lt1"/>
          </a:fontRef>
        </p:style>
        <p:txBody>
          <a:bodyPr lIns="83820" tIns="83820" rIns="83820" bIns="83820" spcCol="1270" anchor="ctr"/>
          <a:lstStyle/>
          <a:p>
            <a:pPr algn="ctr" defTabSz="977900">
              <a:lnSpc>
                <a:spcPct val="90000"/>
              </a:lnSpc>
              <a:spcAft>
                <a:spcPct val="35000"/>
              </a:spcAft>
              <a:defRPr/>
            </a:pPr>
            <a:r>
              <a:rPr lang="en-US" sz="2200" dirty="0" err="1"/>
              <a:t>Discrimina-tion</a:t>
            </a:r>
            <a:endParaRPr lang="en-US" sz="2200" dirty="0"/>
          </a:p>
        </p:txBody>
      </p:sp>
      <p:sp>
        <p:nvSpPr>
          <p:cNvPr id="12" name="Freeform 11"/>
          <p:cNvSpPr/>
          <p:nvPr/>
        </p:nvSpPr>
        <p:spPr>
          <a:xfrm>
            <a:off x="3619500" y="4135438"/>
            <a:ext cx="1905000" cy="1143000"/>
          </a:xfrm>
          <a:custGeom>
            <a:avLst/>
            <a:gdLst>
              <a:gd name="connsiteX0" fmla="*/ 0 w 1904999"/>
              <a:gd name="connsiteY0" fmla="*/ 0 h 1143000"/>
              <a:gd name="connsiteX1" fmla="*/ 1904999 w 1904999"/>
              <a:gd name="connsiteY1" fmla="*/ 0 h 1143000"/>
              <a:gd name="connsiteX2" fmla="*/ 1904999 w 1904999"/>
              <a:gd name="connsiteY2" fmla="*/ 1143000 h 1143000"/>
              <a:gd name="connsiteX3" fmla="*/ 0 w 1904999"/>
              <a:gd name="connsiteY3" fmla="*/ 1143000 h 1143000"/>
              <a:gd name="connsiteX4" fmla="*/ 0 w 1904999"/>
              <a:gd name="connsiteY4" fmla="*/ 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4999" h="1143000">
                <a:moveTo>
                  <a:pt x="0" y="0"/>
                </a:moveTo>
                <a:lnTo>
                  <a:pt x="1904999" y="0"/>
                </a:lnTo>
                <a:lnTo>
                  <a:pt x="19049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9843981"/>
              <a:satOff val="-14770"/>
              <a:lumOff val="-2402"/>
              <a:alphaOff val="0"/>
            </a:schemeClr>
          </a:fillRef>
          <a:effectRef idx="0">
            <a:schemeClr val="accent3">
              <a:hueOff val="9843981"/>
              <a:satOff val="-14770"/>
              <a:lumOff val="-2402"/>
              <a:alphaOff val="0"/>
            </a:schemeClr>
          </a:effectRef>
          <a:fontRef idx="minor">
            <a:schemeClr val="lt1"/>
          </a:fontRef>
        </p:style>
        <p:txBody>
          <a:bodyPr lIns="83820" tIns="83820" rIns="83820" bIns="83820" spcCol="1270" anchor="ctr"/>
          <a:lstStyle/>
          <a:p>
            <a:pPr algn="ctr" defTabSz="977900">
              <a:lnSpc>
                <a:spcPct val="90000"/>
              </a:lnSpc>
              <a:spcAft>
                <a:spcPct val="35000"/>
              </a:spcAft>
              <a:defRPr/>
            </a:pPr>
            <a:r>
              <a:rPr lang="en-US" sz="2200" dirty="0"/>
              <a:t>Discipline and grievance</a:t>
            </a:r>
          </a:p>
        </p:txBody>
      </p:sp>
      <p:sp>
        <p:nvSpPr>
          <p:cNvPr id="13" name="Freeform 12"/>
          <p:cNvSpPr/>
          <p:nvPr/>
        </p:nvSpPr>
        <p:spPr>
          <a:xfrm>
            <a:off x="5715000" y="4135438"/>
            <a:ext cx="1905000" cy="1143000"/>
          </a:xfrm>
          <a:custGeom>
            <a:avLst/>
            <a:gdLst>
              <a:gd name="connsiteX0" fmla="*/ 0 w 1904999"/>
              <a:gd name="connsiteY0" fmla="*/ 0 h 1143000"/>
              <a:gd name="connsiteX1" fmla="*/ 1904999 w 1904999"/>
              <a:gd name="connsiteY1" fmla="*/ 0 h 1143000"/>
              <a:gd name="connsiteX2" fmla="*/ 1904999 w 1904999"/>
              <a:gd name="connsiteY2" fmla="*/ 1143000 h 1143000"/>
              <a:gd name="connsiteX3" fmla="*/ 0 w 1904999"/>
              <a:gd name="connsiteY3" fmla="*/ 1143000 h 1143000"/>
              <a:gd name="connsiteX4" fmla="*/ 0 w 1904999"/>
              <a:gd name="connsiteY4" fmla="*/ 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4999" h="1143000">
                <a:moveTo>
                  <a:pt x="0" y="0"/>
                </a:moveTo>
                <a:lnTo>
                  <a:pt x="1904999" y="0"/>
                </a:lnTo>
                <a:lnTo>
                  <a:pt x="19049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11250264"/>
              <a:satOff val="-16880"/>
              <a:lumOff val="-2745"/>
              <a:alphaOff val="0"/>
            </a:schemeClr>
          </a:fillRef>
          <a:effectRef idx="0">
            <a:schemeClr val="accent3">
              <a:hueOff val="11250264"/>
              <a:satOff val="-16880"/>
              <a:lumOff val="-2745"/>
              <a:alphaOff val="0"/>
            </a:schemeClr>
          </a:effectRef>
          <a:fontRef idx="minor">
            <a:schemeClr val="lt1"/>
          </a:fontRef>
        </p:style>
        <p:txBody>
          <a:bodyPr lIns="83820" tIns="83820" rIns="83820" bIns="83820" spcCol="1270" anchor="ctr"/>
          <a:lstStyle/>
          <a:p>
            <a:pPr algn="ctr" defTabSz="977900">
              <a:lnSpc>
                <a:spcPct val="90000"/>
              </a:lnSpc>
              <a:spcAft>
                <a:spcPct val="35000"/>
              </a:spcAft>
              <a:defRPr/>
            </a:pPr>
            <a:r>
              <a:rPr lang="en-US" sz="2200" dirty="0"/>
              <a:t>Dismissals and redundancies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410" name="Group 3"/>
          <p:cNvGrpSpPr>
            <a:grpSpLocks/>
          </p:cNvGrpSpPr>
          <p:nvPr/>
        </p:nvGrpSpPr>
        <p:grpSpPr bwMode="auto">
          <a:xfrm>
            <a:off x="107950" y="2306638"/>
            <a:ext cx="1905000" cy="1143000"/>
            <a:chOff x="0" y="126999"/>
            <a:chExt cx="1904999" cy="1143000"/>
          </a:xfrm>
        </p:grpSpPr>
        <p:sp>
          <p:nvSpPr>
            <p:cNvPr id="5" name="Rectangle 4"/>
            <p:cNvSpPr/>
            <p:nvPr/>
          </p:nvSpPr>
          <p:spPr>
            <a:xfrm>
              <a:off x="0" y="126999"/>
              <a:ext cx="1904999" cy="1143000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TextBox 5"/>
            <p:cNvSpPr txBox="1"/>
            <p:nvPr/>
          </p:nvSpPr>
          <p:spPr>
            <a:xfrm>
              <a:off x="0" y="126999"/>
              <a:ext cx="1904999" cy="1143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lIns="83820" tIns="83820" rIns="83820" bIns="83820" spcCol="1270" anchor="ctr"/>
            <a:lstStyle/>
            <a:p>
              <a:pPr algn="ctr" defTabSz="977900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en-US" sz="2200" dirty="0"/>
                <a:t>Recruitment</a:t>
              </a:r>
            </a:p>
          </p:txBody>
        </p:sp>
      </p:grp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2411413" y="201613"/>
            <a:ext cx="644525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b="1">
                <a:solidFill>
                  <a:srgbClr val="58595B"/>
                </a:solidFill>
                <a:latin typeface="Open Sans"/>
              </a:rPr>
              <a:t>There is no single Act governing recruitment and selection, but there are many Acts dealing with the employment relationship that have an impact on pre-employment issues as well.</a:t>
            </a:r>
            <a:endParaRPr lang="en-GB" alt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2411413" y="1557338"/>
            <a:ext cx="64452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b="1">
                <a:solidFill>
                  <a:srgbClr val="58595B"/>
                </a:solidFill>
                <a:latin typeface="Open Sans"/>
              </a:rPr>
              <a:t>The most significant example is the </a:t>
            </a:r>
            <a:r>
              <a:rPr lang="en-GB" altLang="en-US" b="1">
                <a:solidFill>
                  <a:srgbClr val="FF0000"/>
                </a:solidFill>
                <a:latin typeface="Open Sans"/>
              </a:rPr>
              <a:t>Equality Act 2010.</a:t>
            </a:r>
            <a:endParaRPr lang="en-GB" altLang="en-US">
              <a:solidFill>
                <a:srgbClr val="FF0000"/>
              </a:solidFill>
            </a:endParaRP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2411413" y="2205038"/>
            <a:ext cx="6445250" cy="3416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b="1">
                <a:solidFill>
                  <a:srgbClr val="58595B"/>
                </a:solidFill>
                <a:latin typeface="Open Sans"/>
              </a:rPr>
              <a:t>The Equality Act 2010 makes it unlawful for employers to discriminate against job applicants (and existing workers) because of a ‘protected characteristic,’ namely: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b="1">
                <a:solidFill>
                  <a:srgbClr val="58595B"/>
                </a:solidFill>
                <a:latin typeface="Open Sans"/>
              </a:rPr>
              <a:t>age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b="1">
                <a:solidFill>
                  <a:srgbClr val="58595B"/>
                </a:solidFill>
                <a:latin typeface="Open Sans"/>
              </a:rPr>
              <a:t>disability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b="1">
                <a:solidFill>
                  <a:srgbClr val="58595B"/>
                </a:solidFill>
                <a:latin typeface="Open Sans"/>
              </a:rPr>
              <a:t>gender reassignment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b="1">
                <a:solidFill>
                  <a:srgbClr val="58595B"/>
                </a:solidFill>
                <a:latin typeface="Open Sans"/>
              </a:rPr>
              <a:t>race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b="1">
                <a:solidFill>
                  <a:srgbClr val="58595B"/>
                </a:solidFill>
                <a:latin typeface="Open Sans"/>
              </a:rPr>
              <a:t>religion or belief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b="1">
                <a:solidFill>
                  <a:srgbClr val="58595B"/>
                </a:solidFill>
                <a:latin typeface="Open Sans"/>
              </a:rPr>
              <a:t>sex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b="1">
                <a:solidFill>
                  <a:srgbClr val="58595B"/>
                </a:solidFill>
                <a:latin typeface="Open Sans"/>
              </a:rPr>
              <a:t>sexual orientation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b="1">
                <a:solidFill>
                  <a:srgbClr val="58595B"/>
                </a:solidFill>
                <a:latin typeface="Open Sans"/>
              </a:rPr>
              <a:t>marriage and civil partnership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b="1">
                <a:solidFill>
                  <a:srgbClr val="58595B"/>
                </a:solidFill>
                <a:latin typeface="Open Sans"/>
              </a:rPr>
              <a:t>pregnancy and maternity.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434" name="Group 6"/>
          <p:cNvGrpSpPr>
            <a:grpSpLocks/>
          </p:cNvGrpSpPr>
          <p:nvPr/>
        </p:nvGrpSpPr>
        <p:grpSpPr bwMode="auto">
          <a:xfrm>
            <a:off x="179388" y="2276475"/>
            <a:ext cx="1905000" cy="1143000"/>
            <a:chOff x="2095500" y="126999"/>
            <a:chExt cx="1904999" cy="1143000"/>
          </a:xfrm>
        </p:grpSpPr>
        <p:sp>
          <p:nvSpPr>
            <p:cNvPr id="8" name="Rectangle 7"/>
            <p:cNvSpPr/>
            <p:nvPr/>
          </p:nvSpPr>
          <p:spPr>
            <a:xfrm>
              <a:off x="2095500" y="126999"/>
              <a:ext cx="1904999" cy="1143000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1406283"/>
                <a:satOff val="-2110"/>
                <a:lumOff val="-343"/>
                <a:alphaOff val="0"/>
              </a:schemeClr>
            </a:fillRef>
            <a:effectRef idx="0">
              <a:schemeClr val="accent3">
                <a:hueOff val="1406283"/>
                <a:satOff val="-2110"/>
                <a:lumOff val="-343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TextBox 8"/>
            <p:cNvSpPr txBox="1"/>
            <p:nvPr/>
          </p:nvSpPr>
          <p:spPr>
            <a:xfrm>
              <a:off x="2095500" y="126999"/>
              <a:ext cx="1904999" cy="1143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lIns="83820" tIns="83820" rIns="83820" bIns="83820" spcCol="1270" anchor="ctr"/>
            <a:lstStyle/>
            <a:p>
              <a:pPr algn="ctr" defTabSz="977900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en-US" sz="2200" dirty="0"/>
                <a:t>Employment contract</a:t>
              </a:r>
            </a:p>
          </p:txBody>
        </p:sp>
      </p:grpSp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179388" y="404813"/>
            <a:ext cx="8785225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b="1">
                <a:solidFill>
                  <a:srgbClr val="58595B"/>
                </a:solidFill>
                <a:latin typeface="Open Sans"/>
              </a:rPr>
              <a:t>The terms and conditions of employment are the elements of a contract defining the employment relationship between employer and employee.</a:t>
            </a:r>
            <a:endParaRPr lang="en-GB" altLang="en-US"/>
          </a:p>
        </p:txBody>
      </p:sp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2408238" y="1268413"/>
            <a:ext cx="6551612" cy="1477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b="1">
                <a:solidFill>
                  <a:srgbClr val="58595B"/>
                </a:solidFill>
                <a:latin typeface="Open Sans"/>
              </a:rPr>
              <a:t>Legislation has an important impact on terms and conditions of employment; this is because legislation implies certain minimum requirements into the employment relationship in addition to what is agreed between the parties themselves.</a:t>
            </a:r>
            <a:endParaRPr lang="en-GB" alt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2398713" y="2963863"/>
            <a:ext cx="6553200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b="1">
                <a:solidFill>
                  <a:srgbClr val="58595B"/>
                </a:solidFill>
                <a:latin typeface="Open Sans"/>
              </a:rPr>
              <a:t>The main piece of legislation which governs many terms and conditions of employment is the </a:t>
            </a:r>
            <a:r>
              <a:rPr lang="en-GB" altLang="en-US" b="1">
                <a:solidFill>
                  <a:srgbClr val="FF0000"/>
                </a:solidFill>
                <a:latin typeface="Open Sans"/>
              </a:rPr>
              <a:t>Employment Rights Act 1996.</a:t>
            </a:r>
            <a:endParaRPr lang="en-GB" altLang="en-US">
              <a:solidFill>
                <a:srgbClr val="FF0000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179512" y="3971965"/>
            <a:ext cx="8548496" cy="2585323"/>
          </a:xfrm>
          <a:prstGeom prst="rect">
            <a:avLst/>
          </a:prstGeom>
        </p:spPr>
        <p:txBody>
          <a:bodyPr numCol="2">
            <a:spAutoFit/>
          </a:bodyPr>
          <a:lstStyle/>
          <a:p>
            <a:pPr>
              <a:defRPr/>
            </a:pPr>
            <a:r>
              <a:rPr lang="en-GB" b="1" dirty="0">
                <a:solidFill>
                  <a:srgbClr val="58595B"/>
                </a:solidFill>
                <a:latin typeface="Open Sans"/>
              </a:rPr>
              <a:t>Important rights given to employees or strengthened by the ERA include: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dirty="0">
                <a:solidFill>
                  <a:srgbClr val="424141"/>
                </a:solidFill>
                <a:latin typeface="Open Sans"/>
              </a:rPr>
              <a:t>The right to be given employment particulars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dirty="0"/>
              <a:t>Disclosures and detriment</a:t>
            </a:r>
            <a:endParaRPr lang="en-GB" dirty="0">
              <a:solidFill>
                <a:srgbClr val="424141"/>
              </a:solidFill>
              <a:latin typeface="Open Sans"/>
            </a:endParaRP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dirty="0"/>
              <a:t>Sundays, time off and suspension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dirty="0"/>
              <a:t>Dismissal: notice and reason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dirty="0"/>
              <a:t>Unfair dismissal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dirty="0"/>
              <a:t>Redundancy payments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dirty="0"/>
              <a:t>Employer insolvency</a:t>
            </a:r>
            <a:br>
              <a:rPr lang="en-GB" dirty="0"/>
            </a:b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458" name="Group 1"/>
          <p:cNvGrpSpPr>
            <a:grpSpLocks/>
          </p:cNvGrpSpPr>
          <p:nvPr/>
        </p:nvGrpSpPr>
        <p:grpSpPr bwMode="auto">
          <a:xfrm>
            <a:off x="107950" y="2276475"/>
            <a:ext cx="1905000" cy="1143000"/>
            <a:chOff x="4191000" y="126999"/>
            <a:chExt cx="1904999" cy="1143000"/>
          </a:xfrm>
        </p:grpSpPr>
        <p:sp>
          <p:nvSpPr>
            <p:cNvPr id="3" name="Rectangle 2"/>
            <p:cNvSpPr/>
            <p:nvPr/>
          </p:nvSpPr>
          <p:spPr>
            <a:xfrm>
              <a:off x="4191000" y="126999"/>
              <a:ext cx="1904999" cy="1143000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2812566"/>
                <a:satOff val="-4220"/>
                <a:lumOff val="-686"/>
                <a:alphaOff val="0"/>
              </a:schemeClr>
            </a:fillRef>
            <a:effectRef idx="0">
              <a:schemeClr val="accent3">
                <a:hueOff val="2812566"/>
                <a:satOff val="-4220"/>
                <a:lumOff val="-686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" name="TextBox 3"/>
            <p:cNvSpPr txBox="1"/>
            <p:nvPr/>
          </p:nvSpPr>
          <p:spPr>
            <a:xfrm>
              <a:off x="4191000" y="126999"/>
              <a:ext cx="1904999" cy="1143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lIns="83820" tIns="83820" rIns="83820" bIns="83820" spcCol="1270" anchor="ctr"/>
            <a:lstStyle/>
            <a:p>
              <a:pPr algn="ctr" defTabSz="977900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en-US" sz="2200" dirty="0"/>
                <a:t>Data protection</a:t>
              </a:r>
            </a:p>
          </p:txBody>
        </p:sp>
      </p:grp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2252663" y="2386013"/>
            <a:ext cx="6694487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b="1">
                <a:solidFill>
                  <a:srgbClr val="58595B"/>
                </a:solidFill>
                <a:latin typeface="Open Sans"/>
              </a:rPr>
              <a:t>Data protection is about safeguarding important information and making sure it is used properly and legally. </a:t>
            </a:r>
            <a:endParaRPr lang="en-GB" alt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2252663" y="404813"/>
            <a:ext cx="6678612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b="1">
                <a:solidFill>
                  <a:srgbClr val="58595B"/>
                </a:solidFill>
                <a:latin typeface="Open Sans"/>
              </a:rPr>
              <a:t>In the UK, the Data Protection Act 2018 implements the General Data Protection Regulation (GDPR) which came into force in May 2018. It replaces the previous Data Protection Act 1998.</a:t>
            </a:r>
            <a:endParaRPr lang="en-GB" altLang="en-US"/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2252663" y="4292600"/>
            <a:ext cx="6678612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b="1">
                <a:solidFill>
                  <a:srgbClr val="58595B"/>
                </a:solidFill>
                <a:latin typeface="Open Sans"/>
              </a:rPr>
              <a:t>All employers need to be aware of their duties under the law as the penalties for breaching the rules can be severe.</a:t>
            </a:r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482" name="Group 1"/>
          <p:cNvGrpSpPr>
            <a:grpSpLocks/>
          </p:cNvGrpSpPr>
          <p:nvPr/>
        </p:nvGrpSpPr>
        <p:grpSpPr bwMode="auto">
          <a:xfrm>
            <a:off x="107950" y="2349500"/>
            <a:ext cx="1905000" cy="1143000"/>
            <a:chOff x="0" y="1460500"/>
            <a:chExt cx="1904999" cy="1143000"/>
          </a:xfrm>
        </p:grpSpPr>
        <p:sp>
          <p:nvSpPr>
            <p:cNvPr id="3" name="Rectangle 2"/>
            <p:cNvSpPr/>
            <p:nvPr/>
          </p:nvSpPr>
          <p:spPr>
            <a:xfrm>
              <a:off x="0" y="1460500"/>
              <a:ext cx="1904999" cy="1143000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4218849"/>
                <a:satOff val="-6330"/>
                <a:lumOff val="-1029"/>
                <a:alphaOff val="0"/>
              </a:schemeClr>
            </a:fillRef>
            <a:effectRef idx="0">
              <a:schemeClr val="accent3">
                <a:hueOff val="4218849"/>
                <a:satOff val="-6330"/>
                <a:lumOff val="-1029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" name="TextBox 3"/>
            <p:cNvSpPr txBox="1"/>
            <p:nvPr/>
          </p:nvSpPr>
          <p:spPr>
            <a:xfrm>
              <a:off x="0" y="1460500"/>
              <a:ext cx="1904999" cy="1143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lIns="83820" tIns="83820" rIns="83820" bIns="83820" spcCol="1270" anchor="ctr"/>
            <a:lstStyle/>
            <a:p>
              <a:pPr algn="ctr" defTabSz="977900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en-US" sz="2200" dirty="0"/>
                <a:t>Pay and Holiday entitlement</a:t>
              </a:r>
            </a:p>
          </p:txBody>
        </p:sp>
      </p:grpSp>
      <p:sp>
        <p:nvSpPr>
          <p:cNvPr id="5" name="Rectangle 4"/>
          <p:cNvSpPr/>
          <p:nvPr/>
        </p:nvSpPr>
        <p:spPr>
          <a:xfrm>
            <a:off x="2268538" y="1212850"/>
            <a:ext cx="6696075" cy="341630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en-GB" dirty="0"/>
              <a:t>The minimum amount of annual leave which an employer must provide to a full-time worker is currently 28 days a year (or 5.6 weeks).</a:t>
            </a:r>
          </a:p>
          <a:p>
            <a:pPr>
              <a:defRPr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dirty="0"/>
              <a:t>Bank holidays can still be counted towards the entitlement.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dirty="0"/>
              <a:t>The rules extend to employees and all workers covered by the Working Time Regulations 1998, including agency workers.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dirty="0"/>
              <a:t>The rules cover England, Wales and Scotland, and similar provisions apply in Northern Ireland.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dirty="0"/>
              <a:t>There is a limited ability to carry leave over the four-week ‘European minimum’ from one holiday year to the next, subject to agreement between employer and worker.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506" name="Group 1"/>
          <p:cNvGrpSpPr>
            <a:grpSpLocks/>
          </p:cNvGrpSpPr>
          <p:nvPr/>
        </p:nvGrpSpPr>
        <p:grpSpPr bwMode="auto">
          <a:xfrm>
            <a:off x="107950" y="2276475"/>
            <a:ext cx="1905000" cy="1143000"/>
            <a:chOff x="2095500" y="1460499"/>
            <a:chExt cx="1904999" cy="1143000"/>
          </a:xfrm>
        </p:grpSpPr>
        <p:sp>
          <p:nvSpPr>
            <p:cNvPr id="3" name="Rectangle 2"/>
            <p:cNvSpPr/>
            <p:nvPr/>
          </p:nvSpPr>
          <p:spPr>
            <a:xfrm>
              <a:off x="2095500" y="1460499"/>
              <a:ext cx="1904999" cy="1143000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5625132"/>
                <a:satOff val="-8440"/>
                <a:lumOff val="-1373"/>
                <a:alphaOff val="0"/>
              </a:schemeClr>
            </a:fillRef>
            <a:effectRef idx="0">
              <a:schemeClr val="accent3">
                <a:hueOff val="5625132"/>
                <a:satOff val="-8440"/>
                <a:lumOff val="-1373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" name="TextBox 3"/>
            <p:cNvSpPr txBox="1"/>
            <p:nvPr/>
          </p:nvSpPr>
          <p:spPr>
            <a:xfrm>
              <a:off x="2095500" y="1460499"/>
              <a:ext cx="1904999" cy="1143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lIns="83820" tIns="83820" rIns="83820" bIns="83820" spcCol="1270" anchor="ctr"/>
            <a:lstStyle/>
            <a:p>
              <a:pPr algn="ctr" defTabSz="977900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en-US" sz="2200" dirty="0"/>
                <a:t>Working time</a:t>
              </a:r>
            </a:p>
          </p:txBody>
        </p:sp>
      </p:grp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2411413" y="1971675"/>
            <a:ext cx="6408737" cy="1754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b="1">
                <a:solidFill>
                  <a:srgbClr val="58595B"/>
                </a:solidFill>
                <a:latin typeface="Open Sans"/>
              </a:rPr>
              <a:t>Working hours in the UK are governed by the Working Time Regulations 1998. These limit the working week to an average of 48 hours (although there is an opt-out), and the working day to an average of 8 hours. They also give workers and employees the right to paid leave and specified rest breaks.</a:t>
            </a:r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530" name="Group 1"/>
          <p:cNvGrpSpPr>
            <a:grpSpLocks/>
          </p:cNvGrpSpPr>
          <p:nvPr/>
        </p:nvGrpSpPr>
        <p:grpSpPr bwMode="auto">
          <a:xfrm>
            <a:off x="107950" y="2349500"/>
            <a:ext cx="1905000" cy="1143000"/>
            <a:chOff x="4191000" y="1460499"/>
            <a:chExt cx="1904999" cy="1143000"/>
          </a:xfrm>
        </p:grpSpPr>
        <p:sp>
          <p:nvSpPr>
            <p:cNvPr id="3" name="Rectangle 2"/>
            <p:cNvSpPr/>
            <p:nvPr/>
          </p:nvSpPr>
          <p:spPr>
            <a:xfrm>
              <a:off x="4191000" y="1460499"/>
              <a:ext cx="1904999" cy="1143000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7031415"/>
                <a:satOff val="-10550"/>
                <a:lumOff val="-1716"/>
                <a:alphaOff val="0"/>
              </a:schemeClr>
            </a:fillRef>
            <a:effectRef idx="0">
              <a:schemeClr val="accent3">
                <a:hueOff val="7031415"/>
                <a:satOff val="-10550"/>
                <a:lumOff val="-1716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" name="TextBox 3"/>
            <p:cNvSpPr txBox="1"/>
            <p:nvPr/>
          </p:nvSpPr>
          <p:spPr>
            <a:xfrm>
              <a:off x="4191000" y="1460499"/>
              <a:ext cx="1904999" cy="1143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lIns="83820" tIns="83820" rIns="83820" bIns="83820" spcCol="1270" anchor="ctr"/>
            <a:lstStyle/>
            <a:p>
              <a:pPr algn="ctr" defTabSz="977900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en-US" sz="2200" dirty="0"/>
                <a:t>Health and safety at work</a:t>
              </a:r>
            </a:p>
          </p:txBody>
        </p:sp>
      </p:grp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2622550" y="874713"/>
            <a:ext cx="6335713" cy="1477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b="1">
                <a:solidFill>
                  <a:srgbClr val="58595B"/>
                </a:solidFill>
                <a:latin typeface="Open Sans"/>
              </a:rPr>
              <a:t>The purpose of health and safety law is to ensure a safe working environment for employees. In the UK, this requires employers to meet health and safety obligations, predominantly covered by the Health and Safety at Work Act 1974 (HSWA).</a:t>
            </a:r>
            <a:endParaRPr lang="en-GB" altLang="en-US"/>
          </a:p>
        </p:txBody>
      </p:sp>
      <p:sp>
        <p:nvSpPr>
          <p:cNvPr id="6" name="Rectangle 5"/>
          <p:cNvSpPr/>
          <p:nvPr/>
        </p:nvSpPr>
        <p:spPr>
          <a:xfrm>
            <a:off x="2643188" y="3492500"/>
            <a:ext cx="6191250" cy="1754188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en-GB" b="1" dirty="0">
                <a:solidFill>
                  <a:srgbClr val="58595B"/>
                </a:solidFill>
                <a:latin typeface="Open Sans"/>
              </a:rPr>
              <a:t>According to HSWA employers’ health and safety obligations include;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b="1" dirty="0">
                <a:solidFill>
                  <a:srgbClr val="58595B"/>
                </a:solidFill>
                <a:latin typeface="Open Sans"/>
              </a:rPr>
              <a:t>carrying out risk assessments, 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b="1" dirty="0">
                <a:solidFill>
                  <a:srgbClr val="58595B"/>
                </a:solidFill>
                <a:latin typeface="Open Sans"/>
              </a:rPr>
              <a:t>publishing a health and safety policy,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b="1" dirty="0">
                <a:solidFill>
                  <a:srgbClr val="58595B"/>
                </a:solidFill>
                <a:latin typeface="Open Sans"/>
              </a:rPr>
              <a:t>appointing health and safety representatives, 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b="1" dirty="0">
                <a:solidFill>
                  <a:srgbClr val="58595B"/>
                </a:solidFill>
                <a:latin typeface="Open Sans"/>
              </a:rPr>
              <a:t>and providing safety information and training. 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554" name="Group 1"/>
          <p:cNvGrpSpPr>
            <a:grpSpLocks/>
          </p:cNvGrpSpPr>
          <p:nvPr/>
        </p:nvGrpSpPr>
        <p:grpSpPr bwMode="auto">
          <a:xfrm>
            <a:off x="107950" y="2205038"/>
            <a:ext cx="1905000" cy="1143000"/>
            <a:chOff x="0" y="2793999"/>
            <a:chExt cx="1904999" cy="1143000"/>
          </a:xfrm>
        </p:grpSpPr>
        <p:sp>
          <p:nvSpPr>
            <p:cNvPr id="3" name="Rectangle 2"/>
            <p:cNvSpPr/>
            <p:nvPr/>
          </p:nvSpPr>
          <p:spPr>
            <a:xfrm>
              <a:off x="0" y="2793999"/>
              <a:ext cx="1904999" cy="1143000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8437698"/>
                <a:satOff val="-12660"/>
                <a:lumOff val="-2059"/>
                <a:alphaOff val="0"/>
              </a:schemeClr>
            </a:fillRef>
            <a:effectRef idx="0">
              <a:schemeClr val="accent3">
                <a:hueOff val="8437698"/>
                <a:satOff val="-12660"/>
                <a:lumOff val="-2059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" name="TextBox 3"/>
            <p:cNvSpPr txBox="1"/>
            <p:nvPr/>
          </p:nvSpPr>
          <p:spPr>
            <a:xfrm>
              <a:off x="0" y="2793999"/>
              <a:ext cx="1904999" cy="1143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lIns="83820" tIns="83820" rIns="83820" bIns="83820" spcCol="1270" anchor="ctr"/>
            <a:lstStyle/>
            <a:p>
              <a:pPr algn="ctr" defTabSz="977900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en-US" sz="2200" dirty="0"/>
                <a:t>Discrimination</a:t>
              </a:r>
            </a:p>
          </p:txBody>
        </p:sp>
      </p:grp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2124075" y="1484313"/>
            <a:ext cx="6769100" cy="258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b="1">
                <a:solidFill>
                  <a:srgbClr val="58595B"/>
                </a:solidFill>
                <a:latin typeface="Open Sans"/>
              </a:rPr>
              <a:t>The main piece of legislation governing discrimination in the UK is the </a:t>
            </a:r>
            <a:r>
              <a:rPr lang="en-GB" altLang="en-US" b="1" u="sng">
                <a:solidFill>
                  <a:srgbClr val="68297F"/>
                </a:solidFill>
                <a:latin typeface="Open Sans"/>
                <a:hlinkClick r:id="rId2" tooltip="Equality Act 2010 guidance from GOV.UK"/>
              </a:rPr>
              <a:t>Equality Act 2010</a:t>
            </a:r>
            <a:r>
              <a:rPr lang="en-GB" altLang="en-US" b="1">
                <a:solidFill>
                  <a:srgbClr val="58595B"/>
                </a:solidFill>
                <a:latin typeface="Open Sans"/>
              </a:rPr>
              <a:t>. </a:t>
            </a:r>
            <a:br>
              <a:rPr lang="en-GB" altLang="en-US" b="1">
                <a:solidFill>
                  <a:srgbClr val="58595B"/>
                </a:solidFill>
                <a:latin typeface="Open Sans"/>
              </a:rPr>
            </a:br>
            <a:endParaRPr lang="en-GB" altLang="en-US" b="1">
              <a:solidFill>
                <a:srgbClr val="58595B"/>
              </a:solidFill>
              <a:latin typeface="Open Sans"/>
            </a:endParaRPr>
          </a:p>
          <a:p>
            <a:r>
              <a:rPr lang="en-GB" altLang="en-US" b="1">
                <a:solidFill>
                  <a:srgbClr val="58595B"/>
                </a:solidFill>
                <a:latin typeface="Open Sans"/>
              </a:rPr>
              <a:t>UK courts and tribunals must interpret the Equality Act 2010 and other legislation in a way that is consistent with European Union (EU) legislation.</a:t>
            </a:r>
          </a:p>
          <a:p>
            <a:r>
              <a:rPr lang="en-GB" altLang="en-US" b="1">
                <a:solidFill>
                  <a:srgbClr val="58595B"/>
                </a:solidFill>
                <a:latin typeface="Open Sans"/>
              </a:rPr>
              <a:t>There is also a helpful and detailed </a:t>
            </a:r>
            <a:r>
              <a:rPr lang="en-GB" altLang="en-US" b="1" u="sng">
                <a:solidFill>
                  <a:srgbClr val="68297F"/>
                </a:solidFill>
                <a:latin typeface="Open Sans"/>
                <a:hlinkClick r:id="rId3" tooltip="Advice and guidance"/>
              </a:rPr>
              <a:t>Code of practice on employment and other non-statutory guidance</a:t>
            </a:r>
            <a:r>
              <a:rPr lang="en-GB" altLang="en-US" b="1">
                <a:solidFill>
                  <a:srgbClr val="58595B"/>
                </a:solidFill>
                <a:latin typeface="Open Sans"/>
              </a:rPr>
              <a:t> available from the Equality and Human Rights Commission.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578" name="Group 1"/>
          <p:cNvGrpSpPr>
            <a:grpSpLocks/>
          </p:cNvGrpSpPr>
          <p:nvPr/>
        </p:nvGrpSpPr>
        <p:grpSpPr bwMode="auto">
          <a:xfrm>
            <a:off x="107950" y="2276475"/>
            <a:ext cx="1905000" cy="1143000"/>
            <a:chOff x="2095500" y="2793999"/>
            <a:chExt cx="1904999" cy="1143000"/>
          </a:xfrm>
        </p:grpSpPr>
        <p:sp>
          <p:nvSpPr>
            <p:cNvPr id="3" name="Rectangle 2"/>
            <p:cNvSpPr/>
            <p:nvPr/>
          </p:nvSpPr>
          <p:spPr>
            <a:xfrm>
              <a:off x="2095500" y="2793999"/>
              <a:ext cx="1904999" cy="1143000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9843981"/>
                <a:satOff val="-14770"/>
                <a:lumOff val="-2402"/>
                <a:alphaOff val="0"/>
              </a:schemeClr>
            </a:fillRef>
            <a:effectRef idx="0">
              <a:schemeClr val="accent3">
                <a:hueOff val="9843981"/>
                <a:satOff val="-14770"/>
                <a:lumOff val="-2402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" name="TextBox 3"/>
            <p:cNvSpPr txBox="1"/>
            <p:nvPr/>
          </p:nvSpPr>
          <p:spPr>
            <a:xfrm>
              <a:off x="2095500" y="2793999"/>
              <a:ext cx="1904999" cy="1143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lIns="83820" tIns="83820" rIns="83820" bIns="83820" spcCol="1270" anchor="ctr"/>
            <a:lstStyle/>
            <a:p>
              <a:pPr algn="ctr" defTabSz="977900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en-US" sz="2200" dirty="0"/>
                <a:t>Discipline and grievance</a:t>
              </a:r>
            </a:p>
          </p:txBody>
        </p:sp>
      </p:grp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2286000" y="260350"/>
            <a:ext cx="6678613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b="1">
                <a:solidFill>
                  <a:srgbClr val="58595B"/>
                </a:solidFill>
                <a:latin typeface="Open Sans"/>
              </a:rPr>
              <a:t>Employers require effective and transparent policies and procedures to manage difficulties in the workplace and employment relationship.</a:t>
            </a:r>
            <a:endParaRPr lang="en-GB" alt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2282825" y="1555750"/>
            <a:ext cx="6681788" cy="1754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b="1">
                <a:solidFill>
                  <a:srgbClr val="58595B"/>
                </a:solidFill>
                <a:latin typeface="Open Sans"/>
              </a:rPr>
              <a:t>The most important provisions governing discipline and grievances at work are found in the Employment Act 2008 and Employment Tribunals (Constitution and Rules of Procedure) (Amendment) Regulations 2008. </a:t>
            </a:r>
            <a:r>
              <a:rPr lang="en-GB" altLang="en-US" b="1" u="sng">
                <a:solidFill>
                  <a:srgbClr val="68297F"/>
                </a:solidFill>
                <a:latin typeface="Open Sans"/>
                <a:hlinkClick r:id="rId2" tooltip="Acas Code of practice"/>
              </a:rPr>
              <a:t>The Acas Code of practice on disciplinary and grievance procedures</a:t>
            </a:r>
            <a:r>
              <a:rPr lang="en-GB" altLang="en-US" b="1">
                <a:solidFill>
                  <a:srgbClr val="58595B"/>
                </a:solidFill>
                <a:latin typeface="Open Sans"/>
              </a:rPr>
              <a:t> is also of significant importance.</a:t>
            </a:r>
            <a:endParaRPr lang="en-GB" altLang="en-US"/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2282825" y="3681413"/>
            <a:ext cx="6681788" cy="1754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b="1">
                <a:solidFill>
                  <a:srgbClr val="58595B"/>
                </a:solidFill>
                <a:latin typeface="Open Sans"/>
              </a:rPr>
              <a:t>Employers and employees should do all they can to resolve disciplinary and grievance issues themselves and if necessary should use a third party (for example, a mediator or an arbitrator) to help resolve the problem. There is a requirement for Acas early conciliation in most cases – the </a:t>
            </a:r>
            <a:r>
              <a:rPr lang="en-GB" altLang="en-US" b="1" u="sng">
                <a:solidFill>
                  <a:srgbClr val="68297F"/>
                </a:solidFill>
                <a:latin typeface="Open Sans"/>
                <a:hlinkClick r:id="rId3" tooltip="Tribunal claims, settlement and compromise Q&amp;As"/>
              </a:rPr>
              <a:t>employment tribunal</a:t>
            </a:r>
            <a:r>
              <a:rPr lang="en-GB" altLang="en-US" b="1">
                <a:solidFill>
                  <a:srgbClr val="58595B"/>
                </a:solidFill>
                <a:latin typeface="Open Sans"/>
              </a:rPr>
              <a:t> ought to be a last resort.</a:t>
            </a:r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602" name="Group 1"/>
          <p:cNvGrpSpPr>
            <a:grpSpLocks/>
          </p:cNvGrpSpPr>
          <p:nvPr/>
        </p:nvGrpSpPr>
        <p:grpSpPr bwMode="auto">
          <a:xfrm>
            <a:off x="107950" y="2276475"/>
            <a:ext cx="1905000" cy="1143000"/>
            <a:chOff x="4191000" y="2794000"/>
            <a:chExt cx="1904999" cy="1143000"/>
          </a:xfrm>
        </p:grpSpPr>
        <p:sp>
          <p:nvSpPr>
            <p:cNvPr id="3" name="Rectangle 2"/>
            <p:cNvSpPr/>
            <p:nvPr/>
          </p:nvSpPr>
          <p:spPr>
            <a:xfrm>
              <a:off x="4191000" y="2794000"/>
              <a:ext cx="1904999" cy="1143000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11250264"/>
                <a:satOff val="-16880"/>
                <a:lumOff val="-2745"/>
                <a:alphaOff val="0"/>
              </a:schemeClr>
            </a:fillRef>
            <a:effectRef idx="0">
              <a:schemeClr val="accent3">
                <a:hueOff val="11250264"/>
                <a:satOff val="-16880"/>
                <a:lumOff val="-2745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" name="TextBox 3"/>
            <p:cNvSpPr txBox="1"/>
            <p:nvPr/>
          </p:nvSpPr>
          <p:spPr>
            <a:xfrm>
              <a:off x="4191000" y="2794000"/>
              <a:ext cx="1904999" cy="1143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lIns="83820" tIns="83820" rIns="83820" bIns="83820" spcCol="1270" anchor="ctr"/>
            <a:lstStyle/>
            <a:p>
              <a:pPr algn="ctr" defTabSz="977900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en-US" sz="2200" dirty="0"/>
                <a:t>Dismissals and redundancies</a:t>
              </a:r>
            </a:p>
          </p:txBody>
        </p:sp>
      </p:grp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2124075" y="260350"/>
            <a:ext cx="6840538" cy="1477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b="1">
                <a:solidFill>
                  <a:srgbClr val="58595B"/>
                </a:solidFill>
                <a:latin typeface="Open Sans"/>
              </a:rPr>
              <a:t>Dismissal occurs when a contract is terminated with or without notice, a fixed-term contract ends and is not renewed, or an employee leaves, with or without notice, when they are entitled to do so due to the employer’s conduct.</a:t>
            </a:r>
            <a:endParaRPr lang="en-GB" alt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2124075" y="1971675"/>
            <a:ext cx="6840538" cy="1754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b="1">
                <a:solidFill>
                  <a:srgbClr val="58595B"/>
                </a:solidFill>
                <a:latin typeface="Open Sans"/>
              </a:rPr>
              <a:t>Unfair dismissal is entirely different from </a:t>
            </a:r>
            <a:r>
              <a:rPr lang="en-GB" altLang="en-US" b="1" u="sng">
                <a:solidFill>
                  <a:srgbClr val="68297F"/>
                </a:solidFill>
                <a:latin typeface="Open Sans"/>
                <a:hlinkClick r:id="rId2" tooltip="Wrongful dismissal Q&amp;As"/>
              </a:rPr>
              <a:t>wrongful dismissal</a:t>
            </a:r>
            <a:r>
              <a:rPr lang="en-GB" altLang="en-US" b="1">
                <a:solidFill>
                  <a:srgbClr val="58595B"/>
                </a:solidFill>
                <a:latin typeface="Open Sans"/>
              </a:rPr>
              <a:t>, which is a long-established concept derived from contract law. Most of the provisions governing unfair dismissal are to be found in the </a:t>
            </a:r>
            <a:r>
              <a:rPr lang="en-GB" altLang="en-US" b="1" u="sng">
                <a:solidFill>
                  <a:srgbClr val="68297F"/>
                </a:solidFill>
                <a:latin typeface="Open Sans"/>
                <a:hlinkClick r:id="rId3" tooltip="Employment Rights Act 1996"/>
              </a:rPr>
              <a:t>Employment Rights Act 1996</a:t>
            </a:r>
            <a:r>
              <a:rPr lang="en-GB" altLang="en-US" b="1">
                <a:solidFill>
                  <a:srgbClr val="58595B"/>
                </a:solidFill>
                <a:latin typeface="Open Sans"/>
              </a:rPr>
              <a:t>. Numerous other pieces of legislation cross-refer to unfair dismissal issues.</a:t>
            </a:r>
            <a:endParaRPr lang="en-GB" altLang="en-US"/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2124075" y="4076700"/>
            <a:ext cx="6840538" cy="1477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b="1">
                <a:solidFill>
                  <a:srgbClr val="58595B"/>
                </a:solidFill>
                <a:latin typeface="Open Sans"/>
              </a:rPr>
              <a:t>No specific legislation is devoted to wrongful dismissal. It is a branch of the law of contract derived from what is known as the ‘common law.’ Guidance on wrongful dismissal is based on contractual concepts, and generally speaking changes stem from </a:t>
            </a:r>
            <a:r>
              <a:rPr lang="en-GB" altLang="en-US" b="1" u="sng">
                <a:solidFill>
                  <a:srgbClr val="68297F"/>
                </a:solidFill>
                <a:latin typeface="Open Sans"/>
                <a:hlinkClick r:id="rId4" tooltip="Dismissal case law"/>
              </a:rPr>
              <a:t>case law</a:t>
            </a:r>
            <a:r>
              <a:rPr lang="en-GB" altLang="en-US" b="1">
                <a:solidFill>
                  <a:srgbClr val="58595B"/>
                </a:solidFill>
                <a:latin typeface="Open Sans"/>
              </a:rPr>
              <a:t>.</a:t>
            </a:r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 anchor="t"/>
          <a:lstStyle/>
          <a:p>
            <a:r>
              <a:rPr lang="en-GB" altLang="en-US" sz="3200"/>
              <a:t>Summary</a:t>
            </a:r>
          </a:p>
        </p:txBody>
      </p:sp>
      <p:pic>
        <p:nvPicPr>
          <p:cNvPr id="26627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989013"/>
            <a:ext cx="5791200" cy="4222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430</TotalTime>
  <Words>1088</Words>
  <Application>Microsoft Office PowerPoint</Application>
  <PresentationFormat>On-screen Show (4:3)</PresentationFormat>
  <Paragraphs>110</Paragraphs>
  <Slides>17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Myriad Pro</vt:lpstr>
      <vt:lpstr>Open Sans</vt:lpstr>
      <vt:lpstr>Verdana</vt:lpstr>
      <vt:lpstr>20140311PresentationUWTSDTemplate</vt:lpstr>
      <vt:lpstr>BMSW4005</vt:lpstr>
      <vt:lpstr>In this session….</vt:lpstr>
      <vt:lpstr>What is ‘Employment Law’</vt:lpstr>
      <vt:lpstr>How are legal standards set?</vt:lpstr>
      <vt:lpstr>How are legal standards set?</vt:lpstr>
      <vt:lpstr>How are legal standards set?</vt:lpstr>
      <vt:lpstr>Where does employment law come in to play?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Summary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Sylvia Hoffmann</cp:lastModifiedBy>
  <cp:revision>53</cp:revision>
  <cp:lastPrinted>2019-11-11T16:32:52Z</cp:lastPrinted>
  <dcterms:created xsi:type="dcterms:W3CDTF">2002-10-07T19:43:58Z</dcterms:created>
  <dcterms:modified xsi:type="dcterms:W3CDTF">2019-11-26T10:47:40Z</dcterms:modified>
</cp:coreProperties>
</file>