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  <p:sldId id="265" r:id="rId7"/>
    <p:sldId id="266" r:id="rId8"/>
    <p:sldId id="267" r:id="rId9"/>
    <p:sldId id="268" r:id="rId10"/>
    <p:sldId id="269" r:id="rId11"/>
    <p:sldId id="262" r:id="rId12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7"/>
  </p:normalViewPr>
  <p:slideViewPr>
    <p:cSldViewPr>
      <p:cViewPr varScale="1">
        <p:scale>
          <a:sx n="69" d="100"/>
          <a:sy n="69" d="100"/>
        </p:scale>
        <p:origin x="920" y="20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0" b="0" i="0">
                <a:solidFill>
                  <a:srgbClr val="0077B5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0" b="0" i="0">
                <a:solidFill>
                  <a:srgbClr val="F1F1ED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7/17/26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rgbClr val="0077B5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0" b="0" i="0">
                <a:solidFill>
                  <a:srgbClr val="F1F1ED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7/17/26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rgbClr val="0077B5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7/17/26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rgbClr val="0077B5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7/17/26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7/17/26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1F1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7070651" y="0"/>
            <a:ext cx="1217930" cy="10285730"/>
          </a:xfrm>
          <a:custGeom>
            <a:avLst/>
            <a:gdLst/>
            <a:ahLst/>
            <a:cxnLst/>
            <a:rect l="l" t="t" r="r" b="b"/>
            <a:pathLst>
              <a:path w="1217930" h="10285730">
                <a:moveTo>
                  <a:pt x="1217348" y="10285646"/>
                </a:moveTo>
                <a:lnTo>
                  <a:pt x="0" y="10285646"/>
                </a:lnTo>
                <a:lnTo>
                  <a:pt x="0" y="0"/>
                </a:lnTo>
                <a:lnTo>
                  <a:pt x="1217348" y="0"/>
                </a:lnTo>
                <a:lnTo>
                  <a:pt x="1217348" y="10285646"/>
                </a:lnTo>
                <a:close/>
              </a:path>
            </a:pathLst>
          </a:custGeom>
          <a:solidFill>
            <a:srgbClr val="0077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16000" y="965263"/>
            <a:ext cx="4625340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0" b="0" i="0">
                <a:solidFill>
                  <a:srgbClr val="0077B5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16000" y="2803944"/>
            <a:ext cx="14735175" cy="431946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0" b="0" i="0">
                <a:solidFill>
                  <a:srgbClr val="F1F1ED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7/17/26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.uinmataram.ac.id/index.php/j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7551581" y="4908581"/>
            <a:ext cx="2552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0" dirty="0">
                <a:solidFill>
                  <a:srgbClr val="F1F1ED"/>
                </a:solidFill>
                <a:latin typeface="Verdana"/>
                <a:cs typeface="Verdana"/>
              </a:rPr>
              <a:t>2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16000" y="965263"/>
            <a:ext cx="15367000" cy="492443"/>
          </a:xfrm>
        </p:spPr>
        <p:txBody>
          <a:bodyPr/>
          <a:lstStyle/>
          <a:p>
            <a:pPr algn="ctr"/>
            <a:r>
              <a:rPr lang="en-US" sz="3200" b="1" dirty="0">
                <a:latin typeface="Arial" pitchFamily="34" charset="0"/>
                <a:cs typeface="Arial" pitchFamily="34" charset="0"/>
              </a:rPr>
              <a:t>AS3: Source Evaluation and Reflection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2438400" y="2628900"/>
            <a:ext cx="112776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Task 3 – Source Evaluation and Reflection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Module: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(Module Name) Academic </a:t>
            </a:r>
            <a:r>
              <a:rPr lang="en-US" i="1">
                <a:latin typeface="Arial" pitchFamily="34" charset="0"/>
                <a:cs typeface="Arial" pitchFamily="34" charset="0"/>
              </a:rPr>
              <a:t>Skills 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Assessment:</a:t>
            </a:r>
            <a:r>
              <a:rPr lang="en-US" dirty="0">
                <a:latin typeface="Arial" pitchFamily="34" charset="0"/>
                <a:cs typeface="Arial" pitchFamily="34" charset="0"/>
              </a:rPr>
              <a:t> AS3 – Source Evaluation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Topic:</a:t>
            </a:r>
            <a:r>
              <a:rPr lang="en-US" dirty="0">
                <a:latin typeface="Arial" pitchFamily="34" charset="0"/>
                <a:cs typeface="Arial" pitchFamily="34" charset="0"/>
              </a:rPr>
              <a:t> The Impact of Social Media Marketing on Small Business Growth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Student Name: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Lamaya-Nour Hanif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Student ID: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2438385)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Lecturer:</a:t>
            </a:r>
            <a:r>
              <a:rPr lang="en-US" dirty="0">
                <a:latin typeface="Arial" pitchFamily="34" charset="0"/>
                <a:cs typeface="Arial" pitchFamily="34" charset="0"/>
              </a:rPr>
              <a:t>  Gillian Jones 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Submission Date: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17/07/2026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17549348" y="4908581"/>
            <a:ext cx="2597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1F1ED"/>
                </a:solidFill>
                <a:latin typeface="Verdana"/>
                <a:cs typeface="Verdana"/>
              </a:rPr>
              <a:t>3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016000" y="965263"/>
            <a:ext cx="12014200" cy="492443"/>
          </a:xfrm>
        </p:spPr>
        <p:txBody>
          <a:bodyPr/>
          <a:lstStyle/>
          <a:p>
            <a:pPr algn="ctr"/>
            <a:r>
              <a:rPr lang="en-US" sz="3200" b="1" dirty="0">
                <a:latin typeface="Arial" pitchFamily="34" charset="0"/>
                <a:cs typeface="Arial" pitchFamily="34" charset="0"/>
              </a:rPr>
              <a:t>Introduction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1485900"/>
            <a:ext cx="15163800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Source Evaluation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Topic Chosen</a:t>
            </a: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The Impact of Social Media Marketing on Small Business Growth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Source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Title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i="1" dirty="0">
                <a:latin typeface="Arial" pitchFamily="34" charset="0"/>
                <a:cs typeface="Arial" pitchFamily="34" charset="0"/>
              </a:rPr>
              <a:t>The Effect of Social Media Marketing on the Growth of Business: Evidence from Selected Small and Medium Enterprises (SMEs) in Benin City, Nigeria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Authors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dirty="0" err="1">
                <a:latin typeface="Arial" pitchFamily="34" charset="0"/>
                <a:cs typeface="Arial" pitchFamily="34" charset="0"/>
              </a:rPr>
              <a:t>Eleazar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Chibuzor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Gbandi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Gloria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Osasere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Iyamu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Published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2022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Journal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Journal of Enterprise and Development (JED)</a:t>
            </a:r>
          </a:p>
          <a:p>
            <a:pPr algn="just">
              <a:lnSpc>
                <a:spcPct val="200000"/>
              </a:lnSpc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5263"/>
            <a:ext cx="149098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How I Found the Source</a:t>
            </a:r>
            <a:endParaRPr sz="3200" b="1" spc="8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50688" y="4908581"/>
            <a:ext cx="2571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0" dirty="0">
                <a:solidFill>
                  <a:srgbClr val="F1F1ED"/>
                </a:solidFill>
                <a:latin typeface="Verdana"/>
                <a:cs typeface="Verdana"/>
              </a:rPr>
              <a:t>5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895600" y="2171700"/>
            <a:ext cx="1196340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Search Process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Database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Google Scholar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Search Keywords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Social media marketing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SME growth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Business growth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Academic journal 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Why Google Scholar?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Provides peer-reviewed academic literature.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Easy to search.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Reliable source of research articles. </a:t>
            </a:r>
          </a:p>
          <a:p>
            <a:pPr>
              <a:lnSpc>
                <a:spcPct val="200000"/>
              </a:lnSpc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429000" y="965263"/>
            <a:ext cx="134874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Why I Chose This Source</a:t>
            </a:r>
            <a:endParaRPr sz="3200" b="1" spc="-2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49795" y="4908581"/>
            <a:ext cx="25907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1F1ED"/>
                </a:solidFill>
                <a:latin typeface="Verdana"/>
                <a:cs typeface="Verdana"/>
              </a:rPr>
              <a:t>6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905000" y="2247900"/>
            <a:ext cx="107442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Relevance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Directly investigates social media marketing and SME growth.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Matches the selected topic.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Maintains an attention on Facebook,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Instagram</a:t>
            </a:r>
            <a:r>
              <a:rPr lang="en-US" dirty="0">
                <a:latin typeface="Arial" pitchFamily="34" charset="0"/>
                <a:cs typeface="Arial" pitchFamily="34" charset="0"/>
              </a:rPr>
              <a:t>, Twitter and YouTube. 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Usefulness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Provides research evidence.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Describes the impact of social media on business.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Includes statistical analysis. 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Academic Quality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Academic journal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Original research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References previous studies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429000" y="965263"/>
            <a:ext cx="134874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Author Credibility</a:t>
            </a:r>
            <a:endParaRPr sz="3200" b="1" spc="-2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49795" y="4908581"/>
            <a:ext cx="25907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1F1ED"/>
                </a:solidFill>
                <a:latin typeface="Verdana"/>
                <a:cs typeface="Verdana"/>
              </a:rPr>
              <a:t>6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905000" y="2247900"/>
            <a:ext cx="107442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Authors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 err="1">
                <a:latin typeface="Arial" pitchFamily="34" charset="0"/>
                <a:cs typeface="Arial" pitchFamily="34" charset="0"/>
              </a:rPr>
              <a:t>Eleazar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Chibuzor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Gbandi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Gloria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Osasere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Iyamu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b="1" dirty="0"/>
              <a:t>Qualifications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Scientists from University of Benin, Nigeria.</a:t>
            </a:r>
          </a:p>
          <a:p>
            <a:pPr algn="just">
              <a:lnSpc>
                <a:spcPct val="200000"/>
              </a:lnSpc>
            </a:pPr>
            <a:r>
              <a:rPr lang="en-US" b="1" dirty="0"/>
              <a:t>Why are they credible?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University affiliation.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Conducted original research.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There are several academic journals that publish articles on this topic.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Knowledge and skills in business and SME research.</a:t>
            </a:r>
          </a:p>
        </p:txBody>
      </p:sp>
    </p:spTree>
    <p:extLst>
      <p:ext uri="{BB962C8B-B14F-4D97-AF65-F5344CB8AC3E}">
        <p14:creationId xmlns:p14="http://schemas.microsoft.com/office/powerpoint/2010/main" val="1880826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429000" y="965263"/>
            <a:ext cx="134874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Reliability of the Source</a:t>
            </a:r>
            <a:endParaRPr sz="3200" b="1" spc="-2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49795" y="4908581"/>
            <a:ext cx="25907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1F1ED"/>
                </a:solidFill>
                <a:latin typeface="Verdana"/>
                <a:cs typeface="Verdana"/>
              </a:rPr>
              <a:t>6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905000" y="2247900"/>
            <a:ext cx="107442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Why is this source reliable?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This is published in Journal of Enterprise and Development.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Academic journal.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Peer-reviewed publication.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Sample size: 500 SMEs.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Uses structured questionnaires.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Analysis of the data is done statistically using SPSS. 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Cites various scientific research papers.</a:t>
            </a:r>
          </a:p>
          <a:p>
            <a:pPr algn="just">
              <a:lnSpc>
                <a:spcPct val="200000"/>
              </a:lnSpc>
            </a:pPr>
            <a:r>
              <a:rPr lang="en-US" b="1" dirty="0"/>
              <a:t>Limitation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The study was done in just one city in Nigeria (Benin City) and may not be applicable to other nations.</a:t>
            </a:r>
          </a:p>
        </p:txBody>
      </p:sp>
    </p:spTree>
    <p:extLst>
      <p:ext uri="{BB962C8B-B14F-4D97-AF65-F5344CB8AC3E}">
        <p14:creationId xmlns:p14="http://schemas.microsoft.com/office/powerpoint/2010/main" val="3187360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429000" y="965263"/>
            <a:ext cx="134874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Overall Evaluation</a:t>
            </a:r>
            <a:endParaRPr sz="3200" b="1" spc="-2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49795" y="4908581"/>
            <a:ext cx="25907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1F1ED"/>
                </a:solidFill>
                <a:latin typeface="Verdana"/>
                <a:cs typeface="Verdana"/>
              </a:rPr>
              <a:t>6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905000" y="2247900"/>
            <a:ext cx="10744200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Strengths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Highly relevant.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Recent publication.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Credible authors.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Academic journal.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Strong research methodology.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Large sample size.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Evidence supported by statistics.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Weakness</a:t>
            </a:r>
          </a:p>
          <a:p>
            <a:pPr marL="342900" indent="-34290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Only one city will be available.</a:t>
            </a:r>
          </a:p>
          <a:p>
            <a:pPr marL="342900" indent="-34290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The data were collected from only four social media platforms.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Overall </a:t>
            </a:r>
            <a:r>
              <a:rPr lang="en-US" b="1" dirty="0" err="1">
                <a:latin typeface="Arial" pitchFamily="34" charset="0"/>
                <a:cs typeface="Arial" pitchFamily="34" charset="0"/>
              </a:rPr>
              <a:t>Judgement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This is an authoritative, trustworthy and appropriate academic resource for my research.</a:t>
            </a:r>
          </a:p>
        </p:txBody>
      </p:sp>
    </p:spTree>
    <p:extLst>
      <p:ext uri="{BB962C8B-B14F-4D97-AF65-F5344CB8AC3E}">
        <p14:creationId xmlns:p14="http://schemas.microsoft.com/office/powerpoint/2010/main" val="2299962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429000" y="965263"/>
            <a:ext cx="134874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Reflection</a:t>
            </a:r>
            <a:endParaRPr sz="3200" b="1" spc="-2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49795" y="4908581"/>
            <a:ext cx="25907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1F1ED"/>
                </a:solidFill>
                <a:latin typeface="Verdana"/>
                <a:cs typeface="Verdana"/>
              </a:rPr>
              <a:t>6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905000" y="2247900"/>
            <a:ext cx="107442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b="1" dirty="0"/>
              <a:t>What did I find difficult?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Identifying a good peer-reviewed article.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A brief introduction to some terms of statistics.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How to assess a source, not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summarise</a:t>
            </a:r>
            <a:r>
              <a:rPr lang="en-US" dirty="0">
                <a:latin typeface="Arial" pitchFamily="34" charset="0"/>
                <a:cs typeface="Arial" pitchFamily="34" charset="0"/>
              </a:rPr>
              <a:t> a source.</a:t>
            </a:r>
          </a:p>
          <a:p>
            <a:pPr algn="just">
              <a:lnSpc>
                <a:spcPct val="200000"/>
              </a:lnSpc>
            </a:pPr>
            <a:r>
              <a:rPr lang="en-US" b="1" dirty="0"/>
              <a:t>What did I learn?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Information on how to access academic databases.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How to recognize reliable scholarly sources.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Importance of peer review.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How to evaluate credibility and reliability.</a:t>
            </a:r>
          </a:p>
        </p:txBody>
      </p:sp>
    </p:spTree>
    <p:extLst>
      <p:ext uri="{BB962C8B-B14F-4D97-AF65-F5344CB8AC3E}">
        <p14:creationId xmlns:p14="http://schemas.microsoft.com/office/powerpoint/2010/main" val="2084892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429000" y="965263"/>
            <a:ext cx="134874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Conclusion</a:t>
            </a:r>
            <a:endParaRPr sz="3200" b="1" spc="-2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49795" y="4908581"/>
            <a:ext cx="25907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1F1ED"/>
                </a:solidFill>
                <a:latin typeface="Verdana"/>
                <a:cs typeface="Verdana"/>
              </a:rPr>
              <a:t>6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905000" y="2247900"/>
            <a:ext cx="10744200" cy="55463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b="1" dirty="0">
                <a:latin typeface="Arial" pitchFamily="34" charset="0"/>
                <a:cs typeface="Arial" pitchFamily="34" charset="0"/>
              </a:rPr>
              <a:t>Relevant: </a:t>
            </a:r>
            <a:r>
              <a:rPr lang="en-US" dirty="0">
                <a:latin typeface="Arial" pitchFamily="34" charset="0"/>
                <a:cs typeface="Arial" pitchFamily="34" charset="0"/>
              </a:rPr>
              <a:t>The article is related to my research topic, it discusses the impact of social media marketing on SMEs growth.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b="1" dirty="0">
                <a:latin typeface="Arial" pitchFamily="34" charset="0"/>
                <a:cs typeface="Arial" pitchFamily="34" charset="0"/>
              </a:rPr>
              <a:t>Recent: </a:t>
            </a:r>
            <a:r>
              <a:rPr lang="en-US" dirty="0">
                <a:latin typeface="Arial" pitchFamily="34" charset="0"/>
                <a:cs typeface="Arial" pitchFamily="34" charset="0"/>
              </a:rPr>
              <a:t>The study was published in 2022 and offers current evidence on the current practices of social media marketing.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b="1" dirty="0"/>
              <a:t>Credible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: </a:t>
            </a:r>
            <a:r>
              <a:rPr lang="en-US" dirty="0">
                <a:latin typeface="Arial" pitchFamily="34" charset="0"/>
                <a:cs typeface="Arial" pitchFamily="34" charset="0"/>
              </a:rPr>
              <a:t>The authors are researchers of the University of Benin, and the article is published on the Journal of Enterprise and Development (JED).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b="1" dirty="0">
                <a:latin typeface="Arial" pitchFamily="34" charset="0"/>
                <a:cs typeface="Arial" pitchFamily="34" charset="0"/>
              </a:rPr>
              <a:t>Reliable: </a:t>
            </a:r>
            <a:r>
              <a:rPr lang="en-US" dirty="0">
                <a:latin typeface="Arial" pitchFamily="34" charset="0"/>
                <a:cs typeface="Arial" pitchFamily="34" charset="0"/>
              </a:rPr>
              <a:t>The study employed the sample of 500 SMEs, followed the recognized research methods and backed up the results by statistical analysis (SPSS).</a:t>
            </a:r>
          </a:p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b="1" dirty="0">
                <a:latin typeface="Arial" pitchFamily="34" charset="0"/>
                <a:cs typeface="Arial" pitchFamily="34" charset="0"/>
              </a:rPr>
              <a:t>Academic: </a:t>
            </a:r>
            <a:r>
              <a:rPr lang="en-US" dirty="0">
                <a:latin typeface="Arial" pitchFamily="34" charset="0"/>
                <a:cs typeface="Arial" pitchFamily="34" charset="0"/>
              </a:rPr>
              <a:t>The article is a peer-reviewed journal publication with detailed references to previous academic work.</a:t>
            </a:r>
          </a:p>
        </p:txBody>
      </p:sp>
    </p:spTree>
    <p:extLst>
      <p:ext uri="{BB962C8B-B14F-4D97-AF65-F5344CB8AC3E}">
        <p14:creationId xmlns:p14="http://schemas.microsoft.com/office/powerpoint/2010/main" val="2084892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429000" y="965263"/>
            <a:ext cx="134874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References</a:t>
            </a:r>
            <a:endParaRPr sz="3200" b="1" spc="-2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49795" y="4908581"/>
            <a:ext cx="25907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F1F1ED"/>
                </a:solidFill>
                <a:latin typeface="Verdana"/>
                <a:cs typeface="Verdana"/>
              </a:rPr>
              <a:t>6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905000" y="2247900"/>
            <a:ext cx="10744200" cy="16684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Wingdings" pitchFamily="2" charset="2"/>
              <a:buChar char="q"/>
            </a:pPr>
            <a:r>
              <a:rPr lang="en-US" dirty="0" err="1">
                <a:latin typeface="Arial" pitchFamily="34" charset="0"/>
                <a:cs typeface="Arial" pitchFamily="34" charset="0"/>
              </a:rPr>
              <a:t>Gbandi</a:t>
            </a:r>
            <a:r>
              <a:rPr lang="en-US" dirty="0">
                <a:latin typeface="Arial" pitchFamily="34" charset="0"/>
                <a:cs typeface="Arial" pitchFamily="34" charset="0"/>
              </a:rPr>
              <a:t>, E. C., &amp;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Iyamu</a:t>
            </a:r>
            <a:r>
              <a:rPr lang="en-US" dirty="0">
                <a:latin typeface="Arial" pitchFamily="34" charset="0"/>
                <a:cs typeface="Arial" pitchFamily="34" charset="0"/>
              </a:rPr>
              <a:t>, G. O. (2022).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The effect of social media marketing on the growth of business: Evidence from selected Small and Medium Enterprises (SMEs) in Benin City, Nigeria</a:t>
            </a:r>
            <a:r>
              <a:rPr lang="en-US" dirty="0">
                <a:latin typeface="Arial" pitchFamily="34" charset="0"/>
                <a:cs typeface="Arial" pitchFamily="34" charset="0"/>
              </a:rPr>
              <a:t>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Journal of Enterprise and Development, 4</a:t>
            </a:r>
            <a:r>
              <a:rPr lang="en-US" dirty="0">
                <a:latin typeface="Arial" pitchFamily="34" charset="0"/>
                <a:cs typeface="Arial" pitchFamily="34" charset="0"/>
              </a:rPr>
              <a:t>(1). </a:t>
            </a:r>
            <a:r>
              <a:rPr lang="en-US" dirty="0">
                <a:latin typeface="Arial" pitchFamily="34" charset="0"/>
                <a:cs typeface="Arial" pitchFamily="34" charset="0"/>
                <a:hlinkClick r:id="rId2"/>
              </a:rPr>
              <a:t>https://journal.uinmataram.ac.id/index.php/jed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68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0077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body" idx="1"/>
          </p:nvPr>
        </p:nvSpPr>
        <p:spPr>
          <a:xfrm>
            <a:off x="1016000" y="2803944"/>
            <a:ext cx="14735175" cy="1670970"/>
          </a:xfrm>
          <a:prstGeom prst="rect">
            <a:avLst/>
          </a:prstGeom>
        </p:spPr>
        <p:txBody>
          <a:bodyPr vert="horz" wrap="square" lIns="0" tIns="336550" rIns="0" bIns="0" rtlCol="0">
            <a:spAutoFit/>
          </a:bodyPr>
          <a:lstStyle/>
          <a:p>
            <a:pPr marL="1520825" algn="ctr">
              <a:lnSpc>
                <a:spcPct val="100000"/>
              </a:lnSpc>
              <a:spcBef>
                <a:spcPts val="2650"/>
              </a:spcBef>
            </a:pPr>
            <a:r>
              <a:rPr sz="3200" b="1" spc="95" dirty="0">
                <a:latin typeface="Arial" pitchFamily="34" charset="0"/>
                <a:cs typeface="Arial" pitchFamily="34" charset="0"/>
              </a:rPr>
              <a:t>Thank</a:t>
            </a:r>
            <a:r>
              <a:rPr sz="3200" b="1" spc="885" dirty="0">
                <a:latin typeface="Arial" pitchFamily="34" charset="0"/>
                <a:cs typeface="Arial" pitchFamily="34" charset="0"/>
              </a:rPr>
              <a:t> </a:t>
            </a:r>
            <a:r>
              <a:rPr sz="3200" b="1" spc="570" dirty="0">
                <a:latin typeface="Arial" pitchFamily="34" charset="0"/>
                <a:cs typeface="Arial" pitchFamily="34" charset="0"/>
              </a:rPr>
              <a:t>You</a:t>
            </a:r>
            <a:endParaRPr lang="en-US" sz="3200" b="1" spc="570" dirty="0">
              <a:latin typeface="Arial" pitchFamily="34" charset="0"/>
              <a:cs typeface="Arial" pitchFamily="34" charset="0"/>
            </a:endParaRPr>
          </a:p>
          <a:p>
            <a:pPr marL="1520825" algn="ctr">
              <a:lnSpc>
                <a:spcPct val="100000"/>
              </a:lnSpc>
              <a:spcBef>
                <a:spcPts val="2650"/>
              </a:spcBef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Any Questions?</a:t>
            </a:r>
            <a:endParaRPr sz="3200" b="1" spc="57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673</Words>
  <Application>Microsoft Macintosh PowerPoint</Application>
  <PresentationFormat>Custom</PresentationFormat>
  <Paragraphs>115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Cambria</vt:lpstr>
      <vt:lpstr>Verdana</vt:lpstr>
      <vt:lpstr>Wingdings</vt:lpstr>
      <vt:lpstr>Office Theme</vt:lpstr>
      <vt:lpstr>AS3: Source Evaluation and Reflection</vt:lpstr>
      <vt:lpstr>Introduction</vt:lpstr>
      <vt:lpstr>How I Found the Source</vt:lpstr>
      <vt:lpstr>Why I Chose This Source</vt:lpstr>
      <vt:lpstr>Author Credibility</vt:lpstr>
      <vt:lpstr>Reliability of the Source</vt:lpstr>
      <vt:lpstr>Overall Evaluation</vt:lpstr>
      <vt:lpstr>Reflection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Lamaya Hanif (24189785)</cp:lastModifiedBy>
  <cp:revision>1</cp:revision>
  <dcterms:created xsi:type="dcterms:W3CDTF">2026-07-13T15:54:00Z</dcterms:created>
  <dcterms:modified xsi:type="dcterms:W3CDTF">2026-07-17T22:39:32Z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2026-07-13T00:00:00Z</vt:filetime>
  </property>
  <property fmtid="{D5CDD505-2E9C-101B-9397-08002B2CF9AE}" pid="4" name="Creator">
    <vt:lpwstr>Canva</vt:lpwstr>
  </property>
  <property fmtid="{D5CDD505-2E9C-101B-9397-08002B2CF9AE}" pid="5" name="LastSaved">
    <vt:filetime>2026-07-13T00:00:00Z</vt:filetime>
  </property>
  <property fmtid="{D5CDD505-2E9C-101B-9397-08002B2CF9AE}" pid="6" name="Producer">
    <vt:lpwstr>Canva</vt:lpwstr>
  </property>
</Properties>
</file>