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5"/>
  </p:notesMasterIdLst>
  <p:sldIdLst>
    <p:sldId id="256" r:id="rId2"/>
    <p:sldId id="266" r:id="rId3"/>
    <p:sldId id="258" r:id="rId4"/>
    <p:sldId id="263" r:id="rId5"/>
    <p:sldId id="267" r:id="rId6"/>
    <p:sldId id="268" r:id="rId7"/>
    <p:sldId id="269" r:id="rId8"/>
    <p:sldId id="260" r:id="rId9"/>
    <p:sldId id="261" r:id="rId10"/>
    <p:sldId id="270" r:id="rId11"/>
    <p:sldId id="264" r:id="rId12"/>
    <p:sldId id="262" r:id="rId13"/>
    <p:sldId id="265" r:id="rId14"/>
  </p:sldIdLst>
  <p:sldSz cx="18288000" cy="10287000"/>
  <p:notesSz cx="6858000" cy="9144000"/>
  <p:embeddedFontLst>
    <p:embeddedFont>
      <p:font typeface="Eras Bold ITC" panose="020B0907030504020204" pitchFamily="34" charset="0"/>
      <p:regular r:id="rId16"/>
    </p:embeddedFont>
    <p:embeddedFont>
      <p:font typeface="TT Firs Neue" panose="020B0604020202020204" charset="0"/>
      <p:regular r:id="rId17"/>
    </p:embeddedFont>
    <p:embeddedFont>
      <p:font typeface="TT Firs Neue Bold" panose="020B0604020202020204" charset="0"/>
      <p:regular r:id="rId18"/>
    </p:embeddedFont>
    <p:embeddedFont>
      <p:font typeface="TT Firs Neue Heavy"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6067" autoAdjust="0"/>
  </p:normalViewPr>
  <p:slideViewPr>
    <p:cSldViewPr>
      <p:cViewPr>
        <p:scale>
          <a:sx n="60" d="100"/>
          <a:sy n="60" d="100"/>
        </p:scale>
        <p:origin x="-236" y="-1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0B0FA-0749-4EE6-9DEC-3CC5BDF076D8}"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GB"/>
        </a:p>
      </dgm:t>
    </dgm:pt>
    <dgm:pt modelId="{A1BAD84C-6C26-4FDE-8290-79103389B671}">
      <dgm:prSet custT="1"/>
      <dgm:spPr/>
      <dgm:t>
        <a:bodyPr/>
        <a:lstStyle/>
        <a:p>
          <a:r>
            <a:rPr lang="en-US" sz="2800" dirty="0">
              <a:latin typeface="Times New Roman" panose="02020603050405020304" pitchFamily="18" charset="0"/>
              <a:cs typeface="Times New Roman" panose="02020603050405020304" pitchFamily="18" charset="0"/>
            </a:rPr>
            <a:t>A two-day immersive Welsh music festival set at Cardiff Castle, highlighting the historical evolution of Welsh music. </a:t>
          </a:r>
          <a:endParaRPr lang="en-GB" sz="2800" dirty="0">
            <a:latin typeface="Times New Roman" panose="02020603050405020304" pitchFamily="18" charset="0"/>
            <a:cs typeface="Times New Roman" panose="02020603050405020304" pitchFamily="18" charset="0"/>
          </a:endParaRPr>
        </a:p>
      </dgm:t>
    </dgm:pt>
    <dgm:pt modelId="{6B6D7846-D003-4171-A348-0E46621AB1AE}" type="parTrans" cxnId="{134A69CA-C5E6-4BE1-A745-C61D26B1220F}">
      <dgm:prSet/>
      <dgm:spPr/>
      <dgm:t>
        <a:bodyPr/>
        <a:lstStyle/>
        <a:p>
          <a:endParaRPr lang="en-GB">
            <a:latin typeface="Times New Roman" panose="02020603050405020304" pitchFamily="18" charset="0"/>
            <a:cs typeface="Times New Roman" panose="02020603050405020304" pitchFamily="18" charset="0"/>
          </a:endParaRPr>
        </a:p>
      </dgm:t>
    </dgm:pt>
    <dgm:pt modelId="{F727D32E-C62E-48F6-9A6D-F1E3E9831A43}" type="sibTrans" cxnId="{134A69CA-C5E6-4BE1-A745-C61D26B1220F}">
      <dgm:prSet/>
      <dgm:spPr/>
      <dgm:t>
        <a:bodyPr/>
        <a:lstStyle/>
        <a:p>
          <a:endParaRPr lang="en-GB">
            <a:latin typeface="Times New Roman" panose="02020603050405020304" pitchFamily="18" charset="0"/>
            <a:cs typeface="Times New Roman" panose="02020603050405020304" pitchFamily="18" charset="0"/>
          </a:endParaRPr>
        </a:p>
      </dgm:t>
    </dgm:pt>
    <dgm:pt modelId="{A86BE59A-C2DA-435A-8B14-18BBE4844EE4}">
      <dgm:prSet custT="1"/>
      <dgm:spPr/>
      <dgm:t>
        <a:bodyPr/>
        <a:lstStyle/>
        <a:p>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The event celebrates the "Year of Croeso 2025" by showcasing the authentic Welsh welcome and musical heritage.
</a:t>
          </a:r>
          <a:endParaRPr lang="en-GB" sz="2800" dirty="0">
            <a:latin typeface="Times New Roman" panose="02020603050405020304" pitchFamily="18" charset="0"/>
            <a:cs typeface="Times New Roman" panose="02020603050405020304" pitchFamily="18" charset="0"/>
          </a:endParaRPr>
        </a:p>
      </dgm:t>
    </dgm:pt>
    <dgm:pt modelId="{D7F75B88-BC11-47E6-907A-9429E47EED81}" type="parTrans" cxnId="{D5CC5C6F-2AC6-463C-8CC2-644CE54B8DF4}">
      <dgm:prSet/>
      <dgm:spPr/>
      <dgm:t>
        <a:bodyPr/>
        <a:lstStyle/>
        <a:p>
          <a:endParaRPr lang="en-GB">
            <a:latin typeface="Times New Roman" panose="02020603050405020304" pitchFamily="18" charset="0"/>
            <a:cs typeface="Times New Roman" panose="02020603050405020304" pitchFamily="18" charset="0"/>
          </a:endParaRPr>
        </a:p>
      </dgm:t>
    </dgm:pt>
    <dgm:pt modelId="{9A2FB998-EB7B-436C-9755-7DF1BDF89966}" type="sibTrans" cxnId="{D5CC5C6F-2AC6-463C-8CC2-644CE54B8DF4}">
      <dgm:prSet/>
      <dgm:spPr/>
      <dgm:t>
        <a:bodyPr/>
        <a:lstStyle/>
        <a:p>
          <a:endParaRPr lang="en-GB">
            <a:latin typeface="Times New Roman" panose="02020603050405020304" pitchFamily="18" charset="0"/>
            <a:cs typeface="Times New Roman" panose="02020603050405020304" pitchFamily="18" charset="0"/>
          </a:endParaRPr>
        </a:p>
      </dgm:t>
    </dgm:pt>
    <dgm:pt modelId="{9A971581-9D09-4EBD-8ADB-0B84B955D619}">
      <dgm:prSet custT="1"/>
      <dgm:spPr/>
      <dgm:t>
        <a:bodyPr/>
        <a:lstStyle/>
        <a:p>
          <a:r>
            <a:rPr lang="en-US" sz="2800" dirty="0">
              <a:latin typeface="Times New Roman" panose="02020603050405020304" pitchFamily="18" charset="0"/>
              <a:cs typeface="Times New Roman" panose="02020603050405020304" pitchFamily="18" charset="0"/>
            </a:rPr>
            <a:t>Performances in themed zones reflect different musical eras, with interactive experiences such as bonfire gatherings, traditional ales, and communal singing.</a:t>
          </a:r>
          <a:endParaRPr lang="en-GB" sz="2800" dirty="0">
            <a:latin typeface="Times New Roman" panose="02020603050405020304" pitchFamily="18" charset="0"/>
            <a:cs typeface="Times New Roman" panose="02020603050405020304" pitchFamily="18" charset="0"/>
          </a:endParaRPr>
        </a:p>
      </dgm:t>
    </dgm:pt>
    <dgm:pt modelId="{A452FCE4-393A-46C0-93A9-FBDE38F0AD06}" type="parTrans" cxnId="{CB6C4810-1AC7-46D9-B587-474C04DBD71C}">
      <dgm:prSet/>
      <dgm:spPr/>
      <dgm:t>
        <a:bodyPr/>
        <a:lstStyle/>
        <a:p>
          <a:endParaRPr lang="en-GB">
            <a:latin typeface="Times New Roman" panose="02020603050405020304" pitchFamily="18" charset="0"/>
            <a:cs typeface="Times New Roman" panose="02020603050405020304" pitchFamily="18" charset="0"/>
          </a:endParaRPr>
        </a:p>
      </dgm:t>
    </dgm:pt>
    <dgm:pt modelId="{C35BAA7E-76FB-406F-B95A-2BFB07E2E15D}" type="sibTrans" cxnId="{CB6C4810-1AC7-46D9-B587-474C04DBD71C}">
      <dgm:prSet/>
      <dgm:spPr/>
      <dgm:t>
        <a:bodyPr/>
        <a:lstStyle/>
        <a:p>
          <a:endParaRPr lang="en-GB">
            <a:latin typeface="Times New Roman" panose="02020603050405020304" pitchFamily="18" charset="0"/>
            <a:cs typeface="Times New Roman" panose="02020603050405020304" pitchFamily="18" charset="0"/>
          </a:endParaRPr>
        </a:p>
      </dgm:t>
    </dgm:pt>
    <dgm:pt modelId="{EBF3B35F-9648-472F-BA05-96E351AA4BE4}">
      <dgm:prSet custT="1"/>
      <dgm:spPr/>
      <dgm:t>
        <a:bodyPr/>
        <a:lstStyle/>
        <a:p>
          <a:r>
            <a:rPr lang="en-US" sz="2800" dirty="0">
              <a:latin typeface="Times New Roman" panose="02020603050405020304" pitchFamily="18" charset="0"/>
              <a:cs typeface="Times New Roman" panose="02020603050405020304" pitchFamily="18" charset="0"/>
            </a:rPr>
            <a:t>Designed to engage international audiences with a unique blend of history, culture, and joyful celebration.</a:t>
          </a:r>
          <a:endParaRPr lang="en-GB" sz="2800" dirty="0">
            <a:latin typeface="Times New Roman" panose="02020603050405020304" pitchFamily="18" charset="0"/>
            <a:cs typeface="Times New Roman" panose="02020603050405020304" pitchFamily="18" charset="0"/>
          </a:endParaRPr>
        </a:p>
      </dgm:t>
    </dgm:pt>
    <dgm:pt modelId="{B4D9DC3F-DAA3-40C5-A58D-93BC535C6082}" type="parTrans" cxnId="{4D6C2FEE-9F95-45CF-AD44-1703BDC64E5C}">
      <dgm:prSet/>
      <dgm:spPr/>
      <dgm:t>
        <a:bodyPr/>
        <a:lstStyle/>
        <a:p>
          <a:endParaRPr lang="en-GB">
            <a:latin typeface="Times New Roman" panose="02020603050405020304" pitchFamily="18" charset="0"/>
            <a:cs typeface="Times New Roman" panose="02020603050405020304" pitchFamily="18" charset="0"/>
          </a:endParaRPr>
        </a:p>
      </dgm:t>
    </dgm:pt>
    <dgm:pt modelId="{68D511CB-133F-4689-9F21-A0552C8E5CC6}" type="sibTrans" cxnId="{4D6C2FEE-9F95-45CF-AD44-1703BDC64E5C}">
      <dgm:prSet/>
      <dgm:spPr/>
      <dgm:t>
        <a:bodyPr/>
        <a:lstStyle/>
        <a:p>
          <a:endParaRPr lang="en-GB">
            <a:latin typeface="Times New Roman" panose="02020603050405020304" pitchFamily="18" charset="0"/>
            <a:cs typeface="Times New Roman" panose="02020603050405020304" pitchFamily="18" charset="0"/>
          </a:endParaRPr>
        </a:p>
      </dgm:t>
    </dgm:pt>
    <dgm:pt modelId="{C01418F1-F839-4F15-97CA-B5E536268B4E}" type="pres">
      <dgm:prSet presAssocID="{F140B0FA-0749-4EE6-9DEC-3CC5BDF076D8}" presName="Name0" presStyleCnt="0">
        <dgm:presLayoutVars>
          <dgm:dir/>
          <dgm:animLvl val="lvl"/>
          <dgm:resizeHandles val="exact"/>
        </dgm:presLayoutVars>
      </dgm:prSet>
      <dgm:spPr/>
    </dgm:pt>
    <dgm:pt modelId="{55658F12-4C2F-45FB-B8AE-FDB1725AF101}" type="pres">
      <dgm:prSet presAssocID="{EBF3B35F-9648-472F-BA05-96E351AA4BE4}" presName="boxAndChildren" presStyleCnt="0"/>
      <dgm:spPr/>
    </dgm:pt>
    <dgm:pt modelId="{0F15678F-9BA0-4FF6-9FEF-9763DC6A110C}" type="pres">
      <dgm:prSet presAssocID="{EBF3B35F-9648-472F-BA05-96E351AA4BE4}" presName="parentTextBox" presStyleLbl="node1" presStyleIdx="0" presStyleCnt="4"/>
      <dgm:spPr/>
    </dgm:pt>
    <dgm:pt modelId="{47708C4A-5040-4233-B30A-84F0E8B2E749}" type="pres">
      <dgm:prSet presAssocID="{C35BAA7E-76FB-406F-B95A-2BFB07E2E15D}" presName="sp" presStyleCnt="0"/>
      <dgm:spPr/>
    </dgm:pt>
    <dgm:pt modelId="{A3165568-1012-4622-AF55-9126B1B48216}" type="pres">
      <dgm:prSet presAssocID="{9A971581-9D09-4EBD-8ADB-0B84B955D619}" presName="arrowAndChildren" presStyleCnt="0"/>
      <dgm:spPr/>
    </dgm:pt>
    <dgm:pt modelId="{C042FC31-DF48-4A6D-AFC5-ED9A0FBA2A7D}" type="pres">
      <dgm:prSet presAssocID="{9A971581-9D09-4EBD-8ADB-0B84B955D619}" presName="parentTextArrow" presStyleLbl="node1" presStyleIdx="1" presStyleCnt="4"/>
      <dgm:spPr/>
    </dgm:pt>
    <dgm:pt modelId="{D10435D1-03ED-490B-B94A-A594FC5F9211}" type="pres">
      <dgm:prSet presAssocID="{9A2FB998-EB7B-436C-9755-7DF1BDF89966}" presName="sp" presStyleCnt="0"/>
      <dgm:spPr/>
    </dgm:pt>
    <dgm:pt modelId="{4599F4EB-31D8-401B-89B0-01EFCD4DD37A}" type="pres">
      <dgm:prSet presAssocID="{A86BE59A-C2DA-435A-8B14-18BBE4844EE4}" presName="arrowAndChildren" presStyleCnt="0"/>
      <dgm:spPr/>
    </dgm:pt>
    <dgm:pt modelId="{336888E7-8BD4-49F4-997E-3AA301393CF0}" type="pres">
      <dgm:prSet presAssocID="{A86BE59A-C2DA-435A-8B14-18BBE4844EE4}" presName="parentTextArrow" presStyleLbl="node1" presStyleIdx="2" presStyleCnt="4"/>
      <dgm:spPr/>
    </dgm:pt>
    <dgm:pt modelId="{69BAC6DB-D455-47B3-99BA-4DC62CBEF414}" type="pres">
      <dgm:prSet presAssocID="{F727D32E-C62E-48F6-9A6D-F1E3E9831A43}" presName="sp" presStyleCnt="0"/>
      <dgm:spPr/>
    </dgm:pt>
    <dgm:pt modelId="{3F8C8A2B-7826-4C8B-809E-728F4A3E417A}" type="pres">
      <dgm:prSet presAssocID="{A1BAD84C-6C26-4FDE-8290-79103389B671}" presName="arrowAndChildren" presStyleCnt="0"/>
      <dgm:spPr/>
    </dgm:pt>
    <dgm:pt modelId="{B291A94B-EEF9-44E7-8FB7-852C1F5CD15C}" type="pres">
      <dgm:prSet presAssocID="{A1BAD84C-6C26-4FDE-8290-79103389B671}" presName="parentTextArrow" presStyleLbl="node1" presStyleIdx="3" presStyleCnt="4" custLinFactNeighborY="3773"/>
      <dgm:spPr/>
    </dgm:pt>
  </dgm:ptLst>
  <dgm:cxnLst>
    <dgm:cxn modelId="{CB6C4810-1AC7-46D9-B587-474C04DBD71C}" srcId="{F140B0FA-0749-4EE6-9DEC-3CC5BDF076D8}" destId="{9A971581-9D09-4EBD-8ADB-0B84B955D619}" srcOrd="2" destOrd="0" parTransId="{A452FCE4-393A-46C0-93A9-FBDE38F0AD06}" sibTransId="{C35BAA7E-76FB-406F-B95A-2BFB07E2E15D}"/>
    <dgm:cxn modelId="{BC0B1B1D-615F-4216-9132-B0FA8F6F6962}" type="presOf" srcId="{A1BAD84C-6C26-4FDE-8290-79103389B671}" destId="{B291A94B-EEF9-44E7-8FB7-852C1F5CD15C}" srcOrd="0" destOrd="0" presId="urn:microsoft.com/office/officeart/2005/8/layout/process4"/>
    <dgm:cxn modelId="{634B5121-C136-45E0-AA20-147D8462B4C6}" type="presOf" srcId="{F140B0FA-0749-4EE6-9DEC-3CC5BDF076D8}" destId="{C01418F1-F839-4F15-97CA-B5E536268B4E}" srcOrd="0" destOrd="0" presId="urn:microsoft.com/office/officeart/2005/8/layout/process4"/>
    <dgm:cxn modelId="{C49C612C-F948-438C-B21C-8C6998B8C71D}" type="presOf" srcId="{A86BE59A-C2DA-435A-8B14-18BBE4844EE4}" destId="{336888E7-8BD4-49F4-997E-3AA301393CF0}" srcOrd="0" destOrd="0" presId="urn:microsoft.com/office/officeart/2005/8/layout/process4"/>
    <dgm:cxn modelId="{AF049C62-5163-47CB-BE0B-FCA67D196033}" type="presOf" srcId="{EBF3B35F-9648-472F-BA05-96E351AA4BE4}" destId="{0F15678F-9BA0-4FF6-9FEF-9763DC6A110C}" srcOrd="0" destOrd="0" presId="urn:microsoft.com/office/officeart/2005/8/layout/process4"/>
    <dgm:cxn modelId="{6B484167-37CC-4295-A1A3-D49D60801126}" type="presOf" srcId="{9A971581-9D09-4EBD-8ADB-0B84B955D619}" destId="{C042FC31-DF48-4A6D-AFC5-ED9A0FBA2A7D}" srcOrd="0" destOrd="0" presId="urn:microsoft.com/office/officeart/2005/8/layout/process4"/>
    <dgm:cxn modelId="{D5CC5C6F-2AC6-463C-8CC2-644CE54B8DF4}" srcId="{F140B0FA-0749-4EE6-9DEC-3CC5BDF076D8}" destId="{A86BE59A-C2DA-435A-8B14-18BBE4844EE4}" srcOrd="1" destOrd="0" parTransId="{D7F75B88-BC11-47E6-907A-9429E47EED81}" sibTransId="{9A2FB998-EB7B-436C-9755-7DF1BDF89966}"/>
    <dgm:cxn modelId="{134A69CA-C5E6-4BE1-A745-C61D26B1220F}" srcId="{F140B0FA-0749-4EE6-9DEC-3CC5BDF076D8}" destId="{A1BAD84C-6C26-4FDE-8290-79103389B671}" srcOrd="0" destOrd="0" parTransId="{6B6D7846-D003-4171-A348-0E46621AB1AE}" sibTransId="{F727D32E-C62E-48F6-9A6D-F1E3E9831A43}"/>
    <dgm:cxn modelId="{4D6C2FEE-9F95-45CF-AD44-1703BDC64E5C}" srcId="{F140B0FA-0749-4EE6-9DEC-3CC5BDF076D8}" destId="{EBF3B35F-9648-472F-BA05-96E351AA4BE4}" srcOrd="3" destOrd="0" parTransId="{B4D9DC3F-DAA3-40C5-A58D-93BC535C6082}" sibTransId="{68D511CB-133F-4689-9F21-A0552C8E5CC6}"/>
    <dgm:cxn modelId="{CE767ADE-EBAB-41C7-9153-5CFE37D5C916}" type="presParOf" srcId="{C01418F1-F839-4F15-97CA-B5E536268B4E}" destId="{55658F12-4C2F-45FB-B8AE-FDB1725AF101}" srcOrd="0" destOrd="0" presId="urn:microsoft.com/office/officeart/2005/8/layout/process4"/>
    <dgm:cxn modelId="{C050871D-20D1-470B-B969-50320E408F99}" type="presParOf" srcId="{55658F12-4C2F-45FB-B8AE-FDB1725AF101}" destId="{0F15678F-9BA0-4FF6-9FEF-9763DC6A110C}" srcOrd="0" destOrd="0" presId="urn:microsoft.com/office/officeart/2005/8/layout/process4"/>
    <dgm:cxn modelId="{A88FF5AA-56A3-4D2B-95EE-81494DDEB6F3}" type="presParOf" srcId="{C01418F1-F839-4F15-97CA-B5E536268B4E}" destId="{47708C4A-5040-4233-B30A-84F0E8B2E749}" srcOrd="1" destOrd="0" presId="urn:microsoft.com/office/officeart/2005/8/layout/process4"/>
    <dgm:cxn modelId="{7668A00B-4CB7-4F0F-AD1D-6C7959D4A4D2}" type="presParOf" srcId="{C01418F1-F839-4F15-97CA-B5E536268B4E}" destId="{A3165568-1012-4622-AF55-9126B1B48216}" srcOrd="2" destOrd="0" presId="urn:microsoft.com/office/officeart/2005/8/layout/process4"/>
    <dgm:cxn modelId="{B2266186-FF64-43F5-883C-D37EF529D7D1}" type="presParOf" srcId="{A3165568-1012-4622-AF55-9126B1B48216}" destId="{C042FC31-DF48-4A6D-AFC5-ED9A0FBA2A7D}" srcOrd="0" destOrd="0" presId="urn:microsoft.com/office/officeart/2005/8/layout/process4"/>
    <dgm:cxn modelId="{920AF5E4-966B-41E7-AF76-CF1DAC94E1E9}" type="presParOf" srcId="{C01418F1-F839-4F15-97CA-B5E536268B4E}" destId="{D10435D1-03ED-490B-B94A-A594FC5F9211}" srcOrd="3" destOrd="0" presId="urn:microsoft.com/office/officeart/2005/8/layout/process4"/>
    <dgm:cxn modelId="{B25A01B5-9271-43BE-B473-AA3C04449076}" type="presParOf" srcId="{C01418F1-F839-4F15-97CA-B5E536268B4E}" destId="{4599F4EB-31D8-401B-89B0-01EFCD4DD37A}" srcOrd="4" destOrd="0" presId="urn:microsoft.com/office/officeart/2005/8/layout/process4"/>
    <dgm:cxn modelId="{FEA545E4-0CA1-4BA3-9E46-2801054678D7}" type="presParOf" srcId="{4599F4EB-31D8-401B-89B0-01EFCD4DD37A}" destId="{336888E7-8BD4-49F4-997E-3AA301393CF0}" srcOrd="0" destOrd="0" presId="urn:microsoft.com/office/officeart/2005/8/layout/process4"/>
    <dgm:cxn modelId="{2B4AF4E4-57B7-4840-9764-2CA1A861F786}" type="presParOf" srcId="{C01418F1-F839-4F15-97CA-B5E536268B4E}" destId="{69BAC6DB-D455-47B3-99BA-4DC62CBEF414}" srcOrd="5" destOrd="0" presId="urn:microsoft.com/office/officeart/2005/8/layout/process4"/>
    <dgm:cxn modelId="{52749713-FDC9-4BFF-B1D6-24965CD5AC87}" type="presParOf" srcId="{C01418F1-F839-4F15-97CA-B5E536268B4E}" destId="{3F8C8A2B-7826-4C8B-809E-728F4A3E417A}" srcOrd="6" destOrd="0" presId="urn:microsoft.com/office/officeart/2005/8/layout/process4"/>
    <dgm:cxn modelId="{14987CED-E716-49D0-AE94-04C5B0F466EC}" type="presParOf" srcId="{3F8C8A2B-7826-4C8B-809E-728F4A3E417A}" destId="{B291A94B-EEF9-44E7-8FB7-852C1F5CD15C}" srcOrd="0" destOrd="0" presId="urn:microsoft.com/office/officeart/2005/8/layout/process4"/>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2D1DF-4146-40E2-B5CB-FBBF94AE013C}" type="doc">
      <dgm:prSet loTypeId="urn:microsoft.com/office/officeart/2005/8/layout/vList6" loCatId="list" qsTypeId="urn:microsoft.com/office/officeart/2005/8/quickstyle/simple1" qsCatId="simple" csTypeId="urn:microsoft.com/office/officeart/2005/8/colors/accent6_3" csCatId="accent6" phldr="1"/>
      <dgm:spPr/>
      <dgm:t>
        <a:bodyPr/>
        <a:lstStyle/>
        <a:p>
          <a:endParaRPr lang="en-GB"/>
        </a:p>
      </dgm:t>
    </dgm:pt>
    <dgm:pt modelId="{0F597CEC-21BD-4B4C-B00A-44EAE024542D}">
      <dgm:prSet phldrT="[Text]" custT="1"/>
      <dgm:spPr/>
      <dgm:t>
        <a:bodyPr/>
        <a:lstStyle/>
        <a:p>
          <a:r>
            <a:rPr lang="en-GB" sz="2800" b="1" dirty="0">
              <a:solidFill>
                <a:schemeClr val="tx1"/>
              </a:solidFill>
              <a:latin typeface="Times New Roman" panose="02020603050405020304" pitchFamily="18" charset="0"/>
              <a:cs typeface="Times New Roman" panose="02020603050405020304" pitchFamily="18" charset="0"/>
            </a:rPr>
            <a:t>Strengths</a:t>
          </a:r>
        </a:p>
      </dgm:t>
    </dgm:pt>
    <dgm:pt modelId="{704EB0D7-91FF-4262-8605-B2FE8AF5B09E}" type="parTrans" cxnId="{38719E98-4701-4E0B-BDA4-60094633CC1D}">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BB230A4D-DBD5-495C-A5C2-49A1A1842453}" type="sibTrans" cxnId="{38719E98-4701-4E0B-BDA4-60094633CC1D}">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EC89F635-20AE-47F2-8E8E-BB5671088B63}">
      <dgm:prSet phldrT="[Text]" custT="1"/>
      <dgm:spPr/>
      <dgm:t>
        <a:bodyPr/>
        <a:lstStyle/>
        <a:p>
          <a:r>
            <a:rPr lang="en-US" sz="2400" dirty="0">
              <a:solidFill>
                <a:schemeClr val="tx1"/>
              </a:solidFill>
              <a:latin typeface="Times New Roman" panose="02020603050405020304" pitchFamily="18" charset="0"/>
              <a:cs typeface="Times New Roman" panose="02020603050405020304" pitchFamily="18" charset="0"/>
            </a:rPr>
            <a:t>Unique concept celebrating Welsh musical heritage</a:t>
          </a:r>
          <a:endParaRPr lang="en-GB" sz="2400" dirty="0">
            <a:solidFill>
              <a:schemeClr val="tx1"/>
            </a:solidFill>
            <a:latin typeface="Times New Roman" panose="02020603050405020304" pitchFamily="18" charset="0"/>
            <a:cs typeface="Times New Roman" panose="02020603050405020304" pitchFamily="18" charset="0"/>
          </a:endParaRPr>
        </a:p>
      </dgm:t>
    </dgm:pt>
    <dgm:pt modelId="{4B7EBEDD-9050-4C0C-99D7-FB30977FE03C}" type="parTrans" cxnId="{5FA39260-A014-4338-96A3-16DBDCBD528F}">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969C18A6-5285-4548-904D-E41344991B7B}" type="sibTrans" cxnId="{5FA39260-A014-4338-96A3-16DBDCBD528F}">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5BCB777E-54A8-47BA-A046-A60BDAE8F0A4}">
      <dgm:prSet phldrT="[Text]" custT="1"/>
      <dgm:spPr/>
      <dgm:t>
        <a:bodyPr/>
        <a:lstStyle/>
        <a:p>
          <a:r>
            <a:rPr lang="en-GB" sz="2800" b="1" dirty="0">
              <a:solidFill>
                <a:schemeClr val="tx1"/>
              </a:solidFill>
              <a:latin typeface="Times New Roman" panose="02020603050405020304" pitchFamily="18" charset="0"/>
              <a:cs typeface="Times New Roman" panose="02020603050405020304" pitchFamily="18" charset="0"/>
            </a:rPr>
            <a:t>Threats</a:t>
          </a:r>
        </a:p>
      </dgm:t>
    </dgm:pt>
    <dgm:pt modelId="{B7804B82-7808-4B38-A3CA-310D74AE17E7}" type="parTrans" cxnId="{405C39BE-FE03-49B0-965B-76DB6DAE33DF}">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3D031834-F73C-48A3-A753-0387A33EB224}" type="sibTrans" cxnId="{405C39BE-FE03-49B0-965B-76DB6DAE33DF}">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53F754F1-33AE-4222-A487-CCD31C04D706}">
      <dgm:prSet phldrT="[Text]" custT="1"/>
      <dgm:spPr/>
      <dgm:t>
        <a:bodyPr/>
        <a:lstStyle/>
        <a:p>
          <a:r>
            <a:rPr lang="en-US" sz="2400" dirty="0">
              <a:solidFill>
                <a:schemeClr val="tx1"/>
              </a:solidFill>
              <a:latin typeface="Times New Roman" panose="02020603050405020304" pitchFamily="18" charset="0"/>
              <a:cs typeface="Times New Roman" panose="02020603050405020304" pitchFamily="18" charset="0"/>
            </a:rPr>
            <a:t>Competing summer events in Cardiff
Rising event costs and funding uncertainties (</a:t>
          </a:r>
          <a:r>
            <a:rPr lang="en-US" sz="2400" dirty="0" err="1">
              <a:solidFill>
                <a:schemeClr val="tx1"/>
              </a:solidFill>
              <a:latin typeface="Times New Roman" panose="02020603050405020304" pitchFamily="18" charset="0"/>
              <a:cs typeface="Times New Roman" panose="02020603050405020304" pitchFamily="18" charset="0"/>
            </a:rPr>
            <a:t>Carswell</a:t>
          </a:r>
          <a:r>
            <a:rPr lang="en-US" sz="2400" dirty="0">
              <a:solidFill>
                <a:schemeClr val="tx1"/>
              </a:solidFill>
              <a:latin typeface="Times New Roman" panose="02020603050405020304" pitchFamily="18" charset="0"/>
              <a:cs typeface="Times New Roman" panose="02020603050405020304" pitchFamily="18" charset="0"/>
            </a:rPr>
            <a:t> et al., 2023)</a:t>
          </a:r>
          <a:endParaRPr lang="en-GB" sz="2400" dirty="0">
            <a:solidFill>
              <a:schemeClr val="tx1"/>
            </a:solidFill>
            <a:latin typeface="Times New Roman" panose="02020603050405020304" pitchFamily="18" charset="0"/>
            <a:cs typeface="Times New Roman" panose="02020603050405020304" pitchFamily="18" charset="0"/>
          </a:endParaRPr>
        </a:p>
      </dgm:t>
    </dgm:pt>
    <dgm:pt modelId="{8EC16EA8-8CA8-49C4-BDD9-6DB25FA80841}" type="parTrans" cxnId="{68937FCD-8505-4F5D-8CC3-533D910B82ED}">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7932E48C-4DBF-4565-B68B-899EA365382E}" type="sibTrans" cxnId="{68937FCD-8505-4F5D-8CC3-533D910B82ED}">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6D575FAF-BCFD-4673-9488-CFADC69DE8AD}">
      <dgm:prSet custT="1"/>
      <dgm:spPr/>
      <dgm:t>
        <a:bodyPr/>
        <a:lstStyle/>
        <a:p>
          <a:r>
            <a:rPr lang="en-GB" sz="2800" b="1" dirty="0">
              <a:solidFill>
                <a:schemeClr val="tx1"/>
              </a:solidFill>
              <a:latin typeface="Times New Roman" panose="02020603050405020304" pitchFamily="18" charset="0"/>
              <a:cs typeface="Times New Roman" panose="02020603050405020304" pitchFamily="18" charset="0"/>
            </a:rPr>
            <a:t>Weaknesses</a:t>
          </a:r>
        </a:p>
      </dgm:t>
    </dgm:pt>
    <dgm:pt modelId="{27D868A6-9391-4129-955A-02685DF91FF6}" type="parTrans" cxnId="{B00F657C-B169-454D-83D6-7355B2A8B966}">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AE9D8D60-66ED-4288-A7E4-96ECDB857109}" type="sibTrans" cxnId="{B00F657C-B169-454D-83D6-7355B2A8B966}">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0F40B262-C988-459B-94BB-CE129A95B3B7}">
      <dgm:prSet custT="1"/>
      <dgm:spPr/>
      <dgm:t>
        <a:bodyPr/>
        <a:lstStyle/>
        <a:p>
          <a:r>
            <a:rPr lang="en-GB" sz="2800" b="1" dirty="0">
              <a:solidFill>
                <a:schemeClr val="tx1"/>
              </a:solidFill>
              <a:latin typeface="Times New Roman" panose="02020603050405020304" pitchFamily="18" charset="0"/>
              <a:cs typeface="Times New Roman" panose="02020603050405020304" pitchFamily="18" charset="0"/>
            </a:rPr>
            <a:t>Opportunities</a:t>
          </a:r>
        </a:p>
      </dgm:t>
    </dgm:pt>
    <dgm:pt modelId="{0CDFE889-04EF-42A3-8046-E279224A6B6D}" type="parTrans" cxnId="{F9E1F889-EDBA-4846-AA1A-51A7BF1325AA}">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6B1D2AA4-7B27-49F6-BDBC-BAF1ADAF6E53}" type="sibTrans" cxnId="{F9E1F889-EDBA-4846-AA1A-51A7BF1325AA}">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73B75842-196F-41A5-8795-AF6911268A44}">
      <dgm:prSet phldrT="[Text]" custT="1"/>
      <dgm:spPr/>
      <dgm:t>
        <a:bodyPr/>
        <a:lstStyle/>
        <a:p>
          <a:r>
            <a:rPr lang="en-US" sz="2400" dirty="0">
              <a:solidFill>
                <a:schemeClr val="tx1"/>
              </a:solidFill>
              <a:latin typeface="Times New Roman" panose="02020603050405020304" pitchFamily="18" charset="0"/>
              <a:cs typeface="Times New Roman" panose="02020603050405020304" pitchFamily="18" charset="0"/>
            </a:rPr>
            <a:t>Iconic venue (Cardiff Castle) enhances cultural authenticity (</a:t>
          </a:r>
          <a:r>
            <a:rPr lang="en-GB" sz="2400" dirty="0">
              <a:solidFill>
                <a:schemeClr val="tx1"/>
              </a:solidFill>
              <a:latin typeface="Times New Roman" panose="02020603050405020304" pitchFamily="18" charset="0"/>
              <a:cs typeface="Times New Roman" panose="02020603050405020304" pitchFamily="18" charset="0"/>
            </a:rPr>
            <a:t>Croeso, 2024</a:t>
          </a:r>
          <a:r>
            <a:rPr lang="en-US" sz="2400" dirty="0">
              <a:solidFill>
                <a:schemeClr val="tx1"/>
              </a:solidFill>
              <a:latin typeface="Times New Roman" panose="02020603050405020304" pitchFamily="18" charset="0"/>
              <a:cs typeface="Times New Roman" panose="02020603050405020304" pitchFamily="18" charset="0"/>
            </a:rPr>
            <a:t>)</a:t>
          </a:r>
          <a:endParaRPr lang="en-GB" sz="2400" dirty="0">
            <a:solidFill>
              <a:schemeClr val="tx1"/>
            </a:solidFill>
            <a:latin typeface="Times New Roman" panose="02020603050405020304" pitchFamily="18" charset="0"/>
            <a:cs typeface="Times New Roman" panose="02020603050405020304" pitchFamily="18" charset="0"/>
          </a:endParaRPr>
        </a:p>
      </dgm:t>
    </dgm:pt>
    <dgm:pt modelId="{872C6536-7EC8-41EF-BDE8-89140ACA2E10}" type="parTrans" cxnId="{4C4FB089-8FED-49C2-BE79-81BF66C42642}">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767B12F2-D697-497F-8563-758D9F9B94CF}" type="sibTrans" cxnId="{4C4FB089-8FED-49C2-BE79-81BF66C42642}">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02A4E271-A72B-4723-A9F8-ED764C694051}">
      <dgm:prSet custT="1"/>
      <dgm:spPr/>
      <dgm:t>
        <a:bodyPr/>
        <a:lstStyle/>
        <a:p>
          <a:r>
            <a:rPr lang="en-US" sz="2400" dirty="0">
              <a:solidFill>
                <a:schemeClr val="tx1"/>
              </a:solidFill>
              <a:latin typeface="Times New Roman" panose="02020603050405020304" pitchFamily="18" charset="0"/>
              <a:cs typeface="Times New Roman" panose="02020603050405020304" pitchFamily="18" charset="0"/>
            </a:rPr>
            <a:t>Weather-dependent outdoor setup (</a:t>
          </a:r>
          <a:r>
            <a:rPr lang="en-US" sz="2400" dirty="0" err="1">
              <a:solidFill>
                <a:schemeClr val="tx1"/>
              </a:solidFill>
              <a:latin typeface="Times New Roman" panose="02020603050405020304" pitchFamily="18" charset="0"/>
              <a:cs typeface="Times New Roman" panose="02020603050405020304" pitchFamily="18" charset="0"/>
            </a:rPr>
            <a:t>Juskus</a:t>
          </a:r>
          <a:r>
            <a:rPr lang="en-US" sz="2400" dirty="0">
              <a:solidFill>
                <a:schemeClr val="tx1"/>
              </a:solidFill>
              <a:latin typeface="Times New Roman" panose="02020603050405020304" pitchFamily="18" charset="0"/>
              <a:cs typeface="Times New Roman" panose="02020603050405020304" pitchFamily="18" charset="0"/>
            </a:rPr>
            <a:t>, 2023)
Limited awareness of lesser-known historic Welsh music</a:t>
          </a:r>
          <a:endParaRPr lang="en-GB" sz="2400" dirty="0">
            <a:solidFill>
              <a:schemeClr val="tx1"/>
            </a:solidFill>
            <a:latin typeface="Times New Roman" panose="02020603050405020304" pitchFamily="18" charset="0"/>
            <a:cs typeface="Times New Roman" panose="02020603050405020304" pitchFamily="18" charset="0"/>
          </a:endParaRPr>
        </a:p>
      </dgm:t>
    </dgm:pt>
    <dgm:pt modelId="{7AEAE658-3A7F-4ADB-AC36-F9807D592B74}" type="parTrans" cxnId="{C84C9BDB-D40E-4029-9729-CAB11AF8AA23}">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7A9A239F-0680-4DCE-AC79-BE864E812BF6}" type="sibTrans" cxnId="{C84C9BDB-D40E-4029-9729-CAB11AF8AA23}">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91E32777-9AFE-4E16-AFC7-5A4FE153C301}">
      <dgm:prSet custT="1"/>
      <dgm:spPr/>
      <dgm:t>
        <a:bodyPr/>
        <a:lstStyle/>
        <a:p>
          <a:pPr algn="just"/>
          <a:r>
            <a:rPr lang="en-US" sz="2400" dirty="0">
              <a:solidFill>
                <a:schemeClr val="tx1"/>
              </a:solidFill>
              <a:latin typeface="Times New Roman" panose="02020603050405020304" pitchFamily="18" charset="0"/>
              <a:cs typeface="Times New Roman" panose="02020603050405020304" pitchFamily="18" charset="0"/>
            </a:rPr>
            <a:t>Potential for annual event expansion (</a:t>
          </a:r>
          <a:r>
            <a:rPr lang="en-US" sz="2400" dirty="0" err="1">
              <a:solidFill>
                <a:schemeClr val="tx1"/>
              </a:solidFill>
              <a:latin typeface="Times New Roman" panose="02020603050405020304" pitchFamily="18" charset="0"/>
              <a:cs typeface="Times New Roman" panose="02020603050405020304" pitchFamily="18" charset="0"/>
            </a:rPr>
            <a:t>Khusainova</a:t>
          </a:r>
          <a:r>
            <a:rPr lang="en-US" sz="2400" dirty="0">
              <a:solidFill>
                <a:schemeClr val="tx1"/>
              </a:solidFill>
              <a:latin typeface="Times New Roman" panose="02020603050405020304" pitchFamily="18" charset="0"/>
              <a:cs typeface="Times New Roman" panose="02020603050405020304" pitchFamily="18" charset="0"/>
            </a:rPr>
            <a:t> et al., 2021)
Partnership with Visit Wales and local artisans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6B25FD33-A4FA-49D4-B415-F0611319C62F}" type="parTrans" cxnId="{A2747AD8-43F8-4DD8-8784-6191A10AC2E1}">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2DBB2011-DD64-41D6-8FD2-FBEAECF37BCB}" type="sibTrans" cxnId="{A2747AD8-43F8-4DD8-8784-6191A10AC2E1}">
      <dgm:prSet/>
      <dgm:spPr/>
      <dgm:t>
        <a:bodyPr/>
        <a:lstStyle/>
        <a:p>
          <a:endParaRPr lang="en-GB" sz="2400">
            <a:solidFill>
              <a:schemeClr val="tx1"/>
            </a:solidFill>
            <a:latin typeface="Times New Roman" panose="02020603050405020304" pitchFamily="18" charset="0"/>
            <a:cs typeface="Times New Roman" panose="02020603050405020304" pitchFamily="18" charset="0"/>
          </a:endParaRPr>
        </a:p>
      </dgm:t>
    </dgm:pt>
    <dgm:pt modelId="{0EA12976-955F-47CD-B881-DAF6953B0278}" type="pres">
      <dgm:prSet presAssocID="{FC92D1DF-4146-40E2-B5CB-FBBF94AE013C}" presName="Name0" presStyleCnt="0">
        <dgm:presLayoutVars>
          <dgm:dir/>
          <dgm:animLvl val="lvl"/>
          <dgm:resizeHandles/>
        </dgm:presLayoutVars>
      </dgm:prSet>
      <dgm:spPr/>
    </dgm:pt>
    <dgm:pt modelId="{671DA1AA-E93C-4A87-A64B-761A036C7285}" type="pres">
      <dgm:prSet presAssocID="{0F597CEC-21BD-4B4C-B00A-44EAE024542D}" presName="linNode" presStyleCnt="0"/>
      <dgm:spPr/>
    </dgm:pt>
    <dgm:pt modelId="{D4BF664B-8461-49B9-9802-E1D583C012C9}" type="pres">
      <dgm:prSet presAssocID="{0F597CEC-21BD-4B4C-B00A-44EAE024542D}" presName="parentShp" presStyleLbl="node1" presStyleIdx="0" presStyleCnt="4" custScaleX="77147" custLinFactNeighborX="-4315" custLinFactNeighborY="4134">
        <dgm:presLayoutVars>
          <dgm:bulletEnabled val="1"/>
        </dgm:presLayoutVars>
      </dgm:prSet>
      <dgm:spPr/>
    </dgm:pt>
    <dgm:pt modelId="{B1008FB8-8FB3-4522-9EB5-1FE8D83B42D7}" type="pres">
      <dgm:prSet presAssocID="{0F597CEC-21BD-4B4C-B00A-44EAE024542D}" presName="childShp" presStyleLbl="bgAccFollowNode1" presStyleIdx="0" presStyleCnt="4" custScaleX="109784" custLinFactNeighborX="-2446" custLinFactNeighborY="4134">
        <dgm:presLayoutVars>
          <dgm:bulletEnabled val="1"/>
        </dgm:presLayoutVars>
      </dgm:prSet>
      <dgm:spPr/>
    </dgm:pt>
    <dgm:pt modelId="{6D6082AF-7299-40A5-AAE3-E4EBFC753D01}" type="pres">
      <dgm:prSet presAssocID="{BB230A4D-DBD5-495C-A5C2-49A1A1842453}" presName="spacing" presStyleCnt="0"/>
      <dgm:spPr/>
    </dgm:pt>
    <dgm:pt modelId="{BFCCAB89-5C63-4889-8DDB-FF102E18F0AC}" type="pres">
      <dgm:prSet presAssocID="{6D575FAF-BCFD-4673-9488-CFADC69DE8AD}" presName="linNode" presStyleCnt="0"/>
      <dgm:spPr/>
    </dgm:pt>
    <dgm:pt modelId="{21A96678-81B9-420D-9D6D-62C1D4E97E5A}" type="pres">
      <dgm:prSet presAssocID="{6D575FAF-BCFD-4673-9488-CFADC69DE8AD}" presName="parentShp" presStyleLbl="node1" presStyleIdx="1" presStyleCnt="4" custScaleX="75745" custLinFactNeighborX="-8501" custLinFactNeighborY="4892">
        <dgm:presLayoutVars>
          <dgm:bulletEnabled val="1"/>
        </dgm:presLayoutVars>
      </dgm:prSet>
      <dgm:spPr/>
    </dgm:pt>
    <dgm:pt modelId="{CCF887CA-147E-4A25-A80B-C232B6BCB7C1}" type="pres">
      <dgm:prSet presAssocID="{6D575FAF-BCFD-4673-9488-CFADC69DE8AD}" presName="childShp" presStyleLbl="bgAccFollowNode1" presStyleIdx="1" presStyleCnt="4" custScaleX="108714" custLinFactNeighborX="-3770" custLinFactNeighborY="632">
        <dgm:presLayoutVars>
          <dgm:bulletEnabled val="1"/>
        </dgm:presLayoutVars>
      </dgm:prSet>
      <dgm:spPr/>
    </dgm:pt>
    <dgm:pt modelId="{F31B3008-A6C8-4AAD-A17D-A1675679811D}" type="pres">
      <dgm:prSet presAssocID="{AE9D8D60-66ED-4288-A7E4-96ECDB857109}" presName="spacing" presStyleCnt="0"/>
      <dgm:spPr/>
    </dgm:pt>
    <dgm:pt modelId="{A96BC946-1E32-4703-A150-963F537001F9}" type="pres">
      <dgm:prSet presAssocID="{0F40B262-C988-459B-94BB-CE129A95B3B7}" presName="linNode" presStyleCnt="0"/>
      <dgm:spPr/>
    </dgm:pt>
    <dgm:pt modelId="{DA8AA722-DBAC-4B38-BE15-77DCAAD2C90A}" type="pres">
      <dgm:prSet presAssocID="{0F40B262-C988-459B-94BB-CE129A95B3B7}" presName="parentShp" presStyleLbl="node1" presStyleIdx="2" presStyleCnt="4" custScaleX="74642" custLinFactNeighborX="-7289" custLinFactNeighborY="5650">
        <dgm:presLayoutVars>
          <dgm:bulletEnabled val="1"/>
        </dgm:presLayoutVars>
      </dgm:prSet>
      <dgm:spPr/>
    </dgm:pt>
    <dgm:pt modelId="{07094B6B-3D9F-466D-A5AC-C1F43B4C5656}" type="pres">
      <dgm:prSet presAssocID="{0F40B262-C988-459B-94BB-CE129A95B3B7}" presName="childShp" presStyleLbl="bgAccFollowNode1" presStyleIdx="2" presStyleCnt="4" custScaleX="108153" custLinFactNeighborX="-4442" custLinFactNeighborY="5650">
        <dgm:presLayoutVars>
          <dgm:bulletEnabled val="1"/>
        </dgm:presLayoutVars>
      </dgm:prSet>
      <dgm:spPr/>
    </dgm:pt>
    <dgm:pt modelId="{B8188C3F-E672-43A5-A08A-67865953A6B7}" type="pres">
      <dgm:prSet presAssocID="{6B1D2AA4-7B27-49F6-BDBC-BAF1ADAF6E53}" presName="spacing" presStyleCnt="0"/>
      <dgm:spPr/>
    </dgm:pt>
    <dgm:pt modelId="{6FFE898B-9A47-46A4-BF8E-CE7A433D9937}" type="pres">
      <dgm:prSet presAssocID="{5BCB777E-54A8-47BA-A046-A60BDAE8F0A4}" presName="linNode" presStyleCnt="0"/>
      <dgm:spPr/>
    </dgm:pt>
    <dgm:pt modelId="{3C954275-FA11-47C3-8C31-BD005515EDD0}" type="pres">
      <dgm:prSet presAssocID="{5BCB777E-54A8-47BA-A046-A60BDAE8F0A4}" presName="parentShp" presStyleLbl="node1" presStyleIdx="3" presStyleCnt="4" custScaleX="74127" custLinFactNeighborX="-10255" custLinFactNeighborY="837">
        <dgm:presLayoutVars>
          <dgm:bulletEnabled val="1"/>
        </dgm:presLayoutVars>
      </dgm:prSet>
      <dgm:spPr/>
    </dgm:pt>
    <dgm:pt modelId="{ADBFA1A0-4884-4244-9CCF-D25B880AD25A}" type="pres">
      <dgm:prSet presAssocID="{5BCB777E-54A8-47BA-A046-A60BDAE8F0A4}" presName="childShp" presStyleLbl="bgAccFollowNode1" presStyleIdx="3" presStyleCnt="4" custScaleX="107083" custLinFactNeighborX="-5407" custLinFactNeighborY="-3300">
        <dgm:presLayoutVars>
          <dgm:bulletEnabled val="1"/>
        </dgm:presLayoutVars>
      </dgm:prSet>
      <dgm:spPr/>
    </dgm:pt>
  </dgm:ptLst>
  <dgm:cxnLst>
    <dgm:cxn modelId="{63BFB308-9AC9-40CE-AF21-3D211B8C1547}" type="presOf" srcId="{91E32777-9AFE-4E16-AFC7-5A4FE153C301}" destId="{07094B6B-3D9F-466D-A5AC-C1F43B4C5656}" srcOrd="0" destOrd="0" presId="urn:microsoft.com/office/officeart/2005/8/layout/vList6"/>
    <dgm:cxn modelId="{0795C51A-62FD-434A-9947-AF6A4A4E1CE3}" type="presOf" srcId="{0F40B262-C988-459B-94BB-CE129A95B3B7}" destId="{DA8AA722-DBAC-4B38-BE15-77DCAAD2C90A}" srcOrd="0" destOrd="0" presId="urn:microsoft.com/office/officeart/2005/8/layout/vList6"/>
    <dgm:cxn modelId="{DAF08623-FF8F-46F0-ACB6-B1CCA36F196D}" type="presOf" srcId="{02A4E271-A72B-4723-A9F8-ED764C694051}" destId="{CCF887CA-147E-4A25-A80B-C232B6BCB7C1}" srcOrd="0" destOrd="0" presId="urn:microsoft.com/office/officeart/2005/8/layout/vList6"/>
    <dgm:cxn modelId="{82BA1324-8734-42E9-B316-ED92058E4A8F}" type="presOf" srcId="{53F754F1-33AE-4222-A487-CCD31C04D706}" destId="{ADBFA1A0-4884-4244-9CCF-D25B880AD25A}" srcOrd="0" destOrd="0" presId="urn:microsoft.com/office/officeart/2005/8/layout/vList6"/>
    <dgm:cxn modelId="{5FA39260-A014-4338-96A3-16DBDCBD528F}" srcId="{0F597CEC-21BD-4B4C-B00A-44EAE024542D}" destId="{EC89F635-20AE-47F2-8E8E-BB5671088B63}" srcOrd="0" destOrd="0" parTransId="{4B7EBEDD-9050-4C0C-99D7-FB30977FE03C}" sibTransId="{969C18A6-5285-4548-904D-E41344991B7B}"/>
    <dgm:cxn modelId="{DDF00E58-2900-44EF-A86E-9CE98E9691D2}" type="presOf" srcId="{0F597CEC-21BD-4B4C-B00A-44EAE024542D}" destId="{D4BF664B-8461-49B9-9802-E1D583C012C9}" srcOrd="0" destOrd="0" presId="urn:microsoft.com/office/officeart/2005/8/layout/vList6"/>
    <dgm:cxn modelId="{28B04259-F224-410B-99F2-57A6D6BD1816}" type="presOf" srcId="{EC89F635-20AE-47F2-8E8E-BB5671088B63}" destId="{B1008FB8-8FB3-4522-9EB5-1FE8D83B42D7}" srcOrd="0" destOrd="0" presId="urn:microsoft.com/office/officeart/2005/8/layout/vList6"/>
    <dgm:cxn modelId="{B00F657C-B169-454D-83D6-7355B2A8B966}" srcId="{FC92D1DF-4146-40E2-B5CB-FBBF94AE013C}" destId="{6D575FAF-BCFD-4673-9488-CFADC69DE8AD}" srcOrd="1" destOrd="0" parTransId="{27D868A6-9391-4129-955A-02685DF91FF6}" sibTransId="{AE9D8D60-66ED-4288-A7E4-96ECDB857109}"/>
    <dgm:cxn modelId="{4C4FB089-8FED-49C2-BE79-81BF66C42642}" srcId="{0F597CEC-21BD-4B4C-B00A-44EAE024542D}" destId="{73B75842-196F-41A5-8795-AF6911268A44}" srcOrd="1" destOrd="0" parTransId="{872C6536-7EC8-41EF-BDE8-89140ACA2E10}" sibTransId="{767B12F2-D697-497F-8563-758D9F9B94CF}"/>
    <dgm:cxn modelId="{F9E1F889-EDBA-4846-AA1A-51A7BF1325AA}" srcId="{FC92D1DF-4146-40E2-B5CB-FBBF94AE013C}" destId="{0F40B262-C988-459B-94BB-CE129A95B3B7}" srcOrd="2" destOrd="0" parTransId="{0CDFE889-04EF-42A3-8046-E279224A6B6D}" sibTransId="{6B1D2AA4-7B27-49F6-BDBC-BAF1ADAF6E53}"/>
    <dgm:cxn modelId="{4CB56A91-4A43-413D-96CF-BF7C833DFBAB}" type="presOf" srcId="{FC92D1DF-4146-40E2-B5CB-FBBF94AE013C}" destId="{0EA12976-955F-47CD-B881-DAF6953B0278}" srcOrd="0" destOrd="0" presId="urn:microsoft.com/office/officeart/2005/8/layout/vList6"/>
    <dgm:cxn modelId="{38719E98-4701-4E0B-BDA4-60094633CC1D}" srcId="{FC92D1DF-4146-40E2-B5CB-FBBF94AE013C}" destId="{0F597CEC-21BD-4B4C-B00A-44EAE024542D}" srcOrd="0" destOrd="0" parTransId="{704EB0D7-91FF-4262-8605-B2FE8AF5B09E}" sibTransId="{BB230A4D-DBD5-495C-A5C2-49A1A1842453}"/>
    <dgm:cxn modelId="{405C39BE-FE03-49B0-965B-76DB6DAE33DF}" srcId="{FC92D1DF-4146-40E2-B5CB-FBBF94AE013C}" destId="{5BCB777E-54A8-47BA-A046-A60BDAE8F0A4}" srcOrd="3" destOrd="0" parTransId="{B7804B82-7808-4B38-A3CA-310D74AE17E7}" sibTransId="{3D031834-F73C-48A3-A753-0387A33EB224}"/>
    <dgm:cxn modelId="{68937FCD-8505-4F5D-8CC3-533D910B82ED}" srcId="{5BCB777E-54A8-47BA-A046-A60BDAE8F0A4}" destId="{53F754F1-33AE-4222-A487-CCD31C04D706}" srcOrd="0" destOrd="0" parTransId="{8EC16EA8-8CA8-49C4-BDD9-6DB25FA80841}" sibTransId="{7932E48C-4DBF-4565-B68B-899EA365382E}"/>
    <dgm:cxn modelId="{A2747AD8-43F8-4DD8-8784-6191A10AC2E1}" srcId="{0F40B262-C988-459B-94BB-CE129A95B3B7}" destId="{91E32777-9AFE-4E16-AFC7-5A4FE153C301}" srcOrd="0" destOrd="0" parTransId="{6B25FD33-A4FA-49D4-B415-F0611319C62F}" sibTransId="{2DBB2011-DD64-41D6-8FD2-FBEAECF37BCB}"/>
    <dgm:cxn modelId="{C84C9BDB-D40E-4029-9729-CAB11AF8AA23}" srcId="{6D575FAF-BCFD-4673-9488-CFADC69DE8AD}" destId="{02A4E271-A72B-4723-A9F8-ED764C694051}" srcOrd="0" destOrd="0" parTransId="{7AEAE658-3A7F-4ADB-AC36-F9807D592B74}" sibTransId="{7A9A239F-0680-4DCE-AC79-BE864E812BF6}"/>
    <dgm:cxn modelId="{520F66E6-DBC6-42ED-A720-B94288DC0165}" type="presOf" srcId="{5BCB777E-54A8-47BA-A046-A60BDAE8F0A4}" destId="{3C954275-FA11-47C3-8C31-BD005515EDD0}" srcOrd="0" destOrd="0" presId="urn:microsoft.com/office/officeart/2005/8/layout/vList6"/>
    <dgm:cxn modelId="{6C63B5EC-0882-4F71-A9D3-013F9077C018}" type="presOf" srcId="{73B75842-196F-41A5-8795-AF6911268A44}" destId="{B1008FB8-8FB3-4522-9EB5-1FE8D83B42D7}" srcOrd="0" destOrd="1" presId="urn:microsoft.com/office/officeart/2005/8/layout/vList6"/>
    <dgm:cxn modelId="{3DCE73F2-B9A2-480A-A16B-1BDAC6BD7F9D}" type="presOf" srcId="{6D575FAF-BCFD-4673-9488-CFADC69DE8AD}" destId="{21A96678-81B9-420D-9D6D-62C1D4E97E5A}" srcOrd="0" destOrd="0" presId="urn:microsoft.com/office/officeart/2005/8/layout/vList6"/>
    <dgm:cxn modelId="{DABC69D0-8458-420F-9D12-D6E25C8A8C30}" type="presParOf" srcId="{0EA12976-955F-47CD-B881-DAF6953B0278}" destId="{671DA1AA-E93C-4A87-A64B-761A036C7285}" srcOrd="0" destOrd="0" presId="urn:microsoft.com/office/officeart/2005/8/layout/vList6"/>
    <dgm:cxn modelId="{15BAC277-DB6C-4837-8380-A410C69541F9}" type="presParOf" srcId="{671DA1AA-E93C-4A87-A64B-761A036C7285}" destId="{D4BF664B-8461-49B9-9802-E1D583C012C9}" srcOrd="0" destOrd="0" presId="urn:microsoft.com/office/officeart/2005/8/layout/vList6"/>
    <dgm:cxn modelId="{C190B89F-7CB9-4CFC-9F78-D8AB731723F8}" type="presParOf" srcId="{671DA1AA-E93C-4A87-A64B-761A036C7285}" destId="{B1008FB8-8FB3-4522-9EB5-1FE8D83B42D7}" srcOrd="1" destOrd="0" presId="urn:microsoft.com/office/officeart/2005/8/layout/vList6"/>
    <dgm:cxn modelId="{54760A1A-154A-49DB-95D7-946128D4F8C5}" type="presParOf" srcId="{0EA12976-955F-47CD-B881-DAF6953B0278}" destId="{6D6082AF-7299-40A5-AAE3-E4EBFC753D01}" srcOrd="1" destOrd="0" presId="urn:microsoft.com/office/officeart/2005/8/layout/vList6"/>
    <dgm:cxn modelId="{9F9FAB14-EB25-48B7-B935-FE129C9191A2}" type="presParOf" srcId="{0EA12976-955F-47CD-B881-DAF6953B0278}" destId="{BFCCAB89-5C63-4889-8DDB-FF102E18F0AC}" srcOrd="2" destOrd="0" presId="urn:microsoft.com/office/officeart/2005/8/layout/vList6"/>
    <dgm:cxn modelId="{295E22C3-C293-4740-BB0B-3449228A59C5}" type="presParOf" srcId="{BFCCAB89-5C63-4889-8DDB-FF102E18F0AC}" destId="{21A96678-81B9-420D-9D6D-62C1D4E97E5A}" srcOrd="0" destOrd="0" presId="urn:microsoft.com/office/officeart/2005/8/layout/vList6"/>
    <dgm:cxn modelId="{5599A345-E10E-4163-8E22-A325865B4EC2}" type="presParOf" srcId="{BFCCAB89-5C63-4889-8DDB-FF102E18F0AC}" destId="{CCF887CA-147E-4A25-A80B-C232B6BCB7C1}" srcOrd="1" destOrd="0" presId="urn:microsoft.com/office/officeart/2005/8/layout/vList6"/>
    <dgm:cxn modelId="{2457BC96-E729-457C-8818-1E3FECC73238}" type="presParOf" srcId="{0EA12976-955F-47CD-B881-DAF6953B0278}" destId="{F31B3008-A6C8-4AAD-A17D-A1675679811D}" srcOrd="3" destOrd="0" presId="urn:microsoft.com/office/officeart/2005/8/layout/vList6"/>
    <dgm:cxn modelId="{F5789903-4CC1-45CC-92A6-3C368DF79D18}" type="presParOf" srcId="{0EA12976-955F-47CD-B881-DAF6953B0278}" destId="{A96BC946-1E32-4703-A150-963F537001F9}" srcOrd="4" destOrd="0" presId="urn:microsoft.com/office/officeart/2005/8/layout/vList6"/>
    <dgm:cxn modelId="{A774EC9F-6DB6-4283-A87F-0531FEF934F7}" type="presParOf" srcId="{A96BC946-1E32-4703-A150-963F537001F9}" destId="{DA8AA722-DBAC-4B38-BE15-77DCAAD2C90A}" srcOrd="0" destOrd="0" presId="urn:microsoft.com/office/officeart/2005/8/layout/vList6"/>
    <dgm:cxn modelId="{0EC94FBA-70C5-4DE1-B7A7-921ED74F7983}" type="presParOf" srcId="{A96BC946-1E32-4703-A150-963F537001F9}" destId="{07094B6B-3D9F-466D-A5AC-C1F43B4C5656}" srcOrd="1" destOrd="0" presId="urn:microsoft.com/office/officeart/2005/8/layout/vList6"/>
    <dgm:cxn modelId="{3E6840A2-70E8-43DE-A524-D805286D972B}" type="presParOf" srcId="{0EA12976-955F-47CD-B881-DAF6953B0278}" destId="{B8188C3F-E672-43A5-A08A-67865953A6B7}" srcOrd="5" destOrd="0" presId="urn:microsoft.com/office/officeart/2005/8/layout/vList6"/>
    <dgm:cxn modelId="{442E0277-6228-43EE-8D71-3011F51FB3E1}" type="presParOf" srcId="{0EA12976-955F-47CD-B881-DAF6953B0278}" destId="{6FFE898B-9A47-46A4-BF8E-CE7A433D9937}" srcOrd="6" destOrd="0" presId="urn:microsoft.com/office/officeart/2005/8/layout/vList6"/>
    <dgm:cxn modelId="{ED5D5D85-67D2-45F1-BF68-89D91FE27F80}" type="presParOf" srcId="{6FFE898B-9A47-46A4-BF8E-CE7A433D9937}" destId="{3C954275-FA11-47C3-8C31-BD005515EDD0}" srcOrd="0" destOrd="0" presId="urn:microsoft.com/office/officeart/2005/8/layout/vList6"/>
    <dgm:cxn modelId="{45AEA1B3-17F0-4458-B6DF-3806E2F041F3}" type="presParOf" srcId="{6FFE898B-9A47-46A4-BF8E-CE7A433D9937}" destId="{ADBFA1A0-4884-4244-9CCF-D25B880AD25A}" srcOrd="1" destOrd="0" presId="urn:microsoft.com/office/officeart/2005/8/layout/vList6"/>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DFB370-4CB1-49AF-860C-C3A096FEC87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21BCE6B9-0CD2-4A30-BD8D-BDC93F32E4A4}">
      <dgm:prSet phldrT="[Text]" custT="1"/>
      <dgm:spPr/>
      <dgm:t>
        <a:bodyPr/>
        <a:lstStyle/>
        <a:p>
          <a:pPr algn="ctr"/>
          <a:r>
            <a:rPr lang="en-GB" sz="2800" b="1" dirty="0">
              <a:latin typeface="Times New Roman" panose="02020603050405020304" pitchFamily="18" charset="0"/>
              <a:cs typeface="Times New Roman" panose="02020603050405020304" pitchFamily="18" charset="0"/>
            </a:rPr>
            <a:t>Weather Disruptions</a:t>
          </a:r>
        </a:p>
      </dgm:t>
    </dgm:pt>
    <dgm:pt modelId="{A4CD0028-5F63-4672-B57B-EAF6B25AA7CE}" type="parTrans" cxnId="{219EF4C2-3227-408F-BCE6-1CF1224CA58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81C00C9-5812-40B4-9C3B-21965227BFFD}" type="sibTrans" cxnId="{219EF4C2-3227-408F-BCE6-1CF1224CA58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FAC2F417-242E-43CD-8F21-47DB0BF13E6F}">
      <dgm:prSet phldrT="[Text]" custT="1"/>
      <dgm:spPr/>
      <dgm:t>
        <a:bodyPr/>
        <a:lstStyle/>
        <a:p>
          <a:pPr algn="just"/>
          <a:r>
            <a:rPr lang="en-US" sz="2400">
              <a:latin typeface="Times New Roman" panose="02020603050405020304" pitchFamily="18" charset="0"/>
              <a:cs typeface="Times New Roman" panose="02020603050405020304" pitchFamily="18" charset="0"/>
            </a:rPr>
            <a:t>Backup plan includes marquees and partial indoor access (Khusainova et al., 2021).</a:t>
          </a:r>
          <a:endParaRPr lang="en-GB" sz="2400" dirty="0">
            <a:latin typeface="Times New Roman" panose="02020603050405020304" pitchFamily="18" charset="0"/>
            <a:cs typeface="Times New Roman" panose="02020603050405020304" pitchFamily="18" charset="0"/>
          </a:endParaRPr>
        </a:p>
      </dgm:t>
    </dgm:pt>
    <dgm:pt modelId="{90A7DEE3-6F4A-4CE3-A85A-13CDF7BFB061}" type="parTrans" cxnId="{AC11ACC0-0A45-4187-B3F2-1933DBCAD4E2}">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25ACFB84-9A04-4C6C-99A4-DE6CFAD7F8BA}" type="sibTrans" cxnId="{AC11ACC0-0A45-4187-B3F2-1933DBCAD4E2}">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C5636131-A351-4205-B5F4-1C293DBE0226}">
      <dgm:prSet phldrT="[Text]" custT="1"/>
      <dgm:spPr/>
      <dgm:t>
        <a:bodyPr/>
        <a:lstStyle/>
        <a:p>
          <a:pPr algn="ctr"/>
          <a:r>
            <a:rPr lang="en-GB" sz="2800" b="1" dirty="0">
              <a:latin typeface="Times New Roman" panose="02020603050405020304" pitchFamily="18" charset="0"/>
              <a:cs typeface="Times New Roman" panose="02020603050405020304" pitchFamily="18" charset="0"/>
            </a:rPr>
            <a:t>Noise/Time Restrictions</a:t>
          </a:r>
        </a:p>
      </dgm:t>
    </dgm:pt>
    <dgm:pt modelId="{577A3540-573B-4F3C-B259-1477EE805FBA}" type="parTrans" cxnId="{AF3E71C4-AD55-4C5C-8B00-7EB2EAB37915}">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A37931A1-A7D5-4A2D-8E49-837EB34758B3}" type="sibTrans" cxnId="{AF3E71C4-AD55-4C5C-8B00-7EB2EAB37915}">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CD8642EA-E0F3-46DE-A87C-F3CB7D3A6A41}">
      <dgm:prSet phldrT="[Text]" custT="1"/>
      <dgm:spPr/>
      <dgm:t>
        <a:bodyPr/>
        <a:lstStyle/>
        <a:p>
          <a:pPr algn="just"/>
          <a:r>
            <a:rPr lang="en-US" sz="2400" dirty="0">
              <a:latin typeface="Times New Roman" panose="02020603050405020304" pitchFamily="18" charset="0"/>
              <a:cs typeface="Times New Roman" panose="02020603050405020304" pitchFamily="18" charset="0"/>
            </a:rPr>
            <a:t>Events will end at 10:30 PM to comply with heritage limits (</a:t>
          </a:r>
          <a:r>
            <a:rPr lang="en-US" sz="2400" dirty="0" err="1">
              <a:latin typeface="Times New Roman" panose="02020603050405020304" pitchFamily="18" charset="0"/>
              <a:cs typeface="Times New Roman" panose="02020603050405020304" pitchFamily="18" charset="0"/>
            </a:rPr>
            <a:t>Kelder</a:t>
          </a:r>
          <a:r>
            <a:rPr lang="en-US" sz="2400" dirty="0">
              <a:latin typeface="Times New Roman" panose="02020603050405020304" pitchFamily="18" charset="0"/>
              <a:cs typeface="Times New Roman" panose="02020603050405020304" pitchFamily="18" charset="0"/>
            </a:rPr>
            <a:t> et al., 2021).</a:t>
          </a:r>
          <a:endParaRPr lang="en-GB" sz="2400" dirty="0">
            <a:latin typeface="Times New Roman" panose="02020603050405020304" pitchFamily="18" charset="0"/>
            <a:cs typeface="Times New Roman" panose="02020603050405020304" pitchFamily="18" charset="0"/>
          </a:endParaRPr>
        </a:p>
      </dgm:t>
    </dgm:pt>
    <dgm:pt modelId="{793C1764-9C5B-47F7-B45C-EED552A187B1}" type="parTrans" cxnId="{0B276402-C2BE-4366-B607-A92389965C55}">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E0EBA01E-63E7-46EA-B82A-924D682B0B85}" type="sibTrans" cxnId="{0B276402-C2BE-4366-B607-A92389965C55}">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9222589-FA89-421C-8CBA-36A472DAADB3}">
      <dgm:prSet phldrT="[Text]" custT="1"/>
      <dgm:spPr/>
      <dgm:t>
        <a:bodyPr/>
        <a:lstStyle/>
        <a:p>
          <a:pPr algn="ctr"/>
          <a:r>
            <a:rPr lang="en-GB" sz="2800" b="1" dirty="0">
              <a:latin typeface="Times New Roman" panose="02020603050405020304" pitchFamily="18" charset="0"/>
              <a:cs typeface="Times New Roman" panose="02020603050405020304" pitchFamily="18" charset="0"/>
            </a:rPr>
            <a:t>Low Ticket Sales</a:t>
          </a:r>
        </a:p>
      </dgm:t>
    </dgm:pt>
    <dgm:pt modelId="{9CF531FB-8093-401C-87F1-6571C059AB58}" type="parTrans" cxnId="{2849F4F5-F000-42FB-AD41-8DAF369E5409}">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47E4AA2A-0BAA-456D-A127-A3895B3DD1D3}" type="sibTrans" cxnId="{2849F4F5-F000-42FB-AD41-8DAF369E5409}">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F513A3D8-1694-453E-A3AA-CDD104F9A839}">
      <dgm:prSet phldrT="[Text]" custT="1"/>
      <dgm:spPr/>
      <dgm:t>
        <a:bodyPr/>
        <a:lstStyle/>
        <a:p>
          <a:pPr algn="just"/>
          <a:r>
            <a:rPr lang="en-US" sz="2400">
              <a:latin typeface="Times New Roman" panose="02020603050405020304" pitchFamily="18" charset="0"/>
              <a:cs typeface="Times New Roman" panose="02020603050405020304" pitchFamily="18" charset="0"/>
            </a:rPr>
            <a:t>Early bird discounts and strategic online campaigns to drive interest (Bowdin et al., 2023).</a:t>
          </a:r>
          <a:endParaRPr lang="en-GB" sz="2400" dirty="0">
            <a:latin typeface="Times New Roman" panose="02020603050405020304" pitchFamily="18" charset="0"/>
            <a:cs typeface="Times New Roman" panose="02020603050405020304" pitchFamily="18" charset="0"/>
          </a:endParaRPr>
        </a:p>
      </dgm:t>
    </dgm:pt>
    <dgm:pt modelId="{40C3C7F7-89E5-433E-88E7-E4C4668B9BE4}" type="parTrans" cxnId="{B78B4C9B-EF23-41A2-9C1F-892A31B432D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389AC869-AC74-4946-A4AF-D1948A2157FB}" type="sibTrans" cxnId="{B78B4C9B-EF23-41A2-9C1F-892A31B432DB}">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94CD8AD5-4194-4744-88B3-291E6184D084}">
      <dgm:prSet phldrT="[Text]" custT="1"/>
      <dgm:spPr/>
      <dgm:t>
        <a:bodyPr/>
        <a:lstStyle/>
        <a:p>
          <a:pPr algn="ctr"/>
          <a:r>
            <a:rPr lang="en-GB" sz="2800" b="1" dirty="0">
              <a:latin typeface="Times New Roman" panose="02020603050405020304" pitchFamily="18" charset="0"/>
              <a:cs typeface="Times New Roman" panose="02020603050405020304" pitchFamily="18" charset="0"/>
            </a:rPr>
            <a:t>Health &amp; Safety</a:t>
          </a:r>
        </a:p>
      </dgm:t>
    </dgm:pt>
    <dgm:pt modelId="{B5BBFE57-0FB8-455A-9C6F-E598B9E68A9B}" type="parTrans" cxnId="{9F57DB47-3203-4912-9975-016E21D73E9A}">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715ED521-B5A4-451D-A15E-316FEA3EDF98}" type="sibTrans" cxnId="{9F57DB47-3203-4912-9975-016E21D73E9A}">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2FCC2820-4894-4150-9665-583235605312}">
      <dgm:prSet phldrT="[Text]" custT="1"/>
      <dgm:spPr/>
      <dgm:t>
        <a:bodyPr/>
        <a:lstStyle/>
        <a:p>
          <a:pPr algn="just"/>
          <a:r>
            <a:rPr lang="en-US" sz="2400">
              <a:latin typeface="Times New Roman" panose="02020603050405020304" pitchFamily="18" charset="0"/>
              <a:cs typeface="Times New Roman" panose="02020603050405020304" pitchFamily="18" charset="0"/>
            </a:rPr>
            <a:t>On-site medical staff, crowd control fencing, and licensed security (Hall et al., 2022).</a:t>
          </a:r>
          <a:endParaRPr lang="en-GB" sz="2400" dirty="0">
            <a:latin typeface="Times New Roman" panose="02020603050405020304" pitchFamily="18" charset="0"/>
            <a:cs typeface="Times New Roman" panose="02020603050405020304" pitchFamily="18" charset="0"/>
          </a:endParaRPr>
        </a:p>
      </dgm:t>
    </dgm:pt>
    <dgm:pt modelId="{DE0582C1-C2CF-46AB-BF8A-B35818E6E824}" type="parTrans" cxnId="{6B49F1FC-8931-4C09-BED2-CF69AEFA49C8}">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0B362C4A-144B-4BCC-AD3C-D210EC56B1CE}" type="sibTrans" cxnId="{6B49F1FC-8931-4C09-BED2-CF69AEFA49C8}">
      <dgm:prSet/>
      <dgm:spPr/>
      <dgm:t>
        <a:bodyPr/>
        <a:lstStyle/>
        <a:p>
          <a:pPr algn="just"/>
          <a:endParaRPr lang="en-GB" sz="2400">
            <a:solidFill>
              <a:schemeClr val="tx1"/>
            </a:solidFill>
            <a:latin typeface="Times New Roman" panose="02020603050405020304" pitchFamily="18" charset="0"/>
            <a:cs typeface="Times New Roman" panose="02020603050405020304" pitchFamily="18" charset="0"/>
          </a:endParaRPr>
        </a:p>
      </dgm:t>
    </dgm:pt>
    <dgm:pt modelId="{A1716D34-AC28-41A4-96F5-32DC1166E5E0}" type="pres">
      <dgm:prSet presAssocID="{40DFB370-4CB1-49AF-860C-C3A096FEC87C}" presName="linear" presStyleCnt="0">
        <dgm:presLayoutVars>
          <dgm:animLvl val="lvl"/>
          <dgm:resizeHandles val="exact"/>
        </dgm:presLayoutVars>
      </dgm:prSet>
      <dgm:spPr/>
    </dgm:pt>
    <dgm:pt modelId="{6A26A09E-6B39-4D86-A353-15CF578A8AD1}" type="pres">
      <dgm:prSet presAssocID="{21BCE6B9-0CD2-4A30-BD8D-BDC93F32E4A4}" presName="parentText" presStyleLbl="node1" presStyleIdx="0" presStyleCnt="4">
        <dgm:presLayoutVars>
          <dgm:chMax val="0"/>
          <dgm:bulletEnabled val="1"/>
        </dgm:presLayoutVars>
      </dgm:prSet>
      <dgm:spPr/>
    </dgm:pt>
    <dgm:pt modelId="{98058992-35C2-41A3-BFB7-51152F2A1876}" type="pres">
      <dgm:prSet presAssocID="{21BCE6B9-0CD2-4A30-BD8D-BDC93F32E4A4}" presName="childText" presStyleLbl="revTx" presStyleIdx="0" presStyleCnt="4">
        <dgm:presLayoutVars>
          <dgm:bulletEnabled val="1"/>
        </dgm:presLayoutVars>
      </dgm:prSet>
      <dgm:spPr/>
    </dgm:pt>
    <dgm:pt modelId="{E28891D1-9E40-4E53-A6A7-76ED254C51A2}" type="pres">
      <dgm:prSet presAssocID="{C5636131-A351-4205-B5F4-1C293DBE0226}" presName="parentText" presStyleLbl="node1" presStyleIdx="1" presStyleCnt="4">
        <dgm:presLayoutVars>
          <dgm:chMax val="0"/>
          <dgm:bulletEnabled val="1"/>
        </dgm:presLayoutVars>
      </dgm:prSet>
      <dgm:spPr/>
    </dgm:pt>
    <dgm:pt modelId="{4FF83CBA-F3E1-4E86-B2E3-8E9C6E80E2A4}" type="pres">
      <dgm:prSet presAssocID="{C5636131-A351-4205-B5F4-1C293DBE0226}" presName="childText" presStyleLbl="revTx" presStyleIdx="1" presStyleCnt="4">
        <dgm:presLayoutVars>
          <dgm:bulletEnabled val="1"/>
        </dgm:presLayoutVars>
      </dgm:prSet>
      <dgm:spPr/>
    </dgm:pt>
    <dgm:pt modelId="{A3C5FF75-6329-43FD-B218-E23A1CD9CBBF}" type="pres">
      <dgm:prSet presAssocID="{39222589-FA89-421C-8CBA-36A472DAADB3}" presName="parentText" presStyleLbl="node1" presStyleIdx="2" presStyleCnt="4">
        <dgm:presLayoutVars>
          <dgm:chMax val="0"/>
          <dgm:bulletEnabled val="1"/>
        </dgm:presLayoutVars>
      </dgm:prSet>
      <dgm:spPr/>
    </dgm:pt>
    <dgm:pt modelId="{284992D4-D27D-4922-A330-CCFD86E49FCB}" type="pres">
      <dgm:prSet presAssocID="{39222589-FA89-421C-8CBA-36A472DAADB3}" presName="childText" presStyleLbl="revTx" presStyleIdx="2" presStyleCnt="4">
        <dgm:presLayoutVars>
          <dgm:bulletEnabled val="1"/>
        </dgm:presLayoutVars>
      </dgm:prSet>
      <dgm:spPr/>
    </dgm:pt>
    <dgm:pt modelId="{5AB9B348-7684-4335-9C52-EBE5373365A1}" type="pres">
      <dgm:prSet presAssocID="{94CD8AD5-4194-4744-88B3-291E6184D084}" presName="parentText" presStyleLbl="node1" presStyleIdx="3" presStyleCnt="4">
        <dgm:presLayoutVars>
          <dgm:chMax val="0"/>
          <dgm:bulletEnabled val="1"/>
        </dgm:presLayoutVars>
      </dgm:prSet>
      <dgm:spPr/>
    </dgm:pt>
    <dgm:pt modelId="{07FE1265-C01D-4F19-8ADA-2EB981166246}" type="pres">
      <dgm:prSet presAssocID="{94CD8AD5-4194-4744-88B3-291E6184D084}" presName="childText" presStyleLbl="revTx" presStyleIdx="3" presStyleCnt="4">
        <dgm:presLayoutVars>
          <dgm:bulletEnabled val="1"/>
        </dgm:presLayoutVars>
      </dgm:prSet>
      <dgm:spPr/>
    </dgm:pt>
  </dgm:ptLst>
  <dgm:cxnLst>
    <dgm:cxn modelId="{0B276402-C2BE-4366-B607-A92389965C55}" srcId="{C5636131-A351-4205-B5F4-1C293DBE0226}" destId="{CD8642EA-E0F3-46DE-A87C-F3CB7D3A6A41}" srcOrd="0" destOrd="0" parTransId="{793C1764-9C5B-47F7-B45C-EED552A187B1}" sibTransId="{E0EBA01E-63E7-46EA-B82A-924D682B0B85}"/>
    <dgm:cxn modelId="{CC5AFF17-D2F5-4E7C-BC12-301797CD9F60}" type="presOf" srcId="{FAC2F417-242E-43CD-8F21-47DB0BF13E6F}" destId="{98058992-35C2-41A3-BFB7-51152F2A1876}" srcOrd="0" destOrd="0" presId="urn:microsoft.com/office/officeart/2005/8/layout/vList2"/>
    <dgm:cxn modelId="{06179332-BE35-4A9A-B512-182B1D264139}" type="presOf" srcId="{F513A3D8-1694-453E-A3AA-CDD104F9A839}" destId="{284992D4-D27D-4922-A330-CCFD86E49FCB}" srcOrd="0" destOrd="0" presId="urn:microsoft.com/office/officeart/2005/8/layout/vList2"/>
    <dgm:cxn modelId="{F1E9F735-E34E-4B5F-9B3D-EC1113BBCA06}" type="presOf" srcId="{94CD8AD5-4194-4744-88B3-291E6184D084}" destId="{5AB9B348-7684-4335-9C52-EBE5373365A1}" srcOrd="0" destOrd="0" presId="urn:microsoft.com/office/officeart/2005/8/layout/vList2"/>
    <dgm:cxn modelId="{4BF84E61-6FB0-49C4-9594-42DC771D5835}" type="presOf" srcId="{CD8642EA-E0F3-46DE-A87C-F3CB7D3A6A41}" destId="{4FF83CBA-F3E1-4E86-B2E3-8E9C6E80E2A4}" srcOrd="0" destOrd="0" presId="urn:microsoft.com/office/officeart/2005/8/layout/vList2"/>
    <dgm:cxn modelId="{9F57DB47-3203-4912-9975-016E21D73E9A}" srcId="{40DFB370-4CB1-49AF-860C-C3A096FEC87C}" destId="{94CD8AD5-4194-4744-88B3-291E6184D084}" srcOrd="3" destOrd="0" parTransId="{B5BBFE57-0FB8-455A-9C6F-E598B9E68A9B}" sibTransId="{715ED521-B5A4-451D-A15E-316FEA3EDF98}"/>
    <dgm:cxn modelId="{286C8770-80C5-49F4-B78F-63AA86FAA956}" type="presOf" srcId="{21BCE6B9-0CD2-4A30-BD8D-BDC93F32E4A4}" destId="{6A26A09E-6B39-4D86-A353-15CF578A8AD1}" srcOrd="0" destOrd="0" presId="urn:microsoft.com/office/officeart/2005/8/layout/vList2"/>
    <dgm:cxn modelId="{EA662C52-AD60-4E1D-82DA-28B552EDFD7A}" type="presOf" srcId="{40DFB370-4CB1-49AF-860C-C3A096FEC87C}" destId="{A1716D34-AC28-41A4-96F5-32DC1166E5E0}" srcOrd="0" destOrd="0" presId="urn:microsoft.com/office/officeart/2005/8/layout/vList2"/>
    <dgm:cxn modelId="{B78B4C9B-EF23-41A2-9C1F-892A31B432DB}" srcId="{39222589-FA89-421C-8CBA-36A472DAADB3}" destId="{F513A3D8-1694-453E-A3AA-CDD104F9A839}" srcOrd="0" destOrd="0" parTransId="{40C3C7F7-89E5-433E-88E7-E4C4668B9BE4}" sibTransId="{389AC869-AC74-4946-A4AF-D1948A2157FB}"/>
    <dgm:cxn modelId="{18FECCA1-3957-4D67-AD97-AD2C236AE389}" type="presOf" srcId="{39222589-FA89-421C-8CBA-36A472DAADB3}" destId="{A3C5FF75-6329-43FD-B218-E23A1CD9CBBF}" srcOrd="0" destOrd="0" presId="urn:microsoft.com/office/officeart/2005/8/layout/vList2"/>
    <dgm:cxn modelId="{AC11ACC0-0A45-4187-B3F2-1933DBCAD4E2}" srcId="{21BCE6B9-0CD2-4A30-BD8D-BDC93F32E4A4}" destId="{FAC2F417-242E-43CD-8F21-47DB0BF13E6F}" srcOrd="0" destOrd="0" parTransId="{90A7DEE3-6F4A-4CE3-A85A-13CDF7BFB061}" sibTransId="{25ACFB84-9A04-4C6C-99A4-DE6CFAD7F8BA}"/>
    <dgm:cxn modelId="{219EF4C2-3227-408F-BCE6-1CF1224CA58B}" srcId="{40DFB370-4CB1-49AF-860C-C3A096FEC87C}" destId="{21BCE6B9-0CD2-4A30-BD8D-BDC93F32E4A4}" srcOrd="0" destOrd="0" parTransId="{A4CD0028-5F63-4672-B57B-EAF6B25AA7CE}" sibTransId="{381C00C9-5812-40B4-9C3B-21965227BFFD}"/>
    <dgm:cxn modelId="{3279FAC3-4770-4994-9797-5FF65A4ED627}" type="presOf" srcId="{C5636131-A351-4205-B5F4-1C293DBE0226}" destId="{E28891D1-9E40-4E53-A6A7-76ED254C51A2}" srcOrd="0" destOrd="0" presId="urn:microsoft.com/office/officeart/2005/8/layout/vList2"/>
    <dgm:cxn modelId="{AF3E71C4-AD55-4C5C-8B00-7EB2EAB37915}" srcId="{40DFB370-4CB1-49AF-860C-C3A096FEC87C}" destId="{C5636131-A351-4205-B5F4-1C293DBE0226}" srcOrd="1" destOrd="0" parTransId="{577A3540-573B-4F3C-B259-1477EE805FBA}" sibTransId="{A37931A1-A7D5-4A2D-8E49-837EB34758B3}"/>
    <dgm:cxn modelId="{09DA56E4-F65F-4350-A270-8A8E6E91BA48}" type="presOf" srcId="{2FCC2820-4894-4150-9665-583235605312}" destId="{07FE1265-C01D-4F19-8ADA-2EB981166246}" srcOrd="0" destOrd="0" presId="urn:microsoft.com/office/officeart/2005/8/layout/vList2"/>
    <dgm:cxn modelId="{2849F4F5-F000-42FB-AD41-8DAF369E5409}" srcId="{40DFB370-4CB1-49AF-860C-C3A096FEC87C}" destId="{39222589-FA89-421C-8CBA-36A472DAADB3}" srcOrd="2" destOrd="0" parTransId="{9CF531FB-8093-401C-87F1-6571C059AB58}" sibTransId="{47E4AA2A-0BAA-456D-A127-A3895B3DD1D3}"/>
    <dgm:cxn modelId="{6B49F1FC-8931-4C09-BED2-CF69AEFA49C8}" srcId="{94CD8AD5-4194-4744-88B3-291E6184D084}" destId="{2FCC2820-4894-4150-9665-583235605312}" srcOrd="0" destOrd="0" parTransId="{DE0582C1-C2CF-46AB-BF8A-B35818E6E824}" sibTransId="{0B362C4A-144B-4BCC-AD3C-D210EC56B1CE}"/>
    <dgm:cxn modelId="{A25E37B3-3C1B-43F9-A0C3-4DAF17631676}" type="presParOf" srcId="{A1716D34-AC28-41A4-96F5-32DC1166E5E0}" destId="{6A26A09E-6B39-4D86-A353-15CF578A8AD1}" srcOrd="0" destOrd="0" presId="urn:microsoft.com/office/officeart/2005/8/layout/vList2"/>
    <dgm:cxn modelId="{E0667F55-75BC-4FA3-9EEB-898EC28DD56F}" type="presParOf" srcId="{A1716D34-AC28-41A4-96F5-32DC1166E5E0}" destId="{98058992-35C2-41A3-BFB7-51152F2A1876}" srcOrd="1" destOrd="0" presId="urn:microsoft.com/office/officeart/2005/8/layout/vList2"/>
    <dgm:cxn modelId="{353425D2-4346-4167-B2F8-DDF08BA771FA}" type="presParOf" srcId="{A1716D34-AC28-41A4-96F5-32DC1166E5E0}" destId="{E28891D1-9E40-4E53-A6A7-76ED254C51A2}" srcOrd="2" destOrd="0" presId="urn:microsoft.com/office/officeart/2005/8/layout/vList2"/>
    <dgm:cxn modelId="{F72FF488-5FF3-49E4-93A9-B1579D5553FF}" type="presParOf" srcId="{A1716D34-AC28-41A4-96F5-32DC1166E5E0}" destId="{4FF83CBA-F3E1-4E86-B2E3-8E9C6E80E2A4}" srcOrd="3" destOrd="0" presId="urn:microsoft.com/office/officeart/2005/8/layout/vList2"/>
    <dgm:cxn modelId="{C83292F6-EFB4-4299-B37C-E0379C756BBA}" type="presParOf" srcId="{A1716D34-AC28-41A4-96F5-32DC1166E5E0}" destId="{A3C5FF75-6329-43FD-B218-E23A1CD9CBBF}" srcOrd="4" destOrd="0" presId="urn:microsoft.com/office/officeart/2005/8/layout/vList2"/>
    <dgm:cxn modelId="{F464C374-968A-4237-9BD1-3E8C32D8C968}" type="presParOf" srcId="{A1716D34-AC28-41A4-96F5-32DC1166E5E0}" destId="{284992D4-D27D-4922-A330-CCFD86E49FCB}" srcOrd="5" destOrd="0" presId="urn:microsoft.com/office/officeart/2005/8/layout/vList2"/>
    <dgm:cxn modelId="{60243638-C631-4C43-9E36-E9C36A536635}" type="presParOf" srcId="{A1716D34-AC28-41A4-96F5-32DC1166E5E0}" destId="{5AB9B348-7684-4335-9C52-EBE5373365A1}" srcOrd="6" destOrd="0" presId="urn:microsoft.com/office/officeart/2005/8/layout/vList2"/>
    <dgm:cxn modelId="{47735D85-649A-4BD7-9B37-3E256B1DC92C}" type="presParOf" srcId="{A1716D34-AC28-41A4-96F5-32DC1166E5E0}" destId="{07FE1265-C01D-4F19-8ADA-2EB981166246}" srcOrd="7"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5678F-9BA0-4FF6-9FEF-9763DC6A110C}">
      <dsp:nvSpPr>
        <dsp:cNvPr id="0" name=""/>
        <dsp:cNvSpPr/>
      </dsp:nvSpPr>
      <dsp:spPr>
        <a:xfrm>
          <a:off x="0" y="5812546"/>
          <a:ext cx="9829800" cy="127164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Designed to engage international audiences with a unique blend of history, culture, and joyful celebration.</a:t>
          </a:r>
          <a:endParaRPr lang="en-GB" sz="2800" kern="1200" dirty="0">
            <a:latin typeface="Times New Roman" panose="02020603050405020304" pitchFamily="18" charset="0"/>
            <a:cs typeface="Times New Roman" panose="02020603050405020304" pitchFamily="18" charset="0"/>
          </a:endParaRPr>
        </a:p>
      </dsp:txBody>
      <dsp:txXfrm>
        <a:off x="0" y="5812546"/>
        <a:ext cx="9829800" cy="1271643"/>
      </dsp:txXfrm>
    </dsp:sp>
    <dsp:sp modelId="{C042FC31-DF48-4A6D-AFC5-ED9A0FBA2A7D}">
      <dsp:nvSpPr>
        <dsp:cNvPr id="0" name=""/>
        <dsp:cNvSpPr/>
      </dsp:nvSpPr>
      <dsp:spPr>
        <a:xfrm rot="10800000">
          <a:off x="0" y="3875834"/>
          <a:ext cx="9829800" cy="1955787"/>
        </a:xfrm>
        <a:prstGeom prst="upArrowCallou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Performances in themed zones reflect different musical eras, with interactive experiences such as bonfire gatherings, traditional ales, and communal singing.</a:t>
          </a:r>
          <a:endParaRPr lang="en-GB" sz="2800" kern="1200" dirty="0">
            <a:latin typeface="Times New Roman" panose="02020603050405020304" pitchFamily="18" charset="0"/>
            <a:cs typeface="Times New Roman" panose="02020603050405020304" pitchFamily="18" charset="0"/>
          </a:endParaRPr>
        </a:p>
      </dsp:txBody>
      <dsp:txXfrm rot="10800000">
        <a:off x="0" y="3875834"/>
        <a:ext cx="9829800" cy="1270812"/>
      </dsp:txXfrm>
    </dsp:sp>
    <dsp:sp modelId="{336888E7-8BD4-49F4-997E-3AA301393CF0}">
      <dsp:nvSpPr>
        <dsp:cNvPr id="0" name=""/>
        <dsp:cNvSpPr/>
      </dsp:nvSpPr>
      <dsp:spPr>
        <a:xfrm rot="10800000">
          <a:off x="0" y="1939121"/>
          <a:ext cx="9829800" cy="1955787"/>
        </a:xfrm>
        <a:prstGeom prst="upArrowCallou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The event celebrates the "Year of Croeso 2025" by showcasing the authentic Welsh welcome and musical heritage.
</a:t>
          </a:r>
          <a:endParaRPr lang="en-GB" sz="2800" kern="1200" dirty="0">
            <a:latin typeface="Times New Roman" panose="02020603050405020304" pitchFamily="18" charset="0"/>
            <a:cs typeface="Times New Roman" panose="02020603050405020304" pitchFamily="18" charset="0"/>
          </a:endParaRPr>
        </a:p>
      </dsp:txBody>
      <dsp:txXfrm rot="10800000">
        <a:off x="0" y="1939121"/>
        <a:ext cx="9829800" cy="1270812"/>
      </dsp:txXfrm>
    </dsp:sp>
    <dsp:sp modelId="{B291A94B-EEF9-44E7-8FB7-852C1F5CD15C}">
      <dsp:nvSpPr>
        <dsp:cNvPr id="0" name=""/>
        <dsp:cNvSpPr/>
      </dsp:nvSpPr>
      <dsp:spPr>
        <a:xfrm rot="10800000">
          <a:off x="0" y="76201"/>
          <a:ext cx="9829800" cy="1955787"/>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A two-day immersive Welsh music festival set at Cardiff Castle, highlighting the historical evolution of Welsh music. </a:t>
          </a:r>
          <a:endParaRPr lang="en-GB" sz="2800" kern="1200" dirty="0">
            <a:latin typeface="Times New Roman" panose="02020603050405020304" pitchFamily="18" charset="0"/>
            <a:cs typeface="Times New Roman" panose="02020603050405020304" pitchFamily="18" charset="0"/>
          </a:endParaRPr>
        </a:p>
      </dsp:txBody>
      <dsp:txXfrm rot="10800000">
        <a:off x="0" y="76201"/>
        <a:ext cx="9829800" cy="1270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08FB8-8FB3-4522-9EB5-1FE8D83B42D7}">
      <dsp:nvSpPr>
        <dsp:cNvPr id="0" name=""/>
        <dsp:cNvSpPr/>
      </dsp:nvSpPr>
      <dsp:spPr>
        <a:xfrm>
          <a:off x="3530210" y="76911"/>
          <a:ext cx="7378406" cy="1805415"/>
        </a:xfrm>
        <a:prstGeom prst="rightArrow">
          <a:avLst>
            <a:gd name="adj1" fmla="val 75000"/>
            <a:gd name="adj2" fmla="val 50000"/>
          </a:avLst>
        </a:prstGeom>
        <a:solidFill>
          <a:schemeClr val="accent6">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latin typeface="Times New Roman" panose="02020603050405020304" pitchFamily="18" charset="0"/>
              <a:cs typeface="Times New Roman" panose="02020603050405020304" pitchFamily="18" charset="0"/>
            </a:rPr>
            <a:t>Unique concept celebrating Welsh musical heritage</a:t>
          </a:r>
          <a:endParaRPr lang="en-GB" sz="2400" kern="1200" dirty="0">
            <a:solidFill>
              <a:schemeClr val="tx1"/>
            </a:solidFill>
            <a:latin typeface="Times New Roman" panose="02020603050405020304" pitchFamily="18" charset="0"/>
            <a:cs typeface="Times New Roman" panose="02020603050405020304" pitchFamily="18" charset="0"/>
          </a:endParaRPr>
        </a:p>
        <a:p>
          <a:pPr marL="228600" lvl="1" indent="-228600" algn="l" defTabSz="1066800">
            <a:lnSpc>
              <a:spcPct val="90000"/>
            </a:lnSpc>
            <a:spcBef>
              <a:spcPct val="0"/>
            </a:spcBef>
            <a:spcAft>
              <a:spcPct val="15000"/>
            </a:spcAft>
            <a:buChar char="•"/>
          </a:pPr>
          <a:r>
            <a:rPr lang="en-US" sz="2400" kern="1200" dirty="0">
              <a:solidFill>
                <a:schemeClr val="tx1"/>
              </a:solidFill>
              <a:latin typeface="Times New Roman" panose="02020603050405020304" pitchFamily="18" charset="0"/>
              <a:cs typeface="Times New Roman" panose="02020603050405020304" pitchFamily="18" charset="0"/>
            </a:rPr>
            <a:t>Iconic venue (Cardiff Castle) enhances cultural authenticity (</a:t>
          </a:r>
          <a:r>
            <a:rPr lang="en-GB" sz="2400" kern="1200" dirty="0">
              <a:solidFill>
                <a:schemeClr val="tx1"/>
              </a:solidFill>
              <a:latin typeface="Times New Roman" panose="02020603050405020304" pitchFamily="18" charset="0"/>
              <a:cs typeface="Times New Roman" panose="02020603050405020304" pitchFamily="18" charset="0"/>
            </a:rPr>
            <a:t>Croeso, 2024</a:t>
          </a:r>
          <a:r>
            <a:rPr lang="en-US" sz="2400" kern="1200" dirty="0">
              <a:solidFill>
                <a:schemeClr val="tx1"/>
              </a:solidFill>
              <a:latin typeface="Times New Roman" panose="02020603050405020304" pitchFamily="18" charset="0"/>
              <a:cs typeface="Times New Roman" panose="02020603050405020304" pitchFamily="18" charset="0"/>
            </a:rPr>
            <a:t>)</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3530210" y="302588"/>
        <a:ext cx="6701375" cy="1354061"/>
      </dsp:txXfrm>
    </dsp:sp>
    <dsp:sp modelId="{D4BF664B-8461-49B9-9802-E1D583C012C9}">
      <dsp:nvSpPr>
        <dsp:cNvPr id="0" name=""/>
        <dsp:cNvSpPr/>
      </dsp:nvSpPr>
      <dsp:spPr>
        <a:xfrm>
          <a:off x="0" y="76911"/>
          <a:ext cx="3456617" cy="1805415"/>
        </a:xfrm>
        <a:prstGeom prst="roundRect">
          <a:avLst/>
        </a:prstGeom>
        <a:solidFill>
          <a:schemeClr val="accent6">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latin typeface="Times New Roman" panose="02020603050405020304" pitchFamily="18" charset="0"/>
              <a:cs typeface="Times New Roman" panose="02020603050405020304" pitchFamily="18" charset="0"/>
            </a:rPr>
            <a:t>Strengths</a:t>
          </a:r>
        </a:p>
      </dsp:txBody>
      <dsp:txXfrm>
        <a:off x="88133" y="165044"/>
        <a:ext cx="3280351" cy="1629149"/>
      </dsp:txXfrm>
    </dsp:sp>
    <dsp:sp modelId="{CCF887CA-147E-4A25-A80B-C232B6BCB7C1}">
      <dsp:nvSpPr>
        <dsp:cNvPr id="0" name=""/>
        <dsp:cNvSpPr/>
      </dsp:nvSpPr>
      <dsp:spPr>
        <a:xfrm>
          <a:off x="3475435" y="1999642"/>
          <a:ext cx="7306493" cy="1805415"/>
        </a:xfrm>
        <a:prstGeom prst="rightArrow">
          <a:avLst>
            <a:gd name="adj1" fmla="val 75000"/>
            <a:gd name="adj2" fmla="val 50000"/>
          </a:avLst>
        </a:prstGeom>
        <a:solidFill>
          <a:schemeClr val="accent6">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latin typeface="Times New Roman" panose="02020603050405020304" pitchFamily="18" charset="0"/>
              <a:cs typeface="Times New Roman" panose="02020603050405020304" pitchFamily="18" charset="0"/>
            </a:rPr>
            <a:t>Weather-dependent outdoor setup (</a:t>
          </a:r>
          <a:r>
            <a:rPr lang="en-US" sz="2400" kern="1200" dirty="0" err="1">
              <a:solidFill>
                <a:schemeClr val="tx1"/>
              </a:solidFill>
              <a:latin typeface="Times New Roman" panose="02020603050405020304" pitchFamily="18" charset="0"/>
              <a:cs typeface="Times New Roman" panose="02020603050405020304" pitchFamily="18" charset="0"/>
            </a:rPr>
            <a:t>Juskus</a:t>
          </a:r>
          <a:r>
            <a:rPr lang="en-US" sz="2400" kern="1200" dirty="0">
              <a:solidFill>
                <a:schemeClr val="tx1"/>
              </a:solidFill>
              <a:latin typeface="Times New Roman" panose="02020603050405020304" pitchFamily="18" charset="0"/>
              <a:cs typeface="Times New Roman" panose="02020603050405020304" pitchFamily="18" charset="0"/>
            </a:rPr>
            <a:t>, 2023)
Limited awareness of lesser-known historic Welsh music</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3475435" y="2225319"/>
        <a:ext cx="6629462" cy="1354061"/>
      </dsp:txXfrm>
    </dsp:sp>
    <dsp:sp modelId="{21A96678-81B9-420D-9D6D-62C1D4E97E5A}">
      <dsp:nvSpPr>
        <dsp:cNvPr id="0" name=""/>
        <dsp:cNvSpPr/>
      </dsp:nvSpPr>
      <dsp:spPr>
        <a:xfrm>
          <a:off x="0" y="2076553"/>
          <a:ext cx="3393799" cy="1805415"/>
        </a:xfrm>
        <a:prstGeom prst="roundRect">
          <a:avLst/>
        </a:prstGeom>
        <a:solidFill>
          <a:schemeClr val="accent6">
            <a:shade val="80000"/>
            <a:hueOff val="-127231"/>
            <a:satOff val="5670"/>
            <a:lumOff val="79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latin typeface="Times New Roman" panose="02020603050405020304" pitchFamily="18" charset="0"/>
              <a:cs typeface="Times New Roman" panose="02020603050405020304" pitchFamily="18" charset="0"/>
            </a:rPr>
            <a:t>Weaknesses</a:t>
          </a:r>
        </a:p>
      </dsp:txBody>
      <dsp:txXfrm>
        <a:off x="88133" y="2164686"/>
        <a:ext cx="3217533" cy="1629149"/>
      </dsp:txXfrm>
    </dsp:sp>
    <dsp:sp modelId="{07094B6B-3D9F-466D-A5AC-C1F43B4C5656}">
      <dsp:nvSpPr>
        <dsp:cNvPr id="0" name=""/>
        <dsp:cNvSpPr/>
      </dsp:nvSpPr>
      <dsp:spPr>
        <a:xfrm>
          <a:off x="3439467" y="4076195"/>
          <a:ext cx="7268789" cy="1805415"/>
        </a:xfrm>
        <a:prstGeom prst="rightArrow">
          <a:avLst>
            <a:gd name="adj1" fmla="val 75000"/>
            <a:gd name="adj2" fmla="val 50000"/>
          </a:avLst>
        </a:prstGeom>
        <a:solidFill>
          <a:schemeClr val="accent6">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just" defTabSz="1066800">
            <a:lnSpc>
              <a:spcPct val="90000"/>
            </a:lnSpc>
            <a:spcBef>
              <a:spcPct val="0"/>
            </a:spcBef>
            <a:spcAft>
              <a:spcPct val="15000"/>
            </a:spcAft>
            <a:buChar char="•"/>
          </a:pPr>
          <a:r>
            <a:rPr lang="en-US" sz="2400" kern="1200" dirty="0">
              <a:solidFill>
                <a:schemeClr val="tx1"/>
              </a:solidFill>
              <a:latin typeface="Times New Roman" panose="02020603050405020304" pitchFamily="18" charset="0"/>
              <a:cs typeface="Times New Roman" panose="02020603050405020304" pitchFamily="18" charset="0"/>
            </a:rPr>
            <a:t>Potential for annual event expansion (</a:t>
          </a:r>
          <a:r>
            <a:rPr lang="en-US" sz="2400" kern="1200" dirty="0" err="1">
              <a:solidFill>
                <a:schemeClr val="tx1"/>
              </a:solidFill>
              <a:latin typeface="Times New Roman" panose="02020603050405020304" pitchFamily="18" charset="0"/>
              <a:cs typeface="Times New Roman" panose="02020603050405020304" pitchFamily="18" charset="0"/>
            </a:rPr>
            <a:t>Khusainova</a:t>
          </a:r>
          <a:r>
            <a:rPr lang="en-US" sz="2400" kern="1200" dirty="0">
              <a:solidFill>
                <a:schemeClr val="tx1"/>
              </a:solidFill>
              <a:latin typeface="Times New Roman" panose="02020603050405020304" pitchFamily="18" charset="0"/>
              <a:cs typeface="Times New Roman" panose="02020603050405020304" pitchFamily="18" charset="0"/>
            </a:rPr>
            <a:t> et al., 2021)
Partnership with Visit Wales and local artisans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3439467" y="4301872"/>
        <a:ext cx="6591758" cy="1354061"/>
      </dsp:txXfrm>
    </dsp:sp>
    <dsp:sp modelId="{DA8AA722-DBAC-4B38-BE15-77DCAAD2C90A}">
      <dsp:nvSpPr>
        <dsp:cNvPr id="0" name=""/>
        <dsp:cNvSpPr/>
      </dsp:nvSpPr>
      <dsp:spPr>
        <a:xfrm>
          <a:off x="0" y="4076195"/>
          <a:ext cx="3344379" cy="1805415"/>
        </a:xfrm>
        <a:prstGeom prst="roundRect">
          <a:avLst/>
        </a:prstGeom>
        <a:solidFill>
          <a:schemeClr val="accent6">
            <a:shade val="80000"/>
            <a:hueOff val="-254461"/>
            <a:satOff val="11339"/>
            <a:lumOff val="158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latin typeface="Times New Roman" panose="02020603050405020304" pitchFamily="18" charset="0"/>
              <a:cs typeface="Times New Roman" panose="02020603050405020304" pitchFamily="18" charset="0"/>
            </a:rPr>
            <a:t>Opportunities</a:t>
          </a:r>
        </a:p>
      </dsp:txBody>
      <dsp:txXfrm>
        <a:off x="88133" y="4164328"/>
        <a:ext cx="3168113" cy="1629149"/>
      </dsp:txXfrm>
    </dsp:sp>
    <dsp:sp modelId="{ADBFA1A0-4884-4244-9CCF-D25B880AD25A}">
      <dsp:nvSpPr>
        <dsp:cNvPr id="0" name=""/>
        <dsp:cNvSpPr/>
      </dsp:nvSpPr>
      <dsp:spPr>
        <a:xfrm>
          <a:off x="3420649" y="5900568"/>
          <a:ext cx="7196876" cy="1805415"/>
        </a:xfrm>
        <a:prstGeom prst="rightArrow">
          <a:avLst>
            <a:gd name="adj1" fmla="val 75000"/>
            <a:gd name="adj2" fmla="val 50000"/>
          </a:avLst>
        </a:prstGeom>
        <a:solidFill>
          <a:schemeClr val="accent6">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latin typeface="Times New Roman" panose="02020603050405020304" pitchFamily="18" charset="0"/>
              <a:cs typeface="Times New Roman" panose="02020603050405020304" pitchFamily="18" charset="0"/>
            </a:rPr>
            <a:t>Competing summer events in Cardiff
Rising event costs and funding uncertainties (</a:t>
          </a:r>
          <a:r>
            <a:rPr lang="en-US" sz="2400" kern="1200" dirty="0" err="1">
              <a:solidFill>
                <a:schemeClr val="tx1"/>
              </a:solidFill>
              <a:latin typeface="Times New Roman" panose="02020603050405020304" pitchFamily="18" charset="0"/>
              <a:cs typeface="Times New Roman" panose="02020603050405020304" pitchFamily="18" charset="0"/>
            </a:rPr>
            <a:t>Carswell</a:t>
          </a:r>
          <a:r>
            <a:rPr lang="en-US" sz="2400" kern="1200" dirty="0">
              <a:solidFill>
                <a:schemeClr val="tx1"/>
              </a:solidFill>
              <a:latin typeface="Times New Roman" panose="02020603050405020304" pitchFamily="18" charset="0"/>
              <a:cs typeface="Times New Roman" panose="02020603050405020304" pitchFamily="18" charset="0"/>
            </a:rPr>
            <a:t> et al., 2023)</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3420649" y="6126245"/>
        <a:ext cx="6519845" cy="1354061"/>
      </dsp:txXfrm>
    </dsp:sp>
    <dsp:sp modelId="{3C954275-FA11-47C3-8C31-BD005515EDD0}">
      <dsp:nvSpPr>
        <dsp:cNvPr id="0" name=""/>
        <dsp:cNvSpPr/>
      </dsp:nvSpPr>
      <dsp:spPr>
        <a:xfrm>
          <a:off x="0" y="5962422"/>
          <a:ext cx="3321304" cy="1805415"/>
        </a:xfrm>
        <a:prstGeom prst="roundRect">
          <a:avLst/>
        </a:prstGeom>
        <a:solidFill>
          <a:schemeClr val="accent6">
            <a:shade val="80000"/>
            <a:hueOff val="-381692"/>
            <a:satOff val="17009"/>
            <a:lumOff val="237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latin typeface="Times New Roman" panose="02020603050405020304" pitchFamily="18" charset="0"/>
              <a:cs typeface="Times New Roman" panose="02020603050405020304" pitchFamily="18" charset="0"/>
            </a:rPr>
            <a:t>Threats</a:t>
          </a:r>
        </a:p>
      </dsp:txBody>
      <dsp:txXfrm>
        <a:off x="88133" y="6050555"/>
        <a:ext cx="3145038" cy="1629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6A09E-6B39-4D86-A353-15CF578A8AD1}">
      <dsp:nvSpPr>
        <dsp:cNvPr id="0" name=""/>
        <dsp:cNvSpPr/>
      </dsp:nvSpPr>
      <dsp:spPr>
        <a:xfrm>
          <a:off x="0" y="40526"/>
          <a:ext cx="10527457" cy="10108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Times New Roman" panose="02020603050405020304" pitchFamily="18" charset="0"/>
              <a:cs typeface="Times New Roman" panose="02020603050405020304" pitchFamily="18" charset="0"/>
            </a:rPr>
            <a:t>Weather Disruptions</a:t>
          </a:r>
        </a:p>
      </dsp:txBody>
      <dsp:txXfrm>
        <a:off x="49347" y="89873"/>
        <a:ext cx="10428763" cy="912186"/>
      </dsp:txXfrm>
    </dsp:sp>
    <dsp:sp modelId="{98058992-35C2-41A3-BFB7-51152F2A1876}">
      <dsp:nvSpPr>
        <dsp:cNvPr id="0" name=""/>
        <dsp:cNvSpPr/>
      </dsp:nvSpPr>
      <dsp:spPr>
        <a:xfrm>
          <a:off x="0" y="1051406"/>
          <a:ext cx="1052745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247" tIns="30480" rIns="170688" bIns="30480" numCol="1" spcCol="1270" anchor="t" anchorCtr="0">
          <a:noAutofit/>
        </a:bodyPr>
        <a:lstStyle/>
        <a:p>
          <a:pPr marL="228600" lvl="1" indent="-228600" algn="just" defTabSz="1066800">
            <a:lnSpc>
              <a:spcPct val="90000"/>
            </a:lnSpc>
            <a:spcBef>
              <a:spcPct val="0"/>
            </a:spcBef>
            <a:spcAft>
              <a:spcPct val="20000"/>
            </a:spcAft>
            <a:buChar char="•"/>
          </a:pPr>
          <a:r>
            <a:rPr lang="en-US" sz="2400" kern="1200">
              <a:latin typeface="Times New Roman" panose="02020603050405020304" pitchFamily="18" charset="0"/>
              <a:cs typeface="Times New Roman" panose="02020603050405020304" pitchFamily="18" charset="0"/>
            </a:rPr>
            <a:t>Backup plan includes marquees and partial indoor access (Khusainova et al., 2021).</a:t>
          </a:r>
          <a:endParaRPr lang="en-GB" sz="2400" kern="1200" dirty="0">
            <a:latin typeface="Times New Roman" panose="02020603050405020304" pitchFamily="18" charset="0"/>
            <a:cs typeface="Times New Roman" panose="02020603050405020304" pitchFamily="18" charset="0"/>
          </a:endParaRPr>
        </a:p>
      </dsp:txBody>
      <dsp:txXfrm>
        <a:off x="0" y="1051406"/>
        <a:ext cx="10527457" cy="894240"/>
      </dsp:txXfrm>
    </dsp:sp>
    <dsp:sp modelId="{E28891D1-9E40-4E53-A6A7-76ED254C51A2}">
      <dsp:nvSpPr>
        <dsp:cNvPr id="0" name=""/>
        <dsp:cNvSpPr/>
      </dsp:nvSpPr>
      <dsp:spPr>
        <a:xfrm>
          <a:off x="0" y="1945646"/>
          <a:ext cx="10527457" cy="101088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Times New Roman" panose="02020603050405020304" pitchFamily="18" charset="0"/>
              <a:cs typeface="Times New Roman" panose="02020603050405020304" pitchFamily="18" charset="0"/>
            </a:rPr>
            <a:t>Noise/Time Restrictions</a:t>
          </a:r>
        </a:p>
      </dsp:txBody>
      <dsp:txXfrm>
        <a:off x="49347" y="1994993"/>
        <a:ext cx="10428763" cy="912186"/>
      </dsp:txXfrm>
    </dsp:sp>
    <dsp:sp modelId="{4FF83CBA-F3E1-4E86-B2E3-8E9C6E80E2A4}">
      <dsp:nvSpPr>
        <dsp:cNvPr id="0" name=""/>
        <dsp:cNvSpPr/>
      </dsp:nvSpPr>
      <dsp:spPr>
        <a:xfrm>
          <a:off x="0" y="2956526"/>
          <a:ext cx="1052745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247" tIns="30480" rIns="170688" bIns="30480" numCol="1" spcCol="1270" anchor="t" anchorCtr="0">
          <a:noAutofit/>
        </a:bodyPr>
        <a:lstStyle/>
        <a:p>
          <a:pPr marL="228600" lvl="1" indent="-228600" algn="just" defTabSz="1066800">
            <a:lnSpc>
              <a:spcPct val="90000"/>
            </a:lnSpc>
            <a:spcBef>
              <a:spcPct val="0"/>
            </a:spcBef>
            <a:spcAft>
              <a:spcPct val="20000"/>
            </a:spcAft>
            <a:buChar char="•"/>
          </a:pPr>
          <a:r>
            <a:rPr lang="en-US" sz="2400" kern="1200" dirty="0">
              <a:latin typeface="Times New Roman" panose="02020603050405020304" pitchFamily="18" charset="0"/>
              <a:cs typeface="Times New Roman" panose="02020603050405020304" pitchFamily="18" charset="0"/>
            </a:rPr>
            <a:t>Events will end at 10:30 PM to comply with heritage limits (</a:t>
          </a:r>
          <a:r>
            <a:rPr lang="en-US" sz="2400" kern="1200" dirty="0" err="1">
              <a:latin typeface="Times New Roman" panose="02020603050405020304" pitchFamily="18" charset="0"/>
              <a:cs typeface="Times New Roman" panose="02020603050405020304" pitchFamily="18" charset="0"/>
            </a:rPr>
            <a:t>Kelder</a:t>
          </a:r>
          <a:r>
            <a:rPr lang="en-US" sz="2400" kern="1200" dirty="0">
              <a:latin typeface="Times New Roman" panose="02020603050405020304" pitchFamily="18" charset="0"/>
              <a:cs typeface="Times New Roman" panose="02020603050405020304" pitchFamily="18" charset="0"/>
            </a:rPr>
            <a:t> et al., 2021).</a:t>
          </a:r>
          <a:endParaRPr lang="en-GB" sz="2400" kern="1200" dirty="0">
            <a:latin typeface="Times New Roman" panose="02020603050405020304" pitchFamily="18" charset="0"/>
            <a:cs typeface="Times New Roman" panose="02020603050405020304" pitchFamily="18" charset="0"/>
          </a:endParaRPr>
        </a:p>
      </dsp:txBody>
      <dsp:txXfrm>
        <a:off x="0" y="2956526"/>
        <a:ext cx="10527457" cy="894240"/>
      </dsp:txXfrm>
    </dsp:sp>
    <dsp:sp modelId="{A3C5FF75-6329-43FD-B218-E23A1CD9CBBF}">
      <dsp:nvSpPr>
        <dsp:cNvPr id="0" name=""/>
        <dsp:cNvSpPr/>
      </dsp:nvSpPr>
      <dsp:spPr>
        <a:xfrm>
          <a:off x="0" y="3850766"/>
          <a:ext cx="10527457" cy="101088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Times New Roman" panose="02020603050405020304" pitchFamily="18" charset="0"/>
              <a:cs typeface="Times New Roman" panose="02020603050405020304" pitchFamily="18" charset="0"/>
            </a:rPr>
            <a:t>Low Ticket Sales</a:t>
          </a:r>
        </a:p>
      </dsp:txBody>
      <dsp:txXfrm>
        <a:off x="49347" y="3900113"/>
        <a:ext cx="10428763" cy="912186"/>
      </dsp:txXfrm>
    </dsp:sp>
    <dsp:sp modelId="{284992D4-D27D-4922-A330-CCFD86E49FCB}">
      <dsp:nvSpPr>
        <dsp:cNvPr id="0" name=""/>
        <dsp:cNvSpPr/>
      </dsp:nvSpPr>
      <dsp:spPr>
        <a:xfrm>
          <a:off x="0" y="4861647"/>
          <a:ext cx="1052745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247" tIns="30480" rIns="170688" bIns="30480" numCol="1" spcCol="1270" anchor="t" anchorCtr="0">
          <a:noAutofit/>
        </a:bodyPr>
        <a:lstStyle/>
        <a:p>
          <a:pPr marL="228600" lvl="1" indent="-228600" algn="just" defTabSz="1066800">
            <a:lnSpc>
              <a:spcPct val="90000"/>
            </a:lnSpc>
            <a:spcBef>
              <a:spcPct val="0"/>
            </a:spcBef>
            <a:spcAft>
              <a:spcPct val="20000"/>
            </a:spcAft>
            <a:buChar char="•"/>
          </a:pPr>
          <a:r>
            <a:rPr lang="en-US" sz="2400" kern="1200">
              <a:latin typeface="Times New Roman" panose="02020603050405020304" pitchFamily="18" charset="0"/>
              <a:cs typeface="Times New Roman" panose="02020603050405020304" pitchFamily="18" charset="0"/>
            </a:rPr>
            <a:t>Early bird discounts and strategic online campaigns to drive interest (Bowdin et al., 2023).</a:t>
          </a:r>
          <a:endParaRPr lang="en-GB" sz="2400" kern="1200" dirty="0">
            <a:latin typeface="Times New Roman" panose="02020603050405020304" pitchFamily="18" charset="0"/>
            <a:cs typeface="Times New Roman" panose="02020603050405020304" pitchFamily="18" charset="0"/>
          </a:endParaRPr>
        </a:p>
      </dsp:txBody>
      <dsp:txXfrm>
        <a:off x="0" y="4861647"/>
        <a:ext cx="10527457" cy="894240"/>
      </dsp:txXfrm>
    </dsp:sp>
    <dsp:sp modelId="{5AB9B348-7684-4335-9C52-EBE5373365A1}">
      <dsp:nvSpPr>
        <dsp:cNvPr id="0" name=""/>
        <dsp:cNvSpPr/>
      </dsp:nvSpPr>
      <dsp:spPr>
        <a:xfrm>
          <a:off x="0" y="5755887"/>
          <a:ext cx="10527457" cy="10108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Times New Roman" panose="02020603050405020304" pitchFamily="18" charset="0"/>
              <a:cs typeface="Times New Roman" panose="02020603050405020304" pitchFamily="18" charset="0"/>
            </a:rPr>
            <a:t>Health &amp; Safety</a:t>
          </a:r>
        </a:p>
      </dsp:txBody>
      <dsp:txXfrm>
        <a:off x="49347" y="5805234"/>
        <a:ext cx="10428763" cy="912186"/>
      </dsp:txXfrm>
    </dsp:sp>
    <dsp:sp modelId="{07FE1265-C01D-4F19-8ADA-2EB981166246}">
      <dsp:nvSpPr>
        <dsp:cNvPr id="0" name=""/>
        <dsp:cNvSpPr/>
      </dsp:nvSpPr>
      <dsp:spPr>
        <a:xfrm>
          <a:off x="0" y="6766767"/>
          <a:ext cx="1052745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247" tIns="30480" rIns="170688" bIns="30480" numCol="1" spcCol="1270" anchor="t" anchorCtr="0">
          <a:noAutofit/>
        </a:bodyPr>
        <a:lstStyle/>
        <a:p>
          <a:pPr marL="228600" lvl="1" indent="-228600" algn="just" defTabSz="1066800">
            <a:lnSpc>
              <a:spcPct val="90000"/>
            </a:lnSpc>
            <a:spcBef>
              <a:spcPct val="0"/>
            </a:spcBef>
            <a:spcAft>
              <a:spcPct val="20000"/>
            </a:spcAft>
            <a:buChar char="•"/>
          </a:pPr>
          <a:r>
            <a:rPr lang="en-US" sz="2400" kern="1200">
              <a:latin typeface="Times New Roman" panose="02020603050405020304" pitchFamily="18" charset="0"/>
              <a:cs typeface="Times New Roman" panose="02020603050405020304" pitchFamily="18" charset="0"/>
            </a:rPr>
            <a:t>On-site medical staff, crowd control fencing, and licensed security (Hall et al., 2022).</a:t>
          </a:r>
          <a:endParaRPr lang="en-GB" sz="2400" kern="1200" dirty="0">
            <a:latin typeface="Times New Roman" panose="02020603050405020304" pitchFamily="18" charset="0"/>
            <a:cs typeface="Times New Roman" panose="02020603050405020304" pitchFamily="18" charset="0"/>
          </a:endParaRPr>
        </a:p>
      </dsp:txBody>
      <dsp:txXfrm>
        <a:off x="0" y="6766767"/>
        <a:ext cx="10527457" cy="89424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A65A6F-9CCA-4D52-9358-D7AF3ACFAA7E}"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2022A-585C-4439-B60E-79883840F292}" type="slidenum">
              <a:rPr lang="en-GB" smtClean="0"/>
              <a:t>‹#›</a:t>
            </a:fld>
            <a:endParaRPr lang="en-GB"/>
          </a:p>
        </p:txBody>
      </p:sp>
    </p:spTree>
    <p:extLst>
      <p:ext uri="{BB962C8B-B14F-4D97-AF65-F5344CB8AC3E}">
        <p14:creationId xmlns:p14="http://schemas.microsoft.com/office/powerpoint/2010/main" val="152571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Cardiff Castle, "Sounds of Croeso" is a two-day festival celebrating the greatness of both Welsh music and history. Each different Welsh period is celebrated through musical performances in its area. Audiences here can enjoy live music, take in traditional stories, and join in on activities. The festival includes food, arts and crafts from Wales, and Welsh language workshops. The way the event blends performance and place helps residents and foreigners feel a magnified sense of community involvement. Doing this allows the "Year of Croeso" goal of sharing a warm and welcoming glimpse of Welsh culture.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3</a:t>
            </a:fld>
            <a:endParaRPr lang="en-GB"/>
          </a:p>
        </p:txBody>
      </p:sp>
    </p:spTree>
    <p:extLst>
      <p:ext uri="{BB962C8B-B14F-4D97-AF65-F5344CB8AC3E}">
        <p14:creationId xmlns:p14="http://schemas.microsoft.com/office/powerpoint/2010/main" val="2231481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target market comprises foreigners who want to see and experience traditional customs, mainly from Europe and North America, where interest in heritage travel is experiencing growth. People living in the UK, especially young people and their families, are the primary target audience for this type of festival (</a:t>
            </a:r>
            <a:r>
              <a:rPr lang="en-GB" sz="1200" kern="1200" dirty="0">
                <a:solidFill>
                  <a:schemeClr val="tx1"/>
                </a:solidFill>
                <a:effectLst/>
                <a:latin typeface="+mn-lt"/>
                <a:ea typeface="+mn-ea"/>
                <a:cs typeface="+mn-cs"/>
              </a:rPr>
              <a:t>VisitWales, 2025a</a:t>
            </a:r>
            <a:r>
              <a:rPr lang="en-US" sz="1200" kern="1200" dirty="0">
                <a:solidFill>
                  <a:schemeClr val="tx1"/>
                </a:solidFill>
                <a:effectLst/>
                <a:latin typeface="+mn-lt"/>
                <a:ea typeface="+mn-ea"/>
                <a:cs typeface="+mn-cs"/>
              </a:rPr>
              <a:t>). Reaching out to the Welsh movement and promoting feelings of connection to their home culture is another key aim. The campaign will include social media campaigns, collaborations with influencers, and cooperation with Visit Wales (</a:t>
            </a:r>
            <a:r>
              <a:rPr lang="en-GB" sz="1200" kern="1200" dirty="0">
                <a:solidFill>
                  <a:schemeClr val="tx1"/>
                </a:solidFill>
                <a:effectLst/>
                <a:latin typeface="+mn-lt"/>
                <a:ea typeface="+mn-ea"/>
                <a:cs typeface="+mn-cs"/>
              </a:rPr>
              <a:t>VisitWales, 2025b</a:t>
            </a:r>
            <a:r>
              <a:rPr lang="en-US" sz="1200" kern="1200" dirty="0">
                <a:solidFill>
                  <a:schemeClr val="tx1"/>
                </a:solidFill>
                <a:effectLst/>
                <a:latin typeface="+mn-lt"/>
                <a:ea typeface="+mn-ea"/>
                <a:cs typeface="+mn-cs"/>
              </a:rPr>
              <a:t>). It will also approach schools and cultural trip companies for special tour packages.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4</a:t>
            </a:fld>
            <a:endParaRPr lang="en-GB"/>
          </a:p>
        </p:txBody>
      </p:sp>
    </p:spTree>
    <p:extLst>
      <p:ext uri="{BB962C8B-B14F-4D97-AF65-F5344CB8AC3E}">
        <p14:creationId xmlns:p14="http://schemas.microsoft.com/office/powerpoint/2010/main" val="535936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Wales has plenty of cultural and music shows or events that have been happening for a long time. The National Eisteddfod is a big yearly event where people celebrate Welsh culture, language, and the arts. However, the opera is more built around old plays and singing, so it isn't very popular with young people or people from other countries (</a:t>
            </a:r>
            <a:r>
              <a:rPr lang="en-US" sz="1200" kern="1200" dirty="0" err="1">
                <a:solidFill>
                  <a:schemeClr val="tx1"/>
                </a:solidFill>
                <a:effectLst/>
                <a:latin typeface="+mn-lt"/>
                <a:ea typeface="+mn-ea"/>
                <a:cs typeface="+mn-cs"/>
              </a:rPr>
              <a:t>Ille</a:t>
            </a:r>
            <a:r>
              <a:rPr lang="en-US" sz="1200" kern="1200" dirty="0">
                <a:solidFill>
                  <a:schemeClr val="tx1"/>
                </a:solidFill>
                <a:effectLst/>
                <a:latin typeface="+mn-lt"/>
                <a:ea typeface="+mn-ea"/>
                <a:cs typeface="+mn-cs"/>
              </a:rPr>
              <a:t>, 2024). Green Man Festival brings modern music to the countryside, mixes music, art, and wellness, and mainly draws in a younger crowd who care less about Welsh history and language (</a:t>
            </a:r>
            <a:r>
              <a:rPr lang="en-GB" sz="1200" kern="1200" dirty="0">
                <a:solidFill>
                  <a:schemeClr val="tx1"/>
                </a:solidFill>
                <a:effectLst/>
                <a:latin typeface="+mn-lt"/>
                <a:ea typeface="+mn-ea"/>
                <a:cs typeface="+mn-cs"/>
              </a:rPr>
              <a:t>UK Events Report, 2024</a:t>
            </a:r>
            <a:r>
              <a:rPr lang="en-US" sz="1200" kern="1200" dirty="0">
                <a:solidFill>
                  <a:schemeClr val="tx1"/>
                </a:solidFill>
                <a:effectLst/>
                <a:latin typeface="+mn-lt"/>
                <a:ea typeface="+mn-ea"/>
                <a:cs typeface="+mn-cs"/>
              </a:rPr>
              <a:t>). The Brecon Jazz Festival mainly draws in people who like that kind of music and tends to be enjoyed mostly by older folks, so it is not quite as popular with kids or younger people (Fox et al., 2014).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5</a:t>
            </a:fld>
            <a:endParaRPr lang="en-GB"/>
          </a:p>
        </p:txBody>
      </p:sp>
    </p:spTree>
    <p:extLst>
      <p:ext uri="{BB962C8B-B14F-4D97-AF65-F5344CB8AC3E}">
        <p14:creationId xmlns:p14="http://schemas.microsoft.com/office/powerpoint/2010/main" val="2135502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Political</a:t>
            </a:r>
            <a:r>
              <a:rPr lang="en-US" sz="1200" kern="1200" dirty="0">
                <a:solidFill>
                  <a:schemeClr val="tx1"/>
                </a:solidFill>
                <a:effectLst/>
                <a:latin typeface="+mn-lt"/>
                <a:ea typeface="+mn-ea"/>
                <a:cs typeface="+mn-cs"/>
              </a:rPr>
              <a:t>: The Welsh Government promotes cultural tourism and </a:t>
            </a:r>
            <a:r>
              <a:rPr lang="en-US" sz="1200" kern="1200" dirty="0" err="1">
                <a:solidFill>
                  <a:schemeClr val="tx1"/>
                </a:solidFill>
                <a:effectLst/>
                <a:latin typeface="+mn-lt"/>
                <a:ea typeface="+mn-ea"/>
                <a:cs typeface="+mn-cs"/>
              </a:rPr>
              <a:t>honours</a:t>
            </a:r>
            <a:r>
              <a:rPr lang="en-US" sz="1200" kern="1200" dirty="0">
                <a:solidFill>
                  <a:schemeClr val="tx1"/>
                </a:solidFill>
                <a:effectLst/>
                <a:latin typeface="+mn-lt"/>
                <a:ea typeface="+mn-ea"/>
                <a:cs typeface="+mn-cs"/>
              </a:rPr>
              <a:t> Wales' two languages (</a:t>
            </a:r>
            <a:r>
              <a:rPr lang="en-GB" sz="1200" kern="1200" dirty="0">
                <a:solidFill>
                  <a:schemeClr val="tx1"/>
                </a:solidFill>
                <a:effectLst/>
                <a:latin typeface="+mn-lt"/>
                <a:ea typeface="+mn-ea"/>
                <a:cs typeface="+mn-cs"/>
              </a:rPr>
              <a:t>VisitWales, 2025a</a:t>
            </a:r>
            <a:r>
              <a:rPr lang="en-US" sz="1200" kern="1200" dirty="0">
                <a:solidFill>
                  <a:schemeClr val="tx1"/>
                </a:solidFill>
                <a:effectLst/>
                <a:latin typeface="+mn-lt"/>
                <a:ea typeface="+mn-ea"/>
                <a:cs typeface="+mn-cs"/>
              </a:rPr>
              <a:t>). The Year of Croeso project ensures that heritage events are supported by extra funds and political recognition (</a:t>
            </a:r>
            <a:r>
              <a:rPr lang="en-GB" sz="1200" kern="1200" dirty="0">
                <a:solidFill>
                  <a:schemeClr val="tx1"/>
                </a:solidFill>
                <a:effectLst/>
                <a:latin typeface="+mn-lt"/>
                <a:ea typeface="+mn-ea"/>
                <a:cs typeface="+mn-cs"/>
              </a:rPr>
              <a:t>Croeso, 2024</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a:t>
            </a:r>
            <a:r>
              <a:rPr lang="en-US" sz="1200" kern="1200" dirty="0">
                <a:solidFill>
                  <a:schemeClr val="tx1"/>
                </a:solidFill>
                <a:effectLst/>
                <a:latin typeface="+mn-lt"/>
                <a:ea typeface="+mn-ea"/>
                <a:cs typeface="+mn-cs"/>
              </a:rPr>
              <a:t>: The end of the pandemic and interest in local events contribute to an improved economy (</a:t>
            </a:r>
            <a:r>
              <a:rPr lang="en-US" sz="1200" kern="1200" dirty="0" err="1">
                <a:solidFill>
                  <a:schemeClr val="tx1"/>
                </a:solidFill>
                <a:effectLst/>
                <a:latin typeface="+mn-lt"/>
                <a:ea typeface="+mn-ea"/>
                <a:cs typeface="+mn-cs"/>
              </a:rPr>
              <a:t>Carswell</a:t>
            </a:r>
            <a:r>
              <a:rPr lang="en-US" sz="1200" kern="1200" dirty="0">
                <a:solidFill>
                  <a:schemeClr val="tx1"/>
                </a:solidFill>
                <a:effectLst/>
                <a:latin typeface="+mn-lt"/>
                <a:ea typeface="+mn-ea"/>
                <a:cs typeface="+mn-cs"/>
              </a:rPr>
              <a:t> et al., 2023). Inflation may negatively affect consumers' spending on tickets and travel.</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Social</a:t>
            </a:r>
            <a:r>
              <a:rPr lang="en-US" sz="1200" kern="1200" dirty="0">
                <a:solidFill>
                  <a:schemeClr val="tx1"/>
                </a:solidFill>
                <a:effectLst/>
                <a:latin typeface="+mn-lt"/>
                <a:ea typeface="+mn-ea"/>
                <a:cs typeface="+mn-cs"/>
              </a:rPr>
              <a:t>: People are looking for events that allow them to experience the local culture. An event is more appealing when it emphasises openness, community participation, and national pride (</a:t>
            </a:r>
            <a:r>
              <a:rPr lang="en-US" sz="1200" kern="1200" dirty="0" err="1">
                <a:solidFill>
                  <a:schemeClr val="tx1"/>
                </a:solidFill>
                <a:effectLst/>
                <a:latin typeface="+mn-lt"/>
                <a:ea typeface="+mn-ea"/>
                <a:cs typeface="+mn-cs"/>
              </a:rPr>
              <a:t>Baldi</a:t>
            </a:r>
            <a:r>
              <a:rPr lang="en-US" sz="1200" kern="1200" dirty="0">
                <a:solidFill>
                  <a:schemeClr val="tx1"/>
                </a:solidFill>
                <a:effectLst/>
                <a:latin typeface="+mn-lt"/>
                <a:ea typeface="+mn-ea"/>
                <a:cs typeface="+mn-cs"/>
              </a:rPr>
              <a:t> et al., 2022).</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a:t>
            </a:r>
            <a:r>
              <a:rPr lang="en-US" sz="1200" kern="1200" dirty="0">
                <a:solidFill>
                  <a:schemeClr val="tx1"/>
                </a:solidFill>
                <a:effectLst/>
                <a:latin typeface="+mn-lt"/>
                <a:ea typeface="+mn-ea"/>
                <a:cs typeface="+mn-cs"/>
              </a:rPr>
              <a:t>: Offering digital tickets, AR tools, and interactive content on social media can improve how visitors enjoy the museum and how many reach the museum’s marketing message. Streaming allows more people to access the streaming elements (</a:t>
            </a:r>
            <a:r>
              <a:rPr lang="en-US" sz="1200" kern="1200" dirty="0" err="1">
                <a:solidFill>
                  <a:schemeClr val="tx1"/>
                </a:solidFill>
                <a:effectLst/>
                <a:latin typeface="+mn-lt"/>
                <a:ea typeface="+mn-ea"/>
                <a:cs typeface="+mn-cs"/>
              </a:rPr>
              <a:t>Zollo</a:t>
            </a:r>
            <a:r>
              <a:rPr lang="en-US" sz="1200" kern="1200" dirty="0">
                <a:solidFill>
                  <a:schemeClr val="tx1"/>
                </a:solidFill>
                <a:effectLst/>
                <a:latin typeface="+mn-lt"/>
                <a:ea typeface="+mn-ea"/>
                <a:cs typeface="+mn-cs"/>
              </a:rPr>
              <a:t> et al., 2022).</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Legal</a:t>
            </a:r>
            <a:r>
              <a:rPr lang="en-US" sz="1200" kern="1200" dirty="0">
                <a:solidFill>
                  <a:schemeClr val="tx1"/>
                </a:solidFill>
                <a:effectLst/>
                <a:latin typeface="+mn-lt"/>
                <a:ea typeface="+mn-ea"/>
                <a:cs typeface="+mn-cs"/>
              </a:rPr>
              <a:t>: Every health and safety rule, live show license, and insurance guideline should be followed precisely for an event held at a historic site, especially (O'Toole, 2010).</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a:t>
            </a:r>
            <a:r>
              <a:rPr lang="en-US" sz="1200" kern="1200" dirty="0">
                <a:solidFill>
                  <a:schemeClr val="tx1"/>
                </a:solidFill>
                <a:effectLst/>
                <a:latin typeface="+mn-lt"/>
                <a:ea typeface="+mn-ea"/>
                <a:cs typeface="+mn-cs"/>
              </a:rPr>
              <a:t> Sustainability expectations are growing. The organisers will provide environmentally friendly materials, ensure little is wasted, and select nearby products for snacks and drinks (</a:t>
            </a:r>
            <a:r>
              <a:rPr lang="en-US" sz="1200" kern="1200" dirty="0" err="1">
                <a:solidFill>
                  <a:schemeClr val="tx1"/>
                </a:solidFill>
                <a:effectLst/>
                <a:latin typeface="+mn-lt"/>
                <a:ea typeface="+mn-ea"/>
                <a:cs typeface="+mn-cs"/>
              </a:rPr>
              <a:t>Nwabuwe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Odirin</a:t>
            </a:r>
            <a:r>
              <a:rPr lang="en-US" sz="1200" kern="1200" dirty="0">
                <a:solidFill>
                  <a:schemeClr val="tx1"/>
                </a:solidFill>
                <a:effectLst/>
                <a:latin typeface="+mn-lt"/>
                <a:ea typeface="+mn-ea"/>
                <a:cs typeface="+mn-cs"/>
              </a:rPr>
              <a:t>, 2024).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6</a:t>
            </a:fld>
            <a:endParaRPr lang="en-GB"/>
          </a:p>
        </p:txBody>
      </p:sp>
    </p:spTree>
    <p:extLst>
      <p:ext uri="{BB962C8B-B14F-4D97-AF65-F5344CB8AC3E}">
        <p14:creationId xmlns:p14="http://schemas.microsoft.com/office/powerpoint/2010/main" val="1277516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Strength</a:t>
            </a:r>
            <a:r>
              <a:rPr lang="en-US" sz="1200" kern="1200" dirty="0">
                <a:solidFill>
                  <a:schemeClr val="tx1"/>
                </a:solidFill>
                <a:effectLst/>
                <a:latin typeface="+mn-lt"/>
                <a:ea typeface="+mn-ea"/>
                <a:cs typeface="+mn-cs"/>
              </a:rPr>
              <a:t>s: The main benefit of this event is that it brings together music and Welsh history in such a famous place, closely following the Year of Croeso. Aligning with musicians and businesses in the local music scene increases the originality of a festival and strengthens ties within the community (</a:t>
            </a:r>
            <a:r>
              <a:rPr lang="en-GB" sz="1200" kern="1200" dirty="0">
                <a:solidFill>
                  <a:schemeClr val="tx1"/>
                </a:solidFill>
                <a:effectLst/>
                <a:latin typeface="+mn-lt"/>
                <a:ea typeface="+mn-ea"/>
                <a:cs typeface="+mn-cs"/>
              </a:rPr>
              <a:t>Croeso, 2024</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Weaknesses</a:t>
            </a:r>
            <a:r>
              <a:rPr lang="en-US" sz="1200" kern="1200" dirty="0">
                <a:solidFill>
                  <a:schemeClr val="tx1"/>
                </a:solidFill>
                <a:effectLst/>
                <a:latin typeface="+mn-lt"/>
                <a:ea typeface="+mn-ea"/>
                <a:cs typeface="+mn-cs"/>
              </a:rPr>
              <a:t>: Handling all the needed themed zoning and historical decorations could mean higher expenses (</a:t>
            </a:r>
            <a:r>
              <a:rPr lang="en-US" sz="1200" kern="1200" dirty="0" err="1">
                <a:solidFill>
                  <a:schemeClr val="tx1"/>
                </a:solidFill>
                <a:effectLst/>
                <a:latin typeface="+mn-lt"/>
                <a:ea typeface="+mn-ea"/>
                <a:cs typeface="+mn-cs"/>
              </a:rPr>
              <a:t>Juskus</a:t>
            </a:r>
            <a:r>
              <a:rPr lang="en-US" sz="1200" kern="1200" dirty="0">
                <a:solidFill>
                  <a:schemeClr val="tx1"/>
                </a:solidFill>
                <a:effectLst/>
                <a:latin typeface="+mn-lt"/>
                <a:ea typeface="+mn-ea"/>
                <a:cs typeface="+mn-cs"/>
              </a:rPr>
              <a:t>, 2023). Any weather issues can cause problems because events need to be outside.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Opportunities</a:t>
            </a:r>
            <a:r>
              <a:rPr lang="en-US" sz="1200" kern="1200" dirty="0">
                <a:solidFill>
                  <a:schemeClr val="tx1"/>
                </a:solidFill>
                <a:effectLst/>
                <a:latin typeface="+mn-lt"/>
                <a:ea typeface="+mn-ea"/>
                <a:cs typeface="+mn-cs"/>
              </a:rPr>
              <a:t>: Partnering with tourism boards, local universities, and vendors can help increase the festival's reach and potential for sponsorships (</a:t>
            </a:r>
            <a:r>
              <a:rPr lang="en-US" sz="1200" kern="1200" dirty="0" err="1">
                <a:solidFill>
                  <a:schemeClr val="tx1"/>
                </a:solidFill>
                <a:effectLst/>
                <a:latin typeface="+mn-lt"/>
                <a:ea typeface="+mn-ea"/>
                <a:cs typeface="+mn-cs"/>
              </a:rPr>
              <a:t>Khusainova</a:t>
            </a:r>
            <a:r>
              <a:rPr lang="en-US" sz="1200" kern="1200" dirty="0">
                <a:solidFill>
                  <a:schemeClr val="tx1"/>
                </a:solidFill>
                <a:effectLst/>
                <a:latin typeface="+mn-lt"/>
                <a:ea typeface="+mn-ea"/>
                <a:cs typeface="+mn-cs"/>
              </a:rPr>
              <a:t> et al., 2021). The festival can be repeated each year and also take place elsewhere.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Threats:</a:t>
            </a:r>
            <a:r>
              <a:rPr lang="en-US" sz="1200" kern="1200" dirty="0">
                <a:solidFill>
                  <a:schemeClr val="tx1"/>
                </a:solidFill>
                <a:effectLst/>
                <a:latin typeface="+mn-lt"/>
                <a:ea typeface="+mn-ea"/>
                <a:cs typeface="+mn-cs"/>
              </a:rPr>
              <a:t> More established festivals may threaten the new event, and problems with ticket sales and setting up the venue at a historical site can be obstacles (</a:t>
            </a:r>
            <a:r>
              <a:rPr lang="en-US" sz="1200" kern="1200" dirty="0" err="1">
                <a:solidFill>
                  <a:schemeClr val="tx1"/>
                </a:solidFill>
                <a:effectLst/>
                <a:latin typeface="+mn-lt"/>
                <a:ea typeface="+mn-ea"/>
                <a:cs typeface="+mn-cs"/>
              </a:rPr>
              <a:t>Carswell</a:t>
            </a:r>
            <a:r>
              <a:rPr lang="en-US" sz="1200" kern="1200" dirty="0">
                <a:solidFill>
                  <a:schemeClr val="tx1"/>
                </a:solidFill>
                <a:effectLst/>
                <a:latin typeface="+mn-lt"/>
                <a:ea typeface="+mn-ea"/>
                <a:cs typeface="+mn-cs"/>
              </a:rPr>
              <a:t> et al., 2023).</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7</a:t>
            </a:fld>
            <a:endParaRPr lang="en-GB"/>
          </a:p>
        </p:txBody>
      </p:sp>
    </p:spTree>
    <p:extLst>
      <p:ext uri="{BB962C8B-B14F-4D97-AF65-F5344CB8AC3E}">
        <p14:creationId xmlns:p14="http://schemas.microsoft.com/office/powerpoint/2010/main" val="580995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Cardiff Castle is chosen because the area is urban, historical, and within easy reach of key transport routes. The venue adds to the drama and blends well with the show's central theme (Rogers and Wynn-Moylan, 2022). Because of the open spaces outside, the castle can easily display different stages and let visitors walk between the other zones. The organisation of significant events at Cardiff Castle demonstrates it has the skills for crowd handling, catering, security, and various technical work (Bowdin et al., 2023). Having portable facilities and areas under cover will take care of any surprises with the weather (</a:t>
            </a:r>
            <a:r>
              <a:rPr lang="en-US" sz="1200" kern="1200" dirty="0" err="1">
                <a:solidFill>
                  <a:schemeClr val="tx1"/>
                </a:solidFill>
                <a:effectLst/>
                <a:latin typeface="+mn-lt"/>
                <a:ea typeface="+mn-ea"/>
                <a:cs typeface="+mn-cs"/>
              </a:rPr>
              <a:t>Kelder</a:t>
            </a:r>
            <a:r>
              <a:rPr lang="en-US" sz="1200" kern="1200" dirty="0">
                <a:solidFill>
                  <a:schemeClr val="tx1"/>
                </a:solidFill>
                <a:effectLst/>
                <a:latin typeface="+mn-lt"/>
                <a:ea typeface="+mn-ea"/>
                <a:cs typeface="+mn-cs"/>
              </a:rPr>
              <a:t> et al., 2025). The event is planned not to clash with important city festivals or sporting events to keep services and accommodations available. Cardiff Council and regional contractors are helping with the field's setup, licensing, and safety.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8</a:t>
            </a:fld>
            <a:endParaRPr lang="en-GB"/>
          </a:p>
        </p:txBody>
      </p:sp>
    </p:spTree>
    <p:extLst>
      <p:ext uri="{BB962C8B-B14F-4D97-AF65-F5344CB8AC3E}">
        <p14:creationId xmlns:p14="http://schemas.microsoft.com/office/powerpoint/2010/main" val="1672856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event needs things like setting up the main stage, installing sound and light equipment, putting up tents, portable toilets, fences, signs, and hiring security guards (Hall et al., 2022). Logistics also cover getting enough power, making sure guests have enough clean water, ways to handle waste, being prepared for accidents, and making sure everyone can get around and use the venue, even if they have disabilities (</a:t>
            </a:r>
            <a:r>
              <a:rPr lang="en-US" sz="1200" kern="1200" dirty="0" err="1">
                <a:solidFill>
                  <a:schemeClr val="tx1"/>
                </a:solidFill>
                <a:effectLst/>
                <a:latin typeface="+mn-lt"/>
                <a:ea typeface="+mn-ea"/>
                <a:cs typeface="+mn-cs"/>
              </a:rPr>
              <a:t>Abdissa</a:t>
            </a:r>
            <a:r>
              <a:rPr lang="en-US" sz="1200" kern="1200" dirty="0">
                <a:solidFill>
                  <a:schemeClr val="tx1"/>
                </a:solidFill>
                <a:effectLst/>
                <a:latin typeface="+mn-lt"/>
                <a:ea typeface="+mn-ea"/>
                <a:cs typeface="+mn-cs"/>
              </a:rPr>
              <a:t> et al., 2022). Coordination with Cardiff Castle Management and Cardiff Council will help ensure get all the proper permits and follow any rules on history, safety, and health (</a:t>
            </a:r>
            <a:r>
              <a:rPr lang="en-US" sz="1200" kern="1200" dirty="0" err="1">
                <a:solidFill>
                  <a:schemeClr val="tx1"/>
                </a:solidFill>
                <a:effectLst/>
                <a:latin typeface="+mn-lt"/>
                <a:ea typeface="+mn-ea"/>
                <a:cs typeface="+mn-cs"/>
              </a:rPr>
              <a:t>Nwabuwe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Odirin</a:t>
            </a:r>
            <a:r>
              <a:rPr lang="en-US" sz="1200" kern="1200" dirty="0">
                <a:solidFill>
                  <a:schemeClr val="tx1"/>
                </a:solidFill>
                <a:effectLst/>
                <a:latin typeface="+mn-lt"/>
                <a:ea typeface="+mn-ea"/>
                <a:cs typeface="+mn-cs"/>
              </a:rPr>
              <a:t>, 2024). Load-in and breakdown schedules will be made so the event causes as little disruption as possible and the site stays safe and in good shape during the whole event.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9</a:t>
            </a:fld>
            <a:endParaRPr lang="en-GB"/>
          </a:p>
        </p:txBody>
      </p:sp>
    </p:spTree>
    <p:extLst>
      <p:ext uri="{BB962C8B-B14F-4D97-AF65-F5344CB8AC3E}">
        <p14:creationId xmlns:p14="http://schemas.microsoft.com/office/powerpoint/2010/main" val="2023144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financial plan shows what we are expecting to spend and the amount of money we hope to make at our Cardiff Castle event. On the cost side, the biggest thing to pay for is the rent of the venue, which is about £20,000 and covers things like getting permission and hiring security. Stage, sound, and lighting cost around £18,000 all together for a complete two-day setup. Artist fees add up to £15,000 and help pay the local singers and musicians who will be part of the event. Staffing, including volunteers, will require £10,000. Marketing and PR will cost about £7,000 to help promote both the digital and print aspects of the company (</a:t>
            </a:r>
            <a:r>
              <a:rPr lang="en-US" sz="1200" kern="1200" dirty="0" err="1">
                <a:solidFill>
                  <a:schemeClr val="tx1"/>
                </a:solidFill>
                <a:effectLst/>
                <a:latin typeface="+mn-lt"/>
                <a:ea typeface="+mn-ea"/>
                <a:cs typeface="+mn-cs"/>
              </a:rPr>
              <a:t>Juskus</a:t>
            </a:r>
            <a:r>
              <a:rPr lang="en-US" sz="1200" kern="1200" dirty="0">
                <a:solidFill>
                  <a:schemeClr val="tx1"/>
                </a:solidFill>
                <a:effectLst/>
                <a:latin typeface="+mn-lt"/>
                <a:ea typeface="+mn-ea"/>
                <a:cs typeface="+mn-cs"/>
              </a:rPr>
              <a:t>, 2023). Catering setup is expected to cost about £5,000, and the organisers kept £7,500 aside just in case there are any extra costs they did not expect. Total expenses come to £82,500.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 the revenue side, we think we can make £100,000 from tickets, because we are expecting about 2,500 people to show up and each one will pay £40. Sponsorships are expected to reach £15,000 and look to get support from local businesses (</a:t>
            </a:r>
            <a:r>
              <a:rPr lang="en-US" sz="1200" kern="1200" dirty="0" err="1">
                <a:solidFill>
                  <a:schemeClr val="tx1"/>
                </a:solidFill>
                <a:effectLst/>
                <a:latin typeface="+mn-lt"/>
                <a:ea typeface="+mn-ea"/>
                <a:cs typeface="+mn-cs"/>
              </a:rPr>
              <a:t>Kelder</a:t>
            </a:r>
            <a:r>
              <a:rPr lang="en-US" sz="1200" kern="1200" dirty="0">
                <a:solidFill>
                  <a:schemeClr val="tx1"/>
                </a:solidFill>
                <a:effectLst/>
                <a:latin typeface="+mn-lt"/>
                <a:ea typeface="+mn-ea"/>
                <a:cs typeface="+mn-cs"/>
              </a:rPr>
              <a:t> et al., 2025). An additional £5,000 is expected to come in from profits received from the event’s on-site vendors. This means it earn a total income of £120,000, for which you have £37,500 left over to spend or save as you need.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10</a:t>
            </a:fld>
            <a:endParaRPr lang="en-GB"/>
          </a:p>
        </p:txBody>
      </p:sp>
    </p:spTree>
    <p:extLst>
      <p:ext uri="{BB962C8B-B14F-4D97-AF65-F5344CB8AC3E}">
        <p14:creationId xmlns:p14="http://schemas.microsoft.com/office/powerpoint/2010/main" val="796892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Those who play a key role include the Cardiff Council, Cardiff Castle Management, Visit Wales, and local firms. Cardiff Council will make licensing and logistical assistance for public events available (</a:t>
            </a:r>
            <a:r>
              <a:rPr lang="en-US" sz="1200" kern="1200" dirty="0" err="1">
                <a:solidFill>
                  <a:schemeClr val="tx1"/>
                </a:solidFill>
                <a:effectLst/>
                <a:latin typeface="+mn-lt"/>
                <a:ea typeface="+mn-ea"/>
                <a:cs typeface="+mn-cs"/>
              </a:rPr>
              <a:t>Baldi</a:t>
            </a:r>
            <a:r>
              <a:rPr lang="en-US" sz="1200" kern="1200" dirty="0">
                <a:solidFill>
                  <a:schemeClr val="tx1"/>
                </a:solidFill>
                <a:effectLst/>
                <a:latin typeface="+mn-lt"/>
                <a:ea typeface="+mn-ea"/>
                <a:cs typeface="+mn-cs"/>
              </a:rPr>
              <a:t> et al., 2022). The Castle Management is responsible for heritage compliance and ensuring the venue is ready. With a Visit Wales agreement, you will benefit from support in promoting the destination and applying for grants (Price, 2021). Operational stakeholders in these places are local food vendors, artists, and tour operators who provide different services and things to do (</a:t>
            </a:r>
            <a:r>
              <a:rPr lang="en-US" sz="1200" kern="1200" dirty="0" err="1">
                <a:solidFill>
                  <a:schemeClr val="tx1"/>
                </a:solidFill>
                <a:effectLst/>
                <a:latin typeface="+mn-lt"/>
                <a:ea typeface="+mn-ea"/>
                <a:cs typeface="+mn-cs"/>
              </a:rPr>
              <a:t>Zollo</a:t>
            </a:r>
            <a:r>
              <a:rPr lang="en-US" sz="1200" kern="1200" dirty="0">
                <a:solidFill>
                  <a:schemeClr val="tx1"/>
                </a:solidFill>
                <a:effectLst/>
                <a:latin typeface="+mn-lt"/>
                <a:ea typeface="+mn-ea"/>
                <a:cs typeface="+mn-cs"/>
              </a:rPr>
              <a:t> et al., 2022). The team will count on Revolution Cardiff, which will supply drinks, promote the events, and sponsor the club. Further support will be sought from Welsh producers of food and groups involved in heritage crafts (</a:t>
            </a:r>
            <a:r>
              <a:rPr lang="en-US" sz="1200" kern="1200" dirty="0" err="1">
                <a:solidFill>
                  <a:schemeClr val="tx1"/>
                </a:solidFill>
                <a:effectLst/>
                <a:latin typeface="+mn-lt"/>
                <a:ea typeface="+mn-ea"/>
                <a:cs typeface="+mn-cs"/>
              </a:rPr>
              <a:t>Khusainova</a:t>
            </a:r>
            <a:r>
              <a:rPr lang="en-US" sz="1200" kern="1200" dirty="0">
                <a:solidFill>
                  <a:schemeClr val="tx1"/>
                </a:solidFill>
                <a:effectLst/>
                <a:latin typeface="+mn-lt"/>
                <a:ea typeface="+mn-ea"/>
                <a:cs typeface="+mn-cs"/>
              </a:rPr>
              <a:t> et al., 2021). Sponsors will be recognised with their brand at the venue, in the booth area, and on event websites.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11</a:t>
            </a:fld>
            <a:endParaRPr lang="en-GB"/>
          </a:p>
        </p:txBody>
      </p:sp>
    </p:spTree>
    <p:extLst>
      <p:ext uri="{BB962C8B-B14F-4D97-AF65-F5344CB8AC3E}">
        <p14:creationId xmlns:p14="http://schemas.microsoft.com/office/powerpoint/2010/main" val="4131742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Risks such as bad weather, cancellation of bands or musicians, unexpected issues with safety, and unsold tickets need to be considered. They are preparing covered tents and indoor areas at the castle as a measure against weather risk (</a:t>
            </a:r>
            <a:r>
              <a:rPr lang="en-US" sz="1200" kern="1200" dirty="0" err="1">
                <a:solidFill>
                  <a:schemeClr val="tx1"/>
                </a:solidFill>
                <a:effectLst/>
                <a:latin typeface="+mn-lt"/>
                <a:ea typeface="+mn-ea"/>
                <a:cs typeface="+mn-cs"/>
              </a:rPr>
              <a:t>Kelder</a:t>
            </a:r>
            <a:r>
              <a:rPr lang="en-US" sz="1200" kern="1200" dirty="0">
                <a:solidFill>
                  <a:schemeClr val="tx1"/>
                </a:solidFill>
                <a:effectLst/>
                <a:latin typeface="+mn-lt"/>
                <a:ea typeface="+mn-ea"/>
                <a:cs typeface="+mn-cs"/>
              </a:rPr>
              <a:t> et al., 2021). If the headlining artist cannot perform, there will be back-up local artists. Security teams will be looking after the crowd and an emergency plan in case anything happens (Bowdin et al., 2023). By running early bird deals, carrying out online campaigns, and working with tourism platforms, ticket risks can be kept to a minimum (Hall et al., 2022). Damage to the venue and harmful situations are both covered by insurance.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72022A-585C-4439-B60E-79883840F292}" type="slidenum">
              <a:rPr lang="en-GB" smtClean="0"/>
              <a:t>12</a:t>
            </a:fld>
            <a:endParaRPr lang="en-GB"/>
          </a:p>
        </p:txBody>
      </p:sp>
    </p:spTree>
    <p:extLst>
      <p:ext uri="{BB962C8B-B14F-4D97-AF65-F5344CB8AC3E}">
        <p14:creationId xmlns:p14="http://schemas.microsoft.com/office/powerpoint/2010/main" val="237401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10" Type="http://schemas.openxmlformats.org/officeDocument/2006/relationships/image" Target="../media/image8.png"/><Relationship Id="rId4" Type="http://schemas.openxmlformats.org/officeDocument/2006/relationships/image" Target="../media/image13.svg"/><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diagramQuickStyle" Target="../diagrams/quickStyle1.xml"/><Relationship Id="rId3" Type="http://schemas.openxmlformats.org/officeDocument/2006/relationships/image" Target="../media/image11.jpeg"/><Relationship Id="rId7" Type="http://schemas.openxmlformats.org/officeDocument/2006/relationships/image" Target="../media/image3.svg"/><Relationship Id="rId12" Type="http://schemas.openxmlformats.org/officeDocument/2006/relationships/diagramLayout" Target="../diagrams/layout1.xml"/><Relationship Id="rId2" Type="http://schemas.openxmlformats.org/officeDocument/2006/relationships/notesSlide" Target="../notesSlides/notesSlide1.xml"/><Relationship Id="rId16"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diagramData" Target="../diagrams/data1.xml"/><Relationship Id="rId5" Type="http://schemas.openxmlformats.org/officeDocument/2006/relationships/image" Target="../media/image13.svg"/><Relationship Id="rId15" Type="http://schemas.microsoft.com/office/2007/relationships/diagramDrawing" Target="../diagrams/drawing1.xml"/><Relationship Id="rId10" Type="http://schemas.openxmlformats.org/officeDocument/2006/relationships/image" Target="../media/image8.png"/><Relationship Id="rId4" Type="http://schemas.openxmlformats.org/officeDocument/2006/relationships/image" Target="../media/image12.png"/><Relationship Id="rId9" Type="http://schemas.openxmlformats.org/officeDocument/2006/relationships/image" Target="../media/image16.png"/><Relationship Id="rId14"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8.jpeg"/><Relationship Id="rId7" Type="http://schemas.openxmlformats.org/officeDocument/2006/relationships/image" Target="../media/image4.png"/><Relationship Id="rId12"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3.png"/><Relationship Id="rId5" Type="http://schemas.openxmlformats.org/officeDocument/2006/relationships/image" Target="../media/image20.jpeg"/><Relationship Id="rId10" Type="http://schemas.openxmlformats.org/officeDocument/2006/relationships/image" Target="../media/image22.png"/><Relationship Id="rId4" Type="http://schemas.openxmlformats.org/officeDocument/2006/relationships/image" Target="../media/image19.jpe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jpeg"/><Relationship Id="rId7"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3.svg"/><Relationship Id="rId10" Type="http://schemas.openxmlformats.org/officeDocument/2006/relationships/image" Target="../media/image16.png"/><Relationship Id="rId4" Type="http://schemas.openxmlformats.org/officeDocument/2006/relationships/image" Target="../media/image12.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jpeg"/><Relationship Id="rId7" Type="http://schemas.openxmlformats.org/officeDocument/2006/relationships/image" Target="../media/image3.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3.svg"/><Relationship Id="rId10" Type="http://schemas.openxmlformats.org/officeDocument/2006/relationships/image" Target="../media/image16.png"/><Relationship Id="rId4" Type="http://schemas.openxmlformats.org/officeDocument/2006/relationships/image" Target="../media/image12.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diagramQuickStyle" Target="../diagrams/quickStyle2.xml"/><Relationship Id="rId3" Type="http://schemas.openxmlformats.org/officeDocument/2006/relationships/image" Target="../media/image11.jpeg"/><Relationship Id="rId7" Type="http://schemas.openxmlformats.org/officeDocument/2006/relationships/image" Target="../media/image3.svg"/><Relationship Id="rId12" Type="http://schemas.openxmlformats.org/officeDocument/2006/relationships/diagramLayout" Target="../diagrams/layout2.xml"/><Relationship Id="rId2" Type="http://schemas.openxmlformats.org/officeDocument/2006/relationships/notesSlide" Target="../notesSlides/notesSlide5.xml"/><Relationship Id="rId16"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diagramData" Target="../diagrams/data2.xml"/><Relationship Id="rId5" Type="http://schemas.openxmlformats.org/officeDocument/2006/relationships/image" Target="../media/image13.svg"/><Relationship Id="rId15" Type="http://schemas.microsoft.com/office/2007/relationships/diagramDrawing" Target="../diagrams/drawing2.xml"/><Relationship Id="rId10" Type="http://schemas.openxmlformats.org/officeDocument/2006/relationships/image" Target="../media/image8.png"/><Relationship Id="rId4" Type="http://schemas.openxmlformats.org/officeDocument/2006/relationships/image" Target="../media/image12.png"/><Relationship Id="rId9" Type="http://schemas.openxmlformats.org/officeDocument/2006/relationships/image" Target="../media/image16.png"/><Relationship Id="rId14"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jpeg"/><Relationship Id="rId7"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10" Type="http://schemas.openxmlformats.org/officeDocument/2006/relationships/image" Target="../media/image30.png"/><Relationship Id="rId4" Type="http://schemas.openxmlformats.org/officeDocument/2006/relationships/image" Target="../media/image26.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22.png"/><Relationship Id="rId3" Type="http://schemas.openxmlformats.org/officeDocument/2006/relationships/image" Target="../media/image31.jpeg"/><Relationship Id="rId7" Type="http://schemas.openxmlformats.org/officeDocument/2006/relationships/image" Target="../media/image35.png"/><Relationship Id="rId12"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4.jpeg"/><Relationship Id="rId11" Type="http://schemas.openxmlformats.org/officeDocument/2006/relationships/image" Target="../media/image3.svg"/><Relationship Id="rId5" Type="http://schemas.openxmlformats.org/officeDocument/2006/relationships/image" Target="../media/image33.svg"/><Relationship Id="rId10" Type="http://schemas.openxmlformats.org/officeDocument/2006/relationships/image" Target="../media/image2.png"/><Relationship Id="rId4" Type="http://schemas.openxmlformats.org/officeDocument/2006/relationships/image" Target="../media/image32.png"/><Relationship Id="rId9"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3.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jpeg"/><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16.png"/><Relationship Id="rId5" Type="http://schemas.openxmlformats.org/officeDocument/2006/relationships/image" Target="../media/image39.jpeg"/><Relationship Id="rId10" Type="http://schemas.openxmlformats.org/officeDocument/2006/relationships/image" Target="../media/image22.png"/><Relationship Id="rId4" Type="http://schemas.openxmlformats.org/officeDocument/2006/relationships/image" Target="../media/image38.jpeg"/><Relationship Id="rId9" Type="http://schemas.openxmlformats.org/officeDocument/2006/relationships/image" Target="../media/image42.sv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diagramQuickStyle" Target="../diagrams/quickStyle3.xml"/><Relationship Id="rId3" Type="http://schemas.openxmlformats.org/officeDocument/2006/relationships/image" Target="../media/image43.jpeg"/><Relationship Id="rId7" Type="http://schemas.openxmlformats.org/officeDocument/2006/relationships/image" Target="../media/image12.png"/><Relationship Id="rId12" Type="http://schemas.openxmlformats.org/officeDocument/2006/relationships/diagramLayout" Target="../diagrams/layout3.xml"/><Relationship Id="rId2" Type="http://schemas.openxmlformats.org/officeDocument/2006/relationships/notesSlide" Target="../notesSlides/notesSlide10.xml"/><Relationship Id="rId16" Type="http://schemas.openxmlformats.org/officeDocument/2006/relationships/image" Target="../media/image46.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diagramData" Target="../diagrams/data3.xml"/><Relationship Id="rId5" Type="http://schemas.openxmlformats.org/officeDocument/2006/relationships/image" Target="../media/image45.png"/><Relationship Id="rId15" Type="http://schemas.microsoft.com/office/2007/relationships/diagramDrawing" Target="../diagrams/drawing3.xml"/><Relationship Id="rId10" Type="http://schemas.openxmlformats.org/officeDocument/2006/relationships/image" Target="../media/image16.png"/><Relationship Id="rId4" Type="http://schemas.openxmlformats.org/officeDocument/2006/relationships/image" Target="../media/image44.png"/><Relationship Id="rId9" Type="http://schemas.openxmlformats.org/officeDocument/2006/relationships/image" Target="../media/image22.png"/><Relationship Id="rId14" Type="http://schemas.openxmlformats.org/officeDocument/2006/relationships/diagramColors" Target="../diagrams/colors3.xml"/></Relationships>
</file>

<file path=ppt/slides/_rels/slide13.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hyperlink" Target="https://cdn.asp.events/CLIENT_AEV_30A5AAAF_5056_B740_1746BDBB4A667186/sites/aev2022/media/pdfs/UK-EVENTS-Report-2024.pdf" TargetMode="External"/><Relationship Id="rId3" Type="http://schemas.openxmlformats.org/officeDocument/2006/relationships/image" Target="../media/image44.png"/><Relationship Id="rId7" Type="http://schemas.openxmlformats.org/officeDocument/2006/relationships/image" Target="../media/image2.png"/><Relationship Id="rId12" Type="http://schemas.openxmlformats.org/officeDocument/2006/relationships/hyperlink" Target="https://www.gov.wales/croeso-i-bawb-warm-welsh-welcome" TargetMode="External"/><Relationship Id="rId2" Type="http://schemas.openxmlformats.org/officeDocument/2006/relationships/image" Target="../media/image47.jpe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16.png"/><Relationship Id="rId5" Type="http://schemas.openxmlformats.org/officeDocument/2006/relationships/image" Target="../media/image26.png"/><Relationship Id="rId15" Type="http://schemas.openxmlformats.org/officeDocument/2006/relationships/hyperlink" Target="https://traveltrade.visitwales.com/useful-information/toolkit/year-of-croeso" TargetMode="External"/><Relationship Id="rId10" Type="http://schemas.openxmlformats.org/officeDocument/2006/relationships/image" Target="../media/image8.png"/><Relationship Id="rId4" Type="http://schemas.openxmlformats.org/officeDocument/2006/relationships/image" Target="../media/image15.png"/><Relationship Id="rId9" Type="http://schemas.openxmlformats.org/officeDocument/2006/relationships/image" Target="../media/image22.png"/><Relationship Id="rId14" Type="http://schemas.openxmlformats.org/officeDocument/2006/relationships/hyperlink" Target="https://traveltrade.visitwal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425" b="-352"/>
            </a:stretch>
          </a:blipFill>
        </p:spPr>
        <p:txBody>
          <a:bodyPr/>
          <a:lstStyle/>
          <a:p>
            <a:endParaRPr lang="en-GB"/>
          </a:p>
        </p:txBody>
      </p:sp>
      <p:sp>
        <p:nvSpPr>
          <p:cNvPr id="3" name="Freeform 3"/>
          <p:cNvSpPr/>
          <p:nvPr/>
        </p:nvSpPr>
        <p:spPr>
          <a:xfrm rot="1764772">
            <a:off x="-1306894" y="8356836"/>
            <a:ext cx="3875393" cy="4114800"/>
          </a:xfrm>
          <a:custGeom>
            <a:avLst/>
            <a:gdLst/>
            <a:ahLst/>
            <a:cxnLst/>
            <a:rect l="l" t="t" r="r" b="b"/>
            <a:pathLst>
              <a:path w="3875393" h="4114800">
                <a:moveTo>
                  <a:pt x="0" y="0"/>
                </a:moveTo>
                <a:lnTo>
                  <a:pt x="3875394" y="0"/>
                </a:lnTo>
                <a:lnTo>
                  <a:pt x="387539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889829">
            <a:off x="6932080" y="1246558"/>
            <a:ext cx="3223664" cy="3247280"/>
          </a:xfrm>
          <a:custGeom>
            <a:avLst/>
            <a:gdLst/>
            <a:ahLst/>
            <a:cxnLst/>
            <a:rect l="l" t="t" r="r" b="b"/>
            <a:pathLst>
              <a:path w="3223664" h="3247280">
                <a:moveTo>
                  <a:pt x="0" y="0"/>
                </a:moveTo>
                <a:lnTo>
                  <a:pt x="3223664" y="0"/>
                </a:lnTo>
                <a:lnTo>
                  <a:pt x="3223664" y="3247281"/>
                </a:lnTo>
                <a:lnTo>
                  <a:pt x="0" y="324728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5402619" y="8314653"/>
            <a:ext cx="3984539" cy="3944694"/>
          </a:xfrm>
          <a:custGeom>
            <a:avLst/>
            <a:gdLst/>
            <a:ahLst/>
            <a:cxnLst/>
            <a:rect l="l" t="t" r="r" b="b"/>
            <a:pathLst>
              <a:path w="3984539" h="3944694">
                <a:moveTo>
                  <a:pt x="0" y="0"/>
                </a:moveTo>
                <a:lnTo>
                  <a:pt x="3984539" y="0"/>
                </a:lnTo>
                <a:lnTo>
                  <a:pt x="3984539" y="3944694"/>
                </a:lnTo>
                <a:lnTo>
                  <a:pt x="0" y="3944694"/>
                </a:lnTo>
                <a:lnTo>
                  <a:pt x="0" y="0"/>
                </a:lnTo>
                <a:close/>
              </a:path>
            </a:pathLst>
          </a:custGeom>
          <a:blipFill>
            <a:blip r:embed="rId7"/>
            <a:stretch>
              <a:fillRect/>
            </a:stretch>
          </a:blipFill>
        </p:spPr>
        <p:txBody>
          <a:bodyPr/>
          <a:lstStyle/>
          <a:p>
            <a:endParaRPr lang="en-GB"/>
          </a:p>
        </p:txBody>
      </p:sp>
      <p:sp>
        <p:nvSpPr>
          <p:cNvPr id="8" name="Freeform 8"/>
          <p:cNvSpPr/>
          <p:nvPr/>
        </p:nvSpPr>
        <p:spPr>
          <a:xfrm rot="-3126836">
            <a:off x="-841117" y="-1683559"/>
            <a:ext cx="4540439" cy="4126124"/>
          </a:xfrm>
          <a:custGeom>
            <a:avLst/>
            <a:gdLst/>
            <a:ahLst/>
            <a:cxnLst/>
            <a:rect l="l" t="t" r="r" b="b"/>
            <a:pathLst>
              <a:path w="4540439" h="4126124">
                <a:moveTo>
                  <a:pt x="0" y="0"/>
                </a:moveTo>
                <a:lnTo>
                  <a:pt x="4540439" y="0"/>
                </a:lnTo>
                <a:lnTo>
                  <a:pt x="4540439" y="4126124"/>
                </a:lnTo>
                <a:lnTo>
                  <a:pt x="0" y="4126124"/>
                </a:lnTo>
                <a:lnTo>
                  <a:pt x="0" y="0"/>
                </a:lnTo>
                <a:close/>
              </a:path>
            </a:pathLst>
          </a:custGeom>
          <a:blipFill>
            <a:blip r:embed="rId8"/>
            <a:stretch>
              <a:fillRect/>
            </a:stretch>
          </a:blipFill>
        </p:spPr>
        <p:txBody>
          <a:bodyPr/>
          <a:lstStyle/>
          <a:p>
            <a:endParaRPr lang="en-GB"/>
          </a:p>
        </p:txBody>
      </p:sp>
      <p:sp>
        <p:nvSpPr>
          <p:cNvPr id="9" name="Freeform 9"/>
          <p:cNvSpPr/>
          <p:nvPr/>
        </p:nvSpPr>
        <p:spPr>
          <a:xfrm>
            <a:off x="5296486" y="1028700"/>
            <a:ext cx="1043144" cy="1069892"/>
          </a:xfrm>
          <a:custGeom>
            <a:avLst/>
            <a:gdLst/>
            <a:ahLst/>
            <a:cxnLst/>
            <a:rect l="l" t="t" r="r" b="b"/>
            <a:pathLst>
              <a:path w="1043144" h="1069892">
                <a:moveTo>
                  <a:pt x="0" y="0"/>
                </a:moveTo>
                <a:lnTo>
                  <a:pt x="1043144" y="0"/>
                </a:lnTo>
                <a:lnTo>
                  <a:pt x="1043144" y="1069892"/>
                </a:lnTo>
                <a:lnTo>
                  <a:pt x="0" y="1069892"/>
                </a:lnTo>
                <a:lnTo>
                  <a:pt x="0" y="0"/>
                </a:lnTo>
                <a:close/>
              </a:path>
            </a:pathLst>
          </a:custGeom>
          <a:blipFill>
            <a:blip r:embed="rId9"/>
            <a:stretch>
              <a:fillRect/>
            </a:stretch>
          </a:blipFill>
        </p:spPr>
        <p:txBody>
          <a:bodyPr/>
          <a:lstStyle/>
          <a:p>
            <a:endParaRPr lang="en-GB"/>
          </a:p>
        </p:txBody>
      </p:sp>
      <p:sp>
        <p:nvSpPr>
          <p:cNvPr id="10" name="Freeform 10"/>
          <p:cNvSpPr/>
          <p:nvPr/>
        </p:nvSpPr>
        <p:spPr>
          <a:xfrm>
            <a:off x="13711341" y="8732574"/>
            <a:ext cx="1056736" cy="1051453"/>
          </a:xfrm>
          <a:custGeom>
            <a:avLst/>
            <a:gdLst/>
            <a:ahLst/>
            <a:cxnLst/>
            <a:rect l="l" t="t" r="r" b="b"/>
            <a:pathLst>
              <a:path w="1056736" h="1051453">
                <a:moveTo>
                  <a:pt x="0" y="0"/>
                </a:moveTo>
                <a:lnTo>
                  <a:pt x="1056737" y="0"/>
                </a:lnTo>
                <a:lnTo>
                  <a:pt x="1056737" y="1051452"/>
                </a:lnTo>
                <a:lnTo>
                  <a:pt x="0" y="1051452"/>
                </a:lnTo>
                <a:lnTo>
                  <a:pt x="0" y="0"/>
                </a:lnTo>
                <a:close/>
              </a:path>
            </a:pathLst>
          </a:custGeom>
          <a:blipFill>
            <a:blip r:embed="rId10"/>
            <a:stretch>
              <a:fillRect/>
            </a:stretch>
          </a:blipFill>
        </p:spPr>
        <p:txBody>
          <a:bodyPr/>
          <a:lstStyle/>
          <a:p>
            <a:endParaRPr lang="en-GB"/>
          </a:p>
        </p:txBody>
      </p:sp>
      <p:sp>
        <p:nvSpPr>
          <p:cNvPr id="11" name="TextBox 11"/>
          <p:cNvSpPr txBox="1"/>
          <p:nvPr/>
        </p:nvSpPr>
        <p:spPr>
          <a:xfrm>
            <a:off x="782779" y="2577638"/>
            <a:ext cx="9027413" cy="4000454"/>
          </a:xfrm>
          <a:prstGeom prst="rect">
            <a:avLst/>
          </a:prstGeom>
        </p:spPr>
        <p:txBody>
          <a:bodyPr wrap="square" lIns="0" tIns="0" rIns="0" bIns="0" rtlCol="0" anchor="t">
            <a:spAutoFit/>
          </a:bodyPr>
          <a:lstStyle/>
          <a:p>
            <a:pPr algn="ctr">
              <a:lnSpc>
                <a:spcPct val="150000"/>
              </a:lnSpc>
            </a:pPr>
            <a:r>
              <a:rPr lang="en-US" sz="6000" b="1" dirty="0">
                <a:latin typeface="Eras Bold ITC" panose="020B0907030504020204" pitchFamily="34" charset="0"/>
              </a:rPr>
              <a:t>“Sounds of Croeso: A Welsh Musical Journey through Time”</a:t>
            </a:r>
            <a:endParaRPr lang="en-US" sz="7200" b="1" spc="-650" dirty="0">
              <a:solidFill>
                <a:srgbClr val="272727"/>
              </a:solidFill>
              <a:latin typeface="Eras Bold ITC" panose="020B0907030504020204" pitchFamily="34" charset="0"/>
              <a:ea typeface="TT Firs Neue Heavy"/>
              <a:cs typeface="TT Firs Neue Heavy"/>
              <a:sym typeface="TT Firs Neue Heavy"/>
            </a:endParaRPr>
          </a:p>
        </p:txBody>
      </p:sp>
      <p:sp>
        <p:nvSpPr>
          <p:cNvPr id="13" name="TextBox 13"/>
          <p:cNvSpPr txBox="1"/>
          <p:nvPr/>
        </p:nvSpPr>
        <p:spPr>
          <a:xfrm>
            <a:off x="983398" y="6871591"/>
            <a:ext cx="6485441" cy="307777"/>
          </a:xfrm>
          <a:prstGeom prst="rect">
            <a:avLst/>
          </a:prstGeom>
        </p:spPr>
        <p:txBody>
          <a:bodyPr lIns="0" tIns="0" rIns="0" bIns="0" rtlCol="0" anchor="t">
            <a:spAutoFit/>
          </a:bodyPr>
          <a:lstStyle/>
          <a:p>
            <a:pPr algn="l">
              <a:lnSpc>
                <a:spcPts val="2400"/>
              </a:lnSpc>
            </a:pPr>
            <a:endParaRPr lang="en-US" sz="2000" dirty="0">
              <a:solidFill>
                <a:srgbClr val="272727"/>
              </a:solidFill>
              <a:latin typeface="TT Firs Neue"/>
              <a:ea typeface="TT Firs Neue"/>
              <a:cs typeface="TT Firs Neue"/>
              <a:sym typeface="TT Firs Neue"/>
            </a:endParaRPr>
          </a:p>
        </p:txBody>
      </p:sp>
      <p:grpSp>
        <p:nvGrpSpPr>
          <p:cNvPr id="14" name="Group 14"/>
          <p:cNvGrpSpPr/>
          <p:nvPr/>
        </p:nvGrpSpPr>
        <p:grpSpPr>
          <a:xfrm>
            <a:off x="1649651" y="6986178"/>
            <a:ext cx="6997396" cy="944194"/>
            <a:chOff x="0" y="0"/>
            <a:chExt cx="1842936" cy="248677"/>
          </a:xfrm>
        </p:grpSpPr>
        <p:sp>
          <p:nvSpPr>
            <p:cNvPr id="15" name="Freeform 15"/>
            <p:cNvSpPr/>
            <p:nvPr/>
          </p:nvSpPr>
          <p:spPr>
            <a:xfrm>
              <a:off x="0" y="0"/>
              <a:ext cx="1842936" cy="248677"/>
            </a:xfrm>
            <a:custGeom>
              <a:avLst/>
              <a:gdLst/>
              <a:ahLst/>
              <a:cxnLst/>
              <a:rect l="l" t="t" r="r" b="b"/>
              <a:pathLst>
                <a:path w="1842936" h="248677">
                  <a:moveTo>
                    <a:pt x="56426" y="0"/>
                  </a:moveTo>
                  <a:lnTo>
                    <a:pt x="1786509" y="0"/>
                  </a:lnTo>
                  <a:cubicBezTo>
                    <a:pt x="1817673" y="0"/>
                    <a:pt x="1842936" y="25263"/>
                    <a:pt x="1842936" y="56426"/>
                  </a:cubicBezTo>
                  <a:lnTo>
                    <a:pt x="1842936" y="192250"/>
                  </a:lnTo>
                  <a:cubicBezTo>
                    <a:pt x="1842936" y="223414"/>
                    <a:pt x="1817673" y="248677"/>
                    <a:pt x="1786509" y="248677"/>
                  </a:cubicBezTo>
                  <a:lnTo>
                    <a:pt x="56426" y="248677"/>
                  </a:lnTo>
                  <a:cubicBezTo>
                    <a:pt x="25263" y="248677"/>
                    <a:pt x="0" y="223414"/>
                    <a:pt x="0" y="192250"/>
                  </a:cubicBezTo>
                  <a:lnTo>
                    <a:pt x="0" y="56426"/>
                  </a:lnTo>
                  <a:cubicBezTo>
                    <a:pt x="0" y="25263"/>
                    <a:pt x="25263" y="0"/>
                    <a:pt x="56426" y="0"/>
                  </a:cubicBezTo>
                  <a:close/>
                </a:path>
              </a:pathLst>
            </a:custGeom>
            <a:solidFill>
              <a:srgbClr val="000000">
                <a:alpha val="0"/>
              </a:srgbClr>
            </a:solidFill>
            <a:ln w="19050" cap="rnd">
              <a:solidFill>
                <a:srgbClr val="272727"/>
              </a:solidFill>
              <a:prstDash val="solid"/>
              <a:round/>
            </a:ln>
          </p:spPr>
          <p:txBody>
            <a:bodyPr/>
            <a:lstStyle/>
            <a:p>
              <a:pPr algn="ctr"/>
              <a:r>
                <a:rPr lang="en-GB" sz="2800" dirty="0">
                  <a:latin typeface="Eras Bold ITC" panose="020B0907030504020204" pitchFamily="34" charset="0"/>
                </a:rPr>
                <a:t>Location: Cardiff Castle</a:t>
              </a:r>
            </a:p>
            <a:p>
              <a:pPr algn="ctr"/>
              <a:r>
                <a:rPr lang="en-GB" sz="2800" dirty="0">
                  <a:latin typeface="Eras Bold ITC" panose="020B0907030504020204" pitchFamily="34" charset="0"/>
                </a:rPr>
                <a:t>August 2025</a:t>
              </a:r>
            </a:p>
          </p:txBody>
        </p:sp>
        <p:sp>
          <p:nvSpPr>
            <p:cNvPr id="16" name="TextBox 16"/>
            <p:cNvSpPr txBox="1"/>
            <p:nvPr/>
          </p:nvSpPr>
          <p:spPr>
            <a:xfrm>
              <a:off x="0" y="19050"/>
              <a:ext cx="1842936" cy="229627"/>
            </a:xfrm>
            <a:prstGeom prst="rect">
              <a:avLst/>
            </a:prstGeom>
          </p:spPr>
          <p:txBody>
            <a:bodyPr lIns="50800" tIns="50800" rIns="50800" bIns="50800" rtlCol="0" anchor="ctr"/>
            <a:lstStyle/>
            <a:p>
              <a:pPr algn="ctr">
                <a:lnSpc>
                  <a:spcPts val="2749"/>
                </a:lnSpc>
              </a:pPr>
              <a:endParaRPr/>
            </a:p>
          </p:txBody>
        </p:sp>
      </p:grpSp>
      <p:pic>
        <p:nvPicPr>
          <p:cNvPr id="12" name="Picture 11"/>
          <p:cNvPicPr>
            <a:picLocks noChangeAspect="1"/>
          </p:cNvPicPr>
          <p:nvPr/>
        </p:nvPicPr>
        <p:blipFill>
          <a:blip r:embed="rId11"/>
          <a:stretch>
            <a:fillRect/>
          </a:stretch>
        </p:blipFill>
        <p:spPr>
          <a:xfrm>
            <a:off x="10928895" y="1909021"/>
            <a:ext cx="6621627" cy="6707205"/>
          </a:xfrm>
          <a:prstGeom prst="round2DiagRect">
            <a:avLst>
              <a:gd name="adj1" fmla="val 16667"/>
              <a:gd name="adj2" fmla="val 0"/>
            </a:avLst>
          </a:prstGeom>
          <a:ln w="88900" cap="sq">
            <a:noFill/>
            <a:miter lim="800000"/>
          </a:ln>
          <a:effectLst>
            <a:outerShdw blurRad="254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3719928">
            <a:off x="15617734" y="-186993"/>
            <a:ext cx="4353919" cy="4239629"/>
          </a:xfrm>
          <a:custGeom>
            <a:avLst/>
            <a:gdLst/>
            <a:ahLst/>
            <a:cxnLst/>
            <a:rect l="l" t="t" r="r" b="b"/>
            <a:pathLst>
              <a:path w="4353919" h="4239629">
                <a:moveTo>
                  <a:pt x="0" y="0"/>
                </a:moveTo>
                <a:lnTo>
                  <a:pt x="4353919" y="0"/>
                </a:lnTo>
                <a:lnTo>
                  <a:pt x="4353919" y="4239629"/>
                </a:lnTo>
                <a:lnTo>
                  <a:pt x="0" y="4239629"/>
                </a:lnTo>
                <a:lnTo>
                  <a:pt x="0" y="0"/>
                </a:lnTo>
                <a:close/>
              </a:path>
            </a:pathLst>
          </a:custGeom>
          <a:blipFill>
            <a:blip r:embed="rId7"/>
            <a:stretch>
              <a:fillRect/>
            </a:stretch>
          </a:blipFill>
        </p:spPr>
        <p:txBody>
          <a:bodyPr/>
          <a:lstStyle/>
          <a:p>
            <a:endParaRPr lang="en-GB"/>
          </a:p>
        </p:txBody>
      </p:sp>
      <p:sp>
        <p:nvSpPr>
          <p:cNvPr id="8" name="Freeform 8"/>
          <p:cNvSpPr/>
          <p:nvPr/>
        </p:nvSpPr>
        <p:spPr>
          <a:xfrm rot="5400000">
            <a:off x="-2144418" y="3061142"/>
            <a:ext cx="6346235" cy="4164717"/>
          </a:xfrm>
          <a:custGeom>
            <a:avLst/>
            <a:gdLst/>
            <a:ahLst/>
            <a:cxnLst/>
            <a:rect l="l" t="t" r="r" b="b"/>
            <a:pathLst>
              <a:path w="6346235" h="4164717">
                <a:moveTo>
                  <a:pt x="0" y="0"/>
                </a:moveTo>
                <a:lnTo>
                  <a:pt x="6346236" y="0"/>
                </a:lnTo>
                <a:lnTo>
                  <a:pt x="6346236" y="4164716"/>
                </a:lnTo>
                <a:lnTo>
                  <a:pt x="0" y="4164716"/>
                </a:lnTo>
                <a:lnTo>
                  <a:pt x="0" y="0"/>
                </a:lnTo>
                <a:close/>
              </a:path>
            </a:pathLst>
          </a:custGeom>
          <a:blipFill>
            <a:blip r:embed="rId8"/>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9"/>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0"/>
            <a:stretch>
              <a:fillRect/>
            </a:stretch>
          </a:blipFill>
        </p:spPr>
        <p:txBody>
          <a:bodyPr/>
          <a:lstStyle/>
          <a:p>
            <a:endParaRPr lang="en-GB"/>
          </a:p>
        </p:txBody>
      </p:sp>
      <p:sp>
        <p:nvSpPr>
          <p:cNvPr id="11" name="TextBox 11"/>
          <p:cNvSpPr txBox="1"/>
          <p:nvPr/>
        </p:nvSpPr>
        <p:spPr>
          <a:xfrm>
            <a:off x="4905541" y="1182638"/>
            <a:ext cx="7943313" cy="911788"/>
          </a:xfrm>
          <a:prstGeom prst="rect">
            <a:avLst/>
          </a:prstGeom>
        </p:spPr>
        <p:txBody>
          <a:bodyPr wrap="square" lIns="0" tIns="0" rIns="0" bIns="0" rtlCol="0" anchor="t">
            <a:spAutoFit/>
          </a:bodyPr>
          <a:lstStyle/>
          <a:p>
            <a:pPr algn="ctr">
              <a:lnSpc>
                <a:spcPts val="6600"/>
              </a:lnSpc>
            </a:pPr>
            <a:r>
              <a:rPr lang="en-US" sz="7200" b="1" dirty="0"/>
              <a:t>AI Declaration</a:t>
            </a:r>
            <a:endParaRPr lang="en-US" sz="7200" b="1" spc="-300" dirty="0">
              <a:solidFill>
                <a:srgbClr val="272727"/>
              </a:solidFill>
              <a:latin typeface="TT Firs Neue Heavy"/>
              <a:ea typeface="TT Firs Neue Heavy"/>
              <a:cs typeface="TT Firs Neue Heavy"/>
              <a:sym typeface="TT Firs Neue Heavy"/>
            </a:endParaRPr>
          </a:p>
        </p:txBody>
      </p:sp>
      <p:sp>
        <p:nvSpPr>
          <p:cNvPr id="12" name="Round Diagonal Corner Rectangle 11"/>
          <p:cNvSpPr/>
          <p:nvPr/>
        </p:nvSpPr>
        <p:spPr>
          <a:xfrm>
            <a:off x="3772821" y="3009900"/>
            <a:ext cx="10515600" cy="4310374"/>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US" sz="2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work. I confirm I have copies of my drafts, notes, and other resources I used, which I may be asked to provide in evidence.</a:t>
            </a:r>
            <a:endParaRPr lang="en-GB" sz="2400" dirty="0">
              <a:latin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1234567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3719928">
            <a:off x="15617734" y="-186993"/>
            <a:ext cx="4353919" cy="4239629"/>
          </a:xfrm>
          <a:custGeom>
            <a:avLst/>
            <a:gdLst/>
            <a:ahLst/>
            <a:cxnLst/>
            <a:rect l="l" t="t" r="r" b="b"/>
            <a:pathLst>
              <a:path w="4353919" h="4239629">
                <a:moveTo>
                  <a:pt x="0" y="0"/>
                </a:moveTo>
                <a:lnTo>
                  <a:pt x="4353919" y="0"/>
                </a:lnTo>
                <a:lnTo>
                  <a:pt x="4353919" y="4239629"/>
                </a:lnTo>
                <a:lnTo>
                  <a:pt x="0" y="4239629"/>
                </a:lnTo>
                <a:lnTo>
                  <a:pt x="0" y="0"/>
                </a:lnTo>
                <a:close/>
              </a:path>
            </a:pathLst>
          </a:custGeom>
          <a:blipFill>
            <a:blip r:embed="rId8"/>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9"/>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0"/>
            <a:stretch>
              <a:fillRect/>
            </a:stretch>
          </a:blipFill>
        </p:spPr>
        <p:txBody>
          <a:bodyPr/>
          <a:lstStyle/>
          <a:p>
            <a:endParaRPr lang="en-GB"/>
          </a:p>
        </p:txBody>
      </p:sp>
      <p:sp>
        <p:nvSpPr>
          <p:cNvPr id="11" name="TextBox 11"/>
          <p:cNvSpPr txBox="1"/>
          <p:nvPr/>
        </p:nvSpPr>
        <p:spPr>
          <a:xfrm>
            <a:off x="3648253" y="781556"/>
            <a:ext cx="10404945" cy="846386"/>
          </a:xfrm>
          <a:prstGeom prst="rect">
            <a:avLst/>
          </a:prstGeom>
        </p:spPr>
        <p:txBody>
          <a:bodyPr wrap="square" lIns="0" tIns="0" rIns="0" bIns="0" rtlCol="0" anchor="t">
            <a:spAutoFit/>
          </a:bodyPr>
          <a:lstStyle/>
          <a:p>
            <a:pPr algn="ctr">
              <a:lnSpc>
                <a:spcPts val="6600"/>
              </a:lnSpc>
            </a:pPr>
            <a:r>
              <a:rPr lang="en-US" sz="7200" b="1" dirty="0"/>
              <a:t>Event Content and Concept</a:t>
            </a:r>
            <a:endParaRPr lang="en-US" sz="7200" b="1" spc="-300" dirty="0">
              <a:solidFill>
                <a:srgbClr val="272727"/>
              </a:solidFill>
              <a:latin typeface="TT Firs Neue Heavy"/>
              <a:ea typeface="TT Firs Neue Heavy"/>
              <a:cs typeface="TT Firs Neue Heavy"/>
              <a:sym typeface="TT Firs Neue Heavy"/>
            </a:endParaRPr>
          </a:p>
        </p:txBody>
      </p:sp>
      <p:graphicFrame>
        <p:nvGraphicFramePr>
          <p:cNvPr id="17" name="Diagram 16"/>
          <p:cNvGraphicFramePr/>
          <p:nvPr>
            <p:extLst>
              <p:ext uri="{D42A27DB-BD31-4B8C-83A1-F6EECF244321}">
                <p14:modId xmlns:p14="http://schemas.microsoft.com/office/powerpoint/2010/main" val="4121895602"/>
              </p:ext>
            </p:extLst>
          </p:nvPr>
        </p:nvGraphicFramePr>
        <p:xfrm>
          <a:off x="8077200" y="2324709"/>
          <a:ext cx="9829800" cy="7086599"/>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12" name="Picture 11"/>
          <p:cNvPicPr>
            <a:picLocks noChangeAspect="1"/>
          </p:cNvPicPr>
          <p:nvPr/>
        </p:nvPicPr>
        <p:blipFill>
          <a:blip r:embed="rId16"/>
          <a:stretch>
            <a:fillRect/>
          </a:stretch>
        </p:blipFill>
        <p:spPr>
          <a:xfrm>
            <a:off x="1261687" y="2467767"/>
            <a:ext cx="6115050" cy="5962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695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grpSp>
        <p:nvGrpSpPr>
          <p:cNvPr id="3" name="Group 3"/>
          <p:cNvGrpSpPr/>
          <p:nvPr/>
        </p:nvGrpSpPr>
        <p:grpSpPr>
          <a:xfrm>
            <a:off x="1028700" y="1028700"/>
            <a:ext cx="5106009" cy="3878939"/>
            <a:chOff x="0" y="0"/>
            <a:chExt cx="791054" cy="600949"/>
          </a:xfrm>
        </p:grpSpPr>
        <p:sp>
          <p:nvSpPr>
            <p:cNvPr id="4" name="Freeform 4"/>
            <p:cNvSpPr/>
            <p:nvPr/>
          </p:nvSpPr>
          <p:spPr>
            <a:xfrm>
              <a:off x="0" y="0"/>
              <a:ext cx="791054" cy="600949"/>
            </a:xfrm>
            <a:custGeom>
              <a:avLst/>
              <a:gdLst/>
              <a:ahLst/>
              <a:cxnLst/>
              <a:rect l="l" t="t" r="r" b="b"/>
              <a:pathLst>
                <a:path w="791054" h="600949">
                  <a:moveTo>
                    <a:pt x="75812" y="0"/>
                  </a:moveTo>
                  <a:lnTo>
                    <a:pt x="715243" y="0"/>
                  </a:lnTo>
                  <a:cubicBezTo>
                    <a:pt x="735349" y="0"/>
                    <a:pt x="754632" y="7987"/>
                    <a:pt x="768850" y="22205"/>
                  </a:cubicBezTo>
                  <a:cubicBezTo>
                    <a:pt x="783067" y="36422"/>
                    <a:pt x="791054" y="55705"/>
                    <a:pt x="791054" y="75812"/>
                  </a:cubicBezTo>
                  <a:lnTo>
                    <a:pt x="791054" y="525137"/>
                  </a:lnTo>
                  <a:cubicBezTo>
                    <a:pt x="791054" y="545244"/>
                    <a:pt x="783067" y="564527"/>
                    <a:pt x="768850" y="578744"/>
                  </a:cubicBezTo>
                  <a:cubicBezTo>
                    <a:pt x="754632" y="592962"/>
                    <a:pt x="735349" y="600949"/>
                    <a:pt x="715243" y="600949"/>
                  </a:cubicBezTo>
                  <a:lnTo>
                    <a:pt x="75812" y="600949"/>
                  </a:lnTo>
                  <a:cubicBezTo>
                    <a:pt x="55705" y="600949"/>
                    <a:pt x="36422" y="592962"/>
                    <a:pt x="22205" y="578744"/>
                  </a:cubicBezTo>
                  <a:cubicBezTo>
                    <a:pt x="7987" y="564527"/>
                    <a:pt x="0" y="545244"/>
                    <a:pt x="0" y="525137"/>
                  </a:cubicBezTo>
                  <a:lnTo>
                    <a:pt x="0" y="75812"/>
                  </a:lnTo>
                  <a:cubicBezTo>
                    <a:pt x="0" y="55705"/>
                    <a:pt x="7987" y="36422"/>
                    <a:pt x="22205" y="22205"/>
                  </a:cubicBezTo>
                  <a:cubicBezTo>
                    <a:pt x="36422" y="7987"/>
                    <a:pt x="55705" y="0"/>
                    <a:pt x="75812" y="0"/>
                  </a:cubicBezTo>
                  <a:close/>
                </a:path>
              </a:pathLst>
            </a:custGeom>
            <a:blipFill>
              <a:blip r:embed="rId4"/>
              <a:stretch>
                <a:fillRect l="-7011" r="-7011"/>
              </a:stretch>
            </a:blipFill>
          </p:spPr>
          <p:txBody>
            <a:bodyPr/>
            <a:lstStyle/>
            <a:p>
              <a:endParaRPr lang="en-GB"/>
            </a:p>
          </p:txBody>
        </p:sp>
      </p:grpSp>
      <p:grpSp>
        <p:nvGrpSpPr>
          <p:cNvPr id="5" name="Group 5"/>
          <p:cNvGrpSpPr/>
          <p:nvPr/>
        </p:nvGrpSpPr>
        <p:grpSpPr>
          <a:xfrm>
            <a:off x="6366497" y="5257804"/>
            <a:ext cx="5106009" cy="4229096"/>
            <a:chOff x="0" y="0"/>
            <a:chExt cx="791054" cy="600949"/>
          </a:xfrm>
        </p:grpSpPr>
        <p:sp>
          <p:nvSpPr>
            <p:cNvPr id="6" name="Freeform 6"/>
            <p:cNvSpPr/>
            <p:nvPr/>
          </p:nvSpPr>
          <p:spPr>
            <a:xfrm>
              <a:off x="0" y="0"/>
              <a:ext cx="791054" cy="600949"/>
            </a:xfrm>
            <a:custGeom>
              <a:avLst/>
              <a:gdLst/>
              <a:ahLst/>
              <a:cxnLst/>
              <a:rect l="l" t="t" r="r" b="b"/>
              <a:pathLst>
                <a:path w="791054" h="600949">
                  <a:moveTo>
                    <a:pt x="75812" y="0"/>
                  </a:moveTo>
                  <a:lnTo>
                    <a:pt x="715243" y="0"/>
                  </a:lnTo>
                  <a:cubicBezTo>
                    <a:pt x="735349" y="0"/>
                    <a:pt x="754632" y="7987"/>
                    <a:pt x="768850" y="22205"/>
                  </a:cubicBezTo>
                  <a:cubicBezTo>
                    <a:pt x="783067" y="36422"/>
                    <a:pt x="791054" y="55705"/>
                    <a:pt x="791054" y="75812"/>
                  </a:cubicBezTo>
                  <a:lnTo>
                    <a:pt x="791054" y="525137"/>
                  </a:lnTo>
                  <a:cubicBezTo>
                    <a:pt x="791054" y="545244"/>
                    <a:pt x="783067" y="564527"/>
                    <a:pt x="768850" y="578744"/>
                  </a:cubicBezTo>
                  <a:cubicBezTo>
                    <a:pt x="754632" y="592962"/>
                    <a:pt x="735349" y="600949"/>
                    <a:pt x="715243" y="600949"/>
                  </a:cubicBezTo>
                  <a:lnTo>
                    <a:pt x="75812" y="600949"/>
                  </a:lnTo>
                  <a:cubicBezTo>
                    <a:pt x="55705" y="600949"/>
                    <a:pt x="36422" y="592962"/>
                    <a:pt x="22205" y="578744"/>
                  </a:cubicBezTo>
                  <a:cubicBezTo>
                    <a:pt x="7987" y="564527"/>
                    <a:pt x="0" y="545244"/>
                    <a:pt x="0" y="525137"/>
                  </a:cubicBezTo>
                  <a:lnTo>
                    <a:pt x="0" y="75812"/>
                  </a:lnTo>
                  <a:cubicBezTo>
                    <a:pt x="0" y="55705"/>
                    <a:pt x="7987" y="36422"/>
                    <a:pt x="22205" y="22205"/>
                  </a:cubicBezTo>
                  <a:cubicBezTo>
                    <a:pt x="36422" y="7987"/>
                    <a:pt x="55705" y="0"/>
                    <a:pt x="75812" y="0"/>
                  </a:cubicBezTo>
                  <a:close/>
                </a:path>
              </a:pathLst>
            </a:custGeom>
            <a:blipFill>
              <a:blip r:embed="rId5"/>
              <a:stretch>
                <a:fillRect l="-48984" r="-94113"/>
              </a:stretch>
            </a:blipFill>
          </p:spPr>
          <p:txBody>
            <a:bodyPr/>
            <a:lstStyle/>
            <a:p>
              <a:endParaRPr lang="en-GB"/>
            </a:p>
          </p:txBody>
        </p:sp>
      </p:grpSp>
      <p:sp>
        <p:nvSpPr>
          <p:cNvPr id="30" name="Freeform 30"/>
          <p:cNvSpPr/>
          <p:nvPr/>
        </p:nvSpPr>
        <p:spPr>
          <a:xfrm flipH="1">
            <a:off x="-1227836" y="7526332"/>
            <a:ext cx="3802604" cy="4114800"/>
          </a:xfrm>
          <a:custGeom>
            <a:avLst/>
            <a:gdLst/>
            <a:ahLst/>
            <a:cxnLst/>
            <a:rect l="l" t="t" r="r" b="b"/>
            <a:pathLst>
              <a:path w="3802604" h="4114800">
                <a:moveTo>
                  <a:pt x="3802604" y="0"/>
                </a:moveTo>
                <a:lnTo>
                  <a:pt x="0" y="0"/>
                </a:lnTo>
                <a:lnTo>
                  <a:pt x="0" y="4114800"/>
                </a:lnTo>
                <a:lnTo>
                  <a:pt x="3802604" y="4114800"/>
                </a:lnTo>
                <a:lnTo>
                  <a:pt x="3802604" y="0"/>
                </a:lnTo>
                <a:close/>
              </a:path>
            </a:pathLst>
          </a:custGeom>
          <a:blipFill>
            <a:blip r:embed="rId6"/>
            <a:stretch>
              <a:fillRect/>
            </a:stretch>
          </a:blipFill>
        </p:spPr>
        <p:txBody>
          <a:bodyPr/>
          <a:lstStyle/>
          <a:p>
            <a:endParaRPr lang="en-GB"/>
          </a:p>
        </p:txBody>
      </p:sp>
      <p:sp>
        <p:nvSpPr>
          <p:cNvPr id="31" name="Freeform 31"/>
          <p:cNvSpPr/>
          <p:nvPr/>
        </p:nvSpPr>
        <p:spPr>
          <a:xfrm rot="905094">
            <a:off x="15855055" y="-226170"/>
            <a:ext cx="2808489" cy="2829064"/>
          </a:xfrm>
          <a:custGeom>
            <a:avLst/>
            <a:gdLst/>
            <a:ahLst/>
            <a:cxnLst/>
            <a:rect l="l" t="t" r="r" b="b"/>
            <a:pathLst>
              <a:path w="2808489" h="2829064">
                <a:moveTo>
                  <a:pt x="0" y="0"/>
                </a:moveTo>
                <a:lnTo>
                  <a:pt x="2808490" y="0"/>
                </a:lnTo>
                <a:lnTo>
                  <a:pt x="2808490" y="2829064"/>
                </a:lnTo>
                <a:lnTo>
                  <a:pt x="0" y="28290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Freeform 32"/>
          <p:cNvSpPr/>
          <p:nvPr/>
        </p:nvSpPr>
        <p:spPr>
          <a:xfrm>
            <a:off x="16216156" y="5745929"/>
            <a:ext cx="1043144" cy="1069892"/>
          </a:xfrm>
          <a:custGeom>
            <a:avLst/>
            <a:gdLst/>
            <a:ahLst/>
            <a:cxnLst/>
            <a:rect l="l" t="t" r="r" b="b"/>
            <a:pathLst>
              <a:path w="1043144" h="1069892">
                <a:moveTo>
                  <a:pt x="0" y="0"/>
                </a:moveTo>
                <a:lnTo>
                  <a:pt x="1043144" y="0"/>
                </a:lnTo>
                <a:lnTo>
                  <a:pt x="1043144" y="1069891"/>
                </a:lnTo>
                <a:lnTo>
                  <a:pt x="0" y="1069891"/>
                </a:lnTo>
                <a:lnTo>
                  <a:pt x="0" y="0"/>
                </a:lnTo>
                <a:close/>
              </a:path>
            </a:pathLst>
          </a:custGeom>
          <a:blipFill>
            <a:blip r:embed="rId9"/>
            <a:stretch>
              <a:fillRect/>
            </a:stretch>
          </a:blipFill>
        </p:spPr>
        <p:txBody>
          <a:bodyPr/>
          <a:lstStyle/>
          <a:p>
            <a:endParaRPr lang="en-GB"/>
          </a:p>
        </p:txBody>
      </p:sp>
      <p:sp>
        <p:nvSpPr>
          <p:cNvPr id="33" name="Freeform 33"/>
          <p:cNvSpPr/>
          <p:nvPr/>
        </p:nvSpPr>
        <p:spPr>
          <a:xfrm>
            <a:off x="402342" y="2014539"/>
            <a:ext cx="1252717" cy="953631"/>
          </a:xfrm>
          <a:custGeom>
            <a:avLst/>
            <a:gdLst/>
            <a:ahLst/>
            <a:cxnLst/>
            <a:rect l="l" t="t" r="r" b="b"/>
            <a:pathLst>
              <a:path w="1252717" h="953631">
                <a:moveTo>
                  <a:pt x="0" y="0"/>
                </a:moveTo>
                <a:lnTo>
                  <a:pt x="1252716" y="0"/>
                </a:lnTo>
                <a:lnTo>
                  <a:pt x="1252716" y="953630"/>
                </a:lnTo>
                <a:lnTo>
                  <a:pt x="0" y="953630"/>
                </a:lnTo>
                <a:lnTo>
                  <a:pt x="0" y="0"/>
                </a:lnTo>
                <a:close/>
              </a:path>
            </a:pathLst>
          </a:custGeom>
          <a:blipFill>
            <a:blip r:embed="rId10"/>
            <a:stretch>
              <a:fillRect/>
            </a:stretch>
          </a:blipFill>
        </p:spPr>
        <p:txBody>
          <a:bodyPr/>
          <a:lstStyle/>
          <a:p>
            <a:endParaRPr lang="en-GB"/>
          </a:p>
        </p:txBody>
      </p:sp>
      <p:sp>
        <p:nvSpPr>
          <p:cNvPr id="34" name="TextBox 34"/>
          <p:cNvSpPr txBox="1"/>
          <p:nvPr/>
        </p:nvSpPr>
        <p:spPr>
          <a:xfrm>
            <a:off x="12260258" y="2360462"/>
            <a:ext cx="5663717" cy="846386"/>
          </a:xfrm>
          <a:prstGeom prst="rect">
            <a:avLst/>
          </a:prstGeom>
        </p:spPr>
        <p:txBody>
          <a:bodyPr wrap="square" lIns="0" tIns="0" rIns="0" bIns="0" rtlCol="0" anchor="t">
            <a:spAutoFit/>
          </a:bodyPr>
          <a:lstStyle/>
          <a:p>
            <a:pPr algn="ctr">
              <a:lnSpc>
                <a:spcPts val="6600"/>
              </a:lnSpc>
            </a:pPr>
            <a:r>
              <a:rPr lang="en-US" sz="6600" b="1" dirty="0"/>
              <a:t>Target Market</a:t>
            </a:r>
            <a:endParaRPr lang="en-US" sz="6600" b="1" spc="-300" dirty="0">
              <a:solidFill>
                <a:srgbClr val="272727"/>
              </a:solidFill>
              <a:latin typeface="TT Firs Neue Heavy"/>
              <a:ea typeface="TT Firs Neue Heavy"/>
              <a:cs typeface="TT Firs Neue Heavy"/>
              <a:sym typeface="TT Firs Neue Heavy"/>
            </a:endParaRPr>
          </a:p>
        </p:txBody>
      </p:sp>
      <p:sp>
        <p:nvSpPr>
          <p:cNvPr id="40" name="Round Diagonal Corner Rectangle 39"/>
          <p:cNvSpPr/>
          <p:nvPr/>
        </p:nvSpPr>
        <p:spPr>
          <a:xfrm>
            <a:off x="11676282" y="3426224"/>
            <a:ext cx="6583706" cy="4813758"/>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42" name="TextBox 36"/>
          <p:cNvSpPr txBox="1"/>
          <p:nvPr/>
        </p:nvSpPr>
        <p:spPr>
          <a:xfrm>
            <a:off x="12133098" y="4174744"/>
            <a:ext cx="5918039" cy="3154197"/>
          </a:xfrm>
          <a:prstGeom prst="rect">
            <a:avLst/>
          </a:prstGeom>
        </p:spPr>
        <p:txBody>
          <a:bodyPr wrap="square" lIns="0" tIns="0" rIns="0" bIns="0" rtlCol="0" anchor="t">
            <a:spAutoFit/>
          </a:bodyPr>
          <a:lstStyle/>
          <a:p>
            <a:pPr marL="342900" indent="-342900">
              <a:lnSpc>
                <a:spcPct val="150000"/>
              </a:lnSpc>
              <a:buFont typeface="Wingdings" panose="05000000000000000000" pitchFamily="2" charset="2"/>
              <a:buChar char="Ø"/>
            </a:pPr>
            <a:r>
              <a:rPr lang="en-US" sz="2800" spc="-100" dirty="0">
                <a:solidFill>
                  <a:srgbClr val="272727"/>
                </a:solidFill>
                <a:latin typeface="Times New Roman" panose="02020603050405020304" pitchFamily="18" charset="0"/>
                <a:ea typeface="TT Firs Neue"/>
                <a:cs typeface="Times New Roman" panose="02020603050405020304" pitchFamily="18" charset="0"/>
                <a:sym typeface="TT Firs Neue"/>
              </a:rPr>
              <a:t>International cultural tourists (ages 25–50)</a:t>
            </a:r>
          </a:p>
          <a:p>
            <a:pPr marL="342900" indent="-342900">
              <a:lnSpc>
                <a:spcPct val="150000"/>
              </a:lnSpc>
              <a:buFont typeface="Wingdings" panose="05000000000000000000" pitchFamily="2" charset="2"/>
              <a:buChar char="Ø"/>
            </a:pPr>
            <a:r>
              <a:rPr lang="en-US" sz="2800" spc="-100" dirty="0">
                <a:solidFill>
                  <a:srgbClr val="272727"/>
                </a:solidFill>
                <a:latin typeface="Times New Roman" panose="02020603050405020304" pitchFamily="18" charset="0"/>
                <a:ea typeface="TT Firs Neue"/>
                <a:cs typeface="Times New Roman" panose="02020603050405020304" pitchFamily="18" charset="0"/>
                <a:sym typeface="TT Firs Neue"/>
              </a:rPr>
              <a:t>Welsh diaspora and local heritage seekers</a:t>
            </a:r>
          </a:p>
          <a:p>
            <a:pPr marL="342900" indent="-342900">
              <a:lnSpc>
                <a:spcPct val="150000"/>
              </a:lnSpc>
              <a:buFont typeface="Wingdings" panose="05000000000000000000" pitchFamily="2" charset="2"/>
              <a:buChar char="Ø"/>
            </a:pPr>
            <a:r>
              <a:rPr lang="en-US" sz="2800" spc="-100" dirty="0">
                <a:solidFill>
                  <a:srgbClr val="272727"/>
                </a:solidFill>
                <a:latin typeface="Times New Roman" panose="02020603050405020304" pitchFamily="18" charset="0"/>
                <a:ea typeface="TT Firs Neue"/>
                <a:cs typeface="Times New Roman" panose="02020603050405020304" pitchFamily="18" charset="0"/>
                <a:sym typeface="TT Firs Neue"/>
              </a:rPr>
              <a:t>UK music and festival enthusiasts</a:t>
            </a:r>
          </a:p>
          <a:p>
            <a:pPr marL="342900" indent="-342900">
              <a:lnSpc>
                <a:spcPct val="150000"/>
              </a:lnSpc>
              <a:buFont typeface="Wingdings" panose="05000000000000000000" pitchFamily="2" charset="2"/>
              <a:buChar char="Ø"/>
            </a:pPr>
            <a:r>
              <a:rPr lang="en-US" sz="2800" spc="-100" dirty="0">
                <a:solidFill>
                  <a:srgbClr val="272727"/>
                </a:solidFill>
                <a:latin typeface="Times New Roman" panose="02020603050405020304" pitchFamily="18" charset="0"/>
                <a:ea typeface="TT Firs Neue"/>
                <a:cs typeface="Times New Roman" panose="02020603050405020304" pitchFamily="18" charset="0"/>
                <a:sym typeface="TT Firs Neue"/>
              </a:rPr>
              <a:t>Eco-conscious and experience-driven </a:t>
            </a:r>
            <a:r>
              <a:rPr lang="en-US" sz="2800" spc="-100">
                <a:solidFill>
                  <a:srgbClr val="272727"/>
                </a:solidFill>
                <a:latin typeface="Times New Roman" panose="02020603050405020304" pitchFamily="18" charset="0"/>
                <a:ea typeface="TT Firs Neue"/>
                <a:cs typeface="Times New Roman" panose="02020603050405020304" pitchFamily="18" charset="0"/>
                <a:sym typeface="TT Firs Neue"/>
              </a:rPr>
              <a:t>travellers</a:t>
            </a:r>
            <a:endParaRPr lang="en-US" sz="2800" spc="-100"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pic>
        <p:nvPicPr>
          <p:cNvPr id="43" name="Picture 42"/>
          <p:cNvPicPr>
            <a:picLocks noChangeAspect="1"/>
          </p:cNvPicPr>
          <p:nvPr/>
        </p:nvPicPr>
        <p:blipFill>
          <a:blip r:embed="rId11"/>
          <a:stretch>
            <a:fillRect/>
          </a:stretch>
        </p:blipFill>
        <p:spPr>
          <a:xfrm>
            <a:off x="6578631" y="1028700"/>
            <a:ext cx="4860448" cy="39428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4" name="Picture 43"/>
          <p:cNvPicPr>
            <a:picLocks noChangeAspect="1"/>
          </p:cNvPicPr>
          <p:nvPr/>
        </p:nvPicPr>
        <p:blipFill>
          <a:blip r:embed="rId12"/>
          <a:stretch>
            <a:fillRect/>
          </a:stretch>
        </p:blipFill>
        <p:spPr>
          <a:xfrm>
            <a:off x="1067001" y="5106543"/>
            <a:ext cx="5067708" cy="44942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3719928">
            <a:off x="15617734" y="-186993"/>
            <a:ext cx="4353919" cy="4239629"/>
          </a:xfrm>
          <a:custGeom>
            <a:avLst/>
            <a:gdLst/>
            <a:ahLst/>
            <a:cxnLst/>
            <a:rect l="l" t="t" r="r" b="b"/>
            <a:pathLst>
              <a:path w="4353919" h="4239629">
                <a:moveTo>
                  <a:pt x="0" y="0"/>
                </a:moveTo>
                <a:lnTo>
                  <a:pt x="4353919" y="0"/>
                </a:lnTo>
                <a:lnTo>
                  <a:pt x="4353919" y="4239629"/>
                </a:lnTo>
                <a:lnTo>
                  <a:pt x="0" y="4239629"/>
                </a:lnTo>
                <a:lnTo>
                  <a:pt x="0" y="0"/>
                </a:lnTo>
                <a:close/>
              </a:path>
            </a:pathLst>
          </a:custGeom>
          <a:blipFill>
            <a:blip r:embed="rId8"/>
            <a:stretch>
              <a:fillRect/>
            </a:stretch>
          </a:blipFill>
        </p:spPr>
        <p:txBody>
          <a:bodyPr/>
          <a:lstStyle/>
          <a:p>
            <a:endParaRPr lang="en-GB"/>
          </a:p>
        </p:txBody>
      </p:sp>
      <p:sp>
        <p:nvSpPr>
          <p:cNvPr id="8" name="Freeform 8"/>
          <p:cNvSpPr/>
          <p:nvPr/>
        </p:nvSpPr>
        <p:spPr>
          <a:xfrm rot="5400000">
            <a:off x="-2144418" y="3061142"/>
            <a:ext cx="6346235" cy="4164717"/>
          </a:xfrm>
          <a:custGeom>
            <a:avLst/>
            <a:gdLst/>
            <a:ahLst/>
            <a:cxnLst/>
            <a:rect l="l" t="t" r="r" b="b"/>
            <a:pathLst>
              <a:path w="6346235" h="4164717">
                <a:moveTo>
                  <a:pt x="0" y="0"/>
                </a:moveTo>
                <a:lnTo>
                  <a:pt x="6346236" y="0"/>
                </a:lnTo>
                <a:lnTo>
                  <a:pt x="6346236" y="4164716"/>
                </a:lnTo>
                <a:lnTo>
                  <a:pt x="0" y="4164716"/>
                </a:lnTo>
                <a:lnTo>
                  <a:pt x="0" y="0"/>
                </a:lnTo>
                <a:close/>
              </a:path>
            </a:pathLst>
          </a:custGeom>
          <a:blipFill>
            <a:blip r:embed="rId9"/>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10"/>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1"/>
            <a:stretch>
              <a:fillRect/>
            </a:stretch>
          </a:blipFill>
        </p:spPr>
        <p:txBody>
          <a:bodyPr/>
          <a:lstStyle/>
          <a:p>
            <a:endParaRPr lang="en-GB"/>
          </a:p>
        </p:txBody>
      </p:sp>
      <p:sp>
        <p:nvSpPr>
          <p:cNvPr id="11" name="TextBox 11"/>
          <p:cNvSpPr txBox="1"/>
          <p:nvPr/>
        </p:nvSpPr>
        <p:spPr>
          <a:xfrm>
            <a:off x="6430825" y="785761"/>
            <a:ext cx="7943313" cy="911788"/>
          </a:xfrm>
          <a:prstGeom prst="rect">
            <a:avLst/>
          </a:prstGeom>
        </p:spPr>
        <p:txBody>
          <a:bodyPr wrap="square" lIns="0" tIns="0" rIns="0" bIns="0" rtlCol="0" anchor="t">
            <a:spAutoFit/>
          </a:bodyPr>
          <a:lstStyle/>
          <a:p>
            <a:pPr algn="ctr">
              <a:lnSpc>
                <a:spcPts val="6600"/>
              </a:lnSpc>
            </a:pPr>
            <a:r>
              <a:rPr lang="en-US" sz="7200" b="1" dirty="0"/>
              <a:t>Competitor Analysis</a:t>
            </a:r>
            <a:endParaRPr lang="en-US" sz="7200" b="1" spc="-300" dirty="0">
              <a:solidFill>
                <a:srgbClr val="272727"/>
              </a:solidFill>
              <a:latin typeface="TT Firs Neue Heavy"/>
              <a:ea typeface="TT Firs Neue Heavy"/>
              <a:cs typeface="TT Firs Neue Heavy"/>
              <a:sym typeface="TT Firs Neue Heavy"/>
            </a:endParaRPr>
          </a:p>
        </p:txBody>
      </p:sp>
      <p:graphicFrame>
        <p:nvGraphicFramePr>
          <p:cNvPr id="4" name="Table 3"/>
          <p:cNvGraphicFramePr>
            <a:graphicFrameLocks noGrp="1"/>
          </p:cNvGraphicFramePr>
          <p:nvPr>
            <p:extLst>
              <p:ext uri="{D42A27DB-BD31-4B8C-83A1-F6EECF244321}">
                <p14:modId xmlns:p14="http://schemas.microsoft.com/office/powerpoint/2010/main" val="1255393819"/>
              </p:ext>
            </p:extLst>
          </p:nvPr>
        </p:nvGraphicFramePr>
        <p:xfrm>
          <a:off x="2209800" y="1845555"/>
          <a:ext cx="15128891" cy="7496507"/>
        </p:xfrm>
        <a:graphic>
          <a:graphicData uri="http://schemas.openxmlformats.org/drawingml/2006/table">
            <a:tbl>
              <a:tblPr>
                <a:tableStyleId>{775DCB02-9BB8-47FD-8907-85C794F793BA}</a:tableStyleId>
              </a:tblPr>
              <a:tblGrid>
                <a:gridCol w="2854589">
                  <a:extLst>
                    <a:ext uri="{9D8B030D-6E8A-4147-A177-3AD203B41FA5}">
                      <a16:colId xmlns:a16="http://schemas.microsoft.com/office/drawing/2014/main" val="20000"/>
                    </a:ext>
                  </a:extLst>
                </a:gridCol>
                <a:gridCol w="3196968">
                  <a:extLst>
                    <a:ext uri="{9D8B030D-6E8A-4147-A177-3AD203B41FA5}">
                      <a16:colId xmlns:a16="http://schemas.microsoft.com/office/drawing/2014/main" val="20001"/>
                    </a:ext>
                  </a:extLst>
                </a:gridCol>
                <a:gridCol w="3025778">
                  <a:extLst>
                    <a:ext uri="{9D8B030D-6E8A-4147-A177-3AD203B41FA5}">
                      <a16:colId xmlns:a16="http://schemas.microsoft.com/office/drawing/2014/main" val="20002"/>
                    </a:ext>
                  </a:extLst>
                </a:gridCol>
                <a:gridCol w="3025778">
                  <a:extLst>
                    <a:ext uri="{9D8B030D-6E8A-4147-A177-3AD203B41FA5}">
                      <a16:colId xmlns:a16="http://schemas.microsoft.com/office/drawing/2014/main" val="20003"/>
                    </a:ext>
                  </a:extLst>
                </a:gridCol>
                <a:gridCol w="3025778">
                  <a:extLst>
                    <a:ext uri="{9D8B030D-6E8A-4147-A177-3AD203B41FA5}">
                      <a16:colId xmlns:a16="http://schemas.microsoft.com/office/drawing/2014/main" val="20004"/>
                    </a:ext>
                  </a:extLst>
                </a:gridCol>
              </a:tblGrid>
              <a:tr h="904751">
                <a:tc>
                  <a:txBody>
                    <a:bodyPr/>
                    <a:lstStyle/>
                    <a:p>
                      <a:r>
                        <a:rPr lang="en-GB" sz="2400" b="1" dirty="0">
                          <a:latin typeface="Times New Roman" panose="02020603050405020304" pitchFamily="18" charset="0"/>
                          <a:cs typeface="Times New Roman" panose="02020603050405020304" pitchFamily="18" charset="0"/>
                        </a:rPr>
                        <a:t>Competitor Name</a:t>
                      </a:r>
                    </a:p>
                  </a:txBody>
                  <a:tcPr marL="78034" marR="78034" marT="39017" marB="39017" anchor="ctr"/>
                </a:tc>
                <a:tc>
                  <a:txBody>
                    <a:bodyPr/>
                    <a:lstStyle/>
                    <a:p>
                      <a:pPr algn="ctr"/>
                      <a:r>
                        <a:rPr lang="en-GB" sz="2400" b="1" dirty="0">
                          <a:latin typeface="Times New Roman" panose="02020603050405020304" pitchFamily="18" charset="0"/>
                          <a:cs typeface="Times New Roman" panose="02020603050405020304" pitchFamily="18" charset="0"/>
                        </a:rPr>
                        <a:t>Type of Event</a:t>
                      </a:r>
                    </a:p>
                  </a:txBody>
                  <a:tcPr marL="78034" marR="78034" marT="39017" marB="39017" anchor="ctr"/>
                </a:tc>
                <a:tc>
                  <a:txBody>
                    <a:bodyPr/>
                    <a:lstStyle/>
                    <a:p>
                      <a:pPr algn="ctr"/>
                      <a:r>
                        <a:rPr lang="en-GB" sz="2400" b="1" dirty="0">
                          <a:latin typeface="Times New Roman" panose="02020603050405020304" pitchFamily="18" charset="0"/>
                          <a:cs typeface="Times New Roman" panose="02020603050405020304" pitchFamily="18" charset="0"/>
                        </a:rPr>
                        <a:t>Unique Selling Point</a:t>
                      </a:r>
                    </a:p>
                  </a:txBody>
                  <a:tcPr marL="78034" marR="78034" marT="39017" marB="39017" anchor="ctr"/>
                </a:tc>
                <a:tc>
                  <a:txBody>
                    <a:bodyPr/>
                    <a:lstStyle/>
                    <a:p>
                      <a:pPr algn="ctr"/>
                      <a:r>
                        <a:rPr lang="en-GB" sz="2400" b="1">
                          <a:latin typeface="Times New Roman" panose="02020603050405020304" pitchFamily="18" charset="0"/>
                          <a:cs typeface="Times New Roman" panose="02020603050405020304" pitchFamily="18" charset="0"/>
                        </a:rPr>
                        <a:t>Competitive Risk</a:t>
                      </a:r>
                    </a:p>
                  </a:txBody>
                  <a:tcPr marL="78034" marR="78034" marT="39017" marB="39017" anchor="ctr"/>
                </a:tc>
                <a:tc>
                  <a:txBody>
                    <a:bodyPr/>
                    <a:lstStyle/>
                    <a:p>
                      <a:pPr algn="ctr"/>
                      <a:r>
                        <a:rPr lang="en-GB" sz="2400" b="1" dirty="0">
                          <a:latin typeface="Times New Roman" panose="02020603050405020304" pitchFamily="18" charset="0"/>
                          <a:cs typeface="Times New Roman" panose="02020603050405020304" pitchFamily="18" charset="0"/>
                        </a:rPr>
                        <a:t>Differentiation</a:t>
                      </a:r>
                    </a:p>
                  </a:txBody>
                  <a:tcPr marL="78034" marR="78034" marT="39017" marB="39017" anchor="ctr"/>
                </a:tc>
                <a:extLst>
                  <a:ext uri="{0D108BD9-81ED-4DB2-BD59-A6C34878D82A}">
                    <a16:rowId xmlns:a16="http://schemas.microsoft.com/office/drawing/2014/main" val="10000"/>
                  </a:ext>
                </a:extLst>
              </a:tr>
              <a:tr h="2455752">
                <a:tc>
                  <a:txBody>
                    <a:bodyPr/>
                    <a:lstStyle/>
                    <a:p>
                      <a:r>
                        <a:rPr lang="en-GB" sz="2400" b="1">
                          <a:latin typeface="Times New Roman" panose="02020603050405020304" pitchFamily="18" charset="0"/>
                          <a:cs typeface="Times New Roman" panose="02020603050405020304" pitchFamily="18" charset="0"/>
                        </a:rPr>
                        <a:t>Eisteddfod Festival</a:t>
                      </a:r>
                    </a:p>
                  </a:txBody>
                  <a:tcPr marL="78034" marR="78034" marT="39017" marB="39017" anchor="ctr"/>
                </a:tc>
                <a:tc>
                  <a:txBody>
                    <a:bodyPr/>
                    <a:lstStyle/>
                    <a:p>
                      <a:r>
                        <a:rPr lang="en-GB" sz="2400">
                          <a:latin typeface="Times New Roman" panose="02020603050405020304" pitchFamily="18" charset="0"/>
                          <a:cs typeface="Times New Roman" panose="02020603050405020304" pitchFamily="18" charset="0"/>
                        </a:rPr>
                        <a:t>Welsh-language cultural festival</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Focus on Welsh literature, language, and traditional arts</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High – draws culturally aware audiences</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Our event is music-focused, bilingual, and spans modern and historical genres</a:t>
                      </a:r>
                    </a:p>
                  </a:txBody>
                  <a:tcPr marL="78034" marR="78034" marT="39017" marB="39017" anchor="ctr"/>
                </a:tc>
                <a:extLst>
                  <a:ext uri="{0D108BD9-81ED-4DB2-BD59-A6C34878D82A}">
                    <a16:rowId xmlns:a16="http://schemas.microsoft.com/office/drawing/2014/main" val="10001"/>
                  </a:ext>
                </a:extLst>
              </a:tr>
              <a:tr h="2455752">
                <a:tc>
                  <a:txBody>
                    <a:bodyPr/>
                    <a:lstStyle/>
                    <a:p>
                      <a:r>
                        <a:rPr lang="en-GB" sz="2400" b="1">
                          <a:latin typeface="Times New Roman" panose="02020603050405020304" pitchFamily="18" charset="0"/>
                          <a:cs typeface="Times New Roman" panose="02020603050405020304" pitchFamily="18" charset="0"/>
                        </a:rPr>
                        <a:t>Green Man Festival</a:t>
                      </a:r>
                    </a:p>
                  </a:txBody>
                  <a:tcPr marL="78034" marR="78034" marT="39017" marB="39017" anchor="ctr"/>
                </a:tc>
                <a:tc>
                  <a:txBody>
                    <a:bodyPr/>
                    <a:lstStyle/>
                    <a:p>
                      <a:r>
                        <a:rPr lang="en-US" sz="2400" dirty="0">
                          <a:latin typeface="Times New Roman" panose="02020603050405020304" pitchFamily="18" charset="0"/>
                          <a:cs typeface="Times New Roman" panose="02020603050405020304" pitchFamily="18" charset="0"/>
                        </a:rPr>
                        <a:t>Multi-genre music and arts festival in the Brecon Beacons</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Popular with younger international crowd</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Moderate – draws a musically inclined audience</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Ours is more heritage-driven and ties directly into Cardiff and Year of Croeso</a:t>
                      </a:r>
                    </a:p>
                  </a:txBody>
                  <a:tcPr marL="78034" marR="78034" marT="39017" marB="39017" anchor="ctr"/>
                </a:tc>
                <a:extLst>
                  <a:ext uri="{0D108BD9-81ED-4DB2-BD59-A6C34878D82A}">
                    <a16:rowId xmlns:a16="http://schemas.microsoft.com/office/drawing/2014/main" val="10002"/>
                  </a:ext>
                </a:extLst>
              </a:tr>
              <a:tr h="1680252">
                <a:tc>
                  <a:txBody>
                    <a:bodyPr/>
                    <a:lstStyle/>
                    <a:p>
                      <a:r>
                        <a:rPr lang="en-US" sz="2400" b="1" dirty="0">
                          <a:latin typeface="Times New Roman" panose="02020603050405020304" pitchFamily="18" charset="0"/>
                          <a:cs typeface="Times New Roman" panose="02020603050405020304" pitchFamily="18" charset="0"/>
                        </a:rPr>
                        <a:t>BBC Cardiff Singer of the World</a:t>
                      </a:r>
                    </a:p>
                  </a:txBody>
                  <a:tcPr marL="78034" marR="78034" marT="39017" marB="39017" anchor="ctr"/>
                </a:tc>
                <a:tc>
                  <a:txBody>
                    <a:bodyPr/>
                    <a:lstStyle/>
                    <a:p>
                      <a:r>
                        <a:rPr lang="en-GB" sz="2400">
                          <a:latin typeface="Times New Roman" panose="02020603050405020304" pitchFamily="18" charset="0"/>
                          <a:cs typeface="Times New Roman" panose="02020603050405020304" pitchFamily="18" charset="0"/>
                        </a:rPr>
                        <a:t>Classical vocal competition</a:t>
                      </a:r>
                    </a:p>
                  </a:txBody>
                  <a:tcPr marL="78034" marR="78034" marT="39017" marB="39017" anchor="ctr"/>
                </a:tc>
                <a:tc>
                  <a:txBody>
                    <a:bodyPr/>
                    <a:lstStyle/>
                    <a:p>
                      <a:r>
                        <a:rPr lang="en-US" sz="2400">
                          <a:latin typeface="Times New Roman" panose="02020603050405020304" pitchFamily="18" charset="0"/>
                          <a:cs typeface="Times New Roman" panose="02020603050405020304" pitchFamily="18" charset="0"/>
                        </a:rPr>
                        <a:t>International prestige and TV coverage</a:t>
                      </a:r>
                    </a:p>
                  </a:txBody>
                  <a:tcPr marL="78034" marR="78034" marT="39017" marB="39017" anchor="ctr"/>
                </a:tc>
                <a:tc>
                  <a:txBody>
                    <a:bodyPr/>
                    <a:lstStyle/>
                    <a:p>
                      <a:r>
                        <a:rPr lang="en-GB" sz="2400">
                          <a:latin typeface="Times New Roman" panose="02020603050405020304" pitchFamily="18" charset="0"/>
                          <a:cs typeface="Times New Roman" panose="02020603050405020304" pitchFamily="18" charset="0"/>
                        </a:rPr>
                        <a:t>Low – niche classical audience</a:t>
                      </a:r>
                    </a:p>
                  </a:txBody>
                  <a:tcPr marL="78034" marR="78034" marT="39017" marB="39017" anchor="ctr"/>
                </a:tc>
                <a:tc>
                  <a:txBody>
                    <a:bodyPr/>
                    <a:lstStyle/>
                    <a:p>
                      <a:r>
                        <a:rPr lang="en-US" sz="2400" dirty="0">
                          <a:latin typeface="Times New Roman" panose="02020603050405020304" pitchFamily="18" charset="0"/>
                          <a:cs typeface="Times New Roman" panose="02020603050405020304" pitchFamily="18" charset="0"/>
                        </a:rPr>
                        <a:t>Our format is informal, interactive, and genre-diverse</a:t>
                      </a:r>
                    </a:p>
                  </a:txBody>
                  <a:tcPr marL="78034" marR="78034" marT="39017" marB="39017"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80398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3719928">
            <a:off x="15617734" y="-186993"/>
            <a:ext cx="4353919" cy="4239629"/>
          </a:xfrm>
          <a:custGeom>
            <a:avLst/>
            <a:gdLst/>
            <a:ahLst/>
            <a:cxnLst/>
            <a:rect l="l" t="t" r="r" b="b"/>
            <a:pathLst>
              <a:path w="4353919" h="4239629">
                <a:moveTo>
                  <a:pt x="0" y="0"/>
                </a:moveTo>
                <a:lnTo>
                  <a:pt x="4353919" y="0"/>
                </a:lnTo>
                <a:lnTo>
                  <a:pt x="4353919" y="4239629"/>
                </a:lnTo>
                <a:lnTo>
                  <a:pt x="0" y="4239629"/>
                </a:lnTo>
                <a:lnTo>
                  <a:pt x="0" y="0"/>
                </a:lnTo>
                <a:close/>
              </a:path>
            </a:pathLst>
          </a:custGeom>
          <a:blipFill>
            <a:blip r:embed="rId8"/>
            <a:stretch>
              <a:fillRect/>
            </a:stretch>
          </a:blipFill>
        </p:spPr>
        <p:txBody>
          <a:bodyPr/>
          <a:lstStyle/>
          <a:p>
            <a:endParaRPr lang="en-GB"/>
          </a:p>
        </p:txBody>
      </p:sp>
      <p:sp>
        <p:nvSpPr>
          <p:cNvPr id="8" name="Freeform 8"/>
          <p:cNvSpPr/>
          <p:nvPr/>
        </p:nvSpPr>
        <p:spPr>
          <a:xfrm rot="5400000">
            <a:off x="-2144418" y="3061142"/>
            <a:ext cx="6346235" cy="4164717"/>
          </a:xfrm>
          <a:custGeom>
            <a:avLst/>
            <a:gdLst/>
            <a:ahLst/>
            <a:cxnLst/>
            <a:rect l="l" t="t" r="r" b="b"/>
            <a:pathLst>
              <a:path w="6346235" h="4164717">
                <a:moveTo>
                  <a:pt x="0" y="0"/>
                </a:moveTo>
                <a:lnTo>
                  <a:pt x="6346236" y="0"/>
                </a:lnTo>
                <a:lnTo>
                  <a:pt x="6346236" y="4164716"/>
                </a:lnTo>
                <a:lnTo>
                  <a:pt x="0" y="4164716"/>
                </a:lnTo>
                <a:lnTo>
                  <a:pt x="0" y="0"/>
                </a:lnTo>
                <a:close/>
              </a:path>
            </a:pathLst>
          </a:custGeom>
          <a:blipFill>
            <a:blip r:embed="rId9"/>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10"/>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1"/>
            <a:stretch>
              <a:fillRect/>
            </a:stretch>
          </a:blipFill>
        </p:spPr>
        <p:txBody>
          <a:bodyPr/>
          <a:lstStyle/>
          <a:p>
            <a:endParaRPr lang="en-GB"/>
          </a:p>
        </p:txBody>
      </p:sp>
      <p:sp>
        <p:nvSpPr>
          <p:cNvPr id="11" name="TextBox 11"/>
          <p:cNvSpPr txBox="1"/>
          <p:nvPr/>
        </p:nvSpPr>
        <p:spPr>
          <a:xfrm>
            <a:off x="5715000" y="647700"/>
            <a:ext cx="7943313" cy="911788"/>
          </a:xfrm>
          <a:prstGeom prst="rect">
            <a:avLst/>
          </a:prstGeom>
        </p:spPr>
        <p:txBody>
          <a:bodyPr wrap="square" lIns="0" tIns="0" rIns="0" bIns="0" rtlCol="0" anchor="t">
            <a:spAutoFit/>
          </a:bodyPr>
          <a:lstStyle/>
          <a:p>
            <a:pPr algn="ctr">
              <a:lnSpc>
                <a:spcPts val="6600"/>
              </a:lnSpc>
            </a:pPr>
            <a:r>
              <a:rPr lang="en-US" sz="7200" b="1" dirty="0"/>
              <a:t>PESTLE Analysis</a:t>
            </a:r>
            <a:endParaRPr lang="en-US" sz="7200" b="1" spc="-300" dirty="0">
              <a:solidFill>
                <a:srgbClr val="272727"/>
              </a:solidFill>
              <a:latin typeface="TT Firs Neue Heavy"/>
              <a:ea typeface="TT Firs Neue Heavy"/>
              <a:cs typeface="TT Firs Neue Heavy"/>
              <a:sym typeface="TT Firs Neue Heavy"/>
            </a:endParaRPr>
          </a:p>
        </p:txBody>
      </p:sp>
      <p:graphicFrame>
        <p:nvGraphicFramePr>
          <p:cNvPr id="12" name="Table 11"/>
          <p:cNvGraphicFramePr>
            <a:graphicFrameLocks noGrp="1"/>
          </p:cNvGraphicFramePr>
          <p:nvPr>
            <p:extLst>
              <p:ext uri="{D42A27DB-BD31-4B8C-83A1-F6EECF244321}">
                <p14:modId xmlns:p14="http://schemas.microsoft.com/office/powerpoint/2010/main" val="2126774387"/>
              </p:ext>
            </p:extLst>
          </p:nvPr>
        </p:nvGraphicFramePr>
        <p:xfrm>
          <a:off x="1993919" y="1600199"/>
          <a:ext cx="15379680" cy="7982767"/>
        </p:xfrm>
        <a:graphic>
          <a:graphicData uri="http://schemas.openxmlformats.org/drawingml/2006/table">
            <a:tbl>
              <a:tblPr>
                <a:tableStyleId>{775DCB02-9BB8-47FD-8907-85C794F793BA}</a:tableStyleId>
              </a:tblPr>
              <a:tblGrid>
                <a:gridCol w="3415462">
                  <a:extLst>
                    <a:ext uri="{9D8B030D-6E8A-4147-A177-3AD203B41FA5}">
                      <a16:colId xmlns:a16="http://schemas.microsoft.com/office/drawing/2014/main" val="20000"/>
                    </a:ext>
                  </a:extLst>
                </a:gridCol>
                <a:gridCol w="6837658">
                  <a:extLst>
                    <a:ext uri="{9D8B030D-6E8A-4147-A177-3AD203B41FA5}">
                      <a16:colId xmlns:a16="http://schemas.microsoft.com/office/drawing/2014/main" val="20001"/>
                    </a:ext>
                  </a:extLst>
                </a:gridCol>
                <a:gridCol w="5126560">
                  <a:extLst>
                    <a:ext uri="{9D8B030D-6E8A-4147-A177-3AD203B41FA5}">
                      <a16:colId xmlns:a16="http://schemas.microsoft.com/office/drawing/2014/main" val="20002"/>
                    </a:ext>
                  </a:extLst>
                </a:gridCol>
              </a:tblGrid>
              <a:tr h="403185">
                <a:tc>
                  <a:txBody>
                    <a:bodyPr/>
                    <a:lstStyle/>
                    <a:p>
                      <a:pPr algn="ctr"/>
                      <a:r>
                        <a:rPr lang="en-GB" sz="2400" b="1" dirty="0">
                          <a:latin typeface="Times New Roman" panose="02020603050405020304" pitchFamily="18" charset="0"/>
                          <a:cs typeface="Times New Roman" panose="02020603050405020304" pitchFamily="18" charset="0"/>
                        </a:rPr>
                        <a:t>Factor</a:t>
                      </a:r>
                    </a:p>
                  </a:txBody>
                  <a:tcPr marL="57291" marR="57291" marT="28645" marB="28645" anchor="ctr"/>
                </a:tc>
                <a:tc>
                  <a:txBody>
                    <a:bodyPr/>
                    <a:lstStyle/>
                    <a:p>
                      <a:pPr algn="ctr"/>
                      <a:r>
                        <a:rPr lang="en-GB" sz="2400" b="1">
                          <a:latin typeface="Times New Roman" panose="02020603050405020304" pitchFamily="18" charset="0"/>
                          <a:cs typeface="Times New Roman" panose="02020603050405020304" pitchFamily="18" charset="0"/>
                        </a:rPr>
                        <a:t>Key Points</a:t>
                      </a:r>
                    </a:p>
                  </a:txBody>
                  <a:tcPr marL="57291" marR="57291" marT="28645" marB="28645" anchor="ctr"/>
                </a:tc>
                <a:tc>
                  <a:txBody>
                    <a:bodyPr/>
                    <a:lstStyle/>
                    <a:p>
                      <a:pPr algn="ctr"/>
                      <a:r>
                        <a:rPr lang="en-GB" sz="2400" b="1" dirty="0">
                          <a:latin typeface="Times New Roman" panose="02020603050405020304" pitchFamily="18" charset="0"/>
                          <a:cs typeface="Times New Roman" panose="02020603050405020304" pitchFamily="18" charset="0"/>
                        </a:rPr>
                        <a:t>Impact on Event</a:t>
                      </a:r>
                    </a:p>
                  </a:txBody>
                  <a:tcPr marL="57291" marR="57291" marT="28645" marB="28645" anchor="ctr"/>
                </a:tc>
                <a:extLst>
                  <a:ext uri="{0D108BD9-81ED-4DB2-BD59-A6C34878D82A}">
                    <a16:rowId xmlns:a16="http://schemas.microsoft.com/office/drawing/2014/main" val="10000"/>
                  </a:ext>
                </a:extLst>
              </a:tr>
              <a:tr h="1007962">
                <a:tc>
                  <a:txBody>
                    <a:bodyPr/>
                    <a:lstStyle/>
                    <a:p>
                      <a:pPr algn="ctr"/>
                      <a:r>
                        <a:rPr lang="en-GB" sz="2400" b="1">
                          <a:latin typeface="Times New Roman" panose="02020603050405020304" pitchFamily="18" charset="0"/>
                          <a:cs typeface="Times New Roman" panose="02020603050405020304" pitchFamily="18" charset="0"/>
                        </a:rPr>
                        <a:t>Political</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Welsh Government actively supports Year of Croeso with cultural investments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VisitWales, 2025a</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Positive – policy backing and ease of permitting processes (</a:t>
                      </a:r>
                      <a:r>
                        <a:rPr lang="en-GB" sz="2400" kern="1200" dirty="0">
                          <a:solidFill>
                            <a:schemeClr val="dk1"/>
                          </a:solidFill>
                          <a:effectLst/>
                          <a:latin typeface="Times New Roman" panose="02020603050405020304" pitchFamily="18" charset="0"/>
                          <a:ea typeface="+mn-ea"/>
                          <a:cs typeface="Times New Roman" panose="02020603050405020304" pitchFamily="18" charset="0"/>
                        </a:rPr>
                        <a:t>Croeso, 2024</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extLst>
                  <a:ext uri="{0D108BD9-81ED-4DB2-BD59-A6C34878D82A}">
                    <a16:rowId xmlns:a16="http://schemas.microsoft.com/office/drawing/2014/main" val="10001"/>
                  </a:ext>
                </a:extLst>
              </a:tr>
              <a:tr h="1310351">
                <a:tc>
                  <a:txBody>
                    <a:bodyPr/>
                    <a:lstStyle/>
                    <a:p>
                      <a:pPr algn="ctr"/>
                      <a:r>
                        <a:rPr lang="en-GB" sz="2400" b="1">
                          <a:latin typeface="Times New Roman" panose="02020603050405020304" pitchFamily="18" charset="0"/>
                          <a:cs typeface="Times New Roman" panose="02020603050405020304" pitchFamily="18" charset="0"/>
                        </a:rPr>
                        <a:t>Economic</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Wales is investing in tourism as a post-pandemic recovery tool; inflation may affect costs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Carswell</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et al., 2023</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US" sz="2400">
                          <a:latin typeface="Times New Roman" panose="02020603050405020304" pitchFamily="18" charset="0"/>
                          <a:cs typeface="Times New Roman" panose="02020603050405020304" pitchFamily="18" charset="0"/>
                        </a:rPr>
                        <a:t>Positive – funding opportunities; Neutral – cost planning essential</a:t>
                      </a:r>
                    </a:p>
                  </a:txBody>
                  <a:tcPr marL="57291" marR="57291" marT="28645" marB="28645" anchor="ctr"/>
                </a:tc>
                <a:extLst>
                  <a:ext uri="{0D108BD9-81ED-4DB2-BD59-A6C34878D82A}">
                    <a16:rowId xmlns:a16="http://schemas.microsoft.com/office/drawing/2014/main" val="10002"/>
                  </a:ext>
                </a:extLst>
              </a:tr>
              <a:tr h="1310351">
                <a:tc>
                  <a:txBody>
                    <a:bodyPr/>
                    <a:lstStyle/>
                    <a:p>
                      <a:pPr algn="ctr"/>
                      <a:r>
                        <a:rPr lang="en-GB" sz="2400" b="1">
                          <a:latin typeface="Times New Roman" panose="02020603050405020304" pitchFamily="18" charset="0"/>
                          <a:cs typeface="Times New Roman" panose="02020603050405020304" pitchFamily="18" charset="0"/>
                        </a:rPr>
                        <a:t>Social</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Rising interest in cultural authenticity and music tourism; growing pride in local heritage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Baldi</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et al., 2022</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US" sz="2400">
                          <a:latin typeface="Times New Roman" panose="02020603050405020304" pitchFamily="18" charset="0"/>
                          <a:cs typeface="Times New Roman" panose="02020603050405020304" pitchFamily="18" charset="0"/>
                        </a:rPr>
                        <a:t>Positive – high engagement potential among both locals and tourists</a:t>
                      </a:r>
                    </a:p>
                  </a:txBody>
                  <a:tcPr marL="57291" marR="57291" marT="28645" marB="28645" anchor="ctr"/>
                </a:tc>
                <a:extLst>
                  <a:ext uri="{0D108BD9-81ED-4DB2-BD59-A6C34878D82A}">
                    <a16:rowId xmlns:a16="http://schemas.microsoft.com/office/drawing/2014/main" val="10003"/>
                  </a:ext>
                </a:extLst>
              </a:tr>
              <a:tr h="1310351">
                <a:tc>
                  <a:txBody>
                    <a:bodyPr/>
                    <a:lstStyle/>
                    <a:p>
                      <a:pPr algn="ctr"/>
                      <a:r>
                        <a:rPr lang="en-GB" sz="2400" b="1">
                          <a:latin typeface="Times New Roman" panose="02020603050405020304" pitchFamily="18" charset="0"/>
                          <a:cs typeface="Times New Roman" panose="02020603050405020304" pitchFamily="18" charset="0"/>
                        </a:rPr>
                        <a:t>Technological</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Availability of ticketing apps, real-time scheduling, and virtual reality previews of event space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Zollo</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et al., 2022</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GB" sz="2400">
                          <a:latin typeface="Times New Roman" panose="02020603050405020304" pitchFamily="18" charset="0"/>
                          <a:cs typeface="Times New Roman" panose="02020603050405020304" pitchFamily="18" charset="0"/>
                        </a:rPr>
                        <a:t>Positive – improves user experience and logistics efficiency</a:t>
                      </a:r>
                    </a:p>
                  </a:txBody>
                  <a:tcPr marL="57291" marR="57291" marT="28645" marB="28645" anchor="ctr"/>
                </a:tc>
                <a:extLst>
                  <a:ext uri="{0D108BD9-81ED-4DB2-BD59-A6C34878D82A}">
                    <a16:rowId xmlns:a16="http://schemas.microsoft.com/office/drawing/2014/main" val="10004"/>
                  </a:ext>
                </a:extLst>
              </a:tr>
              <a:tr h="1310351">
                <a:tc>
                  <a:txBody>
                    <a:bodyPr/>
                    <a:lstStyle/>
                    <a:p>
                      <a:pPr algn="ctr"/>
                      <a:r>
                        <a:rPr lang="en-GB" sz="2400" b="1">
                          <a:latin typeface="Times New Roman" panose="02020603050405020304" pitchFamily="18" charset="0"/>
                          <a:cs typeface="Times New Roman" panose="02020603050405020304" pitchFamily="18" charset="0"/>
                        </a:rPr>
                        <a:t>Legal</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Compliance with Cardiff Castle’s heritage restrictions; licensing for alcohol and live music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O'Toole, 2010</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US" sz="2400">
                          <a:latin typeface="Times New Roman" panose="02020603050405020304" pitchFamily="18" charset="0"/>
                          <a:cs typeface="Times New Roman" panose="02020603050405020304" pitchFamily="18" charset="0"/>
                        </a:rPr>
                        <a:t>Neutral – early legal compliance needed</a:t>
                      </a:r>
                    </a:p>
                  </a:txBody>
                  <a:tcPr marL="57291" marR="57291" marT="28645" marB="28645" anchor="ctr"/>
                </a:tc>
                <a:extLst>
                  <a:ext uri="{0D108BD9-81ED-4DB2-BD59-A6C34878D82A}">
                    <a16:rowId xmlns:a16="http://schemas.microsoft.com/office/drawing/2014/main" val="10005"/>
                  </a:ext>
                </a:extLst>
              </a:tr>
              <a:tr h="1310351">
                <a:tc>
                  <a:txBody>
                    <a:bodyPr/>
                    <a:lstStyle/>
                    <a:p>
                      <a:pPr algn="ctr"/>
                      <a:r>
                        <a:rPr lang="en-GB" sz="2400" b="1" dirty="0">
                          <a:latin typeface="Times New Roman" panose="02020603050405020304" pitchFamily="18" charset="0"/>
                          <a:cs typeface="Times New Roman" panose="02020603050405020304" pitchFamily="18" charset="0"/>
                        </a:rPr>
                        <a:t>Environmental</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Cardiff Castle is a protected heritage site; sustainability and waste management are critical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Nwabuwe</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and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Odirin</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2024</a:t>
                      </a:r>
                      <a:r>
                        <a:rPr lang="en-US" sz="2400" dirty="0">
                          <a:latin typeface="Times New Roman" panose="02020603050405020304" pitchFamily="18" charset="0"/>
                          <a:cs typeface="Times New Roman" panose="02020603050405020304" pitchFamily="18" charset="0"/>
                        </a:rPr>
                        <a:t>)</a:t>
                      </a:r>
                    </a:p>
                  </a:txBody>
                  <a:tcPr marL="57291" marR="57291" marT="28645" marB="28645" anchor="ctr"/>
                </a:tc>
                <a:tc>
                  <a:txBody>
                    <a:bodyPr/>
                    <a:lstStyle/>
                    <a:p>
                      <a:r>
                        <a:rPr lang="en-US" sz="2400" dirty="0">
                          <a:latin typeface="Times New Roman" panose="02020603050405020304" pitchFamily="18" charset="0"/>
                          <a:cs typeface="Times New Roman" panose="02020603050405020304" pitchFamily="18" charset="0"/>
                        </a:rPr>
                        <a:t>Potential challenge – needs strict green policies, eco-friendly suppliers</a:t>
                      </a:r>
                    </a:p>
                  </a:txBody>
                  <a:tcPr marL="57291" marR="57291" marT="28645" marB="28645"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60425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3719928">
            <a:off x="15617734" y="-186993"/>
            <a:ext cx="4353919" cy="4239629"/>
          </a:xfrm>
          <a:custGeom>
            <a:avLst/>
            <a:gdLst/>
            <a:ahLst/>
            <a:cxnLst/>
            <a:rect l="l" t="t" r="r" b="b"/>
            <a:pathLst>
              <a:path w="4353919" h="4239629">
                <a:moveTo>
                  <a:pt x="0" y="0"/>
                </a:moveTo>
                <a:lnTo>
                  <a:pt x="4353919" y="0"/>
                </a:lnTo>
                <a:lnTo>
                  <a:pt x="4353919" y="4239629"/>
                </a:lnTo>
                <a:lnTo>
                  <a:pt x="0" y="4239629"/>
                </a:lnTo>
                <a:lnTo>
                  <a:pt x="0" y="0"/>
                </a:lnTo>
                <a:close/>
              </a:path>
            </a:pathLst>
          </a:custGeom>
          <a:blipFill>
            <a:blip r:embed="rId8"/>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9"/>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0"/>
            <a:stretch>
              <a:fillRect/>
            </a:stretch>
          </a:blipFill>
        </p:spPr>
        <p:txBody>
          <a:bodyPr/>
          <a:lstStyle/>
          <a:p>
            <a:endParaRPr lang="en-GB"/>
          </a:p>
        </p:txBody>
      </p:sp>
      <p:sp>
        <p:nvSpPr>
          <p:cNvPr id="11" name="TextBox 11"/>
          <p:cNvSpPr txBox="1"/>
          <p:nvPr/>
        </p:nvSpPr>
        <p:spPr>
          <a:xfrm>
            <a:off x="3513909" y="410367"/>
            <a:ext cx="10404945" cy="1015663"/>
          </a:xfrm>
          <a:prstGeom prst="rect">
            <a:avLst/>
          </a:prstGeom>
        </p:spPr>
        <p:txBody>
          <a:bodyPr wrap="square" lIns="0" tIns="0" rIns="0" bIns="0" rtlCol="0" anchor="t">
            <a:spAutoFit/>
          </a:bodyPr>
          <a:lstStyle/>
          <a:p>
            <a:pPr algn="ctr"/>
            <a:r>
              <a:rPr lang="en-US" sz="6600" b="1" dirty="0"/>
              <a:t>SWOT Analysis</a:t>
            </a:r>
            <a:endParaRPr lang="en-GB" sz="6600" dirty="0"/>
          </a:p>
        </p:txBody>
      </p:sp>
      <p:graphicFrame>
        <p:nvGraphicFramePr>
          <p:cNvPr id="12" name="Diagram 11"/>
          <p:cNvGraphicFramePr/>
          <p:nvPr>
            <p:extLst>
              <p:ext uri="{D42A27DB-BD31-4B8C-83A1-F6EECF244321}">
                <p14:modId xmlns:p14="http://schemas.microsoft.com/office/powerpoint/2010/main" val="3199992933"/>
              </p:ext>
            </p:extLst>
          </p:nvPr>
        </p:nvGraphicFramePr>
        <p:xfrm>
          <a:off x="533401" y="1719062"/>
          <a:ext cx="11201399" cy="776783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pSp>
        <p:nvGrpSpPr>
          <p:cNvPr id="13" name="Group 6"/>
          <p:cNvGrpSpPr/>
          <p:nvPr/>
        </p:nvGrpSpPr>
        <p:grpSpPr>
          <a:xfrm>
            <a:off x="11701609" y="3073063"/>
            <a:ext cx="6093084" cy="4870539"/>
            <a:chOff x="0" y="0"/>
            <a:chExt cx="1293544" cy="1015181"/>
          </a:xfrm>
        </p:grpSpPr>
        <p:sp>
          <p:nvSpPr>
            <p:cNvPr id="14" name="Freeform 7"/>
            <p:cNvSpPr/>
            <p:nvPr/>
          </p:nvSpPr>
          <p:spPr>
            <a:xfrm>
              <a:off x="0" y="0"/>
              <a:ext cx="1293544" cy="1015181"/>
            </a:xfrm>
            <a:custGeom>
              <a:avLst/>
              <a:gdLst/>
              <a:ahLst/>
              <a:cxnLst/>
              <a:rect l="l" t="t" r="r" b="b"/>
              <a:pathLst>
                <a:path w="1293544" h="1015181">
                  <a:moveTo>
                    <a:pt x="46362" y="0"/>
                  </a:moveTo>
                  <a:lnTo>
                    <a:pt x="1247182" y="0"/>
                  </a:lnTo>
                  <a:cubicBezTo>
                    <a:pt x="1272787" y="0"/>
                    <a:pt x="1293544" y="20757"/>
                    <a:pt x="1293544" y="46362"/>
                  </a:cubicBezTo>
                  <a:lnTo>
                    <a:pt x="1293544" y="968819"/>
                  </a:lnTo>
                  <a:cubicBezTo>
                    <a:pt x="1293544" y="994424"/>
                    <a:pt x="1272787" y="1015181"/>
                    <a:pt x="1247182" y="1015181"/>
                  </a:cubicBezTo>
                  <a:lnTo>
                    <a:pt x="46362" y="1015181"/>
                  </a:lnTo>
                  <a:cubicBezTo>
                    <a:pt x="20757" y="1015181"/>
                    <a:pt x="0" y="994424"/>
                    <a:pt x="0" y="968819"/>
                  </a:cubicBezTo>
                  <a:lnTo>
                    <a:pt x="0" y="46362"/>
                  </a:lnTo>
                  <a:cubicBezTo>
                    <a:pt x="0" y="20757"/>
                    <a:pt x="20757" y="0"/>
                    <a:pt x="46362" y="0"/>
                  </a:cubicBezTo>
                  <a:close/>
                </a:path>
              </a:pathLst>
            </a:custGeom>
            <a:blipFill>
              <a:blip r:embed="rId16"/>
              <a:stretch>
                <a:fillRect l="-8897" r="-8897"/>
              </a:stretch>
            </a:blipFill>
          </p:spPr>
          <p:txBody>
            <a:bodyPr/>
            <a:lstStyle/>
            <a:p>
              <a:endParaRPr lang="en-GB"/>
            </a:p>
          </p:txBody>
        </p:sp>
      </p:grpSp>
    </p:spTree>
    <p:extLst>
      <p:ext uri="{BB962C8B-B14F-4D97-AF65-F5344CB8AC3E}">
        <p14:creationId xmlns:p14="http://schemas.microsoft.com/office/powerpoint/2010/main" val="3588911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1005" y="773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77777"/>
            </a:stretch>
          </a:blipFill>
        </p:spPr>
        <p:txBody>
          <a:bodyPr/>
          <a:lstStyle/>
          <a:p>
            <a:endParaRPr lang="en-GB"/>
          </a:p>
        </p:txBody>
      </p:sp>
      <p:sp>
        <p:nvSpPr>
          <p:cNvPr id="3" name="Freeform 3"/>
          <p:cNvSpPr/>
          <p:nvPr/>
        </p:nvSpPr>
        <p:spPr>
          <a:xfrm rot="-10224175">
            <a:off x="15809892" y="9409855"/>
            <a:ext cx="2898815" cy="1723477"/>
          </a:xfrm>
          <a:custGeom>
            <a:avLst/>
            <a:gdLst/>
            <a:ahLst/>
            <a:cxnLst/>
            <a:rect l="l" t="t" r="r" b="b"/>
            <a:pathLst>
              <a:path w="2898815" h="1723477">
                <a:moveTo>
                  <a:pt x="0" y="0"/>
                </a:moveTo>
                <a:lnTo>
                  <a:pt x="2898816" y="0"/>
                </a:lnTo>
                <a:lnTo>
                  <a:pt x="2898816" y="1723477"/>
                </a:lnTo>
                <a:lnTo>
                  <a:pt x="0" y="17234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1544917">
            <a:off x="6444798" y="1337475"/>
            <a:ext cx="2898815" cy="1723477"/>
          </a:xfrm>
          <a:custGeom>
            <a:avLst/>
            <a:gdLst/>
            <a:ahLst/>
            <a:cxnLst/>
            <a:rect l="l" t="t" r="r" b="b"/>
            <a:pathLst>
              <a:path w="2898815" h="1723477">
                <a:moveTo>
                  <a:pt x="0" y="0"/>
                </a:moveTo>
                <a:lnTo>
                  <a:pt x="2898815" y="0"/>
                </a:lnTo>
                <a:lnTo>
                  <a:pt x="2898815" y="1723477"/>
                </a:lnTo>
                <a:lnTo>
                  <a:pt x="0" y="17234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5" name="Group 5"/>
          <p:cNvGrpSpPr/>
          <p:nvPr/>
        </p:nvGrpSpPr>
        <p:grpSpPr>
          <a:xfrm>
            <a:off x="8723513" y="2613374"/>
            <a:ext cx="8578482" cy="1882569"/>
            <a:chOff x="0" y="0"/>
            <a:chExt cx="2259353" cy="495821"/>
          </a:xfrm>
        </p:grpSpPr>
        <p:sp>
          <p:nvSpPr>
            <p:cNvPr id="6" name="Freeform 6"/>
            <p:cNvSpPr/>
            <p:nvPr/>
          </p:nvSpPr>
          <p:spPr>
            <a:xfrm>
              <a:off x="0" y="0"/>
              <a:ext cx="2259353" cy="495821"/>
            </a:xfrm>
            <a:custGeom>
              <a:avLst/>
              <a:gdLst/>
              <a:ahLst/>
              <a:cxnLst/>
              <a:rect l="l" t="t" r="r" b="b"/>
              <a:pathLst>
                <a:path w="2259353" h="495821">
                  <a:moveTo>
                    <a:pt x="90248" y="0"/>
                  </a:moveTo>
                  <a:lnTo>
                    <a:pt x="2169105" y="0"/>
                  </a:lnTo>
                  <a:cubicBezTo>
                    <a:pt x="2218948" y="0"/>
                    <a:pt x="2259353" y="40405"/>
                    <a:pt x="2259353" y="90248"/>
                  </a:cubicBezTo>
                  <a:lnTo>
                    <a:pt x="2259353" y="405573"/>
                  </a:lnTo>
                  <a:cubicBezTo>
                    <a:pt x="2259353" y="455415"/>
                    <a:pt x="2218948" y="495821"/>
                    <a:pt x="2169105" y="495821"/>
                  </a:cubicBezTo>
                  <a:lnTo>
                    <a:pt x="90248" y="495821"/>
                  </a:lnTo>
                  <a:cubicBezTo>
                    <a:pt x="40405" y="495821"/>
                    <a:pt x="0" y="455415"/>
                    <a:pt x="0" y="405573"/>
                  </a:cubicBezTo>
                  <a:lnTo>
                    <a:pt x="0" y="90248"/>
                  </a:lnTo>
                  <a:cubicBezTo>
                    <a:pt x="0" y="40405"/>
                    <a:pt x="40405" y="0"/>
                    <a:pt x="90248"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7" name="TextBox 7"/>
            <p:cNvSpPr txBox="1"/>
            <p:nvPr/>
          </p:nvSpPr>
          <p:spPr>
            <a:xfrm>
              <a:off x="0" y="19050"/>
              <a:ext cx="2259353" cy="476771"/>
            </a:xfrm>
            <a:prstGeom prst="rect">
              <a:avLst/>
            </a:prstGeom>
          </p:spPr>
          <p:txBody>
            <a:bodyPr lIns="50800" tIns="50800" rIns="50800" bIns="50800" rtlCol="0" anchor="ctr"/>
            <a:lstStyle/>
            <a:p>
              <a:pPr algn="ctr">
                <a:lnSpc>
                  <a:spcPts val="2749"/>
                </a:lnSpc>
              </a:pPr>
              <a:endParaRPr/>
            </a:p>
          </p:txBody>
        </p:sp>
      </p:grpSp>
      <p:grpSp>
        <p:nvGrpSpPr>
          <p:cNvPr id="8" name="Group 8"/>
          <p:cNvGrpSpPr/>
          <p:nvPr/>
        </p:nvGrpSpPr>
        <p:grpSpPr>
          <a:xfrm>
            <a:off x="8768401" y="4916890"/>
            <a:ext cx="8578482" cy="1882569"/>
            <a:chOff x="0" y="0"/>
            <a:chExt cx="2259353" cy="495821"/>
          </a:xfrm>
        </p:grpSpPr>
        <p:sp>
          <p:nvSpPr>
            <p:cNvPr id="9" name="Freeform 9"/>
            <p:cNvSpPr/>
            <p:nvPr/>
          </p:nvSpPr>
          <p:spPr>
            <a:xfrm>
              <a:off x="0" y="0"/>
              <a:ext cx="2259353" cy="495821"/>
            </a:xfrm>
            <a:custGeom>
              <a:avLst/>
              <a:gdLst/>
              <a:ahLst/>
              <a:cxnLst/>
              <a:rect l="l" t="t" r="r" b="b"/>
              <a:pathLst>
                <a:path w="2259353" h="495821">
                  <a:moveTo>
                    <a:pt x="90248" y="0"/>
                  </a:moveTo>
                  <a:lnTo>
                    <a:pt x="2169105" y="0"/>
                  </a:lnTo>
                  <a:cubicBezTo>
                    <a:pt x="2218948" y="0"/>
                    <a:pt x="2259353" y="40405"/>
                    <a:pt x="2259353" y="90248"/>
                  </a:cubicBezTo>
                  <a:lnTo>
                    <a:pt x="2259353" y="405573"/>
                  </a:lnTo>
                  <a:cubicBezTo>
                    <a:pt x="2259353" y="455415"/>
                    <a:pt x="2218948" y="495821"/>
                    <a:pt x="2169105" y="495821"/>
                  </a:cubicBezTo>
                  <a:lnTo>
                    <a:pt x="90248" y="495821"/>
                  </a:lnTo>
                  <a:cubicBezTo>
                    <a:pt x="40405" y="495821"/>
                    <a:pt x="0" y="455415"/>
                    <a:pt x="0" y="405573"/>
                  </a:cubicBezTo>
                  <a:lnTo>
                    <a:pt x="0" y="90248"/>
                  </a:lnTo>
                  <a:cubicBezTo>
                    <a:pt x="0" y="40405"/>
                    <a:pt x="40405" y="0"/>
                    <a:pt x="90248"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10" name="TextBox 10"/>
            <p:cNvSpPr txBox="1"/>
            <p:nvPr/>
          </p:nvSpPr>
          <p:spPr>
            <a:xfrm>
              <a:off x="0" y="19050"/>
              <a:ext cx="2259353" cy="476771"/>
            </a:xfrm>
            <a:prstGeom prst="rect">
              <a:avLst/>
            </a:prstGeom>
          </p:spPr>
          <p:txBody>
            <a:bodyPr lIns="50800" tIns="50800" rIns="50800" bIns="50800" rtlCol="0" anchor="ctr"/>
            <a:lstStyle/>
            <a:p>
              <a:pPr algn="ctr">
                <a:lnSpc>
                  <a:spcPts val="2749"/>
                </a:lnSpc>
              </a:pPr>
              <a:endParaRPr sz="3200" b="1">
                <a:latin typeface="TT Firs Neue" panose="020B0604020202020204" charset="0"/>
              </a:endParaRPr>
            </a:p>
          </p:txBody>
        </p:sp>
      </p:grpSp>
      <p:grpSp>
        <p:nvGrpSpPr>
          <p:cNvPr id="11" name="Group 11"/>
          <p:cNvGrpSpPr/>
          <p:nvPr/>
        </p:nvGrpSpPr>
        <p:grpSpPr>
          <a:xfrm>
            <a:off x="8822056" y="7297703"/>
            <a:ext cx="8578482" cy="1882569"/>
            <a:chOff x="0" y="0"/>
            <a:chExt cx="2259353" cy="495821"/>
          </a:xfrm>
        </p:grpSpPr>
        <p:sp>
          <p:nvSpPr>
            <p:cNvPr id="12" name="Freeform 12"/>
            <p:cNvSpPr/>
            <p:nvPr/>
          </p:nvSpPr>
          <p:spPr>
            <a:xfrm>
              <a:off x="0" y="0"/>
              <a:ext cx="2259353" cy="495821"/>
            </a:xfrm>
            <a:custGeom>
              <a:avLst/>
              <a:gdLst/>
              <a:ahLst/>
              <a:cxnLst/>
              <a:rect l="l" t="t" r="r" b="b"/>
              <a:pathLst>
                <a:path w="2259353" h="495821">
                  <a:moveTo>
                    <a:pt x="90248" y="0"/>
                  </a:moveTo>
                  <a:lnTo>
                    <a:pt x="2169105" y="0"/>
                  </a:lnTo>
                  <a:cubicBezTo>
                    <a:pt x="2218948" y="0"/>
                    <a:pt x="2259353" y="40405"/>
                    <a:pt x="2259353" y="90248"/>
                  </a:cubicBezTo>
                  <a:lnTo>
                    <a:pt x="2259353" y="405573"/>
                  </a:lnTo>
                  <a:cubicBezTo>
                    <a:pt x="2259353" y="455415"/>
                    <a:pt x="2218948" y="495821"/>
                    <a:pt x="2169105" y="495821"/>
                  </a:cubicBezTo>
                  <a:lnTo>
                    <a:pt x="90248" y="495821"/>
                  </a:lnTo>
                  <a:cubicBezTo>
                    <a:pt x="40405" y="495821"/>
                    <a:pt x="0" y="455415"/>
                    <a:pt x="0" y="405573"/>
                  </a:cubicBezTo>
                  <a:lnTo>
                    <a:pt x="0" y="90248"/>
                  </a:lnTo>
                  <a:cubicBezTo>
                    <a:pt x="0" y="40405"/>
                    <a:pt x="40405" y="0"/>
                    <a:pt x="90248"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13" name="TextBox 13"/>
            <p:cNvSpPr txBox="1"/>
            <p:nvPr/>
          </p:nvSpPr>
          <p:spPr>
            <a:xfrm>
              <a:off x="0" y="19050"/>
              <a:ext cx="2259353" cy="476771"/>
            </a:xfrm>
            <a:prstGeom prst="rect">
              <a:avLst/>
            </a:prstGeom>
          </p:spPr>
          <p:txBody>
            <a:bodyPr lIns="50800" tIns="50800" rIns="50800" bIns="50800" rtlCol="0" anchor="ctr"/>
            <a:lstStyle/>
            <a:p>
              <a:pPr algn="ctr">
                <a:lnSpc>
                  <a:spcPts val="2749"/>
                </a:lnSpc>
              </a:pPr>
              <a:endParaRPr sz="3200"/>
            </a:p>
          </p:txBody>
        </p:sp>
      </p:grpSp>
      <p:sp>
        <p:nvSpPr>
          <p:cNvPr id="16" name="Freeform 16"/>
          <p:cNvSpPr/>
          <p:nvPr/>
        </p:nvSpPr>
        <p:spPr>
          <a:xfrm rot="8100000">
            <a:off x="-2055349" y="6545567"/>
            <a:ext cx="4825515" cy="4143911"/>
          </a:xfrm>
          <a:custGeom>
            <a:avLst/>
            <a:gdLst/>
            <a:ahLst/>
            <a:cxnLst/>
            <a:rect l="l" t="t" r="r" b="b"/>
            <a:pathLst>
              <a:path w="4825515" h="4143911">
                <a:moveTo>
                  <a:pt x="0" y="0"/>
                </a:moveTo>
                <a:lnTo>
                  <a:pt x="4825516" y="0"/>
                </a:lnTo>
                <a:lnTo>
                  <a:pt x="4825516" y="4143911"/>
                </a:lnTo>
                <a:lnTo>
                  <a:pt x="0" y="4143911"/>
                </a:lnTo>
                <a:lnTo>
                  <a:pt x="0" y="0"/>
                </a:lnTo>
                <a:close/>
              </a:path>
            </a:pathLst>
          </a:custGeom>
          <a:blipFill>
            <a:blip r:embed="rId6"/>
            <a:stretch>
              <a:fillRect/>
            </a:stretch>
          </a:blipFill>
        </p:spPr>
        <p:txBody>
          <a:bodyPr/>
          <a:lstStyle/>
          <a:p>
            <a:endParaRPr lang="en-GB"/>
          </a:p>
        </p:txBody>
      </p:sp>
      <p:sp>
        <p:nvSpPr>
          <p:cNvPr id="17" name="Freeform 17"/>
          <p:cNvSpPr/>
          <p:nvPr/>
        </p:nvSpPr>
        <p:spPr>
          <a:xfrm rot="6662254">
            <a:off x="14501552" y="-1141275"/>
            <a:ext cx="3541438" cy="3559234"/>
          </a:xfrm>
          <a:custGeom>
            <a:avLst/>
            <a:gdLst/>
            <a:ahLst/>
            <a:cxnLst/>
            <a:rect l="l" t="t" r="r" b="b"/>
            <a:pathLst>
              <a:path w="3541438" h="3559234">
                <a:moveTo>
                  <a:pt x="0" y="0"/>
                </a:moveTo>
                <a:lnTo>
                  <a:pt x="3541438" y="0"/>
                </a:lnTo>
                <a:lnTo>
                  <a:pt x="3541438" y="3559234"/>
                </a:lnTo>
                <a:lnTo>
                  <a:pt x="0" y="3559234"/>
                </a:lnTo>
                <a:lnTo>
                  <a:pt x="0" y="0"/>
                </a:lnTo>
                <a:close/>
              </a:path>
            </a:pathLst>
          </a:custGeom>
          <a:blipFill>
            <a:blip r:embed="rId7"/>
            <a:stretch>
              <a:fillRect/>
            </a:stretch>
          </a:blipFill>
        </p:spPr>
        <p:txBody>
          <a:bodyPr/>
          <a:lstStyle/>
          <a:p>
            <a:endParaRPr lang="en-GB"/>
          </a:p>
        </p:txBody>
      </p:sp>
      <p:sp>
        <p:nvSpPr>
          <p:cNvPr id="22" name="TextBox 22"/>
          <p:cNvSpPr txBox="1"/>
          <p:nvPr/>
        </p:nvSpPr>
        <p:spPr>
          <a:xfrm>
            <a:off x="11766480" y="2768418"/>
            <a:ext cx="1750152" cy="440505"/>
          </a:xfrm>
          <a:prstGeom prst="rect">
            <a:avLst/>
          </a:prstGeom>
        </p:spPr>
        <p:txBody>
          <a:bodyPr lIns="0" tIns="0" rIns="0" bIns="0" rtlCol="0" anchor="t">
            <a:spAutoFit/>
          </a:bodyPr>
          <a:lstStyle/>
          <a:p>
            <a:pPr algn="ctr">
              <a:lnSpc>
                <a:spcPts val="3300"/>
              </a:lnSpc>
            </a:pPr>
            <a:r>
              <a:rPr lang="en-US" sz="3200" b="1" spc="-150" dirty="0">
                <a:solidFill>
                  <a:srgbClr val="272727"/>
                </a:solidFill>
                <a:latin typeface="TT Firs Neue Bold"/>
                <a:ea typeface="TT Firs Neue Bold"/>
                <a:cs typeface="TT Firs Neue Bold"/>
                <a:sym typeface="TT Firs Neue Bold"/>
              </a:rPr>
              <a:t>Venue</a:t>
            </a:r>
            <a:endParaRPr lang="en-US" sz="3000" b="1" spc="-150" dirty="0">
              <a:solidFill>
                <a:srgbClr val="272727"/>
              </a:solidFill>
              <a:latin typeface="TT Firs Neue Bold"/>
              <a:ea typeface="TT Firs Neue Bold"/>
              <a:cs typeface="TT Firs Neue Bold"/>
              <a:sym typeface="TT Firs Neue Bold"/>
            </a:endParaRPr>
          </a:p>
        </p:txBody>
      </p:sp>
      <p:sp>
        <p:nvSpPr>
          <p:cNvPr id="23" name="TextBox 23"/>
          <p:cNvSpPr txBox="1"/>
          <p:nvPr/>
        </p:nvSpPr>
        <p:spPr>
          <a:xfrm>
            <a:off x="11277600" y="5234754"/>
            <a:ext cx="3092737" cy="423193"/>
          </a:xfrm>
          <a:prstGeom prst="rect">
            <a:avLst/>
          </a:prstGeom>
        </p:spPr>
        <p:txBody>
          <a:bodyPr wrap="square" lIns="0" tIns="0" rIns="0" bIns="0" rtlCol="0" anchor="t">
            <a:spAutoFit/>
          </a:bodyPr>
          <a:lstStyle/>
          <a:p>
            <a:pPr algn="ctr">
              <a:lnSpc>
                <a:spcPts val="3300"/>
              </a:lnSpc>
            </a:pPr>
            <a:r>
              <a:rPr lang="en-US" sz="3200" b="1" spc="-150" dirty="0">
                <a:solidFill>
                  <a:srgbClr val="272727"/>
                </a:solidFill>
                <a:latin typeface="TT Firs Neue Bold" panose="020B0604020202020204" charset="0"/>
                <a:ea typeface="TT Firs Neue"/>
                <a:cs typeface="TT Firs Neue"/>
                <a:sym typeface="TT Firs Neue"/>
              </a:rPr>
              <a:t>Resources</a:t>
            </a:r>
          </a:p>
        </p:txBody>
      </p:sp>
      <p:sp>
        <p:nvSpPr>
          <p:cNvPr id="26" name="TextBox 26"/>
          <p:cNvSpPr txBox="1"/>
          <p:nvPr/>
        </p:nvSpPr>
        <p:spPr>
          <a:xfrm>
            <a:off x="11209337" y="7441091"/>
            <a:ext cx="3803920" cy="423193"/>
          </a:xfrm>
          <a:prstGeom prst="rect">
            <a:avLst/>
          </a:prstGeom>
        </p:spPr>
        <p:txBody>
          <a:bodyPr wrap="square" lIns="0" tIns="0" rIns="0" bIns="0" rtlCol="0" anchor="t">
            <a:spAutoFit/>
          </a:bodyPr>
          <a:lstStyle/>
          <a:p>
            <a:pPr algn="ctr">
              <a:lnSpc>
                <a:spcPts val="3300"/>
              </a:lnSpc>
            </a:pPr>
            <a:r>
              <a:rPr lang="en-US" sz="3200" b="1" spc="-150" dirty="0">
                <a:solidFill>
                  <a:srgbClr val="272727"/>
                </a:solidFill>
                <a:latin typeface="TT Firs Neue Bold"/>
                <a:ea typeface="TT Firs Neue Bold"/>
                <a:cs typeface="TT Firs Neue Bold"/>
                <a:sym typeface="TT Firs Neue Bold"/>
              </a:rPr>
              <a:t>Staff Requirement</a:t>
            </a:r>
          </a:p>
        </p:txBody>
      </p:sp>
      <p:sp>
        <p:nvSpPr>
          <p:cNvPr id="30" name="Freeform 30"/>
          <p:cNvSpPr/>
          <p:nvPr/>
        </p:nvSpPr>
        <p:spPr>
          <a:xfrm>
            <a:off x="10622226" y="461562"/>
            <a:ext cx="1490017" cy="1134276"/>
          </a:xfrm>
          <a:custGeom>
            <a:avLst/>
            <a:gdLst/>
            <a:ahLst/>
            <a:cxnLst/>
            <a:rect l="l" t="t" r="r" b="b"/>
            <a:pathLst>
              <a:path w="1490017" h="1134276">
                <a:moveTo>
                  <a:pt x="0" y="0"/>
                </a:moveTo>
                <a:lnTo>
                  <a:pt x="1490018" y="0"/>
                </a:lnTo>
                <a:lnTo>
                  <a:pt x="1490018" y="1134276"/>
                </a:lnTo>
                <a:lnTo>
                  <a:pt x="0" y="1134276"/>
                </a:lnTo>
                <a:lnTo>
                  <a:pt x="0" y="0"/>
                </a:lnTo>
                <a:close/>
              </a:path>
            </a:pathLst>
          </a:custGeom>
          <a:blipFill>
            <a:blip r:embed="rId8"/>
            <a:stretch>
              <a:fillRect/>
            </a:stretch>
          </a:blipFill>
        </p:spPr>
        <p:txBody>
          <a:bodyPr/>
          <a:lstStyle/>
          <a:p>
            <a:endParaRPr lang="en-GB"/>
          </a:p>
        </p:txBody>
      </p:sp>
      <p:sp>
        <p:nvSpPr>
          <p:cNvPr id="31" name="Freeform 31"/>
          <p:cNvSpPr/>
          <p:nvPr/>
        </p:nvSpPr>
        <p:spPr>
          <a:xfrm>
            <a:off x="6652133" y="8731647"/>
            <a:ext cx="1051989" cy="1053306"/>
          </a:xfrm>
          <a:custGeom>
            <a:avLst/>
            <a:gdLst/>
            <a:ahLst/>
            <a:cxnLst/>
            <a:rect l="l" t="t" r="r" b="b"/>
            <a:pathLst>
              <a:path w="1051989" h="1053306">
                <a:moveTo>
                  <a:pt x="0" y="0"/>
                </a:moveTo>
                <a:lnTo>
                  <a:pt x="1051990" y="0"/>
                </a:lnTo>
                <a:lnTo>
                  <a:pt x="1051990" y="1053306"/>
                </a:lnTo>
                <a:lnTo>
                  <a:pt x="0" y="1053306"/>
                </a:lnTo>
                <a:lnTo>
                  <a:pt x="0" y="0"/>
                </a:lnTo>
                <a:close/>
              </a:path>
            </a:pathLst>
          </a:custGeom>
          <a:blipFill>
            <a:blip r:embed="rId9"/>
            <a:stretch>
              <a:fillRect/>
            </a:stretch>
          </a:blipFill>
        </p:spPr>
        <p:txBody>
          <a:bodyPr/>
          <a:lstStyle/>
          <a:p>
            <a:endParaRPr lang="en-GB"/>
          </a:p>
        </p:txBody>
      </p:sp>
      <p:sp>
        <p:nvSpPr>
          <p:cNvPr id="32" name="TextBox 32"/>
          <p:cNvSpPr txBox="1"/>
          <p:nvPr/>
        </p:nvSpPr>
        <p:spPr>
          <a:xfrm>
            <a:off x="2765186" y="366806"/>
            <a:ext cx="11916653" cy="1846659"/>
          </a:xfrm>
          <a:prstGeom prst="rect">
            <a:avLst/>
          </a:prstGeom>
        </p:spPr>
        <p:txBody>
          <a:bodyPr wrap="square" lIns="0" tIns="0" rIns="0" bIns="0" rtlCol="0" anchor="t">
            <a:spAutoFit/>
          </a:bodyPr>
          <a:lstStyle/>
          <a:p>
            <a:pPr algn="ctr"/>
            <a:r>
              <a:rPr lang="en-US" sz="6000" b="1" dirty="0"/>
              <a:t>Event Location and Operational Feasibility</a:t>
            </a:r>
            <a:endParaRPr lang="en-GB" sz="6000" dirty="0"/>
          </a:p>
        </p:txBody>
      </p:sp>
      <p:sp>
        <p:nvSpPr>
          <p:cNvPr id="34" name="TextBox 34"/>
          <p:cNvSpPr txBox="1"/>
          <p:nvPr/>
        </p:nvSpPr>
        <p:spPr>
          <a:xfrm>
            <a:off x="9246717" y="3339712"/>
            <a:ext cx="7898283" cy="1286378"/>
          </a:xfrm>
          <a:prstGeom prst="rect">
            <a:avLst/>
          </a:prstGeom>
        </p:spPr>
        <p:txBody>
          <a:bodyPr wrap="square" lIns="0" tIns="0" rIns="0" bIns="0" rtlCol="0" anchor="t">
            <a:spAutoFit/>
          </a:bodyPr>
          <a:lstStyle/>
          <a:p>
            <a:pPr algn="just">
              <a:lnSpc>
                <a:spcPts val="2520"/>
              </a:lnSpc>
            </a:pPr>
            <a:r>
              <a:rPr lang="en-US" sz="2800" dirty="0">
                <a:latin typeface="Times New Roman" panose="02020603050405020304" pitchFamily="18" charset="0"/>
                <a:cs typeface="Times New Roman" panose="02020603050405020304" pitchFamily="18" charset="0"/>
              </a:rPr>
              <a:t>Cardiff Castle offers historic ambiance, accessibility, and a central location ideal for tourists (Rogers and Wynn-Moylan, 2022).</a:t>
            </a:r>
          </a:p>
          <a:p>
            <a:pPr algn="just">
              <a:lnSpc>
                <a:spcPts val="2520"/>
              </a:lnSpc>
            </a:pPr>
            <a:endParaRPr lang="en-US" sz="2800"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
        <p:nvSpPr>
          <p:cNvPr id="35" name="TextBox 35"/>
          <p:cNvSpPr txBox="1"/>
          <p:nvPr/>
        </p:nvSpPr>
        <p:spPr>
          <a:xfrm>
            <a:off x="9345351" y="5741025"/>
            <a:ext cx="7213315" cy="961802"/>
          </a:xfrm>
          <a:prstGeom prst="rect">
            <a:avLst/>
          </a:prstGeom>
        </p:spPr>
        <p:txBody>
          <a:bodyPr wrap="square" lIns="0" tIns="0" rIns="0" bIns="0" rtlCol="0" anchor="t">
            <a:spAutoFit/>
          </a:bodyPr>
          <a:lstStyle/>
          <a:p>
            <a:pPr algn="just">
              <a:lnSpc>
                <a:spcPts val="2520"/>
              </a:lnSpc>
            </a:pPr>
            <a:r>
              <a:rPr lang="en-US" sz="2800" dirty="0">
                <a:latin typeface="Times New Roman" panose="02020603050405020304" pitchFamily="18" charset="0"/>
                <a:cs typeface="Times New Roman" panose="02020603050405020304" pitchFamily="18" charset="0"/>
              </a:rPr>
              <a:t>Resources include stage platforms, lighting, sound, sanitation units, and vendor stations (Bowdin et al., 2023).</a:t>
            </a:r>
            <a:endParaRPr lang="en-US" sz="2800"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
        <p:nvSpPr>
          <p:cNvPr id="36" name="TextBox 36"/>
          <p:cNvSpPr txBox="1"/>
          <p:nvPr/>
        </p:nvSpPr>
        <p:spPr>
          <a:xfrm>
            <a:off x="9367518" y="8067807"/>
            <a:ext cx="7290472" cy="961802"/>
          </a:xfrm>
          <a:prstGeom prst="rect">
            <a:avLst/>
          </a:prstGeom>
        </p:spPr>
        <p:txBody>
          <a:bodyPr wrap="square" lIns="0" tIns="0" rIns="0" bIns="0" rtlCol="0" anchor="t">
            <a:spAutoFit/>
          </a:bodyPr>
          <a:lstStyle/>
          <a:p>
            <a:pPr algn="just">
              <a:lnSpc>
                <a:spcPts val="2520"/>
              </a:lnSpc>
            </a:pPr>
            <a:r>
              <a:rPr lang="en-US" sz="2800" dirty="0">
                <a:latin typeface="Times New Roman" panose="02020603050405020304" pitchFamily="18" charset="0"/>
                <a:cs typeface="Times New Roman" panose="02020603050405020304" pitchFamily="18" charset="0"/>
              </a:rPr>
              <a:t>Skilled staff needed include stage managers, sound engineers, hospitality staff, and multilingual volunteers (</a:t>
            </a:r>
            <a:r>
              <a:rPr lang="en-US" sz="2800" dirty="0" err="1">
                <a:latin typeface="Times New Roman" panose="02020603050405020304" pitchFamily="18" charset="0"/>
                <a:cs typeface="Times New Roman" panose="02020603050405020304" pitchFamily="18" charset="0"/>
              </a:rPr>
              <a:t>Kelder</a:t>
            </a:r>
            <a:r>
              <a:rPr lang="en-US" sz="2800" dirty="0">
                <a:latin typeface="Times New Roman" panose="02020603050405020304" pitchFamily="18" charset="0"/>
                <a:cs typeface="Times New Roman" panose="02020603050405020304" pitchFamily="18" charset="0"/>
              </a:rPr>
              <a:t> et al., 2025).</a:t>
            </a:r>
            <a:endParaRPr lang="en-US" sz="2800"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pic>
        <p:nvPicPr>
          <p:cNvPr id="41" name="Picture 40"/>
          <p:cNvPicPr>
            <a:picLocks noChangeAspect="1"/>
          </p:cNvPicPr>
          <p:nvPr/>
        </p:nvPicPr>
        <p:blipFill>
          <a:blip r:embed="rId10"/>
          <a:stretch>
            <a:fillRect/>
          </a:stretch>
        </p:blipFill>
        <p:spPr>
          <a:xfrm>
            <a:off x="1400447" y="2663513"/>
            <a:ext cx="6242488" cy="63448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029" b="-748"/>
            </a:stretch>
          </a:blipFill>
        </p:spPr>
        <p:txBody>
          <a:bodyPr/>
          <a:lstStyle/>
          <a:p>
            <a:endParaRPr lang="en-GB"/>
          </a:p>
        </p:txBody>
      </p:sp>
      <p:grpSp>
        <p:nvGrpSpPr>
          <p:cNvPr id="3" name="Group 3"/>
          <p:cNvGrpSpPr/>
          <p:nvPr/>
        </p:nvGrpSpPr>
        <p:grpSpPr>
          <a:xfrm>
            <a:off x="1028700" y="2844553"/>
            <a:ext cx="3690052" cy="5515711"/>
            <a:chOff x="0" y="0"/>
            <a:chExt cx="971866" cy="1452698"/>
          </a:xfrm>
        </p:grpSpPr>
        <p:sp>
          <p:nvSpPr>
            <p:cNvPr id="4" name="Freeform 4"/>
            <p:cNvSpPr/>
            <p:nvPr/>
          </p:nvSpPr>
          <p:spPr>
            <a:xfrm>
              <a:off x="0" y="0"/>
              <a:ext cx="971866" cy="1452698"/>
            </a:xfrm>
            <a:custGeom>
              <a:avLst/>
              <a:gdLst/>
              <a:ahLst/>
              <a:cxnLst/>
              <a:rect l="l" t="t" r="r" b="b"/>
              <a:pathLst>
                <a:path w="971866" h="1452698">
                  <a:moveTo>
                    <a:pt x="107001" y="0"/>
                  </a:moveTo>
                  <a:lnTo>
                    <a:pt x="864865" y="0"/>
                  </a:lnTo>
                  <a:cubicBezTo>
                    <a:pt x="923960" y="0"/>
                    <a:pt x="971866" y="47906"/>
                    <a:pt x="971866" y="107001"/>
                  </a:cubicBezTo>
                  <a:lnTo>
                    <a:pt x="971866" y="1345697"/>
                  </a:lnTo>
                  <a:cubicBezTo>
                    <a:pt x="971866" y="1404792"/>
                    <a:pt x="923960" y="1452698"/>
                    <a:pt x="864865" y="1452698"/>
                  </a:cubicBezTo>
                  <a:lnTo>
                    <a:pt x="107001" y="1452698"/>
                  </a:lnTo>
                  <a:cubicBezTo>
                    <a:pt x="47906" y="1452698"/>
                    <a:pt x="0" y="1404792"/>
                    <a:pt x="0" y="1345697"/>
                  </a:cubicBezTo>
                  <a:lnTo>
                    <a:pt x="0" y="107001"/>
                  </a:lnTo>
                  <a:cubicBezTo>
                    <a:pt x="0" y="47906"/>
                    <a:pt x="47906" y="0"/>
                    <a:pt x="107001"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5" name="TextBox 5"/>
            <p:cNvSpPr txBox="1"/>
            <p:nvPr/>
          </p:nvSpPr>
          <p:spPr>
            <a:xfrm>
              <a:off x="0" y="19050"/>
              <a:ext cx="971866" cy="1433648"/>
            </a:xfrm>
            <a:prstGeom prst="rect">
              <a:avLst/>
            </a:prstGeom>
          </p:spPr>
          <p:txBody>
            <a:bodyPr lIns="50800" tIns="50800" rIns="50800" bIns="50800" rtlCol="0" anchor="ctr"/>
            <a:lstStyle/>
            <a:p>
              <a:pPr algn="ctr">
                <a:lnSpc>
                  <a:spcPts val="2749"/>
                </a:lnSpc>
              </a:pPr>
              <a:endParaRPr/>
            </a:p>
          </p:txBody>
        </p:sp>
      </p:grpSp>
      <p:grpSp>
        <p:nvGrpSpPr>
          <p:cNvPr id="6" name="Group 6"/>
          <p:cNvGrpSpPr/>
          <p:nvPr/>
        </p:nvGrpSpPr>
        <p:grpSpPr>
          <a:xfrm>
            <a:off x="5052461" y="2844553"/>
            <a:ext cx="3690052" cy="5515711"/>
            <a:chOff x="0" y="0"/>
            <a:chExt cx="971866" cy="1452698"/>
          </a:xfrm>
        </p:grpSpPr>
        <p:sp>
          <p:nvSpPr>
            <p:cNvPr id="7" name="Freeform 7"/>
            <p:cNvSpPr/>
            <p:nvPr/>
          </p:nvSpPr>
          <p:spPr>
            <a:xfrm>
              <a:off x="0" y="0"/>
              <a:ext cx="971866" cy="1452698"/>
            </a:xfrm>
            <a:custGeom>
              <a:avLst/>
              <a:gdLst/>
              <a:ahLst/>
              <a:cxnLst/>
              <a:rect l="l" t="t" r="r" b="b"/>
              <a:pathLst>
                <a:path w="971866" h="1452698">
                  <a:moveTo>
                    <a:pt x="107001" y="0"/>
                  </a:moveTo>
                  <a:lnTo>
                    <a:pt x="864865" y="0"/>
                  </a:lnTo>
                  <a:cubicBezTo>
                    <a:pt x="923960" y="0"/>
                    <a:pt x="971866" y="47906"/>
                    <a:pt x="971866" y="107001"/>
                  </a:cubicBezTo>
                  <a:lnTo>
                    <a:pt x="971866" y="1345697"/>
                  </a:lnTo>
                  <a:cubicBezTo>
                    <a:pt x="971866" y="1404792"/>
                    <a:pt x="923960" y="1452698"/>
                    <a:pt x="864865" y="1452698"/>
                  </a:cubicBezTo>
                  <a:lnTo>
                    <a:pt x="107001" y="1452698"/>
                  </a:lnTo>
                  <a:cubicBezTo>
                    <a:pt x="47906" y="1452698"/>
                    <a:pt x="0" y="1404792"/>
                    <a:pt x="0" y="1345697"/>
                  </a:cubicBezTo>
                  <a:lnTo>
                    <a:pt x="0" y="107001"/>
                  </a:lnTo>
                  <a:cubicBezTo>
                    <a:pt x="0" y="47906"/>
                    <a:pt x="47906" y="0"/>
                    <a:pt x="107001"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8" name="TextBox 8"/>
            <p:cNvSpPr txBox="1"/>
            <p:nvPr/>
          </p:nvSpPr>
          <p:spPr>
            <a:xfrm>
              <a:off x="0" y="19050"/>
              <a:ext cx="971866" cy="1433648"/>
            </a:xfrm>
            <a:prstGeom prst="rect">
              <a:avLst/>
            </a:prstGeom>
          </p:spPr>
          <p:txBody>
            <a:bodyPr lIns="50800" tIns="50800" rIns="50800" bIns="50800" rtlCol="0" anchor="ctr"/>
            <a:lstStyle/>
            <a:p>
              <a:pPr algn="ctr">
                <a:lnSpc>
                  <a:spcPts val="2749"/>
                </a:lnSpc>
              </a:pPr>
              <a:endParaRPr/>
            </a:p>
          </p:txBody>
        </p:sp>
      </p:grpSp>
      <p:grpSp>
        <p:nvGrpSpPr>
          <p:cNvPr id="9" name="Group 9"/>
          <p:cNvGrpSpPr/>
          <p:nvPr/>
        </p:nvGrpSpPr>
        <p:grpSpPr>
          <a:xfrm>
            <a:off x="9076222" y="2844553"/>
            <a:ext cx="3690052" cy="5515711"/>
            <a:chOff x="0" y="0"/>
            <a:chExt cx="971866" cy="1452698"/>
          </a:xfrm>
        </p:grpSpPr>
        <p:sp>
          <p:nvSpPr>
            <p:cNvPr id="10" name="Freeform 10"/>
            <p:cNvSpPr/>
            <p:nvPr/>
          </p:nvSpPr>
          <p:spPr>
            <a:xfrm>
              <a:off x="0" y="0"/>
              <a:ext cx="971866" cy="1452698"/>
            </a:xfrm>
            <a:custGeom>
              <a:avLst/>
              <a:gdLst/>
              <a:ahLst/>
              <a:cxnLst/>
              <a:rect l="l" t="t" r="r" b="b"/>
              <a:pathLst>
                <a:path w="971866" h="1452698">
                  <a:moveTo>
                    <a:pt x="107001" y="0"/>
                  </a:moveTo>
                  <a:lnTo>
                    <a:pt x="864865" y="0"/>
                  </a:lnTo>
                  <a:cubicBezTo>
                    <a:pt x="923960" y="0"/>
                    <a:pt x="971866" y="47906"/>
                    <a:pt x="971866" y="107001"/>
                  </a:cubicBezTo>
                  <a:lnTo>
                    <a:pt x="971866" y="1345697"/>
                  </a:lnTo>
                  <a:cubicBezTo>
                    <a:pt x="971866" y="1404792"/>
                    <a:pt x="923960" y="1452698"/>
                    <a:pt x="864865" y="1452698"/>
                  </a:cubicBezTo>
                  <a:lnTo>
                    <a:pt x="107001" y="1452698"/>
                  </a:lnTo>
                  <a:cubicBezTo>
                    <a:pt x="47906" y="1452698"/>
                    <a:pt x="0" y="1404792"/>
                    <a:pt x="0" y="1345697"/>
                  </a:cubicBezTo>
                  <a:lnTo>
                    <a:pt x="0" y="107001"/>
                  </a:lnTo>
                  <a:cubicBezTo>
                    <a:pt x="0" y="47906"/>
                    <a:pt x="47906" y="0"/>
                    <a:pt x="107001"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11" name="TextBox 11"/>
            <p:cNvSpPr txBox="1"/>
            <p:nvPr/>
          </p:nvSpPr>
          <p:spPr>
            <a:xfrm>
              <a:off x="0" y="19050"/>
              <a:ext cx="971866" cy="1433648"/>
            </a:xfrm>
            <a:prstGeom prst="rect">
              <a:avLst/>
            </a:prstGeom>
          </p:spPr>
          <p:txBody>
            <a:bodyPr lIns="50800" tIns="50800" rIns="50800" bIns="50800" rtlCol="0" anchor="ctr"/>
            <a:lstStyle/>
            <a:p>
              <a:pPr algn="ctr">
                <a:lnSpc>
                  <a:spcPts val="2749"/>
                </a:lnSpc>
              </a:pPr>
              <a:endParaRPr/>
            </a:p>
          </p:txBody>
        </p:sp>
      </p:grpSp>
      <p:sp>
        <p:nvSpPr>
          <p:cNvPr id="12" name="Freeform 12"/>
          <p:cNvSpPr/>
          <p:nvPr/>
        </p:nvSpPr>
        <p:spPr>
          <a:xfrm rot="993920">
            <a:off x="15747415" y="-494262"/>
            <a:ext cx="3023771" cy="3045923"/>
          </a:xfrm>
          <a:custGeom>
            <a:avLst/>
            <a:gdLst/>
            <a:ahLst/>
            <a:cxnLst/>
            <a:rect l="l" t="t" r="r" b="b"/>
            <a:pathLst>
              <a:path w="3023771" h="3045923">
                <a:moveTo>
                  <a:pt x="0" y="0"/>
                </a:moveTo>
                <a:lnTo>
                  <a:pt x="3023770" y="0"/>
                </a:lnTo>
                <a:lnTo>
                  <a:pt x="3023770" y="3045924"/>
                </a:lnTo>
                <a:lnTo>
                  <a:pt x="0" y="30459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grpSp>
        <p:nvGrpSpPr>
          <p:cNvPr id="13" name="Group 13"/>
          <p:cNvGrpSpPr/>
          <p:nvPr/>
        </p:nvGrpSpPr>
        <p:grpSpPr>
          <a:xfrm>
            <a:off x="13103691" y="1028700"/>
            <a:ext cx="4155609" cy="7331564"/>
            <a:chOff x="0" y="0"/>
            <a:chExt cx="643813" cy="1135851"/>
          </a:xfrm>
        </p:grpSpPr>
        <p:sp>
          <p:nvSpPr>
            <p:cNvPr id="14" name="Freeform 14"/>
            <p:cNvSpPr/>
            <p:nvPr/>
          </p:nvSpPr>
          <p:spPr>
            <a:xfrm>
              <a:off x="0" y="0"/>
              <a:ext cx="643813" cy="1135851"/>
            </a:xfrm>
            <a:custGeom>
              <a:avLst/>
              <a:gdLst/>
              <a:ahLst/>
              <a:cxnLst/>
              <a:rect l="l" t="t" r="r" b="b"/>
              <a:pathLst>
                <a:path w="643813" h="1135851">
                  <a:moveTo>
                    <a:pt x="93150" y="0"/>
                  </a:moveTo>
                  <a:lnTo>
                    <a:pt x="550662" y="0"/>
                  </a:lnTo>
                  <a:cubicBezTo>
                    <a:pt x="575367" y="0"/>
                    <a:pt x="599060" y="9814"/>
                    <a:pt x="616529" y="27283"/>
                  </a:cubicBezTo>
                  <a:cubicBezTo>
                    <a:pt x="633999" y="44752"/>
                    <a:pt x="643813" y="68445"/>
                    <a:pt x="643813" y="93150"/>
                  </a:cubicBezTo>
                  <a:lnTo>
                    <a:pt x="643813" y="1042701"/>
                  </a:lnTo>
                  <a:cubicBezTo>
                    <a:pt x="643813" y="1067406"/>
                    <a:pt x="633999" y="1091099"/>
                    <a:pt x="616529" y="1108568"/>
                  </a:cubicBezTo>
                  <a:cubicBezTo>
                    <a:pt x="599060" y="1126037"/>
                    <a:pt x="575367" y="1135851"/>
                    <a:pt x="550662" y="1135851"/>
                  </a:cubicBezTo>
                  <a:lnTo>
                    <a:pt x="93150" y="1135851"/>
                  </a:lnTo>
                  <a:cubicBezTo>
                    <a:pt x="68445" y="1135851"/>
                    <a:pt x="44752" y="1126037"/>
                    <a:pt x="27283" y="1108568"/>
                  </a:cubicBezTo>
                  <a:cubicBezTo>
                    <a:pt x="9814" y="1091099"/>
                    <a:pt x="0" y="1067406"/>
                    <a:pt x="0" y="1042701"/>
                  </a:cubicBezTo>
                  <a:lnTo>
                    <a:pt x="0" y="93150"/>
                  </a:lnTo>
                  <a:cubicBezTo>
                    <a:pt x="0" y="68445"/>
                    <a:pt x="9814" y="44752"/>
                    <a:pt x="27283" y="27283"/>
                  </a:cubicBezTo>
                  <a:cubicBezTo>
                    <a:pt x="44752" y="9814"/>
                    <a:pt x="68445" y="0"/>
                    <a:pt x="93150" y="0"/>
                  </a:cubicBezTo>
                  <a:close/>
                </a:path>
              </a:pathLst>
            </a:custGeom>
            <a:blipFill>
              <a:blip r:embed="rId6"/>
              <a:stretch>
                <a:fillRect l="-64104" r="-101697"/>
              </a:stretch>
            </a:blipFill>
          </p:spPr>
          <p:txBody>
            <a:bodyPr/>
            <a:lstStyle/>
            <a:p>
              <a:endParaRPr lang="en-GB"/>
            </a:p>
          </p:txBody>
        </p:sp>
      </p:grpSp>
      <p:sp>
        <p:nvSpPr>
          <p:cNvPr id="15" name="AutoShape 15"/>
          <p:cNvSpPr/>
          <p:nvPr/>
        </p:nvSpPr>
        <p:spPr>
          <a:xfrm>
            <a:off x="1488163" y="4305300"/>
            <a:ext cx="2890851" cy="0"/>
          </a:xfrm>
          <a:prstGeom prst="line">
            <a:avLst/>
          </a:prstGeom>
          <a:ln w="19050" cap="flat">
            <a:solidFill>
              <a:srgbClr val="272727"/>
            </a:solidFill>
            <a:prstDash val="solid"/>
            <a:headEnd type="none" w="sm" len="sm"/>
            <a:tailEnd type="none" w="sm" len="sm"/>
          </a:ln>
        </p:spPr>
        <p:txBody>
          <a:bodyPr/>
          <a:lstStyle/>
          <a:p>
            <a:endParaRPr lang="en-GB"/>
          </a:p>
        </p:txBody>
      </p:sp>
      <p:sp>
        <p:nvSpPr>
          <p:cNvPr id="16" name="AutoShape 16"/>
          <p:cNvSpPr/>
          <p:nvPr/>
        </p:nvSpPr>
        <p:spPr>
          <a:xfrm>
            <a:off x="5452061" y="4578680"/>
            <a:ext cx="2890851" cy="0"/>
          </a:xfrm>
          <a:prstGeom prst="line">
            <a:avLst/>
          </a:prstGeom>
          <a:ln w="19050" cap="flat">
            <a:solidFill>
              <a:srgbClr val="272727"/>
            </a:solidFill>
            <a:prstDash val="solid"/>
            <a:headEnd type="none" w="sm" len="sm"/>
            <a:tailEnd type="none" w="sm" len="sm"/>
          </a:ln>
        </p:spPr>
        <p:txBody>
          <a:bodyPr/>
          <a:lstStyle/>
          <a:p>
            <a:endParaRPr lang="en-GB"/>
          </a:p>
        </p:txBody>
      </p:sp>
      <p:sp>
        <p:nvSpPr>
          <p:cNvPr id="17" name="AutoShape 17"/>
          <p:cNvSpPr/>
          <p:nvPr/>
        </p:nvSpPr>
        <p:spPr>
          <a:xfrm>
            <a:off x="9442046" y="4578680"/>
            <a:ext cx="2890851" cy="0"/>
          </a:xfrm>
          <a:prstGeom prst="line">
            <a:avLst/>
          </a:prstGeom>
          <a:ln w="19050" cap="flat">
            <a:solidFill>
              <a:srgbClr val="272727"/>
            </a:solidFill>
            <a:prstDash val="solid"/>
            <a:headEnd type="none" w="sm" len="sm"/>
            <a:tailEnd type="none" w="sm" len="sm"/>
          </a:ln>
        </p:spPr>
        <p:txBody>
          <a:bodyPr/>
          <a:lstStyle/>
          <a:p>
            <a:endParaRPr lang="en-GB"/>
          </a:p>
        </p:txBody>
      </p:sp>
      <p:sp>
        <p:nvSpPr>
          <p:cNvPr id="18" name="Freeform 18"/>
          <p:cNvSpPr/>
          <p:nvPr/>
        </p:nvSpPr>
        <p:spPr>
          <a:xfrm>
            <a:off x="13873312" y="7998491"/>
            <a:ext cx="6307967" cy="5432737"/>
          </a:xfrm>
          <a:custGeom>
            <a:avLst/>
            <a:gdLst/>
            <a:ahLst/>
            <a:cxnLst/>
            <a:rect l="l" t="t" r="r" b="b"/>
            <a:pathLst>
              <a:path w="6307967" h="5432737">
                <a:moveTo>
                  <a:pt x="0" y="0"/>
                </a:moveTo>
                <a:lnTo>
                  <a:pt x="6307967" y="0"/>
                </a:lnTo>
                <a:lnTo>
                  <a:pt x="6307967" y="5432737"/>
                </a:lnTo>
                <a:lnTo>
                  <a:pt x="0" y="5432737"/>
                </a:lnTo>
                <a:lnTo>
                  <a:pt x="0" y="0"/>
                </a:lnTo>
                <a:close/>
              </a:path>
            </a:pathLst>
          </a:custGeom>
          <a:blipFill>
            <a:blip r:embed="rId7"/>
            <a:stretch>
              <a:fillRect/>
            </a:stretch>
          </a:blipFill>
        </p:spPr>
        <p:txBody>
          <a:bodyPr/>
          <a:lstStyle/>
          <a:p>
            <a:endParaRPr lang="en-GB"/>
          </a:p>
        </p:txBody>
      </p:sp>
      <p:sp>
        <p:nvSpPr>
          <p:cNvPr id="19" name="Freeform 19"/>
          <p:cNvSpPr/>
          <p:nvPr/>
        </p:nvSpPr>
        <p:spPr>
          <a:xfrm rot="-4783918">
            <a:off x="6287036" y="-2774852"/>
            <a:ext cx="4613191" cy="5549704"/>
          </a:xfrm>
          <a:custGeom>
            <a:avLst/>
            <a:gdLst/>
            <a:ahLst/>
            <a:cxnLst/>
            <a:rect l="l" t="t" r="r" b="b"/>
            <a:pathLst>
              <a:path w="4613191" h="5549704">
                <a:moveTo>
                  <a:pt x="0" y="0"/>
                </a:moveTo>
                <a:lnTo>
                  <a:pt x="4613191" y="0"/>
                </a:lnTo>
                <a:lnTo>
                  <a:pt x="4613191" y="5549704"/>
                </a:lnTo>
                <a:lnTo>
                  <a:pt x="0" y="5549704"/>
                </a:lnTo>
                <a:lnTo>
                  <a:pt x="0" y="0"/>
                </a:lnTo>
                <a:close/>
              </a:path>
            </a:pathLst>
          </a:custGeom>
          <a:blipFill>
            <a:blip r:embed="rId8"/>
            <a:stretch>
              <a:fillRect/>
            </a:stretch>
          </a:blipFill>
        </p:spPr>
        <p:txBody>
          <a:bodyPr/>
          <a:lstStyle/>
          <a:p>
            <a:endParaRPr lang="en-GB"/>
          </a:p>
        </p:txBody>
      </p:sp>
      <p:sp>
        <p:nvSpPr>
          <p:cNvPr id="20" name="Freeform 20"/>
          <p:cNvSpPr/>
          <p:nvPr/>
        </p:nvSpPr>
        <p:spPr>
          <a:xfrm>
            <a:off x="-2412758" y="6914335"/>
            <a:ext cx="4825515" cy="4143911"/>
          </a:xfrm>
          <a:custGeom>
            <a:avLst/>
            <a:gdLst/>
            <a:ahLst/>
            <a:cxnLst/>
            <a:rect l="l" t="t" r="r" b="b"/>
            <a:pathLst>
              <a:path w="4825515" h="4143911">
                <a:moveTo>
                  <a:pt x="0" y="0"/>
                </a:moveTo>
                <a:lnTo>
                  <a:pt x="4825516" y="0"/>
                </a:lnTo>
                <a:lnTo>
                  <a:pt x="4825516" y="4143911"/>
                </a:lnTo>
                <a:lnTo>
                  <a:pt x="0" y="4143911"/>
                </a:lnTo>
                <a:lnTo>
                  <a:pt x="0" y="0"/>
                </a:lnTo>
                <a:close/>
              </a:path>
            </a:pathLst>
          </a:custGeom>
          <a:blipFill>
            <a:blip r:embed="rId9"/>
            <a:stretch>
              <a:fillRect/>
            </a:stretch>
          </a:blipFill>
        </p:spPr>
        <p:txBody>
          <a:bodyPr/>
          <a:lstStyle/>
          <a:p>
            <a:endParaRPr lang="en-GB"/>
          </a:p>
        </p:txBody>
      </p:sp>
      <p:sp>
        <p:nvSpPr>
          <p:cNvPr id="21" name="Freeform 21"/>
          <p:cNvSpPr/>
          <p:nvPr/>
        </p:nvSpPr>
        <p:spPr>
          <a:xfrm rot="-1315159">
            <a:off x="5845629" y="8619386"/>
            <a:ext cx="2428886" cy="2578933"/>
          </a:xfrm>
          <a:custGeom>
            <a:avLst/>
            <a:gdLst/>
            <a:ahLst/>
            <a:cxnLst/>
            <a:rect l="l" t="t" r="r" b="b"/>
            <a:pathLst>
              <a:path w="2428886" h="2578933">
                <a:moveTo>
                  <a:pt x="0" y="0"/>
                </a:moveTo>
                <a:lnTo>
                  <a:pt x="2428886" y="0"/>
                </a:lnTo>
                <a:lnTo>
                  <a:pt x="2428886" y="2578933"/>
                </a:lnTo>
                <a:lnTo>
                  <a:pt x="0" y="25789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2" name="Freeform 22"/>
          <p:cNvSpPr/>
          <p:nvPr/>
        </p:nvSpPr>
        <p:spPr>
          <a:xfrm>
            <a:off x="10488219" y="1028700"/>
            <a:ext cx="1246983" cy="1187751"/>
          </a:xfrm>
          <a:custGeom>
            <a:avLst/>
            <a:gdLst/>
            <a:ahLst/>
            <a:cxnLst/>
            <a:rect l="l" t="t" r="r" b="b"/>
            <a:pathLst>
              <a:path w="1246983" h="1187751">
                <a:moveTo>
                  <a:pt x="0" y="0"/>
                </a:moveTo>
                <a:lnTo>
                  <a:pt x="1246982" y="0"/>
                </a:lnTo>
                <a:lnTo>
                  <a:pt x="1246982" y="1187751"/>
                </a:lnTo>
                <a:lnTo>
                  <a:pt x="0" y="1187751"/>
                </a:lnTo>
                <a:lnTo>
                  <a:pt x="0" y="0"/>
                </a:lnTo>
                <a:close/>
              </a:path>
            </a:pathLst>
          </a:custGeom>
          <a:blipFill>
            <a:blip r:embed="rId12"/>
            <a:stretch>
              <a:fillRect/>
            </a:stretch>
          </a:blipFill>
        </p:spPr>
        <p:txBody>
          <a:bodyPr/>
          <a:lstStyle/>
          <a:p>
            <a:endParaRPr lang="en-GB"/>
          </a:p>
        </p:txBody>
      </p:sp>
      <p:sp>
        <p:nvSpPr>
          <p:cNvPr id="23" name="Freeform 23"/>
          <p:cNvSpPr/>
          <p:nvPr/>
        </p:nvSpPr>
        <p:spPr>
          <a:xfrm>
            <a:off x="95250" y="4737472"/>
            <a:ext cx="1490017" cy="1134276"/>
          </a:xfrm>
          <a:custGeom>
            <a:avLst/>
            <a:gdLst/>
            <a:ahLst/>
            <a:cxnLst/>
            <a:rect l="l" t="t" r="r" b="b"/>
            <a:pathLst>
              <a:path w="1490017" h="1134276">
                <a:moveTo>
                  <a:pt x="0" y="0"/>
                </a:moveTo>
                <a:lnTo>
                  <a:pt x="1490017" y="0"/>
                </a:lnTo>
                <a:lnTo>
                  <a:pt x="1490017" y="1134276"/>
                </a:lnTo>
                <a:lnTo>
                  <a:pt x="0" y="1134276"/>
                </a:lnTo>
                <a:lnTo>
                  <a:pt x="0" y="0"/>
                </a:lnTo>
                <a:close/>
              </a:path>
            </a:pathLst>
          </a:custGeom>
          <a:blipFill>
            <a:blip r:embed="rId13"/>
            <a:stretch>
              <a:fillRect/>
            </a:stretch>
          </a:blipFill>
        </p:spPr>
        <p:txBody>
          <a:bodyPr/>
          <a:lstStyle/>
          <a:p>
            <a:endParaRPr lang="en-GB"/>
          </a:p>
        </p:txBody>
      </p:sp>
      <p:sp>
        <p:nvSpPr>
          <p:cNvPr id="24" name="TextBox 24"/>
          <p:cNvSpPr txBox="1"/>
          <p:nvPr/>
        </p:nvSpPr>
        <p:spPr>
          <a:xfrm>
            <a:off x="1015092" y="678739"/>
            <a:ext cx="9805307" cy="1712007"/>
          </a:xfrm>
          <a:prstGeom prst="rect">
            <a:avLst/>
          </a:prstGeom>
        </p:spPr>
        <p:txBody>
          <a:bodyPr wrap="square" lIns="0" tIns="0" rIns="0" bIns="0" rtlCol="0" anchor="t">
            <a:spAutoFit/>
          </a:bodyPr>
          <a:lstStyle/>
          <a:p>
            <a:pPr algn="ctr">
              <a:lnSpc>
                <a:spcPts val="6600"/>
              </a:lnSpc>
            </a:pPr>
            <a:r>
              <a:rPr lang="en-US" sz="6000" b="1" dirty="0"/>
              <a:t>Event Requirements and Logistics</a:t>
            </a:r>
            <a:endParaRPr lang="en-US" sz="6000" b="1" spc="-300" dirty="0">
              <a:solidFill>
                <a:srgbClr val="272727"/>
              </a:solidFill>
              <a:latin typeface="TT Firs Neue Heavy"/>
              <a:ea typeface="TT Firs Neue Heavy"/>
              <a:cs typeface="TT Firs Neue Heavy"/>
              <a:sym typeface="TT Firs Neue Heavy"/>
            </a:endParaRPr>
          </a:p>
        </p:txBody>
      </p:sp>
      <p:sp>
        <p:nvSpPr>
          <p:cNvPr id="28" name="TextBox 28"/>
          <p:cNvSpPr txBox="1"/>
          <p:nvPr/>
        </p:nvSpPr>
        <p:spPr>
          <a:xfrm>
            <a:off x="1488163" y="3225434"/>
            <a:ext cx="2771126" cy="879087"/>
          </a:xfrm>
          <a:prstGeom prst="rect">
            <a:avLst/>
          </a:prstGeom>
        </p:spPr>
        <p:txBody>
          <a:bodyPr lIns="0" tIns="0" rIns="0" bIns="0" rtlCol="0" anchor="t">
            <a:spAutoFit/>
          </a:bodyPr>
          <a:lstStyle/>
          <a:p>
            <a:pPr algn="ctr">
              <a:lnSpc>
                <a:spcPts val="3300"/>
              </a:lnSpc>
            </a:pPr>
            <a:r>
              <a:rPr lang="en-GB" sz="3600" b="1" dirty="0"/>
              <a:t>Infrastructure Setup</a:t>
            </a:r>
            <a:endParaRPr lang="en-US" sz="3200" b="1" spc="-150" dirty="0">
              <a:solidFill>
                <a:srgbClr val="272727"/>
              </a:solidFill>
              <a:latin typeface="TT Firs Neue Bold"/>
              <a:ea typeface="TT Firs Neue Bold"/>
              <a:cs typeface="TT Firs Neue Bold"/>
              <a:sym typeface="TT Firs Neue Bold"/>
            </a:endParaRPr>
          </a:p>
        </p:txBody>
      </p:sp>
      <p:sp>
        <p:nvSpPr>
          <p:cNvPr id="29" name="TextBox 29"/>
          <p:cNvSpPr txBox="1"/>
          <p:nvPr/>
        </p:nvSpPr>
        <p:spPr>
          <a:xfrm>
            <a:off x="5511924" y="3225434"/>
            <a:ext cx="3104836" cy="1302280"/>
          </a:xfrm>
          <a:prstGeom prst="rect">
            <a:avLst/>
          </a:prstGeom>
        </p:spPr>
        <p:txBody>
          <a:bodyPr wrap="square" lIns="0" tIns="0" rIns="0" bIns="0" rtlCol="0" anchor="t">
            <a:spAutoFit/>
          </a:bodyPr>
          <a:lstStyle/>
          <a:p>
            <a:pPr algn="ctr">
              <a:lnSpc>
                <a:spcPts val="3300"/>
              </a:lnSpc>
            </a:pPr>
            <a:r>
              <a:rPr lang="en-GB" sz="3600" b="1" dirty="0"/>
              <a:t>Health, Safety and Accessibility</a:t>
            </a:r>
            <a:endParaRPr lang="en-US" sz="3200" b="1" spc="-150" dirty="0">
              <a:solidFill>
                <a:srgbClr val="272727"/>
              </a:solidFill>
              <a:latin typeface="TT Firs Neue Bold"/>
              <a:ea typeface="TT Firs Neue Bold"/>
              <a:cs typeface="TT Firs Neue Bold"/>
              <a:sym typeface="TT Firs Neue Bold"/>
            </a:endParaRPr>
          </a:p>
        </p:txBody>
      </p:sp>
      <p:sp>
        <p:nvSpPr>
          <p:cNvPr id="30" name="TextBox 30"/>
          <p:cNvSpPr txBox="1"/>
          <p:nvPr/>
        </p:nvSpPr>
        <p:spPr>
          <a:xfrm>
            <a:off x="9535686" y="3225434"/>
            <a:ext cx="2771126" cy="1302280"/>
          </a:xfrm>
          <a:prstGeom prst="rect">
            <a:avLst/>
          </a:prstGeom>
        </p:spPr>
        <p:txBody>
          <a:bodyPr lIns="0" tIns="0" rIns="0" bIns="0" rtlCol="0" anchor="t">
            <a:spAutoFit/>
          </a:bodyPr>
          <a:lstStyle/>
          <a:p>
            <a:pPr algn="ctr">
              <a:lnSpc>
                <a:spcPts val="3300"/>
              </a:lnSpc>
            </a:pPr>
            <a:r>
              <a:rPr lang="en-GB" sz="3600" b="1" dirty="0"/>
              <a:t>Permissions and Coordination</a:t>
            </a:r>
            <a:endParaRPr lang="en-US" sz="3200" b="1" spc="-150" dirty="0">
              <a:solidFill>
                <a:srgbClr val="272727"/>
              </a:solidFill>
              <a:latin typeface="TT Firs Neue Bold"/>
              <a:ea typeface="TT Firs Neue Bold"/>
              <a:cs typeface="TT Firs Neue Bold"/>
              <a:sym typeface="TT Firs Neue Bold"/>
            </a:endParaRPr>
          </a:p>
        </p:txBody>
      </p:sp>
      <p:sp>
        <p:nvSpPr>
          <p:cNvPr id="32" name="TextBox 32"/>
          <p:cNvSpPr txBox="1"/>
          <p:nvPr/>
        </p:nvSpPr>
        <p:spPr>
          <a:xfrm>
            <a:off x="1190175" y="4675229"/>
            <a:ext cx="3462685" cy="2769989"/>
          </a:xfrm>
          <a:prstGeom prst="rect">
            <a:avLst/>
          </a:prstGeom>
        </p:spPr>
        <p:txBody>
          <a:bodyPr wrap="square" lIns="0" tIns="0" rIns="0" bIns="0" rtlCol="0" anchor="t">
            <a:spAutoFit/>
          </a:bodyPr>
          <a:lstStyle/>
          <a:p>
            <a:pPr algn="ctr">
              <a:lnSpc>
                <a:spcPts val="2660"/>
              </a:lnSpc>
            </a:pPr>
            <a:r>
              <a:rPr lang="en-US" sz="2800" dirty="0">
                <a:latin typeface="Times New Roman" panose="02020603050405020304" pitchFamily="18" charset="0"/>
                <a:cs typeface="Times New Roman" panose="02020603050405020304" pitchFamily="18" charset="0"/>
              </a:rPr>
              <a:t>Main stage construction, sound and lighting installation, tents, toilets, fencing, and signage will be arranged to ensure smooth operations (Hall et al., 2022)</a:t>
            </a:r>
            <a:endParaRPr lang="en-US" sz="2400" spc="-95"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
        <p:nvSpPr>
          <p:cNvPr id="33" name="TextBox 33"/>
          <p:cNvSpPr txBox="1"/>
          <p:nvPr/>
        </p:nvSpPr>
        <p:spPr>
          <a:xfrm>
            <a:off x="5280893" y="4836843"/>
            <a:ext cx="3233186" cy="2423740"/>
          </a:xfrm>
          <a:prstGeom prst="rect">
            <a:avLst/>
          </a:prstGeom>
        </p:spPr>
        <p:txBody>
          <a:bodyPr lIns="0" tIns="0" rIns="0" bIns="0" rtlCol="0" anchor="t">
            <a:spAutoFit/>
          </a:bodyPr>
          <a:lstStyle/>
          <a:p>
            <a:pPr algn="ctr">
              <a:lnSpc>
                <a:spcPts val="2660"/>
              </a:lnSpc>
            </a:pPr>
            <a:r>
              <a:rPr lang="en-US" sz="2800" dirty="0">
                <a:latin typeface="Times New Roman" panose="02020603050405020304" pitchFamily="18" charset="0"/>
                <a:cs typeface="Times New Roman" panose="02020603050405020304" pitchFamily="18" charset="0"/>
              </a:rPr>
              <a:t>Emergency protocols, clean water, waste disposal, and full accessibility for disabled attendees will be strictly planned (</a:t>
            </a:r>
            <a:r>
              <a:rPr lang="en-US" sz="2800" dirty="0" err="1">
                <a:latin typeface="Times New Roman" panose="02020603050405020304" pitchFamily="18" charset="0"/>
                <a:cs typeface="Times New Roman" panose="02020603050405020304" pitchFamily="18" charset="0"/>
              </a:rPr>
              <a:t>Abdissa</a:t>
            </a:r>
            <a:r>
              <a:rPr lang="en-US" sz="2800" dirty="0">
                <a:latin typeface="Times New Roman" panose="02020603050405020304" pitchFamily="18" charset="0"/>
                <a:cs typeface="Times New Roman" panose="02020603050405020304" pitchFamily="18" charset="0"/>
              </a:rPr>
              <a:t> et al., 2022).</a:t>
            </a:r>
            <a:endParaRPr lang="en-US" sz="2400" spc="-95"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
        <p:nvSpPr>
          <p:cNvPr id="34" name="TextBox 34"/>
          <p:cNvSpPr txBox="1"/>
          <p:nvPr/>
        </p:nvSpPr>
        <p:spPr>
          <a:xfrm>
            <a:off x="9192084" y="4790003"/>
            <a:ext cx="3495396" cy="3116238"/>
          </a:xfrm>
          <a:prstGeom prst="rect">
            <a:avLst/>
          </a:prstGeom>
        </p:spPr>
        <p:txBody>
          <a:bodyPr wrap="square" lIns="0" tIns="0" rIns="0" bIns="0" rtlCol="0" anchor="t">
            <a:spAutoFit/>
          </a:bodyPr>
          <a:lstStyle/>
          <a:p>
            <a:pPr algn="ctr">
              <a:lnSpc>
                <a:spcPts val="2660"/>
              </a:lnSpc>
            </a:pPr>
            <a:r>
              <a:rPr lang="en-US" sz="2800" dirty="0">
                <a:latin typeface="Times New Roman" panose="02020603050405020304" pitchFamily="18" charset="0"/>
                <a:cs typeface="Times New Roman" panose="02020603050405020304" pitchFamily="18" charset="0"/>
              </a:rPr>
              <a:t>Collaboration with Cardiff Castle Management and Cardiff Council will secure permits and ensure compliance with safety and heritage regulations (</a:t>
            </a:r>
            <a:r>
              <a:rPr lang="en-US" sz="2800" dirty="0" err="1">
                <a:latin typeface="Times New Roman" panose="02020603050405020304" pitchFamily="18" charset="0"/>
                <a:cs typeface="Times New Roman" panose="02020603050405020304" pitchFamily="18" charset="0"/>
              </a:rPr>
              <a:t>Nwabuwe</a:t>
            </a:r>
            <a:r>
              <a:rPr lang="en-US" sz="2800" dirty="0">
                <a:latin typeface="Times New Roman" panose="02020603050405020304" pitchFamily="18" charset="0"/>
                <a:cs typeface="Times New Roman" panose="02020603050405020304" pitchFamily="18" charset="0"/>
              </a:rPr>
              <a:t> and </a:t>
            </a:r>
            <a:r>
              <a:rPr lang="en-US" sz="2800" dirty="0" err="1">
                <a:latin typeface="Times New Roman" panose="02020603050405020304" pitchFamily="18" charset="0"/>
                <a:cs typeface="Times New Roman" panose="02020603050405020304" pitchFamily="18" charset="0"/>
              </a:rPr>
              <a:t>Odirin</a:t>
            </a:r>
            <a:r>
              <a:rPr lang="en-US" sz="2800" dirty="0">
                <a:latin typeface="Times New Roman" panose="02020603050405020304" pitchFamily="18" charset="0"/>
                <a:cs typeface="Times New Roman" panose="02020603050405020304" pitchFamily="18" charset="0"/>
              </a:rPr>
              <a:t>, 2024).</a:t>
            </a:r>
            <a:endParaRPr lang="en-US" sz="2400" spc="-95"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2910" b="-24866"/>
            </a:stretch>
          </a:blipFill>
        </p:spPr>
        <p:txBody>
          <a:bodyPr/>
          <a:lstStyle/>
          <a:p>
            <a:endParaRPr lang="en-GB"/>
          </a:p>
        </p:txBody>
      </p:sp>
      <p:sp>
        <p:nvSpPr>
          <p:cNvPr id="3" name="Freeform 3"/>
          <p:cNvSpPr/>
          <p:nvPr/>
        </p:nvSpPr>
        <p:spPr>
          <a:xfrm>
            <a:off x="-820074" y="-1647033"/>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291544">
            <a:off x="16596646" y="7670928"/>
            <a:ext cx="2990032" cy="3174745"/>
          </a:xfrm>
          <a:custGeom>
            <a:avLst/>
            <a:gdLst/>
            <a:ahLst/>
            <a:cxnLst/>
            <a:rect l="l" t="t" r="r" b="b"/>
            <a:pathLst>
              <a:path w="2990032" h="3174745">
                <a:moveTo>
                  <a:pt x="0" y="0"/>
                </a:moveTo>
                <a:lnTo>
                  <a:pt x="2990032" y="0"/>
                </a:lnTo>
                <a:lnTo>
                  <a:pt x="2990032" y="3174744"/>
                </a:lnTo>
                <a:lnTo>
                  <a:pt x="0" y="31747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12848854" y="7320274"/>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8"/>
            <a:stretch>
              <a:fillRect/>
            </a:stretch>
          </a:blipFill>
        </p:spPr>
        <p:txBody>
          <a:bodyPr/>
          <a:lstStyle/>
          <a:p>
            <a:endParaRPr lang="en-GB"/>
          </a:p>
        </p:txBody>
      </p:sp>
      <p:sp>
        <p:nvSpPr>
          <p:cNvPr id="10" name="Freeform 10"/>
          <p:cNvSpPr/>
          <p:nvPr/>
        </p:nvSpPr>
        <p:spPr>
          <a:xfrm>
            <a:off x="10143237" y="1241655"/>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9"/>
            <a:stretch>
              <a:fillRect/>
            </a:stretch>
          </a:blipFill>
        </p:spPr>
        <p:txBody>
          <a:bodyPr/>
          <a:lstStyle/>
          <a:p>
            <a:endParaRPr lang="en-GB"/>
          </a:p>
        </p:txBody>
      </p:sp>
      <p:sp>
        <p:nvSpPr>
          <p:cNvPr id="11" name="TextBox 11"/>
          <p:cNvSpPr txBox="1"/>
          <p:nvPr/>
        </p:nvSpPr>
        <p:spPr>
          <a:xfrm>
            <a:off x="5638800" y="410367"/>
            <a:ext cx="7943313" cy="911788"/>
          </a:xfrm>
          <a:prstGeom prst="rect">
            <a:avLst/>
          </a:prstGeom>
        </p:spPr>
        <p:txBody>
          <a:bodyPr wrap="square" lIns="0" tIns="0" rIns="0" bIns="0" rtlCol="0" anchor="t">
            <a:spAutoFit/>
          </a:bodyPr>
          <a:lstStyle/>
          <a:p>
            <a:pPr algn="ctr">
              <a:lnSpc>
                <a:spcPts val="6600"/>
              </a:lnSpc>
            </a:pPr>
            <a:r>
              <a:rPr lang="en-US" sz="7200" b="1" dirty="0"/>
              <a:t>Financial Plan</a:t>
            </a:r>
            <a:endParaRPr lang="en-US" sz="7200" b="1" spc="-300" dirty="0">
              <a:solidFill>
                <a:srgbClr val="272727"/>
              </a:solidFill>
              <a:latin typeface="TT Firs Neue Heavy"/>
              <a:ea typeface="TT Firs Neue Heavy"/>
              <a:cs typeface="TT Firs Neue Heavy"/>
              <a:sym typeface="TT Firs Neue Heavy"/>
            </a:endParaRPr>
          </a:p>
        </p:txBody>
      </p:sp>
      <p:graphicFrame>
        <p:nvGraphicFramePr>
          <p:cNvPr id="4" name="Table 3"/>
          <p:cNvGraphicFramePr>
            <a:graphicFrameLocks noGrp="1"/>
          </p:cNvGraphicFramePr>
          <p:nvPr>
            <p:extLst>
              <p:ext uri="{D42A27DB-BD31-4B8C-83A1-F6EECF244321}">
                <p14:modId xmlns:p14="http://schemas.microsoft.com/office/powerpoint/2010/main" val="380754118"/>
              </p:ext>
            </p:extLst>
          </p:nvPr>
        </p:nvGraphicFramePr>
        <p:xfrm>
          <a:off x="457200" y="1851503"/>
          <a:ext cx="9448799" cy="7441941"/>
        </p:xfrm>
        <a:graphic>
          <a:graphicData uri="http://schemas.openxmlformats.org/drawingml/2006/table">
            <a:tbl>
              <a:tblPr>
                <a:tableStyleId>{775DCB02-9BB8-47FD-8907-85C794F793BA}</a:tableStyleId>
              </a:tblPr>
              <a:tblGrid>
                <a:gridCol w="3477158">
                  <a:extLst>
                    <a:ext uri="{9D8B030D-6E8A-4147-A177-3AD203B41FA5}">
                      <a16:colId xmlns:a16="http://schemas.microsoft.com/office/drawing/2014/main" val="20000"/>
                    </a:ext>
                  </a:extLst>
                </a:gridCol>
                <a:gridCol w="2494483">
                  <a:extLst>
                    <a:ext uri="{9D8B030D-6E8A-4147-A177-3AD203B41FA5}">
                      <a16:colId xmlns:a16="http://schemas.microsoft.com/office/drawing/2014/main" val="20001"/>
                    </a:ext>
                  </a:extLst>
                </a:gridCol>
                <a:gridCol w="3477158">
                  <a:extLst>
                    <a:ext uri="{9D8B030D-6E8A-4147-A177-3AD203B41FA5}">
                      <a16:colId xmlns:a16="http://schemas.microsoft.com/office/drawing/2014/main" val="20002"/>
                    </a:ext>
                  </a:extLst>
                </a:gridCol>
              </a:tblGrid>
              <a:tr h="744161">
                <a:tc>
                  <a:txBody>
                    <a:bodyPr/>
                    <a:lstStyle/>
                    <a:p>
                      <a:pPr algn="ctr"/>
                      <a:r>
                        <a:rPr lang="en-GB" sz="2400" b="1">
                          <a:latin typeface="Times New Roman" panose="02020603050405020304" pitchFamily="18" charset="0"/>
                          <a:cs typeface="Times New Roman" panose="02020603050405020304" pitchFamily="18" charset="0"/>
                        </a:rPr>
                        <a:t>Category</a:t>
                      </a:r>
                    </a:p>
                  </a:txBody>
                  <a:tcPr anchor="ctr"/>
                </a:tc>
                <a:tc>
                  <a:txBody>
                    <a:bodyPr/>
                    <a:lstStyle/>
                    <a:p>
                      <a:pPr algn="ctr"/>
                      <a:r>
                        <a:rPr lang="en-GB" sz="2400" b="1">
                          <a:latin typeface="Times New Roman" panose="02020603050405020304" pitchFamily="18" charset="0"/>
                          <a:cs typeface="Times New Roman" panose="02020603050405020304" pitchFamily="18" charset="0"/>
                        </a:rPr>
                        <a:t>Estimated Cost (£)</a:t>
                      </a:r>
                    </a:p>
                  </a:txBody>
                  <a:tcPr anchor="ctr"/>
                </a:tc>
                <a:tc>
                  <a:txBody>
                    <a:bodyPr/>
                    <a:lstStyle/>
                    <a:p>
                      <a:pPr algn="ctr"/>
                      <a:r>
                        <a:rPr lang="en-GB" sz="2400" b="1" dirty="0">
                          <a:latin typeface="Times New Roman" panose="02020603050405020304" pitchFamily="18" charset="0"/>
                          <a:cs typeface="Times New Roman" panose="02020603050405020304" pitchFamily="18" charset="0"/>
                        </a:rPr>
                        <a:t>Notes</a:t>
                      </a:r>
                    </a:p>
                  </a:txBody>
                  <a:tcPr anchor="ctr"/>
                </a:tc>
                <a:extLst>
                  <a:ext uri="{0D108BD9-81ED-4DB2-BD59-A6C34878D82A}">
                    <a16:rowId xmlns:a16="http://schemas.microsoft.com/office/drawing/2014/main" val="10000"/>
                  </a:ext>
                </a:extLst>
              </a:tr>
              <a:tr h="1009675">
                <a:tc>
                  <a:txBody>
                    <a:bodyPr/>
                    <a:lstStyle/>
                    <a:p>
                      <a:pPr algn="ctr"/>
                      <a:r>
                        <a:rPr lang="en-GB" sz="2400" b="1">
                          <a:latin typeface="Times New Roman" panose="02020603050405020304" pitchFamily="18" charset="0"/>
                          <a:cs typeface="Times New Roman" panose="02020603050405020304" pitchFamily="18" charset="0"/>
                        </a:rPr>
                        <a:t>Venue Hire (Cardiff Castle)</a:t>
                      </a:r>
                    </a:p>
                  </a:txBody>
                  <a:tcPr anchor="ctr"/>
                </a:tc>
                <a:tc>
                  <a:txBody>
                    <a:bodyPr/>
                    <a:lstStyle/>
                    <a:p>
                      <a:pPr algn="ctr"/>
                      <a:r>
                        <a:rPr lang="en-GB" sz="2400" b="0">
                          <a:latin typeface="Times New Roman" panose="02020603050405020304" pitchFamily="18" charset="0"/>
                          <a:cs typeface="Times New Roman" panose="02020603050405020304" pitchFamily="18" charset="0"/>
                        </a:rPr>
                        <a:t>20,000</a:t>
                      </a:r>
                    </a:p>
                  </a:txBody>
                  <a:tcPr anchor="ctr"/>
                </a:tc>
                <a:tc>
                  <a:txBody>
                    <a:bodyPr/>
                    <a:lstStyle/>
                    <a:p>
                      <a:r>
                        <a:rPr lang="en-GB" sz="2400">
                          <a:latin typeface="Times New Roman" panose="02020603050405020304" pitchFamily="18" charset="0"/>
                          <a:cs typeface="Times New Roman" panose="02020603050405020304" pitchFamily="18" charset="0"/>
                        </a:rPr>
                        <a:t>Includes security and permissions</a:t>
                      </a:r>
                    </a:p>
                  </a:txBody>
                  <a:tcPr anchor="ctr"/>
                </a:tc>
                <a:extLst>
                  <a:ext uri="{0D108BD9-81ED-4DB2-BD59-A6C34878D82A}">
                    <a16:rowId xmlns:a16="http://schemas.microsoft.com/office/drawing/2014/main" val="10001"/>
                  </a:ext>
                </a:extLst>
              </a:tr>
              <a:tr h="1009675">
                <a:tc>
                  <a:txBody>
                    <a:bodyPr/>
                    <a:lstStyle/>
                    <a:p>
                      <a:pPr algn="ctr"/>
                      <a:r>
                        <a:rPr lang="en-GB" sz="2400" b="1">
                          <a:latin typeface="Times New Roman" panose="02020603050405020304" pitchFamily="18" charset="0"/>
                          <a:cs typeface="Times New Roman" panose="02020603050405020304" pitchFamily="18" charset="0"/>
                        </a:rPr>
                        <a:t>Stage, Sound, Lighting</a:t>
                      </a:r>
                    </a:p>
                  </a:txBody>
                  <a:tcPr anchor="ctr"/>
                </a:tc>
                <a:tc>
                  <a:txBody>
                    <a:bodyPr/>
                    <a:lstStyle/>
                    <a:p>
                      <a:pPr algn="ctr"/>
                      <a:r>
                        <a:rPr lang="en-GB" sz="2400" b="0">
                          <a:latin typeface="Times New Roman" panose="02020603050405020304" pitchFamily="18" charset="0"/>
                          <a:cs typeface="Times New Roman" panose="02020603050405020304" pitchFamily="18" charset="0"/>
                        </a:rPr>
                        <a:t>18,000</a:t>
                      </a:r>
                    </a:p>
                  </a:txBody>
                  <a:tcPr anchor="ctr"/>
                </a:tc>
                <a:tc>
                  <a:txBody>
                    <a:bodyPr/>
                    <a:lstStyle/>
                    <a:p>
                      <a:r>
                        <a:rPr lang="en-GB" sz="2400">
                          <a:latin typeface="Times New Roman" panose="02020603050405020304" pitchFamily="18" charset="0"/>
                          <a:cs typeface="Times New Roman" panose="02020603050405020304" pitchFamily="18" charset="0"/>
                        </a:rPr>
                        <a:t>Two-day full setup</a:t>
                      </a:r>
                    </a:p>
                  </a:txBody>
                  <a:tcPr anchor="ctr"/>
                </a:tc>
                <a:extLst>
                  <a:ext uri="{0D108BD9-81ED-4DB2-BD59-A6C34878D82A}">
                    <a16:rowId xmlns:a16="http://schemas.microsoft.com/office/drawing/2014/main" val="10002"/>
                  </a:ext>
                </a:extLst>
              </a:tr>
              <a:tr h="1009675">
                <a:tc>
                  <a:txBody>
                    <a:bodyPr/>
                    <a:lstStyle/>
                    <a:p>
                      <a:pPr algn="ctr"/>
                      <a:r>
                        <a:rPr lang="en-GB" sz="2400" b="1">
                          <a:latin typeface="Times New Roman" panose="02020603050405020304" pitchFamily="18" charset="0"/>
                          <a:cs typeface="Times New Roman" panose="02020603050405020304" pitchFamily="18" charset="0"/>
                        </a:rPr>
                        <a:t>Artist Fees (Local performers)</a:t>
                      </a:r>
                    </a:p>
                  </a:txBody>
                  <a:tcPr anchor="ctr"/>
                </a:tc>
                <a:tc>
                  <a:txBody>
                    <a:bodyPr/>
                    <a:lstStyle/>
                    <a:p>
                      <a:pPr algn="ctr"/>
                      <a:r>
                        <a:rPr lang="en-GB" sz="2400" b="0">
                          <a:latin typeface="Times New Roman" panose="02020603050405020304" pitchFamily="18" charset="0"/>
                          <a:cs typeface="Times New Roman" panose="02020603050405020304" pitchFamily="18" charset="0"/>
                        </a:rPr>
                        <a:t>15,000</a:t>
                      </a:r>
                    </a:p>
                  </a:txBody>
                  <a:tcPr anchor="ctr"/>
                </a:tc>
                <a:tc>
                  <a:txBody>
                    <a:bodyPr/>
                    <a:lstStyle/>
                    <a:p>
                      <a:r>
                        <a:rPr lang="en-GB" sz="2400" dirty="0">
                          <a:latin typeface="Times New Roman" panose="02020603050405020304" pitchFamily="18" charset="0"/>
                          <a:cs typeface="Times New Roman" panose="02020603050405020304" pitchFamily="18" charset="0"/>
                        </a:rPr>
                        <a:t>Multiple performers across genres</a:t>
                      </a:r>
                    </a:p>
                  </a:txBody>
                  <a:tcPr anchor="ctr"/>
                </a:tc>
                <a:extLst>
                  <a:ext uri="{0D108BD9-81ED-4DB2-BD59-A6C34878D82A}">
                    <a16:rowId xmlns:a16="http://schemas.microsoft.com/office/drawing/2014/main" val="10003"/>
                  </a:ext>
                </a:extLst>
              </a:tr>
              <a:tr h="1009675">
                <a:tc>
                  <a:txBody>
                    <a:bodyPr/>
                    <a:lstStyle/>
                    <a:p>
                      <a:pPr algn="ctr"/>
                      <a:r>
                        <a:rPr lang="en-GB" sz="2400" b="1">
                          <a:latin typeface="Times New Roman" panose="02020603050405020304" pitchFamily="18" charset="0"/>
                          <a:cs typeface="Times New Roman" panose="02020603050405020304" pitchFamily="18" charset="0"/>
                        </a:rPr>
                        <a:t>Staffing &amp; Volunteers</a:t>
                      </a:r>
                    </a:p>
                  </a:txBody>
                  <a:tcPr anchor="ctr"/>
                </a:tc>
                <a:tc>
                  <a:txBody>
                    <a:bodyPr/>
                    <a:lstStyle/>
                    <a:p>
                      <a:pPr algn="ctr"/>
                      <a:r>
                        <a:rPr lang="en-GB" sz="2400" b="0">
                          <a:latin typeface="Times New Roman" panose="02020603050405020304" pitchFamily="18" charset="0"/>
                          <a:cs typeface="Times New Roman" panose="02020603050405020304" pitchFamily="18" charset="0"/>
                        </a:rPr>
                        <a:t>10,000</a:t>
                      </a:r>
                    </a:p>
                  </a:txBody>
                  <a:tcPr anchor="ctr"/>
                </a:tc>
                <a:tc>
                  <a:txBody>
                    <a:bodyPr/>
                    <a:lstStyle/>
                    <a:p>
                      <a:r>
                        <a:rPr lang="en-GB" sz="2400">
                          <a:latin typeface="Times New Roman" panose="02020603050405020304" pitchFamily="18" charset="0"/>
                          <a:cs typeface="Times New Roman" panose="02020603050405020304" pitchFamily="18" charset="0"/>
                        </a:rPr>
                        <a:t>Security, logistics, admin</a:t>
                      </a:r>
                    </a:p>
                  </a:txBody>
                  <a:tcPr anchor="ctr"/>
                </a:tc>
                <a:extLst>
                  <a:ext uri="{0D108BD9-81ED-4DB2-BD59-A6C34878D82A}">
                    <a16:rowId xmlns:a16="http://schemas.microsoft.com/office/drawing/2014/main" val="10004"/>
                  </a:ext>
                </a:extLst>
              </a:tr>
              <a:tr h="1009675">
                <a:tc>
                  <a:txBody>
                    <a:bodyPr/>
                    <a:lstStyle/>
                    <a:p>
                      <a:pPr algn="ctr"/>
                      <a:r>
                        <a:rPr lang="en-GB" sz="2400" b="1">
                          <a:latin typeface="Times New Roman" panose="02020603050405020304" pitchFamily="18" charset="0"/>
                          <a:cs typeface="Times New Roman" panose="02020603050405020304" pitchFamily="18" charset="0"/>
                        </a:rPr>
                        <a:t>Marketing &amp; PR</a:t>
                      </a:r>
                    </a:p>
                  </a:txBody>
                  <a:tcPr anchor="ctr"/>
                </a:tc>
                <a:tc>
                  <a:txBody>
                    <a:bodyPr/>
                    <a:lstStyle/>
                    <a:p>
                      <a:pPr algn="ctr"/>
                      <a:r>
                        <a:rPr lang="en-GB" sz="2400" b="0">
                          <a:latin typeface="Times New Roman" panose="02020603050405020304" pitchFamily="18" charset="0"/>
                          <a:cs typeface="Times New Roman" panose="02020603050405020304" pitchFamily="18" charset="0"/>
                        </a:rPr>
                        <a:t>7,000</a:t>
                      </a:r>
                    </a:p>
                  </a:txBody>
                  <a:tcPr anchor="ctr"/>
                </a:tc>
                <a:tc>
                  <a:txBody>
                    <a:bodyPr/>
                    <a:lstStyle/>
                    <a:p>
                      <a:r>
                        <a:rPr lang="es-ES" sz="2400">
                          <a:latin typeface="Times New Roman" panose="02020603050405020304" pitchFamily="18" charset="0"/>
                          <a:cs typeface="Times New Roman" panose="02020603050405020304" pitchFamily="18" charset="0"/>
                        </a:rPr>
                        <a:t>Digital ads, social media, posters</a:t>
                      </a:r>
                    </a:p>
                  </a:txBody>
                  <a:tcPr anchor="ctr"/>
                </a:tc>
                <a:extLst>
                  <a:ext uri="{0D108BD9-81ED-4DB2-BD59-A6C34878D82A}">
                    <a16:rowId xmlns:a16="http://schemas.microsoft.com/office/drawing/2014/main" val="10005"/>
                  </a:ext>
                </a:extLst>
              </a:tr>
              <a:tr h="1009675">
                <a:tc>
                  <a:txBody>
                    <a:bodyPr/>
                    <a:lstStyle/>
                    <a:p>
                      <a:pPr algn="ctr"/>
                      <a:r>
                        <a:rPr lang="en-GB" sz="2400" b="1">
                          <a:latin typeface="Times New Roman" panose="02020603050405020304" pitchFamily="18" charset="0"/>
                          <a:cs typeface="Times New Roman" panose="02020603050405020304" pitchFamily="18" charset="0"/>
                        </a:rPr>
                        <a:t>Catering Setup</a:t>
                      </a:r>
                    </a:p>
                  </a:txBody>
                  <a:tcPr anchor="ctr"/>
                </a:tc>
                <a:tc>
                  <a:txBody>
                    <a:bodyPr/>
                    <a:lstStyle/>
                    <a:p>
                      <a:pPr algn="ctr"/>
                      <a:r>
                        <a:rPr lang="en-GB" sz="2400" b="0">
                          <a:latin typeface="Times New Roman" panose="02020603050405020304" pitchFamily="18" charset="0"/>
                          <a:cs typeface="Times New Roman" panose="02020603050405020304" pitchFamily="18" charset="0"/>
                        </a:rPr>
                        <a:t>5,000</a:t>
                      </a:r>
                    </a:p>
                  </a:txBody>
                  <a:tcPr anchor="ctr"/>
                </a:tc>
                <a:tc>
                  <a:txBody>
                    <a:bodyPr/>
                    <a:lstStyle/>
                    <a:p>
                      <a:r>
                        <a:rPr lang="en-US" sz="2400">
                          <a:latin typeface="Times New Roman" panose="02020603050405020304" pitchFamily="18" charset="0"/>
                          <a:cs typeface="Times New Roman" panose="02020603050405020304" pitchFamily="18" charset="0"/>
                        </a:rPr>
                        <a:t>Partnered vendors and drink providers</a:t>
                      </a:r>
                    </a:p>
                  </a:txBody>
                  <a:tcPr anchor="ctr"/>
                </a:tc>
                <a:extLst>
                  <a:ext uri="{0D108BD9-81ED-4DB2-BD59-A6C34878D82A}">
                    <a16:rowId xmlns:a16="http://schemas.microsoft.com/office/drawing/2014/main" val="10006"/>
                  </a:ext>
                </a:extLst>
              </a:tr>
              <a:tr h="560931">
                <a:tc>
                  <a:txBody>
                    <a:bodyPr/>
                    <a:lstStyle/>
                    <a:p>
                      <a:pPr algn="ctr"/>
                      <a:r>
                        <a:rPr lang="en-GB" sz="2400" b="1" dirty="0">
                          <a:latin typeface="Times New Roman" panose="02020603050405020304" pitchFamily="18" charset="0"/>
                          <a:cs typeface="Times New Roman" panose="02020603050405020304" pitchFamily="18" charset="0"/>
                        </a:rPr>
                        <a:t>Contingency (10%)</a:t>
                      </a:r>
                    </a:p>
                  </a:txBody>
                  <a:tcPr anchor="ctr"/>
                </a:tc>
                <a:tc>
                  <a:txBody>
                    <a:bodyPr/>
                    <a:lstStyle/>
                    <a:p>
                      <a:pPr algn="ctr"/>
                      <a:r>
                        <a:rPr lang="en-GB" sz="2400" b="0" dirty="0">
                          <a:latin typeface="Times New Roman" panose="02020603050405020304" pitchFamily="18" charset="0"/>
                          <a:cs typeface="Times New Roman" panose="02020603050405020304" pitchFamily="18" charset="0"/>
                        </a:rPr>
                        <a:t>7,500</a:t>
                      </a:r>
                    </a:p>
                  </a:txBody>
                  <a:tcPr anchor="ctr"/>
                </a:tc>
                <a:tc>
                  <a:txBody>
                    <a:bodyPr/>
                    <a:lstStyle/>
                    <a:p>
                      <a:r>
                        <a:rPr lang="en-GB" sz="2400" dirty="0">
                          <a:latin typeface="Times New Roman" panose="02020603050405020304" pitchFamily="18" charset="0"/>
                          <a:cs typeface="Times New Roman" panose="02020603050405020304" pitchFamily="18" charset="0"/>
                        </a:rPr>
                        <a:t>For unforeseen costs</a:t>
                      </a:r>
                    </a:p>
                  </a:txBody>
                  <a:tcPr anchor="ctr"/>
                </a:tc>
                <a:extLst>
                  <a:ext uri="{0D108BD9-81ED-4DB2-BD59-A6C34878D82A}">
                    <a16:rowId xmlns:a16="http://schemas.microsoft.com/office/drawing/2014/main" val="10007"/>
                  </a:ext>
                </a:extLst>
              </a:tr>
            </a:tbl>
          </a:graphicData>
        </a:graphic>
      </p:graphicFrame>
      <p:graphicFrame>
        <p:nvGraphicFramePr>
          <p:cNvPr id="17" name="Table 16"/>
          <p:cNvGraphicFramePr>
            <a:graphicFrameLocks noGrp="1"/>
          </p:cNvGraphicFramePr>
          <p:nvPr>
            <p:extLst>
              <p:ext uri="{D42A27DB-BD31-4B8C-83A1-F6EECF244321}">
                <p14:modId xmlns:p14="http://schemas.microsoft.com/office/powerpoint/2010/main" val="1557429719"/>
              </p:ext>
            </p:extLst>
          </p:nvPr>
        </p:nvGraphicFramePr>
        <p:xfrm>
          <a:off x="10143237" y="1901178"/>
          <a:ext cx="7948425" cy="7532460"/>
        </p:xfrm>
        <a:graphic>
          <a:graphicData uri="http://schemas.openxmlformats.org/drawingml/2006/table">
            <a:tbl>
              <a:tblPr>
                <a:tableStyleId>{775DCB02-9BB8-47FD-8907-85C794F793BA}</a:tableStyleId>
              </a:tblPr>
              <a:tblGrid>
                <a:gridCol w="2649475">
                  <a:extLst>
                    <a:ext uri="{9D8B030D-6E8A-4147-A177-3AD203B41FA5}">
                      <a16:colId xmlns:a16="http://schemas.microsoft.com/office/drawing/2014/main" val="20000"/>
                    </a:ext>
                  </a:extLst>
                </a:gridCol>
                <a:gridCol w="2649475">
                  <a:extLst>
                    <a:ext uri="{9D8B030D-6E8A-4147-A177-3AD203B41FA5}">
                      <a16:colId xmlns:a16="http://schemas.microsoft.com/office/drawing/2014/main" val="20001"/>
                    </a:ext>
                  </a:extLst>
                </a:gridCol>
                <a:gridCol w="2649475">
                  <a:extLst>
                    <a:ext uri="{9D8B030D-6E8A-4147-A177-3AD203B41FA5}">
                      <a16:colId xmlns:a16="http://schemas.microsoft.com/office/drawing/2014/main" val="20002"/>
                    </a:ext>
                  </a:extLst>
                </a:gridCol>
              </a:tblGrid>
              <a:tr h="1506492">
                <a:tc>
                  <a:txBody>
                    <a:bodyPr/>
                    <a:lstStyle/>
                    <a:p>
                      <a:pPr algn="ctr"/>
                      <a:r>
                        <a:rPr lang="en-GB" sz="2400" b="1">
                          <a:latin typeface="Times New Roman" panose="02020603050405020304" pitchFamily="18" charset="0"/>
                          <a:cs typeface="Times New Roman" panose="02020603050405020304" pitchFamily="18" charset="0"/>
                        </a:rPr>
                        <a:t>Projected Revenue</a:t>
                      </a:r>
                    </a:p>
                  </a:txBody>
                  <a:tcPr anchor="ctr"/>
                </a:tc>
                <a:tc>
                  <a:txBody>
                    <a:bodyPr/>
                    <a:lstStyle/>
                    <a:p>
                      <a:pPr algn="ctr"/>
                      <a:r>
                        <a:rPr lang="en-GB" sz="2400" b="1">
                          <a:latin typeface="Times New Roman" panose="02020603050405020304" pitchFamily="18" charset="0"/>
                          <a:cs typeface="Times New Roman" panose="02020603050405020304" pitchFamily="18" charset="0"/>
                        </a:rPr>
                        <a:t>Estimated Income (£)</a:t>
                      </a:r>
                    </a:p>
                  </a:txBody>
                  <a:tcPr anchor="ctr"/>
                </a:tc>
                <a:tc>
                  <a:txBody>
                    <a:bodyPr/>
                    <a:lstStyle/>
                    <a:p>
                      <a:pPr algn="ctr"/>
                      <a:r>
                        <a:rPr lang="en-GB" sz="2400" b="1" dirty="0">
                          <a:latin typeface="Times New Roman" panose="02020603050405020304" pitchFamily="18" charset="0"/>
                          <a:cs typeface="Times New Roman" panose="02020603050405020304" pitchFamily="18" charset="0"/>
                        </a:rPr>
                        <a:t>Notes</a:t>
                      </a:r>
                    </a:p>
                  </a:txBody>
                  <a:tcPr anchor="ctr"/>
                </a:tc>
                <a:extLst>
                  <a:ext uri="{0D108BD9-81ED-4DB2-BD59-A6C34878D82A}">
                    <a16:rowId xmlns:a16="http://schemas.microsoft.com/office/drawing/2014/main" val="10000"/>
                  </a:ext>
                </a:extLst>
              </a:tr>
              <a:tr h="1506492">
                <a:tc>
                  <a:txBody>
                    <a:bodyPr/>
                    <a:lstStyle/>
                    <a:p>
                      <a:pPr algn="ctr"/>
                      <a:r>
                        <a:rPr lang="en-US" sz="2400" b="1">
                          <a:latin typeface="Times New Roman" panose="02020603050405020304" pitchFamily="18" charset="0"/>
                          <a:cs typeface="Times New Roman" panose="02020603050405020304" pitchFamily="18" charset="0"/>
                        </a:rPr>
                        <a:t>Ticket Sales (2,500 x £40)</a:t>
                      </a:r>
                    </a:p>
                  </a:txBody>
                  <a:tcPr anchor="ctr"/>
                </a:tc>
                <a:tc>
                  <a:txBody>
                    <a:bodyPr/>
                    <a:lstStyle/>
                    <a:p>
                      <a:pPr algn="ctr"/>
                      <a:r>
                        <a:rPr lang="en-GB" sz="2400">
                          <a:latin typeface="Times New Roman" panose="02020603050405020304" pitchFamily="18" charset="0"/>
                          <a:cs typeface="Times New Roman" panose="02020603050405020304" pitchFamily="18" charset="0"/>
                        </a:rPr>
                        <a:t>100,000</a:t>
                      </a:r>
                    </a:p>
                  </a:txBody>
                  <a:tcPr anchor="ctr"/>
                </a:tc>
                <a:tc>
                  <a:txBody>
                    <a:bodyPr/>
                    <a:lstStyle/>
                    <a:p>
                      <a:r>
                        <a:rPr lang="en-GB" sz="2400">
                          <a:latin typeface="Times New Roman" panose="02020603050405020304" pitchFamily="18" charset="0"/>
                          <a:cs typeface="Times New Roman" panose="02020603050405020304" pitchFamily="18" charset="0"/>
                        </a:rPr>
                        <a:t>Main revenue source</a:t>
                      </a:r>
                    </a:p>
                  </a:txBody>
                  <a:tcPr anchor="ctr"/>
                </a:tc>
                <a:extLst>
                  <a:ext uri="{0D108BD9-81ED-4DB2-BD59-A6C34878D82A}">
                    <a16:rowId xmlns:a16="http://schemas.microsoft.com/office/drawing/2014/main" val="10001"/>
                  </a:ext>
                </a:extLst>
              </a:tr>
              <a:tr h="1506492">
                <a:tc>
                  <a:txBody>
                    <a:bodyPr/>
                    <a:lstStyle/>
                    <a:p>
                      <a:pPr algn="ctr"/>
                      <a:r>
                        <a:rPr lang="en-GB" sz="2400" b="1">
                          <a:latin typeface="Times New Roman" panose="02020603050405020304" pitchFamily="18" charset="0"/>
                          <a:cs typeface="Times New Roman" panose="02020603050405020304" pitchFamily="18" charset="0"/>
                        </a:rPr>
                        <a:t>Sponsorships</a:t>
                      </a:r>
                    </a:p>
                  </a:txBody>
                  <a:tcPr anchor="ctr"/>
                </a:tc>
                <a:tc>
                  <a:txBody>
                    <a:bodyPr/>
                    <a:lstStyle/>
                    <a:p>
                      <a:pPr algn="ctr"/>
                      <a:r>
                        <a:rPr lang="en-GB" sz="2400">
                          <a:latin typeface="Times New Roman" panose="02020603050405020304" pitchFamily="18" charset="0"/>
                          <a:cs typeface="Times New Roman" panose="02020603050405020304" pitchFamily="18" charset="0"/>
                        </a:rPr>
                        <a:t>15,000</a:t>
                      </a:r>
                    </a:p>
                  </a:txBody>
                  <a:tcPr anchor="ctr"/>
                </a:tc>
                <a:tc>
                  <a:txBody>
                    <a:bodyPr/>
                    <a:lstStyle/>
                    <a:p>
                      <a:r>
                        <a:rPr lang="en-GB" sz="2400">
                          <a:latin typeface="Times New Roman" panose="02020603050405020304" pitchFamily="18" charset="0"/>
                          <a:cs typeface="Times New Roman" panose="02020603050405020304" pitchFamily="18" charset="0"/>
                        </a:rPr>
                        <a:t>Local businesses, pubs</a:t>
                      </a:r>
                    </a:p>
                  </a:txBody>
                  <a:tcPr anchor="ctr"/>
                </a:tc>
                <a:extLst>
                  <a:ext uri="{0D108BD9-81ED-4DB2-BD59-A6C34878D82A}">
                    <a16:rowId xmlns:a16="http://schemas.microsoft.com/office/drawing/2014/main" val="10002"/>
                  </a:ext>
                </a:extLst>
              </a:tr>
              <a:tr h="1506492">
                <a:tc>
                  <a:txBody>
                    <a:bodyPr/>
                    <a:lstStyle/>
                    <a:p>
                      <a:pPr algn="ctr"/>
                      <a:r>
                        <a:rPr lang="en-GB" sz="2400" b="1">
                          <a:latin typeface="Times New Roman" panose="02020603050405020304" pitchFamily="18" charset="0"/>
                          <a:cs typeface="Times New Roman" panose="02020603050405020304" pitchFamily="18" charset="0"/>
                        </a:rPr>
                        <a:t>On-site Sales Share</a:t>
                      </a:r>
                    </a:p>
                  </a:txBody>
                  <a:tcPr anchor="ctr"/>
                </a:tc>
                <a:tc>
                  <a:txBody>
                    <a:bodyPr/>
                    <a:lstStyle/>
                    <a:p>
                      <a:pPr algn="ctr"/>
                      <a:r>
                        <a:rPr lang="en-GB" sz="2400">
                          <a:latin typeface="Times New Roman" panose="02020603050405020304" pitchFamily="18" charset="0"/>
                          <a:cs typeface="Times New Roman" panose="02020603050405020304" pitchFamily="18" charset="0"/>
                        </a:rPr>
                        <a:t>5,000</a:t>
                      </a:r>
                    </a:p>
                  </a:txBody>
                  <a:tcPr anchor="ctr"/>
                </a:tc>
                <a:tc>
                  <a:txBody>
                    <a:bodyPr/>
                    <a:lstStyle/>
                    <a:p>
                      <a:r>
                        <a:rPr lang="en-GB" sz="2400">
                          <a:latin typeface="Times New Roman" panose="02020603050405020304" pitchFamily="18" charset="0"/>
                          <a:cs typeface="Times New Roman" panose="02020603050405020304" pitchFamily="18" charset="0"/>
                        </a:rPr>
                        <a:t>Food, drink, and merchandise</a:t>
                      </a:r>
                    </a:p>
                  </a:txBody>
                  <a:tcPr anchor="ctr"/>
                </a:tc>
                <a:extLst>
                  <a:ext uri="{0D108BD9-81ED-4DB2-BD59-A6C34878D82A}">
                    <a16:rowId xmlns:a16="http://schemas.microsoft.com/office/drawing/2014/main" val="10003"/>
                  </a:ext>
                </a:extLst>
              </a:tr>
              <a:tr h="1506492">
                <a:tc>
                  <a:txBody>
                    <a:bodyPr/>
                    <a:lstStyle/>
                    <a:p>
                      <a:pPr algn="ctr"/>
                      <a:r>
                        <a:rPr lang="en-GB" sz="2400" b="1" dirty="0">
                          <a:latin typeface="Times New Roman" panose="02020603050405020304" pitchFamily="18" charset="0"/>
                          <a:cs typeface="Times New Roman" panose="02020603050405020304" pitchFamily="18" charset="0"/>
                        </a:rPr>
                        <a:t>Total Income</a:t>
                      </a:r>
                    </a:p>
                  </a:txBody>
                  <a:tcPr anchor="ctr"/>
                </a:tc>
                <a:tc>
                  <a:txBody>
                    <a:bodyPr/>
                    <a:lstStyle/>
                    <a:p>
                      <a:pPr algn="ctr"/>
                      <a:r>
                        <a:rPr lang="en-GB" sz="2400" dirty="0">
                          <a:latin typeface="Times New Roman" panose="02020603050405020304" pitchFamily="18" charset="0"/>
                          <a:cs typeface="Times New Roman" panose="02020603050405020304" pitchFamily="18" charset="0"/>
                        </a:rPr>
                        <a:t>£120,000</a:t>
                      </a:r>
                    </a:p>
                  </a:txBody>
                  <a:tcPr anchor="ctr"/>
                </a:tc>
                <a:tc>
                  <a:txBody>
                    <a:bodyPr/>
                    <a:lstStyle/>
                    <a:p>
                      <a:r>
                        <a:rPr lang="en-GB" sz="2400" dirty="0">
                          <a:latin typeface="Times New Roman" panose="02020603050405020304" pitchFamily="18" charset="0"/>
                          <a:cs typeface="Times New Roman" panose="02020603050405020304" pitchFamily="18" charset="0"/>
                        </a:rPr>
                        <a:t>Projected surplus of £37,500</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87429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77777"/>
            </a:stretch>
          </a:blipFill>
        </p:spPr>
        <p:txBody>
          <a:bodyPr/>
          <a:lstStyle/>
          <a:p>
            <a:endParaRPr lang="en-GB"/>
          </a:p>
        </p:txBody>
      </p:sp>
      <p:grpSp>
        <p:nvGrpSpPr>
          <p:cNvPr id="3" name="Group 3"/>
          <p:cNvGrpSpPr/>
          <p:nvPr/>
        </p:nvGrpSpPr>
        <p:grpSpPr>
          <a:xfrm>
            <a:off x="1028700" y="2663761"/>
            <a:ext cx="7924000" cy="6069588"/>
            <a:chOff x="0" y="0"/>
            <a:chExt cx="2086979" cy="1498860"/>
          </a:xfrm>
        </p:grpSpPr>
        <p:sp>
          <p:nvSpPr>
            <p:cNvPr id="4" name="Freeform 4"/>
            <p:cNvSpPr/>
            <p:nvPr/>
          </p:nvSpPr>
          <p:spPr>
            <a:xfrm>
              <a:off x="0" y="0"/>
              <a:ext cx="2086979" cy="1498860"/>
            </a:xfrm>
            <a:custGeom>
              <a:avLst/>
              <a:gdLst/>
              <a:ahLst/>
              <a:cxnLst/>
              <a:rect l="l" t="t" r="r" b="b"/>
              <a:pathLst>
                <a:path w="2086979" h="1498860">
                  <a:moveTo>
                    <a:pt x="49828" y="0"/>
                  </a:moveTo>
                  <a:lnTo>
                    <a:pt x="2037151" y="0"/>
                  </a:lnTo>
                  <a:cubicBezTo>
                    <a:pt x="2064671" y="0"/>
                    <a:pt x="2086979" y="22309"/>
                    <a:pt x="2086979" y="49828"/>
                  </a:cubicBezTo>
                  <a:lnTo>
                    <a:pt x="2086979" y="1449032"/>
                  </a:lnTo>
                  <a:cubicBezTo>
                    <a:pt x="2086979" y="1462247"/>
                    <a:pt x="2081730" y="1474921"/>
                    <a:pt x="2072385" y="1484266"/>
                  </a:cubicBezTo>
                  <a:cubicBezTo>
                    <a:pt x="2063041" y="1493610"/>
                    <a:pt x="2050367" y="1498860"/>
                    <a:pt x="2037151" y="1498860"/>
                  </a:cubicBezTo>
                  <a:lnTo>
                    <a:pt x="49828" y="1498860"/>
                  </a:lnTo>
                  <a:cubicBezTo>
                    <a:pt x="36613" y="1498860"/>
                    <a:pt x="23939" y="1493610"/>
                    <a:pt x="14594" y="1484266"/>
                  </a:cubicBezTo>
                  <a:cubicBezTo>
                    <a:pt x="5250" y="1474921"/>
                    <a:pt x="0" y="1462247"/>
                    <a:pt x="0" y="1449032"/>
                  </a:cubicBezTo>
                  <a:lnTo>
                    <a:pt x="0" y="49828"/>
                  </a:lnTo>
                  <a:cubicBezTo>
                    <a:pt x="0" y="36613"/>
                    <a:pt x="5250" y="23939"/>
                    <a:pt x="14594" y="14594"/>
                  </a:cubicBezTo>
                  <a:cubicBezTo>
                    <a:pt x="23939" y="5250"/>
                    <a:pt x="36613" y="0"/>
                    <a:pt x="49828"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5" name="TextBox 5"/>
            <p:cNvSpPr txBox="1"/>
            <p:nvPr/>
          </p:nvSpPr>
          <p:spPr>
            <a:xfrm>
              <a:off x="0" y="19050"/>
              <a:ext cx="2086979" cy="1479810"/>
            </a:xfrm>
            <a:prstGeom prst="rect">
              <a:avLst/>
            </a:prstGeom>
          </p:spPr>
          <p:txBody>
            <a:bodyPr lIns="50800" tIns="50800" rIns="50800" bIns="50800" rtlCol="0" anchor="ctr"/>
            <a:lstStyle/>
            <a:p>
              <a:pPr algn="ctr">
                <a:lnSpc>
                  <a:spcPts val="2749"/>
                </a:lnSpc>
              </a:pPr>
              <a:endParaRPr/>
            </a:p>
          </p:txBody>
        </p:sp>
      </p:grpSp>
      <p:grpSp>
        <p:nvGrpSpPr>
          <p:cNvPr id="6" name="Group 6"/>
          <p:cNvGrpSpPr/>
          <p:nvPr/>
        </p:nvGrpSpPr>
        <p:grpSpPr>
          <a:xfrm>
            <a:off x="9335300" y="2663761"/>
            <a:ext cx="7924000" cy="6069588"/>
            <a:chOff x="0" y="0"/>
            <a:chExt cx="2086979" cy="1498860"/>
          </a:xfrm>
        </p:grpSpPr>
        <p:sp>
          <p:nvSpPr>
            <p:cNvPr id="7" name="Freeform 7"/>
            <p:cNvSpPr/>
            <p:nvPr/>
          </p:nvSpPr>
          <p:spPr>
            <a:xfrm>
              <a:off x="0" y="0"/>
              <a:ext cx="2086979" cy="1498860"/>
            </a:xfrm>
            <a:custGeom>
              <a:avLst/>
              <a:gdLst/>
              <a:ahLst/>
              <a:cxnLst/>
              <a:rect l="l" t="t" r="r" b="b"/>
              <a:pathLst>
                <a:path w="2086979" h="1498860">
                  <a:moveTo>
                    <a:pt x="49828" y="0"/>
                  </a:moveTo>
                  <a:lnTo>
                    <a:pt x="2037151" y="0"/>
                  </a:lnTo>
                  <a:cubicBezTo>
                    <a:pt x="2064671" y="0"/>
                    <a:pt x="2086979" y="22309"/>
                    <a:pt x="2086979" y="49828"/>
                  </a:cubicBezTo>
                  <a:lnTo>
                    <a:pt x="2086979" y="1449032"/>
                  </a:lnTo>
                  <a:cubicBezTo>
                    <a:pt x="2086979" y="1462247"/>
                    <a:pt x="2081730" y="1474921"/>
                    <a:pt x="2072385" y="1484266"/>
                  </a:cubicBezTo>
                  <a:cubicBezTo>
                    <a:pt x="2063041" y="1493610"/>
                    <a:pt x="2050367" y="1498860"/>
                    <a:pt x="2037151" y="1498860"/>
                  </a:cubicBezTo>
                  <a:lnTo>
                    <a:pt x="49828" y="1498860"/>
                  </a:lnTo>
                  <a:cubicBezTo>
                    <a:pt x="36613" y="1498860"/>
                    <a:pt x="23939" y="1493610"/>
                    <a:pt x="14594" y="1484266"/>
                  </a:cubicBezTo>
                  <a:cubicBezTo>
                    <a:pt x="5250" y="1474921"/>
                    <a:pt x="0" y="1462247"/>
                    <a:pt x="0" y="1449032"/>
                  </a:cubicBezTo>
                  <a:lnTo>
                    <a:pt x="0" y="49828"/>
                  </a:lnTo>
                  <a:cubicBezTo>
                    <a:pt x="0" y="36613"/>
                    <a:pt x="5250" y="23939"/>
                    <a:pt x="14594" y="14594"/>
                  </a:cubicBezTo>
                  <a:cubicBezTo>
                    <a:pt x="23939" y="5250"/>
                    <a:pt x="36613" y="0"/>
                    <a:pt x="49828" y="0"/>
                  </a:cubicBezTo>
                  <a:close/>
                </a:path>
              </a:pathLst>
            </a:custGeom>
            <a:solidFill>
              <a:srgbClr val="000000">
                <a:alpha val="0"/>
              </a:srgbClr>
            </a:solidFill>
            <a:ln w="19050" cap="rnd">
              <a:solidFill>
                <a:srgbClr val="272727"/>
              </a:solidFill>
              <a:prstDash val="solid"/>
              <a:round/>
            </a:ln>
          </p:spPr>
          <p:txBody>
            <a:bodyPr/>
            <a:lstStyle/>
            <a:p>
              <a:endParaRPr lang="en-GB"/>
            </a:p>
          </p:txBody>
        </p:sp>
        <p:sp>
          <p:nvSpPr>
            <p:cNvPr id="8" name="TextBox 8"/>
            <p:cNvSpPr txBox="1"/>
            <p:nvPr/>
          </p:nvSpPr>
          <p:spPr>
            <a:xfrm>
              <a:off x="0" y="19050"/>
              <a:ext cx="2086979" cy="1479810"/>
            </a:xfrm>
            <a:prstGeom prst="rect">
              <a:avLst/>
            </a:prstGeom>
          </p:spPr>
          <p:txBody>
            <a:bodyPr lIns="50800" tIns="50800" rIns="50800" bIns="50800" rtlCol="0" anchor="ctr"/>
            <a:lstStyle/>
            <a:p>
              <a:pPr algn="ctr">
                <a:lnSpc>
                  <a:spcPts val="2749"/>
                </a:lnSpc>
              </a:pPr>
              <a:endParaRPr/>
            </a:p>
          </p:txBody>
        </p:sp>
      </p:grpSp>
      <p:grpSp>
        <p:nvGrpSpPr>
          <p:cNvPr id="9" name="Group 9"/>
          <p:cNvGrpSpPr/>
          <p:nvPr/>
        </p:nvGrpSpPr>
        <p:grpSpPr>
          <a:xfrm>
            <a:off x="1471572" y="2997317"/>
            <a:ext cx="7038256" cy="2146183"/>
            <a:chOff x="0" y="0"/>
            <a:chExt cx="1090410" cy="332500"/>
          </a:xfrm>
        </p:grpSpPr>
        <p:sp>
          <p:nvSpPr>
            <p:cNvPr id="10" name="Freeform 10"/>
            <p:cNvSpPr/>
            <p:nvPr/>
          </p:nvSpPr>
          <p:spPr>
            <a:xfrm>
              <a:off x="0" y="0"/>
              <a:ext cx="1090410" cy="332500"/>
            </a:xfrm>
            <a:custGeom>
              <a:avLst/>
              <a:gdLst/>
              <a:ahLst/>
              <a:cxnLst/>
              <a:rect l="l" t="t" r="r" b="b"/>
              <a:pathLst>
                <a:path w="1090410" h="332500">
                  <a:moveTo>
                    <a:pt x="54999" y="0"/>
                  </a:moveTo>
                  <a:lnTo>
                    <a:pt x="1035411" y="0"/>
                  </a:lnTo>
                  <a:cubicBezTo>
                    <a:pt x="1065786" y="0"/>
                    <a:pt x="1090410" y="24624"/>
                    <a:pt x="1090410" y="54999"/>
                  </a:cubicBezTo>
                  <a:lnTo>
                    <a:pt x="1090410" y="277501"/>
                  </a:lnTo>
                  <a:cubicBezTo>
                    <a:pt x="1090410" y="292088"/>
                    <a:pt x="1084616" y="306077"/>
                    <a:pt x="1074301" y="316391"/>
                  </a:cubicBezTo>
                  <a:cubicBezTo>
                    <a:pt x="1063987" y="326705"/>
                    <a:pt x="1049998" y="332500"/>
                    <a:pt x="1035411" y="332500"/>
                  </a:cubicBezTo>
                  <a:lnTo>
                    <a:pt x="54999" y="332500"/>
                  </a:lnTo>
                  <a:cubicBezTo>
                    <a:pt x="40412" y="332500"/>
                    <a:pt x="26423" y="326705"/>
                    <a:pt x="16109" y="316391"/>
                  </a:cubicBezTo>
                  <a:cubicBezTo>
                    <a:pt x="5795" y="306077"/>
                    <a:pt x="0" y="292088"/>
                    <a:pt x="0" y="277501"/>
                  </a:cubicBezTo>
                  <a:lnTo>
                    <a:pt x="0" y="54999"/>
                  </a:lnTo>
                  <a:cubicBezTo>
                    <a:pt x="0" y="40412"/>
                    <a:pt x="5795" y="26423"/>
                    <a:pt x="16109" y="16109"/>
                  </a:cubicBezTo>
                  <a:cubicBezTo>
                    <a:pt x="26423" y="5795"/>
                    <a:pt x="40412" y="0"/>
                    <a:pt x="54999" y="0"/>
                  </a:cubicBezTo>
                  <a:close/>
                </a:path>
              </a:pathLst>
            </a:custGeom>
            <a:blipFill>
              <a:blip r:embed="rId4"/>
              <a:stretch>
                <a:fillRect t="-59246" b="-59246"/>
              </a:stretch>
            </a:blipFill>
          </p:spPr>
          <p:txBody>
            <a:bodyPr/>
            <a:lstStyle/>
            <a:p>
              <a:endParaRPr lang="en-GB"/>
            </a:p>
          </p:txBody>
        </p:sp>
      </p:grpSp>
      <p:grpSp>
        <p:nvGrpSpPr>
          <p:cNvPr id="11" name="Group 11"/>
          <p:cNvGrpSpPr/>
          <p:nvPr/>
        </p:nvGrpSpPr>
        <p:grpSpPr>
          <a:xfrm>
            <a:off x="9778172" y="2997317"/>
            <a:ext cx="7038256" cy="2146183"/>
            <a:chOff x="0" y="0"/>
            <a:chExt cx="1090410" cy="332500"/>
          </a:xfrm>
        </p:grpSpPr>
        <p:sp>
          <p:nvSpPr>
            <p:cNvPr id="12" name="Freeform 12"/>
            <p:cNvSpPr/>
            <p:nvPr/>
          </p:nvSpPr>
          <p:spPr>
            <a:xfrm>
              <a:off x="0" y="0"/>
              <a:ext cx="1090410" cy="332500"/>
            </a:xfrm>
            <a:custGeom>
              <a:avLst/>
              <a:gdLst/>
              <a:ahLst/>
              <a:cxnLst/>
              <a:rect l="l" t="t" r="r" b="b"/>
              <a:pathLst>
                <a:path w="1090410" h="332500">
                  <a:moveTo>
                    <a:pt x="54999" y="0"/>
                  </a:moveTo>
                  <a:lnTo>
                    <a:pt x="1035411" y="0"/>
                  </a:lnTo>
                  <a:cubicBezTo>
                    <a:pt x="1065786" y="0"/>
                    <a:pt x="1090410" y="24624"/>
                    <a:pt x="1090410" y="54999"/>
                  </a:cubicBezTo>
                  <a:lnTo>
                    <a:pt x="1090410" y="277501"/>
                  </a:lnTo>
                  <a:cubicBezTo>
                    <a:pt x="1090410" y="292088"/>
                    <a:pt x="1084616" y="306077"/>
                    <a:pt x="1074301" y="316391"/>
                  </a:cubicBezTo>
                  <a:cubicBezTo>
                    <a:pt x="1063987" y="326705"/>
                    <a:pt x="1049998" y="332500"/>
                    <a:pt x="1035411" y="332500"/>
                  </a:cubicBezTo>
                  <a:lnTo>
                    <a:pt x="54999" y="332500"/>
                  </a:lnTo>
                  <a:cubicBezTo>
                    <a:pt x="40412" y="332500"/>
                    <a:pt x="26423" y="326705"/>
                    <a:pt x="16109" y="316391"/>
                  </a:cubicBezTo>
                  <a:cubicBezTo>
                    <a:pt x="5795" y="306077"/>
                    <a:pt x="0" y="292088"/>
                    <a:pt x="0" y="277501"/>
                  </a:cubicBezTo>
                  <a:lnTo>
                    <a:pt x="0" y="54999"/>
                  </a:lnTo>
                  <a:cubicBezTo>
                    <a:pt x="0" y="40412"/>
                    <a:pt x="5795" y="26423"/>
                    <a:pt x="16109" y="16109"/>
                  </a:cubicBezTo>
                  <a:cubicBezTo>
                    <a:pt x="26423" y="5795"/>
                    <a:pt x="40412" y="0"/>
                    <a:pt x="54999" y="0"/>
                  </a:cubicBezTo>
                  <a:close/>
                </a:path>
              </a:pathLst>
            </a:custGeom>
            <a:blipFill>
              <a:blip r:embed="rId5"/>
              <a:stretch>
                <a:fillRect t="-77443" b="-41048"/>
              </a:stretch>
            </a:blipFill>
          </p:spPr>
          <p:txBody>
            <a:bodyPr/>
            <a:lstStyle/>
            <a:p>
              <a:endParaRPr lang="en-GB"/>
            </a:p>
          </p:txBody>
        </p:sp>
      </p:grpSp>
      <p:sp>
        <p:nvSpPr>
          <p:cNvPr id="13" name="AutoShape 13"/>
          <p:cNvSpPr/>
          <p:nvPr/>
        </p:nvSpPr>
        <p:spPr>
          <a:xfrm>
            <a:off x="1540881" y="5472066"/>
            <a:ext cx="7038256" cy="0"/>
          </a:xfrm>
          <a:prstGeom prst="line">
            <a:avLst/>
          </a:prstGeom>
          <a:ln w="19050" cap="flat">
            <a:solidFill>
              <a:srgbClr val="272727"/>
            </a:solidFill>
            <a:prstDash val="solid"/>
            <a:headEnd type="none" w="sm" len="sm"/>
            <a:tailEnd type="none" w="sm" len="sm"/>
          </a:ln>
        </p:spPr>
        <p:txBody>
          <a:bodyPr/>
          <a:lstStyle/>
          <a:p>
            <a:endParaRPr lang="en-GB"/>
          </a:p>
        </p:txBody>
      </p:sp>
      <p:sp>
        <p:nvSpPr>
          <p:cNvPr id="14" name="AutoShape 14"/>
          <p:cNvSpPr/>
          <p:nvPr/>
        </p:nvSpPr>
        <p:spPr>
          <a:xfrm>
            <a:off x="9778172" y="5558107"/>
            <a:ext cx="7038256" cy="0"/>
          </a:xfrm>
          <a:prstGeom prst="line">
            <a:avLst/>
          </a:prstGeom>
          <a:ln w="19050" cap="flat">
            <a:solidFill>
              <a:srgbClr val="272727"/>
            </a:solidFill>
            <a:prstDash val="solid"/>
            <a:headEnd type="none" w="sm" len="sm"/>
            <a:tailEnd type="none" w="sm" len="sm"/>
          </a:ln>
        </p:spPr>
        <p:txBody>
          <a:bodyPr/>
          <a:lstStyle/>
          <a:p>
            <a:endParaRPr lang="en-GB"/>
          </a:p>
        </p:txBody>
      </p:sp>
      <p:sp>
        <p:nvSpPr>
          <p:cNvPr id="15" name="Freeform 15"/>
          <p:cNvSpPr/>
          <p:nvPr/>
        </p:nvSpPr>
        <p:spPr>
          <a:xfrm>
            <a:off x="-2064364" y="8509066"/>
            <a:ext cx="4128728" cy="3555867"/>
          </a:xfrm>
          <a:custGeom>
            <a:avLst/>
            <a:gdLst/>
            <a:ahLst/>
            <a:cxnLst/>
            <a:rect l="l" t="t" r="r" b="b"/>
            <a:pathLst>
              <a:path w="4128728" h="3555867">
                <a:moveTo>
                  <a:pt x="0" y="0"/>
                </a:moveTo>
                <a:lnTo>
                  <a:pt x="4128728" y="0"/>
                </a:lnTo>
                <a:lnTo>
                  <a:pt x="4128728" y="3555868"/>
                </a:lnTo>
                <a:lnTo>
                  <a:pt x="0" y="3555868"/>
                </a:lnTo>
                <a:lnTo>
                  <a:pt x="0" y="0"/>
                </a:lnTo>
                <a:close/>
              </a:path>
            </a:pathLst>
          </a:custGeom>
          <a:blipFill>
            <a:blip r:embed="rId6"/>
            <a:stretch>
              <a:fillRect/>
            </a:stretch>
          </a:blipFill>
        </p:spPr>
        <p:txBody>
          <a:bodyPr/>
          <a:lstStyle/>
          <a:p>
            <a:endParaRPr lang="en-GB"/>
          </a:p>
        </p:txBody>
      </p:sp>
      <p:sp>
        <p:nvSpPr>
          <p:cNvPr id="16" name="Freeform 16"/>
          <p:cNvSpPr/>
          <p:nvPr/>
        </p:nvSpPr>
        <p:spPr>
          <a:xfrm rot="-9031407">
            <a:off x="14697238" y="-431812"/>
            <a:ext cx="3628116" cy="2712016"/>
          </a:xfrm>
          <a:custGeom>
            <a:avLst/>
            <a:gdLst/>
            <a:ahLst/>
            <a:cxnLst/>
            <a:rect l="l" t="t" r="r" b="b"/>
            <a:pathLst>
              <a:path w="3628116" h="2712016">
                <a:moveTo>
                  <a:pt x="0" y="0"/>
                </a:moveTo>
                <a:lnTo>
                  <a:pt x="3628116" y="0"/>
                </a:lnTo>
                <a:lnTo>
                  <a:pt x="3628116" y="2712016"/>
                </a:lnTo>
                <a:lnTo>
                  <a:pt x="0" y="2712016"/>
                </a:lnTo>
                <a:lnTo>
                  <a:pt x="0" y="0"/>
                </a:lnTo>
                <a:close/>
              </a:path>
            </a:pathLst>
          </a:custGeom>
          <a:blipFill>
            <a:blip r:embed="rId7"/>
            <a:stretch>
              <a:fillRect/>
            </a:stretch>
          </a:blipFill>
        </p:spPr>
        <p:txBody>
          <a:bodyPr/>
          <a:lstStyle/>
          <a:p>
            <a:endParaRPr lang="en-GB"/>
          </a:p>
        </p:txBody>
      </p:sp>
      <p:sp>
        <p:nvSpPr>
          <p:cNvPr id="17" name="Freeform 17"/>
          <p:cNvSpPr/>
          <p:nvPr/>
        </p:nvSpPr>
        <p:spPr>
          <a:xfrm rot="1115574">
            <a:off x="10576266" y="8613820"/>
            <a:ext cx="2808489" cy="2829064"/>
          </a:xfrm>
          <a:custGeom>
            <a:avLst/>
            <a:gdLst/>
            <a:ahLst/>
            <a:cxnLst/>
            <a:rect l="l" t="t" r="r" b="b"/>
            <a:pathLst>
              <a:path w="2808489" h="2829064">
                <a:moveTo>
                  <a:pt x="0" y="0"/>
                </a:moveTo>
                <a:lnTo>
                  <a:pt x="2808490" y="0"/>
                </a:lnTo>
                <a:lnTo>
                  <a:pt x="2808490" y="2829064"/>
                </a:lnTo>
                <a:lnTo>
                  <a:pt x="0" y="28290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Freeform 18"/>
          <p:cNvSpPr/>
          <p:nvPr/>
        </p:nvSpPr>
        <p:spPr>
          <a:xfrm rot="-1685069">
            <a:off x="6149995" y="-1745651"/>
            <a:ext cx="2808489" cy="2829064"/>
          </a:xfrm>
          <a:custGeom>
            <a:avLst/>
            <a:gdLst/>
            <a:ahLst/>
            <a:cxnLst/>
            <a:rect l="l" t="t" r="r" b="b"/>
            <a:pathLst>
              <a:path w="2808489" h="2829064">
                <a:moveTo>
                  <a:pt x="0" y="0"/>
                </a:moveTo>
                <a:lnTo>
                  <a:pt x="2808489" y="0"/>
                </a:lnTo>
                <a:lnTo>
                  <a:pt x="2808489" y="2829064"/>
                </a:lnTo>
                <a:lnTo>
                  <a:pt x="0" y="28290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9" name="Freeform 19"/>
          <p:cNvSpPr/>
          <p:nvPr/>
        </p:nvSpPr>
        <p:spPr>
          <a:xfrm>
            <a:off x="7130647" y="8733349"/>
            <a:ext cx="1379181" cy="1049901"/>
          </a:xfrm>
          <a:custGeom>
            <a:avLst/>
            <a:gdLst/>
            <a:ahLst/>
            <a:cxnLst/>
            <a:rect l="l" t="t" r="r" b="b"/>
            <a:pathLst>
              <a:path w="1379181" h="1049901">
                <a:moveTo>
                  <a:pt x="0" y="0"/>
                </a:moveTo>
                <a:lnTo>
                  <a:pt x="1379181" y="0"/>
                </a:lnTo>
                <a:lnTo>
                  <a:pt x="1379181" y="1049902"/>
                </a:lnTo>
                <a:lnTo>
                  <a:pt x="0" y="1049902"/>
                </a:lnTo>
                <a:lnTo>
                  <a:pt x="0" y="0"/>
                </a:lnTo>
                <a:close/>
              </a:path>
            </a:pathLst>
          </a:custGeom>
          <a:blipFill>
            <a:blip r:embed="rId10"/>
            <a:stretch>
              <a:fillRect/>
            </a:stretch>
          </a:blipFill>
        </p:spPr>
        <p:txBody>
          <a:bodyPr/>
          <a:lstStyle/>
          <a:p>
            <a:endParaRPr lang="en-GB"/>
          </a:p>
        </p:txBody>
      </p:sp>
      <p:sp>
        <p:nvSpPr>
          <p:cNvPr id="20" name="Freeform 20"/>
          <p:cNvSpPr/>
          <p:nvPr/>
        </p:nvSpPr>
        <p:spPr>
          <a:xfrm>
            <a:off x="12405014" y="692731"/>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11"/>
            <a:stretch>
              <a:fillRect/>
            </a:stretch>
          </a:blipFill>
        </p:spPr>
        <p:txBody>
          <a:bodyPr/>
          <a:lstStyle/>
          <a:p>
            <a:endParaRPr lang="en-GB"/>
          </a:p>
        </p:txBody>
      </p:sp>
      <p:sp>
        <p:nvSpPr>
          <p:cNvPr id="21" name="TextBox 21"/>
          <p:cNvSpPr txBox="1"/>
          <p:nvPr/>
        </p:nvSpPr>
        <p:spPr>
          <a:xfrm>
            <a:off x="2971800" y="474973"/>
            <a:ext cx="11700390" cy="1712007"/>
          </a:xfrm>
          <a:prstGeom prst="rect">
            <a:avLst/>
          </a:prstGeom>
        </p:spPr>
        <p:txBody>
          <a:bodyPr wrap="square" lIns="0" tIns="0" rIns="0" bIns="0" rtlCol="0" anchor="t">
            <a:spAutoFit/>
          </a:bodyPr>
          <a:lstStyle/>
          <a:p>
            <a:pPr algn="ctr">
              <a:lnSpc>
                <a:spcPts val="6600"/>
              </a:lnSpc>
            </a:pPr>
            <a:r>
              <a:rPr lang="en-US" sz="6000" b="1" dirty="0">
                <a:latin typeface="TT Firs Neue Bold" panose="020B0604020202020204" charset="0"/>
              </a:rPr>
              <a:t>Sponsorship and Stakeholders</a:t>
            </a:r>
            <a:endParaRPr lang="en-US" sz="6000" b="1" spc="-300" dirty="0">
              <a:solidFill>
                <a:srgbClr val="272727"/>
              </a:solidFill>
              <a:latin typeface="TT Firs Neue Bold" panose="020B0604020202020204" charset="0"/>
              <a:ea typeface="TT Firs Neue Heavy"/>
              <a:cs typeface="TT Firs Neue Heavy"/>
              <a:sym typeface="TT Firs Neue Heavy"/>
            </a:endParaRPr>
          </a:p>
        </p:txBody>
      </p:sp>
      <p:sp>
        <p:nvSpPr>
          <p:cNvPr id="25" name="TextBox 25"/>
          <p:cNvSpPr txBox="1"/>
          <p:nvPr/>
        </p:nvSpPr>
        <p:spPr>
          <a:xfrm>
            <a:off x="1353594" y="5620281"/>
            <a:ext cx="7412829" cy="2769989"/>
          </a:xfrm>
          <a:prstGeom prst="rect">
            <a:avLst/>
          </a:prstGeom>
        </p:spPr>
        <p:txBody>
          <a:bodyPr wrap="square" lIns="0" tIns="0" rIns="0" bIns="0" rtlCol="0" anchor="t">
            <a:spAutoFit/>
          </a:bodyPr>
          <a:lstStyle/>
          <a:p>
            <a:pPr marL="342900" indent="-342900" algn="just">
              <a:lnSpc>
                <a:spcPct val="150000"/>
              </a:lnSpc>
              <a:buFont typeface="Wingdings" panose="05000000000000000000" pitchFamily="2" charset="2"/>
              <a:buChar char="v"/>
            </a:pPr>
            <a:r>
              <a:rPr lang="en-US" sz="2400" b="1" i="1" dirty="0">
                <a:latin typeface="Times New Roman" panose="02020603050405020304" pitchFamily="18" charset="0"/>
                <a:cs typeface="Times New Roman" panose="02020603050405020304" pitchFamily="18" charset="0"/>
              </a:rPr>
              <a:t>Key Stakeholders</a:t>
            </a:r>
            <a:r>
              <a:rPr lang="en-US" sz="2400" dirty="0">
                <a:latin typeface="Times New Roman" panose="02020603050405020304" pitchFamily="18" charset="0"/>
                <a:cs typeface="Times New Roman" panose="02020603050405020304" pitchFamily="18" charset="0"/>
              </a:rPr>
              <a:t>: Cardiff City Council, Visit Wales, Castle management, local tourism boards (</a:t>
            </a:r>
            <a:r>
              <a:rPr lang="en-US" sz="2400" dirty="0" err="1">
                <a:latin typeface="Times New Roman" panose="02020603050405020304" pitchFamily="18" charset="0"/>
                <a:cs typeface="Times New Roman" panose="02020603050405020304" pitchFamily="18" charset="0"/>
              </a:rPr>
              <a:t>Baldi</a:t>
            </a:r>
            <a:r>
              <a:rPr lang="en-US" sz="2400" dirty="0">
                <a:latin typeface="Times New Roman" panose="02020603050405020304" pitchFamily="18" charset="0"/>
                <a:cs typeface="Times New Roman" panose="02020603050405020304" pitchFamily="18" charset="0"/>
              </a:rPr>
              <a:t> et al., 2022).</a:t>
            </a:r>
          </a:p>
          <a:p>
            <a:pPr marL="342900" indent="-342900" algn="just">
              <a:lnSpc>
                <a:spcPct val="150000"/>
              </a:lnSpc>
              <a:buFont typeface="Wingdings" panose="05000000000000000000" pitchFamily="2" charset="2"/>
              <a:buChar char="v"/>
            </a:pPr>
            <a:r>
              <a:rPr lang="en-US" sz="2400" b="1" i="1" dirty="0">
                <a:latin typeface="Times New Roman" panose="02020603050405020304" pitchFamily="18" charset="0"/>
                <a:cs typeface="Times New Roman" panose="02020603050405020304" pitchFamily="18" charset="0"/>
              </a:rPr>
              <a:t>Sponsors Considered</a:t>
            </a:r>
            <a:r>
              <a:rPr lang="en-US" sz="2400" dirty="0">
                <a:latin typeface="Times New Roman" panose="02020603050405020304" pitchFamily="18" charset="0"/>
                <a:cs typeface="Times New Roman" panose="02020603050405020304" pitchFamily="18" charset="0"/>
              </a:rPr>
              <a:t>: Revolution Bar, Mad Dog Brewery, Welsh ale producers, sound equipment partners.</a:t>
            </a:r>
            <a:endParaRPr lang="en-US" sz="2400" spc="-100" dirty="0">
              <a:solidFill>
                <a:srgbClr val="272727"/>
              </a:solidFill>
              <a:latin typeface="Times New Roman" panose="02020603050405020304" pitchFamily="18" charset="0"/>
              <a:ea typeface="TT Firs Neue"/>
              <a:cs typeface="Times New Roman" panose="02020603050405020304" pitchFamily="18" charset="0"/>
              <a:sym typeface="TT Firs Neue"/>
            </a:endParaRPr>
          </a:p>
        </p:txBody>
      </p:sp>
      <p:sp>
        <p:nvSpPr>
          <p:cNvPr id="26" name="TextBox 26"/>
          <p:cNvSpPr txBox="1"/>
          <p:nvPr/>
        </p:nvSpPr>
        <p:spPr>
          <a:xfrm>
            <a:off x="9767088" y="5689955"/>
            <a:ext cx="7038256" cy="2769989"/>
          </a:xfrm>
          <a:prstGeom prst="rect">
            <a:avLst/>
          </a:prstGeom>
        </p:spPr>
        <p:txBody>
          <a:bodyPr lIns="0" tIns="0" rIns="0" bIns="0" rtlCol="0" anchor="t">
            <a:spAutoFit/>
          </a:bodyPr>
          <a:lstStyle/>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Collaborative partnerships to boost event authenticity and funding (Price, 2021).</a:t>
            </a: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Stakeholder roles include venue access, marketing support, funding facilitation, and heritage oversight (</a:t>
            </a:r>
            <a:r>
              <a:rPr lang="en-US" sz="2400" dirty="0" err="1">
                <a:latin typeface="Times New Roman" panose="02020603050405020304" pitchFamily="18" charset="0"/>
                <a:cs typeface="Times New Roman" panose="02020603050405020304" pitchFamily="18" charset="0"/>
              </a:rPr>
              <a:t>Zollo</a:t>
            </a:r>
            <a:r>
              <a:rPr lang="en-US" sz="2400" dirty="0">
                <a:latin typeface="Times New Roman" panose="02020603050405020304" pitchFamily="18" charset="0"/>
                <a:cs typeface="Times New Roman" panose="02020603050405020304" pitchFamily="18" charset="0"/>
              </a:rPr>
              <a:t> et al., 2022).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16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4955" b="-2821"/>
            </a:stretch>
          </a:blipFill>
        </p:spPr>
        <p:txBody>
          <a:bodyPr/>
          <a:lstStyle/>
          <a:p>
            <a:endParaRPr lang="en-GB"/>
          </a:p>
        </p:txBody>
      </p:sp>
      <p:sp>
        <p:nvSpPr>
          <p:cNvPr id="19" name="TextBox 19"/>
          <p:cNvSpPr txBox="1"/>
          <p:nvPr/>
        </p:nvSpPr>
        <p:spPr>
          <a:xfrm>
            <a:off x="5172333" y="8477382"/>
            <a:ext cx="3799701" cy="816817"/>
          </a:xfrm>
          <a:prstGeom prst="rect">
            <a:avLst/>
          </a:prstGeom>
        </p:spPr>
        <p:txBody>
          <a:bodyPr lIns="50800" tIns="50800" rIns="50800" bIns="50800" rtlCol="0" anchor="ctr"/>
          <a:lstStyle/>
          <a:p>
            <a:pPr algn="ctr">
              <a:lnSpc>
                <a:spcPts val="2749"/>
              </a:lnSpc>
            </a:pPr>
            <a:endParaRPr/>
          </a:p>
        </p:txBody>
      </p:sp>
      <p:sp>
        <p:nvSpPr>
          <p:cNvPr id="23" name="Freeform 23"/>
          <p:cNvSpPr/>
          <p:nvPr/>
        </p:nvSpPr>
        <p:spPr>
          <a:xfrm rot="3997384">
            <a:off x="15908123" y="8286505"/>
            <a:ext cx="3204045" cy="4000990"/>
          </a:xfrm>
          <a:custGeom>
            <a:avLst/>
            <a:gdLst/>
            <a:ahLst/>
            <a:cxnLst/>
            <a:rect l="l" t="t" r="r" b="b"/>
            <a:pathLst>
              <a:path w="3204045" h="4000990">
                <a:moveTo>
                  <a:pt x="0" y="0"/>
                </a:moveTo>
                <a:lnTo>
                  <a:pt x="3204045" y="0"/>
                </a:lnTo>
                <a:lnTo>
                  <a:pt x="3204045" y="4000990"/>
                </a:lnTo>
                <a:lnTo>
                  <a:pt x="0" y="4000990"/>
                </a:lnTo>
                <a:lnTo>
                  <a:pt x="0" y="0"/>
                </a:lnTo>
                <a:close/>
              </a:path>
            </a:pathLst>
          </a:custGeom>
          <a:blipFill>
            <a:blip r:embed="rId4"/>
            <a:stretch>
              <a:fillRect/>
            </a:stretch>
          </a:blipFill>
        </p:spPr>
        <p:txBody>
          <a:bodyPr/>
          <a:lstStyle/>
          <a:p>
            <a:endParaRPr lang="en-GB"/>
          </a:p>
        </p:txBody>
      </p:sp>
      <p:sp>
        <p:nvSpPr>
          <p:cNvPr id="27" name="Freeform 27"/>
          <p:cNvSpPr/>
          <p:nvPr/>
        </p:nvSpPr>
        <p:spPr>
          <a:xfrm>
            <a:off x="15415195" y="-1383039"/>
            <a:ext cx="3355488" cy="4114800"/>
          </a:xfrm>
          <a:custGeom>
            <a:avLst/>
            <a:gdLst/>
            <a:ahLst/>
            <a:cxnLst/>
            <a:rect l="l" t="t" r="r" b="b"/>
            <a:pathLst>
              <a:path w="3355488" h="4114800">
                <a:moveTo>
                  <a:pt x="0" y="0"/>
                </a:moveTo>
                <a:lnTo>
                  <a:pt x="3355488" y="0"/>
                </a:lnTo>
                <a:lnTo>
                  <a:pt x="3355488" y="4114800"/>
                </a:lnTo>
                <a:lnTo>
                  <a:pt x="0" y="4114800"/>
                </a:lnTo>
                <a:lnTo>
                  <a:pt x="0" y="0"/>
                </a:lnTo>
                <a:close/>
              </a:path>
            </a:pathLst>
          </a:custGeom>
          <a:blipFill>
            <a:blip r:embed="rId5"/>
            <a:stretch>
              <a:fillRect/>
            </a:stretch>
          </a:blipFill>
        </p:spPr>
        <p:txBody>
          <a:bodyPr/>
          <a:lstStyle/>
          <a:p>
            <a:endParaRPr lang="en-GB"/>
          </a:p>
        </p:txBody>
      </p:sp>
      <p:sp>
        <p:nvSpPr>
          <p:cNvPr id="28" name="Freeform 28"/>
          <p:cNvSpPr/>
          <p:nvPr/>
        </p:nvSpPr>
        <p:spPr>
          <a:xfrm>
            <a:off x="-2186099" y="8314653"/>
            <a:ext cx="3986100" cy="3944694"/>
          </a:xfrm>
          <a:custGeom>
            <a:avLst/>
            <a:gdLst/>
            <a:ahLst/>
            <a:cxnLst/>
            <a:rect l="l" t="t" r="r" b="b"/>
            <a:pathLst>
              <a:path w="3986100" h="3944694">
                <a:moveTo>
                  <a:pt x="0" y="0"/>
                </a:moveTo>
                <a:lnTo>
                  <a:pt x="3986100" y="0"/>
                </a:lnTo>
                <a:lnTo>
                  <a:pt x="3986100" y="3944694"/>
                </a:lnTo>
                <a:lnTo>
                  <a:pt x="0" y="3944694"/>
                </a:lnTo>
                <a:lnTo>
                  <a:pt x="0" y="0"/>
                </a:lnTo>
                <a:close/>
              </a:path>
            </a:pathLst>
          </a:custGeom>
          <a:blipFill>
            <a:blip r:embed="rId6"/>
            <a:stretch>
              <a:fillRect/>
            </a:stretch>
          </a:blipFill>
        </p:spPr>
        <p:txBody>
          <a:bodyPr/>
          <a:lstStyle/>
          <a:p>
            <a:endParaRPr lang="en-GB"/>
          </a:p>
        </p:txBody>
      </p:sp>
      <p:sp>
        <p:nvSpPr>
          <p:cNvPr id="29" name="Freeform 29"/>
          <p:cNvSpPr/>
          <p:nvPr/>
        </p:nvSpPr>
        <p:spPr>
          <a:xfrm>
            <a:off x="-992533" y="-1012916"/>
            <a:ext cx="4122295" cy="4114800"/>
          </a:xfrm>
          <a:custGeom>
            <a:avLst/>
            <a:gdLst/>
            <a:ahLst/>
            <a:cxnLst/>
            <a:rect l="l" t="t" r="r" b="b"/>
            <a:pathLst>
              <a:path w="4122295" h="4114800">
                <a:moveTo>
                  <a:pt x="0" y="0"/>
                </a:moveTo>
                <a:lnTo>
                  <a:pt x="4122295" y="0"/>
                </a:lnTo>
                <a:lnTo>
                  <a:pt x="4122295"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0" name="Freeform 30"/>
          <p:cNvSpPr/>
          <p:nvPr/>
        </p:nvSpPr>
        <p:spPr>
          <a:xfrm>
            <a:off x="16543510" y="316697"/>
            <a:ext cx="1431581" cy="1089791"/>
          </a:xfrm>
          <a:custGeom>
            <a:avLst/>
            <a:gdLst/>
            <a:ahLst/>
            <a:cxnLst/>
            <a:rect l="l" t="t" r="r" b="b"/>
            <a:pathLst>
              <a:path w="1431581" h="1089791">
                <a:moveTo>
                  <a:pt x="0" y="0"/>
                </a:moveTo>
                <a:lnTo>
                  <a:pt x="1431580" y="0"/>
                </a:lnTo>
                <a:lnTo>
                  <a:pt x="1431580" y="1089791"/>
                </a:lnTo>
                <a:lnTo>
                  <a:pt x="0" y="1089791"/>
                </a:lnTo>
                <a:lnTo>
                  <a:pt x="0" y="0"/>
                </a:lnTo>
                <a:close/>
              </a:path>
            </a:pathLst>
          </a:custGeom>
          <a:blipFill>
            <a:blip r:embed="rId9"/>
            <a:stretch>
              <a:fillRect/>
            </a:stretch>
          </a:blipFill>
        </p:spPr>
        <p:txBody>
          <a:bodyPr/>
          <a:lstStyle/>
          <a:p>
            <a:endParaRPr lang="en-GB"/>
          </a:p>
        </p:txBody>
      </p:sp>
      <p:sp>
        <p:nvSpPr>
          <p:cNvPr id="31" name="Freeform 31"/>
          <p:cNvSpPr/>
          <p:nvPr/>
        </p:nvSpPr>
        <p:spPr>
          <a:xfrm>
            <a:off x="5952762" y="2313571"/>
            <a:ext cx="954813" cy="956008"/>
          </a:xfrm>
          <a:custGeom>
            <a:avLst/>
            <a:gdLst/>
            <a:ahLst/>
            <a:cxnLst/>
            <a:rect l="l" t="t" r="r" b="b"/>
            <a:pathLst>
              <a:path w="954813" h="956008">
                <a:moveTo>
                  <a:pt x="0" y="0"/>
                </a:moveTo>
                <a:lnTo>
                  <a:pt x="954814" y="0"/>
                </a:lnTo>
                <a:lnTo>
                  <a:pt x="954814" y="956008"/>
                </a:lnTo>
                <a:lnTo>
                  <a:pt x="0" y="956008"/>
                </a:lnTo>
                <a:lnTo>
                  <a:pt x="0" y="0"/>
                </a:lnTo>
                <a:close/>
              </a:path>
            </a:pathLst>
          </a:custGeom>
          <a:blipFill>
            <a:blip r:embed="rId10"/>
            <a:stretch>
              <a:fillRect/>
            </a:stretch>
          </a:blipFill>
        </p:spPr>
        <p:txBody>
          <a:bodyPr/>
          <a:lstStyle/>
          <a:p>
            <a:endParaRPr lang="en-GB"/>
          </a:p>
        </p:txBody>
      </p:sp>
      <p:sp>
        <p:nvSpPr>
          <p:cNvPr id="32" name="TextBox 32"/>
          <p:cNvSpPr txBox="1"/>
          <p:nvPr/>
        </p:nvSpPr>
        <p:spPr>
          <a:xfrm>
            <a:off x="3253186" y="376162"/>
            <a:ext cx="11849100" cy="888705"/>
          </a:xfrm>
          <a:prstGeom prst="rect">
            <a:avLst/>
          </a:prstGeom>
        </p:spPr>
        <p:txBody>
          <a:bodyPr wrap="square" lIns="0" tIns="0" rIns="0" bIns="0" rtlCol="0" anchor="t">
            <a:spAutoFit/>
          </a:bodyPr>
          <a:lstStyle/>
          <a:p>
            <a:pPr algn="ctr">
              <a:lnSpc>
                <a:spcPts val="6600"/>
              </a:lnSpc>
            </a:pPr>
            <a:r>
              <a:rPr lang="en-US" sz="6600" b="1" dirty="0">
                <a:latin typeface="TT Firs Neue Bold" panose="020B0604020202020204" charset="0"/>
              </a:rPr>
              <a:t>Risks and Mitigation</a:t>
            </a:r>
            <a:endParaRPr lang="en-US" sz="6600" b="1" spc="-300" dirty="0">
              <a:solidFill>
                <a:srgbClr val="272727"/>
              </a:solidFill>
              <a:latin typeface="TT Firs Neue Bold" panose="020B0604020202020204" charset="0"/>
              <a:ea typeface="TT Firs Neue Heavy"/>
              <a:cs typeface="TT Firs Neue Heavy"/>
              <a:sym typeface="TT Firs Neue Heavy"/>
            </a:endParaRPr>
          </a:p>
        </p:txBody>
      </p:sp>
      <p:sp>
        <p:nvSpPr>
          <p:cNvPr id="40" name="Round Diagonal Corner Rectangle 39"/>
          <p:cNvSpPr/>
          <p:nvPr/>
        </p:nvSpPr>
        <p:spPr>
          <a:xfrm>
            <a:off x="228600" y="1606091"/>
            <a:ext cx="12039600" cy="8382000"/>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graphicFrame>
        <p:nvGraphicFramePr>
          <p:cNvPr id="41" name="Diagram 40"/>
          <p:cNvGraphicFramePr/>
          <p:nvPr>
            <p:extLst>
              <p:ext uri="{D42A27DB-BD31-4B8C-83A1-F6EECF244321}">
                <p14:modId xmlns:p14="http://schemas.microsoft.com/office/powerpoint/2010/main" val="3726477427"/>
              </p:ext>
            </p:extLst>
          </p:nvPr>
        </p:nvGraphicFramePr>
        <p:xfrm>
          <a:off x="978742" y="1843653"/>
          <a:ext cx="10527458" cy="7701534"/>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42" name="Picture 41"/>
          <p:cNvPicPr>
            <a:picLocks noChangeAspect="1"/>
          </p:cNvPicPr>
          <p:nvPr/>
        </p:nvPicPr>
        <p:blipFill>
          <a:blip r:embed="rId16"/>
          <a:stretch>
            <a:fillRect/>
          </a:stretch>
        </p:blipFill>
        <p:spPr>
          <a:xfrm>
            <a:off x="12472352" y="2867538"/>
            <a:ext cx="5420317" cy="5573129"/>
          </a:xfrm>
          <a:prstGeom prst="round2DiagRect">
            <a:avLst>
              <a:gd name="adj1" fmla="val 16667"/>
              <a:gd name="adj2" fmla="val 0"/>
            </a:avLst>
          </a:prstGeom>
          <a:ln w="88900" cap="sq">
            <a:noFill/>
            <a:miter lim="800000"/>
          </a:ln>
          <a:effectLst>
            <a:outerShdw blurRad="254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sp>
        <p:nvSpPr>
          <p:cNvPr id="8" name="TextBox 8"/>
          <p:cNvSpPr txBox="1"/>
          <p:nvPr/>
        </p:nvSpPr>
        <p:spPr>
          <a:xfrm>
            <a:off x="4267200" y="-277914"/>
            <a:ext cx="9083360" cy="1912062"/>
          </a:xfrm>
          <a:prstGeom prst="rect">
            <a:avLst/>
          </a:prstGeom>
        </p:spPr>
        <p:txBody>
          <a:bodyPr wrap="square" lIns="0" tIns="0" rIns="0" bIns="0" rtlCol="0" anchor="t">
            <a:spAutoFit/>
          </a:bodyPr>
          <a:lstStyle/>
          <a:p>
            <a:pPr algn="ctr">
              <a:lnSpc>
                <a:spcPts val="17000"/>
              </a:lnSpc>
            </a:pPr>
            <a:r>
              <a:rPr lang="en-US" sz="6600" b="1" dirty="0">
                <a:latin typeface="TT Firs Neue Bold" panose="020B0604020202020204" charset="0"/>
              </a:rPr>
              <a:t>References</a:t>
            </a:r>
            <a:endParaRPr lang="en-US" sz="9600" b="1" spc="-850" dirty="0">
              <a:solidFill>
                <a:srgbClr val="272727"/>
              </a:solidFill>
              <a:latin typeface="TT Firs Neue Bold" panose="020B0604020202020204" charset="0"/>
              <a:ea typeface="TT Firs Neue Bold"/>
              <a:cs typeface="TT Firs Neue Bold"/>
              <a:sym typeface="TT Firs Neue Bold"/>
            </a:endParaRPr>
          </a:p>
        </p:txBody>
      </p:sp>
      <p:sp>
        <p:nvSpPr>
          <p:cNvPr id="9" name="Freeform 9"/>
          <p:cNvSpPr/>
          <p:nvPr/>
        </p:nvSpPr>
        <p:spPr>
          <a:xfrm>
            <a:off x="15785875" y="-971795"/>
            <a:ext cx="3205794" cy="4000990"/>
          </a:xfrm>
          <a:custGeom>
            <a:avLst/>
            <a:gdLst/>
            <a:ahLst/>
            <a:cxnLst/>
            <a:rect l="l" t="t" r="r" b="b"/>
            <a:pathLst>
              <a:path w="3205794" h="4000990">
                <a:moveTo>
                  <a:pt x="0" y="0"/>
                </a:moveTo>
                <a:lnTo>
                  <a:pt x="3205794" y="0"/>
                </a:lnTo>
                <a:lnTo>
                  <a:pt x="3205794" y="4000991"/>
                </a:lnTo>
                <a:lnTo>
                  <a:pt x="0" y="4000991"/>
                </a:lnTo>
                <a:lnTo>
                  <a:pt x="0" y="0"/>
                </a:lnTo>
                <a:close/>
              </a:path>
            </a:pathLst>
          </a:custGeom>
          <a:blipFill>
            <a:blip r:embed="rId3"/>
            <a:stretch>
              <a:fillRect/>
            </a:stretch>
          </a:blipFill>
        </p:spPr>
        <p:txBody>
          <a:bodyPr/>
          <a:lstStyle/>
          <a:p>
            <a:endParaRPr lang="en-GB"/>
          </a:p>
        </p:txBody>
      </p:sp>
      <p:sp>
        <p:nvSpPr>
          <p:cNvPr id="10" name="Freeform 10"/>
          <p:cNvSpPr/>
          <p:nvPr/>
        </p:nvSpPr>
        <p:spPr>
          <a:xfrm>
            <a:off x="-1426612" y="8495469"/>
            <a:ext cx="4910625" cy="3222597"/>
          </a:xfrm>
          <a:custGeom>
            <a:avLst/>
            <a:gdLst/>
            <a:ahLst/>
            <a:cxnLst/>
            <a:rect l="l" t="t" r="r" b="b"/>
            <a:pathLst>
              <a:path w="4910625" h="3222597">
                <a:moveTo>
                  <a:pt x="0" y="0"/>
                </a:moveTo>
                <a:lnTo>
                  <a:pt x="4910624" y="0"/>
                </a:lnTo>
                <a:lnTo>
                  <a:pt x="4910624" y="3222598"/>
                </a:lnTo>
                <a:lnTo>
                  <a:pt x="0" y="3222598"/>
                </a:lnTo>
                <a:lnTo>
                  <a:pt x="0" y="0"/>
                </a:lnTo>
                <a:close/>
              </a:path>
            </a:pathLst>
          </a:custGeom>
          <a:blipFill>
            <a:blip r:embed="rId4"/>
            <a:stretch>
              <a:fillRect/>
            </a:stretch>
          </a:blipFill>
        </p:spPr>
        <p:txBody>
          <a:bodyPr/>
          <a:lstStyle/>
          <a:p>
            <a:endParaRPr lang="en-GB"/>
          </a:p>
        </p:txBody>
      </p:sp>
      <p:sp>
        <p:nvSpPr>
          <p:cNvPr id="11" name="Freeform 11"/>
          <p:cNvSpPr/>
          <p:nvPr/>
        </p:nvSpPr>
        <p:spPr>
          <a:xfrm rot="-1077169">
            <a:off x="8007347" y="7751670"/>
            <a:ext cx="3268663" cy="1943369"/>
          </a:xfrm>
          <a:custGeom>
            <a:avLst/>
            <a:gdLst/>
            <a:ahLst/>
            <a:cxnLst/>
            <a:rect l="l" t="t" r="r" b="b"/>
            <a:pathLst>
              <a:path w="3268663" h="1943369">
                <a:moveTo>
                  <a:pt x="0" y="0"/>
                </a:moveTo>
                <a:lnTo>
                  <a:pt x="3268663" y="0"/>
                </a:lnTo>
                <a:lnTo>
                  <a:pt x="3268663" y="1943369"/>
                </a:lnTo>
                <a:lnTo>
                  <a:pt x="0" y="19433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flipH="1">
            <a:off x="15602632" y="689362"/>
            <a:ext cx="2428886" cy="2578933"/>
          </a:xfrm>
          <a:custGeom>
            <a:avLst/>
            <a:gdLst/>
            <a:ahLst/>
            <a:cxnLst/>
            <a:rect l="l" t="t" r="r" b="b"/>
            <a:pathLst>
              <a:path w="2428886" h="2578933">
                <a:moveTo>
                  <a:pt x="2428886" y="0"/>
                </a:moveTo>
                <a:lnTo>
                  <a:pt x="0" y="0"/>
                </a:lnTo>
                <a:lnTo>
                  <a:pt x="0" y="2578933"/>
                </a:lnTo>
                <a:lnTo>
                  <a:pt x="2428886" y="2578933"/>
                </a:lnTo>
                <a:lnTo>
                  <a:pt x="242888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6450601" y="5291287"/>
            <a:ext cx="1490017" cy="1134276"/>
          </a:xfrm>
          <a:custGeom>
            <a:avLst/>
            <a:gdLst/>
            <a:ahLst/>
            <a:cxnLst/>
            <a:rect l="l" t="t" r="r" b="b"/>
            <a:pathLst>
              <a:path w="1490017" h="1134276">
                <a:moveTo>
                  <a:pt x="0" y="0"/>
                </a:moveTo>
                <a:lnTo>
                  <a:pt x="1490018" y="0"/>
                </a:lnTo>
                <a:lnTo>
                  <a:pt x="1490018" y="1134276"/>
                </a:lnTo>
                <a:lnTo>
                  <a:pt x="0" y="1134276"/>
                </a:lnTo>
                <a:lnTo>
                  <a:pt x="0" y="0"/>
                </a:lnTo>
                <a:close/>
              </a:path>
            </a:pathLst>
          </a:custGeom>
          <a:blipFill>
            <a:blip r:embed="rId9"/>
            <a:stretch>
              <a:fillRect/>
            </a:stretch>
          </a:blipFill>
        </p:spPr>
        <p:txBody>
          <a:bodyPr/>
          <a:lstStyle/>
          <a:p>
            <a:endParaRPr lang="en-GB"/>
          </a:p>
        </p:txBody>
      </p:sp>
      <p:sp>
        <p:nvSpPr>
          <p:cNvPr id="14" name="Freeform 14"/>
          <p:cNvSpPr/>
          <p:nvPr/>
        </p:nvSpPr>
        <p:spPr>
          <a:xfrm>
            <a:off x="11249629" y="8723354"/>
            <a:ext cx="1043144" cy="1069892"/>
          </a:xfrm>
          <a:custGeom>
            <a:avLst/>
            <a:gdLst/>
            <a:ahLst/>
            <a:cxnLst/>
            <a:rect l="l" t="t" r="r" b="b"/>
            <a:pathLst>
              <a:path w="1043144" h="1069892">
                <a:moveTo>
                  <a:pt x="0" y="0"/>
                </a:moveTo>
                <a:lnTo>
                  <a:pt x="1043145" y="0"/>
                </a:lnTo>
                <a:lnTo>
                  <a:pt x="1043145" y="1069892"/>
                </a:lnTo>
                <a:lnTo>
                  <a:pt x="0" y="1069892"/>
                </a:lnTo>
                <a:lnTo>
                  <a:pt x="0" y="0"/>
                </a:lnTo>
                <a:close/>
              </a:path>
            </a:pathLst>
          </a:custGeom>
          <a:blipFill>
            <a:blip r:embed="rId10"/>
            <a:stretch>
              <a:fillRect/>
            </a:stretch>
          </a:blipFill>
        </p:spPr>
        <p:txBody>
          <a:bodyPr/>
          <a:lstStyle/>
          <a:p>
            <a:endParaRPr lang="en-GB"/>
          </a:p>
        </p:txBody>
      </p:sp>
      <p:sp>
        <p:nvSpPr>
          <p:cNvPr id="15" name="Freeform 15"/>
          <p:cNvSpPr/>
          <p:nvPr/>
        </p:nvSpPr>
        <p:spPr>
          <a:xfrm>
            <a:off x="3958665" y="502047"/>
            <a:ext cx="1051989" cy="1053306"/>
          </a:xfrm>
          <a:custGeom>
            <a:avLst/>
            <a:gdLst/>
            <a:ahLst/>
            <a:cxnLst/>
            <a:rect l="l" t="t" r="r" b="b"/>
            <a:pathLst>
              <a:path w="1051989" h="1053306">
                <a:moveTo>
                  <a:pt x="0" y="0"/>
                </a:moveTo>
                <a:lnTo>
                  <a:pt x="1051989" y="0"/>
                </a:lnTo>
                <a:lnTo>
                  <a:pt x="1051989" y="1053306"/>
                </a:lnTo>
                <a:lnTo>
                  <a:pt x="0" y="1053306"/>
                </a:lnTo>
                <a:lnTo>
                  <a:pt x="0" y="0"/>
                </a:lnTo>
                <a:close/>
              </a:path>
            </a:pathLst>
          </a:custGeom>
          <a:blipFill>
            <a:blip r:embed="rId11"/>
            <a:stretch>
              <a:fillRect/>
            </a:stretch>
          </a:blipFill>
        </p:spPr>
        <p:txBody>
          <a:bodyPr/>
          <a:lstStyle/>
          <a:p>
            <a:endParaRPr lang="en-GB"/>
          </a:p>
        </p:txBody>
      </p:sp>
      <p:sp>
        <p:nvSpPr>
          <p:cNvPr id="27" name="Round Single Corner Rectangle 26"/>
          <p:cNvSpPr/>
          <p:nvPr/>
        </p:nvSpPr>
        <p:spPr>
          <a:xfrm>
            <a:off x="777172" y="1615862"/>
            <a:ext cx="16611600" cy="7339140"/>
          </a:xfrm>
          <a:prstGeom prst="round1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Abdissa</a:t>
            </a:r>
            <a:r>
              <a:rPr lang="en-US" sz="1600" dirty="0">
                <a:latin typeface="Times New Roman" panose="02020603050405020304" pitchFamily="18" charset="0"/>
                <a:cs typeface="Times New Roman" panose="02020603050405020304" pitchFamily="18" charset="0"/>
              </a:rPr>
              <a:t>, G., </a:t>
            </a:r>
            <a:r>
              <a:rPr lang="en-US" sz="1600" dirty="0" err="1">
                <a:latin typeface="Times New Roman" panose="02020603050405020304" pitchFamily="18" charset="0"/>
                <a:cs typeface="Times New Roman" panose="02020603050405020304" pitchFamily="18" charset="0"/>
              </a:rPr>
              <a:t>Ayalew</a:t>
            </a:r>
            <a:r>
              <a:rPr lang="en-US" sz="1600" dirty="0">
                <a:latin typeface="Times New Roman" panose="02020603050405020304" pitchFamily="18" charset="0"/>
                <a:cs typeface="Times New Roman" panose="02020603050405020304" pitchFamily="18" charset="0"/>
              </a:rPr>
              <a:t>, A., </a:t>
            </a:r>
            <a:r>
              <a:rPr lang="en-US" sz="1600" dirty="0" err="1">
                <a:latin typeface="Times New Roman" panose="02020603050405020304" pitchFamily="18" charset="0"/>
                <a:cs typeface="Times New Roman" panose="02020603050405020304" pitchFamily="18" charset="0"/>
              </a:rPr>
              <a:t>Dunay</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Illés</a:t>
            </a:r>
            <a:r>
              <a:rPr lang="en-US" sz="1600" dirty="0">
                <a:latin typeface="Times New Roman" panose="02020603050405020304" pitchFamily="18" charset="0"/>
                <a:cs typeface="Times New Roman" panose="02020603050405020304" pitchFamily="18" charset="0"/>
              </a:rPr>
              <a:t>, C. B. (2022). Role of reverse logistics activities in recycling used plastic bottled water waste management.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14</a:t>
            </a:r>
            <a:r>
              <a:rPr lang="en-US" sz="1600" dirty="0">
                <a:latin typeface="Times New Roman" panose="02020603050405020304" pitchFamily="18" charset="0"/>
                <a:cs typeface="Times New Roman" panose="02020603050405020304" pitchFamily="18" charset="0"/>
              </a:rPr>
              <a:t>(13), 7650.</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Baldi</a:t>
            </a:r>
            <a:r>
              <a:rPr lang="en-US" sz="1600" dirty="0">
                <a:latin typeface="Times New Roman" panose="02020603050405020304" pitchFamily="18" charset="0"/>
                <a:cs typeface="Times New Roman" panose="02020603050405020304" pitchFamily="18" charset="0"/>
              </a:rPr>
              <a:t>, L., </a:t>
            </a:r>
            <a:r>
              <a:rPr lang="en-US" sz="1600" dirty="0" err="1">
                <a:latin typeface="Times New Roman" panose="02020603050405020304" pitchFamily="18" charset="0"/>
                <a:cs typeface="Times New Roman" panose="02020603050405020304" pitchFamily="18" charset="0"/>
              </a:rPr>
              <a:t>Peri</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Baldi</a:t>
            </a:r>
            <a:r>
              <a:rPr lang="en-US" sz="1600" dirty="0">
                <a:latin typeface="Times New Roman" panose="02020603050405020304" pitchFamily="18" charset="0"/>
                <a:cs typeface="Times New Roman" panose="02020603050405020304" pitchFamily="18" charset="0"/>
              </a:rPr>
              <a:t>, G., and </a:t>
            </a:r>
            <a:r>
              <a:rPr lang="en-US" sz="1600" dirty="0" err="1">
                <a:latin typeface="Times New Roman" panose="02020603050405020304" pitchFamily="18" charset="0"/>
                <a:cs typeface="Times New Roman" panose="02020603050405020304" pitchFamily="18" charset="0"/>
              </a:rPr>
              <a:t>Trentinaglia</a:t>
            </a:r>
            <a:r>
              <a:rPr lang="en-US" sz="1600" dirty="0">
                <a:latin typeface="Times New Roman" panose="02020603050405020304" pitchFamily="18" charset="0"/>
                <a:cs typeface="Times New Roman" panose="02020603050405020304" pitchFamily="18" charset="0"/>
              </a:rPr>
              <a:t>, M. T. (2022). Economic impact of an international musical event in a small destination: what benefits for local and rural development?. </a:t>
            </a:r>
            <a:r>
              <a:rPr lang="en-US" sz="1600" i="1" dirty="0">
                <a:latin typeface="Times New Roman" panose="02020603050405020304" pitchFamily="18" charset="0"/>
                <a:cs typeface="Times New Roman" panose="02020603050405020304" pitchFamily="18" charset="0"/>
              </a:rPr>
              <a:t>Event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26</a:t>
            </a:r>
            <a:r>
              <a:rPr lang="en-US" sz="1600" dirty="0">
                <a:latin typeface="Times New Roman" panose="02020603050405020304" pitchFamily="18" charset="0"/>
                <a:cs typeface="Times New Roman" panose="02020603050405020304" pitchFamily="18" charset="0"/>
              </a:rPr>
              <a:t>(2), 419-436.</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Bowdin, G. A., Allen, J., Harris, R., </a:t>
            </a:r>
            <a:r>
              <a:rPr lang="en-US" sz="1600" dirty="0" err="1">
                <a:latin typeface="Times New Roman" panose="02020603050405020304" pitchFamily="18" charset="0"/>
                <a:cs typeface="Times New Roman" panose="02020603050405020304" pitchFamily="18" charset="0"/>
              </a:rPr>
              <a:t>Jago</a:t>
            </a:r>
            <a:r>
              <a:rPr lang="en-US" sz="1600" dirty="0">
                <a:latin typeface="Times New Roman" panose="02020603050405020304" pitchFamily="18" charset="0"/>
                <a:cs typeface="Times New Roman" panose="02020603050405020304" pitchFamily="18" charset="0"/>
              </a:rPr>
              <a:t>, L., </a:t>
            </a:r>
            <a:r>
              <a:rPr lang="en-US" sz="1600" dirty="0" err="1">
                <a:latin typeface="Times New Roman" panose="02020603050405020304" pitchFamily="18" charset="0"/>
                <a:cs typeface="Times New Roman" panose="02020603050405020304" pitchFamily="18" charset="0"/>
              </a:rPr>
              <a:t>O'toole</a:t>
            </a:r>
            <a:r>
              <a:rPr lang="en-US" sz="1600" dirty="0">
                <a:latin typeface="Times New Roman" panose="02020603050405020304" pitchFamily="18" charset="0"/>
                <a:cs typeface="Times New Roman" panose="02020603050405020304" pitchFamily="18" charset="0"/>
              </a:rPr>
              <a:t>, W., and McDonnell, I. (2023). </a:t>
            </a:r>
            <a:r>
              <a:rPr lang="en-US" sz="1600" i="1" dirty="0">
                <a:latin typeface="Times New Roman" panose="02020603050405020304" pitchFamily="18" charset="0"/>
                <a:cs typeface="Times New Roman" panose="02020603050405020304" pitchFamily="18" charset="0"/>
              </a:rPr>
              <a:t>Events management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Carswell</a:t>
            </a:r>
            <a:r>
              <a:rPr lang="en-US" sz="1600" dirty="0">
                <a:latin typeface="Times New Roman" panose="02020603050405020304" pitchFamily="18" charset="0"/>
                <a:cs typeface="Times New Roman" panose="02020603050405020304" pitchFamily="18" charset="0"/>
              </a:rPr>
              <a:t>, J., Jamal, T., Lee, S., </a:t>
            </a:r>
            <a:r>
              <a:rPr lang="en-US" sz="1600" dirty="0" err="1">
                <a:latin typeface="Times New Roman" panose="02020603050405020304" pitchFamily="18" charset="0"/>
                <a:cs typeface="Times New Roman" panose="02020603050405020304" pitchFamily="18" charset="0"/>
              </a:rPr>
              <a:t>Sullins</a:t>
            </a:r>
            <a:r>
              <a:rPr lang="en-US" sz="1600" dirty="0">
                <a:latin typeface="Times New Roman" panose="02020603050405020304" pitchFamily="18" charset="0"/>
                <a:cs typeface="Times New Roman" panose="02020603050405020304" pitchFamily="18" charset="0"/>
              </a:rPr>
              <a:t>, D. L., and Wellman, K. (2023). Post-pandemic lessons for destination resilience and sustainable event management: the complex learning destination. </a:t>
            </a:r>
            <a:r>
              <a:rPr lang="en-US" sz="1600" i="1" dirty="0">
                <a:latin typeface="Times New Roman" panose="02020603050405020304" pitchFamily="18" charset="0"/>
                <a:cs typeface="Times New Roman" panose="02020603050405020304" pitchFamily="18" charset="0"/>
              </a:rPr>
              <a:t>Tourism and Hospitality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a:t>
            </a:r>
            <a:r>
              <a:rPr lang="en-US" sz="1600" dirty="0">
                <a:latin typeface="Times New Roman" panose="02020603050405020304" pitchFamily="18" charset="0"/>
                <a:cs typeface="Times New Roman" panose="02020603050405020304" pitchFamily="18" charset="0"/>
              </a:rPr>
              <a:t>(1), 91-140.</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Croeso. (2024) Available at: </a:t>
            </a:r>
            <a:r>
              <a:rPr lang="en-GB" sz="1600" u="sng" dirty="0">
                <a:latin typeface="Times New Roman" panose="02020603050405020304" pitchFamily="18" charset="0"/>
                <a:cs typeface="Times New Roman" panose="02020603050405020304" pitchFamily="18" charset="0"/>
                <a:hlinkClick r:id="rId12"/>
              </a:rPr>
              <a:t>https://www.gov.wales/croeso-i-bawb-warm-welsh-welcome</a:t>
            </a:r>
            <a:r>
              <a:rPr lang="en-GB" sz="1600" dirty="0">
                <a:latin typeface="Times New Roman" panose="02020603050405020304" pitchFamily="18" charset="0"/>
                <a:cs typeface="Times New Roman" panose="02020603050405020304" pitchFamily="18" charset="0"/>
              </a:rPr>
              <a:t> (Accessed: 16 May 2025)</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Fox, D., </a:t>
            </a:r>
            <a:r>
              <a:rPr lang="en-US" sz="1600" dirty="0" err="1">
                <a:latin typeface="Times New Roman" panose="02020603050405020304" pitchFamily="18" charset="0"/>
                <a:cs typeface="Times New Roman" panose="02020603050405020304" pitchFamily="18" charset="0"/>
              </a:rPr>
              <a:t>Gouthro</a:t>
            </a:r>
            <a:r>
              <a:rPr lang="en-US" sz="1600" dirty="0">
                <a:latin typeface="Times New Roman" panose="02020603050405020304" pitchFamily="18" charset="0"/>
                <a:cs typeface="Times New Roman" panose="02020603050405020304" pitchFamily="18" charset="0"/>
              </a:rPr>
              <a:t>, M. B., </a:t>
            </a:r>
            <a:r>
              <a:rPr lang="en-US" sz="1600" dirty="0" err="1">
                <a:latin typeface="Times New Roman" panose="02020603050405020304" pitchFamily="18" charset="0"/>
                <a:cs typeface="Times New Roman" panose="02020603050405020304" pitchFamily="18" charset="0"/>
              </a:rPr>
              <a:t>Morakabati</a:t>
            </a:r>
            <a:r>
              <a:rPr lang="en-US" sz="1600" dirty="0">
                <a:latin typeface="Times New Roman" panose="02020603050405020304" pitchFamily="18" charset="0"/>
                <a:cs typeface="Times New Roman" panose="02020603050405020304" pitchFamily="18" charset="0"/>
              </a:rPr>
              <a:t>, Y., and </a:t>
            </a:r>
            <a:r>
              <a:rPr lang="en-US" sz="1600" dirty="0" err="1">
                <a:latin typeface="Times New Roman" panose="02020603050405020304" pitchFamily="18" charset="0"/>
                <a:cs typeface="Times New Roman" panose="02020603050405020304" pitchFamily="18" charset="0"/>
              </a:rPr>
              <a:t>Brackstone</a:t>
            </a:r>
            <a:r>
              <a:rPr lang="en-US" sz="1600" dirty="0">
                <a:latin typeface="Times New Roman" panose="02020603050405020304" pitchFamily="18" charset="0"/>
                <a:cs typeface="Times New Roman" panose="02020603050405020304" pitchFamily="18" charset="0"/>
              </a:rPr>
              <a:t>, J. (2014). </a:t>
            </a:r>
            <a:r>
              <a:rPr lang="en-US" sz="1600" i="1" dirty="0">
                <a:latin typeface="Times New Roman" panose="02020603050405020304" pitchFamily="18" charset="0"/>
                <a:cs typeface="Times New Roman" panose="02020603050405020304" pitchFamily="18" charset="0"/>
              </a:rPr>
              <a:t>Doing events research: From theory to practice</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Getz, D., and Page, S. J. (2024). </a:t>
            </a:r>
            <a:r>
              <a:rPr lang="en-US" sz="1600" i="1" dirty="0">
                <a:latin typeface="Times New Roman" panose="02020603050405020304" pitchFamily="18" charset="0"/>
                <a:cs typeface="Times New Roman" panose="02020603050405020304" pitchFamily="18" charset="0"/>
              </a:rPr>
              <a:t>Event studies: Theory and management for planned events</a:t>
            </a:r>
            <a:r>
              <a:rPr lang="en-US" sz="1600" dirty="0">
                <a:latin typeface="Times New Roman" panose="02020603050405020304" pitchFamily="18" charset="0"/>
                <a:cs typeface="Times New Roman" panose="02020603050405020304" pitchFamily="18" charset="0"/>
              </a:rPr>
              <a:t>. Taylor &amp; Francis.</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Hall, S., McGee, J. M., and Cooper, W. E. (2022). </a:t>
            </a:r>
            <a:r>
              <a:rPr lang="en-US" sz="1600" i="1" dirty="0">
                <a:latin typeface="Times New Roman" panose="02020603050405020304" pitchFamily="18" charset="0"/>
                <a:cs typeface="Times New Roman" panose="02020603050405020304" pitchFamily="18" charset="0"/>
              </a:rPr>
              <a:t>Security and risk assessment for facility and event managers</a:t>
            </a:r>
            <a:r>
              <a:rPr lang="en-US" sz="1600" dirty="0">
                <a:latin typeface="Times New Roman" panose="02020603050405020304" pitchFamily="18" charset="0"/>
                <a:cs typeface="Times New Roman" panose="02020603050405020304" pitchFamily="18" charset="0"/>
              </a:rPr>
              <a:t>. Human Kinetics.</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Ille</a:t>
            </a:r>
            <a:r>
              <a:rPr lang="en-US" sz="1600" dirty="0">
                <a:latin typeface="Times New Roman" panose="02020603050405020304" pitchFamily="18" charset="0"/>
                <a:cs typeface="Times New Roman" panose="02020603050405020304" pitchFamily="18" charset="0"/>
              </a:rPr>
              <a:t>, M. S. (2024). </a:t>
            </a:r>
            <a:r>
              <a:rPr lang="en-US" sz="1600" i="1" dirty="0">
                <a:latin typeface="Times New Roman" panose="02020603050405020304" pitchFamily="18" charset="0"/>
                <a:cs typeface="Times New Roman" panose="02020603050405020304" pitchFamily="18" charset="0"/>
              </a:rPr>
              <a:t>Opera for Everyone: The Industry's Experiments with American Opera in the Digital Age</a:t>
            </a:r>
            <a:r>
              <a:rPr lang="en-US" sz="1600" dirty="0">
                <a:latin typeface="Times New Roman" panose="02020603050405020304" pitchFamily="18" charset="0"/>
                <a:cs typeface="Times New Roman" panose="02020603050405020304" pitchFamily="18" charset="0"/>
              </a:rPr>
              <a:t>. University of Michigan Press.</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Juskus</a:t>
            </a:r>
            <a:r>
              <a:rPr lang="en-US" sz="1600" dirty="0">
                <a:latin typeface="Times New Roman" panose="02020603050405020304" pitchFamily="18" charset="0"/>
                <a:cs typeface="Times New Roman" panose="02020603050405020304" pitchFamily="18" charset="0"/>
              </a:rPr>
              <a:t>, R. (2023). Sacrifice zones: A genealogy and analysis of an environmental justice concept. </a:t>
            </a:r>
            <a:r>
              <a:rPr lang="en-US" sz="1600" i="1" dirty="0">
                <a:latin typeface="Times New Roman" panose="02020603050405020304" pitchFamily="18" charset="0"/>
                <a:cs typeface="Times New Roman" panose="02020603050405020304" pitchFamily="18" charset="0"/>
              </a:rPr>
              <a:t>Environmental Humanities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15</a:t>
            </a:r>
            <a:r>
              <a:rPr lang="en-US" sz="1600" dirty="0">
                <a:latin typeface="Times New Roman" panose="02020603050405020304" pitchFamily="18" charset="0"/>
                <a:cs typeface="Times New Roman" panose="02020603050405020304" pitchFamily="18" charset="0"/>
              </a:rPr>
              <a:t>(1), 3-24.</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Kelder</a:t>
            </a:r>
            <a:r>
              <a:rPr lang="en-US" sz="1600" dirty="0">
                <a:latin typeface="Times New Roman" panose="02020603050405020304" pitchFamily="18" charset="0"/>
                <a:cs typeface="Times New Roman" panose="02020603050405020304" pitchFamily="18" charset="0"/>
              </a:rPr>
              <a:t>, T., Heinrich, D., </a:t>
            </a:r>
            <a:r>
              <a:rPr lang="en-US" sz="1600" dirty="0" err="1">
                <a:latin typeface="Times New Roman" panose="02020603050405020304" pitchFamily="18" charset="0"/>
                <a:cs typeface="Times New Roman" panose="02020603050405020304" pitchFamily="18" charset="0"/>
              </a:rPr>
              <a:t>Klok</a:t>
            </a:r>
            <a:r>
              <a:rPr lang="en-US" sz="1600" dirty="0">
                <a:latin typeface="Times New Roman" panose="02020603050405020304" pitchFamily="18" charset="0"/>
                <a:cs typeface="Times New Roman" panose="02020603050405020304" pitchFamily="18" charset="0"/>
              </a:rPr>
              <a:t>, L., Thompson, V., </a:t>
            </a:r>
            <a:r>
              <a:rPr lang="en-US" sz="1600" dirty="0" err="1">
                <a:latin typeface="Times New Roman" panose="02020603050405020304" pitchFamily="18" charset="0"/>
                <a:cs typeface="Times New Roman" panose="02020603050405020304" pitchFamily="18" charset="0"/>
              </a:rPr>
              <a:t>Goulart</a:t>
            </a:r>
            <a:r>
              <a:rPr lang="en-US" sz="1600" dirty="0">
                <a:latin typeface="Times New Roman" panose="02020603050405020304" pitchFamily="18" charset="0"/>
                <a:cs typeface="Times New Roman" panose="02020603050405020304" pitchFamily="18" charset="0"/>
              </a:rPr>
              <a:t>, H. M., Hawkins, E., and Fischer, E. M. (2025). How to stop being surprised by unprecedented weather. </a:t>
            </a:r>
            <a:r>
              <a:rPr lang="en-US" sz="1600" i="1" dirty="0">
                <a:latin typeface="Times New Roman" panose="02020603050405020304" pitchFamily="18" charset="0"/>
                <a:cs typeface="Times New Roman" panose="02020603050405020304" pitchFamily="18" charset="0"/>
              </a:rPr>
              <a:t>Nature Communications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16</a:t>
            </a:r>
            <a:r>
              <a:rPr lang="en-US" sz="1600" dirty="0">
                <a:latin typeface="Times New Roman" panose="02020603050405020304" pitchFamily="18" charset="0"/>
                <a:cs typeface="Times New Roman" panose="02020603050405020304" pitchFamily="18" charset="0"/>
              </a:rPr>
              <a:t>(1), 2382.</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Khusainova</a:t>
            </a:r>
            <a:r>
              <a:rPr lang="en-US" sz="1600" dirty="0">
                <a:latin typeface="Times New Roman" panose="02020603050405020304" pitchFamily="18" charset="0"/>
                <a:cs typeface="Times New Roman" panose="02020603050405020304" pitchFamily="18" charset="0"/>
              </a:rPr>
              <a:t>, Z., </a:t>
            </a:r>
            <a:r>
              <a:rPr lang="en-US" sz="1600" dirty="0" err="1">
                <a:latin typeface="Times New Roman" panose="02020603050405020304" pitchFamily="18" charset="0"/>
                <a:cs typeface="Times New Roman" panose="02020603050405020304" pitchFamily="18" charset="0"/>
              </a:rPr>
              <a:t>Asanova</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Mardanova</a:t>
            </a:r>
            <a:r>
              <a:rPr lang="en-US" sz="1600" dirty="0">
                <a:latin typeface="Times New Roman" panose="02020603050405020304" pitchFamily="18" charset="0"/>
                <a:cs typeface="Times New Roman" panose="02020603050405020304" pitchFamily="18" charset="0"/>
              </a:rPr>
              <a:t>, A., </a:t>
            </a:r>
            <a:r>
              <a:rPr lang="en-US" sz="1600" dirty="0" err="1">
                <a:latin typeface="Times New Roman" panose="02020603050405020304" pitchFamily="18" charset="0"/>
                <a:cs typeface="Times New Roman" panose="02020603050405020304" pitchFamily="18" charset="0"/>
              </a:rPr>
              <a:t>Akybayeva</a:t>
            </a:r>
            <a:r>
              <a:rPr lang="en-US" sz="1600" dirty="0">
                <a:latin typeface="Times New Roman" panose="02020603050405020304" pitchFamily="18" charset="0"/>
                <a:cs typeface="Times New Roman" panose="02020603050405020304" pitchFamily="18" charset="0"/>
              </a:rPr>
              <a:t>, G., and </a:t>
            </a:r>
            <a:r>
              <a:rPr lang="en-US" sz="1600" dirty="0" err="1">
                <a:latin typeface="Times New Roman" panose="02020603050405020304" pitchFamily="18" charset="0"/>
                <a:cs typeface="Times New Roman" panose="02020603050405020304" pitchFamily="18" charset="0"/>
              </a:rPr>
              <a:t>Abauova</a:t>
            </a:r>
            <a:r>
              <a:rPr lang="en-US" sz="1600" dirty="0">
                <a:latin typeface="Times New Roman" panose="02020603050405020304" pitchFamily="18" charset="0"/>
                <a:cs typeface="Times New Roman" panose="02020603050405020304" pitchFamily="18" charset="0"/>
              </a:rPr>
              <a:t>, G. (2021). Endowment Funds as an Effective Form of Partnership between the Business Sector and the Higher Education System. Case of Training Specialists in the Tourism Industry. </a:t>
            </a:r>
            <a:r>
              <a:rPr lang="en-US" sz="1600" i="1" dirty="0">
                <a:latin typeface="Times New Roman" panose="02020603050405020304" pitchFamily="18" charset="0"/>
                <a:cs typeface="Times New Roman" panose="02020603050405020304" pitchFamily="18" charset="0"/>
              </a:rPr>
              <a:t>Journal of Environmental Management &amp; Tourism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12</a:t>
            </a:r>
            <a:r>
              <a:rPr lang="en-US" sz="1600" dirty="0">
                <a:latin typeface="Times New Roman" panose="02020603050405020304" pitchFamily="18" charset="0"/>
                <a:cs typeface="Times New Roman" panose="02020603050405020304" pitchFamily="18" charset="0"/>
              </a:rPr>
              <a:t>(8), 2194-2216.</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Nwabuwe</a:t>
            </a:r>
            <a:r>
              <a:rPr lang="en-US" sz="1600" dirty="0">
                <a:latin typeface="Times New Roman" panose="02020603050405020304" pitchFamily="18" charset="0"/>
                <a:cs typeface="Times New Roman" panose="02020603050405020304" pitchFamily="18" charset="0"/>
              </a:rPr>
              <a:t>, N. S., and </a:t>
            </a:r>
            <a:r>
              <a:rPr lang="en-US" sz="1600" dirty="0" err="1">
                <a:latin typeface="Times New Roman" panose="02020603050405020304" pitchFamily="18" charset="0"/>
                <a:cs typeface="Times New Roman" panose="02020603050405020304" pitchFamily="18" charset="0"/>
              </a:rPr>
              <a:t>Odirin</a:t>
            </a:r>
            <a:r>
              <a:rPr lang="en-US" sz="1600" dirty="0">
                <a:latin typeface="Times New Roman" panose="02020603050405020304" pitchFamily="18" charset="0"/>
                <a:cs typeface="Times New Roman" panose="02020603050405020304" pitchFamily="18" charset="0"/>
              </a:rPr>
              <a:t>, O. (2024). Reducing environmental footprint of disability sports events: Challenges and strategies of solid waste management. </a:t>
            </a:r>
            <a:r>
              <a:rPr lang="en-US" sz="1600" i="1" dirty="0">
                <a:latin typeface="Times New Roman" panose="02020603050405020304" pitchFamily="18" charset="0"/>
                <a:cs typeface="Times New Roman" panose="02020603050405020304" pitchFamily="18" charset="0"/>
              </a:rPr>
              <a:t>African Journal of Sports and Physical Sciences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a:t>
            </a:r>
            <a:r>
              <a:rPr lang="en-US" sz="1600" dirty="0">
                <a:latin typeface="Times New Roman" panose="02020603050405020304" pitchFamily="18" charset="0"/>
                <a:cs typeface="Times New Roman" panose="02020603050405020304" pitchFamily="18" charset="0"/>
              </a:rPr>
              <a:t>(1), 68-95.</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O'Toole, W. (2010). </a:t>
            </a:r>
            <a:r>
              <a:rPr lang="en-US" sz="1600" i="1" dirty="0">
                <a:latin typeface="Times New Roman" panose="02020603050405020304" pitchFamily="18" charset="0"/>
                <a:cs typeface="Times New Roman" panose="02020603050405020304" pitchFamily="18" charset="0"/>
              </a:rPr>
              <a:t>Events feasibility and development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Price, W. R. (2021). Mining for tourists: an analysis of industrial tourism and government policy in Wales. </a:t>
            </a:r>
            <a:r>
              <a:rPr lang="en-US" sz="1600" i="1" dirty="0">
                <a:latin typeface="Times New Roman" panose="02020603050405020304" pitchFamily="18" charset="0"/>
                <a:cs typeface="Times New Roman" panose="02020603050405020304" pitchFamily="18" charset="0"/>
              </a:rPr>
              <a:t>Tourism Planning &amp; Development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(4), 435-456.</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Rogers, T., and Wynn-Moylan, P. (2022). </a:t>
            </a:r>
            <a:r>
              <a:rPr lang="en-US" sz="1600" i="1" dirty="0">
                <a:latin typeface="Times New Roman" panose="02020603050405020304" pitchFamily="18" charset="0"/>
                <a:cs typeface="Times New Roman" panose="02020603050405020304" pitchFamily="18" charset="0"/>
              </a:rPr>
              <a:t>Conferences and conventions: A global industry</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UK Events Report. (2024) Available at: </a:t>
            </a:r>
            <a:r>
              <a:rPr lang="en-GB" sz="1600" u="sng" dirty="0">
                <a:latin typeface="Times New Roman" panose="02020603050405020304" pitchFamily="18" charset="0"/>
                <a:cs typeface="Times New Roman" panose="02020603050405020304" pitchFamily="18" charset="0"/>
                <a:hlinkClick r:id="rId13"/>
              </a:rPr>
              <a:t>https://cdn.asp.events/CLIENT_AEV_30A5AAAF_5056_B740_1746BDBB4A667186/sites/aev2022/media/pdfs/UK-EVENTS-Report-2024.pdf</a:t>
            </a:r>
            <a:r>
              <a:rPr lang="en-GB" sz="1600" dirty="0">
                <a:latin typeface="Times New Roman" panose="02020603050405020304" pitchFamily="18" charset="0"/>
                <a:cs typeface="Times New Roman" panose="02020603050405020304" pitchFamily="18" charset="0"/>
              </a:rPr>
              <a:t> (Accessed: 16 May 2025)</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VisitWales. (2025a) Available at: </a:t>
            </a:r>
            <a:r>
              <a:rPr lang="en-GB" sz="1600" u="sng" dirty="0">
                <a:latin typeface="Times New Roman" panose="02020603050405020304" pitchFamily="18" charset="0"/>
                <a:cs typeface="Times New Roman" panose="02020603050405020304" pitchFamily="18" charset="0"/>
                <a:hlinkClick r:id="rId14"/>
              </a:rPr>
              <a:t>https://traveltrade.visitwales.com/</a:t>
            </a:r>
            <a:r>
              <a:rPr lang="en-GB" sz="1600" dirty="0">
                <a:latin typeface="Times New Roman" panose="02020603050405020304" pitchFamily="18" charset="0"/>
                <a:cs typeface="Times New Roman" panose="02020603050405020304" pitchFamily="18" charset="0"/>
              </a:rPr>
              <a:t> (Accessed: 16 May 2025)</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VisitWales. (2025b) Available at: </a:t>
            </a:r>
            <a:r>
              <a:rPr lang="en-GB" sz="1600" u="sng" dirty="0">
                <a:latin typeface="Times New Roman" panose="02020603050405020304" pitchFamily="18" charset="0"/>
                <a:cs typeface="Times New Roman" panose="02020603050405020304" pitchFamily="18" charset="0"/>
                <a:hlinkClick r:id="rId15"/>
              </a:rPr>
              <a:t>https://traveltrade.visitwales.com/useful-information/toolkit/year-of-croeso</a:t>
            </a:r>
            <a:r>
              <a:rPr lang="en-GB" sz="1600" dirty="0">
                <a:latin typeface="Times New Roman" panose="02020603050405020304" pitchFamily="18" charset="0"/>
                <a:cs typeface="Times New Roman" panose="02020603050405020304" pitchFamily="18" charset="0"/>
              </a:rPr>
              <a:t> (Accessed: 16 May 2025)</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Zollo, L., </a:t>
            </a:r>
            <a:r>
              <a:rPr lang="en-US" sz="1600" dirty="0" err="1">
                <a:latin typeface="Times New Roman" panose="02020603050405020304" pitchFamily="18" charset="0"/>
                <a:cs typeface="Times New Roman" panose="02020603050405020304" pitchFamily="18" charset="0"/>
              </a:rPr>
              <a:t>Rialti</a:t>
            </a:r>
            <a:r>
              <a:rPr lang="en-US" sz="1600" dirty="0">
                <a:latin typeface="Times New Roman" panose="02020603050405020304" pitchFamily="18" charset="0"/>
                <a:cs typeface="Times New Roman" panose="02020603050405020304" pitchFamily="18" charset="0"/>
              </a:rPr>
              <a:t>, R., </a:t>
            </a:r>
            <a:r>
              <a:rPr lang="en-US" sz="1600" dirty="0" err="1">
                <a:latin typeface="Times New Roman" panose="02020603050405020304" pitchFamily="18" charset="0"/>
                <a:cs typeface="Times New Roman" panose="02020603050405020304" pitchFamily="18" charset="0"/>
              </a:rPr>
              <a:t>Marrucci</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Ciappei</a:t>
            </a:r>
            <a:r>
              <a:rPr lang="en-US" sz="1600" dirty="0">
                <a:latin typeface="Times New Roman" panose="02020603050405020304" pitchFamily="18" charset="0"/>
                <a:cs typeface="Times New Roman" panose="02020603050405020304" pitchFamily="18" charset="0"/>
              </a:rPr>
              <a:t>, C. (2022). How do museums foster loyalty in tech-savvy visitors? The role of social media and digital experience. </a:t>
            </a:r>
            <a:r>
              <a:rPr lang="en-US" sz="1600" i="1" dirty="0">
                <a:latin typeface="Times New Roman" panose="02020603050405020304" pitchFamily="18" charset="0"/>
                <a:cs typeface="Times New Roman" panose="02020603050405020304" pitchFamily="18" charset="0"/>
              </a:rPr>
              <a:t>Current Issues in Tourism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25</a:t>
            </a:r>
            <a:r>
              <a:rPr lang="en-US" sz="1600" dirty="0">
                <a:latin typeface="Times New Roman" panose="02020603050405020304" pitchFamily="18" charset="0"/>
                <a:cs typeface="Times New Roman" panose="02020603050405020304" pitchFamily="18" charset="0"/>
              </a:rPr>
              <a:t>(18), 2991-3008.</a:t>
            </a:r>
            <a:endParaRPr lang="en-GB" sz="1600" dirty="0">
              <a:latin typeface="Times New Roman" panose="02020603050405020304" pitchFamily="18" charset="0"/>
              <a:cs typeface="Times New Roman" panose="02020603050405020304" pitchFamily="18" charset="0"/>
            </a:endParaRPr>
          </a:p>
          <a:p>
            <a:r>
              <a:rPr lang="en-US" sz="2400" dirty="0"/>
              <a:t> </a:t>
            </a:r>
            <a:endParaRPr lang="en-GB" sz="2400" dirty="0"/>
          </a:p>
          <a:p>
            <a:pPr algn="just"/>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3424</Words>
  <Application>Microsoft Office PowerPoint</Application>
  <PresentationFormat>Custom</PresentationFormat>
  <Paragraphs>191</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TT Firs Neue</vt:lpstr>
      <vt:lpstr>TT Firs Neue Heavy</vt:lpstr>
      <vt:lpstr>Eras Bold ITC</vt:lpstr>
      <vt:lpstr>Wingdings</vt:lpstr>
      <vt:lpstr>Times New Roman</vt:lpstr>
      <vt:lpstr>Arial</vt:lpstr>
      <vt:lpstr>TT Firs Neue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Emanuel Cogalniceanu</dc:creator>
  <cp:lastModifiedBy/>
  <cp:revision>264</cp:revision>
  <dcterms:created xsi:type="dcterms:W3CDTF">2025-05-16T11:44:50Z</dcterms:created>
  <dcterms:modified xsi:type="dcterms:W3CDTF">2025-05-19T20:01:36Z</dcterms:modified>
  <dc:identifier/>
</cp:coreProperties>
</file>