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langford" userId="05cf7de6c94123db" providerId="LiveId" clId="{C381178F-E5F1-422F-985C-001D0DF6CDFC}"/>
    <pc:docChg chg="custSel modSld modMainMaster">
      <pc:chgData name="steve langford" userId="05cf7de6c94123db" providerId="LiveId" clId="{C381178F-E5F1-422F-985C-001D0DF6CDFC}" dt="2020-01-06T19:41:15.998" v="14" actId="27636"/>
      <pc:docMkLst>
        <pc:docMk/>
      </pc:docMkLst>
      <pc:sldChg chg="modSp">
        <pc:chgData name="steve langford" userId="05cf7de6c94123db" providerId="LiveId" clId="{C381178F-E5F1-422F-985C-001D0DF6CDFC}" dt="2020-01-06T19:41:15.944" v="13" actId="27636"/>
        <pc:sldMkLst>
          <pc:docMk/>
          <pc:sldMk cId="3916877348" sldId="262"/>
        </pc:sldMkLst>
        <pc:spChg chg="mod">
          <ac:chgData name="steve langford" userId="05cf7de6c94123db" providerId="LiveId" clId="{C381178F-E5F1-422F-985C-001D0DF6CDFC}" dt="2020-01-06T19:41:15.944" v="13" actId="27636"/>
          <ac:spMkLst>
            <pc:docMk/>
            <pc:sldMk cId="3916877348" sldId="262"/>
            <ac:spMk id="2" creationId="{B8FDFEDB-273D-48EF-A723-09C405810475}"/>
          </ac:spMkLst>
        </pc:spChg>
        <pc:spChg chg="mod">
          <ac:chgData name="steve langford" userId="05cf7de6c94123db" providerId="LiveId" clId="{C381178F-E5F1-422F-985C-001D0DF6CDFC}" dt="2020-01-06T19:40:49.264" v="6" actId="27636"/>
          <ac:spMkLst>
            <pc:docMk/>
            <pc:sldMk cId="3916877348" sldId="262"/>
            <ac:spMk id="3" creationId="{ABB11A92-6B11-4A9C-81AA-B9E84443DEE4}"/>
          </ac:spMkLst>
        </pc:spChg>
      </pc:sldChg>
      <pc:sldChg chg="modSp">
        <pc:chgData name="steve langford" userId="05cf7de6c94123db" providerId="LiveId" clId="{C381178F-E5F1-422F-985C-001D0DF6CDFC}" dt="2020-01-06T19:41:15.998" v="14" actId="27636"/>
        <pc:sldMkLst>
          <pc:docMk/>
          <pc:sldMk cId="1584396380" sldId="264"/>
        </pc:sldMkLst>
        <pc:spChg chg="mod">
          <ac:chgData name="steve langford" userId="05cf7de6c94123db" providerId="LiveId" clId="{C381178F-E5F1-422F-985C-001D0DF6CDFC}" dt="2020-01-06T19:41:15.998" v="14" actId="27636"/>
          <ac:spMkLst>
            <pc:docMk/>
            <pc:sldMk cId="1584396380" sldId="264"/>
            <ac:spMk id="2" creationId="{C9806596-CB40-4483-95C4-251BCE1FEEDA}"/>
          </ac:spMkLst>
        </pc:spChg>
      </pc:sldChg>
      <pc:sldChg chg="modSp">
        <pc:chgData name="steve langford" userId="05cf7de6c94123db" providerId="LiveId" clId="{C381178F-E5F1-422F-985C-001D0DF6CDFC}" dt="2020-01-06T19:40:49.344" v="8" actId="27636"/>
        <pc:sldMkLst>
          <pc:docMk/>
          <pc:sldMk cId="3023884946" sldId="268"/>
        </pc:sldMkLst>
        <pc:spChg chg="mod">
          <ac:chgData name="steve langford" userId="05cf7de6c94123db" providerId="LiveId" clId="{C381178F-E5F1-422F-985C-001D0DF6CDFC}" dt="2020-01-06T19:40:49.344" v="8" actId="27636"/>
          <ac:spMkLst>
            <pc:docMk/>
            <pc:sldMk cId="3023884946" sldId="268"/>
            <ac:spMk id="3" creationId="{441851A8-AB28-4873-B9D7-A019CAB2FC34}"/>
          </ac:spMkLst>
        </pc:spChg>
      </pc:sldChg>
      <pc:sldMasterChg chg="modSldLayout">
        <pc:chgData name="steve langford" userId="05cf7de6c94123db" providerId="LiveId" clId="{C381178F-E5F1-422F-985C-001D0DF6CDFC}" dt="2020-01-06T19:40:23.953" v="2"/>
        <pc:sldMasterMkLst>
          <pc:docMk/>
          <pc:sldMasterMk cId="3872581043" sldId="2147483696"/>
        </pc:sldMasterMkLst>
        <pc:sldLayoutChg chg="delSp">
          <pc:chgData name="steve langford" userId="05cf7de6c94123db" providerId="LiveId" clId="{C381178F-E5F1-422F-985C-001D0DF6CDFC}" dt="2020-01-06T19:40:23.953" v="2"/>
          <pc:sldLayoutMkLst>
            <pc:docMk/>
            <pc:sldMasterMk cId="3872581043" sldId="2147483696"/>
            <pc:sldLayoutMk cId="1379293352" sldId="2147483714"/>
          </pc:sldLayoutMkLst>
          <pc:cxnChg chg="del">
            <ac:chgData name="steve langford" userId="05cf7de6c94123db" providerId="LiveId" clId="{C381178F-E5F1-422F-985C-001D0DF6CDFC}" dt="2020-01-06T19:40:23.953" v="2"/>
            <ac:cxnSpMkLst>
              <pc:docMk/>
              <pc:sldMasterMk cId="3872581043" sldId="2147483696"/>
              <pc:sldLayoutMk cId="1379293352" sldId="2147483714"/>
              <ac:cxnSpMk id="33" creationId="{00000000-0000-0000-0000-000000000000}"/>
            </ac:cxnSpMkLst>
          </pc:cxn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2692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40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3372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512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031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497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611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557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477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95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110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428929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8944EB85-CFC2-4B4E-98C3-2EDB8BB57928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F4389A49-F976-4A85-9AA6-D0F8BE5F20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37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B734E-85AA-4B19-8A5A-537B9D6B53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Theories of Thomas Szasz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8304DB-E51E-4ADC-B9CC-2A8341EDB7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Debate and Discussion</a:t>
            </a:r>
          </a:p>
        </p:txBody>
      </p:sp>
    </p:spTree>
    <p:extLst>
      <p:ext uri="{BB962C8B-B14F-4D97-AF65-F5344CB8AC3E}">
        <p14:creationId xmlns:p14="http://schemas.microsoft.com/office/powerpoint/2010/main" val="3440129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6E542-6D34-481E-AA9A-A80F6002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3CBC2-1629-4467-A49C-89CA7E345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Thomas Szasz</a:t>
            </a:r>
          </a:p>
          <a:p>
            <a:r>
              <a:rPr lang="en-GB" dirty="0"/>
              <a:t>Ideas </a:t>
            </a:r>
          </a:p>
          <a:p>
            <a:r>
              <a:rPr lang="en-GB" dirty="0"/>
              <a:t>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B59EB8-FC6A-46DF-A6E1-50F33B2C7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45" y="1514219"/>
            <a:ext cx="5750655" cy="466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537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24622-DC89-436E-90A9-1D96E7792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Thomas Szasz (1920 – 2012)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676A6-894F-41C2-86BD-89CAEE0EA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American – Hungarian Psychiatrist </a:t>
            </a:r>
          </a:p>
          <a:p>
            <a:r>
              <a:rPr lang="en-GB" dirty="0"/>
              <a:t>Did not believe mental illness was a disease but used a form of social control</a:t>
            </a:r>
          </a:p>
          <a:p>
            <a:r>
              <a:rPr lang="en-GB" dirty="0"/>
              <a:t>Published </a:t>
            </a:r>
            <a:r>
              <a:rPr lang="en-GB" i="1" dirty="0"/>
              <a:t>The Myth of Mental Illness </a:t>
            </a:r>
            <a:r>
              <a:rPr lang="en-GB" dirty="0"/>
              <a:t>(1961)</a:t>
            </a:r>
          </a:p>
          <a:p>
            <a:r>
              <a:rPr lang="en-GB" dirty="0"/>
              <a:t>Professor of Psychiatry, State University of New York </a:t>
            </a:r>
          </a:p>
          <a:p>
            <a:r>
              <a:rPr lang="en-GB" dirty="0"/>
              <a:t>Accused of being ‘anti-psychiatry’</a:t>
            </a:r>
          </a:p>
          <a:p>
            <a:r>
              <a:rPr lang="en-GB" dirty="0"/>
              <a:t>Maintained he was anti-coercive psychiatry</a:t>
            </a:r>
          </a:p>
          <a:p>
            <a:r>
              <a:rPr lang="en-GB" dirty="0"/>
              <a:t>American Humanist Association named him Humanist of the Year in 1973</a:t>
            </a:r>
          </a:p>
        </p:txBody>
      </p:sp>
    </p:spTree>
    <p:extLst>
      <p:ext uri="{BB962C8B-B14F-4D97-AF65-F5344CB8AC3E}">
        <p14:creationId xmlns:p14="http://schemas.microsoft.com/office/powerpoint/2010/main" val="2771908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46C4-20C6-46DF-A5D8-1D5131818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1BBA8-468A-40EF-8F1B-22F74161C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go through some of Szasz’s theories, write out then use the spectrum below to determine your own responses</a:t>
            </a:r>
          </a:p>
          <a:p>
            <a:r>
              <a:rPr lang="en-GB" dirty="0"/>
              <a:t>There is no right or wrong answer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59819B-1E07-43F2-942D-BFF1C94BE2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0678" y="3425687"/>
            <a:ext cx="6970643" cy="3432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751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442D2-B569-457C-B1B6-3AF297380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63684-1466-4017-871D-59F2108D2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Instead of religion controlling mankind, modern medicine has filled the role</a:t>
            </a:r>
          </a:p>
          <a:p>
            <a:r>
              <a:rPr lang="en-GB" dirty="0"/>
              <a:t>Psychiatry is a pretend science that uses newly invented words and has become a social control system. </a:t>
            </a:r>
          </a:p>
          <a:p>
            <a:pPr lvl="0"/>
            <a:r>
              <a:rPr lang="en-GB" dirty="0"/>
              <a:t>Labelling behavioural disorders (such as schizophrenia) as an illness or disease is a ‘medical metaphor’</a:t>
            </a:r>
          </a:p>
          <a:p>
            <a:pPr lvl="0"/>
            <a:r>
              <a:rPr lang="en-GB" dirty="0"/>
              <a:t>States: “If you talk to God, you are praying; If God talks to you, you have schizophrenia. If the dead talk to you, you are a spiritualist; If you talk to the dead, you are a schizophrenic."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959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F0636-B940-47C7-B3EB-6F8E2A77B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332-BF04-4B2E-AB23-2BF643C37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be a true disease something must approached, measured, or tested in scientific fashion</a:t>
            </a:r>
          </a:p>
          <a:p>
            <a:r>
              <a:rPr lang="en-GB" dirty="0"/>
              <a:t>It must also be found on the autopsy table</a:t>
            </a:r>
          </a:p>
          <a:p>
            <a:r>
              <a:rPr lang="en-GB" dirty="0"/>
              <a:t>An illness must meet pathological definition instead of being voted into existence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94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DFEDB-273D-48EF-A723-09C405810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Separation of Psychiatry and the State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11A92-6B11-4A9C-81AA-B9E84443DE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The state government abused Psychiatry (as seen with EST)</a:t>
            </a:r>
          </a:p>
          <a:p>
            <a:pPr lvl="0"/>
            <a:r>
              <a:rPr lang="en-GB" i="1" dirty="0"/>
              <a:t>Mental Illness </a:t>
            </a:r>
            <a:r>
              <a:rPr lang="en-GB" dirty="0"/>
              <a:t>is a term for behaviours that are disapproved of</a:t>
            </a:r>
          </a:p>
          <a:p>
            <a:pPr lvl="0"/>
            <a:r>
              <a:rPr lang="en-GB" dirty="0"/>
              <a:t>State has no right to force psychiatric "treatment" or medication</a:t>
            </a:r>
          </a:p>
          <a:p>
            <a:pPr lvl="0"/>
            <a:r>
              <a:rPr lang="en-GB" dirty="0"/>
              <a:t>Just as legal systems work on the presumption that a person is innocent until proven guilty, individuals accused of crimes should not be presumed incompetent just because one doctor believes it</a:t>
            </a:r>
          </a:p>
          <a:p>
            <a:r>
              <a:rPr lang="en-GB" dirty="0"/>
              <a:t>Mental incompetence should be assessed like any other form of incompetence: using legal ruling, and rights of representation and appeal</a:t>
            </a:r>
          </a:p>
          <a:p>
            <a:r>
              <a:rPr lang="en-GB" dirty="0"/>
              <a:t>States: “The system isn’t stupid, but the people in it are”</a:t>
            </a:r>
          </a:p>
        </p:txBody>
      </p:sp>
    </p:spTree>
    <p:extLst>
      <p:ext uri="{BB962C8B-B14F-4D97-AF65-F5344CB8AC3E}">
        <p14:creationId xmlns:p14="http://schemas.microsoft.com/office/powerpoint/2010/main" val="3916877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16160-B91D-48B8-90DC-B8B839E53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control and Suicide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3AD17-AE72-4754-9C28-2509C526A3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Individuals should be able to choose when to die without interference from medicine or the state (like conception is) </a:t>
            </a:r>
          </a:p>
          <a:p>
            <a:pPr lvl="0"/>
            <a:r>
              <a:rPr lang="en-GB" dirty="0"/>
              <a:t>Suicide to be among the most fundamental rights</a:t>
            </a:r>
          </a:p>
          <a:p>
            <a:pPr lvl="0"/>
            <a:r>
              <a:rPr lang="en-GB" dirty="0"/>
              <a:t>State-sanctioned euthanasia is wrong and too easily manipulated for gain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57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06596-CB40-4483-95C4-251BCE1FE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Abolition of involuntary hospitalization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9C126-26F5-496F-A372-DF3FA40E1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No one should be deprived of liberty unless he is found guilty of a criminal offense</a:t>
            </a:r>
          </a:p>
          <a:p>
            <a:pPr lvl="0"/>
            <a:r>
              <a:rPr lang="en-GB" dirty="0"/>
              <a:t>Depriving a person of liberty for what is said to be his own good is immoral</a:t>
            </a:r>
          </a:p>
          <a:p>
            <a:pPr lvl="0"/>
            <a:r>
              <a:rPr lang="en-GB" dirty="0"/>
              <a:t>Just as a person suffering from terminal cancer may refuse treatment, people should be able to refuse psychiatric treatment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396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4E5C8-E11B-47D2-AD36-214189F73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851A8-AB28-4873-B9D7-A019CAB2F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300" dirty="0"/>
              <a:t>Stated: “The proverb warns that ‘You should not bite the hand that feeds you.’ But maybe you should, if it prevents you from feeding yourself”</a:t>
            </a:r>
          </a:p>
          <a:p>
            <a:endParaRPr lang="en-GB" dirty="0"/>
          </a:p>
          <a:p>
            <a:r>
              <a:rPr lang="en-GB" dirty="0"/>
              <a:t>What do you think he meant by this?</a:t>
            </a:r>
          </a:p>
          <a:p>
            <a:r>
              <a:rPr lang="en-GB" dirty="0"/>
              <a:t>What is your opinion of this statement?</a:t>
            </a:r>
          </a:p>
        </p:txBody>
      </p:sp>
    </p:spTree>
    <p:extLst>
      <p:ext uri="{BB962C8B-B14F-4D97-AF65-F5344CB8AC3E}">
        <p14:creationId xmlns:p14="http://schemas.microsoft.com/office/powerpoint/2010/main" val="3023884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717F3-5ECC-4A71-A933-B72C3D0B3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E5D99-D92F-4B03-9FA9-05E2176FE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Szasz's critics maintain that such illnesses </a:t>
            </a:r>
            <a:r>
              <a:rPr lang="en-GB" i="1" dirty="0"/>
              <a:t>are</a:t>
            </a:r>
            <a:r>
              <a:rPr lang="en-GB" dirty="0"/>
              <a:t> now regularly "approached, measured, or tested in scientific fashion." </a:t>
            </a:r>
          </a:p>
          <a:p>
            <a:r>
              <a:rPr lang="en-GB" dirty="0"/>
              <a:t>Most Health Associations reject his opinion that mental illness is a myth </a:t>
            </a:r>
          </a:p>
          <a:p>
            <a:r>
              <a:rPr lang="en-GB" dirty="0"/>
              <a:t>This is a defence against Szasz’s idea that mental illnesses are defined based on ‘consensus’ and ‘symptom clusters’</a:t>
            </a:r>
          </a:p>
          <a:p>
            <a:r>
              <a:rPr lang="en-GB" dirty="0"/>
              <a:t>Also, many physical diseases have been identified and treated with some success for decades before they were accurately identified (including diabetes)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340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6B5F1-C4CD-4FD3-8E67-C2B7E35BA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DD9F9-6D0E-463C-B67A-265348AF2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effectiveness of medication has been used as an argument against Szasz’s idea that depression is a myth</a:t>
            </a:r>
          </a:p>
          <a:p>
            <a:r>
              <a:rPr lang="en-GB" dirty="0"/>
              <a:t>“It is fact that the antidepressants do little to ‘</a:t>
            </a:r>
            <a:r>
              <a:rPr lang="en-GB" dirty="0" err="1"/>
              <a:t>normals</a:t>
            </a:r>
            <a:r>
              <a:rPr lang="en-GB" dirty="0"/>
              <a:t>’, and are tremendously effective in the clinically depressed person, that shows us that this is an illness” </a:t>
            </a:r>
          </a:p>
          <a:p>
            <a:r>
              <a:rPr lang="en-GB" dirty="0"/>
              <a:t>"The concept of disease in medicine really means a cluster of symptoms that people can agree about, and in the case of depression we agree 80% of the time. It is a cluster of symptoms that predicts something.” (D. A. Klein, M.D)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788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29B56-4FF2-435B-803E-C6BD7E7C1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00D15-843C-4654-845F-831A029D5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think?</a:t>
            </a:r>
          </a:p>
          <a:p>
            <a:r>
              <a:rPr lang="en-GB" dirty="0"/>
              <a:t>How could what you have discussed today inform your thinking as a nurse or healthcare practitioner?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17205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D70D5E"/>
      </a:accent2>
      <a:accent3>
        <a:srgbClr val="98037E"/>
      </a:accent3>
      <a:accent4>
        <a:srgbClr val="68027D"/>
      </a:accent4>
      <a:accent5>
        <a:srgbClr val="095ACA"/>
      </a:accent5>
      <a:accent6>
        <a:srgbClr val="063597"/>
      </a:accent6>
      <a:hlink>
        <a:srgbClr val="17BBFD"/>
      </a:hlink>
      <a:folHlink>
        <a:srgbClr val="FF79C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22</TotalTime>
  <Words>710</Words>
  <Application>Microsoft Office PowerPoint</Application>
  <PresentationFormat>Widescreen</PresentationFormat>
  <Paragraphs>58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Schoolbook</vt:lpstr>
      <vt:lpstr>Wingdings 2</vt:lpstr>
      <vt:lpstr>View</vt:lpstr>
      <vt:lpstr>The Theories of Thomas Szasz</vt:lpstr>
      <vt:lpstr>Contents</vt:lpstr>
      <vt:lpstr>Thomas Szasz (1920 – 2012)</vt:lpstr>
      <vt:lpstr>Theories</vt:lpstr>
      <vt:lpstr>Social Control</vt:lpstr>
      <vt:lpstr>Pathology</vt:lpstr>
      <vt:lpstr>Separation of Psychiatry and the State </vt:lpstr>
      <vt:lpstr>Death control and Suicide</vt:lpstr>
      <vt:lpstr>Abolition of involuntary hospitalization</vt:lpstr>
      <vt:lpstr>Quote</vt:lpstr>
      <vt:lpstr>Criticisms </vt:lpstr>
      <vt:lpstr>Medication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Theories of Thomas Szasz</dc:title>
  <dc:creator>Tania Davies</dc:creator>
  <cp:lastModifiedBy>steve langford</cp:lastModifiedBy>
  <cp:revision>3</cp:revision>
  <dcterms:created xsi:type="dcterms:W3CDTF">2018-01-28T08:22:35Z</dcterms:created>
  <dcterms:modified xsi:type="dcterms:W3CDTF">2020-01-06T19:41:42Z</dcterms:modified>
</cp:coreProperties>
</file>