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56" r:id="rId5"/>
    <p:sldId id="259" r:id="rId6"/>
    <p:sldId id="421" r:id="rId7"/>
    <p:sldId id="303" r:id="rId8"/>
    <p:sldId id="304" r:id="rId9"/>
    <p:sldId id="306" r:id="rId10"/>
    <p:sldId id="413" r:id="rId11"/>
    <p:sldId id="414" r:id="rId12"/>
    <p:sldId id="264" r:id="rId13"/>
    <p:sldId id="305" r:id="rId14"/>
    <p:sldId id="415" r:id="rId15"/>
    <p:sldId id="416" r:id="rId16"/>
    <p:sldId id="417" r:id="rId17"/>
    <p:sldId id="418" r:id="rId18"/>
    <p:sldId id="419" r:id="rId19"/>
    <p:sldId id="420"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50754" autoAdjust="0"/>
  </p:normalViewPr>
  <p:slideViewPr>
    <p:cSldViewPr snapToGrid="0">
      <p:cViewPr varScale="1">
        <p:scale>
          <a:sx n="43" d="100"/>
          <a:sy n="43" d="100"/>
        </p:scale>
        <p:origin x="2410" y="53"/>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11/11/2020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1 Critically review the role and importance of cross-border cooperation in relation to information and intelligence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2 Analyse the effectiveness of the National Intelligence Model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3 Critically analyse the effectiveness of information and intelligence in policing operations </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33333"/>
              </a:solidFill>
              <a:effectLst/>
              <a:latin typeface="Arial" panose="020B0604020202020204" pitchFamily="34" charset="0"/>
            </a:endParaRPr>
          </a:p>
          <a:p>
            <a:pPr algn="l"/>
            <a:endParaRPr lang="en-GB" b="0" i="0" dirty="0">
              <a:solidFill>
                <a:srgbClr val="333333"/>
              </a:solidFill>
              <a:effectLst/>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3</a:t>
            </a:fld>
            <a:endParaRPr lang="en-US"/>
          </a:p>
        </p:txBody>
      </p:sp>
    </p:spTree>
    <p:extLst>
      <p:ext uri="{BB962C8B-B14F-4D97-AF65-F5344CB8AC3E}">
        <p14:creationId xmlns:p14="http://schemas.microsoft.com/office/powerpoint/2010/main" val="3319706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How assets inform the NIM process: • Types of assets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Assets are those resources available to forces that underpin the business process of the National Intelligence Model. </a:t>
            </a:r>
          </a:p>
          <a:p>
            <a:endParaRPr lang="en-GB" dirty="0"/>
          </a:p>
          <a:p>
            <a:r>
              <a:rPr lang="en-GB" dirty="0"/>
              <a:t>There are four key asset areas.</a:t>
            </a:r>
          </a:p>
          <a:p>
            <a:endParaRPr lang="en-GB" dirty="0"/>
          </a:p>
          <a:p>
            <a:r>
              <a:rPr lang="en-GB" dirty="0"/>
              <a:t>Knowledge Assets: the professional knowledge, procedural documents, policies, databases and codes of practice held by forces and by partner agencies that enable the delivery of core business within those organisations. </a:t>
            </a:r>
          </a:p>
          <a:p>
            <a:endParaRPr lang="en-GB" dirty="0"/>
          </a:p>
          <a:p>
            <a:r>
              <a:rPr lang="en-GB" dirty="0"/>
              <a:t>Systems Assets: those products that provide for the secure collection, recording, reception, storage, linkage, analysis and use of information,</a:t>
            </a:r>
          </a:p>
          <a:p>
            <a:endParaRPr lang="en-GB" dirty="0"/>
          </a:p>
          <a:p>
            <a:r>
              <a:rPr lang="en-GB" dirty="0"/>
              <a:t>Source Assets: information from a wide variety of sources relevant to policing, from community intelligence at neighbourhood level to intelligence on serious and organised crime and terrorism at a national and international level.</a:t>
            </a:r>
          </a:p>
          <a:p>
            <a:endParaRPr lang="en-GB" dirty="0"/>
          </a:p>
          <a:p>
            <a:r>
              <a:rPr lang="en-GB" dirty="0"/>
              <a:t>People Assets: the specific functions and posts required to enable the National Intelligence Model to function. Detailed descriptions of the above assets are set out in the National Intelligence Model Minimum Standards document of April 2003 (and any successor document) and chief officers will ensure that their force arrangements comply with that document (and with any successor document as directed by the Association of Chief Police Officers).</a:t>
            </a:r>
          </a:p>
        </p:txBody>
      </p:sp>
      <p:sp>
        <p:nvSpPr>
          <p:cNvPr id="4" name="Slide Number Placeholder 3"/>
          <p:cNvSpPr>
            <a:spLocks noGrp="1"/>
          </p:cNvSpPr>
          <p:nvPr>
            <p:ph type="sldNum" sz="quarter" idx="10"/>
          </p:nvPr>
        </p:nvSpPr>
        <p:spPr/>
        <p:txBody>
          <a:bodyPr/>
          <a:lstStyle/>
          <a:p>
            <a:fld id="{D6C0828C-A546-D941-9E35-D319F3E31C2F}" type="slidenum">
              <a:rPr lang="en-US" smtClean="0"/>
              <a:pPr/>
              <a:t>9</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33333"/>
              </a:solidFill>
              <a:effectLst/>
              <a:latin typeface="Arial" panose="020B0604020202020204" pitchFamily="34" charset="0"/>
            </a:endParaRPr>
          </a:p>
          <a:p>
            <a:pPr algn="l"/>
            <a:endParaRPr lang="en-GB" b="0" i="0" dirty="0">
              <a:solidFill>
                <a:srgbClr val="333333"/>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4928719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GB" b="0" i="0" dirty="0">
              <a:solidFill>
                <a:srgbClr val="333333"/>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17559792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15316623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Strategic impacts of data breaches on police forces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Feeding results back into policing strategies</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10439585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assets.publishing.service.gov.uk/government/uploads/system/uploads/attachment_data/file/752850/SOC-2018-web.pdf"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hyperlink" Target="https://www.app.college.police.uk/app-content/intelligence-management/analysis/analytical-technique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hyperlink" Target="https://whatworks.college.police.uk/Research/Documents/Menu_of_tactics.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hyperlink" Target="https://www.app.college.police.uk/app-content/intelligence-management/analysis/analytical-techniques/?highlight=organisational%20memory%20strategic%20thinking?s=organisational+memory+strategic+thinkin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library.college.police.uk/docs/npia/NIM-Code-of-Practice.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3076303" y="360337"/>
            <a:ext cx="5836920" cy="3208000"/>
          </a:xfrm>
        </p:spPr>
        <p:txBody>
          <a:bodyPr>
            <a:normAutofit/>
          </a:bodyPr>
          <a:lstStyle/>
          <a:p>
            <a:r>
              <a:rPr lang="en-GB" sz="4800" b="1" dirty="0">
                <a:solidFill>
                  <a:schemeClr val="bg1"/>
                </a:solidFill>
              </a:rPr>
              <a:t>Information </a:t>
            </a:r>
            <a:br>
              <a:rPr lang="en-GB" sz="4800" b="1" dirty="0">
                <a:solidFill>
                  <a:schemeClr val="bg1"/>
                </a:solidFill>
              </a:rPr>
            </a:br>
            <a:r>
              <a:rPr lang="en-GB" sz="4800" b="1" dirty="0">
                <a:solidFill>
                  <a:schemeClr val="bg1"/>
                </a:solidFill>
              </a:rPr>
              <a:t>&amp; Intelligence </a:t>
            </a:r>
            <a:br>
              <a:rPr lang="en-GB" sz="4800" b="1" dirty="0">
                <a:solidFill>
                  <a:schemeClr val="bg1"/>
                </a:solidFill>
              </a:rPr>
            </a:br>
            <a:br>
              <a:rPr lang="en-GB" sz="4800" b="1" dirty="0">
                <a:solidFill>
                  <a:schemeClr val="bg1"/>
                </a:solidFill>
              </a:rPr>
            </a:br>
            <a:r>
              <a:rPr lang="en-GB" sz="4800" b="1" dirty="0">
                <a:solidFill>
                  <a:schemeClr val="bg1"/>
                </a:solidFill>
              </a:rPr>
              <a:t>Advanced Learning  </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6047BAB-721E-46D2-AFDE-DBBC574BE6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250" y="394199"/>
            <a:ext cx="59055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0DD4C311-10F5-4CA3-9A5F-F50D44892E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875" y="1333228"/>
            <a:ext cx="8096250" cy="348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709011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457200" y="274638"/>
            <a:ext cx="8229600" cy="1143000"/>
          </a:xfrm>
        </p:spPr>
        <p:txBody>
          <a:bodyPr anchor="ctr">
            <a:normAutofit/>
          </a:bodyPr>
          <a:lstStyle/>
          <a:p>
            <a:r>
              <a:rPr lang="en-GB" dirty="0"/>
              <a:t>A National Model for Policing </a:t>
            </a:r>
          </a:p>
        </p:txBody>
      </p:sp>
      <p:pic>
        <p:nvPicPr>
          <p:cNvPr id="2" name="Picture 1">
            <a:extLst>
              <a:ext uri="{FF2B5EF4-FFF2-40B4-BE49-F238E27FC236}">
                <a16:creationId xmlns:a16="http://schemas.microsoft.com/office/drawing/2014/main" id="{C80CD0BB-DE73-42A3-BEE0-482892608684}"/>
              </a:ext>
            </a:extLst>
          </p:cNvPr>
          <p:cNvPicPr>
            <a:picLocks noChangeAspect="1"/>
          </p:cNvPicPr>
          <p:nvPr/>
        </p:nvPicPr>
        <p:blipFill>
          <a:blip r:embed="rId3"/>
          <a:stretch>
            <a:fillRect/>
          </a:stretch>
        </p:blipFill>
        <p:spPr>
          <a:xfrm>
            <a:off x="564776" y="1887537"/>
            <a:ext cx="2667000" cy="2143125"/>
          </a:xfrm>
          <a:prstGeom prst="rect">
            <a:avLst/>
          </a:prstGeom>
        </p:spPr>
      </p:pic>
      <p:pic>
        <p:nvPicPr>
          <p:cNvPr id="3" name="Picture 2">
            <a:extLst>
              <a:ext uri="{FF2B5EF4-FFF2-40B4-BE49-F238E27FC236}">
                <a16:creationId xmlns:a16="http://schemas.microsoft.com/office/drawing/2014/main" id="{8E112762-9BA7-4C8F-B7F1-5D85C649AF48}"/>
              </a:ext>
            </a:extLst>
          </p:cNvPr>
          <p:cNvPicPr>
            <a:picLocks noChangeAspect="1"/>
          </p:cNvPicPr>
          <p:nvPr/>
        </p:nvPicPr>
        <p:blipFill>
          <a:blip r:embed="rId4"/>
          <a:stretch>
            <a:fillRect/>
          </a:stretch>
        </p:blipFill>
        <p:spPr>
          <a:xfrm>
            <a:off x="3513885" y="2068511"/>
            <a:ext cx="1685925" cy="1781175"/>
          </a:xfrm>
          <a:prstGeom prst="rect">
            <a:avLst/>
          </a:prstGeom>
        </p:spPr>
      </p:pic>
      <p:sp>
        <p:nvSpPr>
          <p:cNvPr id="6" name="TextBox 5">
            <a:extLst>
              <a:ext uri="{FF2B5EF4-FFF2-40B4-BE49-F238E27FC236}">
                <a16:creationId xmlns:a16="http://schemas.microsoft.com/office/drawing/2014/main" id="{EEB6CAA8-7292-4E4A-AFBC-6BA346626BE4}"/>
              </a:ext>
            </a:extLst>
          </p:cNvPr>
          <p:cNvSpPr txBox="1"/>
          <p:nvPr/>
        </p:nvSpPr>
        <p:spPr>
          <a:xfrm>
            <a:off x="766482" y="4500561"/>
            <a:ext cx="2263589" cy="584775"/>
          </a:xfrm>
          <a:prstGeom prst="rect">
            <a:avLst/>
          </a:prstGeom>
          <a:noFill/>
        </p:spPr>
        <p:txBody>
          <a:bodyPr wrap="square" rtlCol="0">
            <a:spAutoFit/>
          </a:bodyPr>
          <a:lstStyle/>
          <a:p>
            <a:pPr algn="ctr"/>
            <a:r>
              <a:rPr lang="en-GB" sz="3200" b="1" dirty="0"/>
              <a:t>Local</a:t>
            </a:r>
            <a:r>
              <a:rPr lang="en-GB" dirty="0"/>
              <a:t> </a:t>
            </a:r>
          </a:p>
        </p:txBody>
      </p:sp>
      <p:sp>
        <p:nvSpPr>
          <p:cNvPr id="8" name="TextBox 7">
            <a:extLst>
              <a:ext uri="{FF2B5EF4-FFF2-40B4-BE49-F238E27FC236}">
                <a16:creationId xmlns:a16="http://schemas.microsoft.com/office/drawing/2014/main" id="{FF9FE764-3820-4ED5-A6DA-1407891F30DD}"/>
              </a:ext>
            </a:extLst>
          </p:cNvPr>
          <p:cNvSpPr txBox="1"/>
          <p:nvPr/>
        </p:nvSpPr>
        <p:spPr>
          <a:xfrm>
            <a:off x="3225052" y="4500561"/>
            <a:ext cx="2263589" cy="584775"/>
          </a:xfrm>
          <a:prstGeom prst="rect">
            <a:avLst/>
          </a:prstGeom>
          <a:noFill/>
        </p:spPr>
        <p:txBody>
          <a:bodyPr wrap="square" rtlCol="0">
            <a:spAutoFit/>
          </a:bodyPr>
          <a:lstStyle/>
          <a:p>
            <a:pPr algn="ctr"/>
            <a:r>
              <a:rPr lang="en-GB" sz="3200" b="1" dirty="0"/>
              <a:t>Regional</a:t>
            </a:r>
            <a:r>
              <a:rPr lang="en-GB" dirty="0"/>
              <a:t> </a:t>
            </a:r>
          </a:p>
        </p:txBody>
      </p:sp>
      <p:sp>
        <p:nvSpPr>
          <p:cNvPr id="10" name="TextBox 9">
            <a:extLst>
              <a:ext uri="{FF2B5EF4-FFF2-40B4-BE49-F238E27FC236}">
                <a16:creationId xmlns:a16="http://schemas.microsoft.com/office/drawing/2014/main" id="{409D7A70-4814-4070-884E-FB130061C144}"/>
              </a:ext>
            </a:extLst>
          </p:cNvPr>
          <p:cNvSpPr txBox="1"/>
          <p:nvPr/>
        </p:nvSpPr>
        <p:spPr>
          <a:xfrm>
            <a:off x="5771031" y="4500560"/>
            <a:ext cx="2263589" cy="584775"/>
          </a:xfrm>
          <a:prstGeom prst="rect">
            <a:avLst/>
          </a:prstGeom>
          <a:noFill/>
        </p:spPr>
        <p:txBody>
          <a:bodyPr wrap="square" rtlCol="0">
            <a:spAutoFit/>
          </a:bodyPr>
          <a:lstStyle/>
          <a:p>
            <a:pPr algn="ctr"/>
            <a:r>
              <a:rPr lang="en-GB" sz="3200" b="1" dirty="0"/>
              <a:t>National</a:t>
            </a:r>
            <a:r>
              <a:rPr lang="en-GB" dirty="0"/>
              <a:t> </a:t>
            </a:r>
          </a:p>
        </p:txBody>
      </p:sp>
      <p:pic>
        <p:nvPicPr>
          <p:cNvPr id="14" name="Picture 13">
            <a:extLst>
              <a:ext uri="{FF2B5EF4-FFF2-40B4-BE49-F238E27FC236}">
                <a16:creationId xmlns:a16="http://schemas.microsoft.com/office/drawing/2014/main" id="{66C116B2-1030-455C-914D-3B4253E5E6D9}"/>
              </a:ext>
            </a:extLst>
          </p:cNvPr>
          <p:cNvPicPr>
            <a:picLocks noChangeAspect="1"/>
          </p:cNvPicPr>
          <p:nvPr/>
        </p:nvPicPr>
        <p:blipFill>
          <a:blip r:embed="rId5"/>
          <a:stretch>
            <a:fillRect/>
          </a:stretch>
        </p:blipFill>
        <p:spPr>
          <a:xfrm>
            <a:off x="5916987" y="1706561"/>
            <a:ext cx="1971675" cy="2143125"/>
          </a:xfrm>
          <a:prstGeom prst="rect">
            <a:avLst/>
          </a:prstGeom>
        </p:spPr>
      </p:pic>
    </p:spTree>
    <p:extLst>
      <p:ext uri="{BB962C8B-B14F-4D97-AF65-F5344CB8AC3E}">
        <p14:creationId xmlns:p14="http://schemas.microsoft.com/office/powerpoint/2010/main" val="1505703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06A9CB9-F4B9-49E4-905B-3EBE60750128}"/>
              </a:ext>
            </a:extLst>
          </p:cNvPr>
          <p:cNvSpPr>
            <a:spLocks noGrp="1"/>
          </p:cNvSpPr>
          <p:nvPr>
            <p:ph type="title"/>
          </p:nvPr>
        </p:nvSpPr>
        <p:spPr>
          <a:xfrm>
            <a:off x="457200" y="274638"/>
            <a:ext cx="8229600" cy="1143000"/>
          </a:xfrm>
        </p:spPr>
        <p:txBody>
          <a:bodyPr>
            <a:normAutofit/>
          </a:bodyPr>
          <a:lstStyle/>
          <a:p>
            <a:r>
              <a:rPr lang="en-US" dirty="0"/>
              <a:t>Serious &amp; </a:t>
            </a:r>
            <a:r>
              <a:rPr lang="en-US" dirty="0" err="1"/>
              <a:t>Organised</a:t>
            </a:r>
            <a:r>
              <a:rPr lang="en-US" dirty="0"/>
              <a:t> Crime </a:t>
            </a:r>
          </a:p>
        </p:txBody>
      </p:sp>
      <p:pic>
        <p:nvPicPr>
          <p:cNvPr id="2" name="Picture 1">
            <a:extLst>
              <a:ext uri="{FF2B5EF4-FFF2-40B4-BE49-F238E27FC236}">
                <a16:creationId xmlns:a16="http://schemas.microsoft.com/office/drawing/2014/main" id="{208703E1-E3F1-4C6F-AAAA-795B63D5A698}"/>
              </a:ext>
            </a:extLst>
          </p:cNvPr>
          <p:cNvPicPr>
            <a:picLocks noChangeAspect="1"/>
          </p:cNvPicPr>
          <p:nvPr/>
        </p:nvPicPr>
        <p:blipFill>
          <a:blip r:embed="rId3"/>
          <a:stretch>
            <a:fillRect/>
          </a:stretch>
        </p:blipFill>
        <p:spPr>
          <a:xfrm>
            <a:off x="2320811" y="1496333"/>
            <a:ext cx="4502378" cy="2984134"/>
          </a:xfrm>
          <a:prstGeom prst="rect">
            <a:avLst/>
          </a:prstGeom>
          <a:noFill/>
        </p:spPr>
      </p:pic>
      <p:sp>
        <p:nvSpPr>
          <p:cNvPr id="9" name="Content Placeholder 3">
            <a:extLst>
              <a:ext uri="{FF2B5EF4-FFF2-40B4-BE49-F238E27FC236}">
                <a16:creationId xmlns:a16="http://schemas.microsoft.com/office/drawing/2014/main" id="{FDC17F2D-FF80-40A5-80E6-87CA7741A0B6}"/>
              </a:ext>
            </a:extLst>
          </p:cNvPr>
          <p:cNvSpPr>
            <a:spLocks noGrp="1"/>
          </p:cNvSpPr>
          <p:nvPr>
            <p:ph sz="half" idx="2"/>
          </p:nvPr>
        </p:nvSpPr>
        <p:spPr>
          <a:xfrm>
            <a:off x="457200" y="4709161"/>
            <a:ext cx="8229600" cy="738050"/>
          </a:xfrm>
        </p:spPr>
        <p:txBody>
          <a:bodyPr>
            <a:normAutofit/>
          </a:bodyPr>
          <a:lstStyle/>
          <a:p>
            <a:pPr marL="0" indent="0" algn="ctr">
              <a:buNone/>
            </a:pPr>
            <a:r>
              <a:rPr lang="en-GB" sz="1800" dirty="0">
                <a:hlinkClick r:id="rId4"/>
              </a:rPr>
              <a:t>https://assets.publishing.service.gov.uk/government/uploads/system/uploads/attachment_data/file/752850/SOC-2018-web.pdf</a:t>
            </a:r>
            <a:endParaRPr lang="en-US" sz="1800" dirty="0"/>
          </a:p>
        </p:txBody>
      </p:sp>
    </p:spTree>
    <p:extLst>
      <p:ext uri="{BB962C8B-B14F-4D97-AF65-F5344CB8AC3E}">
        <p14:creationId xmlns:p14="http://schemas.microsoft.com/office/powerpoint/2010/main" val="770748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9BC4C6E-A4DD-4B20-85B0-65408C79847A}"/>
              </a:ext>
            </a:extLst>
          </p:cNvPr>
          <p:cNvPicPr>
            <a:picLocks noChangeAspect="1"/>
          </p:cNvPicPr>
          <p:nvPr/>
        </p:nvPicPr>
        <p:blipFill>
          <a:blip r:embed="rId3"/>
          <a:stretch>
            <a:fillRect/>
          </a:stretch>
        </p:blipFill>
        <p:spPr>
          <a:xfrm>
            <a:off x="482414" y="401225"/>
            <a:ext cx="2468092" cy="1551175"/>
          </a:xfrm>
          <a:prstGeom prst="rect">
            <a:avLst/>
          </a:prstGeom>
        </p:spPr>
      </p:pic>
      <p:pic>
        <p:nvPicPr>
          <p:cNvPr id="3" name="Picture 2">
            <a:extLst>
              <a:ext uri="{FF2B5EF4-FFF2-40B4-BE49-F238E27FC236}">
                <a16:creationId xmlns:a16="http://schemas.microsoft.com/office/drawing/2014/main" id="{59EFA07C-0794-4ABC-A6B6-324124551BD6}"/>
              </a:ext>
            </a:extLst>
          </p:cNvPr>
          <p:cNvPicPr>
            <a:picLocks noChangeAspect="1"/>
          </p:cNvPicPr>
          <p:nvPr/>
        </p:nvPicPr>
        <p:blipFill>
          <a:blip r:embed="rId4"/>
          <a:stretch>
            <a:fillRect/>
          </a:stretch>
        </p:blipFill>
        <p:spPr>
          <a:xfrm>
            <a:off x="3337954" y="304564"/>
            <a:ext cx="2468092" cy="1647836"/>
          </a:xfrm>
          <a:prstGeom prst="rect">
            <a:avLst/>
          </a:prstGeom>
        </p:spPr>
      </p:pic>
      <p:pic>
        <p:nvPicPr>
          <p:cNvPr id="4" name="Picture 3">
            <a:extLst>
              <a:ext uri="{FF2B5EF4-FFF2-40B4-BE49-F238E27FC236}">
                <a16:creationId xmlns:a16="http://schemas.microsoft.com/office/drawing/2014/main" id="{CA0D9A95-CA11-4BB3-9742-51A69544541C}"/>
              </a:ext>
            </a:extLst>
          </p:cNvPr>
          <p:cNvPicPr>
            <a:picLocks noChangeAspect="1"/>
          </p:cNvPicPr>
          <p:nvPr/>
        </p:nvPicPr>
        <p:blipFill>
          <a:blip r:embed="rId5"/>
          <a:stretch>
            <a:fillRect/>
          </a:stretch>
        </p:blipFill>
        <p:spPr>
          <a:xfrm>
            <a:off x="6193494" y="328687"/>
            <a:ext cx="2225206" cy="1599589"/>
          </a:xfrm>
          <a:prstGeom prst="rect">
            <a:avLst/>
          </a:prstGeom>
        </p:spPr>
      </p:pic>
      <p:pic>
        <p:nvPicPr>
          <p:cNvPr id="5" name="Picture 4">
            <a:extLst>
              <a:ext uri="{FF2B5EF4-FFF2-40B4-BE49-F238E27FC236}">
                <a16:creationId xmlns:a16="http://schemas.microsoft.com/office/drawing/2014/main" id="{93638A1C-79DE-46A3-90F4-889605EA3990}"/>
              </a:ext>
            </a:extLst>
          </p:cNvPr>
          <p:cNvPicPr>
            <a:picLocks noChangeAspect="1"/>
          </p:cNvPicPr>
          <p:nvPr/>
        </p:nvPicPr>
        <p:blipFill>
          <a:blip r:embed="rId6"/>
          <a:stretch>
            <a:fillRect/>
          </a:stretch>
        </p:blipFill>
        <p:spPr>
          <a:xfrm>
            <a:off x="482414" y="2290230"/>
            <a:ext cx="2468092" cy="1631292"/>
          </a:xfrm>
          <a:prstGeom prst="rect">
            <a:avLst/>
          </a:prstGeom>
        </p:spPr>
      </p:pic>
      <p:pic>
        <p:nvPicPr>
          <p:cNvPr id="6" name="Picture 5">
            <a:extLst>
              <a:ext uri="{FF2B5EF4-FFF2-40B4-BE49-F238E27FC236}">
                <a16:creationId xmlns:a16="http://schemas.microsoft.com/office/drawing/2014/main" id="{A4EA3566-48F7-48A6-BEB0-AF544CFB06A3}"/>
              </a:ext>
            </a:extLst>
          </p:cNvPr>
          <p:cNvPicPr>
            <a:picLocks noChangeAspect="1"/>
          </p:cNvPicPr>
          <p:nvPr/>
        </p:nvPicPr>
        <p:blipFill>
          <a:blip r:embed="rId7"/>
          <a:stretch>
            <a:fillRect/>
          </a:stretch>
        </p:blipFill>
        <p:spPr>
          <a:xfrm>
            <a:off x="3337954" y="2169459"/>
            <a:ext cx="2468092" cy="1631293"/>
          </a:xfrm>
          <a:prstGeom prst="rect">
            <a:avLst/>
          </a:prstGeom>
        </p:spPr>
      </p:pic>
      <p:pic>
        <p:nvPicPr>
          <p:cNvPr id="7" name="Picture 6">
            <a:extLst>
              <a:ext uri="{FF2B5EF4-FFF2-40B4-BE49-F238E27FC236}">
                <a16:creationId xmlns:a16="http://schemas.microsoft.com/office/drawing/2014/main" id="{1F67E263-0C48-4628-9A74-D9DE2F2A3963}"/>
              </a:ext>
            </a:extLst>
          </p:cNvPr>
          <p:cNvPicPr>
            <a:picLocks noChangeAspect="1"/>
          </p:cNvPicPr>
          <p:nvPr/>
        </p:nvPicPr>
        <p:blipFill>
          <a:blip r:embed="rId8"/>
          <a:stretch>
            <a:fillRect/>
          </a:stretch>
        </p:blipFill>
        <p:spPr>
          <a:xfrm>
            <a:off x="6193494" y="2169460"/>
            <a:ext cx="2225206" cy="1631292"/>
          </a:xfrm>
          <a:prstGeom prst="rect">
            <a:avLst/>
          </a:prstGeom>
        </p:spPr>
      </p:pic>
      <p:pic>
        <p:nvPicPr>
          <p:cNvPr id="8" name="Picture 7">
            <a:extLst>
              <a:ext uri="{FF2B5EF4-FFF2-40B4-BE49-F238E27FC236}">
                <a16:creationId xmlns:a16="http://schemas.microsoft.com/office/drawing/2014/main" id="{A9F2F486-9E04-4433-9687-775C7AA91776}"/>
              </a:ext>
            </a:extLst>
          </p:cNvPr>
          <p:cNvPicPr>
            <a:picLocks noChangeAspect="1"/>
          </p:cNvPicPr>
          <p:nvPr/>
        </p:nvPicPr>
        <p:blipFill>
          <a:blip r:embed="rId9"/>
          <a:stretch>
            <a:fillRect/>
          </a:stretch>
        </p:blipFill>
        <p:spPr>
          <a:xfrm>
            <a:off x="954460" y="4259352"/>
            <a:ext cx="1524000" cy="1244976"/>
          </a:xfrm>
          <a:prstGeom prst="rect">
            <a:avLst/>
          </a:prstGeom>
        </p:spPr>
      </p:pic>
      <p:pic>
        <p:nvPicPr>
          <p:cNvPr id="9" name="Picture 8">
            <a:extLst>
              <a:ext uri="{FF2B5EF4-FFF2-40B4-BE49-F238E27FC236}">
                <a16:creationId xmlns:a16="http://schemas.microsoft.com/office/drawing/2014/main" id="{553F5910-0593-4275-A799-35AE9C01508B}"/>
              </a:ext>
            </a:extLst>
          </p:cNvPr>
          <p:cNvPicPr>
            <a:picLocks noChangeAspect="1"/>
          </p:cNvPicPr>
          <p:nvPr/>
        </p:nvPicPr>
        <p:blipFill>
          <a:blip r:embed="rId10"/>
          <a:stretch>
            <a:fillRect/>
          </a:stretch>
        </p:blipFill>
        <p:spPr>
          <a:xfrm>
            <a:off x="3337953" y="4017811"/>
            <a:ext cx="2468091" cy="1599589"/>
          </a:xfrm>
          <a:prstGeom prst="rect">
            <a:avLst/>
          </a:prstGeom>
        </p:spPr>
      </p:pic>
      <p:pic>
        <p:nvPicPr>
          <p:cNvPr id="10" name="Picture 9">
            <a:extLst>
              <a:ext uri="{FF2B5EF4-FFF2-40B4-BE49-F238E27FC236}">
                <a16:creationId xmlns:a16="http://schemas.microsoft.com/office/drawing/2014/main" id="{CC720897-1336-4B8B-9DB1-DB373E7BD0F9}"/>
              </a:ext>
            </a:extLst>
          </p:cNvPr>
          <p:cNvPicPr>
            <a:picLocks noChangeAspect="1"/>
          </p:cNvPicPr>
          <p:nvPr/>
        </p:nvPicPr>
        <p:blipFill>
          <a:blip r:embed="rId11"/>
          <a:stretch>
            <a:fillRect/>
          </a:stretch>
        </p:blipFill>
        <p:spPr>
          <a:xfrm>
            <a:off x="6193494" y="4017811"/>
            <a:ext cx="2252536" cy="1405838"/>
          </a:xfrm>
          <a:prstGeom prst="rect">
            <a:avLst/>
          </a:prstGeom>
        </p:spPr>
      </p:pic>
    </p:spTree>
    <p:extLst>
      <p:ext uri="{BB962C8B-B14F-4D97-AF65-F5344CB8AC3E}">
        <p14:creationId xmlns:p14="http://schemas.microsoft.com/office/powerpoint/2010/main" val="363515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9F7EA91-4AB9-47E1-A143-DDA6B94D7679}"/>
              </a:ext>
            </a:extLst>
          </p:cNvPr>
          <p:cNvPicPr>
            <a:picLocks noChangeAspect="1"/>
          </p:cNvPicPr>
          <p:nvPr/>
        </p:nvPicPr>
        <p:blipFill>
          <a:blip r:embed="rId3"/>
          <a:stretch>
            <a:fillRect/>
          </a:stretch>
        </p:blipFill>
        <p:spPr>
          <a:xfrm>
            <a:off x="565196" y="399450"/>
            <a:ext cx="8013607" cy="4968437"/>
          </a:xfrm>
          <a:prstGeom prst="rect">
            <a:avLst/>
          </a:prstGeom>
          <a:noFill/>
        </p:spPr>
      </p:pic>
    </p:spTree>
    <p:extLst>
      <p:ext uri="{BB962C8B-B14F-4D97-AF65-F5344CB8AC3E}">
        <p14:creationId xmlns:p14="http://schemas.microsoft.com/office/powerpoint/2010/main" val="1003286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6DE003D-92E3-48AD-9A79-559FE2B0714D}"/>
              </a:ext>
            </a:extLst>
          </p:cNvPr>
          <p:cNvPicPr>
            <a:picLocks noChangeAspect="1"/>
          </p:cNvPicPr>
          <p:nvPr/>
        </p:nvPicPr>
        <p:blipFill rotWithShape="1">
          <a:blip r:embed="rId3"/>
          <a:srcRect l="3144" t="4005" r="3856" b="12190"/>
          <a:stretch/>
        </p:blipFill>
        <p:spPr>
          <a:xfrm>
            <a:off x="1456508" y="849404"/>
            <a:ext cx="6230983" cy="4211184"/>
          </a:xfrm>
          <a:prstGeom prst="rect">
            <a:avLst/>
          </a:prstGeom>
          <a:ln>
            <a:solidFill>
              <a:schemeClr val="tx1">
                <a:lumMod val="50000"/>
                <a:lumOff val="50000"/>
              </a:schemeClr>
            </a:solidFill>
          </a:ln>
        </p:spPr>
      </p:pic>
    </p:spTree>
    <p:extLst>
      <p:ext uri="{BB962C8B-B14F-4D97-AF65-F5344CB8AC3E}">
        <p14:creationId xmlns:p14="http://schemas.microsoft.com/office/powerpoint/2010/main" val="1398889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85FB016-A6D1-4912-965C-8C7F84717265}"/>
              </a:ext>
            </a:extLst>
          </p:cNvPr>
          <p:cNvPicPr>
            <a:picLocks noChangeAspect="1"/>
          </p:cNvPicPr>
          <p:nvPr/>
        </p:nvPicPr>
        <p:blipFill>
          <a:blip r:embed="rId3"/>
          <a:stretch>
            <a:fillRect/>
          </a:stretch>
        </p:blipFill>
        <p:spPr>
          <a:xfrm>
            <a:off x="939029" y="554763"/>
            <a:ext cx="2981325" cy="2143125"/>
          </a:xfrm>
          <a:prstGeom prst="rect">
            <a:avLst/>
          </a:prstGeom>
        </p:spPr>
      </p:pic>
      <p:pic>
        <p:nvPicPr>
          <p:cNvPr id="3" name="Picture 2">
            <a:extLst>
              <a:ext uri="{FF2B5EF4-FFF2-40B4-BE49-F238E27FC236}">
                <a16:creationId xmlns:a16="http://schemas.microsoft.com/office/drawing/2014/main" id="{A8D18163-1EFC-4DB7-86B3-D12F0CF57C3F}"/>
              </a:ext>
            </a:extLst>
          </p:cNvPr>
          <p:cNvPicPr>
            <a:picLocks noChangeAspect="1"/>
          </p:cNvPicPr>
          <p:nvPr/>
        </p:nvPicPr>
        <p:blipFill>
          <a:blip r:embed="rId4"/>
          <a:stretch>
            <a:fillRect/>
          </a:stretch>
        </p:blipFill>
        <p:spPr>
          <a:xfrm>
            <a:off x="5053828" y="881335"/>
            <a:ext cx="2981325" cy="2143125"/>
          </a:xfrm>
          <a:prstGeom prst="rect">
            <a:avLst/>
          </a:prstGeom>
        </p:spPr>
      </p:pic>
      <p:pic>
        <p:nvPicPr>
          <p:cNvPr id="4" name="Picture 3">
            <a:extLst>
              <a:ext uri="{FF2B5EF4-FFF2-40B4-BE49-F238E27FC236}">
                <a16:creationId xmlns:a16="http://schemas.microsoft.com/office/drawing/2014/main" id="{AA9E2039-BA9A-4A68-8633-F7ACB806F4AC}"/>
              </a:ext>
            </a:extLst>
          </p:cNvPr>
          <p:cNvPicPr>
            <a:picLocks noChangeAspect="1"/>
          </p:cNvPicPr>
          <p:nvPr/>
        </p:nvPicPr>
        <p:blipFill>
          <a:blip r:embed="rId5"/>
          <a:stretch>
            <a:fillRect/>
          </a:stretch>
        </p:blipFill>
        <p:spPr>
          <a:xfrm>
            <a:off x="1443853" y="3088550"/>
            <a:ext cx="1971675" cy="2143125"/>
          </a:xfrm>
          <a:prstGeom prst="rect">
            <a:avLst/>
          </a:prstGeom>
        </p:spPr>
      </p:pic>
      <p:pic>
        <p:nvPicPr>
          <p:cNvPr id="5" name="Picture 4">
            <a:extLst>
              <a:ext uri="{FF2B5EF4-FFF2-40B4-BE49-F238E27FC236}">
                <a16:creationId xmlns:a16="http://schemas.microsoft.com/office/drawing/2014/main" id="{7B6B37CC-C28D-4797-BFE9-207A667047F1}"/>
              </a:ext>
            </a:extLst>
          </p:cNvPr>
          <p:cNvPicPr>
            <a:picLocks noChangeAspect="1"/>
          </p:cNvPicPr>
          <p:nvPr/>
        </p:nvPicPr>
        <p:blipFill>
          <a:blip r:embed="rId6"/>
          <a:stretch>
            <a:fillRect/>
          </a:stretch>
        </p:blipFill>
        <p:spPr>
          <a:xfrm>
            <a:off x="4456475" y="3429000"/>
            <a:ext cx="3914775" cy="2095500"/>
          </a:xfrm>
          <a:prstGeom prst="rect">
            <a:avLst/>
          </a:prstGeom>
        </p:spPr>
      </p:pic>
    </p:spTree>
    <p:extLst>
      <p:ext uri="{BB962C8B-B14F-4D97-AF65-F5344CB8AC3E}">
        <p14:creationId xmlns:p14="http://schemas.microsoft.com/office/powerpoint/2010/main" val="110125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199" y="692650"/>
            <a:ext cx="8229600" cy="1143000"/>
          </a:xfrm>
        </p:spPr>
        <p:txBody>
          <a:bodyPr>
            <a:normAutofit/>
          </a:bodyPr>
          <a:lstStyle/>
          <a:p>
            <a:r>
              <a:rPr lang="en-GB" sz="2000" dirty="0">
                <a:hlinkClick r:id="rId3"/>
              </a:rPr>
              <a:t>https://www.app.college.police.uk/app-content/intelligence-management/analysis/analytical-techniques/</a:t>
            </a:r>
            <a:endParaRPr lang="en-GB" sz="2000" dirty="0"/>
          </a:p>
        </p:txBody>
      </p:sp>
      <p:pic>
        <p:nvPicPr>
          <p:cNvPr id="4" name="Picture 3">
            <a:extLst>
              <a:ext uri="{FF2B5EF4-FFF2-40B4-BE49-F238E27FC236}">
                <a16:creationId xmlns:a16="http://schemas.microsoft.com/office/drawing/2014/main" id="{273E16C4-3437-498B-A3BA-2DE4B3B45709}"/>
              </a:ext>
            </a:extLst>
          </p:cNvPr>
          <p:cNvPicPr>
            <a:picLocks noChangeAspect="1"/>
          </p:cNvPicPr>
          <p:nvPr/>
        </p:nvPicPr>
        <p:blipFill>
          <a:blip r:embed="rId4"/>
          <a:stretch>
            <a:fillRect/>
          </a:stretch>
        </p:blipFill>
        <p:spPr>
          <a:xfrm>
            <a:off x="2582363" y="2307362"/>
            <a:ext cx="3979273" cy="2656523"/>
          </a:xfrm>
          <a:prstGeom prst="rect">
            <a:avLst/>
          </a:prstGeom>
        </p:spPr>
      </p:pic>
    </p:spTree>
    <p:extLst>
      <p:ext uri="{BB962C8B-B14F-4D97-AF65-F5344CB8AC3E}">
        <p14:creationId xmlns:p14="http://schemas.microsoft.com/office/powerpoint/2010/main" val="1700309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normAutofit/>
          </a:bodyPr>
          <a:lstStyle/>
          <a:p>
            <a:r>
              <a:rPr lang="en-GB" sz="2000" dirty="0">
                <a:hlinkClick r:id="rId3"/>
              </a:rPr>
              <a:t>https://whatworks.college.police.uk/Research/Documents/Menu_of_tactics.pdf</a:t>
            </a:r>
            <a:br>
              <a:rPr lang="en-GB" sz="2000" dirty="0"/>
            </a:br>
            <a:endParaRPr lang="en-GB" sz="2000" dirty="0"/>
          </a:p>
        </p:txBody>
      </p:sp>
      <p:pic>
        <p:nvPicPr>
          <p:cNvPr id="2" name="Picture 1">
            <a:extLst>
              <a:ext uri="{FF2B5EF4-FFF2-40B4-BE49-F238E27FC236}">
                <a16:creationId xmlns:a16="http://schemas.microsoft.com/office/drawing/2014/main" id="{DFF1DDB9-710B-4BA3-93A6-3B2194B4EE9E}"/>
              </a:ext>
            </a:extLst>
          </p:cNvPr>
          <p:cNvPicPr>
            <a:picLocks noChangeAspect="1"/>
          </p:cNvPicPr>
          <p:nvPr/>
        </p:nvPicPr>
        <p:blipFill>
          <a:blip r:embed="rId4"/>
          <a:stretch>
            <a:fillRect/>
          </a:stretch>
        </p:blipFill>
        <p:spPr>
          <a:xfrm>
            <a:off x="1238250" y="1881187"/>
            <a:ext cx="6667500" cy="3095625"/>
          </a:xfrm>
          <a:prstGeom prst="rect">
            <a:avLst/>
          </a:prstGeom>
        </p:spPr>
      </p:pic>
    </p:spTree>
    <p:extLst>
      <p:ext uri="{BB962C8B-B14F-4D97-AF65-F5344CB8AC3E}">
        <p14:creationId xmlns:p14="http://schemas.microsoft.com/office/powerpoint/2010/main" val="3832989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normAutofit/>
          </a:bodyPr>
          <a:lstStyle/>
          <a:p>
            <a:r>
              <a:rPr lang="en-GB" sz="1600" dirty="0">
                <a:hlinkClick r:id="rId3"/>
              </a:rPr>
              <a:t>https://www.app.college.police.uk/app-content/intelligence-management/analysis/analytical-techniques/?highlight=organisational%20memory%20strategic%20thinking?s=organisational+memory+strategic+thinking</a:t>
            </a:r>
            <a:endParaRPr lang="en-GB" sz="1600" dirty="0"/>
          </a:p>
        </p:txBody>
      </p:sp>
      <p:pic>
        <p:nvPicPr>
          <p:cNvPr id="3" name="Picture 2">
            <a:extLst>
              <a:ext uri="{FF2B5EF4-FFF2-40B4-BE49-F238E27FC236}">
                <a16:creationId xmlns:a16="http://schemas.microsoft.com/office/drawing/2014/main" id="{B059E591-B410-4C4E-86A7-B1977A546DE5}"/>
              </a:ext>
            </a:extLst>
          </p:cNvPr>
          <p:cNvPicPr>
            <a:picLocks noChangeAspect="1"/>
          </p:cNvPicPr>
          <p:nvPr/>
        </p:nvPicPr>
        <p:blipFill>
          <a:blip r:embed="rId4"/>
          <a:stretch>
            <a:fillRect/>
          </a:stretch>
        </p:blipFill>
        <p:spPr>
          <a:xfrm>
            <a:off x="2190750" y="2100943"/>
            <a:ext cx="4762500" cy="3048000"/>
          </a:xfrm>
          <a:prstGeom prst="rect">
            <a:avLst/>
          </a:prstGeom>
        </p:spPr>
      </p:pic>
    </p:spTree>
    <p:extLst>
      <p:ext uri="{BB962C8B-B14F-4D97-AF65-F5344CB8AC3E}">
        <p14:creationId xmlns:p14="http://schemas.microsoft.com/office/powerpoint/2010/main" val="3587967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Sources </a:t>
            </a:r>
          </a:p>
        </p:txBody>
      </p:sp>
      <p:pic>
        <p:nvPicPr>
          <p:cNvPr id="2" name="Picture 1">
            <a:extLst>
              <a:ext uri="{FF2B5EF4-FFF2-40B4-BE49-F238E27FC236}">
                <a16:creationId xmlns:a16="http://schemas.microsoft.com/office/drawing/2014/main" id="{BCF15985-8D76-4A2A-81C8-1FD55A199DD4}"/>
              </a:ext>
            </a:extLst>
          </p:cNvPr>
          <p:cNvPicPr>
            <a:picLocks noChangeAspect="1"/>
          </p:cNvPicPr>
          <p:nvPr/>
        </p:nvPicPr>
        <p:blipFill rotWithShape="1">
          <a:blip r:embed="rId3"/>
          <a:srcRect b="10578"/>
          <a:stretch/>
        </p:blipFill>
        <p:spPr>
          <a:xfrm>
            <a:off x="928233" y="2224927"/>
            <a:ext cx="3307203" cy="2408145"/>
          </a:xfrm>
          <a:prstGeom prst="rect">
            <a:avLst/>
          </a:prstGeom>
        </p:spPr>
      </p:pic>
      <p:pic>
        <p:nvPicPr>
          <p:cNvPr id="3" name="Picture 2">
            <a:extLst>
              <a:ext uri="{FF2B5EF4-FFF2-40B4-BE49-F238E27FC236}">
                <a16:creationId xmlns:a16="http://schemas.microsoft.com/office/drawing/2014/main" id="{26F8B1D4-C26D-42E4-9875-3A03263CE033}"/>
              </a:ext>
            </a:extLst>
          </p:cNvPr>
          <p:cNvPicPr>
            <a:picLocks noChangeAspect="1"/>
          </p:cNvPicPr>
          <p:nvPr/>
        </p:nvPicPr>
        <p:blipFill>
          <a:blip r:embed="rId4"/>
          <a:stretch>
            <a:fillRect/>
          </a:stretch>
        </p:blipFill>
        <p:spPr>
          <a:xfrm>
            <a:off x="5037769" y="2078411"/>
            <a:ext cx="3177998" cy="2554661"/>
          </a:xfrm>
          <a:prstGeom prst="rect">
            <a:avLst/>
          </a:prstGeom>
        </p:spPr>
      </p:pic>
    </p:spTree>
    <p:extLst>
      <p:ext uri="{BB962C8B-B14F-4D97-AF65-F5344CB8AC3E}">
        <p14:creationId xmlns:p14="http://schemas.microsoft.com/office/powerpoint/2010/main" val="192411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Monitoring &amp; Evaluation </a:t>
            </a:r>
          </a:p>
        </p:txBody>
      </p:sp>
      <p:pic>
        <p:nvPicPr>
          <p:cNvPr id="2" name="Picture 1">
            <a:extLst>
              <a:ext uri="{FF2B5EF4-FFF2-40B4-BE49-F238E27FC236}">
                <a16:creationId xmlns:a16="http://schemas.microsoft.com/office/drawing/2014/main" id="{D6848822-E415-4268-AAC9-7BE55706CD3B}"/>
              </a:ext>
            </a:extLst>
          </p:cNvPr>
          <p:cNvPicPr>
            <a:picLocks noChangeAspect="1"/>
          </p:cNvPicPr>
          <p:nvPr/>
        </p:nvPicPr>
        <p:blipFill>
          <a:blip r:embed="rId3"/>
          <a:stretch>
            <a:fillRect/>
          </a:stretch>
        </p:blipFill>
        <p:spPr>
          <a:xfrm>
            <a:off x="2298326" y="1704144"/>
            <a:ext cx="4547347" cy="3449712"/>
          </a:xfrm>
          <a:prstGeom prst="rect">
            <a:avLst/>
          </a:prstGeom>
        </p:spPr>
      </p:pic>
    </p:spTree>
    <p:extLst>
      <p:ext uri="{BB962C8B-B14F-4D97-AF65-F5344CB8AC3E}">
        <p14:creationId xmlns:p14="http://schemas.microsoft.com/office/powerpoint/2010/main" val="1634222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688C365-865C-4B46-A40B-A3218F41B21C}"/>
              </a:ext>
            </a:extLst>
          </p:cNvPr>
          <p:cNvPicPr>
            <a:picLocks noChangeAspect="1"/>
          </p:cNvPicPr>
          <p:nvPr/>
        </p:nvPicPr>
        <p:blipFill>
          <a:blip r:embed="rId3"/>
          <a:stretch>
            <a:fillRect/>
          </a:stretch>
        </p:blipFill>
        <p:spPr>
          <a:xfrm>
            <a:off x="1693247" y="645179"/>
            <a:ext cx="5757505" cy="2125196"/>
          </a:xfrm>
          <a:prstGeom prst="rect">
            <a:avLst/>
          </a:prstGeom>
        </p:spPr>
      </p:pic>
      <p:sp>
        <p:nvSpPr>
          <p:cNvPr id="5" name="TextBox 4">
            <a:extLst>
              <a:ext uri="{FF2B5EF4-FFF2-40B4-BE49-F238E27FC236}">
                <a16:creationId xmlns:a16="http://schemas.microsoft.com/office/drawing/2014/main" id="{DDE9E7E4-4800-4649-B785-D0B684820494}"/>
              </a:ext>
            </a:extLst>
          </p:cNvPr>
          <p:cNvSpPr txBox="1"/>
          <p:nvPr/>
        </p:nvSpPr>
        <p:spPr>
          <a:xfrm>
            <a:off x="466164" y="3429000"/>
            <a:ext cx="8211670" cy="1938992"/>
          </a:xfrm>
          <a:prstGeom prst="rect">
            <a:avLst/>
          </a:prstGeom>
          <a:noFill/>
        </p:spPr>
        <p:txBody>
          <a:bodyPr wrap="square">
            <a:spAutoFit/>
          </a:bodyPr>
          <a:lstStyle/>
          <a:p>
            <a:pPr algn="ctr"/>
            <a:r>
              <a:rPr lang="en-GB" sz="2400" dirty="0">
                <a:latin typeface="Calibri" panose="020F0502020204030204" pitchFamily="34" charset="0"/>
                <a:ea typeface="Calibri" panose="020F0502020204030204" pitchFamily="34" charset="0"/>
              </a:rPr>
              <a:t>A</a:t>
            </a:r>
            <a:r>
              <a:rPr lang="en-GB" sz="2400" dirty="0">
                <a:effectLst/>
                <a:latin typeface="Calibri" panose="020F0502020204030204" pitchFamily="34" charset="0"/>
                <a:ea typeface="Calibri" panose="020F0502020204030204" pitchFamily="34" charset="0"/>
              </a:rPr>
              <a:t> breach of security leading to the accidental or unlawful destruction, loss, alteration, unauthorised disclosure of, or access to, personal data transmitted, stored or otherwise processed. This includes breaches that are the result of both accidental and deliberate causes.</a:t>
            </a:r>
            <a:endParaRPr lang="en-GB" sz="2400" dirty="0"/>
          </a:p>
        </p:txBody>
      </p:sp>
    </p:spTree>
    <p:extLst>
      <p:ext uri="{BB962C8B-B14F-4D97-AF65-F5344CB8AC3E}">
        <p14:creationId xmlns:p14="http://schemas.microsoft.com/office/powerpoint/2010/main" val="1752089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1143000"/>
          </a:xfrm>
        </p:spPr>
        <p:txBody>
          <a:bodyPr anchor="ctr">
            <a:normAutofit/>
          </a:bodyPr>
          <a:lstStyle/>
          <a:p>
            <a:pPr>
              <a:lnSpc>
                <a:spcPct val="90000"/>
              </a:lnSpc>
            </a:pPr>
            <a:r>
              <a:rPr lang="en-GB" sz="2000" dirty="0">
                <a:hlinkClick r:id="rId3"/>
              </a:rPr>
              <a:t>http://library.college.police.uk/docs/npia/NIM-Code-of-Practice.pdf</a:t>
            </a:r>
            <a:endParaRPr lang="en-GB" sz="2000" dirty="0"/>
          </a:p>
        </p:txBody>
      </p:sp>
      <p:pic>
        <p:nvPicPr>
          <p:cNvPr id="2" name="Picture 1">
            <a:extLst>
              <a:ext uri="{FF2B5EF4-FFF2-40B4-BE49-F238E27FC236}">
                <a16:creationId xmlns:a16="http://schemas.microsoft.com/office/drawing/2014/main" id="{2BD769D9-9101-4998-9ED0-559850687BA6}"/>
              </a:ext>
            </a:extLst>
          </p:cNvPr>
          <p:cNvPicPr>
            <a:picLocks noChangeAspect="1"/>
          </p:cNvPicPr>
          <p:nvPr/>
        </p:nvPicPr>
        <p:blipFill rotWithShape="1">
          <a:blip r:embed="rId4"/>
          <a:srcRect t="20648" b="46272"/>
          <a:stretch/>
        </p:blipFill>
        <p:spPr>
          <a:xfrm>
            <a:off x="992776" y="1657009"/>
            <a:ext cx="7445829" cy="3543982"/>
          </a:xfrm>
          <a:prstGeom prst="rect">
            <a:avLst/>
          </a:prstGeom>
          <a:noFill/>
          <a:ln>
            <a:solidFill>
              <a:schemeClr val="tx2">
                <a:lumMod val="40000"/>
                <a:lumOff val="60000"/>
              </a:schemeClr>
            </a:solidFill>
          </a:ln>
        </p:spPr>
      </p:pic>
    </p:spTree>
    <p:extLst>
      <p:ext uri="{BB962C8B-B14F-4D97-AF65-F5344CB8AC3E}">
        <p14:creationId xmlns:p14="http://schemas.microsoft.com/office/powerpoint/2010/main" val="4218235766"/>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2.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751</TotalTime>
  <Words>473</Words>
  <Application>Microsoft Office PowerPoint</Application>
  <PresentationFormat>On-screen Show (4:3)</PresentationFormat>
  <Paragraphs>51</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Myriad Pro</vt:lpstr>
      <vt:lpstr>Theme1.thmx first page pp</vt:lpstr>
      <vt:lpstr>Information  &amp; Intelligence   Advanced Learning  </vt:lpstr>
      <vt:lpstr>PowerPoint Presentation</vt:lpstr>
      <vt:lpstr>PowerPoint Presentation</vt:lpstr>
      <vt:lpstr>A National Model for Policing </vt:lpstr>
      <vt:lpstr>Serious &amp; Organised Crime </vt:lpstr>
      <vt:lpstr>PowerPoint Presentation</vt:lpstr>
      <vt:lpstr>PowerPoint Presentation</vt:lpstr>
      <vt:lpstr>PowerPoint Presentation</vt:lpstr>
      <vt:lpstr>PowerPoint Presentation</vt:lpstr>
      <vt:lpstr>https://www.app.college.police.uk/app-content/intelligence-management/analysis/analytical-techniques/</vt:lpstr>
      <vt:lpstr>https://whatworks.college.police.uk/Research/Documents/Menu_of_tactics.pdf </vt:lpstr>
      <vt:lpstr>https://www.app.college.police.uk/app-content/intelligence-management/analysis/analytical-techniques/?highlight=organisational%20memory%20strategic%20thinking?s=organisational+memory+strategic+thinking</vt:lpstr>
      <vt:lpstr>Sources </vt:lpstr>
      <vt:lpstr>Monitoring &amp; Evaluation </vt:lpstr>
      <vt:lpstr>PowerPoint Presentation</vt:lpstr>
      <vt:lpstr>http://library.college.police.uk/docs/npia/NIM-Code-of-Practice.pdf</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&amp; Intelligence   Advanced Learning  </dc:title>
  <dc:creator>Sarah Jones (IMH)</dc:creator>
  <cp:lastModifiedBy>Sarah Jones (IMH)</cp:lastModifiedBy>
  <cp:revision>8</cp:revision>
  <dcterms:created xsi:type="dcterms:W3CDTF">2020-11-09T15:20:59Z</dcterms:created>
  <dcterms:modified xsi:type="dcterms:W3CDTF">2020-11-11T12:36:31Z</dcterms:modified>
</cp:coreProperties>
</file>