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255" r:id="rId4"/>
    <p:sldMasterId id="2147484259" r:id="rId5"/>
  </p:sldMasterIdLst>
  <p:notesMasterIdLst>
    <p:notesMasterId r:id="rId32"/>
  </p:notesMasterIdLst>
  <p:sldIdLst>
    <p:sldId id="354" r:id="rId6"/>
    <p:sldId id="301" r:id="rId7"/>
    <p:sldId id="370" r:id="rId8"/>
    <p:sldId id="369" r:id="rId9"/>
    <p:sldId id="267" r:id="rId10"/>
    <p:sldId id="319" r:id="rId11"/>
    <p:sldId id="268" r:id="rId12"/>
    <p:sldId id="269" r:id="rId13"/>
    <p:sldId id="355" r:id="rId14"/>
    <p:sldId id="348" r:id="rId15"/>
    <p:sldId id="271" r:id="rId16"/>
    <p:sldId id="272" r:id="rId17"/>
    <p:sldId id="314" r:id="rId18"/>
    <p:sldId id="378" r:id="rId19"/>
    <p:sldId id="315" r:id="rId20"/>
    <p:sldId id="316" r:id="rId21"/>
    <p:sldId id="379" r:id="rId22"/>
    <p:sldId id="317" r:id="rId23"/>
    <p:sldId id="274" r:id="rId24"/>
    <p:sldId id="356" r:id="rId25"/>
    <p:sldId id="275" r:id="rId26"/>
    <p:sldId id="357" r:id="rId27"/>
    <p:sldId id="376" r:id="rId28"/>
    <p:sldId id="347" r:id="rId29"/>
    <p:sldId id="377" r:id="rId30"/>
    <p:sldId id="286"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Trebuchet MS" panose="020B0603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Trebuchet MS" panose="020B0603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00" autoAdjust="0"/>
    <p:restoredTop sz="87534" autoAdjust="0"/>
  </p:normalViewPr>
  <p:slideViewPr>
    <p:cSldViewPr snapToGrid="0">
      <p:cViewPr>
        <p:scale>
          <a:sx n="90" d="100"/>
          <a:sy n="90" d="100"/>
        </p:scale>
        <p:origin x="1204" y="44"/>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6" d="100"/>
          <a:sy n="76" d="100"/>
        </p:scale>
        <p:origin x="2824" y="3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heme" Target="theme/theme1.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A9287BF-F806-458F-BE52-8588D7A6BB1A}" type="datetimeFigureOut">
              <a:rPr lang="en-GB"/>
              <a:pPr>
                <a:defRPr/>
              </a:pPr>
              <a:t>05/03/2024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47E67E19-4B33-464F-92BF-C1EC9789906C}" type="slidenum">
              <a:rPr lang="en-GB" altLang="en-US"/>
              <a:pPr/>
              <a:t>‹#›</a:t>
            </a:fld>
            <a:endParaRPr lang="en-GB" altLang="en-US"/>
          </a:p>
        </p:txBody>
      </p:sp>
    </p:spTree>
    <p:extLst>
      <p:ext uri="{BB962C8B-B14F-4D97-AF65-F5344CB8AC3E}">
        <p14:creationId xmlns:p14="http://schemas.microsoft.com/office/powerpoint/2010/main" val="196904559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7E67E19-4B33-464F-92BF-C1EC9789906C}" type="slidenum">
              <a:rPr lang="en-GB" altLang="en-US" smtClean="0"/>
              <a:pPr/>
              <a:t>1</a:t>
            </a:fld>
            <a:endParaRPr lang="en-GB" altLang="en-US"/>
          </a:p>
        </p:txBody>
      </p:sp>
    </p:spTree>
    <p:extLst>
      <p:ext uri="{BB962C8B-B14F-4D97-AF65-F5344CB8AC3E}">
        <p14:creationId xmlns:p14="http://schemas.microsoft.com/office/powerpoint/2010/main" val="34965583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7E67E19-4B33-464F-92BF-C1EC9789906C}" type="slidenum">
              <a:rPr lang="en-GB" altLang="en-US" smtClean="0"/>
              <a:pPr/>
              <a:t>2</a:t>
            </a:fld>
            <a:endParaRPr lang="en-GB" altLang="en-US"/>
          </a:p>
        </p:txBody>
      </p:sp>
    </p:spTree>
    <p:extLst>
      <p:ext uri="{BB962C8B-B14F-4D97-AF65-F5344CB8AC3E}">
        <p14:creationId xmlns:p14="http://schemas.microsoft.com/office/powerpoint/2010/main" val="5009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https://www.youtube.com/watch?v=SNMkEZJbin8</a:t>
            </a:r>
          </a:p>
          <a:p>
            <a:endParaRPr lang="en-GB" dirty="0"/>
          </a:p>
        </p:txBody>
      </p:sp>
      <p:sp>
        <p:nvSpPr>
          <p:cNvPr id="4" name="Slide Number Placeholder 3"/>
          <p:cNvSpPr>
            <a:spLocks noGrp="1"/>
          </p:cNvSpPr>
          <p:nvPr>
            <p:ph type="sldNum" sz="quarter" idx="10"/>
          </p:nvPr>
        </p:nvSpPr>
        <p:spPr/>
        <p:txBody>
          <a:bodyPr/>
          <a:lstStyle/>
          <a:p>
            <a:fld id="{7813D64E-8581-416D-9039-5502309500AB}" type="slidenum">
              <a:rPr lang="en-GB" smtClean="0"/>
              <a:t>4</a:t>
            </a:fld>
            <a:endParaRPr lang="en-GB"/>
          </a:p>
        </p:txBody>
      </p:sp>
    </p:spTree>
    <p:extLst>
      <p:ext uri="{BB962C8B-B14F-4D97-AF65-F5344CB8AC3E}">
        <p14:creationId xmlns:p14="http://schemas.microsoft.com/office/powerpoint/2010/main" val="1343424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Think about learning to ride a bike….or being taught to ride a bike…….how much was explicit knowledge?  How much was tacit? How would you share your tacit knowledge with a learner?</a:t>
            </a:r>
          </a:p>
        </p:txBody>
      </p:sp>
      <p:sp>
        <p:nvSpPr>
          <p:cNvPr id="4" name="Slide Number Placeholder 3"/>
          <p:cNvSpPr>
            <a:spLocks noGrp="1"/>
          </p:cNvSpPr>
          <p:nvPr>
            <p:ph type="sldNum" sz="quarter" idx="10"/>
          </p:nvPr>
        </p:nvSpPr>
        <p:spPr/>
        <p:txBody>
          <a:bodyPr/>
          <a:lstStyle/>
          <a:p>
            <a:fld id="{7813D64E-8581-416D-9039-5502309500AB}" type="slidenum">
              <a:rPr lang="en-GB" smtClean="0"/>
              <a:t>5</a:t>
            </a:fld>
            <a:endParaRPr lang="en-GB"/>
          </a:p>
        </p:txBody>
      </p:sp>
    </p:spTree>
    <p:extLst>
      <p:ext uri="{BB962C8B-B14F-4D97-AF65-F5344CB8AC3E}">
        <p14:creationId xmlns:p14="http://schemas.microsoft.com/office/powerpoint/2010/main" val="723630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knowledge is Tacit, it can only be shared if we ‘ask’ about it, or choose to ‘tell’ others about it.  Explicit knowledge is theoretically ‘in the open’ and can thus be ‘searched’ for, or actively ‘shared’.  Depending upon the approach, we can either think of this as ‘knowledge pull’ or ‘knowledge push’.</a:t>
            </a:r>
          </a:p>
        </p:txBody>
      </p:sp>
      <p:sp>
        <p:nvSpPr>
          <p:cNvPr id="4" name="Slide Number Placeholder 3"/>
          <p:cNvSpPr>
            <a:spLocks noGrp="1"/>
          </p:cNvSpPr>
          <p:nvPr>
            <p:ph type="sldNum" sz="quarter" idx="10"/>
          </p:nvPr>
        </p:nvSpPr>
        <p:spPr/>
        <p:txBody>
          <a:bodyPr/>
          <a:lstStyle/>
          <a:p>
            <a:fld id="{7813D64E-8581-416D-9039-5502309500AB}" type="slidenum">
              <a:rPr lang="en-GB" smtClean="0"/>
              <a:t>6</a:t>
            </a:fld>
            <a:endParaRPr lang="en-GB"/>
          </a:p>
        </p:txBody>
      </p:sp>
    </p:spTree>
    <p:extLst>
      <p:ext uri="{BB962C8B-B14F-4D97-AF65-F5344CB8AC3E}">
        <p14:creationId xmlns:p14="http://schemas.microsoft.com/office/powerpoint/2010/main" val="12475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813D64E-8581-416D-9039-5502309500AB}" type="slidenum">
              <a:rPr lang="en-GB" smtClean="0"/>
              <a:t>7</a:t>
            </a:fld>
            <a:endParaRPr lang="en-GB"/>
          </a:p>
        </p:txBody>
      </p:sp>
    </p:spTree>
    <p:extLst>
      <p:ext uri="{BB962C8B-B14F-4D97-AF65-F5344CB8AC3E}">
        <p14:creationId xmlns:p14="http://schemas.microsoft.com/office/powerpoint/2010/main" val="8015000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Where do ‘Ideas’ fit into Knowledge Management?  </a:t>
            </a:r>
            <a:r>
              <a:rPr lang="en-GB" dirty="0"/>
              <a:t>Gary Hamel 1. Obedience 2. Diligence 3. Intellect – all expected…….4. Initiative 5. Human Creativity 6. Passion &amp; Zeal.  Have a look at Management Innovation – Gary Hamel.</a:t>
            </a:r>
          </a:p>
        </p:txBody>
      </p:sp>
      <p:sp>
        <p:nvSpPr>
          <p:cNvPr id="4" name="Slide Number Placeholder 3"/>
          <p:cNvSpPr>
            <a:spLocks noGrp="1"/>
          </p:cNvSpPr>
          <p:nvPr>
            <p:ph type="sldNum" sz="quarter" idx="10"/>
          </p:nvPr>
        </p:nvSpPr>
        <p:spPr/>
        <p:txBody>
          <a:bodyPr/>
          <a:lstStyle/>
          <a:p>
            <a:fld id="{7813D64E-8581-416D-9039-5502309500AB}" type="slidenum">
              <a:rPr lang="en-GB" smtClean="0"/>
              <a:t>10</a:t>
            </a:fld>
            <a:endParaRPr lang="en-GB"/>
          </a:p>
        </p:txBody>
      </p:sp>
    </p:spTree>
    <p:extLst>
      <p:ext uri="{BB962C8B-B14F-4D97-AF65-F5344CB8AC3E}">
        <p14:creationId xmlns:p14="http://schemas.microsoft.com/office/powerpoint/2010/main" val="16308322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Professor Reginald Revans – Industrial Management Professor – Learning = Programmed Knowledge + Questioning (closed, open, objective, relative)</a:t>
            </a:r>
          </a:p>
          <a:p>
            <a:endParaRPr lang="en-GB" dirty="0"/>
          </a:p>
          <a:p>
            <a:r>
              <a:rPr lang="en-GB" dirty="0"/>
              <a:t>Action Learning ‘happens in the workplace’.  Can this help turn tacit into explicit knowledge?  Or knowledge into wisdom?</a:t>
            </a:r>
          </a:p>
        </p:txBody>
      </p:sp>
      <p:sp>
        <p:nvSpPr>
          <p:cNvPr id="4" name="Slide Number Placeholder 3"/>
          <p:cNvSpPr>
            <a:spLocks noGrp="1"/>
          </p:cNvSpPr>
          <p:nvPr>
            <p:ph type="sldNum" sz="quarter" idx="10"/>
          </p:nvPr>
        </p:nvSpPr>
        <p:spPr/>
        <p:txBody>
          <a:bodyPr/>
          <a:lstStyle/>
          <a:p>
            <a:fld id="{7813D64E-8581-416D-9039-5502309500AB}" type="slidenum">
              <a:rPr lang="en-GB" smtClean="0"/>
              <a:t>23</a:t>
            </a:fld>
            <a:endParaRPr lang="en-GB"/>
          </a:p>
        </p:txBody>
      </p:sp>
    </p:spTree>
    <p:extLst>
      <p:ext uri="{BB962C8B-B14F-4D97-AF65-F5344CB8AC3E}">
        <p14:creationId xmlns:p14="http://schemas.microsoft.com/office/powerpoint/2010/main" val="214585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7" y="1516014"/>
            <a:ext cx="3880287" cy="3607785"/>
          </a:xfrm>
          <a:prstGeom prst="rect">
            <a:avLst/>
          </a:prstGeom>
        </p:spPr>
        <p:txBody>
          <a:bodyPr/>
          <a:lstStyle>
            <a:lvl1pPr>
              <a:defRPr sz="1055">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626301334"/>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9"/>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6"/>
            <a:ext cx="2057400" cy="365125"/>
          </a:xfrm>
          <a:prstGeom prst="rect">
            <a:avLst/>
          </a:prstGeom>
        </p:spPr>
        <p:txBody>
          <a:bodyPr/>
          <a:lstStyle/>
          <a:p>
            <a:fld id="{9C64F3F4-CE19-49F8-9EF4-FF4EE52031C2}" type="datetimeFigureOut">
              <a:rPr lang="en-GB" smtClean="0"/>
              <a:t>05/03/2024</a:t>
            </a:fld>
            <a:endParaRPr lang="en-GB" dirty="0"/>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6"/>
            <a:ext cx="3086100" cy="365125"/>
          </a:xfrm>
          <a:prstGeom prst="rect">
            <a:avLst/>
          </a:prstGeom>
        </p:spPr>
        <p:txBody>
          <a:bodyPr/>
          <a:lstStyle/>
          <a:p>
            <a:endParaRPr lang="en-GB" dirty="0"/>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6"/>
            <a:ext cx="2057400" cy="365125"/>
          </a:xfrm>
          <a:prstGeom prst="rect">
            <a:avLst/>
          </a:prstGeom>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560223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2C817-988D-4229-A8FE-68154DB629E0}"/>
              </a:ext>
            </a:extLst>
          </p:cNvPr>
          <p:cNvSpPr>
            <a:spLocks noGrp="1"/>
          </p:cNvSpPr>
          <p:nvPr>
            <p:ph type="ctrTitle"/>
          </p:nvPr>
        </p:nvSpPr>
        <p:spPr>
          <a:xfrm>
            <a:off x="1143000" y="1122363"/>
            <a:ext cx="6858000" cy="2387600"/>
          </a:xfrm>
        </p:spPr>
        <p:txBody>
          <a:bodyPr anchor="b"/>
          <a:lstStyle>
            <a:lvl1pPr algn="ctr">
              <a:defRPr sz="2531"/>
            </a:lvl1pPr>
          </a:lstStyle>
          <a:p>
            <a:r>
              <a:rPr lang="en-US"/>
              <a:t>Click to edit Master title style</a:t>
            </a:r>
            <a:endParaRPr lang="en-GB"/>
          </a:p>
        </p:txBody>
      </p:sp>
      <p:sp>
        <p:nvSpPr>
          <p:cNvPr id="3" name="Subtitle 2">
            <a:extLst>
              <a:ext uri="{FF2B5EF4-FFF2-40B4-BE49-F238E27FC236}">
                <a16:creationId xmlns:a16="http://schemas.microsoft.com/office/drawing/2014/main" id="{68834AE9-8A5E-4DB5-96C3-EE385AA95DC5}"/>
              </a:ext>
            </a:extLst>
          </p:cNvPr>
          <p:cNvSpPr>
            <a:spLocks noGrp="1"/>
          </p:cNvSpPr>
          <p:nvPr>
            <p:ph type="subTitle" idx="1"/>
          </p:nvPr>
        </p:nvSpPr>
        <p:spPr>
          <a:xfrm>
            <a:off x="1143000" y="3602038"/>
            <a:ext cx="6858000" cy="1655762"/>
          </a:xfrm>
        </p:spPr>
        <p:txBody>
          <a:bodyPr/>
          <a:lstStyle>
            <a:lvl1pPr marL="0" indent="0" algn="ctr">
              <a:buNone/>
              <a:defRPr sz="1013"/>
            </a:lvl1pPr>
            <a:lvl2pPr marL="192881" indent="0" algn="ctr">
              <a:buNone/>
              <a:defRPr sz="844"/>
            </a:lvl2pPr>
            <a:lvl3pPr marL="385763" indent="0" algn="ctr">
              <a:buNone/>
              <a:defRPr sz="760"/>
            </a:lvl3pPr>
            <a:lvl4pPr marL="578644" indent="0" algn="ctr">
              <a:buNone/>
              <a:defRPr sz="675"/>
            </a:lvl4pPr>
            <a:lvl5pPr marL="771525" indent="0" algn="ctr">
              <a:buNone/>
              <a:defRPr sz="675"/>
            </a:lvl5pPr>
            <a:lvl6pPr marL="964406" indent="0" algn="ctr">
              <a:buNone/>
              <a:defRPr sz="675"/>
            </a:lvl6pPr>
            <a:lvl7pPr marL="1157288" indent="0" algn="ctr">
              <a:buNone/>
              <a:defRPr sz="675"/>
            </a:lvl7pPr>
            <a:lvl8pPr marL="1350169" indent="0" algn="ctr">
              <a:buNone/>
              <a:defRPr sz="675"/>
            </a:lvl8pPr>
            <a:lvl9pPr marL="1543050" indent="0" algn="ctr">
              <a:buNone/>
              <a:defRPr sz="675"/>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FEBBFFE-9FA3-479C-AAB0-DBBEBE06DF02}"/>
              </a:ext>
            </a:extLst>
          </p:cNvPr>
          <p:cNvSpPr>
            <a:spLocks noGrp="1"/>
          </p:cNvSpPr>
          <p:nvPr>
            <p:ph type="dt" sz="half" idx="10"/>
          </p:nvPr>
        </p:nvSpPr>
        <p:spPr/>
        <p:txBody>
          <a:bodyPr/>
          <a:lstStyle/>
          <a:p>
            <a:fld id="{9C64F3F4-CE19-49F8-9EF4-FF4EE52031C2}" type="datetimeFigureOut">
              <a:rPr lang="en-GB" smtClean="0"/>
              <a:t>05/03/2024</a:t>
            </a:fld>
            <a:endParaRPr lang="en-GB" dirty="0"/>
          </a:p>
        </p:txBody>
      </p:sp>
      <p:sp>
        <p:nvSpPr>
          <p:cNvPr id="5" name="Footer Placeholder 4">
            <a:extLst>
              <a:ext uri="{FF2B5EF4-FFF2-40B4-BE49-F238E27FC236}">
                <a16:creationId xmlns:a16="http://schemas.microsoft.com/office/drawing/2014/main" id="{FA53C436-C658-4DA4-A5CD-FFB22E02256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B543398B-39F1-4F9B-B06E-852DD7AD9969}"/>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030180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A5AF0-D1D2-4129-BD44-FFA7B70B4B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26EBF29-FBC8-4E88-A092-25BFADD6C4EA}"/>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7ECCFAF-F1D8-4AF8-A191-E938EE22C1F5}"/>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C62D109-2283-42BE-A563-0ED1A6174D25}"/>
              </a:ext>
            </a:extLst>
          </p:cNvPr>
          <p:cNvSpPr>
            <a:spLocks noGrp="1"/>
          </p:cNvSpPr>
          <p:nvPr>
            <p:ph type="dt" sz="half" idx="10"/>
          </p:nvPr>
        </p:nvSpPr>
        <p:spPr/>
        <p:txBody>
          <a:bodyPr/>
          <a:lstStyle/>
          <a:p>
            <a:fld id="{9C64F3F4-CE19-49F8-9EF4-FF4EE52031C2}" type="datetimeFigureOut">
              <a:rPr lang="en-GB" smtClean="0"/>
              <a:t>05/03/2024</a:t>
            </a:fld>
            <a:endParaRPr lang="en-GB" dirty="0"/>
          </a:p>
        </p:txBody>
      </p:sp>
      <p:sp>
        <p:nvSpPr>
          <p:cNvPr id="6" name="Footer Placeholder 5">
            <a:extLst>
              <a:ext uri="{FF2B5EF4-FFF2-40B4-BE49-F238E27FC236}">
                <a16:creationId xmlns:a16="http://schemas.microsoft.com/office/drawing/2014/main" id="{6CFD865B-3B67-4C35-A127-69903EF88D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5A2BBD-E859-4409-B8E3-A37B98935138}"/>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93325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9"/>
            <a:ext cx="7772400" cy="1362075"/>
          </a:xfrm>
        </p:spPr>
        <p:txBody>
          <a:bodyPr anchor="t"/>
          <a:lstStyle>
            <a:lvl1pPr algn="l">
              <a:defRPr sz="2250" b="1" cap="all"/>
            </a:lvl1pPr>
          </a:lstStyle>
          <a:p>
            <a:r>
              <a:rPr lang="en-US"/>
              <a:t>Click to edit Master title style</a:t>
            </a:r>
            <a:endParaRPr lang="en-GB"/>
          </a:p>
        </p:txBody>
      </p:sp>
      <p:sp>
        <p:nvSpPr>
          <p:cNvPr id="3" name="Text Placeholder 2"/>
          <p:cNvSpPr>
            <a:spLocks noGrp="1"/>
          </p:cNvSpPr>
          <p:nvPr>
            <p:ph type="body" idx="1"/>
          </p:nvPr>
        </p:nvSpPr>
        <p:spPr>
          <a:xfrm>
            <a:off x="683568" y="2492902"/>
            <a:ext cx="7772400" cy="1500187"/>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05/03/2024</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97984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2915" y="103188"/>
            <a:ext cx="8243887" cy="131445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456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3638"/>
            <a:ext cx="2133600" cy="457200"/>
          </a:xfrm>
        </p:spPr>
        <p:txBody>
          <a:bodyPr/>
          <a:lstStyle>
            <a:lvl1pPr>
              <a:defRPr/>
            </a:lvl1pPr>
          </a:lstStyle>
          <a:p>
            <a:pPr>
              <a:defRPr/>
            </a:pPr>
            <a:endParaRPr lang="en-GB" altLang="en-US"/>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ltLang="en-US"/>
          </a:p>
        </p:txBody>
      </p:sp>
      <p:sp>
        <p:nvSpPr>
          <p:cNvPr id="7" name="Slide Number Placeholder 6"/>
          <p:cNvSpPr>
            <a:spLocks noGrp="1"/>
          </p:cNvSpPr>
          <p:nvPr>
            <p:ph type="sldNum" sz="quarter" idx="12"/>
          </p:nvPr>
        </p:nvSpPr>
        <p:spPr>
          <a:xfrm>
            <a:off x="6553200" y="6243638"/>
            <a:ext cx="2133600" cy="457200"/>
          </a:xfrm>
        </p:spPr>
        <p:txBody>
          <a:bodyPr/>
          <a:lstStyle>
            <a:lvl1pPr>
              <a:defRPr/>
            </a:lvl1pPr>
          </a:lstStyle>
          <a:p>
            <a:pPr>
              <a:defRPr/>
            </a:pPr>
            <a:fld id="{6A1A292F-E59F-4BB5-83B4-13470A14BBC8}" type="slidenum">
              <a:rPr lang="en-GB" altLang="en-US"/>
              <a:pPr>
                <a:defRPr/>
              </a:pPr>
              <a:t>‹#›</a:t>
            </a:fld>
            <a:endParaRPr lang="en-GB" altLang="en-US"/>
          </a:p>
        </p:txBody>
      </p:sp>
    </p:spTree>
    <p:extLst>
      <p:ext uri="{BB962C8B-B14F-4D97-AF65-F5344CB8AC3E}">
        <p14:creationId xmlns:p14="http://schemas.microsoft.com/office/powerpoint/2010/main" val="283236983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jp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theme" Target="../theme/theme2.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358637355"/>
      </p:ext>
    </p:extLst>
  </p:cSld>
  <p:clrMap bg1="lt1" tx1="dk1" bg2="lt2" tx2="dk2" accent1="accent1" accent2="accent2" accent3="accent3" accent4="accent4" accent5="accent5" accent6="accent6" hlink="hlink" folHlink="folHlink"/>
  <p:sldLayoutIdLst>
    <p:sldLayoutId id="2147484256" r:id="rId1"/>
  </p:sldLayoutIdLst>
  <p:hf hdr="0" ftr="0" dt="0"/>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52610796"/>
      </p:ext>
    </p:extLst>
  </p:cSld>
  <p:clrMap bg1="lt1" tx1="dk1" bg2="lt2" tx2="dk2" accent1="accent1" accent2="accent2" accent3="accent3" accent4="accent4" accent5="accent5" accent6="accent6" hlink="hlink" folHlink="folHlink"/>
  <p:sldLayoutIdLst>
    <p:sldLayoutId id="2147484260" r:id="rId1"/>
    <p:sldLayoutId id="2147484261" r:id="rId2"/>
    <p:sldLayoutId id="2147484262" r:id="rId3"/>
    <p:sldLayoutId id="2147484263" r:id="rId4"/>
    <p:sldLayoutId id="2147484264" r:id="rId5"/>
  </p:sldLayoutIdLst>
  <p:txStyles>
    <p:titleStyle>
      <a:lvl1pPr algn="l" defTabSz="385763" rtl="0" eaLnBrk="1" latinLnBrk="0" hangingPunct="1">
        <a:lnSpc>
          <a:spcPct val="90000"/>
        </a:lnSpc>
        <a:spcBef>
          <a:spcPct val="0"/>
        </a:spcBef>
        <a:buNone/>
        <a:defRPr sz="1856" kern="1200">
          <a:solidFill>
            <a:schemeClr val="tx1"/>
          </a:solidFill>
          <a:latin typeface="+mj-lt"/>
          <a:ea typeface="+mj-ea"/>
          <a:cs typeface="+mj-cs"/>
        </a:defRPr>
      </a:lvl1pPr>
    </p:titleStyle>
    <p:body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p:bodyStyle>
    <p:otherStyle>
      <a:defPPr>
        <a:defRPr lang="en-US"/>
      </a:defPPr>
      <a:lvl1pPr marL="0" algn="l" defTabSz="385763" rtl="0" eaLnBrk="1" latinLnBrk="0" hangingPunct="1">
        <a:defRPr sz="760" kern="1200">
          <a:solidFill>
            <a:schemeClr val="tx1"/>
          </a:solidFill>
          <a:latin typeface="+mn-lt"/>
          <a:ea typeface="+mn-ea"/>
          <a:cs typeface="+mn-cs"/>
        </a:defRPr>
      </a:lvl1pPr>
      <a:lvl2pPr marL="192881" algn="l" defTabSz="385763" rtl="0" eaLnBrk="1" latinLnBrk="0" hangingPunct="1">
        <a:defRPr sz="760" kern="1200">
          <a:solidFill>
            <a:schemeClr val="tx1"/>
          </a:solidFill>
          <a:latin typeface="+mn-lt"/>
          <a:ea typeface="+mn-ea"/>
          <a:cs typeface="+mn-cs"/>
        </a:defRPr>
      </a:lvl2pPr>
      <a:lvl3pPr marL="385763" algn="l" defTabSz="385763" rtl="0" eaLnBrk="1" latinLnBrk="0" hangingPunct="1">
        <a:defRPr sz="760" kern="1200">
          <a:solidFill>
            <a:schemeClr val="tx1"/>
          </a:solidFill>
          <a:latin typeface="+mn-lt"/>
          <a:ea typeface="+mn-ea"/>
          <a:cs typeface="+mn-cs"/>
        </a:defRPr>
      </a:lvl3pPr>
      <a:lvl4pPr marL="578644" algn="l" defTabSz="385763" rtl="0" eaLnBrk="1" latinLnBrk="0" hangingPunct="1">
        <a:defRPr sz="760" kern="1200">
          <a:solidFill>
            <a:schemeClr val="tx1"/>
          </a:solidFill>
          <a:latin typeface="+mn-lt"/>
          <a:ea typeface="+mn-ea"/>
          <a:cs typeface="+mn-cs"/>
        </a:defRPr>
      </a:lvl4pPr>
      <a:lvl5pPr marL="771525" algn="l" defTabSz="385763" rtl="0" eaLnBrk="1" latinLnBrk="0" hangingPunct="1">
        <a:defRPr sz="760" kern="1200">
          <a:solidFill>
            <a:schemeClr val="tx1"/>
          </a:solidFill>
          <a:latin typeface="+mn-lt"/>
          <a:ea typeface="+mn-ea"/>
          <a:cs typeface="+mn-cs"/>
        </a:defRPr>
      </a:lvl5pPr>
      <a:lvl6pPr marL="964406" algn="l" defTabSz="385763" rtl="0" eaLnBrk="1" latinLnBrk="0" hangingPunct="1">
        <a:defRPr sz="760" kern="1200">
          <a:solidFill>
            <a:schemeClr val="tx1"/>
          </a:solidFill>
          <a:latin typeface="+mn-lt"/>
          <a:ea typeface="+mn-ea"/>
          <a:cs typeface="+mn-cs"/>
        </a:defRPr>
      </a:lvl6pPr>
      <a:lvl7pPr marL="1157288" algn="l" defTabSz="385763" rtl="0" eaLnBrk="1" latinLnBrk="0" hangingPunct="1">
        <a:defRPr sz="760" kern="1200">
          <a:solidFill>
            <a:schemeClr val="tx1"/>
          </a:solidFill>
          <a:latin typeface="+mn-lt"/>
          <a:ea typeface="+mn-ea"/>
          <a:cs typeface="+mn-cs"/>
        </a:defRPr>
      </a:lvl7pPr>
      <a:lvl8pPr marL="1350169" algn="l" defTabSz="385763" rtl="0" eaLnBrk="1" latinLnBrk="0" hangingPunct="1">
        <a:defRPr sz="760" kern="1200">
          <a:solidFill>
            <a:schemeClr val="tx1"/>
          </a:solidFill>
          <a:latin typeface="+mn-lt"/>
          <a:ea typeface="+mn-ea"/>
          <a:cs typeface="+mn-cs"/>
        </a:defRPr>
      </a:lvl8pPr>
      <a:lvl9pPr marL="1543050" algn="l" defTabSz="385763" rtl="0" eaLnBrk="1" latinLnBrk="0" hangingPunct="1">
        <a:defRPr sz="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apintalisayon.wordpress.com/category/learning/page/7" TargetMode="External"/><Relationship Id="rId7" Type="http://schemas.openxmlformats.org/officeDocument/2006/relationships/hyperlink" Target="http://www.tonybates.ca/2011/01/16/e-learning-outlook-for-2011/" TargetMode="Externa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hyperlink" Target="http://www.artisopensource.net/2012/08/10/trieste-cloud-city-new-frontiers-of-urban-communication/" TargetMode="External"/><Relationship Id="rId4" Type="http://schemas.openxmlformats.org/officeDocument/2006/relationships/image" Target="../media/image5.gi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video" Target="https://www.youtube.com/embed/hxYAglR59p0?feature=oembed" TargetMode="Externa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youtube.com/watch?v=5iTPg5SrD2M"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hyperlink" Target="http://philosophicaldisquisitions.blogspot.com/2016/01/the-value-of-deep-work-and-how-to.html"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klirenman.com/2014/05/osmo-by-tangible-play.html" TargetMode="External"/><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5.jp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youtube.com/watch?v=zUVZn44WT_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gurteen.com/" TargetMode="External"/><Relationship Id="rId7" Type="http://schemas.openxmlformats.org/officeDocument/2006/relationships/hyperlink" Target="http://mennoknight.wordpress.com/2014/01/18/quick-links-the-benny-hinn-show/" TargetMode="External"/><Relationship Id="rId2" Type="http://schemas.openxmlformats.org/officeDocument/2006/relationships/hyperlink" Target="http://www.knoco.com/" TargetMode="External"/><Relationship Id="rId1" Type="http://schemas.openxmlformats.org/officeDocument/2006/relationships/slideLayout" Target="../slideLayouts/slideLayout2.xml"/><Relationship Id="rId6" Type="http://schemas.openxmlformats.org/officeDocument/2006/relationships/image" Target="../media/image18.jpg"/><Relationship Id="rId5" Type="http://schemas.openxmlformats.org/officeDocument/2006/relationships/hyperlink" Target="http://www.henley.ac.uk/kmforum/" TargetMode="External"/><Relationship Id="rId4" Type="http://schemas.openxmlformats.org/officeDocument/2006/relationships/hyperlink" Target="http://www.knowledge-management-tools.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651EB77-20F7-46E6-B3C4-8AAFCDB63936}"/>
              </a:ext>
            </a:extLst>
          </p:cNvPr>
          <p:cNvSpPr>
            <a:spLocks noGrp="1"/>
          </p:cNvSpPr>
          <p:nvPr>
            <p:ph type="title"/>
          </p:nvPr>
        </p:nvSpPr>
        <p:spPr>
          <a:xfrm>
            <a:off x="290275" y="2320053"/>
            <a:ext cx="4098845" cy="2394823"/>
          </a:xfrm>
        </p:spPr>
        <p:txBody>
          <a:bodyPr>
            <a:noAutofit/>
          </a:bodyPr>
          <a:lstStyle/>
          <a:p>
            <a:pPr>
              <a:defRPr/>
            </a:pPr>
            <a:r>
              <a:rPr lang="en-GB" sz="1800" dirty="0">
                <a:ea typeface="Calibri" panose="020F0502020204030204" pitchFamily="34" charset="0"/>
              </a:rPr>
              <a:t>BA Applied Leadership and Management in the Workplace </a:t>
            </a:r>
            <a:br>
              <a:rPr lang="en-GB" sz="1800" b="1" dirty="0">
                <a:ea typeface="Calibri" panose="020F0502020204030204" pitchFamily="34" charset="0"/>
              </a:rPr>
            </a:br>
            <a:br>
              <a:rPr lang="en-GB" altLang="en-US" sz="1800" dirty="0"/>
            </a:br>
            <a:br>
              <a:rPr lang="en-GB" altLang="en-US" sz="1800" dirty="0"/>
            </a:br>
            <a:r>
              <a:rPr lang="en-GB" altLang="en-US" sz="1800" dirty="0"/>
              <a:t>Module: BMSK5013 </a:t>
            </a:r>
            <a:br>
              <a:rPr lang="en-GB" altLang="en-US" sz="1800" dirty="0"/>
            </a:br>
            <a:r>
              <a:rPr lang="en-GB" sz="1800" i="0" dirty="0">
                <a:effectLst/>
              </a:rPr>
              <a:t>Knowledge and Information Management Skills for the Workplace</a:t>
            </a:r>
            <a:br>
              <a:rPr lang="en-GB" sz="3200" b="1" i="0" dirty="0">
                <a:solidFill>
                  <a:srgbClr val="1D2125"/>
                </a:solidFill>
                <a:effectLst/>
                <a:latin typeface="-apple-system"/>
              </a:rPr>
            </a:br>
            <a:br>
              <a:rPr lang="en-GB" sz="1800" dirty="0"/>
            </a:br>
            <a:br>
              <a:rPr lang="en-GB" sz="1800" dirty="0"/>
            </a:br>
            <a:br>
              <a:rPr lang="en-GB" sz="1800" b="1" dirty="0"/>
            </a:br>
            <a:endParaRPr lang="en-GB" altLang="en-US" sz="1800" dirty="0"/>
          </a:p>
        </p:txBody>
      </p:sp>
    </p:spTree>
    <p:extLst>
      <p:ext uri="{BB962C8B-B14F-4D97-AF65-F5344CB8AC3E}">
        <p14:creationId xmlns:p14="http://schemas.microsoft.com/office/powerpoint/2010/main" val="13706002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C8F35DD7-30F2-4EBF-A015-C0DEF3DDEDD7}"/>
              </a:ext>
            </a:extLst>
          </p:cNvPr>
          <p:cNvSpPr>
            <a:spLocks noGrp="1"/>
          </p:cNvSpPr>
          <p:nvPr>
            <p:ph type="subTitle" idx="1"/>
          </p:nvPr>
        </p:nvSpPr>
        <p:spPr>
          <a:xfrm>
            <a:off x="1143000" y="3904587"/>
            <a:ext cx="6858000" cy="1086844"/>
          </a:xfrm>
        </p:spPr>
        <p:txBody>
          <a:bodyPr/>
          <a:lstStyle/>
          <a:p>
            <a:r>
              <a:rPr lang="en-GB" sz="3300" dirty="0">
                <a:solidFill>
                  <a:srgbClr val="FFFFFF"/>
                </a:solidFill>
                <a:latin typeface="Calibri Light" panose="020F0302020204030204" pitchFamily="34" charset="0"/>
              </a:rPr>
              <a:t>Blended Learning </a:t>
            </a:r>
            <a:r>
              <a:rPr lang="en-GB" sz="3300" dirty="0">
                <a:solidFill>
                  <a:srgbClr val="000000"/>
                </a:solidFill>
                <a:latin typeface="Calibri Light" panose="020F0302020204030204" pitchFamily="34" charset="0"/>
              </a:rPr>
              <a:t>​</a:t>
            </a:r>
            <a:br>
              <a:rPr lang="en-GB" sz="3300" dirty="0">
                <a:solidFill>
                  <a:srgbClr val="000000"/>
                </a:solidFill>
                <a:latin typeface="Calibri Light" panose="020F0302020204030204" pitchFamily="34" charset="0"/>
              </a:rPr>
            </a:br>
            <a:r>
              <a:rPr lang="en-GB" sz="3300" dirty="0">
                <a:solidFill>
                  <a:srgbClr val="FFFFFF"/>
                </a:solidFill>
                <a:latin typeface="Calibri Light" panose="020F0302020204030204" pitchFamily="34" charset="0"/>
              </a:rPr>
              <a:t>Session 1</a:t>
            </a:r>
            <a:endParaRPr lang="en-GB" sz="3300" dirty="0"/>
          </a:p>
        </p:txBody>
      </p:sp>
    </p:spTree>
    <p:extLst>
      <p:ext uri="{BB962C8B-B14F-4D97-AF65-F5344CB8AC3E}">
        <p14:creationId xmlns:p14="http://schemas.microsoft.com/office/powerpoint/2010/main" val="4201398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F5047-4B68-440D-A9D7-7CCAD13E73E1}"/>
              </a:ext>
            </a:extLst>
          </p:cNvPr>
          <p:cNvSpPr>
            <a:spLocks noGrp="1"/>
          </p:cNvSpPr>
          <p:nvPr>
            <p:ph type="title"/>
          </p:nvPr>
        </p:nvSpPr>
        <p:spPr/>
        <p:txBody>
          <a:bodyPr/>
          <a:lstStyle/>
          <a:p>
            <a:r>
              <a:rPr lang="en-GB" dirty="0"/>
              <a:t>Recap</a:t>
            </a:r>
          </a:p>
        </p:txBody>
      </p:sp>
      <p:sp>
        <p:nvSpPr>
          <p:cNvPr id="3" name="Content Placeholder 2">
            <a:extLst>
              <a:ext uri="{FF2B5EF4-FFF2-40B4-BE49-F238E27FC236}">
                <a16:creationId xmlns:a16="http://schemas.microsoft.com/office/drawing/2014/main" id="{2909FFA9-E56F-4B9D-8443-7EECC83EF42D}"/>
              </a:ext>
            </a:extLst>
          </p:cNvPr>
          <p:cNvSpPr>
            <a:spLocks noGrp="1"/>
          </p:cNvSpPr>
          <p:nvPr>
            <p:ph idx="1"/>
          </p:nvPr>
        </p:nvSpPr>
        <p:spPr>
          <a:xfrm>
            <a:off x="126651" y="1700808"/>
            <a:ext cx="6677597" cy="3917032"/>
          </a:xfrm>
        </p:spPr>
        <p:txBody>
          <a:bodyPr>
            <a:normAutofit/>
          </a:bodyPr>
          <a:lstStyle/>
          <a:p>
            <a:r>
              <a:rPr lang="en-GB" sz="2800" dirty="0"/>
              <a:t>BMSK5013 - Module Objectives</a:t>
            </a:r>
          </a:p>
          <a:p>
            <a:r>
              <a:rPr lang="en-GB" sz="2800" dirty="0"/>
              <a:t>BMSK5013 - The Assignment</a:t>
            </a:r>
          </a:p>
          <a:p>
            <a:r>
              <a:rPr lang="en-GB" sz="2800" dirty="0"/>
              <a:t>Data, Information, Knowledge………</a:t>
            </a:r>
          </a:p>
          <a:p>
            <a:r>
              <a:rPr lang="en-GB" sz="2800" dirty="0"/>
              <a:t>Information Resources</a:t>
            </a:r>
          </a:p>
          <a:p>
            <a:r>
              <a:rPr lang="en-GB" sz="2800" dirty="0"/>
              <a:t>Knowledge Continuum Pyramid</a:t>
            </a:r>
          </a:p>
          <a:p>
            <a:r>
              <a:rPr lang="en-GB" sz="2800" dirty="0"/>
              <a:t>The Knowledge Coupling, ‘IT and People’</a:t>
            </a:r>
          </a:p>
          <a:p>
            <a:r>
              <a:rPr lang="en-GB" sz="2800" dirty="0"/>
              <a:t>Tacit – Explicit Knowledge</a:t>
            </a:r>
          </a:p>
          <a:p>
            <a:endParaRPr lang="en-GB" sz="2800" dirty="0"/>
          </a:p>
        </p:txBody>
      </p:sp>
      <p:sp>
        <p:nvSpPr>
          <p:cNvPr id="4" name="Slide Number Placeholder 3">
            <a:extLst>
              <a:ext uri="{FF2B5EF4-FFF2-40B4-BE49-F238E27FC236}">
                <a16:creationId xmlns:a16="http://schemas.microsoft.com/office/drawing/2014/main" id="{E9411C0E-356B-4A9C-9A05-9F665312A7E6}"/>
              </a:ext>
            </a:extLst>
          </p:cNvPr>
          <p:cNvSpPr>
            <a:spLocks noGrp="1"/>
          </p:cNvSpPr>
          <p:nvPr>
            <p:ph type="sldNum" sz="quarter" idx="12"/>
          </p:nvPr>
        </p:nvSpPr>
        <p:spPr/>
        <p:txBody>
          <a:bodyPr/>
          <a:lstStyle/>
          <a:p>
            <a:fld id="{3D165440-4880-415F-9146-4793BDD623F8}" type="slidenum">
              <a:rPr lang="en-GB" smtClean="0"/>
              <a:t>3</a:t>
            </a:fld>
            <a:endParaRPr lang="en-GB"/>
          </a:p>
        </p:txBody>
      </p:sp>
      <p:pic>
        <p:nvPicPr>
          <p:cNvPr id="6" name="Picture 5">
            <a:extLst>
              <a:ext uri="{FF2B5EF4-FFF2-40B4-BE49-F238E27FC236}">
                <a16:creationId xmlns:a16="http://schemas.microsoft.com/office/drawing/2014/main" id="{6C817DD8-DB08-4244-ACA8-3EB4A3EB4C8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33687" y="3861048"/>
            <a:ext cx="2283662" cy="1629012"/>
          </a:xfrm>
          <a:prstGeom prst="rect">
            <a:avLst/>
          </a:prstGeom>
        </p:spPr>
      </p:pic>
      <p:pic>
        <p:nvPicPr>
          <p:cNvPr id="9" name="Picture 8">
            <a:extLst>
              <a:ext uri="{FF2B5EF4-FFF2-40B4-BE49-F238E27FC236}">
                <a16:creationId xmlns:a16="http://schemas.microsoft.com/office/drawing/2014/main" id="{86616F0B-58A5-492C-91F0-8E7538F47CE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926121" y="724495"/>
            <a:ext cx="2876550" cy="1952625"/>
          </a:xfrm>
          <a:prstGeom prst="rect">
            <a:avLst/>
          </a:prstGeom>
        </p:spPr>
      </p:pic>
      <p:pic>
        <p:nvPicPr>
          <p:cNvPr id="12" name="Picture 11">
            <a:extLst>
              <a:ext uri="{FF2B5EF4-FFF2-40B4-BE49-F238E27FC236}">
                <a16:creationId xmlns:a16="http://schemas.microsoft.com/office/drawing/2014/main" id="{D057D4AA-F72F-4AE6-BAF3-82C31F18C8CF}"/>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0780" y="7221"/>
            <a:ext cx="2252201" cy="1677833"/>
          </a:xfrm>
          <a:prstGeom prst="rect">
            <a:avLst/>
          </a:prstGeom>
        </p:spPr>
      </p:pic>
    </p:spTree>
    <p:extLst>
      <p:ext uri="{BB962C8B-B14F-4D97-AF65-F5344CB8AC3E}">
        <p14:creationId xmlns:p14="http://schemas.microsoft.com/office/powerpoint/2010/main" val="753883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0BED6-E4FD-4A17-B62D-48E52EBD9569}"/>
              </a:ext>
            </a:extLst>
          </p:cNvPr>
          <p:cNvSpPr>
            <a:spLocks noGrp="1"/>
          </p:cNvSpPr>
          <p:nvPr>
            <p:ph type="title"/>
          </p:nvPr>
        </p:nvSpPr>
        <p:spPr/>
        <p:txBody>
          <a:bodyPr>
            <a:normAutofit/>
          </a:bodyPr>
          <a:lstStyle/>
          <a:p>
            <a:r>
              <a:rPr lang="en-GB" dirty="0"/>
              <a:t>Data, Information, Knowledge &amp; Wisdom</a:t>
            </a:r>
          </a:p>
        </p:txBody>
      </p:sp>
      <p:pic>
        <p:nvPicPr>
          <p:cNvPr id="10" name="Online Media 9" title="DIKW Pyramid - Knowledge Management | Information Technology Service Management | ITSM | CT Academy">
            <a:hlinkClick r:id="" action="ppaction://media"/>
            <a:extLst>
              <a:ext uri="{FF2B5EF4-FFF2-40B4-BE49-F238E27FC236}">
                <a16:creationId xmlns:a16="http://schemas.microsoft.com/office/drawing/2014/main" id="{977B4808-DFA9-AD01-629B-5184E27D7D3D}"/>
              </a:ext>
            </a:extLst>
          </p:cNvPr>
          <p:cNvPicPr>
            <a:picLocks noGrp="1" noRot="1" noChangeAspect="1"/>
          </p:cNvPicPr>
          <p:nvPr>
            <p:ph idx="1"/>
            <a:videoFile r:link="rId1"/>
          </p:nvPr>
        </p:nvPicPr>
        <p:blipFill>
          <a:blip r:embed="rId4"/>
          <a:stretch>
            <a:fillRect/>
          </a:stretch>
        </p:blipFill>
        <p:spPr>
          <a:xfrm>
            <a:off x="720725" y="1027910"/>
            <a:ext cx="7702550" cy="4351338"/>
          </a:xfrm>
          <a:prstGeom prst="rect">
            <a:avLst/>
          </a:prstGeom>
        </p:spPr>
      </p:pic>
    </p:spTree>
    <p:extLst>
      <p:ext uri="{BB962C8B-B14F-4D97-AF65-F5344CB8AC3E}">
        <p14:creationId xmlns:p14="http://schemas.microsoft.com/office/powerpoint/2010/main" val="1375527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0"/>
                </p:tgtEl>
              </p:cMediaNode>
            </p:video>
            <p:seq concurrent="1" nextAc="seek">
              <p:cTn id="8" restart="whenNotActive" fill="hold" evtFilter="cancelBubble" nodeType="interactiveSeq">
                <p:stCondLst>
                  <p:cond evt="onClick" delay="0">
                    <p:tgtEl>
                      <p:spTgt spid="10"/>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0"/>
                                        </p:tgtEl>
                                      </p:cBhvr>
                                    </p:cmd>
                                  </p:childTnLst>
                                </p:cTn>
                              </p:par>
                            </p:childTnLst>
                          </p:cTn>
                        </p:par>
                      </p:childTnLst>
                    </p:cTn>
                  </p:par>
                </p:childTnLst>
              </p:cTn>
              <p:nextCondLst>
                <p:cond evt="onClick" delay="0">
                  <p:tgtEl>
                    <p:spTgt spid="10"/>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alt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charset="0"/>
                <a:cs typeface="Arial" charset="0"/>
              </a:rPr>
              <a:t>Two Types of Knowledge</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683568" y="1844824"/>
            <a:ext cx="8003232" cy="4281339"/>
          </a:xfrm>
        </p:spPr>
        <p:txBody>
          <a:bodyPr/>
          <a:lstStyle/>
          <a:p>
            <a:pPr marL="0" indent="0">
              <a:buNone/>
            </a:pPr>
            <a:r>
              <a:rPr lang="en-GB" altLang="en-US" sz="2400" b="1" dirty="0">
                <a:latin typeface="Arial" charset="0"/>
                <a:cs typeface="Arial" charset="0"/>
              </a:rPr>
              <a:t>Tacit</a:t>
            </a:r>
            <a:r>
              <a:rPr lang="en-GB" altLang="en-US" sz="2400" dirty="0">
                <a:latin typeface="Arial" charset="0"/>
                <a:cs typeface="Arial" charset="0"/>
              </a:rPr>
              <a:t> </a:t>
            </a:r>
          </a:p>
          <a:p>
            <a:pPr marL="0" indent="0">
              <a:buNone/>
            </a:pPr>
            <a:r>
              <a:rPr lang="en-GB" altLang="en-US" sz="2400" dirty="0">
                <a:solidFill>
                  <a:srgbClr val="00B050"/>
                </a:solidFill>
                <a:latin typeface="Arial" charset="0"/>
                <a:cs typeface="Arial" charset="0"/>
              </a:rPr>
              <a:t>knowledge that is stored in our head</a:t>
            </a:r>
          </a:p>
          <a:p>
            <a:pPr marL="0" indent="0">
              <a:buNone/>
            </a:pPr>
            <a:endParaRPr lang="en-GB" altLang="en-US" sz="2400" dirty="0">
              <a:latin typeface="Arial" charset="0"/>
              <a:cs typeface="Arial" charset="0"/>
            </a:endParaRPr>
          </a:p>
          <a:p>
            <a:pPr marL="0" indent="0">
              <a:buNone/>
            </a:pPr>
            <a:r>
              <a:rPr lang="en-GB" altLang="en-US" sz="2400" b="1" dirty="0">
                <a:latin typeface="Arial" charset="0"/>
                <a:cs typeface="Arial" charset="0"/>
              </a:rPr>
              <a:t>Explicit </a:t>
            </a:r>
          </a:p>
          <a:p>
            <a:pPr marL="0" indent="0">
              <a:buNone/>
            </a:pPr>
            <a:r>
              <a:rPr lang="en-GB" altLang="en-US" sz="2400" dirty="0">
                <a:solidFill>
                  <a:srgbClr val="0070C0"/>
                </a:solidFill>
                <a:latin typeface="Arial" charset="0"/>
                <a:cs typeface="Arial" charset="0"/>
              </a:rPr>
              <a:t>which is recorded in some way so that many other people are </a:t>
            </a:r>
            <a:r>
              <a:rPr lang="en-GB" altLang="en-US" sz="2400" u="sng" dirty="0">
                <a:solidFill>
                  <a:srgbClr val="0070C0"/>
                </a:solidFill>
                <a:latin typeface="Arial" charset="0"/>
                <a:cs typeface="Arial" charset="0"/>
              </a:rPr>
              <a:t>potentially</a:t>
            </a:r>
            <a:r>
              <a:rPr lang="en-GB" altLang="en-US" sz="2400" dirty="0">
                <a:solidFill>
                  <a:srgbClr val="0070C0"/>
                </a:solidFill>
                <a:latin typeface="Arial" charset="0"/>
                <a:cs typeface="Arial" charset="0"/>
              </a:rPr>
              <a:t> able to access it.</a:t>
            </a:r>
          </a:p>
          <a:p>
            <a:pPr marL="0" indent="0">
              <a:buNone/>
            </a:pPr>
            <a:endParaRPr lang="en-GB" sz="2400" dirty="0"/>
          </a:p>
        </p:txBody>
      </p:sp>
      <p:sp>
        <p:nvSpPr>
          <p:cNvPr id="4" name="Slide Number Placeholder 3"/>
          <p:cNvSpPr>
            <a:spLocks noGrp="1"/>
          </p:cNvSpPr>
          <p:nvPr>
            <p:ph type="sldNum" sz="quarter" idx="12"/>
          </p:nvPr>
        </p:nvSpPr>
        <p:spPr/>
        <p:txBody>
          <a:bodyPr/>
          <a:lstStyle/>
          <a:p>
            <a:fld id="{3D165440-4880-415F-9146-4793BDD623F8}" type="slidenum">
              <a:rPr lang="en-GB" smtClean="0"/>
              <a:t>5</a:t>
            </a:fld>
            <a:endParaRPr lang="en-GB"/>
          </a:p>
        </p:txBody>
      </p:sp>
    </p:spTree>
    <p:extLst>
      <p:ext uri="{BB962C8B-B14F-4D97-AF65-F5344CB8AC3E}">
        <p14:creationId xmlns:p14="http://schemas.microsoft.com/office/powerpoint/2010/main" val="174638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34280"/>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How we Share Knowledge</a:t>
            </a:r>
          </a:p>
        </p:txBody>
      </p:sp>
      <p:sp>
        <p:nvSpPr>
          <p:cNvPr id="4" name="Slide Number Placeholder 3"/>
          <p:cNvSpPr>
            <a:spLocks noGrp="1"/>
          </p:cNvSpPr>
          <p:nvPr>
            <p:ph type="sldNum" sz="quarter" idx="12"/>
          </p:nvPr>
        </p:nvSpPr>
        <p:spPr>
          <a:xfrm>
            <a:off x="8069672" y="5948924"/>
            <a:ext cx="716464" cy="340503"/>
          </a:xfrm>
        </p:spPr>
        <p:txBody>
          <a:bodyPr/>
          <a:lstStyle/>
          <a:p>
            <a:fld id="{3D165440-4880-415F-9146-4793BDD623F8}" type="slidenum">
              <a:rPr lang="en-GB" smtClean="0"/>
              <a:t>6</a:t>
            </a:fld>
            <a:endParaRPr lang="en-GB"/>
          </a:p>
        </p:txBody>
      </p:sp>
      <p:sp>
        <p:nvSpPr>
          <p:cNvPr id="3" name="Rounded Rectangle 2"/>
          <p:cNvSpPr/>
          <p:nvPr/>
        </p:nvSpPr>
        <p:spPr>
          <a:xfrm>
            <a:off x="2453048" y="1556792"/>
            <a:ext cx="1907057" cy="1584176"/>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4000" dirty="0">
                <a:solidFill>
                  <a:schemeClr val="tx1"/>
                </a:solidFill>
              </a:rPr>
              <a:t>Ask</a:t>
            </a:r>
          </a:p>
        </p:txBody>
      </p:sp>
      <p:sp>
        <p:nvSpPr>
          <p:cNvPr id="7" name="Rounded Rectangle 6"/>
          <p:cNvSpPr/>
          <p:nvPr/>
        </p:nvSpPr>
        <p:spPr>
          <a:xfrm>
            <a:off x="4829312" y="1556792"/>
            <a:ext cx="1907057" cy="158417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4000" dirty="0">
                <a:solidFill>
                  <a:schemeClr val="tx1"/>
                </a:solidFill>
              </a:rPr>
              <a:t>Tell</a:t>
            </a:r>
          </a:p>
        </p:txBody>
      </p:sp>
      <p:sp>
        <p:nvSpPr>
          <p:cNvPr id="8" name="Rounded Rectangle 7"/>
          <p:cNvSpPr/>
          <p:nvPr/>
        </p:nvSpPr>
        <p:spPr>
          <a:xfrm>
            <a:off x="2453048" y="3586708"/>
            <a:ext cx="1907057" cy="1584176"/>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sz="4000" dirty="0">
                <a:solidFill>
                  <a:schemeClr val="tx1"/>
                </a:solidFill>
              </a:rPr>
              <a:t>Search</a:t>
            </a:r>
          </a:p>
        </p:txBody>
      </p:sp>
      <p:sp>
        <p:nvSpPr>
          <p:cNvPr id="9" name="Rounded Rectangle 8"/>
          <p:cNvSpPr/>
          <p:nvPr/>
        </p:nvSpPr>
        <p:spPr>
          <a:xfrm>
            <a:off x="4829312" y="3586708"/>
            <a:ext cx="1907057" cy="158417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4000" dirty="0">
                <a:solidFill>
                  <a:schemeClr val="tx1"/>
                </a:solidFill>
              </a:rPr>
              <a:t>Share</a:t>
            </a:r>
          </a:p>
        </p:txBody>
      </p:sp>
      <p:cxnSp>
        <p:nvCxnSpPr>
          <p:cNvPr id="11" name="Straight Arrow Connector 10"/>
          <p:cNvCxnSpPr>
            <a:cxnSpLocks/>
          </p:cNvCxnSpPr>
          <p:nvPr/>
        </p:nvCxnSpPr>
        <p:spPr>
          <a:xfrm>
            <a:off x="4613288" y="1556792"/>
            <a:ext cx="0" cy="3712418"/>
          </a:xfrm>
          <a:prstGeom prst="straightConnector1">
            <a:avLst/>
          </a:prstGeom>
          <a:ln w="76200">
            <a:headEnd type="arrow"/>
            <a:tailEnd type="arrow"/>
          </a:ln>
        </p:spPr>
        <p:style>
          <a:lnRef idx="3">
            <a:schemeClr val="accent1"/>
          </a:lnRef>
          <a:fillRef idx="0">
            <a:schemeClr val="accent1"/>
          </a:fillRef>
          <a:effectRef idx="2">
            <a:schemeClr val="accent1"/>
          </a:effectRef>
          <a:fontRef idx="minor">
            <a:schemeClr val="tx1"/>
          </a:fontRef>
        </p:style>
      </p:cxnSp>
      <p:cxnSp>
        <p:nvCxnSpPr>
          <p:cNvPr id="13" name="Straight Arrow Connector 12"/>
          <p:cNvCxnSpPr>
            <a:cxnSpLocks/>
          </p:cNvCxnSpPr>
          <p:nvPr/>
        </p:nvCxnSpPr>
        <p:spPr>
          <a:xfrm flipH="1" flipV="1">
            <a:off x="2411760" y="3347385"/>
            <a:ext cx="4384291" cy="11003"/>
          </a:xfrm>
          <a:prstGeom prst="straightConnector1">
            <a:avLst/>
          </a:prstGeom>
          <a:ln w="76200">
            <a:headEnd type="arrow"/>
            <a:tailEnd type="arrow"/>
          </a:ln>
        </p:spPr>
        <p:style>
          <a:lnRef idx="3">
            <a:schemeClr val="accent1"/>
          </a:lnRef>
          <a:fillRef idx="0">
            <a:schemeClr val="accent1"/>
          </a:fillRef>
          <a:effectRef idx="2">
            <a:schemeClr val="accent1"/>
          </a:effectRef>
          <a:fontRef idx="minor">
            <a:schemeClr val="tx1"/>
          </a:fontRef>
        </p:style>
      </p:cxnSp>
      <p:sp>
        <p:nvSpPr>
          <p:cNvPr id="16" name="TextBox 15"/>
          <p:cNvSpPr txBox="1"/>
          <p:nvPr/>
        </p:nvSpPr>
        <p:spPr>
          <a:xfrm>
            <a:off x="292808" y="2924944"/>
            <a:ext cx="2118952" cy="954107"/>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Knowledge </a:t>
            </a:r>
          </a:p>
          <a:p>
            <a:pPr algn="ctr"/>
            <a:r>
              <a:rPr lang="en-GB" sz="2800" dirty="0">
                <a:latin typeface="Arial" panose="020B0604020202020204" pitchFamily="34" charset="0"/>
                <a:cs typeface="Arial" panose="020B0604020202020204" pitchFamily="34" charset="0"/>
              </a:rPr>
              <a:t>Pull</a:t>
            </a:r>
          </a:p>
        </p:txBody>
      </p:sp>
      <p:sp>
        <p:nvSpPr>
          <p:cNvPr id="17" name="TextBox 16"/>
          <p:cNvSpPr txBox="1"/>
          <p:nvPr/>
        </p:nvSpPr>
        <p:spPr>
          <a:xfrm>
            <a:off x="6796051" y="2935947"/>
            <a:ext cx="2118952" cy="954107"/>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Knowledge </a:t>
            </a:r>
          </a:p>
          <a:p>
            <a:pPr algn="ctr"/>
            <a:r>
              <a:rPr lang="en-GB" sz="2800" dirty="0">
                <a:latin typeface="Arial" panose="020B0604020202020204" pitchFamily="34" charset="0"/>
                <a:cs typeface="Arial" panose="020B0604020202020204" pitchFamily="34" charset="0"/>
              </a:rPr>
              <a:t>Push</a:t>
            </a:r>
          </a:p>
        </p:txBody>
      </p:sp>
      <p:sp>
        <p:nvSpPr>
          <p:cNvPr id="18" name="TextBox 17"/>
          <p:cNvSpPr txBox="1"/>
          <p:nvPr/>
        </p:nvSpPr>
        <p:spPr>
          <a:xfrm>
            <a:off x="2771804" y="5236909"/>
            <a:ext cx="3919148" cy="523220"/>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Explicit Knowledge</a:t>
            </a:r>
          </a:p>
        </p:txBody>
      </p:sp>
      <p:sp>
        <p:nvSpPr>
          <p:cNvPr id="19" name="TextBox 18"/>
          <p:cNvSpPr txBox="1"/>
          <p:nvPr/>
        </p:nvSpPr>
        <p:spPr>
          <a:xfrm>
            <a:off x="2993108" y="796938"/>
            <a:ext cx="3157783" cy="523220"/>
          </a:xfrm>
          <a:prstGeom prst="rect">
            <a:avLst/>
          </a:prstGeom>
          <a:noFill/>
        </p:spPr>
        <p:txBody>
          <a:bodyPr wrap="square" rtlCol="0">
            <a:spAutoFit/>
          </a:bodyPr>
          <a:lstStyle/>
          <a:p>
            <a:pPr algn="ctr"/>
            <a:r>
              <a:rPr lang="en-GB" sz="2800" dirty="0">
                <a:latin typeface="Arial" panose="020B0604020202020204" pitchFamily="34" charset="0"/>
                <a:cs typeface="Arial" panose="020B0604020202020204" pitchFamily="34" charset="0"/>
              </a:rPr>
              <a:t>Tacit Knowledge</a:t>
            </a:r>
          </a:p>
        </p:txBody>
      </p:sp>
    </p:spTree>
    <p:extLst>
      <p:ext uri="{BB962C8B-B14F-4D97-AF65-F5344CB8AC3E}">
        <p14:creationId xmlns:p14="http://schemas.microsoft.com/office/powerpoint/2010/main" val="1291536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6130"/>
          </a:xfrm>
        </p:spPr>
        <p:txBody>
          <a:bodyPr>
            <a:normAutofit/>
          </a:bodyPr>
          <a:lstStyle/>
          <a:p>
            <a:r>
              <a:rPr lang="en-GB" sz="3600" dirty="0">
                <a:latin typeface="Arial" panose="020B0604020202020204" pitchFamily="34" charset="0"/>
                <a:cs typeface="Arial" panose="020B0604020202020204" pitchFamily="34" charset="0"/>
              </a:rPr>
              <a:t>The challenges of tacit knowledge.</a:t>
            </a:r>
            <a:endPar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336711"/>
            <a:ext cx="7962106" cy="4425355"/>
          </a:xfrm>
        </p:spPr>
        <p:txBody>
          <a:bodyPr>
            <a:normAutofit/>
          </a:bodyPr>
          <a:lstStyle/>
          <a:p>
            <a:pPr marL="400050" lvl="1" indent="0">
              <a:buNone/>
            </a:pPr>
            <a:endParaRPr lang="en-GB" dirty="0">
              <a:solidFill>
                <a:srgbClr val="FF0000"/>
              </a:solidFill>
              <a:latin typeface="Arial" panose="020B0604020202020204" pitchFamily="34" charset="0"/>
              <a:cs typeface="Arial" panose="020B0604020202020204" pitchFamily="34" charset="0"/>
            </a:endParaRPr>
          </a:p>
          <a:p>
            <a:r>
              <a:rPr lang="en-GB" sz="1700" b="1" dirty="0"/>
              <a:t>Tacit knowledge</a:t>
            </a:r>
            <a:r>
              <a:rPr lang="en-GB" sz="1700" dirty="0"/>
              <a:t> represents personal </a:t>
            </a:r>
            <a:r>
              <a:rPr lang="en-GB" sz="1700" b="1" dirty="0"/>
              <a:t>knowledge</a:t>
            </a:r>
            <a:r>
              <a:rPr lang="en-GB" sz="1700" dirty="0"/>
              <a:t> obtained as a result of the direct interaction between individuals and their environment </a:t>
            </a:r>
            <a:br>
              <a:rPr lang="en-GB" sz="1700" dirty="0"/>
            </a:br>
            <a:br>
              <a:rPr lang="en-GB" sz="1700" dirty="0"/>
            </a:br>
            <a:r>
              <a:rPr lang="en-GB" sz="1700" dirty="0"/>
              <a:t>Represents an excellent reservoir of intangible resources from which the organizations can gain a major competitive advantage.</a:t>
            </a:r>
          </a:p>
          <a:p>
            <a:br>
              <a:rPr lang="en-GB" sz="1700" b="1" dirty="0"/>
            </a:br>
            <a:r>
              <a:rPr lang="en-GB" sz="1700" dirty="0"/>
              <a:t>To manage tacit knowledge: provide a platform for employees to create it and facilitate the sharing of such knowledge among employees using tools and various methods:</a:t>
            </a:r>
            <a:br>
              <a:rPr lang="en-GB" sz="1700" dirty="0"/>
            </a:br>
            <a:r>
              <a:rPr lang="en-GB" sz="1700" dirty="0"/>
              <a:t>Storytelling	</a:t>
            </a:r>
          </a:p>
          <a:p>
            <a:r>
              <a:rPr lang="en-GB" sz="1700" dirty="0"/>
              <a:t>On the Job Training	</a:t>
            </a:r>
          </a:p>
          <a:p>
            <a:r>
              <a:rPr lang="en-GB" sz="1700" dirty="0"/>
              <a:t>Mentoring</a:t>
            </a:r>
          </a:p>
          <a:p>
            <a:r>
              <a:rPr lang="en-GB" sz="1700" dirty="0"/>
              <a:t>Lessons Learned	 </a:t>
            </a:r>
          </a:p>
          <a:p>
            <a:r>
              <a:rPr lang="en-GB" sz="1700" dirty="0"/>
              <a:t>Shadowing 	 </a:t>
            </a:r>
          </a:p>
          <a:p>
            <a:r>
              <a:rPr lang="en-GB" sz="1700" dirty="0"/>
              <a:t>Wiki </a:t>
            </a:r>
            <a:br>
              <a:rPr lang="en-GB" dirty="0"/>
            </a:br>
            <a:endParaRPr lang="en-GB" dirty="0"/>
          </a:p>
          <a:p>
            <a:pPr marL="400050" lvl="1" indent="0">
              <a:buNone/>
            </a:pPr>
            <a:endParaRPr lang="en-GB" dirty="0">
              <a:solidFill>
                <a:srgbClr val="FF0000"/>
              </a:solidFill>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7</a:t>
            </a:fld>
            <a:endParaRPr lang="en-GB"/>
          </a:p>
        </p:txBody>
      </p:sp>
    </p:spTree>
    <p:extLst>
      <p:ext uri="{BB962C8B-B14F-4D97-AF65-F5344CB8AC3E}">
        <p14:creationId xmlns:p14="http://schemas.microsoft.com/office/powerpoint/2010/main" val="2753045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8575"/>
            <a:ext cx="91440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Potential Challenges of Tacit Knowledge</a:t>
            </a:r>
          </a:p>
        </p:txBody>
      </p:sp>
      <p:sp>
        <p:nvSpPr>
          <p:cNvPr id="3" name="Content Placeholder 2"/>
          <p:cNvSpPr>
            <a:spLocks noGrp="1"/>
          </p:cNvSpPr>
          <p:nvPr>
            <p:ph idx="1"/>
          </p:nvPr>
        </p:nvSpPr>
        <p:spPr>
          <a:xfrm>
            <a:off x="231899" y="993438"/>
            <a:ext cx="8680202" cy="4176464"/>
          </a:xfrm>
        </p:spPr>
        <p:txBody>
          <a:bodyPr>
            <a:noAutofit/>
          </a:bodyPr>
          <a:lstStyle/>
          <a:p>
            <a:pPr eaLnBrk="0" fontAlgn="base" hangingPunct="0">
              <a:spcAft>
                <a:spcPct val="0"/>
              </a:spcAft>
            </a:pPr>
            <a:r>
              <a:rPr kumimoji="0" lang="en-GB" altLang="en-US" sz="1600" b="0" i="0" u="none" strike="noStrike" kern="0" cap="none" spc="0" normalizeH="0" baseline="0" noProof="0" dirty="0">
                <a:ln>
                  <a:noFill/>
                </a:ln>
                <a:effectLst/>
                <a:uLnTx/>
                <a:uFillTx/>
                <a:latin typeface="Arial" charset="0"/>
                <a:cs typeface="Arial" charset="0"/>
              </a:rPr>
              <a:t>It leaves when it’s owner leaves!</a:t>
            </a:r>
          </a:p>
          <a:p>
            <a:pPr eaLnBrk="0" fontAlgn="base" hangingPunct="0">
              <a:spcAft>
                <a:spcPct val="0"/>
              </a:spcAft>
            </a:pPr>
            <a:r>
              <a:rPr kumimoji="0" lang="en-GB" altLang="en-US" sz="1600" b="0" i="0" u="none" strike="noStrike" kern="0" cap="none" spc="0" normalizeH="0" baseline="0" noProof="0" dirty="0">
                <a:ln>
                  <a:noFill/>
                </a:ln>
                <a:effectLst/>
                <a:uLnTx/>
                <a:uFillTx/>
                <a:latin typeface="Arial" charset="0"/>
                <a:cs typeface="Arial" charset="0"/>
              </a:rPr>
              <a:t>It can lead to re-inventing the wheel, wasting time, money and other resources</a:t>
            </a:r>
          </a:p>
          <a:p>
            <a:pPr eaLnBrk="0" fontAlgn="base" hangingPunct="0">
              <a:spcAft>
                <a:spcPct val="0"/>
              </a:spcAft>
            </a:pPr>
            <a:r>
              <a:rPr kumimoji="0" lang="en-GB" altLang="en-US" sz="1600" b="0" i="0" u="none" strike="noStrike" kern="0" cap="none" spc="0" normalizeH="0" baseline="0" noProof="0" dirty="0">
                <a:ln>
                  <a:noFill/>
                </a:ln>
                <a:effectLst/>
                <a:uLnTx/>
                <a:uFillTx/>
                <a:latin typeface="Arial" charset="0"/>
                <a:cs typeface="Arial" charset="0"/>
              </a:rPr>
              <a:t>It can lead to misunderstandings when colleagues are not aware of reasons for action</a:t>
            </a:r>
          </a:p>
          <a:p>
            <a:pPr eaLnBrk="0" fontAlgn="base" hangingPunct="0">
              <a:spcAft>
                <a:spcPct val="0"/>
              </a:spcAft>
            </a:pPr>
            <a:r>
              <a:rPr kumimoji="0" lang="en-GB" altLang="en-US" sz="1600" b="0" i="0" u="none" strike="noStrike" kern="0" cap="none" spc="0" normalizeH="0" baseline="0" noProof="0" dirty="0">
                <a:ln>
                  <a:noFill/>
                </a:ln>
                <a:effectLst/>
                <a:uLnTx/>
                <a:uFillTx/>
                <a:latin typeface="Arial" charset="0"/>
                <a:cs typeface="Arial" charset="0"/>
              </a:rPr>
              <a:t>It is not publicly tested, therefore it is unlikely to be altered or built upon.</a:t>
            </a:r>
            <a:br>
              <a:rPr kumimoji="0" lang="en-GB" altLang="en-US" sz="1600" b="0" i="0" u="none" strike="noStrike" kern="0" cap="none" spc="0" normalizeH="0" baseline="0" noProof="0" dirty="0">
                <a:ln>
                  <a:noFill/>
                </a:ln>
                <a:effectLst/>
                <a:uLnTx/>
                <a:uFillTx/>
                <a:latin typeface="Arial" charset="0"/>
                <a:cs typeface="Arial" charset="0"/>
              </a:rPr>
            </a:br>
            <a:br>
              <a:rPr kumimoji="0" lang="en-GB" altLang="en-US" sz="1600" b="0" i="0" u="none" strike="noStrike" kern="0" cap="none" spc="0" normalizeH="0" baseline="0" noProof="0" dirty="0">
                <a:ln>
                  <a:noFill/>
                </a:ln>
                <a:effectLst/>
                <a:uLnTx/>
                <a:uFillTx/>
                <a:latin typeface="Arial" charset="0"/>
                <a:cs typeface="Arial" charset="0"/>
              </a:rPr>
            </a:br>
            <a:r>
              <a:rPr kumimoji="0" lang="en-GB" altLang="en-US" sz="1600" b="0" i="0" u="none" strike="noStrike" kern="0" cap="none" spc="0" normalizeH="0" baseline="0" noProof="0" dirty="0">
                <a:ln>
                  <a:noFill/>
                </a:ln>
                <a:effectLst/>
                <a:uLnTx/>
                <a:uFillTx/>
                <a:latin typeface="Arial" charset="0"/>
                <a:cs typeface="Arial" charset="0"/>
              </a:rPr>
              <a:t>To overcome</a:t>
            </a:r>
            <a:r>
              <a:rPr kumimoji="0" lang="en-GB" altLang="en-US" sz="1600" b="0" i="0" u="none" strike="noStrike" kern="0" cap="none" spc="0" normalizeH="0" noProof="0" dirty="0">
                <a:ln>
                  <a:noFill/>
                </a:ln>
                <a:effectLst/>
                <a:uLnTx/>
                <a:uFillTx/>
                <a:latin typeface="Arial" charset="0"/>
                <a:cs typeface="Arial" charset="0"/>
              </a:rPr>
              <a:t>  the above:</a:t>
            </a:r>
            <a:br>
              <a:rPr lang="en-GB" altLang="en-US" sz="1600" kern="0" dirty="0">
                <a:latin typeface="Arial" charset="0"/>
                <a:cs typeface="Arial" charset="0"/>
              </a:rPr>
            </a:br>
            <a:br>
              <a:rPr lang="en-GB" altLang="en-US" sz="1600" kern="0" dirty="0">
                <a:latin typeface="Arial" charset="0"/>
                <a:cs typeface="Arial" charset="0"/>
              </a:rPr>
            </a:br>
            <a:r>
              <a:rPr lang="en-GB" altLang="en-US" sz="1600" kern="0" dirty="0">
                <a:latin typeface="Arial" charset="0"/>
                <a:cs typeface="Arial" charset="0"/>
              </a:rPr>
              <a:t>Storytelling enables employees to relate stories, including the what and how. </a:t>
            </a:r>
          </a:p>
          <a:p>
            <a:pPr eaLnBrk="0" fontAlgn="base" hangingPunct="0">
              <a:spcAft>
                <a:spcPct val="0"/>
              </a:spcAft>
            </a:pPr>
            <a:r>
              <a:rPr lang="en-GB" altLang="en-US" sz="1600" kern="0" dirty="0">
                <a:latin typeface="Arial" charset="0"/>
                <a:cs typeface="Arial" charset="0"/>
              </a:rPr>
              <a:t>On-the-job training and shadowing are related tools. In shadowing, the student watches the teacher execute a task, and in on-the-job training, the teacher watches the student work.</a:t>
            </a:r>
          </a:p>
          <a:p>
            <a:pPr eaLnBrk="0" fontAlgn="base" hangingPunct="0">
              <a:spcAft>
                <a:spcPct val="0"/>
              </a:spcAft>
            </a:pPr>
            <a:r>
              <a:rPr lang="en-GB" altLang="en-US" sz="1600" kern="0" dirty="0">
                <a:latin typeface="Arial" charset="0"/>
                <a:cs typeface="Arial" charset="0"/>
              </a:rPr>
              <a:t>Mentoring provides the opportunity to pass not only tactical knowledge but also culture from experienced staff to younger people.</a:t>
            </a:r>
          </a:p>
          <a:p>
            <a:pPr eaLnBrk="0" fontAlgn="base" hangingPunct="0">
              <a:spcAft>
                <a:spcPct val="0"/>
              </a:spcAft>
            </a:pPr>
            <a:r>
              <a:rPr lang="en-GB" altLang="en-US" sz="1600" kern="0" dirty="0">
                <a:latin typeface="Arial" charset="0"/>
                <a:cs typeface="Arial" charset="0"/>
              </a:rPr>
              <a:t>Writing internal wikis enables staff to explain pertinent details of the work and explain why different decisions are made.</a:t>
            </a:r>
          </a:p>
          <a:p>
            <a:pPr eaLnBrk="0" fontAlgn="base" hangingPunct="0">
              <a:spcAft>
                <a:spcPct val="0"/>
              </a:spcAft>
            </a:pPr>
            <a:r>
              <a:rPr lang="en-GB" altLang="en-US" sz="1600" kern="0" dirty="0">
                <a:latin typeface="Arial" charset="0"/>
                <a:cs typeface="Arial" charset="0"/>
              </a:rPr>
              <a:t>Lessons learned enable the lab manager to establish a learning culture and take advantage of both positive and negative outcomes for learning for the whole organization.</a:t>
            </a:r>
            <a:endParaRPr kumimoji="0" lang="en-GB" altLang="en-US" sz="1600" b="0" i="0" u="none" strike="noStrike" kern="0" cap="none" spc="0" normalizeH="0" baseline="0" noProof="0" dirty="0">
              <a:ln>
                <a:noFill/>
              </a:ln>
              <a:effectLst/>
              <a:uLnTx/>
              <a:uFillTx/>
              <a:latin typeface="Arial" charset="0"/>
              <a:cs typeface="Arial"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8</a:t>
            </a:fld>
            <a:endParaRPr lang="en-GB"/>
          </a:p>
        </p:txBody>
      </p:sp>
    </p:spTree>
    <p:extLst>
      <p:ext uri="{BB962C8B-B14F-4D97-AF65-F5344CB8AC3E}">
        <p14:creationId xmlns:p14="http://schemas.microsoft.com/office/powerpoint/2010/main" val="1558513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5" end="5"/>
                                            </p:txEl>
                                          </p:spTgt>
                                        </p:tgtEl>
                                        <p:attrNameLst>
                                          <p:attrName>ppt_c</p:attrName>
                                        </p:attrNameLst>
                                      </p:cBhvr>
                                      <p:to>
                                        <a:schemeClr val="accent1"/>
                                      </p:to>
                                    </p:animClr>
                                  </p:sub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6" end="6"/>
                                            </p:txEl>
                                          </p:spTgt>
                                        </p:tgtEl>
                                        <p:attrNameLst>
                                          <p:attrName>ppt_c</p:attrName>
                                        </p:attrNameLst>
                                      </p:cBhvr>
                                      <p:to>
                                        <a:schemeClr val="accent1"/>
                                      </p:to>
                                    </p:animClr>
                                  </p:sub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7" end="7"/>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Potential </a:t>
            </a:r>
            <a:r>
              <a:rPr lang="en-GB" sz="36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Challenges</a:t>
            </a:r>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of Tacit Knowledge</a:t>
            </a:r>
          </a:p>
        </p:txBody>
      </p:sp>
      <p:sp>
        <p:nvSpPr>
          <p:cNvPr id="3" name="Content Placeholder 2"/>
          <p:cNvSpPr>
            <a:spLocks noGrp="1"/>
          </p:cNvSpPr>
          <p:nvPr>
            <p:ph idx="1"/>
          </p:nvPr>
        </p:nvSpPr>
        <p:spPr>
          <a:xfrm>
            <a:off x="986086" y="1166018"/>
            <a:ext cx="7663730" cy="4525963"/>
          </a:xfrm>
        </p:spPr>
        <p:txBody>
          <a:bodyPr>
            <a:noAutofit/>
          </a:bodyPr>
          <a:lstStyle/>
          <a:p>
            <a:pPr eaLnBrk="0" fontAlgn="base" hangingPunct="0">
              <a:spcAft>
                <a:spcPct val="0"/>
              </a:spcAft>
            </a:pPr>
            <a:endParaRPr kumimoji="0" lang="en-GB" altLang="en-US" sz="2400" b="0" i="0" u="none" strike="noStrike" kern="0" cap="none" spc="0" normalizeH="0" baseline="0" noProof="0" dirty="0">
              <a:ln>
                <a:noFill/>
              </a:ln>
              <a:solidFill>
                <a:srgbClr val="000000"/>
              </a:solidFill>
              <a:effectLst/>
              <a:uLnTx/>
              <a:uFillTx/>
              <a:latin typeface="Arial" charset="0"/>
              <a:ea typeface="+mn-ea"/>
              <a:cs typeface="Arial" charset="0"/>
            </a:endParaRPr>
          </a:p>
          <a:p>
            <a:pPr eaLnBrk="0" fontAlgn="base" hangingPunct="0">
              <a:spcAft>
                <a:spcPct val="0"/>
              </a:spcAft>
            </a:pPr>
            <a:r>
              <a:rPr kumimoji="0" lang="en-GB" altLang="en-US" sz="2400" b="0" i="0" u="none" strike="noStrike" kern="0" cap="none" spc="0" normalizeH="0" baseline="0" noProof="0" dirty="0">
                <a:ln>
                  <a:noFill/>
                </a:ln>
                <a:solidFill>
                  <a:srgbClr val="FF0000"/>
                </a:solidFill>
                <a:effectLst/>
                <a:uLnTx/>
                <a:uFillTx/>
                <a:latin typeface="Arial" charset="0"/>
                <a:ea typeface="+mn-ea"/>
                <a:cs typeface="Arial" charset="0"/>
              </a:rPr>
              <a:t>Worst case scenario leading on from this is that it may not be ‘knowledge’ but a sense of certainty built on a hunch or from a deeply held belief</a:t>
            </a:r>
          </a:p>
          <a:p>
            <a:pPr eaLnBrk="0" fontAlgn="base" hangingPunct="0">
              <a:spcAft>
                <a:spcPct val="0"/>
              </a:spcAft>
            </a:pPr>
            <a:endParaRPr kumimoji="0" lang="en-GB" altLang="en-US" sz="2400" b="0" i="0" u="none" strike="noStrike" kern="0" cap="none" spc="0" normalizeH="0" baseline="0" noProof="0" dirty="0">
              <a:ln>
                <a:noFill/>
              </a:ln>
              <a:solidFill>
                <a:srgbClr val="000000"/>
              </a:solidFill>
              <a:effectLst/>
              <a:uLnTx/>
              <a:uFillTx/>
              <a:latin typeface="Arial" charset="0"/>
              <a:ea typeface="+mn-ea"/>
              <a:cs typeface="Arial" charset="0"/>
            </a:endParaRPr>
          </a:p>
          <a:p>
            <a:pPr eaLnBrk="0" fontAlgn="base" hangingPunct="0">
              <a:spcAft>
                <a:spcPct val="0"/>
              </a:spcAft>
            </a:pPr>
            <a:r>
              <a:rPr kumimoji="0" lang="en-GB" altLang="en-US" sz="2400" b="0" i="0" u="none" strike="noStrike" kern="0" cap="none" spc="0" normalizeH="0" baseline="0" noProof="0" dirty="0">
                <a:ln>
                  <a:noFill/>
                </a:ln>
                <a:solidFill>
                  <a:srgbClr val="7030A0"/>
                </a:solidFill>
                <a:effectLst/>
                <a:uLnTx/>
                <a:uFillTx/>
                <a:latin typeface="Arial" charset="0"/>
                <a:ea typeface="+mn-ea"/>
                <a:cs typeface="Arial" charset="0"/>
              </a:rPr>
              <a:t>How to effectively capture tacit knowledge……</a:t>
            </a:r>
          </a:p>
        </p:txBody>
      </p:sp>
      <p:sp>
        <p:nvSpPr>
          <p:cNvPr id="4" name="Slide Number Placeholder 3"/>
          <p:cNvSpPr>
            <a:spLocks noGrp="1"/>
          </p:cNvSpPr>
          <p:nvPr>
            <p:ph type="sldNum" sz="quarter" idx="12"/>
          </p:nvPr>
        </p:nvSpPr>
        <p:spPr>
          <a:xfrm>
            <a:off x="6516216" y="6309320"/>
            <a:ext cx="2133600" cy="365125"/>
          </a:xfrm>
        </p:spPr>
        <p:txBody>
          <a:bodyPr/>
          <a:lstStyle/>
          <a:p>
            <a:fld id="{3D165440-4880-415F-9146-4793BDD623F8}" type="slidenum">
              <a:rPr lang="en-GB" smtClean="0"/>
              <a:t>9</a:t>
            </a:fld>
            <a:endParaRPr lang="en-GB"/>
          </a:p>
        </p:txBody>
      </p:sp>
    </p:spTree>
    <p:extLst>
      <p:ext uri="{BB962C8B-B14F-4D97-AF65-F5344CB8AC3E}">
        <p14:creationId xmlns:p14="http://schemas.microsoft.com/office/powerpoint/2010/main" val="370743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1" end="1"/>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21" y="260648"/>
            <a:ext cx="8229600" cy="1143000"/>
          </a:xfrm>
        </p:spPr>
        <p:txBody>
          <a:bodyPr>
            <a:no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Why should you be interested in Knowledge Management today?</a:t>
            </a:r>
            <a:b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K3CubedLtd</a:t>
            </a:r>
          </a:p>
        </p:txBody>
      </p:sp>
      <p:sp>
        <p:nvSpPr>
          <p:cNvPr id="3" name="Content Placeholder 2"/>
          <p:cNvSpPr>
            <a:spLocks noGrp="1"/>
          </p:cNvSpPr>
          <p:nvPr>
            <p:ph idx="1"/>
          </p:nvPr>
        </p:nvSpPr>
        <p:spPr>
          <a:xfrm>
            <a:off x="827584" y="1988840"/>
            <a:ext cx="7524378" cy="432048"/>
          </a:xfrm>
        </p:spPr>
        <p:txBody>
          <a:bodyPr>
            <a:normAutofit/>
          </a:bodyPr>
          <a:lstStyle/>
          <a:p>
            <a:pPr marL="0" lvl="0" indent="0" eaLnBrk="0" fontAlgn="base" hangingPunct="0">
              <a:spcAft>
                <a:spcPct val="0"/>
              </a:spcAft>
              <a:buNone/>
            </a:pPr>
            <a:r>
              <a:rPr lang="en-GB" altLang="en-US" sz="1400" kern="0" dirty="0">
                <a:solidFill>
                  <a:srgbClr val="000000"/>
                </a:solidFill>
                <a:latin typeface="Arial" charset="0"/>
                <a:cs typeface="Arial" charset="0"/>
                <a:hlinkClick r:id="rId3"/>
              </a:rPr>
              <a:t>http://www.youtube.com/watch?v=5iTPg5SrD2M</a:t>
            </a:r>
            <a:endParaRPr lang="en-GB" altLang="en-US" sz="1400" kern="0" dirty="0">
              <a:solidFill>
                <a:srgbClr val="000000"/>
              </a:solidFill>
              <a:latin typeface="Arial" charset="0"/>
              <a:cs typeface="Arial"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10</a:t>
            </a:fld>
            <a:endParaRPr lang="en-GB"/>
          </a:p>
        </p:txBody>
      </p:sp>
      <p:pic>
        <p:nvPicPr>
          <p:cNvPr id="7" name="Picture 6">
            <a:extLst>
              <a:ext uri="{FF2B5EF4-FFF2-40B4-BE49-F238E27FC236}">
                <a16:creationId xmlns:a16="http://schemas.microsoft.com/office/drawing/2014/main" id="{8F9D39C7-D53F-1F48-86E5-83C5B9B6EB8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7584" y="2420888"/>
            <a:ext cx="5930730" cy="3096344"/>
          </a:xfrm>
          <a:prstGeom prst="rect">
            <a:avLst/>
          </a:prstGeom>
        </p:spPr>
      </p:pic>
    </p:spTree>
    <p:extLst>
      <p:ext uri="{BB962C8B-B14F-4D97-AF65-F5344CB8AC3E}">
        <p14:creationId xmlns:p14="http://schemas.microsoft.com/office/powerpoint/2010/main" val="14581056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1761825" y="400495"/>
            <a:ext cx="7886700" cy="1325563"/>
          </a:xfrm>
        </p:spPr>
        <p:txBody>
          <a:bodyPr/>
          <a:lstStyle/>
          <a:p>
            <a:r>
              <a:rPr kumimoji="0" lang="en-GB" alt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charset="0"/>
                <a:cs typeface="Arial" charset="0"/>
              </a:rPr>
              <a:t>   Quotes - Food for Thought</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74848" y="1268760"/>
            <a:ext cx="8517632" cy="4525963"/>
          </a:xfrm>
        </p:spPr>
        <p:txBody>
          <a:bodyPr>
            <a:noAutofit/>
          </a:bodyPr>
          <a:lstStyle/>
          <a:p>
            <a:pPr eaLnBrk="0" fontAlgn="base" hangingPunct="0">
              <a:spcAft>
                <a:spcPct val="0"/>
              </a:spcAft>
            </a:pPr>
            <a:r>
              <a:rPr kumimoji="0" lang="en-GB" altLang="en-US" sz="2800" b="0" i="0" u="none" strike="noStrike" kern="0" cap="none" spc="0" normalizeH="0" baseline="0" noProof="0" dirty="0">
                <a:ln>
                  <a:noFill/>
                </a:ln>
                <a:solidFill>
                  <a:srgbClr val="7030A0"/>
                </a:solidFill>
                <a:effectLst/>
                <a:uLnTx/>
                <a:uFillTx/>
                <a:latin typeface="Arial" charset="0"/>
                <a:cs typeface="Arial" charset="0"/>
              </a:rPr>
              <a:t>“It’s not the strongest of the species that survive, not the most intelligent, but the ones most responsive to change.”   Charles Darwin</a:t>
            </a:r>
          </a:p>
          <a:p>
            <a:pPr eaLnBrk="0" fontAlgn="base" hangingPunct="0">
              <a:spcAft>
                <a:spcPct val="0"/>
              </a:spcAft>
            </a:pPr>
            <a:endParaRPr kumimoji="0" lang="en-GB" altLang="en-US" sz="2800" b="0" i="0" u="none" strike="noStrike" kern="0" cap="none" spc="0" normalizeH="0" baseline="0" noProof="0" dirty="0">
              <a:ln>
                <a:noFill/>
              </a:ln>
              <a:solidFill>
                <a:srgbClr val="000000"/>
              </a:solidFill>
              <a:effectLst/>
              <a:uLnTx/>
              <a:uFillTx/>
              <a:latin typeface="Arial" charset="0"/>
              <a:cs typeface="Arial" charset="0"/>
            </a:endParaRPr>
          </a:p>
          <a:p>
            <a:pPr eaLnBrk="0" fontAlgn="base" hangingPunct="0">
              <a:spcAft>
                <a:spcPct val="0"/>
              </a:spcAft>
            </a:pPr>
            <a:r>
              <a:rPr kumimoji="0" lang="en-GB" altLang="en-US" sz="2800" b="0" i="0" u="none" strike="noStrike" kern="0" cap="none" spc="0" normalizeH="0" baseline="0" noProof="0" dirty="0">
                <a:ln>
                  <a:noFill/>
                </a:ln>
                <a:solidFill>
                  <a:srgbClr val="0070C0"/>
                </a:solidFill>
                <a:effectLst/>
                <a:uLnTx/>
                <a:uFillTx/>
                <a:latin typeface="Arial" charset="0"/>
                <a:cs typeface="Arial" charset="0"/>
              </a:rPr>
              <a:t>“If you always do what you always did, you will always get what you always got.”  Mark Twain</a:t>
            </a:r>
          </a:p>
          <a:p>
            <a:pPr eaLnBrk="0" fontAlgn="base" hangingPunct="0">
              <a:spcAft>
                <a:spcPct val="0"/>
              </a:spcAft>
            </a:pPr>
            <a:endParaRPr kumimoji="0" lang="en-GB" altLang="en-US" sz="2800" b="0" i="0" u="none" strike="noStrike" kern="0" cap="none" spc="0" normalizeH="0" baseline="0" noProof="0" dirty="0">
              <a:ln>
                <a:noFill/>
              </a:ln>
              <a:solidFill>
                <a:srgbClr val="0070C0"/>
              </a:solidFill>
              <a:effectLst/>
              <a:uLnTx/>
              <a:uFillTx/>
              <a:latin typeface="Arial" charset="0"/>
              <a:cs typeface="Arial" charset="0"/>
            </a:endParaRPr>
          </a:p>
          <a:p>
            <a:pPr eaLnBrk="0" fontAlgn="base" hangingPunct="0">
              <a:spcAft>
                <a:spcPct val="0"/>
              </a:spcAft>
            </a:pPr>
            <a:r>
              <a:rPr kumimoji="0" lang="en-GB" altLang="en-US" sz="2800" b="0" i="0" u="none" strike="noStrike" kern="0" cap="none" spc="0" normalizeH="0" baseline="0" noProof="0" dirty="0">
                <a:ln>
                  <a:noFill/>
                </a:ln>
                <a:solidFill>
                  <a:srgbClr val="00B050"/>
                </a:solidFill>
                <a:effectLst/>
                <a:uLnTx/>
                <a:uFillTx/>
                <a:latin typeface="Arial" charset="0"/>
                <a:cs typeface="Arial" charset="0"/>
              </a:rPr>
              <a:t>“If you want to see change, be the change you want to see.”  Ghandi</a:t>
            </a:r>
          </a:p>
          <a:p>
            <a:endParaRPr lang="en-GB" sz="2800" dirty="0"/>
          </a:p>
        </p:txBody>
      </p:sp>
      <p:sp>
        <p:nvSpPr>
          <p:cNvPr id="4" name="Slide Number Placeholder 3"/>
          <p:cNvSpPr>
            <a:spLocks noGrp="1"/>
          </p:cNvSpPr>
          <p:nvPr>
            <p:ph type="sldNum" sz="quarter" idx="12"/>
          </p:nvPr>
        </p:nvSpPr>
        <p:spPr/>
        <p:txBody>
          <a:bodyPr/>
          <a:lstStyle/>
          <a:p>
            <a:fld id="{3D165440-4880-415F-9146-4793BDD623F8}" type="slidenum">
              <a:rPr lang="en-GB" smtClean="0"/>
              <a:t>11</a:t>
            </a:fld>
            <a:endParaRPr lang="en-GB"/>
          </a:p>
        </p:txBody>
      </p:sp>
      <p:pic>
        <p:nvPicPr>
          <p:cNvPr id="7" name="Picture 6">
            <a:extLst>
              <a:ext uri="{FF2B5EF4-FFF2-40B4-BE49-F238E27FC236}">
                <a16:creationId xmlns:a16="http://schemas.microsoft.com/office/drawing/2014/main" id="{3C855FB6-D996-41F9-ADB7-B748BE42A953}"/>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flipH="1">
            <a:off x="54468" y="83900"/>
            <a:ext cx="1707357" cy="1143000"/>
          </a:xfrm>
          <a:prstGeom prst="rect">
            <a:avLst/>
          </a:prstGeom>
        </p:spPr>
      </p:pic>
    </p:spTree>
    <p:extLst>
      <p:ext uri="{BB962C8B-B14F-4D97-AF65-F5344CB8AC3E}">
        <p14:creationId xmlns:p14="http://schemas.microsoft.com/office/powerpoint/2010/main" val="7317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GB" altLang="en-US" sz="3600" b="1" i="0" u="none" strike="noStrike" kern="0" cap="none" spc="0" normalizeH="0" baseline="0" noProof="0" dirty="0">
                <a:ln>
                  <a:noFill/>
                </a:ln>
                <a:solidFill>
                  <a:srgbClr val="000000"/>
                </a:solidFill>
                <a:effectLst>
                  <a:outerShdw blurRad="38100" dist="38100" dir="2700000" algn="tl">
                    <a:srgbClr val="000000">
                      <a:alpha val="43137"/>
                    </a:srgbClr>
                  </a:outerShdw>
                </a:effectLst>
                <a:uLnTx/>
                <a:uFillTx/>
                <a:latin typeface="Arial" charset="0"/>
                <a:cs typeface="Arial" charset="0"/>
              </a:rPr>
              <a:t>Can you see the Knowledge?</a:t>
            </a:r>
            <a:endParaRPr lang="en-GB" b="1" dirty="0">
              <a:effectLst>
                <a:outerShdw blurRad="38100" dist="38100" dir="2700000" algn="tl">
                  <a:srgbClr val="000000">
                    <a:alpha val="43137"/>
                  </a:srgbClr>
                </a:outerShdw>
              </a:effectLst>
            </a:endParaRPr>
          </a:p>
        </p:txBody>
      </p:sp>
      <p:sp>
        <p:nvSpPr>
          <p:cNvPr id="6" name="Slide Number Placeholder 5"/>
          <p:cNvSpPr>
            <a:spLocks noGrp="1"/>
          </p:cNvSpPr>
          <p:nvPr>
            <p:ph type="sldNum" sz="quarter" idx="12"/>
          </p:nvPr>
        </p:nvSpPr>
        <p:spPr>
          <a:xfrm>
            <a:off x="6553200" y="6381328"/>
            <a:ext cx="2133600" cy="365125"/>
          </a:xfrm>
        </p:spPr>
        <p:txBody>
          <a:bodyPr/>
          <a:lstStyle/>
          <a:p>
            <a:fld id="{3D165440-4880-415F-9146-4793BDD623F8}" type="slidenum">
              <a:rPr lang="en-GB" smtClean="0"/>
              <a:t>12</a:t>
            </a:fld>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0748"/>
            <a:ext cx="4032447" cy="453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ontent Placeholder 9"/>
          <p:cNvSpPr txBox="1">
            <a:spLocks/>
          </p:cNvSpPr>
          <p:nvPr/>
        </p:nvSpPr>
        <p:spPr bwMode="auto">
          <a:xfrm>
            <a:off x="4499911" y="1193057"/>
            <a:ext cx="3810000" cy="4248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Char char="–"/>
              <a:defRPr sz="2400">
                <a:solidFill>
                  <a:schemeClr val="tx1"/>
                </a:solidFill>
                <a:latin typeface="Arial" pitchFamily="34" charset="0"/>
                <a:cs typeface="Arial" pitchFamily="34" charset="0"/>
              </a:defRPr>
            </a:lvl2pPr>
            <a:lvl3pPr marL="1143000" indent="-228600" algn="l" rtl="0" eaLnBrk="0" fontAlgn="base" hangingPunct="0">
              <a:spcBef>
                <a:spcPct val="20000"/>
              </a:spcBef>
              <a:spcAft>
                <a:spcPct val="0"/>
              </a:spcAft>
              <a:buChar char="•"/>
              <a:defRPr sz="2000">
                <a:solidFill>
                  <a:schemeClr val="tx1"/>
                </a:solidFill>
                <a:latin typeface="Arial" pitchFamily="34" charset="0"/>
                <a:cs typeface="Arial" pitchFamily="34" charset="0"/>
              </a:defRPr>
            </a:lvl3pPr>
            <a:lvl4pPr marL="1600200" indent="-228600" algn="l" rtl="0" eaLnBrk="0" fontAlgn="base" hangingPunct="0">
              <a:spcBef>
                <a:spcPct val="20000"/>
              </a:spcBef>
              <a:spcAft>
                <a:spcPct val="0"/>
              </a:spcAft>
              <a:buChar char="–"/>
              <a:defRPr sz="1800">
                <a:solidFill>
                  <a:schemeClr val="tx1"/>
                </a:solidFill>
                <a:latin typeface="Arial" pitchFamily="34" charset="0"/>
                <a:cs typeface="Arial" pitchFamily="34" charset="0"/>
              </a:defRPr>
            </a:lvl4pPr>
            <a:lvl5pPr marL="2057400" indent="-228600" algn="l" rtl="0" eaLnBrk="0" fontAlgn="base" hangingPunct="0">
              <a:spcBef>
                <a:spcPct val="20000"/>
              </a:spcBef>
              <a:spcAft>
                <a:spcPct val="0"/>
              </a:spcAft>
              <a:buChar char="»"/>
              <a:defRPr sz="1800">
                <a:solidFill>
                  <a:schemeClr val="tx1"/>
                </a:solidFill>
                <a:latin typeface="Arial" pitchFamily="34" charset="0"/>
                <a:cs typeface="Arial" pitchFamily="34" charset="0"/>
              </a:defRPr>
            </a:lvl5pPr>
            <a:lvl6pPr marL="2514600" indent="-228600" algn="l" rtl="0" eaLnBrk="1" fontAlgn="base" hangingPunct="1">
              <a:spcBef>
                <a:spcPct val="20000"/>
              </a:spcBef>
              <a:spcAft>
                <a:spcPct val="0"/>
              </a:spcAft>
              <a:buChar char="»"/>
              <a:defRPr sz="1800">
                <a:solidFill>
                  <a:schemeClr val="tx1"/>
                </a:solidFill>
                <a:latin typeface="+mn-lt"/>
              </a:defRPr>
            </a:lvl6pPr>
            <a:lvl7pPr marL="2971800" indent="-228600" algn="l" rtl="0" eaLnBrk="1" fontAlgn="base" hangingPunct="1">
              <a:spcBef>
                <a:spcPct val="20000"/>
              </a:spcBef>
              <a:spcAft>
                <a:spcPct val="0"/>
              </a:spcAft>
              <a:buChar char="»"/>
              <a:defRPr sz="1800">
                <a:solidFill>
                  <a:schemeClr val="tx1"/>
                </a:solidFill>
                <a:latin typeface="+mn-lt"/>
              </a:defRPr>
            </a:lvl7pPr>
            <a:lvl8pPr marL="3429000" indent="-228600" algn="l" rtl="0" eaLnBrk="1" fontAlgn="base" hangingPunct="1">
              <a:spcBef>
                <a:spcPct val="20000"/>
              </a:spcBef>
              <a:spcAft>
                <a:spcPct val="0"/>
              </a:spcAft>
              <a:buChar char="»"/>
              <a:defRPr sz="1800">
                <a:solidFill>
                  <a:schemeClr val="tx1"/>
                </a:solidFill>
                <a:latin typeface="+mn-lt"/>
              </a:defRPr>
            </a:lvl8pPr>
            <a:lvl9pPr marL="3886200" indent="-228600" algn="l" rtl="0" eaLnBrk="1" fontAlgn="base" hangingPunct="1">
              <a:spcBef>
                <a:spcPct val="20000"/>
              </a:spcBef>
              <a:spcAft>
                <a:spcPct val="0"/>
              </a:spcAft>
              <a:buChar char="»"/>
              <a:defRPr sz="1800">
                <a:solidFill>
                  <a:schemeClr val="tx1"/>
                </a:solidFill>
                <a:latin typeface="+mn-lt"/>
              </a:defRPr>
            </a:lvl9pPr>
          </a:lstStyle>
          <a:p>
            <a:pPr marL="0" indent="0">
              <a:buNone/>
            </a:pPr>
            <a:r>
              <a:rPr lang="en-GB" altLang="en-US" sz="3200" kern="0" dirty="0">
                <a:latin typeface="Arial" charset="0"/>
                <a:cs typeface="Arial" charset="0"/>
              </a:rPr>
              <a:t>Knowledge is like the wind</a:t>
            </a:r>
          </a:p>
          <a:p>
            <a:pPr marL="0" indent="0">
              <a:buNone/>
            </a:pPr>
            <a:endParaRPr lang="en-GB" altLang="en-US" sz="800" kern="0" dirty="0">
              <a:latin typeface="Arial" charset="0"/>
              <a:cs typeface="Arial" charset="0"/>
            </a:endParaRPr>
          </a:p>
          <a:p>
            <a:pPr marL="0" indent="0">
              <a:buNone/>
            </a:pPr>
            <a:r>
              <a:rPr lang="en-GB" altLang="en-US" sz="3200" kern="0" dirty="0">
                <a:latin typeface="Arial" charset="0"/>
                <a:cs typeface="Arial" charset="0"/>
              </a:rPr>
              <a:t>You can’t easily see it, but it’s there</a:t>
            </a:r>
          </a:p>
          <a:p>
            <a:pPr marL="0" indent="0">
              <a:buNone/>
            </a:pPr>
            <a:endParaRPr lang="en-GB" altLang="en-US" sz="800" kern="0" dirty="0">
              <a:latin typeface="Arial" charset="0"/>
              <a:cs typeface="Arial" charset="0"/>
            </a:endParaRPr>
          </a:p>
          <a:p>
            <a:pPr marL="0" indent="0">
              <a:buNone/>
            </a:pPr>
            <a:r>
              <a:rPr lang="en-GB" altLang="en-US" sz="3200" kern="0" dirty="0">
                <a:latin typeface="Arial" charset="0"/>
                <a:cs typeface="Arial" charset="0"/>
              </a:rPr>
              <a:t>It’s elusive</a:t>
            </a:r>
          </a:p>
          <a:p>
            <a:pPr marL="0" indent="0">
              <a:buNone/>
            </a:pPr>
            <a:endParaRPr lang="en-GB" altLang="en-US" sz="800" kern="0" dirty="0">
              <a:latin typeface="Arial" charset="0"/>
              <a:cs typeface="Arial" charset="0"/>
            </a:endParaRPr>
          </a:p>
          <a:p>
            <a:pPr marL="0" indent="0">
              <a:buNone/>
            </a:pPr>
            <a:r>
              <a:rPr lang="en-GB" altLang="en-US" sz="3200" kern="0" dirty="0">
                <a:latin typeface="Arial" charset="0"/>
                <a:cs typeface="Arial" charset="0"/>
              </a:rPr>
              <a:t>It’s effects can be far reaching.</a:t>
            </a:r>
          </a:p>
        </p:txBody>
      </p:sp>
    </p:spTree>
    <p:extLst>
      <p:ext uri="{BB962C8B-B14F-4D97-AF65-F5344CB8AC3E}">
        <p14:creationId xmlns:p14="http://schemas.microsoft.com/office/powerpoint/2010/main" val="1463678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6" end="6"/>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3"/>
    </p:bld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is Knowledge?</a:t>
            </a:r>
          </a:p>
        </p:txBody>
      </p:sp>
      <p:sp>
        <p:nvSpPr>
          <p:cNvPr id="5" name="Content Placeholder 4"/>
          <p:cNvSpPr>
            <a:spLocks noGrp="1"/>
          </p:cNvSpPr>
          <p:nvPr>
            <p:ph sz="half" idx="1"/>
          </p:nvPr>
        </p:nvSpPr>
        <p:spPr>
          <a:xfrm>
            <a:off x="251520" y="1149083"/>
            <a:ext cx="4032448" cy="5257800"/>
          </a:xfrm>
        </p:spPr>
        <p:txBody>
          <a:bodyPr>
            <a:normAutofit/>
          </a:bodyPr>
          <a:lstStyle/>
          <a:p>
            <a:pPr marL="0" indent="0">
              <a:buNone/>
            </a:pPr>
            <a:r>
              <a:rPr lang="en-GB" b="1" dirty="0">
                <a:latin typeface="Arial" panose="020B0604020202020204" pitchFamily="34" charset="0"/>
                <a:cs typeface="Arial" panose="020B0604020202020204" pitchFamily="34" charset="0"/>
              </a:rPr>
              <a:t>Information</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is a collection of facts –       it is explicit, definable, recordable</a:t>
            </a:r>
          </a:p>
          <a:p>
            <a:pPr marL="0" indent="0">
              <a:buNone/>
            </a:pPr>
            <a:endParaRPr lang="en-GB" sz="1050" dirty="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Knowledge</a:t>
            </a:r>
            <a:r>
              <a:rPr lang="en-GB"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is created and exists in the human mind, after insight or learning is applied to information.</a:t>
            </a:r>
          </a:p>
        </p:txBody>
      </p:sp>
      <p:pic>
        <p:nvPicPr>
          <p:cNvPr id="2050"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496872" y="1700809"/>
            <a:ext cx="418992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3"/>
          <p:cNvSpPr>
            <a:spLocks noGrp="1"/>
          </p:cNvSpPr>
          <p:nvPr>
            <p:ph type="sldNum" sz="quarter" idx="12"/>
          </p:nvPr>
        </p:nvSpPr>
        <p:spPr/>
        <p:txBody>
          <a:bodyPr/>
          <a:lstStyle/>
          <a:p>
            <a:fld id="{3D165440-4880-415F-9146-4793BDD623F8}" type="slidenum">
              <a:rPr lang="en-GB" smtClean="0"/>
              <a:t>13</a:t>
            </a:fld>
            <a:endParaRPr lang="en-GB" dirty="0"/>
          </a:p>
        </p:txBody>
      </p:sp>
    </p:spTree>
    <p:extLst>
      <p:ext uri="{BB962C8B-B14F-4D97-AF65-F5344CB8AC3E}">
        <p14:creationId xmlns:p14="http://schemas.microsoft.com/office/powerpoint/2010/main" val="2169862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3" end="3"/>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4802D-BDD9-E413-7035-1D0A12DC572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93EAB23-0CA5-43D3-E214-A3D42570D395}"/>
              </a:ext>
            </a:extLst>
          </p:cNvPr>
          <p:cNvSpPr>
            <a:spLocks noGrp="1"/>
          </p:cNvSpPr>
          <p:nvPr>
            <p:ph idx="1"/>
          </p:nvPr>
        </p:nvSpPr>
        <p:spPr/>
        <p:txBody>
          <a:bodyPr/>
          <a:lstStyle/>
          <a:p>
            <a:endParaRPr lang="en-GB"/>
          </a:p>
        </p:txBody>
      </p:sp>
      <p:sp>
        <p:nvSpPr>
          <p:cNvPr id="4" name="Content Placeholder 4">
            <a:extLst>
              <a:ext uri="{FF2B5EF4-FFF2-40B4-BE49-F238E27FC236}">
                <a16:creationId xmlns:a16="http://schemas.microsoft.com/office/drawing/2014/main" id="{96C1B91F-87C3-CA92-3FED-7876DC7A4EA2}"/>
              </a:ext>
            </a:extLst>
          </p:cNvPr>
          <p:cNvSpPr txBox="1">
            <a:spLocks/>
          </p:cNvSpPr>
          <p:nvPr/>
        </p:nvSpPr>
        <p:spPr>
          <a:xfrm>
            <a:off x="251520" y="1149083"/>
            <a:ext cx="4032448" cy="5257800"/>
          </a:xfrm>
          <a:prstGeom prst="rect">
            <a:avLst/>
          </a:prstGeom>
        </p:spPr>
        <p:txBody>
          <a:bodyPr>
            <a:normAutofit/>
          </a:bodyPr>
          <a:lst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r>
              <a:rPr lang="en-GB" sz="2400" b="1" dirty="0">
                <a:latin typeface="Arial" panose="020B0604020202020204" pitchFamily="34" charset="0"/>
                <a:cs typeface="Arial" panose="020B0604020202020204" pitchFamily="34" charset="0"/>
              </a:rPr>
              <a:t>Information</a:t>
            </a:r>
            <a:r>
              <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marL="0" indent="0" fontAlgn="auto">
              <a:spcAft>
                <a:spcPts val="0"/>
              </a:spcAft>
              <a:buFont typeface="Arial" panose="020B0604020202020204" pitchFamily="34" charset="0"/>
              <a:buNone/>
            </a:pPr>
            <a:r>
              <a:rPr lang="en-GB" sz="2400" dirty="0">
                <a:latin typeface="Arial" panose="020B0604020202020204" pitchFamily="34" charset="0"/>
                <a:cs typeface="Arial" panose="020B0604020202020204" pitchFamily="34" charset="0"/>
              </a:rPr>
              <a:t>is a collection of facts –       it is explicit, definable, recordable</a:t>
            </a:r>
          </a:p>
          <a:p>
            <a:pPr marL="0" indent="0" fontAlgn="auto">
              <a:spcAft>
                <a:spcPts val="0"/>
              </a:spcAft>
              <a:buFont typeface="Arial" panose="020B0604020202020204" pitchFamily="34" charset="0"/>
              <a:buNone/>
            </a:pPr>
            <a:endParaRPr lang="en-GB" sz="2400" dirty="0">
              <a:latin typeface="Arial" panose="020B0604020202020204" pitchFamily="34" charset="0"/>
              <a:cs typeface="Arial" panose="020B0604020202020204" pitchFamily="34" charset="0"/>
            </a:endParaRPr>
          </a:p>
          <a:p>
            <a:pPr marL="0" indent="0" fontAlgn="auto">
              <a:spcAft>
                <a:spcPts val="0"/>
              </a:spcAft>
              <a:buFont typeface="Arial" panose="020B0604020202020204" pitchFamily="34" charset="0"/>
              <a:buNone/>
            </a:pPr>
            <a:r>
              <a:rPr lang="en-GB" sz="2400" b="1" dirty="0">
                <a:latin typeface="Arial" panose="020B0604020202020204" pitchFamily="34" charset="0"/>
                <a:cs typeface="Arial" panose="020B0604020202020204" pitchFamily="34" charset="0"/>
              </a:rPr>
              <a:t>Knowledge</a:t>
            </a:r>
            <a:r>
              <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p>
          <a:p>
            <a:pPr marL="0" indent="0" fontAlgn="auto">
              <a:spcAft>
                <a:spcPts val="0"/>
              </a:spcAft>
              <a:buFont typeface="Arial" panose="020B0604020202020204" pitchFamily="34" charset="0"/>
              <a:buNone/>
            </a:pPr>
            <a:r>
              <a:rPr lang="en-GB" sz="2400" dirty="0">
                <a:latin typeface="Arial" panose="020B0604020202020204" pitchFamily="34" charset="0"/>
                <a:cs typeface="Arial" panose="020B0604020202020204" pitchFamily="34" charset="0"/>
              </a:rPr>
              <a:t>is created and exists in the human mind, after insight or learning is applied to information.</a:t>
            </a:r>
          </a:p>
        </p:txBody>
      </p:sp>
      <p:pic>
        <p:nvPicPr>
          <p:cNvPr id="5" name="Picture 2">
            <a:extLst>
              <a:ext uri="{FF2B5EF4-FFF2-40B4-BE49-F238E27FC236}">
                <a16:creationId xmlns:a16="http://schemas.microsoft.com/office/drawing/2014/main" id="{D23BEFFB-69A7-D2EE-F641-B775FBDB56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6872" y="1700809"/>
            <a:ext cx="4189928"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TextBox 6">
            <a:extLst>
              <a:ext uri="{FF2B5EF4-FFF2-40B4-BE49-F238E27FC236}">
                <a16:creationId xmlns:a16="http://schemas.microsoft.com/office/drawing/2014/main" id="{1CC2693B-4A7D-1179-9745-212C17A405D5}"/>
              </a:ext>
            </a:extLst>
          </p:cNvPr>
          <p:cNvSpPr txBox="1"/>
          <p:nvPr/>
        </p:nvSpPr>
        <p:spPr>
          <a:xfrm>
            <a:off x="251520" y="311705"/>
            <a:ext cx="5837392" cy="707886"/>
          </a:xfrm>
          <a:prstGeom prst="rect">
            <a:avLst/>
          </a:prstGeom>
          <a:noFill/>
        </p:spPr>
        <p:txBody>
          <a:bodyPr wrap="square">
            <a:spAutoFit/>
          </a:bodyPr>
          <a:lstStyle/>
          <a:p>
            <a:r>
              <a:rPr lang="en-GB" sz="4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is Knowledge?</a:t>
            </a:r>
            <a:endParaRPr lang="en-GB" sz="4000" dirty="0"/>
          </a:p>
        </p:txBody>
      </p:sp>
    </p:spTree>
    <p:extLst>
      <p:ext uri="{BB962C8B-B14F-4D97-AF65-F5344CB8AC3E}">
        <p14:creationId xmlns:p14="http://schemas.microsoft.com/office/powerpoint/2010/main" val="3802068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3" end="3"/>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4">
                                            <p:txEl>
                                              <p:pRg st="4" end="4"/>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920" y="355600"/>
            <a:ext cx="8824218"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What is Knowledge Management (KM)?</a:t>
            </a:r>
          </a:p>
        </p:txBody>
      </p:sp>
      <p:sp>
        <p:nvSpPr>
          <p:cNvPr id="6" name="Content Placeholder 5"/>
          <p:cNvSpPr>
            <a:spLocks noGrp="1"/>
          </p:cNvSpPr>
          <p:nvPr>
            <p:ph idx="1"/>
          </p:nvPr>
        </p:nvSpPr>
        <p:spPr>
          <a:xfrm>
            <a:off x="755576" y="1700808"/>
            <a:ext cx="7931224" cy="4425355"/>
          </a:xfrm>
        </p:spPr>
        <p:txBody>
          <a:bodyPr/>
          <a:lstStyle/>
          <a:p>
            <a:r>
              <a:rPr lang="en-GB" sz="2400" dirty="0">
                <a:latin typeface="Arial" panose="020B0604020202020204" pitchFamily="34" charset="0"/>
                <a:cs typeface="Arial" panose="020B0604020202020204" pitchFamily="34" charset="0"/>
              </a:rPr>
              <a:t>Finding, creating, using, sharing, transferring, keeping and reusing knowledge</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Getting the right knowledge to the right person at the right time, to enable them to   do their job effectively.</a:t>
            </a:r>
          </a:p>
        </p:txBody>
      </p:sp>
      <p:sp>
        <p:nvSpPr>
          <p:cNvPr id="5" name="Slide Number Placeholder 4"/>
          <p:cNvSpPr>
            <a:spLocks noGrp="1"/>
          </p:cNvSpPr>
          <p:nvPr>
            <p:ph type="sldNum" sz="quarter" idx="12"/>
          </p:nvPr>
        </p:nvSpPr>
        <p:spPr/>
        <p:txBody>
          <a:bodyPr/>
          <a:lstStyle/>
          <a:p>
            <a:fld id="{3D165440-4880-415F-9146-4793BDD623F8}" type="slidenum">
              <a:rPr lang="en-GB" smtClean="0"/>
              <a:t>15</a:t>
            </a:fld>
            <a:endParaRPr lang="en-GB"/>
          </a:p>
        </p:txBody>
      </p:sp>
    </p:spTree>
    <p:extLst>
      <p:ext uri="{BB962C8B-B14F-4D97-AF65-F5344CB8AC3E}">
        <p14:creationId xmlns:p14="http://schemas.microsoft.com/office/powerpoint/2010/main" val="78564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0" y="161702"/>
            <a:ext cx="8229600" cy="1143000"/>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KM is about working together</a:t>
            </a:r>
          </a:p>
        </p:txBody>
      </p:sp>
      <p:sp>
        <p:nvSpPr>
          <p:cNvPr id="5" name="Content Placeholder 4"/>
          <p:cNvSpPr>
            <a:spLocks noGrp="1"/>
          </p:cNvSpPr>
          <p:nvPr>
            <p:ph sz="half" idx="1"/>
          </p:nvPr>
        </p:nvSpPr>
        <p:spPr>
          <a:xfrm>
            <a:off x="174340" y="1304931"/>
            <a:ext cx="3034680" cy="5229200"/>
          </a:xfrm>
        </p:spPr>
        <p:txBody>
          <a:bodyPr>
            <a:normAutofit/>
          </a:bodyPr>
          <a:lstStyle/>
          <a:p>
            <a:pPr marL="0" indent="0">
              <a:buNone/>
            </a:pPr>
            <a:r>
              <a:rPr lang="en-GB" sz="3200" dirty="0">
                <a:latin typeface="Arial" panose="020B0604020202020204" pitchFamily="34" charset="0"/>
                <a:cs typeface="Arial" panose="020B0604020202020204" pitchFamily="34" charset="0"/>
              </a:rPr>
              <a:t>Connection</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Collection</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Communication</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Conversation</a:t>
            </a:r>
          </a:p>
          <a:p>
            <a:pPr marL="0" indent="0">
              <a:buNone/>
            </a:pPr>
            <a:endParaRPr lang="en-GB" sz="1000" dirty="0">
              <a:latin typeface="Arial" panose="020B0604020202020204" pitchFamily="34" charset="0"/>
              <a:cs typeface="Arial" panose="020B0604020202020204" pitchFamily="34" charset="0"/>
            </a:endParaRPr>
          </a:p>
          <a:p>
            <a:pPr marL="0" indent="0">
              <a:buNone/>
            </a:pPr>
            <a:r>
              <a:rPr lang="en-GB" sz="3200" dirty="0">
                <a:latin typeface="Arial" panose="020B0604020202020204" pitchFamily="34" charset="0"/>
                <a:cs typeface="Arial" panose="020B0604020202020204" pitchFamily="34" charset="0"/>
              </a:rPr>
              <a:t>Collaboration</a:t>
            </a:r>
          </a:p>
          <a:p>
            <a:pPr marL="0" indent="0">
              <a:buNone/>
            </a:pPr>
            <a:endParaRPr lang="en-GB" sz="1000" dirty="0">
              <a:latin typeface="Arial" panose="020B0604020202020204" pitchFamily="34" charset="0"/>
              <a:cs typeface="Arial" panose="020B0604020202020204" pitchFamily="34" charset="0"/>
            </a:endParaRPr>
          </a:p>
        </p:txBody>
      </p:sp>
      <p:pic>
        <p:nvPicPr>
          <p:cNvPr id="3074" name="Picture 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3139732" y="2924944"/>
            <a:ext cx="2952328" cy="21966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ide Number Placeholder 3"/>
          <p:cNvSpPr>
            <a:spLocks noGrp="1"/>
          </p:cNvSpPr>
          <p:nvPr>
            <p:ph type="sldNum" sz="quarter" idx="12"/>
          </p:nvPr>
        </p:nvSpPr>
        <p:spPr/>
        <p:txBody>
          <a:bodyPr/>
          <a:lstStyle/>
          <a:p>
            <a:fld id="{3D165440-4880-415F-9146-4793BDD623F8}" type="slidenum">
              <a:rPr lang="en-GB" smtClean="0"/>
              <a:t>16</a:t>
            </a:fld>
            <a:endParaRPr lang="en-GB"/>
          </a:p>
        </p:txBody>
      </p:sp>
      <p:sp>
        <p:nvSpPr>
          <p:cNvPr id="7" name="Content Placeholder 4"/>
          <p:cNvSpPr txBox="1">
            <a:spLocks/>
          </p:cNvSpPr>
          <p:nvPr/>
        </p:nvSpPr>
        <p:spPr>
          <a:xfrm>
            <a:off x="6042546" y="1196752"/>
            <a:ext cx="3034680" cy="5229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10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3200" dirty="0">
                <a:latin typeface="Arial" panose="020B0604020202020204" pitchFamily="34" charset="0"/>
                <a:cs typeface="Arial" panose="020B0604020202020204" pitchFamily="34" charset="0"/>
              </a:rPr>
              <a:t>Corporation</a:t>
            </a:r>
          </a:p>
          <a:p>
            <a:pPr marL="0" indent="0">
              <a:buFont typeface="Arial" panose="020B0604020202020204" pitchFamily="34" charset="0"/>
              <a:buNone/>
            </a:pPr>
            <a:endParaRPr lang="en-GB" sz="105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3200" dirty="0">
                <a:latin typeface="Arial" panose="020B0604020202020204" pitchFamily="34" charset="0"/>
                <a:cs typeface="Arial" panose="020B0604020202020204" pitchFamily="34" charset="0"/>
              </a:rPr>
              <a:t>Cohesion</a:t>
            </a:r>
          </a:p>
          <a:p>
            <a:pPr marL="0" indent="0">
              <a:buFont typeface="Arial" panose="020B0604020202020204" pitchFamily="34" charset="0"/>
              <a:buNone/>
            </a:pPr>
            <a:endParaRPr lang="en-GB" sz="105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3200" dirty="0">
                <a:latin typeface="Arial" panose="020B0604020202020204" pitchFamily="34" charset="0"/>
                <a:cs typeface="Arial" panose="020B0604020202020204" pitchFamily="34" charset="0"/>
              </a:rPr>
              <a:t>Community</a:t>
            </a:r>
          </a:p>
          <a:p>
            <a:pPr marL="0" indent="0">
              <a:buFont typeface="Arial" panose="020B0604020202020204" pitchFamily="34" charset="0"/>
              <a:buNone/>
            </a:pPr>
            <a:endParaRPr lang="en-GB" sz="105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3200" dirty="0">
                <a:latin typeface="Arial" panose="020B0604020202020204" pitchFamily="34" charset="0"/>
                <a:cs typeface="Arial" panose="020B0604020202020204" pitchFamily="34" charset="0"/>
              </a:rPr>
              <a:t>Commitment</a:t>
            </a:r>
          </a:p>
        </p:txBody>
      </p:sp>
    </p:spTree>
    <p:extLst>
      <p:ext uri="{BB962C8B-B14F-4D97-AF65-F5344CB8AC3E}">
        <p14:creationId xmlns:p14="http://schemas.microsoft.com/office/powerpoint/2010/main" val="280755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2" end="2"/>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6" end="6"/>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8" end="8"/>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1" end="1"/>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3" end="3"/>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txEl>
                                              <p:pRg st="5" end="5"/>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5" end="5"/>
                                            </p:txEl>
                                          </p:spTgt>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childTnLst>
                                  <p:subTnLst>
                                    <p:animClr clrSpc="rgb" dir="cw">
                                      <p:cBhvr override="childStyle">
                                        <p:cTn dur="1" fill="hold" display="0" masterRel="nextClick" afterEffect="1"/>
                                        <p:tgtEl>
                                          <p:spTgt spid="7">
                                            <p:txEl>
                                              <p:pRg st="7" end="7"/>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C71ABF9-ED58-6543-785A-20745D56773A}"/>
              </a:ext>
            </a:extLst>
          </p:cNvPr>
          <p:cNvSpPr>
            <a:spLocks noGrp="1"/>
          </p:cNvSpPr>
          <p:nvPr>
            <p:ph type="title"/>
          </p:nvPr>
        </p:nvSpPr>
        <p:spPr>
          <a:xfrm>
            <a:off x="628650" y="365125"/>
            <a:ext cx="7886700" cy="1325563"/>
          </a:xfrm>
        </p:spPr>
        <p:txBody>
          <a:bodyPr>
            <a:norm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KM is about working together</a:t>
            </a:r>
          </a:p>
        </p:txBody>
      </p:sp>
      <p:sp>
        <p:nvSpPr>
          <p:cNvPr id="5" name="Content Placeholder 4">
            <a:extLst>
              <a:ext uri="{FF2B5EF4-FFF2-40B4-BE49-F238E27FC236}">
                <a16:creationId xmlns:a16="http://schemas.microsoft.com/office/drawing/2014/main" id="{693EBDAE-3210-E347-7E13-84BCCEAA6DA6}"/>
              </a:ext>
            </a:extLst>
          </p:cNvPr>
          <p:cNvSpPr txBox="1">
            <a:spLocks/>
          </p:cNvSpPr>
          <p:nvPr/>
        </p:nvSpPr>
        <p:spPr>
          <a:xfrm>
            <a:off x="628650" y="1183758"/>
            <a:ext cx="3034680" cy="5229200"/>
          </a:xfrm>
          <a:prstGeom prst="rect">
            <a:avLst/>
          </a:prstGeom>
        </p:spPr>
        <p:txBody>
          <a:bodyPr>
            <a:normAutofit/>
          </a:bodyPr>
          <a:lstStyle>
            <a:lvl1pPr marL="96441" indent="-96441" algn="l" defTabSz="385763" rtl="0" eaLnBrk="1" latinLnBrk="0" hangingPunct="1">
              <a:lnSpc>
                <a:spcPct val="90000"/>
              </a:lnSpc>
              <a:spcBef>
                <a:spcPts val="422"/>
              </a:spcBef>
              <a:buFont typeface="Arial" panose="020B0604020202020204" pitchFamily="34" charset="0"/>
              <a:buChar char="•"/>
              <a:defRPr sz="1181" kern="1200">
                <a:solidFill>
                  <a:schemeClr val="tx1"/>
                </a:solidFill>
                <a:latin typeface="+mn-lt"/>
                <a:ea typeface="+mn-ea"/>
                <a:cs typeface="+mn-cs"/>
              </a:defRPr>
            </a:lvl1pPr>
            <a:lvl2pPr marL="289322" indent="-96441" algn="l" defTabSz="385763" rtl="0" eaLnBrk="1" latinLnBrk="0" hangingPunct="1">
              <a:lnSpc>
                <a:spcPct val="90000"/>
              </a:lnSpc>
              <a:spcBef>
                <a:spcPts val="211"/>
              </a:spcBef>
              <a:buFont typeface="Arial" panose="020B0604020202020204" pitchFamily="34" charset="0"/>
              <a:buChar char="•"/>
              <a:defRPr sz="1013" kern="1200">
                <a:solidFill>
                  <a:schemeClr val="tx1"/>
                </a:solidFill>
                <a:latin typeface="+mn-lt"/>
                <a:ea typeface="+mn-ea"/>
                <a:cs typeface="+mn-cs"/>
              </a:defRPr>
            </a:lvl2pPr>
            <a:lvl3pPr marL="482204" indent="-96441" algn="l" defTabSz="385763" rtl="0" eaLnBrk="1" latinLnBrk="0" hangingPunct="1">
              <a:lnSpc>
                <a:spcPct val="90000"/>
              </a:lnSpc>
              <a:spcBef>
                <a:spcPts val="211"/>
              </a:spcBef>
              <a:buFont typeface="Arial" panose="020B0604020202020204" pitchFamily="34" charset="0"/>
              <a:buChar char="•"/>
              <a:defRPr sz="844" kern="1200">
                <a:solidFill>
                  <a:schemeClr val="tx1"/>
                </a:solidFill>
                <a:latin typeface="+mn-lt"/>
                <a:ea typeface="+mn-ea"/>
                <a:cs typeface="+mn-cs"/>
              </a:defRPr>
            </a:lvl3pPr>
            <a:lvl4pPr marL="675085"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4pPr>
            <a:lvl5pPr marL="867966"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5pPr>
            <a:lvl6pPr marL="1060847"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6pPr>
            <a:lvl7pPr marL="1253729"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7pPr>
            <a:lvl8pPr marL="1446610"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8pPr>
            <a:lvl9pPr marL="1639491" indent="-96441" algn="l" defTabSz="385763" rtl="0" eaLnBrk="1" latinLnBrk="0" hangingPunct="1">
              <a:lnSpc>
                <a:spcPct val="90000"/>
              </a:lnSpc>
              <a:spcBef>
                <a:spcPts val="211"/>
              </a:spcBef>
              <a:buFont typeface="Arial" panose="020B0604020202020204" pitchFamily="34" charset="0"/>
              <a:buChar char="•"/>
              <a:defRPr sz="760" kern="1200">
                <a:solidFill>
                  <a:schemeClr val="tx1"/>
                </a:solidFill>
                <a:latin typeface="+mn-lt"/>
                <a:ea typeface="+mn-ea"/>
                <a:cs typeface="+mn-cs"/>
              </a:defRPr>
            </a:lvl9pPr>
          </a:lstStyle>
          <a:p>
            <a:pPr marL="0" indent="0" fontAlgn="auto">
              <a:lnSpc>
                <a:spcPct val="150000"/>
              </a:lnSpc>
              <a:spcAft>
                <a:spcPts val="0"/>
              </a:spcAft>
              <a:buFont typeface="Arial" panose="020B0604020202020204" pitchFamily="34" charset="0"/>
              <a:buNone/>
            </a:pPr>
            <a:r>
              <a:rPr lang="en-GB" sz="3200" dirty="0">
                <a:latin typeface="Arial" panose="020B0604020202020204" pitchFamily="34" charset="0"/>
                <a:cs typeface="Arial" panose="020B0604020202020204" pitchFamily="34" charset="0"/>
              </a:rPr>
              <a:t>Connection</a:t>
            </a:r>
          </a:p>
          <a:p>
            <a:pPr marL="0" indent="0" fontAlgn="auto">
              <a:lnSpc>
                <a:spcPct val="150000"/>
              </a:lnSpc>
              <a:spcAft>
                <a:spcPts val="0"/>
              </a:spcAft>
              <a:buFont typeface="Arial" panose="020B0604020202020204" pitchFamily="34" charset="0"/>
              <a:buNone/>
            </a:pPr>
            <a:r>
              <a:rPr lang="en-GB" sz="3200" dirty="0">
                <a:latin typeface="Arial" panose="020B0604020202020204" pitchFamily="34" charset="0"/>
                <a:cs typeface="Arial" panose="020B0604020202020204" pitchFamily="34" charset="0"/>
              </a:rPr>
              <a:t>Collection</a:t>
            </a:r>
          </a:p>
          <a:p>
            <a:pPr marL="0" indent="0" fontAlgn="auto">
              <a:lnSpc>
                <a:spcPct val="150000"/>
              </a:lnSpc>
              <a:spcAft>
                <a:spcPts val="0"/>
              </a:spcAft>
              <a:buFont typeface="Arial" panose="020B0604020202020204" pitchFamily="34" charset="0"/>
              <a:buNone/>
            </a:pPr>
            <a:r>
              <a:rPr lang="en-GB" sz="3200" dirty="0">
                <a:latin typeface="Arial" panose="020B0604020202020204" pitchFamily="34" charset="0"/>
                <a:cs typeface="Arial" panose="020B0604020202020204" pitchFamily="34" charset="0"/>
              </a:rPr>
              <a:t>Communication</a:t>
            </a:r>
          </a:p>
          <a:p>
            <a:pPr marL="0" indent="0" fontAlgn="auto">
              <a:lnSpc>
                <a:spcPct val="150000"/>
              </a:lnSpc>
              <a:spcAft>
                <a:spcPts val="0"/>
              </a:spcAft>
              <a:buFont typeface="Arial" panose="020B0604020202020204" pitchFamily="34" charset="0"/>
              <a:buNone/>
            </a:pPr>
            <a:r>
              <a:rPr lang="en-GB" sz="3200" dirty="0">
                <a:latin typeface="Arial" panose="020B0604020202020204" pitchFamily="34" charset="0"/>
                <a:cs typeface="Arial" panose="020B0604020202020204" pitchFamily="34" charset="0"/>
              </a:rPr>
              <a:t>Conversation</a:t>
            </a:r>
          </a:p>
          <a:p>
            <a:pPr marL="0" indent="0" fontAlgn="auto">
              <a:lnSpc>
                <a:spcPct val="150000"/>
              </a:lnSpc>
              <a:spcAft>
                <a:spcPts val="0"/>
              </a:spcAft>
              <a:buFont typeface="Arial" panose="020B0604020202020204" pitchFamily="34" charset="0"/>
              <a:buNone/>
            </a:pPr>
            <a:r>
              <a:rPr lang="en-GB" sz="3200" dirty="0">
                <a:latin typeface="Arial" panose="020B0604020202020204" pitchFamily="34" charset="0"/>
                <a:cs typeface="Arial" panose="020B0604020202020204" pitchFamily="34" charset="0"/>
              </a:rPr>
              <a:t>Collaboration</a:t>
            </a:r>
          </a:p>
          <a:p>
            <a:pPr marL="0" indent="0" fontAlgn="auto">
              <a:lnSpc>
                <a:spcPct val="150000"/>
              </a:lnSpc>
              <a:spcAft>
                <a:spcPts val="0"/>
              </a:spcAft>
              <a:buFont typeface="Arial" panose="020B0604020202020204" pitchFamily="34" charset="0"/>
              <a:buNone/>
            </a:pPr>
            <a:endParaRPr lang="en-GB" sz="3200" dirty="0">
              <a:latin typeface="Arial" panose="020B0604020202020204" pitchFamily="34" charset="0"/>
              <a:cs typeface="Arial" panose="020B0604020202020204" pitchFamily="34" charset="0"/>
            </a:endParaRPr>
          </a:p>
        </p:txBody>
      </p:sp>
      <p:sp>
        <p:nvSpPr>
          <p:cNvPr id="6" name="Content Placeholder 4">
            <a:extLst>
              <a:ext uri="{FF2B5EF4-FFF2-40B4-BE49-F238E27FC236}">
                <a16:creationId xmlns:a16="http://schemas.microsoft.com/office/drawing/2014/main" id="{3CEF583E-FE38-0B80-1AC1-C4288C3AB565}"/>
              </a:ext>
            </a:extLst>
          </p:cNvPr>
          <p:cNvSpPr txBox="1">
            <a:spLocks noGrp="1"/>
          </p:cNvSpPr>
          <p:nvPr>
            <p:ph idx="1"/>
          </p:nvPr>
        </p:nvSpPr>
        <p:spPr>
          <a:xfrm>
            <a:off x="4572000" y="1183758"/>
            <a:ext cx="3034680" cy="467609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GB" sz="3200" dirty="0">
                <a:latin typeface="Arial" panose="020B0604020202020204" pitchFamily="34" charset="0"/>
                <a:cs typeface="Arial" panose="020B0604020202020204" pitchFamily="34" charset="0"/>
              </a:rPr>
              <a:t>Co-operation</a:t>
            </a:r>
          </a:p>
          <a:p>
            <a:pPr marL="0" indent="0">
              <a:lnSpc>
                <a:spcPct val="150000"/>
              </a:lnSpc>
              <a:buFont typeface="Arial" panose="020B0604020202020204" pitchFamily="34" charset="0"/>
              <a:buNone/>
            </a:pPr>
            <a:r>
              <a:rPr lang="en-GB" sz="3200" dirty="0">
                <a:latin typeface="Arial" panose="020B0604020202020204" pitchFamily="34" charset="0"/>
                <a:cs typeface="Arial" panose="020B0604020202020204" pitchFamily="34" charset="0"/>
              </a:rPr>
              <a:t>Cohesion</a:t>
            </a:r>
          </a:p>
          <a:p>
            <a:pPr marL="0" indent="0">
              <a:lnSpc>
                <a:spcPct val="150000"/>
              </a:lnSpc>
              <a:buFont typeface="Arial" panose="020B0604020202020204" pitchFamily="34" charset="0"/>
              <a:buNone/>
            </a:pPr>
            <a:r>
              <a:rPr lang="en-GB" sz="3200" dirty="0">
                <a:latin typeface="Arial" panose="020B0604020202020204" pitchFamily="34" charset="0"/>
                <a:cs typeface="Arial" panose="020B0604020202020204" pitchFamily="34" charset="0"/>
              </a:rPr>
              <a:t>Community</a:t>
            </a:r>
          </a:p>
          <a:p>
            <a:pPr marL="0" indent="0">
              <a:lnSpc>
                <a:spcPct val="150000"/>
              </a:lnSpc>
              <a:buFont typeface="Arial" panose="020B0604020202020204" pitchFamily="34" charset="0"/>
              <a:buNone/>
            </a:pPr>
            <a:r>
              <a:rPr lang="en-GB" sz="3200" dirty="0">
                <a:latin typeface="Arial" panose="020B0604020202020204" pitchFamily="34" charset="0"/>
                <a:cs typeface="Arial" panose="020B0604020202020204" pitchFamily="34" charset="0"/>
              </a:rPr>
              <a:t>Commitment</a:t>
            </a:r>
          </a:p>
        </p:txBody>
      </p:sp>
      <p:cxnSp>
        <p:nvCxnSpPr>
          <p:cNvPr id="8" name="Straight Connector 7">
            <a:extLst>
              <a:ext uri="{FF2B5EF4-FFF2-40B4-BE49-F238E27FC236}">
                <a16:creationId xmlns:a16="http://schemas.microsoft.com/office/drawing/2014/main" id="{E0D8002F-2B6D-7FA6-DFAC-93D1F5D2F0E6}"/>
              </a:ext>
            </a:extLst>
          </p:cNvPr>
          <p:cNvCxnSpPr/>
          <p:nvPr/>
        </p:nvCxnSpPr>
        <p:spPr>
          <a:xfrm>
            <a:off x="4040372" y="1183758"/>
            <a:ext cx="0" cy="4061637"/>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14923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1" end="1"/>
                                            </p:txEl>
                                          </p:spTgt>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2" end="2"/>
                                            </p:txEl>
                                          </p:spTgt>
                                        </p:tgtEl>
                                        <p:attrNameLst>
                                          <p:attrName>ppt_c</p:attrName>
                                        </p:attrNameLst>
                                      </p:cBhvr>
                                      <p:to>
                                        <a:schemeClr val="accent1"/>
                                      </p:to>
                                    </p:animClr>
                                  </p:sub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3" end="3"/>
                                            </p:txEl>
                                          </p:spTgt>
                                        </p:tgtEl>
                                        <p:attrNameLst>
                                          <p:attrName>ppt_c</p:attrName>
                                        </p:attrNameLst>
                                      </p:cBhvr>
                                      <p:to>
                                        <a:schemeClr val="accent1"/>
                                      </p:to>
                                    </p:animClr>
                                  </p:sub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childTnLst>
                                  <p:subTnLst>
                                    <p:animClr clrSpc="rgb" dir="cw">
                                      <p:cBhvr override="childStyle">
                                        <p:cTn dur="1" fill="hold" display="0" masterRel="nextClick" afterEffect="1"/>
                                        <p:tgtEl>
                                          <p:spTgt spid="5">
                                            <p:txEl>
                                              <p:pRg st="4" end="4"/>
                                            </p:txEl>
                                          </p:spTgt>
                                        </p:tgtEl>
                                        <p:attrNameLst>
                                          <p:attrName>ppt_c</p:attrName>
                                        </p:attrNameLst>
                                      </p:cBhvr>
                                      <p:to>
                                        <a:schemeClr val="accent1"/>
                                      </p:to>
                                    </p:animClr>
                                  </p:sub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0" end="0"/>
                                            </p:txEl>
                                          </p:spTgt>
                                        </p:tgtEl>
                                        <p:attrNameLst>
                                          <p:attrName>ppt_c</p:attrName>
                                        </p:attrNameLst>
                                      </p:cBhvr>
                                      <p:to>
                                        <a:schemeClr val="accent1"/>
                                      </p:to>
                                    </p:animClr>
                                  </p:sub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1" end="1"/>
                                            </p:txEl>
                                          </p:spTgt>
                                        </p:tgtEl>
                                        <p:attrNameLst>
                                          <p:attrName>ppt_c</p:attrName>
                                        </p:attrNameLst>
                                      </p:cBhvr>
                                      <p:to>
                                        <a:schemeClr val="accent1"/>
                                      </p:to>
                                    </p:animClr>
                                  </p:sub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2" end="2"/>
                                            </p:txEl>
                                          </p:spTgt>
                                        </p:tgtEl>
                                        <p:attrNameLst>
                                          <p:attrName>ppt_c</p:attrName>
                                        </p:attrNameLst>
                                      </p:cBhvr>
                                      <p:to>
                                        <a:schemeClr val="accent1"/>
                                      </p:to>
                                    </p:animClr>
                                  </p:sub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
                                            <p:txEl>
                                              <p:pRg st="3" end="3"/>
                                            </p:txEl>
                                          </p:spTgt>
                                        </p:tgtEl>
                                        <p:attrNameLst>
                                          <p:attrName>style.visibility</p:attrName>
                                        </p:attrNameLst>
                                      </p:cBhvr>
                                      <p:to>
                                        <p:strVal val="visible"/>
                                      </p:to>
                                    </p:set>
                                  </p:childTnLst>
                                  <p:subTnLst>
                                    <p:animClr clrSpc="rgb" dir="cw">
                                      <p:cBhvr override="childStyle">
                                        <p:cTn dur="1" fill="hold" display="0" masterRel="nextClick" afterEffect="1"/>
                                        <p:tgtEl>
                                          <p:spTgt spid="6">
                                            <p:txEl>
                                              <p:pRg st="3" end="3"/>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86573" y="532275"/>
            <a:ext cx="8229600" cy="1143000"/>
          </a:xfrm>
        </p:spPr>
        <p:txBody>
          <a:bodyPr>
            <a:noAutofit/>
          </a:bodyPr>
          <a:lstStyle/>
          <a:p>
            <a:r>
              <a:rPr lang="en-GB" sz="36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Everyone has something to learn, everyone has something to share.</a:t>
            </a:r>
          </a:p>
        </p:txBody>
      </p:sp>
      <p:sp>
        <p:nvSpPr>
          <p:cNvPr id="7" name="Content Placeholder 6"/>
          <p:cNvSpPr>
            <a:spLocks noGrp="1"/>
          </p:cNvSpPr>
          <p:nvPr>
            <p:ph idx="1"/>
          </p:nvPr>
        </p:nvSpPr>
        <p:spPr>
          <a:xfrm>
            <a:off x="714400" y="1916832"/>
            <a:ext cx="7715200" cy="3701008"/>
          </a:xfrm>
        </p:spPr>
        <p:txBody>
          <a:bodyPr>
            <a:normAutofit/>
          </a:bodyPr>
          <a:lstStyle/>
          <a:p>
            <a:r>
              <a:rPr lang="en-GB" sz="2400" dirty="0">
                <a:solidFill>
                  <a:srgbClr val="0070C0"/>
                </a:solidFill>
                <a:latin typeface="Arial" panose="020B0604020202020204" pitchFamily="34" charset="0"/>
                <a:cs typeface="Arial" panose="020B0604020202020204" pitchFamily="34" charset="0"/>
              </a:rPr>
              <a:t>What knowledge do you have</a:t>
            </a:r>
            <a:r>
              <a:rPr lang="en-GB" sz="2400" b="1" dirty="0">
                <a:solidFill>
                  <a:srgbClr val="0070C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2400" dirty="0">
                <a:solidFill>
                  <a:srgbClr val="7030A0"/>
                </a:solidFill>
                <a:latin typeface="Arial" panose="020B0604020202020204" pitchFamily="34" charset="0"/>
                <a:cs typeface="Arial" panose="020B0604020202020204" pitchFamily="34" charset="0"/>
              </a:rPr>
              <a:t>Where is it</a:t>
            </a:r>
            <a:r>
              <a:rPr lang="en-GB" sz="2400" b="1" dirty="0">
                <a:solidFill>
                  <a:srgbClr val="7030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GB" sz="2400" b="1" dirty="0">
              <a:solidFill>
                <a:srgbClr val="7030A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2400" dirty="0">
                <a:solidFill>
                  <a:srgbClr val="002060"/>
                </a:solidFill>
                <a:latin typeface="Arial" panose="020B0604020202020204" pitchFamily="34" charset="0"/>
                <a:cs typeface="Arial" panose="020B0604020202020204" pitchFamily="34" charset="0"/>
              </a:rPr>
              <a:t>Who else holds it</a:t>
            </a:r>
            <a:r>
              <a:rPr lang="en-GB" sz="24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2400" dirty="0">
                <a:solidFill>
                  <a:srgbClr val="00B050"/>
                </a:solidFill>
                <a:latin typeface="Arial" panose="020B0604020202020204" pitchFamily="34" charset="0"/>
                <a:cs typeface="Arial" panose="020B0604020202020204" pitchFamily="34" charset="0"/>
              </a:rPr>
              <a:t>What happens to it</a:t>
            </a:r>
            <a:r>
              <a:rPr lang="en-GB" sz="2400" b="1" dirty="0">
                <a:solidFill>
                  <a:srgbClr val="00B05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a:p>
            <a:endParaRPr lang="en-GB" sz="24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r>
              <a:rPr lang="en-GB" sz="2400" dirty="0">
                <a:solidFill>
                  <a:srgbClr val="C00000"/>
                </a:solidFill>
                <a:latin typeface="Arial" panose="020B0604020202020204" pitchFamily="34" charset="0"/>
                <a:cs typeface="Arial" panose="020B0604020202020204" pitchFamily="34" charset="0"/>
              </a:rPr>
              <a:t>Is it shared and accessible to others</a:t>
            </a:r>
            <a:r>
              <a:rPr lang="en-GB" sz="24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p>
        </p:txBody>
      </p:sp>
      <p:sp>
        <p:nvSpPr>
          <p:cNvPr id="5" name="Slide Number Placeholder 4"/>
          <p:cNvSpPr>
            <a:spLocks noGrp="1"/>
          </p:cNvSpPr>
          <p:nvPr>
            <p:ph type="sldNum" sz="quarter" idx="12"/>
          </p:nvPr>
        </p:nvSpPr>
        <p:spPr/>
        <p:txBody>
          <a:bodyPr/>
          <a:lstStyle/>
          <a:p>
            <a:fld id="{3D165440-4880-415F-9146-4793BDD623F8}" type="slidenum">
              <a:rPr lang="en-GB" smtClean="0"/>
              <a:t>18</a:t>
            </a:fld>
            <a:endParaRPr lang="en-GB"/>
          </a:p>
        </p:txBody>
      </p:sp>
      <p:pic>
        <p:nvPicPr>
          <p:cNvPr id="3" name="Picture 2">
            <a:extLst>
              <a:ext uri="{FF2B5EF4-FFF2-40B4-BE49-F238E27FC236}">
                <a16:creationId xmlns:a16="http://schemas.microsoft.com/office/drawing/2014/main" id="{86F7B756-6E8F-420C-A490-4131DC44BDB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099720" y="2770733"/>
            <a:ext cx="2663155" cy="1993205"/>
          </a:xfrm>
          <a:prstGeom prst="rect">
            <a:avLst/>
          </a:prstGeom>
        </p:spPr>
      </p:pic>
    </p:spTree>
    <p:extLst>
      <p:ext uri="{BB962C8B-B14F-4D97-AF65-F5344CB8AC3E}">
        <p14:creationId xmlns:p14="http://schemas.microsoft.com/office/powerpoint/2010/main" val="2548781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altLang="en-US" sz="3600" b="1" kern="0" dirty="0">
                <a:solidFill>
                  <a:srgbClr val="000000"/>
                </a:solidFill>
                <a:effectLst>
                  <a:outerShdw blurRad="38100" dist="38100" dir="2700000" algn="tl">
                    <a:srgbClr val="000000">
                      <a:alpha val="43137"/>
                    </a:srgbClr>
                  </a:outerShdw>
                </a:effectLst>
                <a:latin typeface="Arial" charset="0"/>
                <a:cs typeface="Arial" charset="0"/>
              </a:rPr>
              <a:t>The Concept of KIM</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611560" y="1232807"/>
            <a:ext cx="8229600" cy="4284425"/>
          </a:xfrm>
        </p:spPr>
        <p:txBody>
          <a:bodyPr>
            <a:noAutofit/>
          </a:bodyPr>
          <a:lstStyle/>
          <a:p>
            <a:pPr eaLnBrk="0" fontAlgn="base" hangingPunct="0">
              <a:spcAft>
                <a:spcPct val="0"/>
              </a:spcAft>
            </a:pPr>
            <a:r>
              <a:rPr lang="en-US" altLang="en-US" sz="2800" kern="0" dirty="0">
                <a:solidFill>
                  <a:srgbClr val="00B050"/>
                </a:solidFill>
                <a:latin typeface="Arial" charset="0"/>
                <a:cs typeface="Arial" charset="0"/>
              </a:rPr>
              <a:t>The concept of KIM in terms of information leading to knowledge and then management of knowledge is relatively recent  </a:t>
            </a:r>
          </a:p>
          <a:p>
            <a:pPr eaLnBrk="0" fontAlgn="base" hangingPunct="0">
              <a:spcAft>
                <a:spcPct val="0"/>
              </a:spcAft>
            </a:pPr>
            <a:endParaRPr lang="en-US" altLang="en-US" sz="1800" kern="0" dirty="0">
              <a:solidFill>
                <a:srgbClr val="000000"/>
              </a:solidFill>
              <a:latin typeface="Arial" charset="0"/>
              <a:cs typeface="Arial" charset="0"/>
            </a:endParaRPr>
          </a:p>
          <a:p>
            <a:pPr eaLnBrk="0" fontAlgn="base" hangingPunct="0">
              <a:spcAft>
                <a:spcPct val="0"/>
              </a:spcAft>
            </a:pPr>
            <a:r>
              <a:rPr lang="en-US" altLang="en-US" sz="2800" kern="0" dirty="0">
                <a:solidFill>
                  <a:srgbClr val="0070C0"/>
                </a:solidFill>
                <a:latin typeface="Arial" charset="0"/>
                <a:cs typeface="Arial" charset="0"/>
              </a:rPr>
              <a:t>The combination of development technologies, knowledge workers/professionals and collaborative technologies, have facilitated a significant move forward in the potential for knowledge sharing.</a:t>
            </a:r>
            <a:endParaRPr lang="en-GB" sz="4000" dirty="0">
              <a:solidFill>
                <a:srgbClr val="0070C0"/>
              </a:solidFill>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19</a:t>
            </a:fld>
            <a:endParaRPr lang="en-GB"/>
          </a:p>
        </p:txBody>
      </p:sp>
    </p:spTree>
    <p:extLst>
      <p:ext uri="{BB962C8B-B14F-4D97-AF65-F5344CB8AC3E}">
        <p14:creationId xmlns:p14="http://schemas.microsoft.com/office/powerpoint/2010/main" val="12848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altLang="en-US" sz="3600" b="1" kern="0" dirty="0">
                <a:solidFill>
                  <a:srgbClr val="000000"/>
                </a:solidFill>
                <a:effectLst>
                  <a:outerShdw blurRad="38100" dist="38100" dir="2700000" algn="tl">
                    <a:srgbClr val="000000">
                      <a:alpha val="43137"/>
                    </a:srgbClr>
                  </a:outerShdw>
                </a:effectLst>
                <a:latin typeface="Arial" charset="0"/>
                <a:cs typeface="Arial" charset="0"/>
              </a:rPr>
              <a:t>The Concept of KIM</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317826" y="1124744"/>
            <a:ext cx="8508348" cy="4402973"/>
          </a:xfrm>
        </p:spPr>
        <p:txBody>
          <a:bodyPr>
            <a:noAutofit/>
          </a:bodyPr>
          <a:lstStyle/>
          <a:p>
            <a:pPr marL="0" lvl="0" indent="0" eaLnBrk="0" fontAlgn="base" hangingPunct="0">
              <a:spcAft>
                <a:spcPct val="0"/>
              </a:spcAft>
              <a:buNone/>
            </a:pPr>
            <a:r>
              <a:rPr lang="en-US" altLang="en-US" sz="2800" kern="0" dirty="0">
                <a:solidFill>
                  <a:srgbClr val="000000"/>
                </a:solidFill>
                <a:latin typeface="Arial" charset="0"/>
                <a:cs typeface="Arial" charset="0"/>
              </a:rPr>
              <a:t>There is an immense amount of information, and information resources, available to organisations in the networked environment of the modern workplace.  However, this information needs to be effectively managed if it is to be turned into knowledge</a:t>
            </a:r>
          </a:p>
          <a:p>
            <a:pPr marL="0" lvl="0" indent="0" algn="just" eaLnBrk="0" fontAlgn="base" hangingPunct="0">
              <a:spcAft>
                <a:spcPct val="0"/>
              </a:spcAft>
              <a:buNone/>
            </a:pPr>
            <a:endParaRPr lang="en-GB" altLang="en-US" sz="1800" kern="0" dirty="0">
              <a:solidFill>
                <a:srgbClr val="000000"/>
              </a:solidFill>
              <a:latin typeface="Arial" charset="0"/>
              <a:cs typeface="Arial" charset="0"/>
            </a:endParaRPr>
          </a:p>
          <a:p>
            <a:pPr marL="0" lvl="0" indent="0" algn="just" eaLnBrk="0" fontAlgn="base" hangingPunct="0">
              <a:spcAft>
                <a:spcPct val="0"/>
              </a:spcAft>
              <a:buNone/>
            </a:pPr>
            <a:r>
              <a:rPr lang="en-US" altLang="en-US" sz="2800" b="1" kern="0" dirty="0">
                <a:solidFill>
                  <a:srgbClr val="000000"/>
                </a:solidFill>
                <a:latin typeface="Arial" charset="0"/>
                <a:cs typeface="Arial" charset="0"/>
              </a:rPr>
              <a:t>‘Knowledge is what we know’</a:t>
            </a:r>
            <a:r>
              <a:rPr lang="en-US" altLang="en-US" sz="2800" kern="0" dirty="0">
                <a:solidFill>
                  <a:srgbClr val="000000"/>
                </a:solidFill>
                <a:latin typeface="Arial" charset="0"/>
                <a:cs typeface="Arial" charset="0"/>
              </a:rPr>
              <a:t> or </a:t>
            </a:r>
            <a:r>
              <a:rPr lang="en-US" altLang="en-US" sz="2800" b="1" kern="0" dirty="0">
                <a:solidFill>
                  <a:srgbClr val="000000"/>
                </a:solidFill>
                <a:latin typeface="Arial" charset="0"/>
                <a:cs typeface="Arial" charset="0"/>
              </a:rPr>
              <a:t>‘Information in context’.</a:t>
            </a:r>
            <a:r>
              <a:rPr lang="en-US" altLang="en-US" sz="2800" kern="0" dirty="0">
                <a:solidFill>
                  <a:srgbClr val="000000"/>
                </a:solidFill>
                <a:latin typeface="Arial" charset="0"/>
                <a:cs typeface="Arial" charset="0"/>
              </a:rPr>
              <a:t>  Knowledge Management is </a:t>
            </a:r>
            <a:r>
              <a:rPr lang="en-US" altLang="en-US" sz="2800" b="1" i="1" kern="0" dirty="0">
                <a:solidFill>
                  <a:srgbClr val="000000"/>
                </a:solidFill>
                <a:latin typeface="Arial" charset="0"/>
                <a:cs typeface="Arial" charset="0"/>
              </a:rPr>
              <a:t>‘Sharing what we know for a positive effect’</a:t>
            </a:r>
            <a:endParaRPr lang="en-GB" sz="4000" i="1" dirty="0"/>
          </a:p>
        </p:txBody>
      </p:sp>
      <p:sp>
        <p:nvSpPr>
          <p:cNvPr id="4" name="Slide Number Placeholder 3"/>
          <p:cNvSpPr>
            <a:spLocks noGrp="1"/>
          </p:cNvSpPr>
          <p:nvPr>
            <p:ph type="sldNum" sz="quarter" idx="12"/>
          </p:nvPr>
        </p:nvSpPr>
        <p:spPr/>
        <p:txBody>
          <a:bodyPr/>
          <a:lstStyle/>
          <a:p>
            <a:fld id="{3D165440-4880-415F-9146-4793BDD623F8}" type="slidenum">
              <a:rPr lang="en-GB" smtClean="0"/>
              <a:t>20</a:t>
            </a:fld>
            <a:endParaRPr lang="en-GB"/>
          </a:p>
        </p:txBody>
      </p:sp>
    </p:spTree>
    <p:extLst>
      <p:ext uri="{BB962C8B-B14F-4D97-AF65-F5344CB8AC3E}">
        <p14:creationId xmlns:p14="http://schemas.microsoft.com/office/powerpoint/2010/main" val="375917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2" end="2"/>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3600" b="1" kern="0" dirty="0">
                <a:solidFill>
                  <a:srgbClr val="000000"/>
                </a:solidFill>
                <a:effectLst>
                  <a:outerShdw blurRad="38100" dist="38100" dir="2700000" algn="tl">
                    <a:srgbClr val="000000">
                      <a:alpha val="43137"/>
                    </a:srgbClr>
                  </a:outerShdw>
                </a:effectLst>
                <a:latin typeface="Arial" charset="0"/>
                <a:cs typeface="Arial" charset="0"/>
              </a:rPr>
              <a:t>KIM Definition</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99592" y="1600200"/>
            <a:ext cx="7787208" cy="4525963"/>
          </a:xfrm>
        </p:spPr>
        <p:txBody>
          <a:bodyPr>
            <a:noAutofit/>
          </a:bodyPr>
          <a:lstStyle/>
          <a:p>
            <a:pPr marL="0" lvl="0" indent="0" eaLnBrk="0" fontAlgn="base" hangingPunct="0">
              <a:spcAft>
                <a:spcPct val="0"/>
              </a:spcAft>
              <a:buNone/>
            </a:pPr>
            <a:r>
              <a:rPr lang="en-US" altLang="en-US" sz="2800" kern="0" dirty="0">
                <a:solidFill>
                  <a:srgbClr val="C00000"/>
                </a:solidFill>
                <a:latin typeface="Arial" charset="0"/>
                <a:cs typeface="Arial" charset="0"/>
              </a:rPr>
              <a:t>Knowledge Management encompasses the creation and subsequent management of an environment, which encourages knowledge to be created, shared, learned, enhanced, organised and utilised for the benefit of the organisation and its customers.                                     </a:t>
            </a:r>
          </a:p>
          <a:p>
            <a:pPr marL="0" lvl="0" indent="0" eaLnBrk="0" fontAlgn="base" hangingPunct="0">
              <a:spcAft>
                <a:spcPct val="0"/>
              </a:spcAft>
              <a:buNone/>
            </a:pPr>
            <a:endParaRPr lang="en-US" altLang="en-US" sz="2800" i="1" kern="0" dirty="0">
              <a:solidFill>
                <a:srgbClr val="000000"/>
              </a:solidFill>
              <a:latin typeface="Arial" charset="0"/>
              <a:cs typeface="Arial" charset="0"/>
            </a:endParaRPr>
          </a:p>
          <a:p>
            <a:pPr marL="0" lvl="0" indent="0" eaLnBrk="0" fontAlgn="base" hangingPunct="0">
              <a:spcAft>
                <a:spcPct val="0"/>
              </a:spcAft>
              <a:buNone/>
            </a:pPr>
            <a:endParaRPr lang="en-US" altLang="en-US" sz="2800" i="1" kern="0" dirty="0">
              <a:solidFill>
                <a:srgbClr val="000000"/>
              </a:solidFill>
              <a:latin typeface="Arial" charset="0"/>
              <a:cs typeface="Arial" charset="0"/>
            </a:endParaRPr>
          </a:p>
          <a:p>
            <a:pPr marL="0" lvl="0" indent="0" algn="r" eaLnBrk="0" fontAlgn="base" hangingPunct="0">
              <a:spcAft>
                <a:spcPct val="0"/>
              </a:spcAft>
              <a:buNone/>
            </a:pPr>
            <a:r>
              <a:rPr lang="en-GB" altLang="en-US" sz="2400" i="1" kern="0" dirty="0">
                <a:solidFill>
                  <a:srgbClr val="000000"/>
                </a:solidFill>
                <a:latin typeface="Arial" charset="0"/>
                <a:cs typeface="Arial" charset="0"/>
              </a:rPr>
              <a:t>The Welsh Assembly Government’s KIM Strategy</a:t>
            </a:r>
            <a:endParaRPr lang="en-GB" altLang="en-US" sz="2400" kern="0" dirty="0">
              <a:solidFill>
                <a:srgbClr val="000000"/>
              </a:solidFill>
              <a:latin typeface="Arial" charset="0"/>
              <a:cs typeface="Arial" charset="0"/>
            </a:endParaRPr>
          </a:p>
          <a:p>
            <a:pPr marL="0" indent="0" algn="r" eaLnBrk="0" fontAlgn="base" hangingPunct="0">
              <a:spcAft>
                <a:spcPct val="0"/>
              </a:spcAft>
              <a:buNone/>
            </a:pPr>
            <a:r>
              <a:rPr lang="en-US" altLang="en-US" sz="2400" kern="0" dirty="0">
                <a:solidFill>
                  <a:srgbClr val="000000"/>
                </a:solidFill>
                <a:latin typeface="Arial" charset="0"/>
                <a:cs typeface="Arial" charset="0"/>
              </a:rPr>
              <a:t> </a:t>
            </a:r>
            <a:endParaRPr lang="en-GB" altLang="en-US" sz="2400" kern="0" dirty="0">
              <a:solidFill>
                <a:srgbClr val="000000"/>
              </a:solidFill>
              <a:latin typeface="Arial" charset="0"/>
              <a:cs typeface="Arial"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21</a:t>
            </a:fld>
            <a:endParaRPr lang="en-GB"/>
          </a:p>
        </p:txBody>
      </p:sp>
    </p:spTree>
    <p:extLst>
      <p:ext uri="{BB962C8B-B14F-4D97-AF65-F5344CB8AC3E}">
        <p14:creationId xmlns:p14="http://schemas.microsoft.com/office/powerpoint/2010/main" val="9710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sz="3600" b="1" kern="0" dirty="0">
                <a:solidFill>
                  <a:srgbClr val="000000"/>
                </a:solidFill>
                <a:effectLst>
                  <a:outerShdw blurRad="38100" dist="38100" dir="2700000" algn="tl">
                    <a:srgbClr val="000000">
                      <a:alpha val="43137"/>
                    </a:srgbClr>
                  </a:outerShdw>
                </a:effectLst>
                <a:latin typeface="Arial" charset="0"/>
                <a:cs typeface="Arial" charset="0"/>
              </a:rPr>
              <a:t>KIM Definition</a:t>
            </a:r>
            <a:endParaRPr lang="en-GB" b="1" dirty="0">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1043608" y="1600200"/>
            <a:ext cx="7643192" cy="4525963"/>
          </a:xfrm>
        </p:spPr>
        <p:txBody>
          <a:bodyPr>
            <a:noAutofit/>
          </a:bodyPr>
          <a:lstStyle/>
          <a:p>
            <a:pPr marL="0" lvl="0" indent="0" eaLnBrk="0" fontAlgn="base" hangingPunct="0">
              <a:spcAft>
                <a:spcPct val="0"/>
              </a:spcAft>
              <a:buNone/>
            </a:pPr>
            <a:r>
              <a:rPr lang="en-US" altLang="en-US" sz="2800" kern="0" dirty="0">
                <a:solidFill>
                  <a:srgbClr val="C00000"/>
                </a:solidFill>
                <a:latin typeface="Arial" charset="0"/>
                <a:cs typeface="Arial" charset="0"/>
              </a:rPr>
              <a:t>Knowledge Management is the </a:t>
            </a:r>
            <a:r>
              <a:rPr lang="en-US" altLang="en-US" sz="2800" i="1" kern="0" dirty="0">
                <a:solidFill>
                  <a:srgbClr val="C00000"/>
                </a:solidFill>
                <a:latin typeface="Arial" charset="0"/>
                <a:cs typeface="Arial" charset="0"/>
              </a:rPr>
              <a:t>explicit</a:t>
            </a:r>
            <a:r>
              <a:rPr lang="en-US" altLang="en-US" sz="2800" kern="0" dirty="0">
                <a:solidFill>
                  <a:srgbClr val="C00000"/>
                </a:solidFill>
                <a:latin typeface="Arial" charset="0"/>
                <a:cs typeface="Arial" charset="0"/>
              </a:rPr>
              <a:t> and </a:t>
            </a:r>
            <a:r>
              <a:rPr lang="en-US" altLang="en-US" sz="2800" i="1" kern="0" dirty="0">
                <a:solidFill>
                  <a:srgbClr val="C00000"/>
                </a:solidFill>
                <a:latin typeface="Arial" charset="0"/>
                <a:cs typeface="Arial" charset="0"/>
              </a:rPr>
              <a:t>systematic</a:t>
            </a:r>
            <a:r>
              <a:rPr lang="en-US" altLang="en-US" sz="2800" kern="0" dirty="0">
                <a:solidFill>
                  <a:srgbClr val="C00000"/>
                </a:solidFill>
                <a:latin typeface="Arial" charset="0"/>
                <a:cs typeface="Arial" charset="0"/>
              </a:rPr>
              <a:t> management of </a:t>
            </a:r>
            <a:r>
              <a:rPr lang="en-US" altLang="en-US" sz="2800" i="1" kern="0" dirty="0">
                <a:solidFill>
                  <a:srgbClr val="C00000"/>
                </a:solidFill>
                <a:latin typeface="Arial" charset="0"/>
                <a:cs typeface="Arial" charset="0"/>
              </a:rPr>
              <a:t>vital knowledge</a:t>
            </a:r>
            <a:r>
              <a:rPr lang="en-US" altLang="en-US" sz="2800" kern="0" dirty="0">
                <a:solidFill>
                  <a:srgbClr val="C00000"/>
                </a:solidFill>
                <a:latin typeface="Arial" charset="0"/>
                <a:cs typeface="Arial" charset="0"/>
              </a:rPr>
              <a:t> - and its associated </a:t>
            </a:r>
            <a:r>
              <a:rPr lang="en-US" altLang="en-US" sz="2800" i="1" kern="0" dirty="0">
                <a:solidFill>
                  <a:srgbClr val="C00000"/>
                </a:solidFill>
                <a:latin typeface="Arial" charset="0"/>
                <a:cs typeface="Arial" charset="0"/>
              </a:rPr>
              <a:t>processes</a:t>
            </a:r>
            <a:r>
              <a:rPr lang="en-US" altLang="en-US" sz="2800" kern="0" dirty="0">
                <a:solidFill>
                  <a:srgbClr val="C00000"/>
                </a:solidFill>
                <a:latin typeface="Arial" charset="0"/>
                <a:cs typeface="Arial" charset="0"/>
              </a:rPr>
              <a:t> of creation, organisation, diffusion, use and exploitation - in pursuit of business objectives.               </a:t>
            </a:r>
          </a:p>
          <a:p>
            <a:pPr marL="0" lvl="0" indent="0" eaLnBrk="0" fontAlgn="base" hangingPunct="0">
              <a:spcAft>
                <a:spcPct val="0"/>
              </a:spcAft>
              <a:buNone/>
            </a:pPr>
            <a:endParaRPr lang="en-US" altLang="en-US" sz="2800" i="1" kern="0" dirty="0">
              <a:solidFill>
                <a:srgbClr val="000000"/>
              </a:solidFill>
              <a:latin typeface="Arial" charset="0"/>
              <a:cs typeface="Arial" charset="0"/>
            </a:endParaRPr>
          </a:p>
          <a:p>
            <a:pPr marL="0" lvl="0" indent="0" eaLnBrk="0" fontAlgn="base" hangingPunct="0">
              <a:spcAft>
                <a:spcPct val="0"/>
              </a:spcAft>
              <a:buNone/>
            </a:pPr>
            <a:endParaRPr lang="en-US" altLang="en-US" sz="2800" i="1" kern="0" dirty="0">
              <a:solidFill>
                <a:srgbClr val="000000"/>
              </a:solidFill>
              <a:latin typeface="Arial" charset="0"/>
              <a:cs typeface="Arial" charset="0"/>
            </a:endParaRPr>
          </a:p>
          <a:p>
            <a:pPr marL="0" lvl="0" indent="0" eaLnBrk="0" fontAlgn="base" hangingPunct="0">
              <a:spcAft>
                <a:spcPct val="0"/>
              </a:spcAft>
              <a:buNone/>
            </a:pPr>
            <a:endParaRPr lang="en-US" altLang="en-US" sz="2800" i="1" kern="0" dirty="0">
              <a:solidFill>
                <a:srgbClr val="000000"/>
              </a:solidFill>
              <a:latin typeface="Arial" charset="0"/>
              <a:cs typeface="Arial" charset="0"/>
            </a:endParaRPr>
          </a:p>
          <a:p>
            <a:pPr marL="0" lvl="0" indent="0" algn="r" eaLnBrk="0" fontAlgn="base" hangingPunct="0">
              <a:spcAft>
                <a:spcPct val="0"/>
              </a:spcAft>
              <a:buNone/>
            </a:pPr>
            <a:r>
              <a:rPr lang="en-GB" altLang="en-US" sz="2400" i="1" kern="0" dirty="0">
                <a:solidFill>
                  <a:srgbClr val="000000"/>
                </a:solidFill>
                <a:latin typeface="Arial" charset="0"/>
                <a:cs typeface="Arial" charset="0"/>
              </a:rPr>
              <a:t>The Welsh Assembly Government’s KIM Strategy</a:t>
            </a:r>
            <a:endParaRPr lang="en-GB" altLang="en-US" sz="2400" kern="0" dirty="0">
              <a:solidFill>
                <a:srgbClr val="000000"/>
              </a:solidFill>
              <a:latin typeface="Arial" charset="0"/>
              <a:cs typeface="Arial"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22</a:t>
            </a:fld>
            <a:endParaRPr lang="en-GB"/>
          </a:p>
        </p:txBody>
      </p:sp>
    </p:spTree>
    <p:extLst>
      <p:ext uri="{BB962C8B-B14F-4D97-AF65-F5344CB8AC3E}">
        <p14:creationId xmlns:p14="http://schemas.microsoft.com/office/powerpoint/2010/main" val="4262907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subTnLst>
                                    <p:animClr clrSpc="rgb" dir="cw">
                                      <p:cBhvr override="childStyle">
                                        <p:cTn dur="1" fill="hold" display="0" masterRel="nextClick" afterEffect="1"/>
                                        <p:tgtEl>
                                          <p:spTgt spid="3">
                                            <p:txEl>
                                              <p:pRg st="0" end="0"/>
                                            </p:txEl>
                                          </p:spTgt>
                                        </p:tgtEl>
                                        <p:attrNameLst>
                                          <p:attrName>ppt_c</p:attrName>
                                        </p:attrNameLst>
                                      </p:cBhvr>
                                      <p:to>
                                        <a:schemeClr val="accent1"/>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6E583-DF17-4595-83ED-AD2F27886E29}"/>
              </a:ext>
            </a:extLst>
          </p:cNvPr>
          <p:cNvSpPr>
            <a:spLocks noGrp="1"/>
          </p:cNvSpPr>
          <p:nvPr>
            <p:ph type="title"/>
          </p:nvPr>
        </p:nvSpPr>
        <p:spPr/>
        <p:txBody>
          <a:bodyPr/>
          <a:lstStyle/>
          <a:p>
            <a:r>
              <a:rPr lang="en-GB" dirty="0"/>
              <a:t>A Thought</a:t>
            </a:r>
          </a:p>
        </p:txBody>
      </p:sp>
      <p:sp>
        <p:nvSpPr>
          <p:cNvPr id="4" name="Slide Number Placeholder 3">
            <a:extLst>
              <a:ext uri="{FF2B5EF4-FFF2-40B4-BE49-F238E27FC236}">
                <a16:creationId xmlns:a16="http://schemas.microsoft.com/office/drawing/2014/main" id="{D98E5740-707A-4137-84F9-31C9FF15FDA7}"/>
              </a:ext>
            </a:extLst>
          </p:cNvPr>
          <p:cNvSpPr>
            <a:spLocks noGrp="1"/>
          </p:cNvSpPr>
          <p:nvPr>
            <p:ph type="sldNum" sz="quarter" idx="12"/>
          </p:nvPr>
        </p:nvSpPr>
        <p:spPr/>
        <p:txBody>
          <a:bodyPr/>
          <a:lstStyle/>
          <a:p>
            <a:fld id="{3D165440-4880-415F-9146-4793BDD623F8}" type="slidenum">
              <a:rPr lang="en-GB" smtClean="0"/>
              <a:t>23</a:t>
            </a:fld>
            <a:endParaRPr lang="en-GB"/>
          </a:p>
        </p:txBody>
      </p:sp>
      <p:pic>
        <p:nvPicPr>
          <p:cNvPr id="5" name="Picture 4">
            <a:extLst>
              <a:ext uri="{FF2B5EF4-FFF2-40B4-BE49-F238E27FC236}">
                <a16:creationId xmlns:a16="http://schemas.microsoft.com/office/drawing/2014/main" id="{01203661-E5B3-4033-B6FE-F176870EB10F}"/>
              </a:ext>
            </a:extLst>
          </p:cNvPr>
          <p:cNvPicPr>
            <a:picLocks noChangeAspect="1"/>
          </p:cNvPicPr>
          <p:nvPr/>
        </p:nvPicPr>
        <p:blipFill>
          <a:blip r:embed="rId3"/>
          <a:stretch>
            <a:fillRect/>
          </a:stretch>
        </p:blipFill>
        <p:spPr>
          <a:xfrm>
            <a:off x="419528" y="1027910"/>
            <a:ext cx="5682580" cy="4175334"/>
          </a:xfrm>
          <a:prstGeom prst="rect">
            <a:avLst/>
          </a:prstGeom>
        </p:spPr>
      </p:pic>
      <p:pic>
        <p:nvPicPr>
          <p:cNvPr id="7" name="Picture 6">
            <a:extLst>
              <a:ext uri="{FF2B5EF4-FFF2-40B4-BE49-F238E27FC236}">
                <a16:creationId xmlns:a16="http://schemas.microsoft.com/office/drawing/2014/main" id="{55B398E6-3246-48B5-9A27-6D21CE77001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8280" y="1417638"/>
            <a:ext cx="1536192" cy="1943100"/>
          </a:xfrm>
          <a:prstGeom prst="rect">
            <a:avLst/>
          </a:prstGeom>
        </p:spPr>
      </p:pic>
      <p:sp>
        <p:nvSpPr>
          <p:cNvPr id="8" name="TextBox 7">
            <a:extLst>
              <a:ext uri="{FF2B5EF4-FFF2-40B4-BE49-F238E27FC236}">
                <a16:creationId xmlns:a16="http://schemas.microsoft.com/office/drawing/2014/main" id="{3B5E8874-8378-4057-9EEB-D0EEB432C8EB}"/>
              </a:ext>
            </a:extLst>
          </p:cNvPr>
          <p:cNvSpPr txBox="1"/>
          <p:nvPr/>
        </p:nvSpPr>
        <p:spPr>
          <a:xfrm>
            <a:off x="7131506" y="3711068"/>
            <a:ext cx="1592966" cy="1200329"/>
          </a:xfrm>
          <a:prstGeom prst="rect">
            <a:avLst/>
          </a:prstGeom>
          <a:noFill/>
        </p:spPr>
        <p:txBody>
          <a:bodyPr wrap="square" rtlCol="0">
            <a:spAutoFit/>
          </a:bodyPr>
          <a:lstStyle/>
          <a:p>
            <a:r>
              <a:rPr lang="en-GB" b="1" dirty="0">
                <a:solidFill>
                  <a:srgbClr val="FF0000"/>
                </a:solidFill>
              </a:rPr>
              <a:t>Learning = Programmed knowledge + </a:t>
            </a:r>
            <a:r>
              <a:rPr lang="en-GB" b="1" dirty="0" err="1">
                <a:solidFill>
                  <a:srgbClr val="FF0000"/>
                </a:solidFill>
              </a:rPr>
              <a:t>Questoning</a:t>
            </a:r>
            <a:endParaRPr lang="en-GB" b="1" dirty="0">
              <a:solidFill>
                <a:srgbClr val="FF0000"/>
              </a:solidFill>
            </a:endParaRPr>
          </a:p>
        </p:txBody>
      </p:sp>
    </p:spTree>
    <p:extLst>
      <p:ext uri="{BB962C8B-B14F-4D97-AF65-F5344CB8AC3E}">
        <p14:creationId xmlns:p14="http://schemas.microsoft.com/office/powerpoint/2010/main" val="2605307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92080" y="5229200"/>
            <a:ext cx="3768080" cy="360040"/>
          </a:xfrm>
        </p:spPr>
        <p:txBody>
          <a:bodyPr>
            <a:normAutofit/>
          </a:bodyPr>
          <a:lstStyle/>
          <a:p>
            <a:pPr marL="0" lvl="0" indent="0" eaLnBrk="0" fontAlgn="base" hangingPunct="0">
              <a:spcAft>
                <a:spcPct val="0"/>
              </a:spcAft>
              <a:buNone/>
            </a:pPr>
            <a:r>
              <a:rPr lang="en-GB" altLang="en-US" sz="1200" kern="0" dirty="0">
                <a:solidFill>
                  <a:srgbClr val="000000"/>
                </a:solidFill>
                <a:latin typeface="Arial" charset="0"/>
                <a:cs typeface="Arial" charset="0"/>
                <a:hlinkClick r:id="rId2"/>
              </a:rPr>
              <a:t>http://</a:t>
            </a:r>
            <a:r>
              <a:rPr lang="en-GB" altLang="en-US" sz="1200" kern="0" dirty="0" err="1">
                <a:solidFill>
                  <a:srgbClr val="000000"/>
                </a:solidFill>
                <a:latin typeface="Arial" charset="0"/>
                <a:cs typeface="Arial" charset="0"/>
                <a:hlinkClick r:id="rId2"/>
              </a:rPr>
              <a:t>www.youtube.com</a:t>
            </a:r>
            <a:r>
              <a:rPr lang="en-GB" altLang="en-US" sz="1200" kern="0" dirty="0">
                <a:solidFill>
                  <a:srgbClr val="000000"/>
                </a:solidFill>
                <a:latin typeface="Arial" charset="0"/>
                <a:cs typeface="Arial" charset="0"/>
                <a:hlinkClick r:id="rId2"/>
              </a:rPr>
              <a:t>/watch?v=zUVZn44WT_c</a:t>
            </a:r>
            <a:endParaRPr lang="en-GB" altLang="en-US" sz="1200" kern="0" dirty="0">
              <a:solidFill>
                <a:srgbClr val="000000"/>
              </a:solidFill>
              <a:latin typeface="Arial" charset="0"/>
              <a:cs typeface="Arial" charset="0"/>
            </a:endParaRPr>
          </a:p>
        </p:txBody>
      </p:sp>
      <p:sp>
        <p:nvSpPr>
          <p:cNvPr id="4" name="Slide Number Placeholder 3"/>
          <p:cNvSpPr>
            <a:spLocks noGrp="1"/>
          </p:cNvSpPr>
          <p:nvPr>
            <p:ph type="sldNum" sz="quarter" idx="12"/>
          </p:nvPr>
        </p:nvSpPr>
        <p:spPr/>
        <p:txBody>
          <a:bodyPr/>
          <a:lstStyle/>
          <a:p>
            <a:fld id="{3D165440-4880-415F-9146-4793BDD623F8}" type="slidenum">
              <a:rPr lang="en-GB" smtClean="0"/>
              <a:t>24</a:t>
            </a:fld>
            <a:endParaRPr lang="en-GB"/>
          </a:p>
        </p:txBody>
      </p:sp>
      <p:pic>
        <p:nvPicPr>
          <p:cNvPr id="7" name="Picture 6">
            <a:extLst>
              <a:ext uri="{FF2B5EF4-FFF2-40B4-BE49-F238E27FC236}">
                <a16:creationId xmlns:a16="http://schemas.microsoft.com/office/drawing/2014/main" id="{D79B408D-CBC1-3F44-A652-3253FDFC70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435" y="1165394"/>
            <a:ext cx="7571623" cy="3816424"/>
          </a:xfrm>
          <a:prstGeom prst="rect">
            <a:avLst/>
          </a:prstGeom>
        </p:spPr>
      </p:pic>
      <p:sp>
        <p:nvSpPr>
          <p:cNvPr id="9" name="Title 8">
            <a:extLst>
              <a:ext uri="{FF2B5EF4-FFF2-40B4-BE49-F238E27FC236}">
                <a16:creationId xmlns:a16="http://schemas.microsoft.com/office/drawing/2014/main" id="{B3344CA0-C869-3C46-8CAE-B703E7777165}"/>
              </a:ext>
            </a:extLst>
          </p:cNvPr>
          <p:cNvSpPr>
            <a:spLocks noGrp="1"/>
          </p:cNvSpPr>
          <p:nvPr>
            <p:ph type="title"/>
          </p:nvPr>
        </p:nvSpPr>
        <p:spPr>
          <a:xfrm>
            <a:off x="457200" y="116632"/>
            <a:ext cx="8229600" cy="562074"/>
          </a:xfrm>
        </p:spPr>
        <p:txBody>
          <a:bodyPr>
            <a:normAutofit fontScale="90000"/>
          </a:bodyPr>
          <a:lstStyle/>
          <a:p>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Knowledge management, </a:t>
            </a:r>
            <a:b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an organisation’s weapon of choice</a:t>
            </a:r>
            <a:endParaRPr lang="en-US" sz="2000" dirty="0"/>
          </a:p>
        </p:txBody>
      </p:sp>
      <p:sp>
        <p:nvSpPr>
          <p:cNvPr id="10" name="TextBox 9">
            <a:extLst>
              <a:ext uri="{FF2B5EF4-FFF2-40B4-BE49-F238E27FC236}">
                <a16:creationId xmlns:a16="http://schemas.microsoft.com/office/drawing/2014/main" id="{5806C986-65D8-BD41-847E-0FDC5CFA61E2}"/>
              </a:ext>
            </a:extLst>
          </p:cNvPr>
          <p:cNvSpPr txBox="1"/>
          <p:nvPr/>
        </p:nvSpPr>
        <p:spPr>
          <a:xfrm>
            <a:off x="6876256" y="980728"/>
            <a:ext cx="1431802" cy="369332"/>
          </a:xfrm>
          <a:prstGeom prst="rect">
            <a:avLst/>
          </a:prstGeom>
          <a:noFill/>
        </p:spPr>
        <p:txBody>
          <a:bodyPr wrap="none" rtlCol="0">
            <a:spAutoFit/>
          </a:bodyPr>
          <a:lstStyle/>
          <a:p>
            <a:r>
              <a:rPr lang="en-US" dirty="0"/>
              <a:t>K3Cubed Ltd</a:t>
            </a:r>
          </a:p>
        </p:txBody>
      </p:sp>
    </p:spTree>
    <p:extLst>
      <p:ext uri="{BB962C8B-B14F-4D97-AF65-F5344CB8AC3E}">
        <p14:creationId xmlns:p14="http://schemas.microsoft.com/office/powerpoint/2010/main" val="35831271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463047" y="1540445"/>
            <a:ext cx="8964488" cy="2900723"/>
          </a:xfrm>
        </p:spPr>
        <p:txBody>
          <a:bodyPr>
            <a:normAutofit/>
          </a:bodyPr>
          <a:lstStyle/>
          <a:p>
            <a:r>
              <a:rPr lang="en-GB" sz="1800" dirty="0">
                <a:solidFill>
                  <a:srgbClr val="FFFF00"/>
                </a:solidFill>
              </a:rPr>
              <a:t>Take 5 minutes to reflect upon tonight – what have you learnt?  </a:t>
            </a:r>
          </a:p>
          <a:p>
            <a:r>
              <a:rPr lang="en-GB" sz="1800" dirty="0">
                <a:solidFill>
                  <a:srgbClr val="FFFF00"/>
                </a:solidFill>
              </a:rPr>
              <a:t>Any key areas you want to research further? </a:t>
            </a:r>
          </a:p>
          <a:p>
            <a:r>
              <a:rPr lang="en-GB" sz="1800" dirty="0">
                <a:solidFill>
                  <a:srgbClr val="FFFF00"/>
                </a:solidFill>
              </a:rPr>
              <a:t>What can help you with your assignment?</a:t>
            </a:r>
          </a:p>
          <a:p>
            <a:r>
              <a:rPr lang="en-GB" sz="1800" dirty="0">
                <a:solidFill>
                  <a:srgbClr val="FFFF00"/>
                </a:solidFill>
              </a:rPr>
              <a:t>What can help you in your career?</a:t>
            </a:r>
          </a:p>
        </p:txBody>
      </p:sp>
      <p:sp>
        <p:nvSpPr>
          <p:cNvPr id="4" name="Slide Number Placeholder 3">
            <a:extLst>
              <a:ext uri="{FF2B5EF4-FFF2-40B4-BE49-F238E27FC236}">
                <a16:creationId xmlns:a16="http://schemas.microsoft.com/office/drawing/2014/main" id="{9B1590A9-85E1-44C4-8875-F82C6BB63C21}"/>
              </a:ext>
            </a:extLst>
          </p:cNvPr>
          <p:cNvSpPr>
            <a:spLocks noGrp="1"/>
          </p:cNvSpPr>
          <p:nvPr>
            <p:ph type="sldNum" sz="quarter" idx="12"/>
          </p:nvPr>
        </p:nvSpPr>
        <p:spPr/>
        <p:txBody>
          <a:bodyPr/>
          <a:lstStyle/>
          <a:p>
            <a:fld id="{3D165440-4880-415F-9146-4793BDD623F8}" type="slidenum">
              <a:rPr lang="en-GB" smtClean="0"/>
              <a:t>25</a:t>
            </a:fld>
            <a:endParaRPr lang="en-GB"/>
          </a:p>
        </p:txBody>
      </p:sp>
    </p:spTree>
    <p:extLst>
      <p:ext uri="{BB962C8B-B14F-4D97-AF65-F5344CB8AC3E}">
        <p14:creationId xmlns:p14="http://schemas.microsoft.com/office/powerpoint/2010/main" val="20585349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62" y="28575"/>
            <a:ext cx="8229600" cy="1143000"/>
          </a:xfrm>
        </p:spPr>
        <p:txBody>
          <a:bodyPr>
            <a:normAutofit/>
          </a:bodyPr>
          <a:lstStyle/>
          <a:p>
            <a:r>
              <a:rPr lang="en-GB" sz="3600" b="1" dirty="0">
                <a:latin typeface="Arial" panose="020B0604020202020204" pitchFamily="34" charset="0"/>
                <a:cs typeface="Arial" panose="020B0604020202020204" pitchFamily="34" charset="0"/>
              </a:rPr>
              <a:t>Good Knowledge Resources</a:t>
            </a:r>
          </a:p>
        </p:txBody>
      </p:sp>
      <p:sp>
        <p:nvSpPr>
          <p:cNvPr id="4" name="Slide Number Placeholder 3"/>
          <p:cNvSpPr>
            <a:spLocks noGrp="1"/>
          </p:cNvSpPr>
          <p:nvPr>
            <p:ph type="sldNum" sz="quarter" idx="12"/>
          </p:nvPr>
        </p:nvSpPr>
        <p:spPr/>
        <p:txBody>
          <a:bodyPr/>
          <a:lstStyle/>
          <a:p>
            <a:fld id="{3D165440-4880-415F-9146-4793BDD623F8}" type="slidenum">
              <a:rPr lang="en-GB" smtClean="0"/>
              <a:t>26</a:t>
            </a:fld>
            <a:endParaRPr lang="en-GB"/>
          </a:p>
        </p:txBody>
      </p:sp>
      <p:sp>
        <p:nvSpPr>
          <p:cNvPr id="6" name="Rectangle 5">
            <a:extLst>
              <a:ext uri="{FF2B5EF4-FFF2-40B4-BE49-F238E27FC236}">
                <a16:creationId xmlns:a16="http://schemas.microsoft.com/office/drawing/2014/main" id="{55F3F18D-E3AE-4735-B039-143F51CB820B}"/>
              </a:ext>
            </a:extLst>
          </p:cNvPr>
          <p:cNvSpPr/>
          <p:nvPr/>
        </p:nvSpPr>
        <p:spPr>
          <a:xfrm>
            <a:off x="899592" y="1700808"/>
            <a:ext cx="7704856" cy="2923877"/>
          </a:xfrm>
          <a:prstGeom prst="rect">
            <a:avLst/>
          </a:prstGeom>
        </p:spPr>
        <p:txBody>
          <a:bodyPr wrap="square">
            <a:spAutoFit/>
          </a:bodyPr>
          <a:lstStyle/>
          <a:p>
            <a:r>
              <a:rPr lang="en-GB" sz="1600" dirty="0"/>
              <a:t>Nick Milton</a:t>
            </a:r>
          </a:p>
          <a:p>
            <a:pPr lvl="1"/>
            <a:r>
              <a:rPr lang="en-GB" sz="1600" dirty="0">
                <a:hlinkClick r:id="rId2"/>
              </a:rPr>
              <a:t>http://www.knoco.com</a:t>
            </a:r>
            <a:endParaRPr lang="en-GB" sz="1600" dirty="0"/>
          </a:p>
          <a:p>
            <a:pPr lvl="1"/>
            <a:endParaRPr lang="en-GB" sz="1600" dirty="0"/>
          </a:p>
          <a:p>
            <a:r>
              <a:rPr lang="en-GB" sz="1600" dirty="0"/>
              <a:t>David </a:t>
            </a:r>
            <a:r>
              <a:rPr lang="en-GB" sz="1600" dirty="0" err="1"/>
              <a:t>Gurteen</a:t>
            </a:r>
            <a:endParaRPr lang="en-GB" sz="1600" dirty="0"/>
          </a:p>
          <a:p>
            <a:pPr lvl="1"/>
            <a:r>
              <a:rPr lang="en-GB" sz="1600" dirty="0">
                <a:hlinkClick r:id="rId3"/>
              </a:rPr>
              <a:t>http://www.gurteen.com</a:t>
            </a:r>
            <a:endParaRPr lang="en-GB" sz="1600" dirty="0"/>
          </a:p>
          <a:p>
            <a:br>
              <a:rPr lang="en-GB" sz="1600" dirty="0"/>
            </a:br>
            <a:r>
              <a:rPr lang="en-GB" sz="1600" dirty="0"/>
              <a:t>Other Links:</a:t>
            </a:r>
          </a:p>
          <a:p>
            <a:pPr lvl="1"/>
            <a:r>
              <a:rPr lang="en-GB" sz="1600" dirty="0">
                <a:hlinkClick r:id="rId4"/>
              </a:rPr>
              <a:t>http://www.knowledge-management-tools.net</a:t>
            </a:r>
            <a:endParaRPr lang="en-GB" sz="1600" dirty="0"/>
          </a:p>
          <a:p>
            <a:pPr lvl="1"/>
            <a:r>
              <a:rPr lang="en-GB" sz="1600" dirty="0">
                <a:hlinkClick r:id="rId5"/>
              </a:rPr>
              <a:t>http://www.henley.ac.uk/kmforum/</a:t>
            </a:r>
            <a:r>
              <a:rPr lang="en-GB" sz="1600" dirty="0"/>
              <a:t> </a:t>
            </a:r>
          </a:p>
          <a:p>
            <a:pPr lvl="1"/>
            <a:endParaRPr lang="en-GB" sz="2000" dirty="0"/>
          </a:p>
          <a:p>
            <a:pPr lvl="1"/>
            <a:endParaRPr lang="en-GB" sz="2000" dirty="0"/>
          </a:p>
        </p:txBody>
      </p:sp>
      <p:pic>
        <p:nvPicPr>
          <p:cNvPr id="10" name="Picture 9">
            <a:extLst>
              <a:ext uri="{FF2B5EF4-FFF2-40B4-BE49-F238E27FC236}">
                <a16:creationId xmlns:a16="http://schemas.microsoft.com/office/drawing/2014/main" id="{FE20D8B7-613D-46C8-A7B6-5F55DB61B1D6}"/>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604414" y="3429000"/>
            <a:ext cx="3483330" cy="1934344"/>
          </a:xfrm>
          <a:prstGeom prst="rect">
            <a:avLst/>
          </a:prstGeom>
        </p:spPr>
      </p:pic>
      <p:sp>
        <p:nvSpPr>
          <p:cNvPr id="3" name="TextBox 2">
            <a:extLst>
              <a:ext uri="{FF2B5EF4-FFF2-40B4-BE49-F238E27FC236}">
                <a16:creationId xmlns:a16="http://schemas.microsoft.com/office/drawing/2014/main" id="{7E44B452-C551-9641-A364-758C070EA8D8}"/>
              </a:ext>
            </a:extLst>
          </p:cNvPr>
          <p:cNvSpPr txBox="1"/>
          <p:nvPr/>
        </p:nvSpPr>
        <p:spPr>
          <a:xfrm>
            <a:off x="899592" y="4321177"/>
            <a:ext cx="4892686" cy="1077218"/>
          </a:xfrm>
          <a:prstGeom prst="rect">
            <a:avLst/>
          </a:prstGeom>
          <a:noFill/>
        </p:spPr>
        <p:txBody>
          <a:bodyPr wrap="none" rtlCol="0">
            <a:spAutoFit/>
          </a:bodyPr>
          <a:lstStyle/>
          <a:p>
            <a:r>
              <a:rPr lang="en-US" sz="1600" dirty="0"/>
              <a:t>End of online delivery session – Any questions?</a:t>
            </a:r>
            <a:br>
              <a:rPr lang="en-US" sz="1600" dirty="0"/>
            </a:br>
            <a:br>
              <a:rPr lang="en-US" sz="1600" dirty="0"/>
            </a:br>
            <a:r>
              <a:rPr lang="en-US" sz="1600" dirty="0"/>
              <a:t>Homework: review videos &amp; complete online task sheet</a:t>
            </a:r>
          </a:p>
          <a:p>
            <a:r>
              <a:rPr lang="en-US" sz="1600" dirty="0"/>
              <a:t> </a:t>
            </a:r>
          </a:p>
        </p:txBody>
      </p:sp>
    </p:spTree>
    <p:extLst>
      <p:ext uri="{BB962C8B-B14F-4D97-AF65-F5344CB8AC3E}">
        <p14:creationId xmlns:p14="http://schemas.microsoft.com/office/powerpoint/2010/main" val="154640312"/>
      </p:ext>
    </p:extLst>
  </p:cSld>
  <p:clrMapOvr>
    <a:masterClrMapping/>
  </p:clrMapOvr>
</p:sld>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83AD108B-BD82-4BEC-8384-78803B4C51ED}"/>
    </a:ext>
  </a:extLst>
</a:theme>
</file>

<file path=ppt/theme/theme2.xml><?xml version="1.0" encoding="utf-8"?>
<a:theme xmlns:a="http://schemas.openxmlformats.org/drawingml/2006/main" name="ALAMO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rial Rounded MT Bold"/>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24F1A7B5-F957-4D8C-B4DE-CB241DB4BF60}" vid="{2A1E32B8-695C-459D-B16C-89FE870095C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7" ma:contentTypeDescription="Create a new document." ma:contentTypeScope="" ma:versionID="745031b7136e6d0b314959d7b3aab4cc">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48d543818a17c4c1e3adee1e8de4930a"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E204D06-7C22-4E3B-A780-D2484C514C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3A411FC-49E2-4F2C-9E58-F1DF5DCE696C}">
  <ds:schemaRefs>
    <ds:schemaRef ds:uri="http://schemas.microsoft.com/sharepoint/v3/contenttype/forms"/>
  </ds:schemaRefs>
</ds:datastoreItem>
</file>

<file path=customXml/itemProps3.xml><?xml version="1.0" encoding="utf-8"?>
<ds:datastoreItem xmlns:ds="http://schemas.openxmlformats.org/officeDocument/2006/customXml" ds:itemID="{865184DA-0349-45D2-8DFF-557E329E9070}">
  <ds:schemaRefs>
    <ds:schemaRef ds:uri="http://purl.org/dc/terms/"/>
    <ds:schemaRef ds:uri="a908d394-d138-480e-87a3-ff44c37f991a"/>
    <ds:schemaRef ds:uri="http://schemas.microsoft.com/office/infopath/2007/PartnerControl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f66716c4-314f-46c1-b01e-5a44c61897d8"/>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UWTSD PowerPoint Template_new</Template>
  <TotalTime>0</TotalTime>
  <Words>1338</Words>
  <Application>Microsoft Office PowerPoint</Application>
  <PresentationFormat>On-screen Show (4:3)</PresentationFormat>
  <Paragraphs>198</Paragraphs>
  <Slides>26</Slides>
  <Notes>8</Notes>
  <HiddenSlides>4</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26</vt:i4>
      </vt:variant>
    </vt:vector>
  </HeadingPairs>
  <TitlesOfParts>
    <vt:vector size="33" baseType="lpstr">
      <vt:lpstr>-apple-system</vt:lpstr>
      <vt:lpstr>Arial</vt:lpstr>
      <vt:lpstr>Calibri</vt:lpstr>
      <vt:lpstr>Calibri Light</vt:lpstr>
      <vt:lpstr>Trebuchet MS</vt:lpstr>
      <vt:lpstr>Title Slide 1</vt:lpstr>
      <vt:lpstr>ALAMO22</vt:lpstr>
      <vt:lpstr>BA Applied Leadership and Management in the Workplace    Module: BMSK5013  Knowledge and Information Management Skills for the Workplace    </vt:lpstr>
      <vt:lpstr>PowerPoint Presentation</vt:lpstr>
      <vt:lpstr>Recap</vt:lpstr>
      <vt:lpstr>Data, Information, Knowledge &amp; Wisdom</vt:lpstr>
      <vt:lpstr>Two Types of Knowledge</vt:lpstr>
      <vt:lpstr>How we Share Knowledge</vt:lpstr>
      <vt:lpstr>The challenges of tacit knowledge.</vt:lpstr>
      <vt:lpstr>Potential Challenges of Tacit Knowledge</vt:lpstr>
      <vt:lpstr>Potential Challenges of Tacit Knowledge</vt:lpstr>
      <vt:lpstr>Why should you be interested in Knowledge Management today? K3CubedLtd</vt:lpstr>
      <vt:lpstr>   Quotes - Food for Thought</vt:lpstr>
      <vt:lpstr>Can you see the Knowledge?</vt:lpstr>
      <vt:lpstr>What is Knowledge?</vt:lpstr>
      <vt:lpstr>PowerPoint Presentation</vt:lpstr>
      <vt:lpstr>What is Knowledge Management (KM)?</vt:lpstr>
      <vt:lpstr>KM is about working together</vt:lpstr>
      <vt:lpstr>KM is about working together</vt:lpstr>
      <vt:lpstr>Everyone has something to learn, everyone has something to share.</vt:lpstr>
      <vt:lpstr>The Concept of KIM</vt:lpstr>
      <vt:lpstr>The Concept of KIM</vt:lpstr>
      <vt:lpstr>KIM Definition</vt:lpstr>
      <vt:lpstr>KIM Definition</vt:lpstr>
      <vt:lpstr>A Thought</vt:lpstr>
      <vt:lpstr>Knowledge management,  an organisation’s weapon of choice</vt:lpstr>
      <vt:lpstr>Summary</vt:lpstr>
      <vt:lpstr>Good Knowledge 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BMSK4008 Session 4</dc:title>
  <dc:creator>Gavin Hill John;Julia Ault</dc:creator>
  <cp:lastModifiedBy>Christian Felices</cp:lastModifiedBy>
  <cp:revision>79</cp:revision>
  <cp:lastPrinted>2021-01-19T13:56:25Z</cp:lastPrinted>
  <dcterms:modified xsi:type="dcterms:W3CDTF">2024-03-06T10:38:02Z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