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60"/>
  </p:normalViewPr>
  <p:slideViewPr>
    <p:cSldViewPr snapToGrid="0">
      <p:cViewPr>
        <p:scale>
          <a:sx n="50" d="100"/>
          <a:sy n="50" d="100"/>
        </p:scale>
        <p:origin x="29" y="60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sz="1100" dirty="0"/>
              <a:t>Barriers to Physical Activity</a:t>
            </a:r>
          </a:p>
        </c:rich>
      </c:tx>
      <c:layout>
        <c:manualLayout>
          <c:xMode val="edge"/>
          <c:yMode val="edge"/>
          <c:x val="0.1325161846420094"/>
          <c:y val="0.1422011222131869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Barriers to Physical Activity</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Academic Workload</c:v>
                </c:pt>
                <c:pt idx="1">
                  <c:v>Other</c:v>
                </c:pt>
              </c:strCache>
            </c:strRef>
          </c:cat>
          <c:val>
            <c:numRef>
              <c:f>Sheet1!$B$2:$B$3</c:f>
              <c:numCache>
                <c:formatCode>0%</c:formatCode>
                <c:ptCount val="2"/>
                <c:pt idx="0">
                  <c:v>0.76</c:v>
                </c:pt>
                <c:pt idx="1">
                  <c:v>0.24</c:v>
                </c:pt>
              </c:numCache>
            </c:numRef>
          </c:val>
          <c:extLst>
            <c:ext xmlns:c16="http://schemas.microsoft.com/office/drawing/2014/chart" uri="{C3380CC4-5D6E-409C-BE32-E72D297353CC}">
              <c16:uniqueId val="{00000000-FA07-40F6-9681-4D2EB191ED63}"/>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4.999987422891846E-2"/>
          <c:y val="0.76024974771897358"/>
          <c:w val="0.89999983230522462"/>
          <c:h val="0.12124931710337059"/>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BDC85B-FFBF-4C5E-9843-AEA368E1138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6A7A250-74B8-4AC3-B2BF-60B9947D56BB}">
      <dgm:prSet/>
      <dgm:spPr/>
      <dgm:t>
        <a:bodyPr/>
        <a:lstStyle/>
        <a:p>
          <a:pPr>
            <a:lnSpc>
              <a:spcPct val="100000"/>
            </a:lnSpc>
          </a:pPr>
          <a:r>
            <a:rPr lang="en-GB"/>
            <a:t>Multi-sector partnerships enhance the reach of interventions, credibility and sustainability. </a:t>
          </a:r>
          <a:endParaRPr lang="en-US"/>
        </a:p>
      </dgm:t>
    </dgm:pt>
    <dgm:pt modelId="{C8CDE785-187F-4DC3-A6D9-17A1831591B7}" type="parTrans" cxnId="{F8185AD5-7600-4564-B718-80D59AB275D4}">
      <dgm:prSet/>
      <dgm:spPr/>
      <dgm:t>
        <a:bodyPr/>
        <a:lstStyle/>
        <a:p>
          <a:endParaRPr lang="en-US"/>
        </a:p>
      </dgm:t>
    </dgm:pt>
    <dgm:pt modelId="{F91F9A44-C054-4514-8EA0-0787887D960C}" type="sibTrans" cxnId="{F8185AD5-7600-4564-B718-80D59AB275D4}">
      <dgm:prSet/>
      <dgm:spPr/>
      <dgm:t>
        <a:bodyPr/>
        <a:lstStyle/>
        <a:p>
          <a:endParaRPr lang="en-US"/>
        </a:p>
      </dgm:t>
    </dgm:pt>
    <dgm:pt modelId="{67905D5E-4F06-470A-AE95-699EC542C82F}">
      <dgm:prSet/>
      <dgm:spPr/>
      <dgm:t>
        <a:bodyPr/>
        <a:lstStyle/>
        <a:p>
          <a:pPr>
            <a:lnSpc>
              <a:spcPct val="100000"/>
            </a:lnSpc>
          </a:pPr>
          <a:r>
            <a:rPr lang="en-GB"/>
            <a:t>Collaboration with university wellbeing services, local public health teams and Sport England facilitates implementation. </a:t>
          </a:r>
          <a:endParaRPr lang="en-US"/>
        </a:p>
      </dgm:t>
    </dgm:pt>
    <dgm:pt modelId="{3151F6B8-BCCC-4620-AD56-06DDCCC4FC31}" type="parTrans" cxnId="{48CFDD37-C186-45D9-A3A2-EDD6A414FA07}">
      <dgm:prSet/>
      <dgm:spPr/>
      <dgm:t>
        <a:bodyPr/>
        <a:lstStyle/>
        <a:p>
          <a:endParaRPr lang="en-US"/>
        </a:p>
      </dgm:t>
    </dgm:pt>
    <dgm:pt modelId="{8532A726-F68A-4EE8-9C80-2C9C047B39F6}" type="sibTrans" cxnId="{48CFDD37-C186-45D9-A3A2-EDD6A414FA07}">
      <dgm:prSet/>
      <dgm:spPr/>
      <dgm:t>
        <a:bodyPr/>
        <a:lstStyle/>
        <a:p>
          <a:endParaRPr lang="en-US"/>
        </a:p>
      </dgm:t>
    </dgm:pt>
    <dgm:pt modelId="{AD717F3E-2E0B-4444-9DD3-1990359B45CF}">
      <dgm:prSet/>
      <dgm:spPr/>
      <dgm:t>
        <a:bodyPr/>
        <a:lstStyle/>
        <a:p>
          <a:pPr>
            <a:lnSpc>
              <a:spcPct val="100000"/>
            </a:lnSpc>
          </a:pPr>
          <a:r>
            <a:rPr lang="en-GB"/>
            <a:t>Evaluation will assess process, impact and outcomes will be evaluated based on attendance records, level of activity and wellbeing measures. </a:t>
          </a:r>
          <a:endParaRPr lang="en-US"/>
        </a:p>
      </dgm:t>
    </dgm:pt>
    <dgm:pt modelId="{83EBB05F-1192-4A0E-BF3A-BBA0F37F8CE1}" type="parTrans" cxnId="{9A9F872E-CE2A-4FD8-8DD5-F3BBA3DE7667}">
      <dgm:prSet/>
      <dgm:spPr/>
      <dgm:t>
        <a:bodyPr/>
        <a:lstStyle/>
        <a:p>
          <a:endParaRPr lang="en-US"/>
        </a:p>
      </dgm:t>
    </dgm:pt>
    <dgm:pt modelId="{9FF4D978-E095-41CB-8ECE-939862F3CD71}" type="sibTrans" cxnId="{9A9F872E-CE2A-4FD8-8DD5-F3BBA3DE7667}">
      <dgm:prSet/>
      <dgm:spPr/>
      <dgm:t>
        <a:bodyPr/>
        <a:lstStyle/>
        <a:p>
          <a:endParaRPr lang="en-US"/>
        </a:p>
      </dgm:t>
    </dgm:pt>
    <dgm:pt modelId="{6AC030EE-6691-4485-9A75-A674132C2845}">
      <dgm:prSet/>
      <dgm:spPr/>
      <dgm:t>
        <a:bodyPr/>
        <a:lstStyle/>
        <a:p>
          <a:pPr>
            <a:lnSpc>
              <a:spcPct val="100000"/>
            </a:lnSpc>
          </a:pPr>
          <a:r>
            <a:rPr lang="en-GB"/>
            <a:t>Strong evaluation is evidence-based to make future decisions on public health.  </a:t>
          </a:r>
          <a:endParaRPr lang="en-US"/>
        </a:p>
      </dgm:t>
    </dgm:pt>
    <dgm:pt modelId="{DCE26B37-5C48-4335-99ED-29019BB06B8E}" type="parTrans" cxnId="{5298B73A-D2E2-40FD-9571-855D71B6E2FE}">
      <dgm:prSet/>
      <dgm:spPr/>
      <dgm:t>
        <a:bodyPr/>
        <a:lstStyle/>
        <a:p>
          <a:endParaRPr lang="en-US"/>
        </a:p>
      </dgm:t>
    </dgm:pt>
    <dgm:pt modelId="{766D0794-53B4-4615-8FB0-D725ED9AF742}" type="sibTrans" cxnId="{5298B73A-D2E2-40FD-9571-855D71B6E2FE}">
      <dgm:prSet/>
      <dgm:spPr/>
      <dgm:t>
        <a:bodyPr/>
        <a:lstStyle/>
        <a:p>
          <a:endParaRPr lang="en-US"/>
        </a:p>
      </dgm:t>
    </dgm:pt>
    <dgm:pt modelId="{0A078EEB-57FF-453B-8887-7E576048E5E2}" type="pres">
      <dgm:prSet presAssocID="{43BDC85B-FFBF-4C5E-9843-AEA368E1138F}" presName="root" presStyleCnt="0">
        <dgm:presLayoutVars>
          <dgm:dir/>
          <dgm:resizeHandles val="exact"/>
        </dgm:presLayoutVars>
      </dgm:prSet>
      <dgm:spPr/>
    </dgm:pt>
    <dgm:pt modelId="{D3A5F48B-F3CE-4B77-BC46-62802D7A4C3F}" type="pres">
      <dgm:prSet presAssocID="{D6A7A250-74B8-4AC3-B2BF-60B9947D56BB}" presName="compNode" presStyleCnt="0"/>
      <dgm:spPr/>
    </dgm:pt>
    <dgm:pt modelId="{8BAB6B05-D069-4E4C-B8A2-08C91B7C4F7A}" type="pres">
      <dgm:prSet presAssocID="{D6A7A250-74B8-4AC3-B2BF-60B9947D56BB}" presName="bgRect" presStyleLbl="bgShp" presStyleIdx="0" presStyleCnt="4"/>
      <dgm:spPr/>
    </dgm:pt>
    <dgm:pt modelId="{E2EC2596-77F5-4D9A-A16E-9D09AF5B8857}" type="pres">
      <dgm:prSet presAssocID="{D6A7A250-74B8-4AC3-B2BF-60B9947D56B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6AEDF0BC-1AB7-40F9-91E0-A183D7A065AF}" type="pres">
      <dgm:prSet presAssocID="{D6A7A250-74B8-4AC3-B2BF-60B9947D56BB}" presName="spaceRect" presStyleCnt="0"/>
      <dgm:spPr/>
    </dgm:pt>
    <dgm:pt modelId="{E1D87469-7166-45ED-A979-80956079207F}" type="pres">
      <dgm:prSet presAssocID="{D6A7A250-74B8-4AC3-B2BF-60B9947D56BB}" presName="parTx" presStyleLbl="revTx" presStyleIdx="0" presStyleCnt="4">
        <dgm:presLayoutVars>
          <dgm:chMax val="0"/>
          <dgm:chPref val="0"/>
        </dgm:presLayoutVars>
      </dgm:prSet>
      <dgm:spPr/>
    </dgm:pt>
    <dgm:pt modelId="{E6224103-A8FD-4D35-9CE1-588E2589C614}" type="pres">
      <dgm:prSet presAssocID="{F91F9A44-C054-4514-8EA0-0787887D960C}" presName="sibTrans" presStyleCnt="0"/>
      <dgm:spPr/>
    </dgm:pt>
    <dgm:pt modelId="{3C790EFF-1007-4829-9332-870484F09F94}" type="pres">
      <dgm:prSet presAssocID="{67905D5E-4F06-470A-AE95-699EC542C82F}" presName="compNode" presStyleCnt="0"/>
      <dgm:spPr/>
    </dgm:pt>
    <dgm:pt modelId="{97328771-ED1D-4A2F-AC15-AEECB7C67009}" type="pres">
      <dgm:prSet presAssocID="{67905D5E-4F06-470A-AE95-699EC542C82F}" presName="bgRect" presStyleLbl="bgShp" presStyleIdx="1" presStyleCnt="4"/>
      <dgm:spPr/>
    </dgm:pt>
    <dgm:pt modelId="{BCE8D59F-ABEC-4D71-A4F4-147E0D19FFAE}" type="pres">
      <dgm:prSet presAssocID="{67905D5E-4F06-470A-AE95-699EC542C82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ort Balls"/>
        </a:ext>
      </dgm:extLst>
    </dgm:pt>
    <dgm:pt modelId="{8F71DF19-3682-40DC-B5BC-96A86A09E622}" type="pres">
      <dgm:prSet presAssocID="{67905D5E-4F06-470A-AE95-699EC542C82F}" presName="spaceRect" presStyleCnt="0"/>
      <dgm:spPr/>
    </dgm:pt>
    <dgm:pt modelId="{727A865C-4C97-4F42-A2B3-D2AC8FD8DE6E}" type="pres">
      <dgm:prSet presAssocID="{67905D5E-4F06-470A-AE95-699EC542C82F}" presName="parTx" presStyleLbl="revTx" presStyleIdx="1" presStyleCnt="4">
        <dgm:presLayoutVars>
          <dgm:chMax val="0"/>
          <dgm:chPref val="0"/>
        </dgm:presLayoutVars>
      </dgm:prSet>
      <dgm:spPr/>
    </dgm:pt>
    <dgm:pt modelId="{61866BA0-21A8-425C-83FD-5BBC692E78DD}" type="pres">
      <dgm:prSet presAssocID="{8532A726-F68A-4EE8-9C80-2C9C047B39F6}" presName="sibTrans" presStyleCnt="0"/>
      <dgm:spPr/>
    </dgm:pt>
    <dgm:pt modelId="{118ADF58-718D-4629-B72C-D956BF3F89D2}" type="pres">
      <dgm:prSet presAssocID="{AD717F3E-2E0B-4444-9DD3-1990359B45CF}" presName="compNode" presStyleCnt="0"/>
      <dgm:spPr/>
    </dgm:pt>
    <dgm:pt modelId="{C6635A0A-FB29-4FA4-A8C6-B3402C7017EF}" type="pres">
      <dgm:prSet presAssocID="{AD717F3E-2E0B-4444-9DD3-1990359B45CF}" presName="bgRect" presStyleLbl="bgShp" presStyleIdx="2" presStyleCnt="4"/>
      <dgm:spPr/>
    </dgm:pt>
    <dgm:pt modelId="{612FCDCD-DA4D-44E0-A530-651C5B30BF18}" type="pres">
      <dgm:prSet presAssocID="{AD717F3E-2E0B-4444-9DD3-1990359B45C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ck List"/>
        </a:ext>
      </dgm:extLst>
    </dgm:pt>
    <dgm:pt modelId="{A291F186-5ABE-457F-A0B6-82C2632BE36C}" type="pres">
      <dgm:prSet presAssocID="{AD717F3E-2E0B-4444-9DD3-1990359B45CF}" presName="spaceRect" presStyleCnt="0"/>
      <dgm:spPr/>
    </dgm:pt>
    <dgm:pt modelId="{1377DAB4-540E-4DE6-A21A-CE351EFBD922}" type="pres">
      <dgm:prSet presAssocID="{AD717F3E-2E0B-4444-9DD3-1990359B45CF}" presName="parTx" presStyleLbl="revTx" presStyleIdx="2" presStyleCnt="4">
        <dgm:presLayoutVars>
          <dgm:chMax val="0"/>
          <dgm:chPref val="0"/>
        </dgm:presLayoutVars>
      </dgm:prSet>
      <dgm:spPr/>
    </dgm:pt>
    <dgm:pt modelId="{A8E49FD2-6C9D-4370-B0EC-154E482538EC}" type="pres">
      <dgm:prSet presAssocID="{9FF4D978-E095-41CB-8ECE-939862F3CD71}" presName="sibTrans" presStyleCnt="0"/>
      <dgm:spPr/>
    </dgm:pt>
    <dgm:pt modelId="{562B5358-12C8-4601-B19A-02C87367647E}" type="pres">
      <dgm:prSet presAssocID="{6AC030EE-6691-4485-9A75-A674132C2845}" presName="compNode" presStyleCnt="0"/>
      <dgm:spPr/>
    </dgm:pt>
    <dgm:pt modelId="{1BF2350B-688E-4742-9705-185E27FEBAB2}" type="pres">
      <dgm:prSet presAssocID="{6AC030EE-6691-4485-9A75-A674132C2845}" presName="bgRect" presStyleLbl="bgShp" presStyleIdx="3" presStyleCnt="4"/>
      <dgm:spPr/>
    </dgm:pt>
    <dgm:pt modelId="{CB25FACB-91B0-4CED-8B0C-76009D55EE98}" type="pres">
      <dgm:prSet presAssocID="{6AC030EE-6691-4485-9A75-A674132C284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70F9CFAB-4FEA-4AEE-9E09-B997C61CE4D5}" type="pres">
      <dgm:prSet presAssocID="{6AC030EE-6691-4485-9A75-A674132C2845}" presName="spaceRect" presStyleCnt="0"/>
      <dgm:spPr/>
    </dgm:pt>
    <dgm:pt modelId="{3296F4E9-7DEC-42C6-A5BC-61FD7B1BA2B5}" type="pres">
      <dgm:prSet presAssocID="{6AC030EE-6691-4485-9A75-A674132C2845}" presName="parTx" presStyleLbl="revTx" presStyleIdx="3" presStyleCnt="4">
        <dgm:presLayoutVars>
          <dgm:chMax val="0"/>
          <dgm:chPref val="0"/>
        </dgm:presLayoutVars>
      </dgm:prSet>
      <dgm:spPr/>
    </dgm:pt>
  </dgm:ptLst>
  <dgm:cxnLst>
    <dgm:cxn modelId="{9A9F872E-CE2A-4FD8-8DD5-F3BBA3DE7667}" srcId="{43BDC85B-FFBF-4C5E-9843-AEA368E1138F}" destId="{AD717F3E-2E0B-4444-9DD3-1990359B45CF}" srcOrd="2" destOrd="0" parTransId="{83EBB05F-1192-4A0E-BF3A-BBA0F37F8CE1}" sibTransId="{9FF4D978-E095-41CB-8ECE-939862F3CD71}"/>
    <dgm:cxn modelId="{48CFDD37-C186-45D9-A3A2-EDD6A414FA07}" srcId="{43BDC85B-FFBF-4C5E-9843-AEA368E1138F}" destId="{67905D5E-4F06-470A-AE95-699EC542C82F}" srcOrd="1" destOrd="0" parTransId="{3151F6B8-BCCC-4620-AD56-06DDCCC4FC31}" sibTransId="{8532A726-F68A-4EE8-9C80-2C9C047B39F6}"/>
    <dgm:cxn modelId="{5298B73A-D2E2-40FD-9571-855D71B6E2FE}" srcId="{43BDC85B-FFBF-4C5E-9843-AEA368E1138F}" destId="{6AC030EE-6691-4485-9A75-A674132C2845}" srcOrd="3" destOrd="0" parTransId="{DCE26B37-5C48-4335-99ED-29019BB06B8E}" sibTransId="{766D0794-53B4-4615-8FB0-D725ED9AF742}"/>
    <dgm:cxn modelId="{DED8F168-97FD-4FC7-82F7-D9D236EF9A9E}" type="presOf" srcId="{D6A7A250-74B8-4AC3-B2BF-60B9947D56BB}" destId="{E1D87469-7166-45ED-A979-80956079207F}" srcOrd="0" destOrd="0" presId="urn:microsoft.com/office/officeart/2018/2/layout/IconVerticalSolidList"/>
    <dgm:cxn modelId="{CCEFAC77-CF2E-48CF-9446-23CD4BFEA1CD}" type="presOf" srcId="{67905D5E-4F06-470A-AE95-699EC542C82F}" destId="{727A865C-4C97-4F42-A2B3-D2AC8FD8DE6E}" srcOrd="0" destOrd="0" presId="urn:microsoft.com/office/officeart/2018/2/layout/IconVerticalSolidList"/>
    <dgm:cxn modelId="{F3737E80-94E5-454A-80F6-6605D48593EE}" type="presOf" srcId="{AD717F3E-2E0B-4444-9DD3-1990359B45CF}" destId="{1377DAB4-540E-4DE6-A21A-CE351EFBD922}" srcOrd="0" destOrd="0" presId="urn:microsoft.com/office/officeart/2018/2/layout/IconVerticalSolidList"/>
    <dgm:cxn modelId="{B77AE1C0-CEBD-437F-BB02-7D379CC4F103}" type="presOf" srcId="{43BDC85B-FFBF-4C5E-9843-AEA368E1138F}" destId="{0A078EEB-57FF-453B-8887-7E576048E5E2}" srcOrd="0" destOrd="0" presId="urn:microsoft.com/office/officeart/2018/2/layout/IconVerticalSolidList"/>
    <dgm:cxn modelId="{F8185AD5-7600-4564-B718-80D59AB275D4}" srcId="{43BDC85B-FFBF-4C5E-9843-AEA368E1138F}" destId="{D6A7A250-74B8-4AC3-B2BF-60B9947D56BB}" srcOrd="0" destOrd="0" parTransId="{C8CDE785-187F-4DC3-A6D9-17A1831591B7}" sibTransId="{F91F9A44-C054-4514-8EA0-0787887D960C}"/>
    <dgm:cxn modelId="{DED6A0D9-E370-429B-B76B-152E9938DD87}" type="presOf" srcId="{6AC030EE-6691-4485-9A75-A674132C2845}" destId="{3296F4E9-7DEC-42C6-A5BC-61FD7B1BA2B5}" srcOrd="0" destOrd="0" presId="urn:microsoft.com/office/officeart/2018/2/layout/IconVerticalSolidList"/>
    <dgm:cxn modelId="{00D49FF3-3E23-49D2-986E-C5AD72057508}" type="presParOf" srcId="{0A078EEB-57FF-453B-8887-7E576048E5E2}" destId="{D3A5F48B-F3CE-4B77-BC46-62802D7A4C3F}" srcOrd="0" destOrd="0" presId="urn:microsoft.com/office/officeart/2018/2/layout/IconVerticalSolidList"/>
    <dgm:cxn modelId="{023F5941-5B21-43FA-8FFC-99206A0375E2}" type="presParOf" srcId="{D3A5F48B-F3CE-4B77-BC46-62802D7A4C3F}" destId="{8BAB6B05-D069-4E4C-B8A2-08C91B7C4F7A}" srcOrd="0" destOrd="0" presId="urn:microsoft.com/office/officeart/2018/2/layout/IconVerticalSolidList"/>
    <dgm:cxn modelId="{D995C371-5984-4902-8C64-AED314B13AF5}" type="presParOf" srcId="{D3A5F48B-F3CE-4B77-BC46-62802D7A4C3F}" destId="{E2EC2596-77F5-4D9A-A16E-9D09AF5B8857}" srcOrd="1" destOrd="0" presId="urn:microsoft.com/office/officeart/2018/2/layout/IconVerticalSolidList"/>
    <dgm:cxn modelId="{CE3A72B0-0DA4-44B2-A5B8-DA7BBF1A8E75}" type="presParOf" srcId="{D3A5F48B-F3CE-4B77-BC46-62802D7A4C3F}" destId="{6AEDF0BC-1AB7-40F9-91E0-A183D7A065AF}" srcOrd="2" destOrd="0" presId="urn:microsoft.com/office/officeart/2018/2/layout/IconVerticalSolidList"/>
    <dgm:cxn modelId="{D184B0BC-B14C-4153-A300-EF0CFD1EC058}" type="presParOf" srcId="{D3A5F48B-F3CE-4B77-BC46-62802D7A4C3F}" destId="{E1D87469-7166-45ED-A979-80956079207F}" srcOrd="3" destOrd="0" presId="urn:microsoft.com/office/officeart/2018/2/layout/IconVerticalSolidList"/>
    <dgm:cxn modelId="{70209A82-B450-4D39-AABA-A504C7F69AA1}" type="presParOf" srcId="{0A078EEB-57FF-453B-8887-7E576048E5E2}" destId="{E6224103-A8FD-4D35-9CE1-588E2589C614}" srcOrd="1" destOrd="0" presId="urn:microsoft.com/office/officeart/2018/2/layout/IconVerticalSolidList"/>
    <dgm:cxn modelId="{C1BC6059-7E5E-47ED-B3F6-73D66AB6EB02}" type="presParOf" srcId="{0A078EEB-57FF-453B-8887-7E576048E5E2}" destId="{3C790EFF-1007-4829-9332-870484F09F94}" srcOrd="2" destOrd="0" presId="urn:microsoft.com/office/officeart/2018/2/layout/IconVerticalSolidList"/>
    <dgm:cxn modelId="{7B8FE020-53CB-48A3-9942-1776305D29A3}" type="presParOf" srcId="{3C790EFF-1007-4829-9332-870484F09F94}" destId="{97328771-ED1D-4A2F-AC15-AEECB7C67009}" srcOrd="0" destOrd="0" presId="urn:microsoft.com/office/officeart/2018/2/layout/IconVerticalSolidList"/>
    <dgm:cxn modelId="{2C630630-F45E-4BA2-885B-F9DA734CFAE3}" type="presParOf" srcId="{3C790EFF-1007-4829-9332-870484F09F94}" destId="{BCE8D59F-ABEC-4D71-A4F4-147E0D19FFAE}" srcOrd="1" destOrd="0" presId="urn:microsoft.com/office/officeart/2018/2/layout/IconVerticalSolidList"/>
    <dgm:cxn modelId="{65FCC9CD-8FFE-40EA-ABAC-FAEC455B5C4B}" type="presParOf" srcId="{3C790EFF-1007-4829-9332-870484F09F94}" destId="{8F71DF19-3682-40DC-B5BC-96A86A09E622}" srcOrd="2" destOrd="0" presId="urn:microsoft.com/office/officeart/2018/2/layout/IconVerticalSolidList"/>
    <dgm:cxn modelId="{335B008E-213A-4AE7-859B-C95903FC9C10}" type="presParOf" srcId="{3C790EFF-1007-4829-9332-870484F09F94}" destId="{727A865C-4C97-4F42-A2B3-D2AC8FD8DE6E}" srcOrd="3" destOrd="0" presId="urn:microsoft.com/office/officeart/2018/2/layout/IconVerticalSolidList"/>
    <dgm:cxn modelId="{F16198BD-500D-4FE3-832A-90C24E015FC4}" type="presParOf" srcId="{0A078EEB-57FF-453B-8887-7E576048E5E2}" destId="{61866BA0-21A8-425C-83FD-5BBC692E78DD}" srcOrd="3" destOrd="0" presId="urn:microsoft.com/office/officeart/2018/2/layout/IconVerticalSolidList"/>
    <dgm:cxn modelId="{6D126022-DAB9-40DB-A060-EADAE30E8701}" type="presParOf" srcId="{0A078EEB-57FF-453B-8887-7E576048E5E2}" destId="{118ADF58-718D-4629-B72C-D956BF3F89D2}" srcOrd="4" destOrd="0" presId="urn:microsoft.com/office/officeart/2018/2/layout/IconVerticalSolidList"/>
    <dgm:cxn modelId="{5BCBD795-5618-4795-BAF2-B2EE20CC610A}" type="presParOf" srcId="{118ADF58-718D-4629-B72C-D956BF3F89D2}" destId="{C6635A0A-FB29-4FA4-A8C6-B3402C7017EF}" srcOrd="0" destOrd="0" presId="urn:microsoft.com/office/officeart/2018/2/layout/IconVerticalSolidList"/>
    <dgm:cxn modelId="{CC7AEDB5-6ED3-4C67-ABB3-9E7C8634BB2A}" type="presParOf" srcId="{118ADF58-718D-4629-B72C-D956BF3F89D2}" destId="{612FCDCD-DA4D-44E0-A530-651C5B30BF18}" srcOrd="1" destOrd="0" presId="urn:microsoft.com/office/officeart/2018/2/layout/IconVerticalSolidList"/>
    <dgm:cxn modelId="{C0B10631-FACC-4B53-B5D8-4FF0F8234193}" type="presParOf" srcId="{118ADF58-718D-4629-B72C-D956BF3F89D2}" destId="{A291F186-5ABE-457F-A0B6-82C2632BE36C}" srcOrd="2" destOrd="0" presId="urn:microsoft.com/office/officeart/2018/2/layout/IconVerticalSolidList"/>
    <dgm:cxn modelId="{EA2629FD-F2C0-4A66-B000-89F09CE8C9BF}" type="presParOf" srcId="{118ADF58-718D-4629-B72C-D956BF3F89D2}" destId="{1377DAB4-540E-4DE6-A21A-CE351EFBD922}" srcOrd="3" destOrd="0" presId="urn:microsoft.com/office/officeart/2018/2/layout/IconVerticalSolidList"/>
    <dgm:cxn modelId="{1CA4A761-4EAA-4DED-9CD8-99E15D019F9F}" type="presParOf" srcId="{0A078EEB-57FF-453B-8887-7E576048E5E2}" destId="{A8E49FD2-6C9D-4370-B0EC-154E482538EC}" srcOrd="5" destOrd="0" presId="urn:microsoft.com/office/officeart/2018/2/layout/IconVerticalSolidList"/>
    <dgm:cxn modelId="{4C913A52-BD55-4079-95C1-CCC6FC3ED2C4}" type="presParOf" srcId="{0A078EEB-57FF-453B-8887-7E576048E5E2}" destId="{562B5358-12C8-4601-B19A-02C87367647E}" srcOrd="6" destOrd="0" presId="urn:microsoft.com/office/officeart/2018/2/layout/IconVerticalSolidList"/>
    <dgm:cxn modelId="{C3DC583B-1312-41DD-98EF-ED775A6120CD}" type="presParOf" srcId="{562B5358-12C8-4601-B19A-02C87367647E}" destId="{1BF2350B-688E-4742-9705-185E27FEBAB2}" srcOrd="0" destOrd="0" presId="urn:microsoft.com/office/officeart/2018/2/layout/IconVerticalSolidList"/>
    <dgm:cxn modelId="{45B041FA-A382-46AE-B1B6-42938BB3612C}" type="presParOf" srcId="{562B5358-12C8-4601-B19A-02C87367647E}" destId="{CB25FACB-91B0-4CED-8B0C-76009D55EE98}" srcOrd="1" destOrd="0" presId="urn:microsoft.com/office/officeart/2018/2/layout/IconVerticalSolidList"/>
    <dgm:cxn modelId="{9D02E5F6-92C9-47AF-AE87-C8AFC1A1F768}" type="presParOf" srcId="{562B5358-12C8-4601-B19A-02C87367647E}" destId="{70F9CFAB-4FEA-4AEE-9E09-B997C61CE4D5}" srcOrd="2" destOrd="0" presId="urn:microsoft.com/office/officeart/2018/2/layout/IconVerticalSolidList"/>
    <dgm:cxn modelId="{66698FE6-2E51-44B1-ADC8-D38989590E01}" type="presParOf" srcId="{562B5358-12C8-4601-B19A-02C87367647E}" destId="{3296F4E9-7DEC-42C6-A5BC-61FD7B1BA2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6B05-D069-4E4C-B8A2-08C91B7C4F7A}">
      <dsp:nvSpPr>
        <dsp:cNvPr id="0" name=""/>
        <dsp:cNvSpPr/>
      </dsp:nvSpPr>
      <dsp:spPr>
        <a:xfrm>
          <a:off x="0" y="3403"/>
          <a:ext cx="6070120" cy="745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C2596-77F5-4D9A-A16E-9D09AF5B8857}">
      <dsp:nvSpPr>
        <dsp:cNvPr id="0" name=""/>
        <dsp:cNvSpPr/>
      </dsp:nvSpPr>
      <dsp:spPr>
        <a:xfrm>
          <a:off x="225548" y="171167"/>
          <a:ext cx="410489" cy="4100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D87469-7166-45ED-A979-80956079207F}">
      <dsp:nvSpPr>
        <dsp:cNvPr id="0" name=""/>
        <dsp:cNvSpPr/>
      </dsp:nvSpPr>
      <dsp:spPr>
        <a:xfrm>
          <a:off x="861586" y="3403"/>
          <a:ext cx="5182437" cy="792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3" tIns="83843" rIns="83843" bIns="83843" numCol="1" spcCol="1270" anchor="ctr" anchorCtr="0">
          <a:noAutofit/>
        </a:bodyPr>
        <a:lstStyle/>
        <a:p>
          <a:pPr marL="0" lvl="0" indent="0" algn="l" defTabSz="622300">
            <a:lnSpc>
              <a:spcPct val="100000"/>
            </a:lnSpc>
            <a:spcBef>
              <a:spcPct val="0"/>
            </a:spcBef>
            <a:spcAft>
              <a:spcPct val="35000"/>
            </a:spcAft>
            <a:buNone/>
          </a:pPr>
          <a:r>
            <a:rPr lang="en-GB" sz="1400" kern="1200"/>
            <a:t>Multi-sector partnerships enhance the reach of interventions, credibility and sustainability. </a:t>
          </a:r>
          <a:endParaRPr lang="en-US" sz="1400" kern="1200"/>
        </a:p>
      </dsp:txBody>
      <dsp:txXfrm>
        <a:off x="861586" y="3403"/>
        <a:ext cx="5182437" cy="792215"/>
      </dsp:txXfrm>
    </dsp:sp>
    <dsp:sp modelId="{97328771-ED1D-4A2F-AC15-AEECB7C67009}">
      <dsp:nvSpPr>
        <dsp:cNvPr id="0" name=""/>
        <dsp:cNvSpPr/>
      </dsp:nvSpPr>
      <dsp:spPr>
        <a:xfrm>
          <a:off x="0" y="993673"/>
          <a:ext cx="6070120" cy="745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8D59F-ABEC-4D71-A4F4-147E0D19FFAE}">
      <dsp:nvSpPr>
        <dsp:cNvPr id="0" name=""/>
        <dsp:cNvSpPr/>
      </dsp:nvSpPr>
      <dsp:spPr>
        <a:xfrm>
          <a:off x="225548" y="1161437"/>
          <a:ext cx="410489" cy="4100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7A865C-4C97-4F42-A2B3-D2AC8FD8DE6E}">
      <dsp:nvSpPr>
        <dsp:cNvPr id="0" name=""/>
        <dsp:cNvSpPr/>
      </dsp:nvSpPr>
      <dsp:spPr>
        <a:xfrm>
          <a:off x="861586" y="993673"/>
          <a:ext cx="5182437" cy="792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3" tIns="83843" rIns="83843" bIns="83843" numCol="1" spcCol="1270" anchor="ctr" anchorCtr="0">
          <a:noAutofit/>
        </a:bodyPr>
        <a:lstStyle/>
        <a:p>
          <a:pPr marL="0" lvl="0" indent="0" algn="l" defTabSz="622300">
            <a:lnSpc>
              <a:spcPct val="100000"/>
            </a:lnSpc>
            <a:spcBef>
              <a:spcPct val="0"/>
            </a:spcBef>
            <a:spcAft>
              <a:spcPct val="35000"/>
            </a:spcAft>
            <a:buNone/>
          </a:pPr>
          <a:r>
            <a:rPr lang="en-GB" sz="1400" kern="1200"/>
            <a:t>Collaboration with university wellbeing services, local public health teams and Sport England facilitates implementation. </a:t>
          </a:r>
          <a:endParaRPr lang="en-US" sz="1400" kern="1200"/>
        </a:p>
      </dsp:txBody>
      <dsp:txXfrm>
        <a:off x="861586" y="993673"/>
        <a:ext cx="5182437" cy="792215"/>
      </dsp:txXfrm>
    </dsp:sp>
    <dsp:sp modelId="{C6635A0A-FB29-4FA4-A8C6-B3402C7017EF}">
      <dsp:nvSpPr>
        <dsp:cNvPr id="0" name=""/>
        <dsp:cNvSpPr/>
      </dsp:nvSpPr>
      <dsp:spPr>
        <a:xfrm>
          <a:off x="0" y="1983943"/>
          <a:ext cx="6070120" cy="745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FCDCD-DA4D-44E0-A530-651C5B30BF18}">
      <dsp:nvSpPr>
        <dsp:cNvPr id="0" name=""/>
        <dsp:cNvSpPr/>
      </dsp:nvSpPr>
      <dsp:spPr>
        <a:xfrm>
          <a:off x="225548" y="2151706"/>
          <a:ext cx="410489" cy="4100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77DAB4-540E-4DE6-A21A-CE351EFBD922}">
      <dsp:nvSpPr>
        <dsp:cNvPr id="0" name=""/>
        <dsp:cNvSpPr/>
      </dsp:nvSpPr>
      <dsp:spPr>
        <a:xfrm>
          <a:off x="861586" y="1983943"/>
          <a:ext cx="5182437" cy="792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3" tIns="83843" rIns="83843" bIns="83843" numCol="1" spcCol="1270" anchor="ctr" anchorCtr="0">
          <a:noAutofit/>
        </a:bodyPr>
        <a:lstStyle/>
        <a:p>
          <a:pPr marL="0" lvl="0" indent="0" algn="l" defTabSz="622300">
            <a:lnSpc>
              <a:spcPct val="100000"/>
            </a:lnSpc>
            <a:spcBef>
              <a:spcPct val="0"/>
            </a:spcBef>
            <a:spcAft>
              <a:spcPct val="35000"/>
            </a:spcAft>
            <a:buNone/>
          </a:pPr>
          <a:r>
            <a:rPr lang="en-GB" sz="1400" kern="1200"/>
            <a:t>Evaluation will assess process, impact and outcomes will be evaluated based on attendance records, level of activity and wellbeing measures. </a:t>
          </a:r>
          <a:endParaRPr lang="en-US" sz="1400" kern="1200"/>
        </a:p>
      </dsp:txBody>
      <dsp:txXfrm>
        <a:off x="861586" y="1983943"/>
        <a:ext cx="5182437" cy="792215"/>
      </dsp:txXfrm>
    </dsp:sp>
    <dsp:sp modelId="{1BF2350B-688E-4742-9705-185E27FEBAB2}">
      <dsp:nvSpPr>
        <dsp:cNvPr id="0" name=""/>
        <dsp:cNvSpPr/>
      </dsp:nvSpPr>
      <dsp:spPr>
        <a:xfrm>
          <a:off x="0" y="2974213"/>
          <a:ext cx="6070120" cy="745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25FACB-91B0-4CED-8B0C-76009D55EE98}">
      <dsp:nvSpPr>
        <dsp:cNvPr id="0" name=""/>
        <dsp:cNvSpPr/>
      </dsp:nvSpPr>
      <dsp:spPr>
        <a:xfrm>
          <a:off x="225548" y="3141976"/>
          <a:ext cx="410489" cy="4100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6F4E9-7DEC-42C6-A5BC-61FD7B1BA2B5}">
      <dsp:nvSpPr>
        <dsp:cNvPr id="0" name=""/>
        <dsp:cNvSpPr/>
      </dsp:nvSpPr>
      <dsp:spPr>
        <a:xfrm>
          <a:off x="861586" y="2974213"/>
          <a:ext cx="5182437" cy="792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3" tIns="83843" rIns="83843" bIns="83843" numCol="1" spcCol="1270" anchor="ctr" anchorCtr="0">
          <a:noAutofit/>
        </a:bodyPr>
        <a:lstStyle/>
        <a:p>
          <a:pPr marL="0" lvl="0" indent="0" algn="l" defTabSz="622300">
            <a:lnSpc>
              <a:spcPct val="100000"/>
            </a:lnSpc>
            <a:spcBef>
              <a:spcPct val="0"/>
            </a:spcBef>
            <a:spcAft>
              <a:spcPct val="35000"/>
            </a:spcAft>
            <a:buNone/>
          </a:pPr>
          <a:r>
            <a:rPr lang="en-GB" sz="1400" kern="1200"/>
            <a:t>Strong evaluation is evidence-based to make future decisions on public health.  </a:t>
          </a:r>
          <a:endParaRPr lang="en-US" sz="1400" kern="1200"/>
        </a:p>
      </dsp:txBody>
      <dsp:txXfrm>
        <a:off x="861586" y="2974213"/>
        <a:ext cx="5182437" cy="7922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C04939-ED31-4334-B495-4D45451484AB}"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2421C6-82AA-4903-A0B1-FDD4A5253DF6}" type="slidenum">
              <a:rPr lang="en-GB" smtClean="0"/>
              <a:t>‹#›</a:t>
            </a:fld>
            <a:endParaRPr lang="en-GB"/>
          </a:p>
        </p:txBody>
      </p:sp>
    </p:spTree>
    <p:extLst>
      <p:ext uri="{BB962C8B-B14F-4D97-AF65-F5344CB8AC3E}">
        <p14:creationId xmlns:p14="http://schemas.microsoft.com/office/powerpoint/2010/main" val="696863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campaign targets physical inactivity in students in universities between the ages of 18 and 25 years. Epidemiologically, physical inactivity has been a major public health issue as it has led to obesity, cardiovascular diseases and poor mental health. Students in the university are especially susceptible because of academic requirements, prolonged sitting and lifestyle behavioural changes.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2</a:t>
            </a:fld>
            <a:endParaRPr lang="en-GB"/>
          </a:p>
        </p:txBody>
      </p:sp>
    </p:spTree>
    <p:extLst>
      <p:ext uri="{BB962C8B-B14F-4D97-AF65-F5344CB8AC3E}">
        <p14:creationId xmlns:p14="http://schemas.microsoft.com/office/powerpoint/2010/main" val="1652721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needs assessment assists in determining the factors behind physical inactivity before developing an intervention. According to social epidemiology, inactivity is not an individual choice but rather a broader determinant that is affected by other factors such as educational forces, socioeconomic factors and access to supportive conditions. This means that interventions should be effective to tackle individual and structural barriers.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3</a:t>
            </a:fld>
            <a:endParaRPr lang="en-GB"/>
          </a:p>
        </p:txBody>
      </p:sp>
    </p:spTree>
    <p:extLst>
      <p:ext uri="{BB962C8B-B14F-4D97-AF65-F5344CB8AC3E}">
        <p14:creationId xmlns:p14="http://schemas.microsoft.com/office/powerpoint/2010/main" val="3266700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concept of physical inactivity not only has personal implications for health but also has broader implications for society and the economy. The data indicate that non-active students have worse well-being and academic performance but are still at higher risk of developing chronic disease in adulthood. Thus, management of inactivity in early adulthood can help avert health disparities and medical expenditures in the future.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4</a:t>
            </a:fld>
            <a:endParaRPr lang="en-GB"/>
          </a:p>
        </p:txBody>
      </p:sp>
    </p:spTree>
    <p:extLst>
      <p:ext uri="{BB962C8B-B14F-4D97-AF65-F5344CB8AC3E}">
        <p14:creationId xmlns:p14="http://schemas.microsoft.com/office/powerpoint/2010/main" val="4001888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Objectives are measurable success indicators that are crucial to intervention planning and assessment. These goals aim at behavioural, educational and well-being outcomes since they are taught in the SMART framework in public health practice. The targets that are proposed are high but realistic so that the effectiveness of the programme can be evaluated systematically.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5</a:t>
            </a:fld>
            <a:endParaRPr lang="en-GB"/>
          </a:p>
        </p:txBody>
      </p:sp>
    </p:spTree>
    <p:extLst>
      <p:ext uri="{BB962C8B-B14F-4D97-AF65-F5344CB8AC3E}">
        <p14:creationId xmlns:p14="http://schemas.microsoft.com/office/powerpoint/2010/main" val="43671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campaigns have been effective in creating awareness of the issue of physical activity in England. However, awareness is not sufficient in ensuring behaviour change. University students are faced with special obstacles that generic campaigns are not effective in conquering. As such, a customized intervention is needed to enhance relevance, participation and sustainability in the long term in the university environment.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6</a:t>
            </a:fld>
            <a:endParaRPr lang="en-GB"/>
          </a:p>
        </p:txBody>
      </p:sp>
    </p:spTree>
    <p:extLst>
      <p:ext uri="{BB962C8B-B14F-4D97-AF65-F5344CB8AC3E}">
        <p14:creationId xmlns:p14="http://schemas.microsoft.com/office/powerpoint/2010/main" val="2181733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follows a progressive strategy since sustainable change in behaviour takes time to occur. Physical inactivity is challenged with weekly activities focusing on exercise and promotion of wellbeing and social support. This design is a direct response to the obstacles that were found in the needs assessment and follows the principles of primary prevention.</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7</a:t>
            </a:fld>
            <a:endParaRPr lang="en-GB"/>
          </a:p>
        </p:txBody>
      </p:sp>
    </p:spTree>
    <p:extLst>
      <p:ext uri="{BB962C8B-B14F-4D97-AF65-F5344CB8AC3E}">
        <p14:creationId xmlns:p14="http://schemas.microsoft.com/office/powerpoint/2010/main" val="2354705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Belief Model was used as it is a model that can be used to answer the question of why students adopt or do not adopt healthy behaviours. The intervention enhances perceived benefits, risks of not acting and self-efficacy with the help of simple goals, peer support, and opportunities to participate regularly.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8</a:t>
            </a:fld>
            <a:endParaRPr lang="en-GB"/>
          </a:p>
        </p:txBody>
      </p:sp>
    </p:spTree>
    <p:extLst>
      <p:ext uri="{BB962C8B-B14F-4D97-AF65-F5344CB8AC3E}">
        <p14:creationId xmlns:p14="http://schemas.microsoft.com/office/powerpoint/2010/main" val="559189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integrates complementary theories as there are several determinants of inactivity. The Theory of Planned Behaviour deals with intention formation and the Transtheoretical Model aids in long-term maintenance. Collectively, they offer a more robust system of enduring engagement as compared to one theoretical outlook.</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9</a:t>
            </a:fld>
            <a:endParaRPr lang="en-GB"/>
          </a:p>
        </p:txBody>
      </p:sp>
    </p:spTree>
    <p:extLst>
      <p:ext uri="{BB962C8B-B14F-4D97-AF65-F5344CB8AC3E}">
        <p14:creationId xmlns:p14="http://schemas.microsoft.com/office/powerpoint/2010/main" val="507361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Assessment helps to define whether the intervention has reached its goals and is an efficient utilization of resources. Participation, improvement in behaviour change and well-being will be measured using process, impact and outcome measures. Partnerships enhance the capacity of implementation and enhance the chances of successful activities being maintained after the programme.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11</a:t>
            </a:fld>
            <a:endParaRPr lang="en-GB"/>
          </a:p>
        </p:txBody>
      </p:sp>
    </p:spTree>
    <p:extLst>
      <p:ext uri="{BB962C8B-B14F-4D97-AF65-F5344CB8AC3E}">
        <p14:creationId xmlns:p14="http://schemas.microsoft.com/office/powerpoint/2010/main" val="1285625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has physiological, psychological and sociological advantages, but the results rely on further engagement after the completion of the programme. The existence of structural barriers might not be removed by enhanced motivation. Thus, institutional support is needed to achieve sustainable impact, enabling environments and policies that simplify the maintenance of physical activity.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2421C6-82AA-4903-A0B1-FDD4A5253DF6}" type="slidenum">
              <a:rPr lang="en-GB" smtClean="0"/>
              <a:t>12</a:t>
            </a:fld>
            <a:endParaRPr lang="en-GB"/>
          </a:p>
        </p:txBody>
      </p:sp>
    </p:spTree>
    <p:extLst>
      <p:ext uri="{BB962C8B-B14F-4D97-AF65-F5344CB8AC3E}">
        <p14:creationId xmlns:p14="http://schemas.microsoft.com/office/powerpoint/2010/main" val="702565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F4641-2FCB-570A-E973-E0E6DE2997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8A1921-4C89-0496-6ADF-A571B67B39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2A5870-923C-6DD4-4E64-B494108A7E1F}"/>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3FA3A24D-6082-B157-D529-A3311E5FDB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18995-7420-F196-045B-67EDEAE8D482}"/>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164969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BBA2-3723-41AC-563E-346152C32B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92E406-2403-4426-05DE-3F0D1D9808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CC3ADD-3F38-97B5-67B4-CDCC090EF434}"/>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DC851BB9-E56B-EDC9-B2E2-DFF06190C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F3EFF-DD59-9C1D-F2EE-BB979C1F1161}"/>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139153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8FE53-73D0-A679-BFD9-4F47D71DA1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385B2C-1252-5978-A2B5-909F5A5F88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83EEB4-8F48-424C-C99B-2D5A4CE2B194}"/>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2F6480AE-438E-E7D5-CE99-299924DEB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337DE8-360E-E618-43F6-C55EF3134903}"/>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3149206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435BA-9CFC-FB38-C6D5-8B6E6CC207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EC41C1-F483-0B9B-A74E-FAE774CFE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48A2DB-0608-907D-8D12-11789F39ED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6B52BC-EF70-2C74-30D0-3DB9ED578956}"/>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6" name="Footer Placeholder 5">
            <a:extLst>
              <a:ext uri="{FF2B5EF4-FFF2-40B4-BE49-F238E27FC236}">
                <a16:creationId xmlns:a16="http://schemas.microsoft.com/office/drawing/2014/main" id="{3084ADE9-EEA4-E16C-0C32-05EB560CE5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285FA-B6A8-D30D-8EC2-5444A0F4504E}"/>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394623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3359E-2C33-D4F1-9895-0C377E50B2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C7D4F2-AE2B-C56D-85B0-1CEDD248C6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8BC94D-726B-D8B2-7BBA-04DAD13E18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B288D8-5AD1-3D69-607F-A09D3FE6E3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5D4A9B-2006-D184-ABB1-43F950FDB8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A926BF-967A-13DC-6910-863A320C49F9}"/>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8" name="Footer Placeholder 7">
            <a:extLst>
              <a:ext uri="{FF2B5EF4-FFF2-40B4-BE49-F238E27FC236}">
                <a16:creationId xmlns:a16="http://schemas.microsoft.com/office/drawing/2014/main" id="{79417A39-2E74-F45E-C834-8B16B021DB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EF4FC-79A4-9FA7-6FA0-8482FDE798B2}"/>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1246535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76F16-7A3A-91D5-2331-E1FD79CA99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F35EBC-C9D6-5B5F-ACDA-FAE97F70D8EA}"/>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4" name="Footer Placeholder 3">
            <a:extLst>
              <a:ext uri="{FF2B5EF4-FFF2-40B4-BE49-F238E27FC236}">
                <a16:creationId xmlns:a16="http://schemas.microsoft.com/office/drawing/2014/main" id="{87EB28C9-FE93-9950-0C1D-B8F0F6C274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6EB731-FEC0-C010-270E-017A45A5B991}"/>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102866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38000D-8741-CC88-7069-5B61E1716EB7}"/>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3" name="Footer Placeholder 2">
            <a:extLst>
              <a:ext uri="{FF2B5EF4-FFF2-40B4-BE49-F238E27FC236}">
                <a16:creationId xmlns:a16="http://schemas.microsoft.com/office/drawing/2014/main" id="{BDF6DABA-F4CE-DF6D-0916-B101D061A9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D7C3AC-F9F1-F710-78BD-05D123D20005}"/>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1874141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DD1A-7253-282B-16A8-2A3F4362F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42DAC-AB26-D646-A411-D9685F44B0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765F8B-B793-33B3-4941-B4056C9701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2105E-3843-3F54-77C4-20192606CCA3}"/>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6" name="Footer Placeholder 5">
            <a:extLst>
              <a:ext uri="{FF2B5EF4-FFF2-40B4-BE49-F238E27FC236}">
                <a16:creationId xmlns:a16="http://schemas.microsoft.com/office/drawing/2014/main" id="{0D6799D1-46A3-A58C-E4B3-18822D50B9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8B8498-C252-D2B8-B338-D9B9BA64B971}"/>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2017296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7DFA-882D-D6FE-F97B-7D8C259B1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0DFA64-B5E7-3268-A59A-E9EA3A4738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31AC07-B091-EC51-5283-AC6883B0DE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342A38-F65C-47B8-A500-613277EA3294}"/>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6" name="Footer Placeholder 5">
            <a:extLst>
              <a:ext uri="{FF2B5EF4-FFF2-40B4-BE49-F238E27FC236}">
                <a16:creationId xmlns:a16="http://schemas.microsoft.com/office/drawing/2014/main" id="{AFFFCF4F-CD79-127E-B78D-16975D50F0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6C29A7-26CF-5D9F-80EC-85183E05C264}"/>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3273369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9EB23-0B45-C0C2-F4A0-2CC242A4FB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B38D9A-3A66-3216-167B-EFB1B27518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E4A0AE-764F-6956-80BE-3D4D7C44093D}"/>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28F4EF47-13B4-A75A-6DBB-29905752C1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08EDA3-4F7A-A41F-3729-D14D2FAC6DAF}"/>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3876035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16174F-A175-301D-2BB6-1CC0118A3E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D716CC-88DE-2061-9A09-E306B00318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8A2D7-77CA-4D7E-CCB3-F5B20B672EFA}"/>
              </a:ext>
            </a:extLst>
          </p:cNvPr>
          <p:cNvSpPr>
            <a:spLocks noGrp="1"/>
          </p:cNvSpPr>
          <p:nvPr>
            <p:ph type="dt" sz="half" idx="10"/>
          </p:nvPr>
        </p:nvSpPr>
        <p:spPr/>
        <p:txBody>
          <a:body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49194CEB-AC53-6FE7-0853-5F014B586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40253-708C-B419-F180-3BF2F8431099}"/>
              </a:ext>
            </a:extLst>
          </p:cNvPr>
          <p:cNvSpPr>
            <a:spLocks noGrp="1"/>
          </p:cNvSpPr>
          <p:nvPr>
            <p:ph type="sldNum" sz="quarter" idx="12"/>
          </p:nvPr>
        </p:nvSpPr>
        <p:spPr/>
        <p:txBody>
          <a:bodyPr/>
          <a:lstStyle/>
          <a:p>
            <a:fld id="{CA976E94-1B8A-46B9-B1E7-AF073873F2B9}" type="slidenum">
              <a:rPr lang="en-GB" smtClean="0"/>
              <a:t>‹#›</a:t>
            </a:fld>
            <a:endParaRPr lang="en-GB"/>
          </a:p>
        </p:txBody>
      </p:sp>
    </p:spTree>
    <p:extLst>
      <p:ext uri="{BB962C8B-B14F-4D97-AF65-F5344CB8AC3E}">
        <p14:creationId xmlns:p14="http://schemas.microsoft.com/office/powerpoint/2010/main" val="9349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9FAA87-7B97-7FCE-F853-01C6984AB0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311E06-65A9-CD29-320A-042020FBF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28B7E9-2A4A-0BE7-DB5F-7673321083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131B22-7464-432F-BE20-76D1ADF56C44}" type="datetimeFigureOut">
              <a:rPr lang="en-GB" smtClean="0"/>
              <a:t>06/07/2026</a:t>
            </a:fld>
            <a:endParaRPr lang="en-GB"/>
          </a:p>
        </p:txBody>
      </p:sp>
      <p:sp>
        <p:nvSpPr>
          <p:cNvPr id="5" name="Footer Placeholder 4">
            <a:extLst>
              <a:ext uri="{FF2B5EF4-FFF2-40B4-BE49-F238E27FC236}">
                <a16:creationId xmlns:a16="http://schemas.microsoft.com/office/drawing/2014/main" id="{F31229D2-BE4C-8DE5-5C45-0CE2D309B0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496055-513F-8A3F-91E4-43FC0ACA0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976E94-1B8A-46B9-B1E7-AF073873F2B9}" type="slidenum">
              <a:rPr lang="en-GB" smtClean="0"/>
              <a:t>‹#›</a:t>
            </a:fld>
            <a:endParaRPr lang="en-GB"/>
          </a:p>
        </p:txBody>
      </p:sp>
    </p:spTree>
    <p:extLst>
      <p:ext uri="{BB962C8B-B14F-4D97-AF65-F5344CB8AC3E}">
        <p14:creationId xmlns:p14="http://schemas.microsoft.com/office/powerpoint/2010/main" val="1093469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portengland.org/research-and-data/data/active-lives/active-lives-data-tables" TargetMode="External"/><Relationship Id="rId2" Type="http://schemas.openxmlformats.org/officeDocument/2006/relationships/hyperlink" Target="https://www.nhs.uk/live-well/exercise/physical-activity-guidelines-for-adults-aged-19-to-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18" name="Rectangle 17">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https://images.openai.com/static-rsc-4/ww3XZIutI3dl7pleG7MaT5qy-adch8ypKMxj0gPXrQB0_HCiatS6cIK-7p91-5lk-fxMIDM4LdMPd0mw08fJzuNWzHbScIkAXA8iQweDmFLl2ZIqnrYTs1j6fjFk2MgQdhgiqG-M7O_3SnP9OJtb14UA-nChoPt3VnKOAlJoYzb5eMf8vt51Ej0-pT1T9RsQ?purpose=fullsize">
            <a:extLst>
              <a:ext uri="{FF2B5EF4-FFF2-40B4-BE49-F238E27FC236}">
                <a16:creationId xmlns:a16="http://schemas.microsoft.com/office/drawing/2014/main" id="{64FD1178-64FC-B7BD-0864-48816228AAA0}"/>
              </a:ext>
            </a:extLst>
          </p:cNvPr>
          <p:cNvPicPr>
            <a:picLocks noChangeAspect="1"/>
          </p:cNvPicPr>
          <p:nvPr/>
        </p:nvPicPr>
        <p:blipFill>
          <a:blip r:embed="rId3">
            <a:alphaModFix amt="60000"/>
          </a:blip>
          <a:srcRect l="7085" r="33581" b="-1"/>
          <a:stretch>
            <a:fillRect/>
          </a:stretch>
        </p:blipFill>
        <p:spPr>
          <a:xfrm>
            <a:off x="20" y="10"/>
            <a:ext cx="6095980" cy="6857990"/>
          </a:xfrm>
          <a:prstGeom prst="rect">
            <a:avLst/>
          </a:prstGeom>
        </p:spPr>
      </p:pic>
      <p:pic>
        <p:nvPicPr>
          <p:cNvPr id="5" name="Picture 4" descr="https://images.openai.com/static-rsc-4/F62D0VfoH7M8yN2JmK1yhMFW0hcR6FoBOYvBa0IJmXnhQMbb5Ld8TJj-ey7CxBaWjvUROx-v0kTiU0sEhh0eFMT-xiIMZSBJ1B9HSzkrEHn9I6iYa-tLH8BBTiXjnKQyxz0PW40RQEWv43PoKpxIEnJDsz3kgbSkrVR48F4wpRBp3Yp2NehIIYKx-raQhq0d?purpose=fullsize">
            <a:extLst>
              <a:ext uri="{FF2B5EF4-FFF2-40B4-BE49-F238E27FC236}">
                <a16:creationId xmlns:a16="http://schemas.microsoft.com/office/drawing/2014/main" id="{16F358AC-5E3E-662F-9093-EAC4EED236C4}"/>
              </a:ext>
            </a:extLst>
          </p:cNvPr>
          <p:cNvPicPr>
            <a:picLocks noChangeAspect="1"/>
          </p:cNvPicPr>
          <p:nvPr/>
        </p:nvPicPr>
        <p:blipFill>
          <a:blip r:embed="rId4">
            <a:alphaModFix amt="60000"/>
          </a:blip>
          <a:srcRect l="29666" r="20334"/>
          <a:stretch>
            <a:fillRect/>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DB4703AE-A9CF-FCC0-EF88-8F87F4543D50}"/>
              </a:ext>
            </a:extLst>
          </p:cNvPr>
          <p:cNvSpPr>
            <a:spLocks noGrp="1"/>
          </p:cNvSpPr>
          <p:nvPr>
            <p:ph type="ctrTitle"/>
          </p:nvPr>
        </p:nvSpPr>
        <p:spPr>
          <a:xfrm>
            <a:off x="1191965" y="552807"/>
            <a:ext cx="9801854" cy="2790331"/>
          </a:xfrm>
        </p:spPr>
        <p:txBody>
          <a:bodyPr vert="horz" lIns="91440" tIns="45720" rIns="91440" bIns="45720" rtlCol="0" anchor="b">
            <a:normAutofit/>
          </a:bodyPr>
          <a:lstStyle/>
          <a:p>
            <a:r>
              <a:rPr lang="en-US" sz="4800" b="1" kern="1200">
                <a:solidFill>
                  <a:srgbClr val="FFFFFF"/>
                </a:solidFill>
                <a:latin typeface="+mj-lt"/>
                <a:ea typeface="+mj-ea"/>
                <a:cs typeface="+mj-cs"/>
              </a:rPr>
              <a:t>Move More, Stress Less</a:t>
            </a:r>
          </a:p>
        </p:txBody>
      </p:sp>
      <p:sp>
        <p:nvSpPr>
          <p:cNvPr id="3" name="Subtitle 2">
            <a:extLst>
              <a:ext uri="{FF2B5EF4-FFF2-40B4-BE49-F238E27FC236}">
                <a16:creationId xmlns:a16="http://schemas.microsoft.com/office/drawing/2014/main" id="{0AE3DF60-BFC8-6910-F419-7D9B3227675E}"/>
              </a:ext>
            </a:extLst>
          </p:cNvPr>
          <p:cNvSpPr>
            <a:spLocks noGrp="1"/>
          </p:cNvSpPr>
          <p:nvPr>
            <p:ph type="subTitle" idx="1"/>
          </p:nvPr>
        </p:nvSpPr>
        <p:spPr>
          <a:xfrm>
            <a:off x="1191966" y="3510476"/>
            <a:ext cx="9801854" cy="2614231"/>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rgbClr val="FFFFFF"/>
                </a:solidFill>
              </a:rPr>
              <a:t>An 8-Week Physical Activity Promotion Campaign for University Students Aged 18–25 Years</a:t>
            </a:r>
          </a:p>
          <a:p>
            <a:pPr indent="-228600">
              <a:buFont typeface="Arial" panose="020B0604020202020204" pitchFamily="34" charset="0"/>
              <a:buChar char="•"/>
            </a:pPr>
            <a:r>
              <a:rPr lang="en-US" sz="1800" b="1" dirty="0">
                <a:solidFill>
                  <a:srgbClr val="FFFFFF"/>
                </a:solidFill>
              </a:rPr>
              <a:t>Health </a:t>
            </a:r>
            <a:r>
              <a:rPr lang="en-US" sz="1800" b="1" dirty="0" err="1">
                <a:solidFill>
                  <a:srgbClr val="FFFFFF"/>
                </a:solidFill>
              </a:rPr>
              <a:t>Behaviour</a:t>
            </a:r>
            <a:r>
              <a:rPr lang="en-US" sz="1800" b="1" dirty="0">
                <a:solidFill>
                  <a:srgbClr val="FFFFFF"/>
                </a:solidFill>
              </a:rPr>
              <a:t>- Physical Activity</a:t>
            </a:r>
            <a:endParaRPr lang="en-US" sz="1800" dirty="0">
              <a:solidFill>
                <a:srgbClr val="FFFFFF"/>
              </a:solidFill>
            </a:endParaRPr>
          </a:p>
          <a:p>
            <a:pPr indent="-228600">
              <a:buFont typeface="Arial" panose="020B0604020202020204" pitchFamily="34" charset="0"/>
              <a:buChar char="•"/>
            </a:pPr>
            <a:r>
              <a:rPr lang="en-US" sz="1800" b="1" dirty="0">
                <a:solidFill>
                  <a:srgbClr val="FFFFFF"/>
                </a:solidFill>
              </a:rPr>
              <a:t>Target Population- University Students (18–25 Years)</a:t>
            </a:r>
            <a:endParaRPr lang="en-US" sz="1800" dirty="0">
              <a:solidFill>
                <a:srgbClr val="FFFFFF"/>
              </a:solidFill>
            </a:endParaRPr>
          </a:p>
          <a:p>
            <a:pPr indent="-228600">
              <a:buFont typeface="Arial" panose="020B0604020202020204" pitchFamily="34" charset="0"/>
              <a:buChar char="•"/>
            </a:pPr>
            <a:r>
              <a:rPr lang="en-US" sz="1800" b="1" dirty="0">
                <a:solidFill>
                  <a:srgbClr val="FFFFFF"/>
                </a:solidFill>
              </a:rPr>
              <a:t>Student Details</a:t>
            </a:r>
          </a:p>
          <a:p>
            <a:pPr indent="-228600">
              <a:buFont typeface="Arial" panose="020B0604020202020204" pitchFamily="34" charset="0"/>
              <a:buChar char="•"/>
            </a:pPr>
            <a:r>
              <a:rPr lang="en-US" sz="1800" b="1" dirty="0">
                <a:solidFill>
                  <a:srgbClr val="FFFFFF"/>
                </a:solidFill>
              </a:rPr>
              <a:t>Student Name: </a:t>
            </a:r>
            <a:r>
              <a:rPr lang="en-IN" sz="1800" b="1" dirty="0">
                <a:solidFill>
                  <a:srgbClr val="FFFFFF"/>
                </a:solidFill>
              </a:rPr>
              <a:t>1.</a:t>
            </a:r>
            <a:r>
              <a:rPr lang="en-US" sz="1800" b="1" dirty="0">
                <a:solidFill>
                  <a:srgbClr val="FFFFFF"/>
                </a:solidFill>
              </a:rPr>
              <a:t>Misha </a:t>
            </a:r>
            <a:r>
              <a:rPr lang="en-US" sz="1800" b="1" dirty="0" err="1">
                <a:solidFill>
                  <a:srgbClr val="FFFFFF"/>
                </a:solidFill>
              </a:rPr>
              <a:t>Girishbhai</a:t>
            </a:r>
            <a:r>
              <a:rPr lang="en-US" sz="1800" b="1" dirty="0">
                <a:solidFill>
                  <a:srgbClr val="FFFFFF"/>
                </a:solidFill>
              </a:rPr>
              <a:t> Patel</a:t>
            </a:r>
            <a:r>
              <a:rPr lang="en-IN" sz="1800" b="1" dirty="0">
                <a:solidFill>
                  <a:srgbClr val="FFFFFF"/>
                </a:solidFill>
              </a:rPr>
              <a:t> -2540912</a:t>
            </a:r>
          </a:p>
          <a:p>
            <a:pPr indent="-228600">
              <a:buFont typeface="Arial" panose="020B0604020202020204" pitchFamily="34" charset="0"/>
              <a:buChar char="•"/>
            </a:pPr>
            <a:r>
              <a:rPr lang="en-IN" sz="1800" b="1" dirty="0">
                <a:solidFill>
                  <a:srgbClr val="FFFFFF"/>
                </a:solidFill>
              </a:rPr>
              <a:t>2. Ramani SIKANDARBHAI -2541466</a:t>
            </a:r>
          </a:p>
          <a:p>
            <a:pPr indent="-228600">
              <a:buFont typeface="Arial" panose="020B0604020202020204" pitchFamily="34" charset="0"/>
              <a:buChar char="•"/>
            </a:pPr>
            <a:r>
              <a:rPr lang="en-IN" sz="1800" b="1" dirty="0">
                <a:solidFill>
                  <a:srgbClr val="FFFFFF"/>
                </a:solidFill>
              </a:rPr>
              <a:t>3. </a:t>
            </a:r>
            <a:r>
              <a:rPr lang="en-IN" sz="1800" b="1" dirty="0" err="1">
                <a:solidFill>
                  <a:srgbClr val="FFFFFF"/>
                </a:solidFill>
              </a:rPr>
              <a:t>Kuchhadiya</a:t>
            </a:r>
            <a:r>
              <a:rPr lang="en-IN" sz="1800" b="1" dirty="0">
                <a:solidFill>
                  <a:srgbClr val="FFFFFF"/>
                </a:solidFill>
              </a:rPr>
              <a:t> </a:t>
            </a:r>
            <a:r>
              <a:rPr lang="en-IN" sz="1800" b="1" dirty="0" err="1">
                <a:solidFill>
                  <a:srgbClr val="FFFFFF"/>
                </a:solidFill>
              </a:rPr>
              <a:t>Leelabhai</a:t>
            </a:r>
            <a:r>
              <a:rPr lang="en-IN" sz="1800" b="1" dirty="0">
                <a:solidFill>
                  <a:srgbClr val="FFFFFF"/>
                </a:solidFill>
              </a:rPr>
              <a:t> -2526423</a:t>
            </a:r>
            <a:endParaRPr lang="en-US" sz="1800" b="1" dirty="0">
              <a:solidFill>
                <a:srgbClr val="FFFFFF"/>
              </a:solidFill>
            </a:endParaRPr>
          </a:p>
          <a:p>
            <a:pPr indent="-228600">
              <a:buFont typeface="Arial" panose="020B0604020202020204" pitchFamily="34" charset="0"/>
              <a:buChar char="•"/>
            </a:pPr>
            <a:endParaRPr lang="en-US" sz="1800" dirty="0">
              <a:solidFill>
                <a:srgbClr val="FFFFFF"/>
              </a:solidFill>
            </a:endParaRPr>
          </a:p>
        </p:txBody>
      </p:sp>
    </p:spTree>
    <p:extLst>
      <p:ext uri="{BB962C8B-B14F-4D97-AF65-F5344CB8AC3E}">
        <p14:creationId xmlns:p14="http://schemas.microsoft.com/office/powerpoint/2010/main" val="1602471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C8715CF-D3A7-5399-C705-BD2DEAC3F6DA}"/>
              </a:ext>
            </a:extLst>
          </p:cNvPr>
          <p:cNvSpPr>
            <a:spLocks noGrp="1"/>
          </p:cNvSpPr>
          <p:nvPr>
            <p:ph type="title"/>
          </p:nvPr>
        </p:nvSpPr>
        <p:spPr>
          <a:xfrm>
            <a:off x="838200" y="365125"/>
            <a:ext cx="5393361" cy="1325563"/>
          </a:xfrm>
        </p:spPr>
        <p:txBody>
          <a:bodyPr>
            <a:normAutofit/>
          </a:bodyPr>
          <a:lstStyle/>
          <a:p>
            <a:r>
              <a:rPr lang="en-US" sz="2800" b="1" dirty="0"/>
              <a:t>Physical Inactivity Among University Students: A Growing Public Health Concern</a:t>
            </a:r>
            <a:endParaRPr lang="en-GB" sz="2800" dirty="0"/>
          </a:p>
        </p:txBody>
      </p:sp>
      <p:sp>
        <p:nvSpPr>
          <p:cNvPr id="3" name="Content Placeholder 2">
            <a:extLst>
              <a:ext uri="{FF2B5EF4-FFF2-40B4-BE49-F238E27FC236}">
                <a16:creationId xmlns:a16="http://schemas.microsoft.com/office/drawing/2014/main" id="{242A6B3B-120C-934B-D7FE-D1CC635A5BF3}"/>
              </a:ext>
            </a:extLst>
          </p:cNvPr>
          <p:cNvSpPr>
            <a:spLocks noGrp="1"/>
          </p:cNvSpPr>
          <p:nvPr>
            <p:ph idx="1"/>
          </p:nvPr>
        </p:nvSpPr>
        <p:spPr>
          <a:xfrm>
            <a:off x="838200" y="1825625"/>
            <a:ext cx="5393361" cy="3003049"/>
          </a:xfrm>
        </p:spPr>
        <p:txBody>
          <a:bodyPr>
            <a:normAutofit fontScale="85000" lnSpcReduction="10000"/>
          </a:bodyPr>
          <a:lstStyle/>
          <a:p>
            <a:pPr lvl="0"/>
            <a:r>
              <a:rPr lang="en-GB" sz="1800" dirty="0"/>
              <a:t>Physical activity is a key determinant of physical, mental and social wellbeing (WHO, 2022). </a:t>
            </a:r>
            <a:endParaRPr lang="en-US" sz="1800" dirty="0"/>
          </a:p>
          <a:p>
            <a:pPr lvl="0"/>
            <a:r>
              <a:rPr lang="en-GB" sz="1800" dirty="0"/>
              <a:t>UK evidence shows 150 or more minutes of moderate exercise per week and strength exercises two times per week (NHS, 2022). </a:t>
            </a:r>
            <a:endParaRPr lang="en-US" sz="1800" dirty="0"/>
          </a:p>
          <a:p>
            <a:pPr lvl="0"/>
            <a:r>
              <a:rPr lang="en-GB" sz="1800" dirty="0"/>
              <a:t>64.6% of adults in England do not achieve the recommended levels of activity (Sport England, 2024). </a:t>
            </a:r>
            <a:endParaRPr lang="en-US" sz="1800" dirty="0"/>
          </a:p>
          <a:p>
            <a:pPr lvl="0"/>
            <a:r>
              <a:rPr lang="en-GB" sz="1800" dirty="0"/>
              <a:t>University students are becoming increasingly inactive because of workload, screen time and deskbound habits. </a:t>
            </a:r>
            <a:endParaRPr lang="en-US" sz="1800" dirty="0"/>
          </a:p>
          <a:p>
            <a:pPr lvl="0"/>
            <a:r>
              <a:rPr lang="en-GB" sz="1800" dirty="0"/>
              <a:t>Exercise has been identified as one of the most significant risk factors that can be changed to prevent non-communicable diseases (WHO, 2019). </a:t>
            </a:r>
            <a:endParaRPr lang="en-US" sz="1800" dirty="0"/>
          </a:p>
        </p:txBody>
      </p:sp>
      <p:pic>
        <p:nvPicPr>
          <p:cNvPr id="4" name="Picture 3" descr="Jogging 101: Benefits for Your Body and Mind">
            <a:extLst>
              <a:ext uri="{FF2B5EF4-FFF2-40B4-BE49-F238E27FC236}">
                <a16:creationId xmlns:a16="http://schemas.microsoft.com/office/drawing/2014/main" id="{06735F26-3251-02E9-5B0B-60F95D9C4631}"/>
              </a:ext>
            </a:extLst>
          </p:cNvPr>
          <p:cNvPicPr>
            <a:picLocks noChangeAspect="1"/>
          </p:cNvPicPr>
          <p:nvPr/>
        </p:nvPicPr>
        <p:blipFill>
          <a:blip r:embed="rId3">
            <a:extLst>
              <a:ext uri="{28A0092B-C50C-407E-A947-70E740481C1C}">
                <a14:useLocalDpi xmlns:a14="http://schemas.microsoft.com/office/drawing/2010/main" val="0"/>
              </a:ext>
            </a:extLst>
          </a:blip>
          <a:srcRect l="20881" r="23118" b="-1"/>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F6C1A63-2D14-FE7E-B5AF-D48E28BF78EB}"/>
              </a:ext>
            </a:extLst>
          </p:cNvPr>
          <p:cNvSpPr txBox="1"/>
          <p:nvPr/>
        </p:nvSpPr>
        <p:spPr>
          <a:xfrm>
            <a:off x="838200" y="5209886"/>
            <a:ext cx="6096000" cy="1200329"/>
          </a:xfrm>
          <a:prstGeom prst="rect">
            <a:avLst/>
          </a:prstGeom>
          <a:noFill/>
        </p:spPr>
        <p:txBody>
          <a:bodyPr wrap="square">
            <a:spAutoFit/>
          </a:bodyPr>
          <a:lstStyle/>
          <a:p>
            <a:r>
              <a:rPr lang="en-US" dirty="0"/>
              <a:t>WHO &amp; NHS Physical Activity Guidelines</a:t>
            </a:r>
          </a:p>
          <a:p>
            <a:pPr marL="285750" indent="-285750">
              <a:buFont typeface="Arial" panose="020B0604020202020204" pitchFamily="34" charset="0"/>
              <a:buChar char="•"/>
            </a:pPr>
            <a:r>
              <a:rPr lang="en-US" dirty="0"/>
              <a:t>75–150 minutes/week of vigorous-intensity activity</a:t>
            </a:r>
          </a:p>
          <a:p>
            <a:pPr marL="285750" indent="-285750">
              <a:buFont typeface="Arial" panose="020B0604020202020204" pitchFamily="34" charset="0"/>
              <a:buChar char="•"/>
            </a:pPr>
            <a:r>
              <a:rPr lang="en-US" dirty="0"/>
              <a:t>Muscle-strengthening activities ≥2 days/week</a:t>
            </a:r>
          </a:p>
          <a:p>
            <a:pPr>
              <a:buNone/>
            </a:pPr>
            <a:r>
              <a:rPr lang="en-US" dirty="0"/>
              <a:t>Source: WHO (2022), NHS (2024)</a:t>
            </a:r>
          </a:p>
        </p:txBody>
      </p:sp>
    </p:spTree>
    <p:extLst>
      <p:ext uri="{BB962C8B-B14F-4D97-AF65-F5344CB8AC3E}">
        <p14:creationId xmlns:p14="http://schemas.microsoft.com/office/powerpoint/2010/main" val="3273931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A04E35-EF13-4E76-424D-5922136BA216}"/>
              </a:ext>
            </a:extLst>
          </p:cNvPr>
          <p:cNvSpPr>
            <a:spLocks noGrp="1"/>
          </p:cNvSpPr>
          <p:nvPr>
            <p:ph type="title"/>
          </p:nvPr>
        </p:nvSpPr>
        <p:spPr>
          <a:xfrm>
            <a:off x="5894962" y="479493"/>
            <a:ext cx="5458838" cy="1325563"/>
          </a:xfrm>
        </p:spPr>
        <p:txBody>
          <a:bodyPr>
            <a:normAutofit/>
          </a:bodyPr>
          <a:lstStyle/>
          <a:p>
            <a:r>
              <a:rPr lang="en-US" sz="2800" b="1"/>
              <a:t>Needs Assessment, Health Inequalities and Social Determinants</a:t>
            </a:r>
            <a:endParaRPr lang="en-GB" sz="28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7753625-4F59-FF91-6969-CEED011E9D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097" y="276705"/>
            <a:ext cx="4777381" cy="36785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3" name="Content Placeholder 2">
            <a:extLst>
              <a:ext uri="{FF2B5EF4-FFF2-40B4-BE49-F238E27FC236}">
                <a16:creationId xmlns:a16="http://schemas.microsoft.com/office/drawing/2014/main" id="{37B2489F-C5AB-DF91-5FF8-53B12AFD3887}"/>
              </a:ext>
            </a:extLst>
          </p:cNvPr>
          <p:cNvSpPr>
            <a:spLocks noGrp="1"/>
          </p:cNvSpPr>
          <p:nvPr>
            <p:ph idx="1"/>
          </p:nvPr>
        </p:nvSpPr>
        <p:spPr>
          <a:xfrm>
            <a:off x="5894962" y="1984443"/>
            <a:ext cx="5458838" cy="4192520"/>
          </a:xfrm>
        </p:spPr>
        <p:txBody>
          <a:bodyPr>
            <a:normAutofit/>
          </a:bodyPr>
          <a:lstStyle/>
          <a:p>
            <a:pPr lvl="0"/>
            <a:r>
              <a:rPr lang="en-GB" sz="1800" dirty="0"/>
              <a:t>Epidemiology looks at the affected, the reason why people are inactive and the factors that determine the health behaviours (Byun, et al., 2018). </a:t>
            </a:r>
            <a:endParaRPr lang="en-US" sz="1800" dirty="0"/>
          </a:p>
          <a:p>
            <a:pPr lvl="0"/>
            <a:r>
              <a:rPr lang="en-GB" sz="1800" dirty="0"/>
              <a:t>The most prevalent obstacle to physical activity is reported to be academic workload, 76% among UK students (</a:t>
            </a:r>
            <a:r>
              <a:rPr lang="en-GB" sz="1800" dirty="0" err="1"/>
              <a:t>ukactive</a:t>
            </a:r>
            <a:r>
              <a:rPr lang="en-GB" sz="1800" dirty="0"/>
              <a:t>, 2026). </a:t>
            </a:r>
            <a:endParaRPr lang="en-US" sz="1800" dirty="0"/>
          </a:p>
          <a:p>
            <a:pPr lvl="0"/>
            <a:r>
              <a:rPr lang="en-GB" sz="1800" dirty="0"/>
              <a:t>Health disparities have remained with lower levels of participation among the disadvantaged, disabled and socioeconomically deprived segment of the population (Sport England, 2023). </a:t>
            </a:r>
            <a:endParaRPr lang="en-US" sz="1800" dirty="0"/>
          </a:p>
          <a:p>
            <a:pPr lvl="0"/>
            <a:r>
              <a:rPr lang="en-GB" sz="1800" dirty="0"/>
              <a:t>Dahlgren and Whitehead model illustrates the influence of the social, environmental and economic variables on the opportunities of a healthy active lifestyle (Dahlgren and Whitehead, 2021). </a:t>
            </a:r>
            <a:endParaRPr lang="en-US" sz="1800" dirty="0"/>
          </a:p>
          <a:p>
            <a:endParaRPr lang="en-GB" sz="1800" dirty="0"/>
          </a:p>
        </p:txBody>
      </p:sp>
      <p:graphicFrame>
        <p:nvGraphicFramePr>
          <p:cNvPr id="17" name="Chart 16">
            <a:extLst>
              <a:ext uri="{FF2B5EF4-FFF2-40B4-BE49-F238E27FC236}">
                <a16:creationId xmlns:a16="http://schemas.microsoft.com/office/drawing/2014/main" id="{B2490675-C4D7-77BF-C7D6-F64EA67A8A1B}"/>
              </a:ext>
            </a:extLst>
          </p:cNvPr>
          <p:cNvGraphicFramePr/>
          <p:nvPr>
            <p:extLst>
              <p:ext uri="{D42A27DB-BD31-4B8C-83A1-F6EECF244321}">
                <p14:modId xmlns:p14="http://schemas.microsoft.com/office/powerpoint/2010/main" val="738598955"/>
              </p:ext>
            </p:extLst>
          </p:nvPr>
        </p:nvGraphicFramePr>
        <p:xfrm>
          <a:off x="1899320" y="3649123"/>
          <a:ext cx="2385286" cy="214344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763161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2CBDF-5489-5D95-6ABD-38F3DA0BA976}"/>
              </a:ext>
            </a:extLst>
          </p:cNvPr>
          <p:cNvSpPr>
            <a:spLocks noGrp="1"/>
          </p:cNvSpPr>
          <p:nvPr>
            <p:ph type="title"/>
          </p:nvPr>
        </p:nvSpPr>
        <p:spPr>
          <a:xfrm>
            <a:off x="1136397" y="502020"/>
            <a:ext cx="5323715" cy="1642970"/>
          </a:xfrm>
        </p:spPr>
        <p:txBody>
          <a:bodyPr anchor="b">
            <a:normAutofit/>
          </a:bodyPr>
          <a:lstStyle/>
          <a:p>
            <a:r>
              <a:rPr lang="en-US" sz="4000" b="1" dirty="0"/>
              <a:t>Consequences and Public Health Burden</a:t>
            </a:r>
            <a:endParaRPr lang="en-GB" sz="4000" dirty="0"/>
          </a:p>
        </p:txBody>
      </p:sp>
      <p:sp>
        <p:nvSpPr>
          <p:cNvPr id="3" name="Content Placeholder 2">
            <a:extLst>
              <a:ext uri="{FF2B5EF4-FFF2-40B4-BE49-F238E27FC236}">
                <a16:creationId xmlns:a16="http://schemas.microsoft.com/office/drawing/2014/main" id="{CD6E7B0B-BC15-49A0-91AD-51EA885AE0DE}"/>
              </a:ext>
            </a:extLst>
          </p:cNvPr>
          <p:cNvSpPr>
            <a:spLocks noGrp="1"/>
          </p:cNvSpPr>
          <p:nvPr>
            <p:ph idx="1"/>
          </p:nvPr>
        </p:nvSpPr>
        <p:spPr>
          <a:xfrm>
            <a:off x="1144923" y="2405894"/>
            <a:ext cx="5315189" cy="3535083"/>
          </a:xfrm>
        </p:spPr>
        <p:txBody>
          <a:bodyPr anchor="t">
            <a:normAutofit fontScale="70000" lnSpcReduction="20000"/>
          </a:bodyPr>
          <a:lstStyle/>
          <a:p>
            <a:pPr lvl="0"/>
            <a:r>
              <a:rPr lang="en-GB" dirty="0"/>
              <a:t>Physical inactivity poses a significant preventable burden on the public health of the UK, with the prevalence of 1 in 6 deaths (GOV, 2016). </a:t>
            </a:r>
            <a:endParaRPr lang="en-US" dirty="0"/>
          </a:p>
          <a:p>
            <a:pPr lvl="0"/>
            <a:r>
              <a:rPr lang="en-GB" dirty="0"/>
              <a:t>The risk of cardiovascular disease, obesity and type 2 diabetes is much higher among inactive people (WHO, 2024). </a:t>
            </a:r>
          </a:p>
          <a:p>
            <a:pPr lvl="0"/>
            <a:r>
              <a:rPr lang="en-US" dirty="0"/>
              <a:t>Short-term consequences include poor sleep quality, reduced concentration, increased stress and anxiety, and lower academic performance. </a:t>
            </a:r>
          </a:p>
          <a:p>
            <a:pPr lvl="0"/>
            <a:r>
              <a:rPr lang="en-US" dirty="0"/>
              <a:t>Long-term consequences include obesity, cardiovascular disease, type 2 diabetes and premature mortality.</a:t>
            </a:r>
            <a:endParaRPr lang="en-GB"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C9D0CFB-3517-6D18-6C1D-786EAA56B7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7075967" y="969854"/>
            <a:ext cx="4170530" cy="4950185"/>
          </a:xfrm>
          <a:prstGeom prst="rect">
            <a:avLst/>
          </a:prstGeom>
          <a:noFill/>
        </p:spPr>
      </p:pic>
    </p:spTree>
    <p:extLst>
      <p:ext uri="{BB962C8B-B14F-4D97-AF65-F5344CB8AC3E}">
        <p14:creationId xmlns:p14="http://schemas.microsoft.com/office/powerpoint/2010/main" val="3201919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3969B-F0BE-520C-D7DC-A32A2C5A35C2}"/>
              </a:ext>
            </a:extLst>
          </p:cNvPr>
          <p:cNvSpPr>
            <a:spLocks noGrp="1"/>
          </p:cNvSpPr>
          <p:nvPr>
            <p:ph type="title"/>
          </p:nvPr>
        </p:nvSpPr>
        <p:spPr>
          <a:xfrm>
            <a:off x="645064" y="525982"/>
            <a:ext cx="4282983" cy="1200361"/>
          </a:xfrm>
        </p:spPr>
        <p:txBody>
          <a:bodyPr anchor="b">
            <a:normAutofit/>
          </a:bodyPr>
          <a:lstStyle/>
          <a:p>
            <a:r>
              <a:rPr lang="en-US" sz="3600" b="1"/>
              <a:t>Campaign Aim and SMART Objectives</a:t>
            </a:r>
            <a:endParaRPr lang="en-GB" sz="3600"/>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36811A-6901-3B11-E481-8F3828C3789E}"/>
              </a:ext>
            </a:extLst>
          </p:cNvPr>
          <p:cNvSpPr>
            <a:spLocks noGrp="1"/>
          </p:cNvSpPr>
          <p:nvPr>
            <p:ph idx="1"/>
          </p:nvPr>
        </p:nvSpPr>
        <p:spPr>
          <a:xfrm>
            <a:off x="358509" y="3312564"/>
            <a:ext cx="4282984" cy="2428517"/>
          </a:xfrm>
        </p:spPr>
        <p:txBody>
          <a:bodyPr anchor="ctr">
            <a:normAutofit/>
          </a:bodyPr>
          <a:lstStyle/>
          <a:p>
            <a:pPr lvl="0"/>
            <a:r>
              <a:rPr lang="en-GB" sz="1500" dirty="0"/>
              <a:t>To improve the percentage of individuals meeting NHS activity guidelines by 30% in 8 weeks (NHS, 2024). </a:t>
            </a:r>
            <a:endParaRPr lang="en-US" sz="1500" dirty="0"/>
          </a:p>
          <a:p>
            <a:pPr lvl="0"/>
            <a:r>
              <a:rPr lang="en-GB" sz="1500" dirty="0"/>
              <a:t>To reduce self-reported sedentary time by 15%.</a:t>
            </a:r>
            <a:endParaRPr lang="en-US" sz="1500" dirty="0"/>
          </a:p>
          <a:p>
            <a:pPr lvl="0"/>
            <a:r>
              <a:rPr lang="en-GB" sz="1500" dirty="0"/>
              <a:t>To increase the scores of well-being by 20% which will be measured with a pre-post-intervention survey. </a:t>
            </a:r>
            <a:endParaRPr lang="en-US" sz="1500" dirty="0"/>
          </a:p>
          <a:p>
            <a:pPr lvl="0"/>
            <a:r>
              <a:rPr lang="en-GB" sz="1500" dirty="0"/>
              <a:t>SMART goals increase accountability and the effectiveness of evaluations and interventions.</a:t>
            </a:r>
            <a:endParaRPr lang="en-US" sz="1500" dirty="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E3BF601-D8D2-AA78-BD94-E169929066B9}"/>
              </a:ext>
            </a:extLst>
          </p:cNvPr>
          <p:cNvPicPr>
            <a:picLocks noChangeAspect="1"/>
          </p:cNvPicPr>
          <p:nvPr/>
        </p:nvPicPr>
        <p:blipFill>
          <a:blip r:embed="rId3"/>
          <a:stretch>
            <a:fillRect/>
          </a:stretch>
        </p:blipFill>
        <p:spPr>
          <a:xfrm>
            <a:off x="5987738" y="1676513"/>
            <a:ext cx="5628018" cy="3272103"/>
          </a:xfrm>
          <a:prstGeom prst="rect">
            <a:avLst/>
          </a:prstGeom>
        </p:spPr>
      </p:pic>
      <p:sp>
        <p:nvSpPr>
          <p:cNvPr id="5" name="TextBox 4">
            <a:extLst>
              <a:ext uri="{FF2B5EF4-FFF2-40B4-BE49-F238E27FC236}">
                <a16:creationId xmlns:a16="http://schemas.microsoft.com/office/drawing/2014/main" id="{EDC63956-51AB-AE8E-1597-4EE9F01F0BD8}"/>
              </a:ext>
            </a:extLst>
          </p:cNvPr>
          <p:cNvSpPr txBox="1"/>
          <p:nvPr/>
        </p:nvSpPr>
        <p:spPr>
          <a:xfrm>
            <a:off x="280437" y="2093178"/>
            <a:ext cx="5012235" cy="1169551"/>
          </a:xfrm>
          <a:prstGeom prst="rect">
            <a:avLst/>
          </a:prstGeom>
          <a:noFill/>
        </p:spPr>
        <p:txBody>
          <a:bodyPr wrap="square">
            <a:spAutoFit/>
          </a:bodyPr>
          <a:lstStyle/>
          <a:p>
            <a:pPr algn="just">
              <a:buNone/>
            </a:pPr>
            <a:r>
              <a:rPr lang="en-US" sz="1400" b="1" dirty="0"/>
              <a:t>Campaign Aim</a:t>
            </a:r>
          </a:p>
          <a:p>
            <a:pPr algn="just">
              <a:buNone/>
            </a:pPr>
            <a:r>
              <a:rPr lang="en-US" sz="1400" dirty="0"/>
              <a:t>The aim is to increase physical activity participation among university students aged 18–25 years through an evidence-based 8-week intervention that promotes sustainable </a:t>
            </a:r>
            <a:r>
              <a:rPr lang="en-US" sz="1400" dirty="0" err="1"/>
              <a:t>behaviour</a:t>
            </a:r>
            <a:r>
              <a:rPr lang="en-US" sz="1400" dirty="0"/>
              <a:t> change and wellbeing.</a:t>
            </a:r>
          </a:p>
        </p:txBody>
      </p:sp>
    </p:spTree>
    <p:extLst>
      <p:ext uri="{BB962C8B-B14F-4D97-AF65-F5344CB8AC3E}">
        <p14:creationId xmlns:p14="http://schemas.microsoft.com/office/powerpoint/2010/main" val="3870062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do I pick my electives? | Hey Sunny">
            <a:extLst>
              <a:ext uri="{FF2B5EF4-FFF2-40B4-BE49-F238E27FC236}">
                <a16:creationId xmlns:a16="http://schemas.microsoft.com/office/drawing/2014/main" id="{EAE585AE-9A80-F82B-8A94-034C8642C65F}"/>
              </a:ext>
            </a:extLst>
          </p:cNvPr>
          <p:cNvPicPr>
            <a:picLocks noChangeAspect="1"/>
          </p:cNvPicPr>
          <p:nvPr/>
        </p:nvPicPr>
        <p:blipFill>
          <a:blip r:embed="rId3">
            <a:extLst>
              <a:ext uri="{28A0092B-C50C-407E-A947-70E740481C1C}">
                <a14:useLocalDpi xmlns:a14="http://schemas.microsoft.com/office/drawing/2010/main" val="0"/>
              </a:ext>
            </a:extLst>
          </a:blip>
          <a:srcRect l="15114" r="4166" b="1"/>
          <a:stretch>
            <a:fillRect/>
          </a:stretch>
        </p:blipFill>
        <p:spPr bwMode="auto">
          <a:xfrm>
            <a:off x="1" y="10"/>
            <a:ext cx="9669642" cy="6857990"/>
          </a:xfrm>
          <a:prstGeom prst="rect">
            <a:avLst/>
          </a:prstGeom>
          <a:noFill/>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8C07E4-AE1B-BA54-8CD7-09DED5EA02E9}"/>
              </a:ext>
            </a:extLst>
          </p:cNvPr>
          <p:cNvSpPr>
            <a:spLocks noGrp="1"/>
          </p:cNvSpPr>
          <p:nvPr>
            <p:ph type="title"/>
          </p:nvPr>
        </p:nvSpPr>
        <p:spPr>
          <a:xfrm>
            <a:off x="7531610" y="365125"/>
            <a:ext cx="3822189" cy="1899912"/>
          </a:xfrm>
        </p:spPr>
        <p:txBody>
          <a:bodyPr>
            <a:normAutofit/>
          </a:bodyPr>
          <a:lstStyle/>
          <a:p>
            <a:r>
              <a:rPr lang="en-US" sz="3100" b="1"/>
              <a:t>Existing Campaigns and Rationale for the New Intervention</a:t>
            </a:r>
            <a:endParaRPr lang="en-GB" sz="3100"/>
          </a:p>
        </p:txBody>
      </p:sp>
      <p:sp>
        <p:nvSpPr>
          <p:cNvPr id="3" name="Content Placeholder 2">
            <a:extLst>
              <a:ext uri="{FF2B5EF4-FFF2-40B4-BE49-F238E27FC236}">
                <a16:creationId xmlns:a16="http://schemas.microsoft.com/office/drawing/2014/main" id="{218EAE67-7E54-809E-0558-80229B45991F}"/>
              </a:ext>
            </a:extLst>
          </p:cNvPr>
          <p:cNvSpPr>
            <a:spLocks noGrp="1"/>
          </p:cNvSpPr>
          <p:nvPr>
            <p:ph idx="1"/>
          </p:nvPr>
        </p:nvSpPr>
        <p:spPr>
          <a:xfrm>
            <a:off x="7531610" y="2434201"/>
            <a:ext cx="3822189" cy="3742762"/>
          </a:xfrm>
        </p:spPr>
        <p:txBody>
          <a:bodyPr>
            <a:normAutofit/>
          </a:bodyPr>
          <a:lstStyle/>
          <a:p>
            <a:pPr lvl="0"/>
            <a:r>
              <a:rPr lang="en-GB" sz="1400"/>
              <a:t>National campaigns, such as NHS Better Health or Uniting the Movement by Sport England, have raised awareness of the benefits of physical activity (Sport England, 2026). </a:t>
            </a:r>
            <a:endParaRPr lang="en-US" sz="1400"/>
          </a:p>
          <a:p>
            <a:pPr lvl="0"/>
            <a:r>
              <a:rPr lang="en-GB" sz="1400"/>
              <a:t>Their population-wide perspective might however fail to capture the university-specific hindrances such as academic workload, financial pressures and social isolation. </a:t>
            </a:r>
            <a:endParaRPr lang="en-US" sz="1400"/>
          </a:p>
          <a:p>
            <a:pPr lvl="0"/>
            <a:r>
              <a:rPr lang="en-GB" sz="1400"/>
              <a:t>Evidence indicates that specific interventions are more effective for groups (WHO, 2025). </a:t>
            </a:r>
            <a:endParaRPr lang="en-US" sz="1400"/>
          </a:p>
          <a:p>
            <a:pPr lvl="0"/>
            <a:r>
              <a:rPr lang="en-GB" sz="1400"/>
              <a:t>Thus, Move More, Stress Less follows a student-focused multifaceted strategy combining physical and mental health promotion.</a:t>
            </a:r>
            <a:endParaRPr lang="en-US" sz="1400"/>
          </a:p>
          <a:p>
            <a:endParaRPr lang="en-GB" sz="1400"/>
          </a:p>
        </p:txBody>
      </p:sp>
    </p:spTree>
    <p:extLst>
      <p:ext uri="{BB962C8B-B14F-4D97-AF65-F5344CB8AC3E}">
        <p14:creationId xmlns:p14="http://schemas.microsoft.com/office/powerpoint/2010/main" val="71530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4B5C0-E7AD-6E30-3BD0-BDEDD1F69342}"/>
              </a:ext>
            </a:extLst>
          </p:cNvPr>
          <p:cNvSpPr>
            <a:spLocks noGrp="1"/>
          </p:cNvSpPr>
          <p:nvPr>
            <p:ph type="title"/>
          </p:nvPr>
        </p:nvSpPr>
        <p:spPr>
          <a:xfrm>
            <a:off x="793662" y="386930"/>
            <a:ext cx="10066122" cy="1298448"/>
          </a:xfrm>
        </p:spPr>
        <p:txBody>
          <a:bodyPr anchor="b">
            <a:normAutofit/>
          </a:bodyPr>
          <a:lstStyle/>
          <a:p>
            <a:r>
              <a:rPr lang="en-US" sz="4100" b="1"/>
              <a:t>Move More, Stress Less – 8-Week Intervention Programme</a:t>
            </a:r>
            <a:endParaRPr lang="en-GB" sz="4100"/>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212696-1BB0-A117-241F-9AA43A850D36}"/>
              </a:ext>
            </a:extLst>
          </p:cNvPr>
          <p:cNvSpPr>
            <a:spLocks noGrp="1"/>
          </p:cNvSpPr>
          <p:nvPr>
            <p:ph idx="1"/>
          </p:nvPr>
        </p:nvSpPr>
        <p:spPr>
          <a:xfrm>
            <a:off x="793661" y="2599509"/>
            <a:ext cx="4530898" cy="3639450"/>
          </a:xfrm>
        </p:spPr>
        <p:txBody>
          <a:bodyPr anchor="ctr">
            <a:normAutofit/>
          </a:bodyPr>
          <a:lstStyle/>
          <a:p>
            <a:pPr lvl="0"/>
            <a:r>
              <a:rPr lang="en-GB" sz="1700" dirty="0"/>
              <a:t>An organised intervention of 8 weeks fosters gradual and long-lasting change in behaviour. </a:t>
            </a:r>
            <a:endParaRPr lang="en-US" sz="1700" dirty="0"/>
          </a:p>
          <a:p>
            <a:pPr lvl="0"/>
            <a:r>
              <a:rPr lang="en-GB" sz="1700" dirty="0"/>
              <a:t>Activities are integrated to include physical activity, wellbeing support and peer engagement. </a:t>
            </a:r>
            <a:endParaRPr lang="en-US" sz="1700" dirty="0"/>
          </a:p>
          <a:p>
            <a:pPr lvl="0"/>
            <a:r>
              <a:rPr lang="en-GB" sz="1700" dirty="0"/>
              <a:t>Weekly sessions progressively develop confidence, self-efficacy and participation. </a:t>
            </a:r>
            <a:endParaRPr lang="en-US" sz="1700" dirty="0"/>
          </a:p>
          <a:p>
            <a:pPr lvl="0"/>
            <a:r>
              <a:rPr lang="en-GB" sz="1700" dirty="0"/>
              <a:t>The programme targets behavioural, educational and process goals that are determined in needs assessment and public health planning.  </a:t>
            </a:r>
            <a:endParaRPr lang="en-US" sz="1700" dirty="0"/>
          </a:p>
          <a:p>
            <a:endParaRPr lang="en-GB" sz="1700" dirty="0"/>
          </a:p>
        </p:txBody>
      </p:sp>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AC0C7009-EB30-C7F1-5854-7AE4CE5F45DD}"/>
              </a:ext>
            </a:extLst>
          </p:cNvPr>
          <p:cNvGraphicFramePr>
            <a:graphicFrameLocks noGrp="1"/>
          </p:cNvGraphicFramePr>
          <p:nvPr>
            <p:extLst>
              <p:ext uri="{D42A27DB-BD31-4B8C-83A1-F6EECF244321}">
                <p14:modId xmlns:p14="http://schemas.microsoft.com/office/powerpoint/2010/main" val="856218939"/>
              </p:ext>
            </p:extLst>
          </p:nvPr>
        </p:nvGraphicFramePr>
        <p:xfrm>
          <a:off x="5727295" y="2440081"/>
          <a:ext cx="5614340" cy="3997047"/>
        </p:xfrm>
        <a:graphic>
          <a:graphicData uri="http://schemas.openxmlformats.org/drawingml/2006/table">
            <a:tbl>
              <a:tblPr firstRow="1" firstCol="1" bandRow="1">
                <a:tableStyleId>{BC89EF96-8CEA-46FF-86C4-4CE0E7609802}</a:tableStyleId>
              </a:tblPr>
              <a:tblGrid>
                <a:gridCol w="1871046">
                  <a:extLst>
                    <a:ext uri="{9D8B030D-6E8A-4147-A177-3AD203B41FA5}">
                      <a16:colId xmlns:a16="http://schemas.microsoft.com/office/drawing/2014/main" val="927717517"/>
                    </a:ext>
                  </a:extLst>
                </a:gridCol>
                <a:gridCol w="1871647">
                  <a:extLst>
                    <a:ext uri="{9D8B030D-6E8A-4147-A177-3AD203B41FA5}">
                      <a16:colId xmlns:a16="http://schemas.microsoft.com/office/drawing/2014/main" val="3987448025"/>
                    </a:ext>
                  </a:extLst>
                </a:gridCol>
                <a:gridCol w="1871647">
                  <a:extLst>
                    <a:ext uri="{9D8B030D-6E8A-4147-A177-3AD203B41FA5}">
                      <a16:colId xmlns:a16="http://schemas.microsoft.com/office/drawing/2014/main" val="332088867"/>
                    </a:ext>
                  </a:extLst>
                </a:gridCol>
              </a:tblGrid>
              <a:tr h="209303">
                <a:tc>
                  <a:txBody>
                    <a:bodyPr/>
                    <a:lstStyle/>
                    <a:p>
                      <a:pPr marL="0" marR="0" algn="just">
                        <a:lnSpc>
                          <a:spcPct val="150000"/>
                        </a:lnSpc>
                        <a:spcAft>
                          <a:spcPts val="800"/>
                        </a:spcAft>
                        <a:buNone/>
                      </a:pPr>
                      <a:r>
                        <a:rPr lang="en-GB" sz="1200" kern="100">
                          <a:effectLst/>
                        </a:rPr>
                        <a:t>Week</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Activity</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Purpose</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2053313303"/>
                  </a:ext>
                </a:extLst>
              </a:tr>
              <a:tr h="442281">
                <a:tc>
                  <a:txBody>
                    <a:bodyPr/>
                    <a:lstStyle/>
                    <a:p>
                      <a:pPr marL="0" marR="0" algn="just">
                        <a:lnSpc>
                          <a:spcPct val="150000"/>
                        </a:lnSpc>
                        <a:spcAft>
                          <a:spcPts val="800"/>
                        </a:spcAft>
                        <a:buNone/>
                      </a:pPr>
                      <a:r>
                        <a:rPr lang="en-GB" sz="1200" kern="100">
                          <a:effectLst/>
                        </a:rPr>
                        <a:t>1</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Health Assessment &amp; Goal Setting</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Establish baseline and motivation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687494071"/>
                  </a:ext>
                </a:extLst>
              </a:tr>
              <a:tr h="442281">
                <a:tc>
                  <a:txBody>
                    <a:bodyPr/>
                    <a:lstStyle/>
                    <a:p>
                      <a:pPr marL="0" marR="0" algn="just">
                        <a:lnSpc>
                          <a:spcPct val="150000"/>
                        </a:lnSpc>
                        <a:spcAft>
                          <a:spcPts val="800"/>
                        </a:spcAft>
                        <a:buNone/>
                      </a:pPr>
                      <a:r>
                        <a:rPr lang="en-GB" sz="1200" kern="100">
                          <a:effectLst/>
                        </a:rPr>
                        <a:t>2</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Campus Walking Challenge</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Increase daily movement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721999909"/>
                  </a:ext>
                </a:extLst>
              </a:tr>
              <a:tr h="209303">
                <a:tc>
                  <a:txBody>
                    <a:bodyPr/>
                    <a:lstStyle/>
                    <a:p>
                      <a:pPr marL="0" marR="0" algn="just">
                        <a:lnSpc>
                          <a:spcPct val="150000"/>
                        </a:lnSpc>
                        <a:spcAft>
                          <a:spcPts val="800"/>
                        </a:spcAft>
                        <a:buNone/>
                      </a:pPr>
                      <a:r>
                        <a:rPr lang="en-GB" sz="1200" kern="100">
                          <a:effectLst/>
                        </a:rPr>
                        <a:t>3</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Group Fitness Session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Build social support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028750265"/>
                  </a:ext>
                </a:extLst>
              </a:tr>
              <a:tr h="442281">
                <a:tc>
                  <a:txBody>
                    <a:bodyPr/>
                    <a:lstStyle/>
                    <a:p>
                      <a:pPr marL="0" marR="0" algn="just">
                        <a:lnSpc>
                          <a:spcPct val="150000"/>
                        </a:lnSpc>
                        <a:spcAft>
                          <a:spcPts val="800"/>
                        </a:spcAft>
                        <a:buNone/>
                      </a:pPr>
                      <a:r>
                        <a:rPr lang="en-GB" sz="1200" kern="100">
                          <a:effectLst/>
                        </a:rPr>
                        <a:t>4</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dirty="0">
                          <a:effectLst/>
                        </a:rPr>
                        <a:t>Strength &amp; Resistance Training</a:t>
                      </a:r>
                      <a:endParaRPr lang="en-US" sz="1200" kern="100" dirty="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Improve fitness confidence</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632400229"/>
                  </a:ext>
                </a:extLst>
              </a:tr>
              <a:tr h="544018">
                <a:tc>
                  <a:txBody>
                    <a:bodyPr/>
                    <a:lstStyle/>
                    <a:p>
                      <a:pPr marL="0" marR="0" algn="just">
                        <a:lnSpc>
                          <a:spcPct val="150000"/>
                        </a:lnSpc>
                        <a:spcAft>
                          <a:spcPts val="800"/>
                        </a:spcAft>
                        <a:buNone/>
                      </a:pPr>
                      <a:r>
                        <a:rPr lang="en-GB" sz="1200" kern="100">
                          <a:effectLst/>
                        </a:rPr>
                        <a:t>5</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Physical Activity &amp; Mental Wellbeing Workshop</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Increase knowledge</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925714670"/>
                  </a:ext>
                </a:extLst>
              </a:tr>
              <a:tr h="442281">
                <a:tc>
                  <a:txBody>
                    <a:bodyPr/>
                    <a:lstStyle/>
                    <a:p>
                      <a:pPr marL="0" marR="0" algn="just">
                        <a:lnSpc>
                          <a:spcPct val="150000"/>
                        </a:lnSpc>
                        <a:spcAft>
                          <a:spcPts val="800"/>
                        </a:spcAft>
                        <a:buNone/>
                      </a:pPr>
                      <a:r>
                        <a:rPr lang="en-GB" sz="1200" kern="100">
                          <a:effectLst/>
                        </a:rPr>
                        <a:t>6</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Dance / Recreational Activity Session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Improve enjoyment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716192727"/>
                  </a:ext>
                </a:extLst>
              </a:tr>
              <a:tr h="356321">
                <a:tc>
                  <a:txBody>
                    <a:bodyPr/>
                    <a:lstStyle/>
                    <a:p>
                      <a:pPr marL="0" marR="0" algn="just">
                        <a:lnSpc>
                          <a:spcPct val="150000"/>
                        </a:lnSpc>
                        <a:spcAft>
                          <a:spcPts val="800"/>
                        </a:spcAft>
                        <a:buNone/>
                      </a:pPr>
                      <a:r>
                        <a:rPr lang="en-GB" sz="1200" kern="100">
                          <a:effectLst/>
                        </a:rPr>
                        <a:t>7</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Outdoor Team Challenge</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Strengthen engagement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2811526889"/>
                  </a:ext>
                </a:extLst>
              </a:tr>
              <a:tr h="442281">
                <a:tc>
                  <a:txBody>
                    <a:bodyPr/>
                    <a:lstStyle/>
                    <a:p>
                      <a:pPr marL="0" marR="0" algn="just">
                        <a:lnSpc>
                          <a:spcPct val="150000"/>
                        </a:lnSpc>
                        <a:spcAft>
                          <a:spcPts val="800"/>
                        </a:spcAft>
                        <a:buNone/>
                      </a:pPr>
                      <a:r>
                        <a:rPr lang="en-GB" sz="1200" kern="100">
                          <a:effectLst/>
                        </a:rPr>
                        <a:t>8</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Final Assessment &amp; Celebration Event</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dirty="0">
                          <a:effectLst/>
                        </a:rPr>
                        <a:t>Evaluate outcomes</a:t>
                      </a:r>
                      <a:endParaRPr lang="en-US" sz="1200" kern="100" dirty="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628542756"/>
                  </a:ext>
                </a:extLst>
              </a:tr>
            </a:tbl>
          </a:graphicData>
        </a:graphic>
      </p:graphicFrame>
    </p:spTree>
    <p:extLst>
      <p:ext uri="{BB962C8B-B14F-4D97-AF65-F5344CB8AC3E}">
        <p14:creationId xmlns:p14="http://schemas.microsoft.com/office/powerpoint/2010/main" val="1632142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0C304-4A2E-2C6A-1AA4-0B78F2A6C09F}"/>
              </a:ext>
            </a:extLst>
          </p:cNvPr>
          <p:cNvSpPr>
            <a:spLocks noGrp="1"/>
          </p:cNvSpPr>
          <p:nvPr>
            <p:ph type="title"/>
          </p:nvPr>
        </p:nvSpPr>
        <p:spPr>
          <a:xfrm>
            <a:off x="795528" y="386930"/>
            <a:ext cx="10141799" cy="1300554"/>
          </a:xfrm>
        </p:spPr>
        <p:txBody>
          <a:bodyPr anchor="b">
            <a:normAutofit/>
          </a:bodyPr>
          <a:lstStyle/>
          <a:p>
            <a:r>
              <a:rPr lang="en-US" b="1" dirty="0"/>
              <a:t>Applying the Health Belief Model (HBM)</a:t>
            </a:r>
            <a:endParaRPr lang="en-GB" dirty="0"/>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69D643-95B8-D891-92C0-3D1A3AD5BE95}"/>
              </a:ext>
            </a:extLst>
          </p:cNvPr>
          <p:cNvSpPr>
            <a:spLocks noGrp="1"/>
          </p:cNvSpPr>
          <p:nvPr>
            <p:ph idx="1"/>
          </p:nvPr>
        </p:nvSpPr>
        <p:spPr>
          <a:xfrm>
            <a:off x="6406429" y="2599509"/>
            <a:ext cx="4530898" cy="3639450"/>
          </a:xfrm>
        </p:spPr>
        <p:txBody>
          <a:bodyPr anchor="ctr">
            <a:normAutofit/>
          </a:bodyPr>
          <a:lstStyle/>
          <a:p>
            <a:pPr lvl="0"/>
            <a:r>
              <a:rPr lang="en-GB" sz="1900"/>
              <a:t>The Health Belief Model is a theory that describes the physical activity behaviour based on the perception of risk, benefit and barriers (Saghafi-Asl, et al., 2020). </a:t>
            </a:r>
            <a:endParaRPr lang="en-US" sz="1900"/>
          </a:p>
          <a:p>
            <a:pPr lvl="0"/>
            <a:r>
              <a:rPr lang="en-GB" sz="1900"/>
              <a:t>Students are more likely to engage when inactivity is linked to meaningful health and academic consequences. </a:t>
            </a:r>
            <a:endParaRPr lang="en-US" sz="1900"/>
          </a:p>
          <a:p>
            <a:pPr lvl="0"/>
            <a:r>
              <a:rPr lang="en-GB" sz="1900"/>
              <a:t>Increasing participation and programme adherence can be done by improving self-efficacy and addressing barriers.  </a:t>
            </a:r>
            <a:endParaRPr lang="en-US" sz="1900"/>
          </a:p>
          <a:p>
            <a:endParaRPr lang="en-GB" sz="1900"/>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57BC94D9-ABAB-C4FF-E182-72F7E0F1F806}"/>
              </a:ext>
            </a:extLst>
          </p:cNvPr>
          <p:cNvGraphicFramePr>
            <a:graphicFrameLocks noGrp="1"/>
          </p:cNvGraphicFramePr>
          <p:nvPr>
            <p:extLst>
              <p:ext uri="{D42A27DB-BD31-4B8C-83A1-F6EECF244321}">
                <p14:modId xmlns:p14="http://schemas.microsoft.com/office/powerpoint/2010/main" val="2268895154"/>
              </p:ext>
            </p:extLst>
          </p:nvPr>
        </p:nvGraphicFramePr>
        <p:xfrm>
          <a:off x="309842" y="2984778"/>
          <a:ext cx="5937250" cy="2577824"/>
        </p:xfrm>
        <a:graphic>
          <a:graphicData uri="http://schemas.openxmlformats.org/drawingml/2006/table">
            <a:tbl>
              <a:tblPr firstRow="1" firstCol="1" bandRow="1">
                <a:tableStyleId>{BDBED569-4797-4DF1-A0F4-6AAB3CD982D8}</a:tableStyleId>
              </a:tblPr>
              <a:tblGrid>
                <a:gridCol w="2968625">
                  <a:extLst>
                    <a:ext uri="{9D8B030D-6E8A-4147-A177-3AD203B41FA5}">
                      <a16:colId xmlns:a16="http://schemas.microsoft.com/office/drawing/2014/main" val="3752040890"/>
                    </a:ext>
                  </a:extLst>
                </a:gridCol>
                <a:gridCol w="2968625">
                  <a:extLst>
                    <a:ext uri="{9D8B030D-6E8A-4147-A177-3AD203B41FA5}">
                      <a16:colId xmlns:a16="http://schemas.microsoft.com/office/drawing/2014/main" val="2902373445"/>
                    </a:ext>
                  </a:extLst>
                </a:gridCol>
              </a:tblGrid>
              <a:tr h="279402">
                <a:tc>
                  <a:txBody>
                    <a:bodyPr/>
                    <a:lstStyle/>
                    <a:p>
                      <a:pPr marL="0" marR="0" algn="just">
                        <a:lnSpc>
                          <a:spcPct val="150000"/>
                        </a:lnSpc>
                        <a:spcAft>
                          <a:spcPts val="800"/>
                        </a:spcAft>
                        <a:buNone/>
                      </a:pPr>
                      <a:r>
                        <a:rPr lang="en-GB" sz="1200" kern="100">
                          <a:effectLst/>
                        </a:rPr>
                        <a:t>HBM Construct</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Application in Campaign</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87449244"/>
                  </a:ext>
                </a:extLst>
              </a:tr>
              <a:tr h="279402">
                <a:tc>
                  <a:txBody>
                    <a:bodyPr/>
                    <a:lstStyle/>
                    <a:p>
                      <a:pPr marL="0" marR="0" algn="just">
                        <a:lnSpc>
                          <a:spcPct val="150000"/>
                        </a:lnSpc>
                        <a:spcAft>
                          <a:spcPts val="800"/>
                        </a:spcAft>
                        <a:buNone/>
                      </a:pPr>
                      <a:r>
                        <a:rPr lang="en-GB" sz="1200" kern="100">
                          <a:effectLst/>
                        </a:rPr>
                        <a:t>Susceptibility</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Risk of stress, obesity and poor well-being</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633756845"/>
                  </a:ext>
                </a:extLst>
              </a:tr>
              <a:tr h="590407">
                <a:tc>
                  <a:txBody>
                    <a:bodyPr/>
                    <a:lstStyle/>
                    <a:p>
                      <a:pPr marL="0" marR="0" algn="just">
                        <a:lnSpc>
                          <a:spcPct val="150000"/>
                        </a:lnSpc>
                        <a:spcAft>
                          <a:spcPts val="800"/>
                        </a:spcAft>
                        <a:buNone/>
                      </a:pPr>
                      <a:r>
                        <a:rPr lang="en-GB" sz="1200" kern="100">
                          <a:effectLst/>
                        </a:rPr>
                        <a:t>Severity</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Impact on health and academic performance</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2527872406"/>
                  </a:ext>
                </a:extLst>
              </a:tr>
              <a:tr h="590407">
                <a:tc>
                  <a:txBody>
                    <a:bodyPr/>
                    <a:lstStyle/>
                    <a:p>
                      <a:pPr marL="0" marR="0" algn="just">
                        <a:lnSpc>
                          <a:spcPct val="150000"/>
                        </a:lnSpc>
                        <a:spcAft>
                          <a:spcPts val="800"/>
                        </a:spcAft>
                        <a:buNone/>
                      </a:pPr>
                      <a:r>
                        <a:rPr lang="en-GB" sz="1200" kern="100" dirty="0">
                          <a:effectLst/>
                        </a:rPr>
                        <a:t>Benefits</a:t>
                      </a:r>
                      <a:endParaRPr lang="en-US" sz="1200" kern="100" dirty="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Better fitness, wellbeing and social connection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406402787"/>
                  </a:ext>
                </a:extLst>
              </a:tr>
              <a:tr h="279402">
                <a:tc>
                  <a:txBody>
                    <a:bodyPr/>
                    <a:lstStyle/>
                    <a:p>
                      <a:pPr marL="0" marR="0" algn="just">
                        <a:lnSpc>
                          <a:spcPct val="150000"/>
                        </a:lnSpc>
                        <a:spcAft>
                          <a:spcPts val="800"/>
                        </a:spcAft>
                        <a:buNone/>
                      </a:pPr>
                      <a:r>
                        <a:rPr lang="en-GB" sz="1200" kern="100">
                          <a:effectLst/>
                        </a:rPr>
                        <a:t>Barriers</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Time, cost and motivation challenges</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472422646"/>
                  </a:ext>
                </a:extLst>
              </a:tr>
              <a:tr h="279402">
                <a:tc>
                  <a:txBody>
                    <a:bodyPr/>
                    <a:lstStyle/>
                    <a:p>
                      <a:pPr marL="0" marR="0" algn="just">
                        <a:lnSpc>
                          <a:spcPct val="150000"/>
                        </a:lnSpc>
                        <a:spcAft>
                          <a:spcPts val="800"/>
                        </a:spcAft>
                        <a:buNone/>
                      </a:pPr>
                      <a:r>
                        <a:rPr lang="en-GB" sz="1200" kern="100">
                          <a:effectLst/>
                        </a:rPr>
                        <a:t>Self-Efficacy</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Weekly goals and peer support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438642967"/>
                  </a:ext>
                </a:extLst>
              </a:tr>
              <a:tr h="279402">
                <a:tc>
                  <a:txBody>
                    <a:bodyPr/>
                    <a:lstStyle/>
                    <a:p>
                      <a:pPr marL="0" marR="0" algn="just">
                        <a:lnSpc>
                          <a:spcPct val="150000"/>
                        </a:lnSpc>
                        <a:spcAft>
                          <a:spcPts val="800"/>
                        </a:spcAft>
                        <a:buNone/>
                      </a:pPr>
                      <a:r>
                        <a:rPr lang="en-GB" sz="1200" kern="100">
                          <a:effectLst/>
                        </a:rPr>
                        <a:t>Cues to Action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dirty="0">
                          <a:effectLst/>
                        </a:rPr>
                        <a:t>Reminders, challenges and workshops</a:t>
                      </a:r>
                      <a:endParaRPr lang="en-US" sz="1200" kern="100" dirty="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442681742"/>
                  </a:ext>
                </a:extLst>
              </a:tr>
            </a:tbl>
          </a:graphicData>
        </a:graphic>
      </p:graphicFrame>
    </p:spTree>
    <p:extLst>
      <p:ext uri="{BB962C8B-B14F-4D97-AF65-F5344CB8AC3E}">
        <p14:creationId xmlns:p14="http://schemas.microsoft.com/office/powerpoint/2010/main" val="4099812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C86B-065D-02D9-87CC-4BA11D911826}"/>
              </a:ext>
            </a:extLst>
          </p:cNvPr>
          <p:cNvSpPr>
            <a:spLocks noGrp="1"/>
          </p:cNvSpPr>
          <p:nvPr>
            <p:ph type="title"/>
          </p:nvPr>
        </p:nvSpPr>
        <p:spPr>
          <a:xfrm>
            <a:off x="762000" y="1143486"/>
            <a:ext cx="4267200" cy="1437406"/>
          </a:xfrm>
        </p:spPr>
        <p:txBody>
          <a:bodyPr anchor="t">
            <a:normAutofit/>
          </a:bodyPr>
          <a:lstStyle/>
          <a:p>
            <a:r>
              <a:rPr lang="en-US" sz="3200" b="1"/>
              <a:t>Behavior Change Theories, Barriers and Solutions</a:t>
            </a:r>
            <a:endParaRPr lang="en-GB" sz="3200"/>
          </a:p>
        </p:txBody>
      </p:sp>
      <p:cxnSp>
        <p:nvCxnSpPr>
          <p:cNvPr id="11" name="Straight Connector 10">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953DA-91B7-6164-1128-79D365F7A587}"/>
              </a:ext>
            </a:extLst>
          </p:cNvPr>
          <p:cNvSpPr>
            <a:spLocks noGrp="1"/>
          </p:cNvSpPr>
          <p:nvPr>
            <p:ph idx="1"/>
          </p:nvPr>
        </p:nvSpPr>
        <p:spPr>
          <a:xfrm>
            <a:off x="5825613" y="838199"/>
            <a:ext cx="5863467" cy="3139439"/>
          </a:xfrm>
        </p:spPr>
        <p:txBody>
          <a:bodyPr>
            <a:normAutofit/>
          </a:bodyPr>
          <a:lstStyle/>
          <a:p>
            <a:pPr lvl="0"/>
            <a:r>
              <a:rPr lang="en-GB" sz="1600" dirty="0"/>
              <a:t>Physical inactivity continues because awareness can hardly lead to a lasting behaviour change (Ding, et al., 2020). </a:t>
            </a:r>
            <a:endParaRPr lang="en-US" sz="1600" dirty="0"/>
          </a:p>
          <a:p>
            <a:pPr lvl="0"/>
            <a:r>
              <a:rPr lang="en-GB" sz="1600" dirty="0"/>
              <a:t>The Theory of Planned Behaviour focuses on attitudes, social norms and perceived control over behaviour that affects participation (Ajzen, 2020). </a:t>
            </a:r>
            <a:endParaRPr lang="en-US" sz="1600" dirty="0"/>
          </a:p>
          <a:p>
            <a:pPr lvl="0"/>
            <a:r>
              <a:rPr lang="en-GB" sz="1600" dirty="0"/>
              <a:t>The Transtheoretical Model promotes activity to maintenance. </a:t>
            </a:r>
            <a:endParaRPr lang="en-US" sz="1600" dirty="0"/>
          </a:p>
          <a:p>
            <a:pPr lvl="0"/>
            <a:r>
              <a:rPr lang="en-GB" sz="1600" dirty="0"/>
              <a:t>Existence between the two theories is more inclusive of motivational, social and behavioural barriers.  </a:t>
            </a:r>
            <a:endParaRPr lang="en-US" sz="1600" dirty="0"/>
          </a:p>
        </p:txBody>
      </p:sp>
      <p:graphicFrame>
        <p:nvGraphicFramePr>
          <p:cNvPr id="7" name="Table 6">
            <a:extLst>
              <a:ext uri="{FF2B5EF4-FFF2-40B4-BE49-F238E27FC236}">
                <a16:creationId xmlns:a16="http://schemas.microsoft.com/office/drawing/2014/main" id="{C5745035-B164-1407-8F4D-A4BED74B9933}"/>
              </a:ext>
            </a:extLst>
          </p:cNvPr>
          <p:cNvGraphicFramePr>
            <a:graphicFrameLocks noGrp="1"/>
          </p:cNvGraphicFramePr>
          <p:nvPr>
            <p:extLst>
              <p:ext uri="{D42A27DB-BD31-4B8C-83A1-F6EECF244321}">
                <p14:modId xmlns:p14="http://schemas.microsoft.com/office/powerpoint/2010/main" val="725829079"/>
              </p:ext>
            </p:extLst>
          </p:nvPr>
        </p:nvGraphicFramePr>
        <p:xfrm>
          <a:off x="2040060" y="3606548"/>
          <a:ext cx="7571106" cy="1866355"/>
        </p:xfrm>
        <a:graphic>
          <a:graphicData uri="http://schemas.openxmlformats.org/drawingml/2006/table">
            <a:tbl>
              <a:tblPr firstRow="1" firstCol="1" bandRow="1">
                <a:tableStyleId>{00A15C55-8517-42AA-B614-E9B94910E393}</a:tableStyleId>
              </a:tblPr>
              <a:tblGrid>
                <a:gridCol w="3785553">
                  <a:extLst>
                    <a:ext uri="{9D8B030D-6E8A-4147-A177-3AD203B41FA5}">
                      <a16:colId xmlns:a16="http://schemas.microsoft.com/office/drawing/2014/main" val="2685092566"/>
                    </a:ext>
                  </a:extLst>
                </a:gridCol>
                <a:gridCol w="3785553">
                  <a:extLst>
                    <a:ext uri="{9D8B030D-6E8A-4147-A177-3AD203B41FA5}">
                      <a16:colId xmlns:a16="http://schemas.microsoft.com/office/drawing/2014/main" val="3740147039"/>
                    </a:ext>
                  </a:extLst>
                </a:gridCol>
              </a:tblGrid>
              <a:tr h="373271">
                <a:tc>
                  <a:txBody>
                    <a:bodyPr/>
                    <a:lstStyle/>
                    <a:p>
                      <a:pPr marL="0" marR="0" algn="just">
                        <a:lnSpc>
                          <a:spcPct val="150000"/>
                        </a:lnSpc>
                        <a:spcAft>
                          <a:spcPts val="800"/>
                        </a:spcAft>
                        <a:buNone/>
                      </a:pPr>
                      <a:r>
                        <a:rPr lang="en-GB" sz="1200" kern="100">
                          <a:effectLst/>
                        </a:rPr>
                        <a:t>Barrier Identified</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Theory-Based Solution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907930777"/>
                  </a:ext>
                </a:extLst>
              </a:tr>
              <a:tr h="373271">
                <a:tc>
                  <a:txBody>
                    <a:bodyPr/>
                    <a:lstStyle/>
                    <a:p>
                      <a:pPr marL="0" marR="0" algn="just">
                        <a:lnSpc>
                          <a:spcPct val="150000"/>
                        </a:lnSpc>
                        <a:spcAft>
                          <a:spcPts val="800"/>
                        </a:spcAft>
                        <a:buNone/>
                      </a:pPr>
                      <a:r>
                        <a:rPr lang="en-GB" sz="1200" kern="100">
                          <a:effectLst/>
                        </a:rPr>
                        <a:t>Lack of motivation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Goal-setting and stage progression</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293381470"/>
                  </a:ext>
                </a:extLst>
              </a:tr>
              <a:tr h="373271">
                <a:tc>
                  <a:txBody>
                    <a:bodyPr/>
                    <a:lstStyle/>
                    <a:p>
                      <a:pPr marL="0" marR="0" algn="just">
                        <a:lnSpc>
                          <a:spcPct val="150000"/>
                        </a:lnSpc>
                        <a:spcAft>
                          <a:spcPts val="800"/>
                        </a:spcAft>
                        <a:buNone/>
                      </a:pPr>
                      <a:r>
                        <a:rPr lang="en-GB" sz="1200" kern="100">
                          <a:effectLst/>
                        </a:rPr>
                        <a:t>Peer influence</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Group challenges and social support</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704510509"/>
                  </a:ext>
                </a:extLst>
              </a:tr>
              <a:tr h="373271">
                <a:tc>
                  <a:txBody>
                    <a:bodyPr/>
                    <a:lstStyle/>
                    <a:p>
                      <a:pPr marL="0" marR="0" algn="just">
                        <a:lnSpc>
                          <a:spcPct val="150000"/>
                        </a:lnSpc>
                        <a:spcAft>
                          <a:spcPts val="800"/>
                        </a:spcAft>
                        <a:buNone/>
                      </a:pPr>
                      <a:r>
                        <a:rPr lang="en-GB" sz="1200" kern="100">
                          <a:effectLst/>
                        </a:rPr>
                        <a:t>Lack of confidence</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a:effectLst/>
                        </a:rPr>
                        <a:t>Gradual participation activities</a:t>
                      </a:r>
                      <a:endParaRPr lang="en-US" sz="1200" kern="10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3035957375"/>
                  </a:ext>
                </a:extLst>
              </a:tr>
              <a:tr h="373271">
                <a:tc>
                  <a:txBody>
                    <a:bodyPr/>
                    <a:lstStyle/>
                    <a:p>
                      <a:pPr marL="0" marR="0" algn="just">
                        <a:lnSpc>
                          <a:spcPct val="150000"/>
                        </a:lnSpc>
                        <a:spcAft>
                          <a:spcPts val="800"/>
                        </a:spcAft>
                        <a:buNone/>
                      </a:pPr>
                      <a:r>
                        <a:rPr lang="en-GB" sz="1200" kern="100">
                          <a:effectLst/>
                        </a:rPr>
                        <a:t>Time constraints</a:t>
                      </a:r>
                      <a:endParaRPr lang="en-US" sz="1200" kern="100">
                        <a:effectLst/>
                        <a:latin typeface="Times New Roman" panose="02020603050405020304" pitchFamily="18" charset="0"/>
                        <a:ea typeface="Aptos" panose="020B0004020202020204" pitchFamily="34" charset="0"/>
                      </a:endParaRPr>
                    </a:p>
                  </a:txBody>
                  <a:tcPr marL="68580" marR="68580" marT="0" marB="0" anchor="ctr"/>
                </a:tc>
                <a:tc>
                  <a:txBody>
                    <a:bodyPr/>
                    <a:lstStyle/>
                    <a:p>
                      <a:pPr marL="0" marR="0" algn="just">
                        <a:lnSpc>
                          <a:spcPct val="150000"/>
                        </a:lnSpc>
                        <a:spcAft>
                          <a:spcPts val="800"/>
                        </a:spcAft>
                        <a:buNone/>
                      </a:pPr>
                      <a:r>
                        <a:rPr lang="en-GB" sz="1200" kern="100" dirty="0">
                          <a:effectLst/>
                        </a:rPr>
                        <a:t>Flexible campus-based sessions</a:t>
                      </a:r>
                      <a:endParaRPr lang="en-US" sz="1200" kern="100" dirty="0">
                        <a:effectLst/>
                        <a:latin typeface="Times New Roman" panose="02020603050405020304" pitchFamily="18" charset="0"/>
                        <a:ea typeface="Aptos" panose="020B0004020202020204" pitchFamily="34" charset="0"/>
                      </a:endParaRPr>
                    </a:p>
                  </a:txBody>
                  <a:tcPr marL="68580" marR="68580" marT="0" marB="0" anchor="ctr"/>
                </a:tc>
                <a:extLst>
                  <a:ext uri="{0D108BD9-81ED-4DB2-BD59-A6C34878D82A}">
                    <a16:rowId xmlns:a16="http://schemas.microsoft.com/office/drawing/2014/main" val="1754949001"/>
                  </a:ext>
                </a:extLst>
              </a:tr>
            </a:tbl>
          </a:graphicData>
        </a:graphic>
      </p:graphicFrame>
    </p:spTree>
    <p:extLst>
      <p:ext uri="{BB962C8B-B14F-4D97-AF65-F5344CB8AC3E}">
        <p14:creationId xmlns:p14="http://schemas.microsoft.com/office/powerpoint/2010/main" val="4288358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3F75-DDE5-DB04-B946-522F35496E3D}"/>
              </a:ext>
            </a:extLst>
          </p:cNvPr>
          <p:cNvSpPr>
            <a:spLocks noGrp="1"/>
          </p:cNvSpPr>
          <p:nvPr>
            <p:ph type="title"/>
          </p:nvPr>
        </p:nvSpPr>
        <p:spPr/>
        <p:txBody>
          <a:bodyPr/>
          <a:lstStyle/>
          <a:p>
            <a:r>
              <a:rPr lang="en-US" b="1" dirty="0"/>
              <a:t>Campaign Poster</a:t>
            </a:r>
            <a:endParaRPr lang="en-GB" b="1" dirty="0"/>
          </a:p>
        </p:txBody>
      </p:sp>
      <p:pic>
        <p:nvPicPr>
          <p:cNvPr id="4" name="Content Placeholder 3">
            <a:extLst>
              <a:ext uri="{FF2B5EF4-FFF2-40B4-BE49-F238E27FC236}">
                <a16:creationId xmlns:a16="http://schemas.microsoft.com/office/drawing/2014/main" id="{809EA8E8-5DB1-D85C-045B-0D1D25FE69C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0"/>
            <a:ext cx="4576358" cy="6858000"/>
          </a:xfrm>
          <a:prstGeom prst="rect">
            <a:avLst/>
          </a:prstGeom>
          <a:noFill/>
        </p:spPr>
      </p:pic>
    </p:spTree>
    <p:extLst>
      <p:ext uri="{BB962C8B-B14F-4D97-AF65-F5344CB8AC3E}">
        <p14:creationId xmlns:p14="http://schemas.microsoft.com/office/powerpoint/2010/main" val="2410087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BAC59-B8E6-1E02-1DA4-E4BB71B685EC}"/>
              </a:ext>
            </a:extLst>
          </p:cNvPr>
          <p:cNvSpPr>
            <a:spLocks noGrp="1"/>
          </p:cNvSpPr>
          <p:nvPr>
            <p:ph type="title"/>
          </p:nvPr>
        </p:nvSpPr>
        <p:spPr>
          <a:xfrm>
            <a:off x="762001" y="762001"/>
            <a:ext cx="6070120" cy="1708243"/>
          </a:xfrm>
        </p:spPr>
        <p:txBody>
          <a:bodyPr anchor="ctr">
            <a:normAutofit/>
          </a:bodyPr>
          <a:lstStyle/>
          <a:p>
            <a:r>
              <a:rPr lang="en-US" sz="4000" b="1"/>
              <a:t>Partnerships and Evaluation Framework</a:t>
            </a:r>
            <a:endParaRPr lang="en-GB" sz="4000"/>
          </a:p>
        </p:txBody>
      </p:sp>
      <p:graphicFrame>
        <p:nvGraphicFramePr>
          <p:cNvPr id="18" name="Content Placeholder 2">
            <a:extLst>
              <a:ext uri="{FF2B5EF4-FFF2-40B4-BE49-F238E27FC236}">
                <a16:creationId xmlns:a16="http://schemas.microsoft.com/office/drawing/2014/main" id="{CD22B825-F734-E85C-D83E-CE127497432B}"/>
              </a:ext>
            </a:extLst>
          </p:cNvPr>
          <p:cNvGraphicFramePr>
            <a:graphicFrameLocks noGrp="1"/>
          </p:cNvGraphicFramePr>
          <p:nvPr>
            <p:ph idx="1"/>
          </p:nvPr>
        </p:nvGraphicFramePr>
        <p:xfrm>
          <a:off x="762001" y="2470243"/>
          <a:ext cx="6070120" cy="3769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390" y="0"/>
            <a:ext cx="4606609" cy="6858000"/>
          </a:xfrm>
          <a:prstGeom prst="rect">
            <a:avLst/>
          </a:prstGeom>
          <a:solidFill>
            <a:srgbClr val="FFFFFF"/>
          </a:solidFill>
          <a:ln>
            <a:noFill/>
          </a:ln>
          <a:effectLst>
            <a:outerShdw blurRad="381000" dist="317500" dir="570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port England logo aside - ActiveKent">
            <a:extLst>
              <a:ext uri="{FF2B5EF4-FFF2-40B4-BE49-F238E27FC236}">
                <a16:creationId xmlns:a16="http://schemas.microsoft.com/office/drawing/2014/main" id="{B4D5F715-09CA-9F4C-B39F-7FC032DCF7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bwMode="auto">
          <a:xfrm>
            <a:off x="8684176" y="568383"/>
            <a:ext cx="2409036" cy="1761166"/>
          </a:xfrm>
          <a:prstGeom prst="rect">
            <a:avLst/>
          </a:prstGeom>
          <a:noFill/>
        </p:spPr>
      </p:pic>
      <p:pic>
        <p:nvPicPr>
          <p:cNvPr id="8" name="Picture 7" descr="Better Health - NHS">
            <a:extLst>
              <a:ext uri="{FF2B5EF4-FFF2-40B4-BE49-F238E27FC236}">
                <a16:creationId xmlns:a16="http://schemas.microsoft.com/office/drawing/2014/main" id="{C8C81F63-7C42-4EF9-1EC3-6C1C4C35BE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bwMode="auto">
          <a:xfrm>
            <a:off x="8198193" y="2548679"/>
            <a:ext cx="3381003" cy="1761166"/>
          </a:xfrm>
          <a:prstGeom prst="rect">
            <a:avLst/>
          </a:prstGeom>
          <a:noFill/>
        </p:spPr>
      </p:pic>
      <p:graphicFrame>
        <p:nvGraphicFramePr>
          <p:cNvPr id="10" name="Table 9">
            <a:extLst>
              <a:ext uri="{FF2B5EF4-FFF2-40B4-BE49-F238E27FC236}">
                <a16:creationId xmlns:a16="http://schemas.microsoft.com/office/drawing/2014/main" id="{076E38D9-288A-4AF1-79D2-F2717562A665}"/>
              </a:ext>
            </a:extLst>
          </p:cNvPr>
          <p:cNvGraphicFramePr>
            <a:graphicFrameLocks noGrp="1"/>
          </p:cNvGraphicFramePr>
          <p:nvPr>
            <p:extLst>
              <p:ext uri="{D42A27DB-BD31-4B8C-83A1-F6EECF244321}">
                <p14:modId xmlns:p14="http://schemas.microsoft.com/office/powerpoint/2010/main" val="1509298516"/>
              </p:ext>
            </p:extLst>
          </p:nvPr>
        </p:nvGraphicFramePr>
        <p:xfrm>
          <a:off x="7223760" y="4778614"/>
          <a:ext cx="4968240" cy="1610616"/>
        </p:xfrm>
        <a:graphic>
          <a:graphicData uri="http://schemas.openxmlformats.org/drawingml/2006/table">
            <a:tbl>
              <a:tblPr firstRow="1" firstCol="1" bandRow="1">
                <a:tableStyleId>{5C22544A-7EE6-4342-B048-85BDC9FD1C3A}</a:tableStyleId>
              </a:tblPr>
              <a:tblGrid>
                <a:gridCol w="2484120">
                  <a:extLst>
                    <a:ext uri="{9D8B030D-6E8A-4147-A177-3AD203B41FA5}">
                      <a16:colId xmlns:a16="http://schemas.microsoft.com/office/drawing/2014/main" val="51772399"/>
                    </a:ext>
                  </a:extLst>
                </a:gridCol>
                <a:gridCol w="2484120">
                  <a:extLst>
                    <a:ext uri="{9D8B030D-6E8A-4147-A177-3AD203B41FA5}">
                      <a16:colId xmlns:a16="http://schemas.microsoft.com/office/drawing/2014/main" val="2919786774"/>
                    </a:ext>
                  </a:extLst>
                </a:gridCol>
              </a:tblGrid>
              <a:tr h="178495">
                <a:tc>
                  <a:txBody>
                    <a:bodyPr/>
                    <a:lstStyle/>
                    <a:p>
                      <a:pPr marL="0" marR="0" algn="just">
                        <a:lnSpc>
                          <a:spcPct val="150000"/>
                        </a:lnSpc>
                        <a:spcAft>
                          <a:spcPts val="800"/>
                        </a:spcAft>
                        <a:buNone/>
                      </a:pPr>
                      <a:r>
                        <a:rPr lang="en-US" sz="1200" kern="100">
                          <a:effectLst/>
                        </a:rPr>
                        <a:t>Evaluation Type</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Measure</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3982668581"/>
                  </a:ext>
                </a:extLst>
              </a:tr>
              <a:tr h="362923">
                <a:tc>
                  <a:txBody>
                    <a:bodyPr/>
                    <a:lstStyle/>
                    <a:p>
                      <a:pPr marL="0" marR="0" algn="just">
                        <a:lnSpc>
                          <a:spcPct val="150000"/>
                        </a:lnSpc>
                        <a:spcAft>
                          <a:spcPts val="800"/>
                        </a:spcAft>
                        <a:buNone/>
                      </a:pPr>
                      <a:r>
                        <a:rPr lang="en-US" sz="1200" kern="100">
                          <a:effectLst/>
                        </a:rPr>
                        <a:t>Process</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Attendance, participation, programme reach</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1706946080"/>
                  </a:ext>
                </a:extLst>
              </a:tr>
              <a:tr h="178495">
                <a:tc>
                  <a:txBody>
                    <a:bodyPr/>
                    <a:lstStyle/>
                    <a:p>
                      <a:pPr marL="0" marR="0" algn="just">
                        <a:lnSpc>
                          <a:spcPct val="150000"/>
                        </a:lnSpc>
                        <a:spcAft>
                          <a:spcPts val="800"/>
                        </a:spcAft>
                        <a:buNone/>
                      </a:pPr>
                      <a:r>
                        <a:rPr lang="en-US" sz="1200" kern="100">
                          <a:effectLst/>
                        </a:rPr>
                        <a:t>Impact</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Knowledge, motivation, self-efficacy</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1403334211"/>
                  </a:ext>
                </a:extLst>
              </a:tr>
              <a:tr h="362923">
                <a:tc>
                  <a:txBody>
                    <a:bodyPr/>
                    <a:lstStyle/>
                    <a:p>
                      <a:pPr marL="0" marR="0" algn="just">
                        <a:lnSpc>
                          <a:spcPct val="150000"/>
                        </a:lnSpc>
                        <a:spcAft>
                          <a:spcPts val="800"/>
                        </a:spcAft>
                        <a:buNone/>
                      </a:pPr>
                      <a:r>
                        <a:rPr lang="en-US" sz="1200" kern="100">
                          <a:effectLst/>
                        </a:rPr>
                        <a:t>Outcome</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dirty="0">
                          <a:effectLst/>
                        </a:rPr>
                        <a:t>Activity levels, sedentary </a:t>
                      </a:r>
                      <a:r>
                        <a:rPr lang="en-US" sz="1200" kern="100" dirty="0" err="1">
                          <a:effectLst/>
                        </a:rPr>
                        <a:t>behaviour</a:t>
                      </a:r>
                      <a:r>
                        <a:rPr lang="en-US" sz="1200" kern="100" dirty="0">
                          <a:effectLst/>
                        </a:rPr>
                        <a:t>, wellbeing</a:t>
                      </a:r>
                      <a:endParaRPr lang="en-US" sz="1200" kern="100" dirty="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3882421605"/>
                  </a:ext>
                </a:extLst>
              </a:tr>
            </a:tbl>
          </a:graphicData>
        </a:graphic>
      </p:graphicFrame>
    </p:spTree>
    <p:extLst>
      <p:ext uri="{BB962C8B-B14F-4D97-AF65-F5344CB8AC3E}">
        <p14:creationId xmlns:p14="http://schemas.microsoft.com/office/powerpoint/2010/main" val="374228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9AB92-AA6D-D3FB-D4C5-31426AFCC9C7}"/>
              </a:ext>
            </a:extLst>
          </p:cNvPr>
          <p:cNvSpPr>
            <a:spLocks noGrp="1"/>
          </p:cNvSpPr>
          <p:nvPr>
            <p:ph type="title"/>
          </p:nvPr>
        </p:nvSpPr>
        <p:spPr>
          <a:xfrm>
            <a:off x="1043631" y="873940"/>
            <a:ext cx="4928291" cy="1035781"/>
          </a:xfrm>
        </p:spPr>
        <p:txBody>
          <a:bodyPr anchor="ctr">
            <a:normAutofit/>
          </a:bodyPr>
          <a:lstStyle/>
          <a:p>
            <a:r>
              <a:rPr lang="en-US" sz="3300" b="1"/>
              <a:t>Benefits, Challenges and Recommendations</a:t>
            </a:r>
            <a:endParaRPr lang="en-GB" sz="3300"/>
          </a:p>
        </p:txBody>
      </p:sp>
      <p:sp>
        <p:nvSpPr>
          <p:cNvPr id="3" name="Content Placeholder 2">
            <a:extLst>
              <a:ext uri="{FF2B5EF4-FFF2-40B4-BE49-F238E27FC236}">
                <a16:creationId xmlns:a16="http://schemas.microsoft.com/office/drawing/2014/main" id="{F6F55C0A-C142-9A85-78EE-1852E7EFEDB9}"/>
              </a:ext>
            </a:extLst>
          </p:cNvPr>
          <p:cNvSpPr>
            <a:spLocks noGrp="1"/>
          </p:cNvSpPr>
          <p:nvPr>
            <p:ph idx="1"/>
          </p:nvPr>
        </p:nvSpPr>
        <p:spPr>
          <a:xfrm>
            <a:off x="1045029" y="2524721"/>
            <a:ext cx="4991629" cy="3677123"/>
          </a:xfrm>
        </p:spPr>
        <p:txBody>
          <a:bodyPr anchor="ctr">
            <a:normAutofit/>
          </a:bodyPr>
          <a:lstStyle/>
          <a:p>
            <a:pPr lvl="0"/>
            <a:r>
              <a:rPr lang="en-GB" sz="1700" dirty="0"/>
              <a:t>Exercise can enhance heart health and lessen the risk of chronic diseases in the future (WHO, 2024). </a:t>
            </a:r>
            <a:endParaRPr lang="en-US" sz="1700" dirty="0"/>
          </a:p>
          <a:p>
            <a:pPr lvl="0"/>
            <a:r>
              <a:rPr lang="en-GB" sz="1700" dirty="0"/>
              <a:t>Academic engagement and resilience may be aided by improved well-being and stress management </a:t>
            </a:r>
            <a:r>
              <a:rPr lang="en-US" sz="1700" dirty="0"/>
              <a:t>(</a:t>
            </a:r>
            <a:r>
              <a:rPr lang="en-GB" sz="1700" dirty="0"/>
              <a:t>Majerová and Sokolová, 2025). </a:t>
            </a:r>
            <a:endParaRPr lang="en-US" sz="1700" dirty="0"/>
          </a:p>
          <a:p>
            <a:pPr lvl="0"/>
            <a:r>
              <a:rPr lang="en-GB" sz="1700" dirty="0"/>
              <a:t>The social connectedness can be enhanced through peer-based activities and isolation may be diminished. </a:t>
            </a:r>
            <a:endParaRPr lang="en-US" sz="1700" dirty="0"/>
          </a:p>
          <a:p>
            <a:pPr lvl="0"/>
            <a:r>
              <a:rPr lang="en-GB" sz="1700" dirty="0"/>
              <a:t>However, turn-up might reduce because of workload and other competing priorities. </a:t>
            </a:r>
            <a:endParaRPr lang="en-US" sz="1700" dirty="0"/>
          </a:p>
          <a:p>
            <a:r>
              <a:rPr lang="en-GB" sz="1700" dirty="0"/>
              <a:t>Making activity a part of university policy might enhance long-term sustainability. </a:t>
            </a:r>
          </a:p>
        </p:txBody>
      </p:sp>
      <p:sp>
        <p:nvSpPr>
          <p:cNvPr id="23" name="Rectangle 22">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0" name="Table 9">
            <a:extLst>
              <a:ext uri="{FF2B5EF4-FFF2-40B4-BE49-F238E27FC236}">
                <a16:creationId xmlns:a16="http://schemas.microsoft.com/office/drawing/2014/main" id="{230DD5D4-C174-0084-D402-CF0B1A4A5DFF}"/>
              </a:ext>
            </a:extLst>
          </p:cNvPr>
          <p:cNvGraphicFramePr>
            <a:graphicFrameLocks noGrp="1"/>
          </p:cNvGraphicFramePr>
          <p:nvPr>
            <p:extLst>
              <p:ext uri="{D42A27DB-BD31-4B8C-83A1-F6EECF244321}">
                <p14:modId xmlns:p14="http://schemas.microsoft.com/office/powerpoint/2010/main" val="143583881"/>
              </p:ext>
            </p:extLst>
          </p:nvPr>
        </p:nvGraphicFramePr>
        <p:xfrm>
          <a:off x="6542973" y="967253"/>
          <a:ext cx="4991631" cy="1884936"/>
        </p:xfrm>
        <a:graphic>
          <a:graphicData uri="http://schemas.openxmlformats.org/drawingml/2006/table">
            <a:tbl>
              <a:tblPr firstRow="1" firstCol="1" bandRow="1">
                <a:tableStyleId>{D27102A9-8310-4765-A935-A1911B00CA55}</a:tableStyleId>
              </a:tblPr>
              <a:tblGrid>
                <a:gridCol w="1663877">
                  <a:extLst>
                    <a:ext uri="{9D8B030D-6E8A-4147-A177-3AD203B41FA5}">
                      <a16:colId xmlns:a16="http://schemas.microsoft.com/office/drawing/2014/main" val="862540459"/>
                    </a:ext>
                  </a:extLst>
                </a:gridCol>
                <a:gridCol w="1663877">
                  <a:extLst>
                    <a:ext uri="{9D8B030D-6E8A-4147-A177-3AD203B41FA5}">
                      <a16:colId xmlns:a16="http://schemas.microsoft.com/office/drawing/2014/main" val="3795594986"/>
                    </a:ext>
                  </a:extLst>
                </a:gridCol>
                <a:gridCol w="1663877">
                  <a:extLst>
                    <a:ext uri="{9D8B030D-6E8A-4147-A177-3AD203B41FA5}">
                      <a16:colId xmlns:a16="http://schemas.microsoft.com/office/drawing/2014/main" val="2387380039"/>
                    </a:ext>
                  </a:extLst>
                </a:gridCol>
              </a:tblGrid>
              <a:tr h="0">
                <a:tc>
                  <a:txBody>
                    <a:bodyPr/>
                    <a:lstStyle/>
                    <a:p>
                      <a:pPr marL="0" marR="0" algn="just">
                        <a:lnSpc>
                          <a:spcPct val="150000"/>
                        </a:lnSpc>
                        <a:spcAft>
                          <a:spcPts val="800"/>
                        </a:spcAft>
                        <a:buNone/>
                      </a:pPr>
                      <a:r>
                        <a:rPr lang="en-US" sz="1200" kern="100" dirty="0">
                          <a:effectLst/>
                        </a:rPr>
                        <a:t>Physiological</a:t>
                      </a:r>
                      <a:endParaRPr lang="en-US" sz="1200" kern="100" dirty="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Psychological</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Sociological</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1904105478"/>
                  </a:ext>
                </a:extLst>
              </a:tr>
              <a:tr h="0">
                <a:tc>
                  <a:txBody>
                    <a:bodyPr/>
                    <a:lstStyle/>
                    <a:p>
                      <a:pPr marL="0" marR="0" algn="just">
                        <a:lnSpc>
                          <a:spcPct val="150000"/>
                        </a:lnSpc>
                        <a:spcAft>
                          <a:spcPts val="800"/>
                        </a:spcAft>
                        <a:buNone/>
                      </a:pPr>
                      <a:r>
                        <a:rPr lang="en-US" sz="1200" kern="100">
                          <a:effectLst/>
                        </a:rPr>
                        <a:t>Reduced chronic disease risk</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Reduced stress and anxiety</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Increased social support</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3892331327"/>
                  </a:ext>
                </a:extLst>
              </a:tr>
              <a:tr h="0">
                <a:tc>
                  <a:txBody>
                    <a:bodyPr/>
                    <a:lstStyle/>
                    <a:p>
                      <a:pPr marL="0" marR="0" algn="just">
                        <a:lnSpc>
                          <a:spcPct val="150000"/>
                        </a:lnSpc>
                        <a:spcAft>
                          <a:spcPts val="800"/>
                        </a:spcAft>
                        <a:buNone/>
                      </a:pPr>
                      <a:r>
                        <a:rPr lang="en-US" sz="1200" kern="100">
                          <a:effectLst/>
                        </a:rPr>
                        <a:t>Improved fitness</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Improved wellbeing</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Stronger sense of community</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2739430445"/>
                  </a:ext>
                </a:extLst>
              </a:tr>
              <a:tr h="0">
                <a:tc>
                  <a:txBody>
                    <a:bodyPr/>
                    <a:lstStyle/>
                    <a:p>
                      <a:pPr marL="0" marR="0" algn="just">
                        <a:lnSpc>
                          <a:spcPct val="150000"/>
                        </a:lnSpc>
                        <a:spcAft>
                          <a:spcPts val="800"/>
                        </a:spcAft>
                        <a:buNone/>
                      </a:pPr>
                      <a:r>
                        <a:rPr lang="en-US" sz="1200" kern="100">
                          <a:effectLst/>
                        </a:rPr>
                        <a:t>Better weight management</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Enhanced self-esteem</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dirty="0">
                          <a:effectLst/>
                        </a:rPr>
                        <a:t>Reduced social isolation</a:t>
                      </a:r>
                      <a:endParaRPr lang="en-US" sz="1200" kern="100" dirty="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3798823408"/>
                  </a:ext>
                </a:extLst>
              </a:tr>
            </a:tbl>
          </a:graphicData>
        </a:graphic>
      </p:graphicFrame>
      <p:graphicFrame>
        <p:nvGraphicFramePr>
          <p:cNvPr id="11" name="Table 10">
            <a:extLst>
              <a:ext uri="{FF2B5EF4-FFF2-40B4-BE49-F238E27FC236}">
                <a16:creationId xmlns:a16="http://schemas.microsoft.com/office/drawing/2014/main" id="{4CE105A9-FE63-4FC7-AF1B-85174DAA6FC9}"/>
              </a:ext>
            </a:extLst>
          </p:cNvPr>
          <p:cNvGraphicFramePr>
            <a:graphicFrameLocks noGrp="1"/>
          </p:cNvGraphicFramePr>
          <p:nvPr>
            <p:extLst>
              <p:ext uri="{D42A27DB-BD31-4B8C-83A1-F6EECF244321}">
                <p14:modId xmlns:p14="http://schemas.microsoft.com/office/powerpoint/2010/main" val="631726389"/>
              </p:ext>
            </p:extLst>
          </p:nvPr>
        </p:nvGraphicFramePr>
        <p:xfrm>
          <a:off x="6858052" y="4159735"/>
          <a:ext cx="4272114" cy="1390083"/>
        </p:xfrm>
        <a:graphic>
          <a:graphicData uri="http://schemas.openxmlformats.org/drawingml/2006/table">
            <a:tbl>
              <a:tblPr firstRow="1" firstCol="1" bandRow="1">
                <a:tableStyleId>{BDBED569-4797-4DF1-A0F4-6AAB3CD982D8}</a:tableStyleId>
              </a:tblPr>
              <a:tblGrid>
                <a:gridCol w="2136057">
                  <a:extLst>
                    <a:ext uri="{9D8B030D-6E8A-4147-A177-3AD203B41FA5}">
                      <a16:colId xmlns:a16="http://schemas.microsoft.com/office/drawing/2014/main" val="2920058689"/>
                    </a:ext>
                  </a:extLst>
                </a:gridCol>
                <a:gridCol w="2136057">
                  <a:extLst>
                    <a:ext uri="{9D8B030D-6E8A-4147-A177-3AD203B41FA5}">
                      <a16:colId xmlns:a16="http://schemas.microsoft.com/office/drawing/2014/main" val="3786564865"/>
                    </a:ext>
                  </a:extLst>
                </a:gridCol>
              </a:tblGrid>
              <a:tr h="283423">
                <a:tc>
                  <a:txBody>
                    <a:bodyPr/>
                    <a:lstStyle/>
                    <a:p>
                      <a:pPr marL="0" marR="0" algn="just">
                        <a:lnSpc>
                          <a:spcPct val="150000"/>
                        </a:lnSpc>
                        <a:spcAft>
                          <a:spcPts val="800"/>
                        </a:spcAft>
                        <a:buNone/>
                      </a:pPr>
                      <a:r>
                        <a:rPr lang="en-US" sz="1200" kern="100">
                          <a:effectLst/>
                        </a:rPr>
                        <a:t>Challenge</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Recommendation</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3335552772"/>
                  </a:ext>
                </a:extLst>
              </a:tr>
              <a:tr h="283423">
                <a:tc>
                  <a:txBody>
                    <a:bodyPr/>
                    <a:lstStyle/>
                    <a:p>
                      <a:pPr marL="0" marR="0" algn="just">
                        <a:lnSpc>
                          <a:spcPct val="150000"/>
                        </a:lnSpc>
                        <a:spcAft>
                          <a:spcPts val="800"/>
                        </a:spcAft>
                        <a:buNone/>
                      </a:pPr>
                      <a:r>
                        <a:rPr lang="en-US" sz="1200" kern="100">
                          <a:effectLst/>
                        </a:rPr>
                        <a:t>Academic workload</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Flexible scheduling</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2909831951"/>
                  </a:ext>
                </a:extLst>
              </a:tr>
              <a:tr h="283423">
                <a:tc>
                  <a:txBody>
                    <a:bodyPr/>
                    <a:lstStyle/>
                    <a:p>
                      <a:pPr marL="0" marR="0" algn="just">
                        <a:lnSpc>
                          <a:spcPct val="150000"/>
                        </a:lnSpc>
                        <a:spcAft>
                          <a:spcPts val="800"/>
                        </a:spcAft>
                        <a:buNone/>
                      </a:pPr>
                      <a:r>
                        <a:rPr lang="en-US" sz="1200" kern="100" dirty="0">
                          <a:effectLst/>
                        </a:rPr>
                        <a:t>Low participation</a:t>
                      </a:r>
                      <a:endParaRPr lang="en-US" sz="1200" kern="100" dirty="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a:effectLst/>
                        </a:rPr>
                        <a:t>Peer ambassador program</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1658383326"/>
                  </a:ext>
                </a:extLst>
              </a:tr>
              <a:tr h="530953">
                <a:tc>
                  <a:txBody>
                    <a:bodyPr/>
                    <a:lstStyle/>
                    <a:p>
                      <a:pPr marL="0" marR="0" algn="just">
                        <a:lnSpc>
                          <a:spcPct val="150000"/>
                        </a:lnSpc>
                        <a:spcAft>
                          <a:spcPts val="800"/>
                        </a:spcAft>
                        <a:buNone/>
                      </a:pPr>
                      <a:r>
                        <a:rPr lang="en-US" sz="1200" kern="100">
                          <a:effectLst/>
                        </a:rPr>
                        <a:t>Sustainability</a:t>
                      </a:r>
                      <a:endParaRPr lang="en-US" sz="1200" kern="100">
                        <a:effectLst/>
                        <a:latin typeface="Times New Roman" panose="02020603050405020304" pitchFamily="18" charset="0"/>
                        <a:ea typeface="Aptos" panose="020B0004020202020204" pitchFamily="34" charset="0"/>
                      </a:endParaRPr>
                    </a:p>
                  </a:txBody>
                  <a:tcPr marL="9525" marR="9525" marT="9525" marB="9525" anchor="ctr"/>
                </a:tc>
                <a:tc>
                  <a:txBody>
                    <a:bodyPr/>
                    <a:lstStyle/>
                    <a:p>
                      <a:pPr marL="0" marR="0" algn="just">
                        <a:lnSpc>
                          <a:spcPct val="150000"/>
                        </a:lnSpc>
                        <a:spcAft>
                          <a:spcPts val="800"/>
                        </a:spcAft>
                        <a:buNone/>
                      </a:pPr>
                      <a:r>
                        <a:rPr lang="en-US" sz="1200" kern="100" dirty="0">
                          <a:effectLst/>
                        </a:rPr>
                        <a:t>Integrate into the university's wellbeing strategy</a:t>
                      </a:r>
                      <a:endParaRPr lang="en-US" sz="1200" kern="100" dirty="0">
                        <a:effectLst/>
                        <a:latin typeface="Times New Roman" panose="02020603050405020304" pitchFamily="18" charset="0"/>
                        <a:ea typeface="Aptos" panose="020B0004020202020204" pitchFamily="34" charset="0"/>
                      </a:endParaRPr>
                    </a:p>
                  </a:txBody>
                  <a:tcPr marL="9525" marR="9525" marT="9525" marB="9525" anchor="ctr"/>
                </a:tc>
                <a:extLst>
                  <a:ext uri="{0D108BD9-81ED-4DB2-BD59-A6C34878D82A}">
                    <a16:rowId xmlns:a16="http://schemas.microsoft.com/office/drawing/2014/main" val="62253992"/>
                  </a:ext>
                </a:extLst>
              </a:tr>
            </a:tbl>
          </a:graphicData>
        </a:graphic>
      </p:graphicFrame>
    </p:spTree>
    <p:extLst>
      <p:ext uri="{BB962C8B-B14F-4D97-AF65-F5344CB8AC3E}">
        <p14:creationId xmlns:p14="http://schemas.microsoft.com/office/powerpoint/2010/main" val="3011848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D1B7D-D6B3-A653-875D-936EEFA08201}"/>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DC5A68-E82A-5385-0F95-ADE43C34B4A6}"/>
              </a:ext>
            </a:extLst>
          </p:cNvPr>
          <p:cNvSpPr>
            <a:spLocks noGrp="1"/>
          </p:cNvSpPr>
          <p:nvPr>
            <p:ph idx="1"/>
          </p:nvPr>
        </p:nvSpPr>
        <p:spPr>
          <a:xfrm>
            <a:off x="4447308" y="591344"/>
            <a:ext cx="6906491" cy="5585619"/>
          </a:xfrm>
        </p:spPr>
        <p:txBody>
          <a:bodyPr anchor="ctr">
            <a:normAutofit/>
          </a:bodyPr>
          <a:lstStyle/>
          <a:p>
            <a:r>
              <a:rPr lang="en-GB" sz="700"/>
              <a:t>Ajzen, I. (2020) The theory of planned </a:t>
            </a:r>
            <a:r>
              <a:rPr lang="en-GB" sz="700" err="1"/>
              <a:t>behavior</a:t>
            </a:r>
            <a:r>
              <a:rPr lang="en-GB" sz="700"/>
              <a:t>: Frequently asked questions. </a:t>
            </a:r>
            <a:r>
              <a:rPr lang="en-GB" sz="700" i="1"/>
              <a:t>Human </a:t>
            </a:r>
            <a:r>
              <a:rPr lang="en-GB" sz="700" i="1" err="1"/>
              <a:t>behavior</a:t>
            </a:r>
            <a:r>
              <a:rPr lang="en-GB" sz="700" i="1"/>
              <a:t> and emerging technologies</a:t>
            </a:r>
            <a:r>
              <a:rPr lang="en-GB" sz="700"/>
              <a:t>, </a:t>
            </a:r>
            <a:r>
              <a:rPr lang="en-GB" sz="700" i="1"/>
              <a:t>2</a:t>
            </a:r>
            <a:r>
              <a:rPr lang="en-GB" sz="700"/>
              <a:t>(4), pp.314-324.</a:t>
            </a:r>
            <a:endParaRPr lang="en-US" sz="700"/>
          </a:p>
          <a:p>
            <a:r>
              <a:rPr lang="en-GB" sz="700"/>
              <a:t>Byun, W., Lee, J.M., Bai, Y. and Kim, Y. (2018) Epidemiological research in physical activity and sedentary </a:t>
            </a:r>
            <a:r>
              <a:rPr lang="en-GB" sz="700" err="1"/>
              <a:t>behaviors</a:t>
            </a:r>
            <a:r>
              <a:rPr lang="en-GB" sz="700"/>
              <a:t>. </a:t>
            </a:r>
            <a:r>
              <a:rPr lang="en-GB" sz="700" i="1"/>
              <a:t>BioMed Research International</a:t>
            </a:r>
            <a:r>
              <a:rPr lang="en-GB" sz="700"/>
              <a:t>, </a:t>
            </a:r>
            <a:r>
              <a:rPr lang="en-GB" sz="700" i="1"/>
              <a:t>2018</a:t>
            </a:r>
            <a:r>
              <a:rPr lang="en-GB" sz="700"/>
              <a:t>, pp.3527439.</a:t>
            </a:r>
            <a:endParaRPr lang="en-US" sz="700"/>
          </a:p>
          <a:p>
            <a:r>
              <a:rPr lang="en-GB" sz="700"/>
              <a:t>Dahlgren, G. and Whitehead, M., 2021. The Dahlgren-Whitehead model of health determinants: 30 years on and still chasing rainbows. </a:t>
            </a:r>
            <a:r>
              <a:rPr lang="en-GB" sz="700" i="1"/>
              <a:t>Public health</a:t>
            </a:r>
            <a:r>
              <a:rPr lang="en-GB" sz="700"/>
              <a:t>, </a:t>
            </a:r>
            <a:r>
              <a:rPr lang="en-GB" sz="700" i="1"/>
              <a:t>199</a:t>
            </a:r>
            <a:r>
              <a:rPr lang="en-GB" sz="700"/>
              <a:t>, pp.20-24.</a:t>
            </a:r>
            <a:endParaRPr lang="en-US" sz="700"/>
          </a:p>
          <a:p>
            <a:r>
              <a:rPr lang="en-GB" sz="700"/>
              <a:t>Ding, D., Ramirez Varela, A., Bauman, A.E., Ekelund, U., Lee, I.M., Heath, G., Katzmarzyk, P.T., Reis, R. and Pratt, M. (2020) Towards better evidence-informed global action: lessons learnt from the Lancet series and recent developments in physical activity and public health. </a:t>
            </a:r>
            <a:r>
              <a:rPr lang="en-GB" sz="700" i="1"/>
              <a:t>British journal of sports medicine</a:t>
            </a:r>
            <a:r>
              <a:rPr lang="en-GB" sz="700"/>
              <a:t>, </a:t>
            </a:r>
            <a:r>
              <a:rPr lang="en-GB" sz="700" i="1"/>
              <a:t>54</a:t>
            </a:r>
            <a:r>
              <a:rPr lang="en-GB" sz="700"/>
              <a:t>(8), pp.462-468.</a:t>
            </a:r>
            <a:endParaRPr lang="en-US" sz="700"/>
          </a:p>
          <a:p>
            <a:r>
              <a:rPr lang="en-US" sz="700"/>
              <a:t>GOV. (2016). </a:t>
            </a:r>
            <a:r>
              <a:rPr lang="en-US" sz="700" i="1"/>
              <a:t>Physical activity: applying All Our Health</a:t>
            </a:r>
            <a:r>
              <a:rPr lang="en-US" sz="700"/>
              <a:t>. [Online] GOV.UK. Available at: https://www.gov.uk/government/publications/physical-activity-applying-all-our-health/physical-activity-applying-all-our-health [Accessed on: 23 June 2026].</a:t>
            </a:r>
          </a:p>
          <a:p>
            <a:r>
              <a:rPr lang="en-US" sz="700" err="1"/>
              <a:t>Healthknowledge</a:t>
            </a:r>
            <a:r>
              <a:rPr lang="en-US" sz="700"/>
              <a:t>. (2026). </a:t>
            </a:r>
            <a:r>
              <a:rPr lang="en-US" sz="700" i="1"/>
              <a:t>Collective and individual responsibilities for health, both physical and mental | Health Knowledge</a:t>
            </a:r>
            <a:r>
              <a:rPr lang="en-US" sz="700"/>
              <a:t>. [Online] Available at: https://www.healthknowledge.org.uk/public-health-textbook/disease-causation-diagnostic/2h-principles-health-promotion/responsibilities-health-physical-mental [Accessed on: 23 June 2026].</a:t>
            </a:r>
          </a:p>
          <a:p>
            <a:r>
              <a:rPr lang="en-GB" sz="700"/>
              <a:t>Majerová, N. and Sokolová, L. (2025) Well-being and academic stress in higher education students: interview and diary study. </a:t>
            </a:r>
            <a:r>
              <a:rPr lang="en-GB" sz="700" i="1"/>
              <a:t>International Journal of Qualitative Studies on Health and Well-being</a:t>
            </a:r>
            <a:r>
              <a:rPr lang="en-GB" sz="700"/>
              <a:t>, </a:t>
            </a:r>
            <a:r>
              <a:rPr lang="en-GB" sz="700" i="1"/>
              <a:t>20</a:t>
            </a:r>
            <a:r>
              <a:rPr lang="en-GB" sz="700"/>
              <a:t>(1), p.2602369.</a:t>
            </a:r>
            <a:endParaRPr lang="en-US" sz="700"/>
          </a:p>
          <a:p>
            <a:r>
              <a:rPr lang="en-US" sz="700"/>
              <a:t>NHS. (2022). </a:t>
            </a:r>
            <a:r>
              <a:rPr lang="en-US" sz="700" i="1"/>
              <a:t>Physical activity guidelines for adults aged 19 to 64</a:t>
            </a:r>
            <a:r>
              <a:rPr lang="en-US" sz="700"/>
              <a:t>. [Online] nhs.uk. Available at: </a:t>
            </a:r>
            <a:r>
              <a:rPr lang="en-US" sz="700" u="sng">
                <a:hlinkClick r:id="rId2"/>
              </a:rPr>
              <a:t>https://www.nhs.uk/live-well/exercise/physical-activity-guidelines-for-adults-aged-19-to-64/</a:t>
            </a:r>
            <a:r>
              <a:rPr lang="en-US" sz="700"/>
              <a:t> [Accessed on: 23 June 2026].</a:t>
            </a:r>
          </a:p>
          <a:p>
            <a:r>
              <a:rPr lang="en-GB" sz="700"/>
              <a:t>Saghafi-Asl, M., </a:t>
            </a:r>
            <a:r>
              <a:rPr lang="en-GB" sz="700" err="1"/>
              <a:t>Aliasgharzadeh</a:t>
            </a:r>
            <a:r>
              <a:rPr lang="en-GB" sz="700"/>
              <a:t>, S. and Asghari-</a:t>
            </a:r>
            <a:r>
              <a:rPr lang="en-GB" sz="700" err="1"/>
              <a:t>Jafarabadi</a:t>
            </a:r>
            <a:r>
              <a:rPr lang="en-GB" sz="700"/>
              <a:t>, M. (2020) Factors influencing weight management </a:t>
            </a:r>
            <a:r>
              <a:rPr lang="en-GB" sz="700" err="1"/>
              <a:t>behavior</a:t>
            </a:r>
            <a:r>
              <a:rPr lang="en-GB" sz="700"/>
              <a:t> among college students: An application of the Health Belief Model. </a:t>
            </a:r>
            <a:r>
              <a:rPr lang="en-GB" sz="700" i="1" err="1"/>
              <a:t>PloS</a:t>
            </a:r>
            <a:r>
              <a:rPr lang="en-GB" sz="700" i="1"/>
              <a:t> one</a:t>
            </a:r>
            <a:r>
              <a:rPr lang="en-GB" sz="700"/>
              <a:t>, </a:t>
            </a:r>
            <a:r>
              <a:rPr lang="en-GB" sz="700" i="1"/>
              <a:t>15</a:t>
            </a:r>
            <a:r>
              <a:rPr lang="en-GB" sz="700"/>
              <a:t>(2), p.e0228058.</a:t>
            </a:r>
            <a:endParaRPr lang="en-US" sz="700"/>
          </a:p>
          <a:p>
            <a:r>
              <a:rPr lang="en-US" sz="700"/>
              <a:t>Sport England. (2023). </a:t>
            </a:r>
            <a:r>
              <a:rPr lang="en-US" sz="700" i="1"/>
              <a:t>Listening to disabled people to help them become more active | Sport England</a:t>
            </a:r>
            <a:r>
              <a:rPr lang="en-US" sz="700"/>
              <a:t>. [Online] Available at: https://www.sportengland.org/listening-disabled-people-help-them-become-more-active [Accessed on: 23 June 2026].</a:t>
            </a:r>
          </a:p>
          <a:p>
            <a:r>
              <a:rPr lang="en-US" sz="700"/>
              <a:t>Sport England. (2024). </a:t>
            </a:r>
            <a:r>
              <a:rPr lang="en-US" sz="700" i="1"/>
              <a:t>Active Lives data tables | Sport England</a:t>
            </a:r>
            <a:r>
              <a:rPr lang="en-US" sz="700"/>
              <a:t>. [Online] Available at: </a:t>
            </a:r>
            <a:r>
              <a:rPr lang="en-US" sz="700" u="sng">
                <a:hlinkClick r:id="rId3"/>
              </a:rPr>
              <a:t>https://www.sportengland.org/research-and-data/data/active-lives/active-lives-data-tables</a:t>
            </a:r>
            <a:r>
              <a:rPr lang="en-US" sz="700"/>
              <a:t> [Accessed on: 23 June 2026].</a:t>
            </a:r>
          </a:p>
          <a:p>
            <a:r>
              <a:rPr lang="en-US" sz="700"/>
              <a:t>Sport England. (2026). </a:t>
            </a:r>
            <a:r>
              <a:rPr lang="en-US" sz="700" i="1"/>
              <a:t>Support for new Better Health campaign | Sport England</a:t>
            </a:r>
            <a:r>
              <a:rPr lang="en-US" sz="700"/>
              <a:t>. [Online] Available at: https://www.sportengland.org/support-new-better-health-campaign [Accessed on: 23 June 2026].</a:t>
            </a:r>
          </a:p>
          <a:p>
            <a:r>
              <a:rPr lang="en-US" sz="700" err="1"/>
              <a:t>ukactive</a:t>
            </a:r>
            <a:r>
              <a:rPr lang="en-US" sz="700"/>
              <a:t>. (2026). </a:t>
            </a:r>
            <a:r>
              <a:rPr lang="en-US" sz="700" i="1"/>
              <a:t>British Active Students Survey | </a:t>
            </a:r>
            <a:r>
              <a:rPr lang="en-US" sz="700" i="1" err="1"/>
              <a:t>ukactive</a:t>
            </a:r>
            <a:r>
              <a:rPr lang="en-US" sz="700"/>
              <a:t>. [Online] Available at: https://ukactive.com/resources/british-active-students-survey/ [Accessed on: 23 June 2026].</a:t>
            </a:r>
          </a:p>
          <a:p>
            <a:r>
              <a:rPr lang="en-US" sz="700"/>
              <a:t>WHO (2019). </a:t>
            </a:r>
            <a:r>
              <a:rPr lang="en-US" sz="700" i="1"/>
              <a:t>Physical activity</a:t>
            </a:r>
            <a:r>
              <a:rPr lang="en-US" sz="700"/>
              <a:t>. [Online] Who.int. Available at: https://www.who.int/health-topics/physical-activity [Accessed on: 23 June 2026].</a:t>
            </a:r>
          </a:p>
          <a:p>
            <a:r>
              <a:rPr lang="en-US" sz="700"/>
              <a:t>WHO (2024). </a:t>
            </a:r>
            <a:r>
              <a:rPr lang="en-US" sz="700" i="1"/>
              <a:t>Physical activity</a:t>
            </a:r>
            <a:r>
              <a:rPr lang="en-US" sz="700"/>
              <a:t>. [Online] Who.int. Available at: https://www.who.int/news-room/fact-sheets/detail/physical-activity [Accessed on: 23 June 2026].</a:t>
            </a:r>
          </a:p>
          <a:p>
            <a:r>
              <a:rPr lang="en-US" sz="700"/>
              <a:t>WHO (2025). </a:t>
            </a:r>
            <a:r>
              <a:rPr lang="en-US" sz="700" i="1"/>
              <a:t>Mental health</a:t>
            </a:r>
            <a:r>
              <a:rPr lang="en-US" sz="700"/>
              <a:t>. [Online] Who.int. Available at: https://www.who.int/news-room/fact-sheets/detail/mental-health-strengthening-our-response [Accessed on: 23 June 2026].</a:t>
            </a:r>
          </a:p>
          <a:p>
            <a:endParaRPr lang="en-GB" sz="700"/>
          </a:p>
        </p:txBody>
      </p:sp>
    </p:spTree>
    <p:extLst>
      <p:ext uri="{BB962C8B-B14F-4D97-AF65-F5344CB8AC3E}">
        <p14:creationId xmlns:p14="http://schemas.microsoft.com/office/powerpoint/2010/main" val="3754424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TotalTime>
  <Words>2476</Words>
  <Application>Microsoft Office PowerPoint</Application>
  <PresentationFormat>Widescreen</PresentationFormat>
  <Paragraphs>182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Move More, Stress Less</vt:lpstr>
      <vt:lpstr>Physical Inactivity Among University Students: A Growing Public Health Concern</vt:lpstr>
      <vt:lpstr>Needs Assessment, Health Inequalities and Social Determinants</vt:lpstr>
      <vt:lpstr>Consequences and Public Health Burden</vt:lpstr>
      <vt:lpstr>Campaign Aim and SMART Objectives</vt:lpstr>
      <vt:lpstr>Existing Campaigns and Rationale for the New Intervention</vt:lpstr>
      <vt:lpstr>Move More, Stress Less – 8-Week Intervention Programme</vt:lpstr>
      <vt:lpstr>Applying the Health Belief Model (HBM)</vt:lpstr>
      <vt:lpstr>Behavior Change Theories, Barriers and Solutions</vt:lpstr>
      <vt:lpstr>Campaign Poster</vt:lpstr>
      <vt:lpstr>Partnerships and Evaluation Framework</vt:lpstr>
      <vt:lpstr>Benefits, Challenges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 More, Stress Less</dc:title>
  <cp:lastModifiedBy>Sikandarbhai Ayadanbhai Ramani (2541466)</cp:lastModifiedBy>
  <cp:revision>5</cp:revision>
  <dcterms:created xsi:type="dcterms:W3CDTF">2026-06-23T10:54:57Z</dcterms:created>
  <dcterms:modified xsi:type="dcterms:W3CDTF">2026-07-06T11:39:22Z</dcterms:modified>
</cp:coreProperties>
</file>