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15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5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6803AD-A932-4CCA-AC8C-94896E7C04FC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14B9E0-64F9-47D6-95A3-6063DD8DB2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67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14B9E0-64F9-47D6-95A3-6063DD8DB25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5673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mazonEmber-Light"/>
              </a:rPr>
              <a:t>Introduction</a:t>
            </a:r>
          </a:p>
          <a:p>
            <a:r>
              <a:rPr lang="en-GB" b="0" i="0" dirty="0">
                <a:effectLst/>
                <a:latin typeface="AmazonEmber-Light"/>
              </a:rPr>
              <a:t>What Is Alexa?</a:t>
            </a:r>
            <a:r>
              <a:rPr lang="en-GB" dirty="0"/>
              <a:t>………………………………………1</a:t>
            </a:r>
          </a:p>
          <a:p>
            <a:r>
              <a:rPr lang="en-GB" dirty="0">
                <a:latin typeface="AmazonEmber-Light"/>
              </a:rPr>
              <a:t>The Challenge(s) Before introduction of modern technology </a:t>
            </a:r>
            <a:r>
              <a:rPr lang="en-GB" dirty="0"/>
              <a:t> ……..2</a:t>
            </a:r>
          </a:p>
          <a:p>
            <a:r>
              <a:rPr lang="en-GB" dirty="0"/>
              <a:t>Insight to modern technology Introduced ………………..3</a:t>
            </a:r>
          </a:p>
          <a:p>
            <a:r>
              <a:rPr lang="en-GB" dirty="0"/>
              <a:t>The impact of the technology introduced………….4</a:t>
            </a:r>
          </a:p>
          <a:p>
            <a:r>
              <a:rPr lang="en-GB" dirty="0"/>
              <a:t>The Lessons that can be drawn From the case study….5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14B9E0-64F9-47D6-95A3-6063DD8DB2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4211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14B9E0-64F9-47D6-95A3-6063DD8DB25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100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36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52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806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86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151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467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695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051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85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458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9506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4316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3830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406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0827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668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03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8251F1-DBF9-46D3-98BE-B719C06519C7}" type="datetimeFigureOut">
              <a:rPr lang="en-GB" smtClean="0"/>
              <a:t>18/08/2021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A97F46-CFC4-49E4-BD6A-445E7DEE0A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3310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  <p:sldLayoutId id="214748374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fastcompany.com/40513721/heres-how-people-say-google-home-and-alexa-impact-their-live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purdue.edu/blog/education/evolution-technology-classroom" TargetMode="External"/><Relationship Id="rId2" Type="http://schemas.openxmlformats.org/officeDocument/2006/relationships/hyperlink" Target="https://developer.amazon.com/en-US/alex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.facebook.com/l.php?u=http%3A%2F%2Fwww.use.edu%2Fisd%2Flocations%2Fdoheny%2Fref%2FCox%2Frethink_ref.html%3Ffbclid%3DIwAR2QPaf-XAPvlzyxYm5JwsuWwdkRCoOeMGFcU7Qb8PbO-rJKa07f8zrerDw&amp;h=AT2re0p31h4hElGWit44cq3RsVUKPG0IEZ6EIY-H8PR2gbW4DkSazNpGjJFKJ0IjhTGWElCVBEWtqw4pUQuSmU3nH5gqqKrDeIsKIMGExlY0YEq6WJAg8R0kTmd5IaN9EPU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369C9-3AF6-4505-8A68-D3BF1D0667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6071" y="672961"/>
            <a:ext cx="9144000" cy="2362480"/>
          </a:xfrm>
        </p:spPr>
        <p:txBody>
          <a:bodyPr/>
          <a:lstStyle/>
          <a:p>
            <a:r>
              <a:rPr lang="en-GB" dirty="0"/>
              <a:t>Digital Skills and Research Methods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468BDCC5-8E3B-4CAB-A9D1-8F38C99BD4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9295848"/>
              </p:ext>
            </p:extLst>
          </p:nvPr>
        </p:nvGraphicFramePr>
        <p:xfrm>
          <a:off x="3510844" y="3327400"/>
          <a:ext cx="4854222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27111">
                  <a:extLst>
                    <a:ext uri="{9D8B030D-6E8A-4147-A177-3AD203B41FA5}">
                      <a16:colId xmlns:a16="http://schemas.microsoft.com/office/drawing/2014/main" val="1084640964"/>
                    </a:ext>
                  </a:extLst>
                </a:gridCol>
                <a:gridCol w="2427111">
                  <a:extLst>
                    <a:ext uri="{9D8B030D-6E8A-4147-A177-3AD203B41FA5}">
                      <a16:colId xmlns:a16="http://schemas.microsoft.com/office/drawing/2014/main" val="2403527941"/>
                    </a:ext>
                  </a:extLst>
                </a:gridCol>
              </a:tblGrid>
              <a:tr h="297039">
                <a:tc>
                  <a:txBody>
                    <a:bodyPr/>
                    <a:lstStyle/>
                    <a:p>
                      <a:r>
                        <a:rPr lang="en-GB" dirty="0"/>
                        <a:t>Module Code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BMSW4003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5560803"/>
                  </a:ext>
                </a:extLst>
              </a:tr>
              <a:tr h="297039">
                <a:tc>
                  <a:txBody>
                    <a:bodyPr/>
                    <a:lstStyle/>
                    <a:p>
                      <a:r>
                        <a:rPr lang="en-GB" dirty="0"/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Daniel Florin Turai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686974"/>
                  </a:ext>
                </a:extLst>
              </a:tr>
              <a:tr h="297039">
                <a:tc>
                  <a:txBody>
                    <a:bodyPr/>
                    <a:lstStyle/>
                    <a:p>
                      <a:r>
                        <a:rPr lang="en-GB" dirty="0"/>
                        <a:t>Student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2028047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541649"/>
                  </a:ext>
                </a:extLst>
              </a:tr>
              <a:tr h="297039">
                <a:tc>
                  <a:txBody>
                    <a:bodyPr/>
                    <a:lstStyle/>
                    <a:p>
                      <a:r>
                        <a:rPr lang="en-GB" dirty="0"/>
                        <a:t>Lecturer’s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Saqib Shamim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9531221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E21AFC32-77A7-461C-A591-6CE53E904D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7750" y="4478867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043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64A9F-F387-46D5-8C5F-B64ED0E15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8746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117FA-E1F8-413B-9CA2-C4A1C33BA5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mazonEmber-Light"/>
              </a:rPr>
              <a:t>What Is Alexa?</a:t>
            </a:r>
            <a:r>
              <a:rPr lang="en-GB" dirty="0"/>
              <a:t>………………………………………1</a:t>
            </a:r>
          </a:p>
          <a:p>
            <a:r>
              <a:rPr lang="en-GB" dirty="0">
                <a:latin typeface="AmazonEmber-Light"/>
              </a:rPr>
              <a:t>The Challenge(s) Before introduction of modern technology </a:t>
            </a:r>
            <a:r>
              <a:rPr lang="en-GB" dirty="0"/>
              <a:t> ……..2</a:t>
            </a:r>
          </a:p>
          <a:p>
            <a:r>
              <a:rPr lang="en-GB" dirty="0"/>
              <a:t>Insight to modern technology Introduced ………………..3</a:t>
            </a:r>
          </a:p>
          <a:p>
            <a:r>
              <a:rPr lang="en-GB" dirty="0"/>
              <a:t>The impact of the technology introduced………….4</a:t>
            </a:r>
          </a:p>
          <a:p>
            <a:r>
              <a:rPr lang="en-GB" dirty="0"/>
              <a:t>The Lessons that can be drawn From the case study….5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8206CA-A54C-4CC8-BBEA-964AD2D9BB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085" y="4332111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512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3240B-11D2-45A0-958A-185BB09C8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3700111" cy="642304"/>
          </a:xfrm>
        </p:spPr>
        <p:txBody>
          <a:bodyPr/>
          <a:lstStyle/>
          <a:p>
            <a:r>
              <a:rPr lang="en-GB" sz="3200" b="1" dirty="0">
                <a:solidFill>
                  <a:srgbClr val="FF0000"/>
                </a:solidFill>
              </a:rPr>
              <a:t>What Is Alexa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F93B4-C32A-4443-93F1-A5E2DEB9A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957896"/>
            <a:ext cx="8946541" cy="4195481"/>
          </a:xfrm>
        </p:spPr>
        <p:txBody>
          <a:bodyPr>
            <a:normAutofit fontScale="92500" lnSpcReduction="10000"/>
          </a:bodyPr>
          <a:lstStyle/>
          <a:p>
            <a:endParaRPr lang="en-GB" b="0" i="0" dirty="0">
              <a:effectLst/>
              <a:latin typeface="Arial Rounded MT Bold" panose="020F0704030504030204" pitchFamily="34" charset="0"/>
            </a:endParaRPr>
          </a:p>
          <a:p>
            <a:r>
              <a:rPr lang="en-GB" b="0" i="0" dirty="0">
                <a:effectLst/>
                <a:latin typeface="Arial Rounded MT Bold" panose="020F0704030504030204" pitchFamily="34" charset="0"/>
              </a:rPr>
              <a:t>Alexa is Amazon’s cloud-based voice service available on hundreds of millions of devices from Amazon and third-party device manufacturers.</a:t>
            </a:r>
          </a:p>
          <a:p>
            <a:endParaRPr lang="en-GB" b="0" i="0" dirty="0">
              <a:effectLst/>
              <a:latin typeface="Arial Rounded MT Bold" panose="020F0704030504030204" pitchFamily="34" charset="0"/>
            </a:endParaRPr>
          </a:p>
          <a:p>
            <a:r>
              <a:rPr lang="en-GB" b="0" i="0" dirty="0">
                <a:effectLst/>
                <a:latin typeface="Arial Rounded MT Bold" panose="020F0704030504030204" pitchFamily="34" charset="0"/>
              </a:rPr>
              <a:t>With Alexa, you can build natural voice experiences that offer customers a more intuitive way to interact with the technology they use every day.   </a:t>
            </a:r>
          </a:p>
          <a:p>
            <a:endParaRPr lang="en-GB" b="0" i="0" dirty="0">
              <a:effectLst/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Arial Rounded MT Bold" panose="020F0704030504030204" pitchFamily="34" charset="0"/>
              </a:rPr>
              <a:t>                                                                                                                                                                                                     </a:t>
            </a:r>
          </a:p>
          <a:p>
            <a:r>
              <a:rPr lang="en-GB" b="0" i="0" dirty="0">
                <a:effectLst/>
                <a:latin typeface="Arial Rounded MT Bold" panose="020F0704030504030204" pitchFamily="34" charset="0"/>
              </a:rPr>
              <a:t>We offer a collection of tools, APIs, reference solutions, and documentation to make it easier to build for Alexa.</a:t>
            </a:r>
          </a:p>
          <a:p>
            <a:pPr marL="0" indent="0">
              <a:buNone/>
            </a:pPr>
            <a:br>
              <a:rPr lang="en-GB" dirty="0">
                <a:latin typeface="Arial Rounded MT Bold" panose="020F0704030504030204" pitchFamily="34" charset="0"/>
              </a:rPr>
            </a:br>
            <a:endParaRPr lang="en-GB" dirty="0">
              <a:latin typeface="Arial Rounded MT Bold" panose="020F07040305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AB675BA-415B-48F3-A6B3-3E66C49214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5484" y="4535311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63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2A25ED6-0EC0-4DE3-8F09-6B6BD8F095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552" y="-95297"/>
            <a:ext cx="11603648" cy="7732671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7367CF-5209-44D2-B398-9F37496E25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4240" y="4332110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509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3340D-4032-4187-B33D-655AD8314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933" y="204362"/>
            <a:ext cx="9404723" cy="1238954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</a:rPr>
              <a:t>The Challenge(s) Before introduction of modern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5FFA9-16C7-4114-98F1-496F0EB58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Before introduction modern technology was very difficult time . </a:t>
            </a:r>
          </a:p>
          <a:p>
            <a:pPr marL="0" indent="0">
              <a:buNone/>
            </a:pPr>
            <a:r>
              <a:rPr lang="en-GB" dirty="0"/>
              <a:t>Technology </a:t>
            </a:r>
            <a:r>
              <a:rPr lang="en-GB" b="0" i="1" dirty="0">
                <a:solidFill>
                  <a:srgbClr val="333333"/>
                </a:solidFill>
                <a:effectLst/>
                <a:latin typeface="acumin-pro"/>
              </a:rPr>
              <a:t> </a:t>
            </a:r>
            <a:r>
              <a:rPr lang="en-GB" b="0" i="1" dirty="0">
                <a:effectLst/>
              </a:rPr>
              <a:t>has always been at the forefront of human education.</a:t>
            </a:r>
          </a:p>
          <a:p>
            <a:pPr marL="0" indent="0">
              <a:buNone/>
            </a:pPr>
            <a:r>
              <a:rPr lang="en-GB" dirty="0"/>
              <a:t>I</a:t>
            </a:r>
            <a:r>
              <a:rPr lang="en-GB" b="0" i="0" dirty="0">
                <a:effectLst/>
              </a:rPr>
              <a:t>n the 1920 Radio sparked an entirely new wave of learning; on-air classes began popping up for any student within listening range.</a:t>
            </a:r>
          </a:p>
          <a:p>
            <a:pPr marL="0" indent="0">
              <a:buNone/>
            </a:pPr>
            <a:endParaRPr lang="en-GB" b="0" i="0" dirty="0">
              <a:effectLst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0" i="0" u="none" strike="noStrike" baseline="0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E88E39-3F43-4A95-830E-14C72D7935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5484" y="4478867"/>
            <a:ext cx="4486275" cy="3048000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45373F2-2BA3-41D5-9DAD-3B5BBCB26B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458703"/>
              </p:ext>
            </p:extLst>
          </p:nvPr>
        </p:nvGraphicFramePr>
        <p:xfrm>
          <a:off x="2275368" y="4760038"/>
          <a:ext cx="5656522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8261">
                  <a:extLst>
                    <a:ext uri="{9D8B030D-6E8A-4147-A177-3AD203B41FA5}">
                      <a16:colId xmlns:a16="http://schemas.microsoft.com/office/drawing/2014/main" val="776972718"/>
                    </a:ext>
                  </a:extLst>
                </a:gridCol>
                <a:gridCol w="2828261">
                  <a:extLst>
                    <a:ext uri="{9D8B030D-6E8A-4147-A177-3AD203B41FA5}">
                      <a16:colId xmlns:a16="http://schemas.microsoft.com/office/drawing/2014/main" val="26328939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Name 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Elvis Yeboah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0336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Number 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2028535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7788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3040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4FD04-C797-4159-8090-0AE4D0BB6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Introduction to the modern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F12C0-2BC8-499A-A280-CE968BAD7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331259"/>
            <a:ext cx="8946541" cy="4195481"/>
          </a:xfrm>
        </p:spPr>
        <p:txBody>
          <a:bodyPr/>
          <a:lstStyle/>
          <a:p>
            <a:r>
              <a:rPr lang="en-GB" b="0" i="0" dirty="0">
                <a:effectLst/>
                <a:latin typeface="AmazonEmber-Light"/>
              </a:rPr>
              <a:t>In 2012 William Tunstall-</a:t>
            </a:r>
            <a:r>
              <a:rPr lang="en-GB" b="0" i="0" dirty="0" err="1">
                <a:effectLst/>
                <a:latin typeface="AmazonEmber-Light"/>
              </a:rPr>
              <a:t>Pedoe</a:t>
            </a:r>
            <a:r>
              <a:rPr lang="en-GB" b="0" i="0" dirty="0">
                <a:effectLst/>
                <a:latin typeface="AmazonEmber-Light"/>
              </a:rPr>
              <a:t>, the British entrepreneur who created the technology that became Amazon’s voice assistant, Alexa.</a:t>
            </a:r>
          </a:p>
          <a:p>
            <a:r>
              <a:rPr lang="en-GB" b="0" i="0" dirty="0">
                <a:effectLst/>
                <a:latin typeface="Georgia" panose="02040502050405020303" pitchFamily="18" charset="0"/>
              </a:rPr>
              <a:t>he says his vision for the future of voice technology really is about everything around us being connected.</a:t>
            </a:r>
          </a:p>
          <a:p>
            <a:r>
              <a:rPr lang="en-GB" b="0" i="0" dirty="0">
                <a:effectLst/>
                <a:latin typeface="Georgia" panose="02040502050405020303" pitchFamily="18" charset="0"/>
              </a:rPr>
              <a:t>Amazon's recent announcement of a myriad of new connected devices using Alexa – including a microwave and a smart plug – aiming to facilitate greater connectivity in the home, take us one step closer to Tunstall-</a:t>
            </a:r>
            <a:r>
              <a:rPr lang="en-GB" b="0" i="0" dirty="0" err="1">
                <a:effectLst/>
                <a:latin typeface="Georgia" panose="02040502050405020303" pitchFamily="18" charset="0"/>
              </a:rPr>
              <a:t>Pedoe’s</a:t>
            </a:r>
            <a:r>
              <a:rPr lang="en-GB" b="0" i="0" dirty="0">
                <a:effectLst/>
                <a:latin typeface="Georgia" panose="02040502050405020303" pitchFamily="18" charset="0"/>
              </a:rPr>
              <a:t> vision.</a:t>
            </a:r>
            <a:endParaRPr lang="en-GB" dirty="0">
              <a:latin typeface="AmazonEmber-Ligh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8953E5-4FB4-437E-8558-DC68E841F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018" y="4320823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83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FE0F4-6FB0-4353-B028-F3A3E4A21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E7D75-D587-4FA2-8F0D-463344267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1560"/>
            <a:ext cx="10515600" cy="5125403"/>
          </a:xfrm>
        </p:spPr>
        <p:txBody>
          <a:bodyPr/>
          <a:lstStyle/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SourceSansPro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Today, he suggests voice technology is only applicable to shopping at a very basic level – for groceries, for instance, or for replenishment of households goods like detergent or toilet roll.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In fact, only about 100,000 people have reportedly bought something via voice interface more than once thus far, according to a report from The Information. But, voice commerce sales did reach $1.8 billion in 2017, and they’re predicted to hit $40 billion by 2022, a study from OC&amp;C Strategy Consultants shows.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9685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22834-D06C-4C21-9D95-71AE9A5A3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089" y="0"/>
            <a:ext cx="9404723" cy="1085850"/>
          </a:xfrm>
        </p:spPr>
        <p:txBody>
          <a:bodyPr/>
          <a:lstStyle/>
          <a:p>
            <a:br>
              <a:rPr lang="en-GB" sz="3200" dirty="0">
                <a:solidFill>
                  <a:srgbClr val="FF0000"/>
                </a:solidFill>
              </a:rPr>
            </a:br>
            <a:r>
              <a:rPr lang="en-GB" sz="3200" dirty="0">
                <a:solidFill>
                  <a:srgbClr val="FF0000"/>
                </a:solidFill>
              </a:rPr>
              <a:t>The Lessons that can be drawn From the case study</a:t>
            </a:r>
            <a:b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E1FA0-B3A6-4EC9-BB62-D7F072F2F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5850"/>
            <a:ext cx="10515600" cy="5091113"/>
          </a:xfrm>
        </p:spPr>
        <p:txBody>
          <a:bodyPr>
            <a:normAutofit/>
          </a:bodyPr>
          <a:lstStyle/>
          <a:p>
            <a:pPr algn="l"/>
            <a:endParaRPr lang="en-GB" dirty="0">
              <a:latin typeface="Roboto" panose="02000000000000000000" pitchFamily="2" charset="0"/>
            </a:endParaRPr>
          </a:p>
          <a:p>
            <a:pPr algn="l"/>
            <a:endParaRPr lang="en-GB" dirty="0">
              <a:latin typeface="Roboto" panose="02000000000000000000" pitchFamily="2" charset="0"/>
            </a:endParaRPr>
          </a:p>
          <a:p>
            <a:pPr algn="l"/>
            <a:r>
              <a:rPr lang="en-GB" dirty="0">
                <a:latin typeface="AmazonEmber-Light"/>
              </a:rPr>
              <a:t>W</a:t>
            </a:r>
            <a:r>
              <a:rPr lang="en-GB" b="0" i="0" dirty="0">
                <a:effectLst/>
                <a:latin typeface="AmazonEmber-Light"/>
              </a:rPr>
              <a:t>ith the explosion of IoT connected devices and their integration into our daily lives, we’re seeing a shift in how we both create and consume content. </a:t>
            </a:r>
          </a:p>
          <a:p>
            <a:pPr marL="0" indent="0" algn="l">
              <a:buNone/>
            </a:pPr>
            <a:endParaRPr lang="en-GB" b="0" i="0" dirty="0">
              <a:effectLst/>
              <a:latin typeface="AmazonEmber-Light"/>
            </a:endParaRPr>
          </a:p>
          <a:p>
            <a:pPr algn="l"/>
            <a:r>
              <a:rPr lang="en-GB" b="0" i="0" dirty="0">
                <a:effectLst/>
                <a:latin typeface="AmazonEmber-Light"/>
              </a:rPr>
              <a:t>One of the biggest advancements is the Amazon Alexa device, which is helping to shift content to a service-based approach, instead of being purely informational and consumption based.</a:t>
            </a:r>
          </a:p>
          <a:p>
            <a:pPr marL="0" indent="0" algn="l">
              <a:buNone/>
            </a:pPr>
            <a:endParaRPr lang="en-GB" b="0" i="0" dirty="0">
              <a:effectLst/>
              <a:latin typeface="AmazonEmber-Light"/>
            </a:endParaRPr>
          </a:p>
          <a:p>
            <a:pPr algn="l"/>
            <a:r>
              <a:rPr lang="en-GB" b="0" i="0" dirty="0">
                <a:effectLst/>
                <a:latin typeface="AmazonEmber-Light"/>
              </a:rPr>
              <a:t>By building their own Alexa skills companies and brands can take advantage of this innovative device and create voice-based conversational content that helps to better solve user problems</a:t>
            </a:r>
            <a:r>
              <a:rPr lang="en-GB" b="0" i="0" dirty="0">
                <a:effectLst/>
                <a:latin typeface="Roboto" panose="02000000000000000000" pitchFamily="2" charset="0"/>
              </a:rPr>
              <a:t>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C73DB7-98D5-42B5-8C6B-40BE67E80D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0329" y="4422423"/>
            <a:ext cx="4486275" cy="3048000"/>
          </a:xfrm>
          <a:prstGeom prst="rect">
            <a:avLst/>
          </a:prstGeom>
        </p:spPr>
      </p:pic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0DD34591-06A9-40EE-B294-A2FF68349B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3060571"/>
              </p:ext>
            </p:extLst>
          </p:nvPr>
        </p:nvGraphicFramePr>
        <p:xfrm>
          <a:off x="2404138" y="5204743"/>
          <a:ext cx="644215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21075">
                  <a:extLst>
                    <a:ext uri="{9D8B030D-6E8A-4147-A177-3AD203B41FA5}">
                      <a16:colId xmlns:a16="http://schemas.microsoft.com/office/drawing/2014/main" val="2436661011"/>
                    </a:ext>
                  </a:extLst>
                </a:gridCol>
                <a:gridCol w="3221075">
                  <a:extLst>
                    <a:ext uri="{9D8B030D-6E8A-4147-A177-3AD203B41FA5}">
                      <a16:colId xmlns:a16="http://schemas.microsoft.com/office/drawing/2014/main" val="1982790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Name: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Carmen </a:t>
                      </a:r>
                      <a:r>
                        <a:rPr lang="en-GB" dirty="0" err="1"/>
                        <a:t>Marilena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Ciudoiu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53731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Student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2028437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9263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9451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6E927-A58A-43AF-9695-B3F35D1BD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</a:br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63BD53E-909F-4671-B133-A874748A4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2888" y="0"/>
            <a:ext cx="12304888" cy="6863783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C46E41-0A43-4A9C-8573-FCDDE04895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2862" y="4061178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585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83D63-89E5-4113-B47B-A880FDDED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33309-044C-4ED4-9536-508D6EA83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60120"/>
            <a:ext cx="10515600" cy="5216843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0" i="0" dirty="0">
                <a:effectLst/>
                <a:latin typeface="Lato" panose="020F0502020204030203" pitchFamily="34" charset="0"/>
              </a:rPr>
              <a:t>Amazon Echo revolutionized the way in which people interact with web content, commerce, and advertising. Some experts predict that by 2020, 30% of consumer browsing will be conducted through voice interfaces.</a:t>
            </a:r>
          </a:p>
          <a:p>
            <a:pPr marL="0" indent="0" algn="l">
              <a:buNone/>
            </a:pPr>
            <a:endParaRPr lang="en-GB" b="0" i="0" dirty="0">
              <a:effectLst/>
              <a:latin typeface="Lato" panose="020F0502020204030203" pitchFamily="34" charset="0"/>
            </a:endParaRPr>
          </a:p>
          <a:p>
            <a:pPr algn="l"/>
            <a:r>
              <a:rPr lang="en-GB" b="0" i="0" dirty="0">
                <a:effectLst/>
                <a:latin typeface="Lato" panose="020F0502020204030203" pitchFamily="34" charset="0"/>
              </a:rPr>
              <a:t> They also expect the consumption of assistant-provided audio entertainment to grow significantly. With ad-blocking being a significant issue currently, it’s good news for marketers and brands.</a:t>
            </a:r>
          </a:p>
          <a:p>
            <a:pPr algn="l"/>
            <a:endParaRPr lang="en-GB" dirty="0">
              <a:latin typeface="Lato" panose="020F0502020204030203" pitchFamily="34" charset="0"/>
            </a:endParaRPr>
          </a:p>
          <a:p>
            <a:pPr marL="0" indent="0" algn="l">
              <a:buNone/>
            </a:pPr>
            <a:endParaRPr lang="en-GB" b="0" i="0" dirty="0">
              <a:effectLst/>
              <a:latin typeface="Lato" panose="020F0502020204030203" pitchFamily="34" charset="0"/>
            </a:endParaRPr>
          </a:p>
          <a:p>
            <a:pPr algn="l"/>
            <a:r>
              <a:rPr lang="en-GB" b="0" i="0" dirty="0">
                <a:effectLst/>
                <a:latin typeface="Lato" panose="020F0502020204030203" pitchFamily="34" charset="0"/>
              </a:rPr>
              <a:t>People are open to receiving helpful and relevant information through voice assistants. A study by the Interactive Advertising Bureau in 2016 showed that 65% of listeners were more likely to purchase something they learned about from a podcast. 60% would prefer a brand that advertised on their </a:t>
            </a:r>
            <a:r>
              <a:rPr lang="en-GB" b="0" i="0" dirty="0" err="1">
                <a:effectLst/>
                <a:latin typeface="Lato" panose="020F0502020204030203" pitchFamily="34" charset="0"/>
              </a:rPr>
              <a:t>favorite</a:t>
            </a:r>
            <a:r>
              <a:rPr lang="en-GB" b="0" i="0" dirty="0">
                <a:effectLst/>
                <a:latin typeface="Lato" panose="020F0502020204030203" pitchFamily="34" charset="0"/>
              </a:rPr>
              <a:t> podcasts. As </a:t>
            </a:r>
            <a:r>
              <a:rPr lang="en-GB" b="1" i="0" u="sng" dirty="0">
                <a:effectLst/>
                <a:latin typeface="Lato" panose="020F0502020204030203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reported by Fast Company</a:t>
            </a:r>
            <a:r>
              <a:rPr lang="en-GB" b="0" i="0" dirty="0">
                <a:effectLst/>
                <a:latin typeface="Lato" panose="020F0502020204030203" pitchFamily="34" charset="0"/>
              </a:rPr>
              <a:t>: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F36F62-ED67-4AAD-864F-EB4581DC1B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5173" y="4373880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109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6AE28-9E2F-4280-BE5B-7283C35D7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0" i="0" dirty="0">
                <a:solidFill>
                  <a:srgbClr val="111111"/>
                </a:solidFill>
                <a:effectLst/>
                <a:latin typeface="SourceSansPro"/>
              </a:rPr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5C2B31E-9123-4398-9FAB-CE9D46D3D7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09816"/>
            <a:ext cx="12417778" cy="716781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A8DED2-7D76-42A1-A4F1-3556E8F032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1503" y="4253089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672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744D2-1DBF-48EA-A81B-D79C1113B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8975C-F2D0-4D26-84A9-2D00BCEC2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75908"/>
            <a:ext cx="9050781" cy="5475766"/>
          </a:xfrm>
        </p:spPr>
        <p:txBody>
          <a:bodyPr>
            <a:noAutofit/>
          </a:bodyPr>
          <a:lstStyle/>
          <a:p>
            <a:r>
              <a:rPr lang="en-GB" sz="1800" dirty="0"/>
              <a:t>What is Alexa .. </a:t>
            </a:r>
            <a:r>
              <a:rPr lang="en-GB" sz="1800" dirty="0">
                <a:hlinkClick r:id="rId2"/>
              </a:rPr>
              <a:t>https://developer.amazon.com/en-US/alexa</a:t>
            </a:r>
            <a:endParaRPr lang="en-GB" sz="1800" dirty="0"/>
          </a:p>
          <a:p>
            <a:r>
              <a:rPr lang="en-GB" sz="1800" dirty="0">
                <a:hlinkClick r:id="rId3"/>
              </a:rPr>
              <a:t>https://online.purdue.edu/blog/education/evolution-technology-classroom</a:t>
            </a:r>
            <a:endParaRPr lang="en-GB" sz="1800" dirty="0"/>
          </a:p>
          <a:p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[Bunge &amp; Ferguson] Bunge, C. A. &amp; Ferguson, C. D. (1997, May). The Shape of Services to Come: Values-Based Reference Service for the Largely Digital Library. College &amp; Research Libraries, 252-265. [Breeding] Breeding, M. (2001, April). Providing Virtual Reference Service. Information Today, 43. [Coffman] Coffman, S. (2001, September). We'll Take It From Here: Further Developments We'd Like to See in Virtual Reference Software. Information Technology and Libraries, 149-50. [Cox] Cox, S. (1996). Rethinking reference models. Retrieved December 20, 2002, from &lt;</a:t>
            </a:r>
            <a:r>
              <a:rPr lang="en-GB" sz="1800" u="sng" dirty="0">
                <a:solidFill>
                  <a:srgbClr val="0000FF"/>
                </a:solidFill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http://www.use.edu/isd/locations/doheny/ref/Cox/rethink_ref.html</a:t>
            </a: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&gt;. [Gorman] Gorman, M. (2000). Our Enduring Values: Librarianship in the 21st Century. Chicago and London: American Library Association. [Janes] Janes, J. (2002). Digital Reference: Reference Librarians' Experiences and Attitudes. Journal of the American Society for Information Science and Technology, 53 (7), 549-566. [Kilgour] Kilgour, F. (1973, March). Computer-Based Systems, A New Dimension to Library Cooperation. College &amp; Research Library, 34 (2), 137-143. [</a:t>
            </a:r>
            <a:r>
              <a:rPr lang="en-GB" sz="1800" dirty="0" err="1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Kresh</a:t>
            </a: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] </a:t>
            </a:r>
            <a:r>
              <a:rPr lang="en-GB" sz="1800" dirty="0" err="1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Kresh</a:t>
            </a: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, D. (2000). Collaborative Digital Reference Service. In R. D. </a:t>
            </a:r>
            <a:r>
              <a:rPr lang="en-GB" sz="1800" dirty="0" err="1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Lankes</a:t>
            </a: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, J. W. Collins, &amp; A. S. </a:t>
            </a:r>
            <a:r>
              <a:rPr lang="en-GB" sz="1800" dirty="0" err="1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Kasowitz</a:t>
            </a:r>
            <a:r>
              <a:rPr lang="en-GB" sz="1800" dirty="0">
                <a:effectLst/>
                <a:latin typeface="inherit"/>
                <a:ea typeface="Times New Roman" panose="02020603050405020304" pitchFamily="18" charset="0"/>
                <a:cs typeface="Times New Roman" panose="02020603050405020304" pitchFamily="18" charset="0"/>
              </a:rPr>
              <a:t> (Eds.), Digital Reference Service in the New Millennium, Planning, Management, and Evaluation, (p. 64). New York: Neal-Schuman.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7623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32310D-0FE8-4CF1-9574-EE8CA21B2E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4205" y="498582"/>
            <a:ext cx="4933067" cy="493306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CB9E251-9820-4AED-B6E8-48E7A0D467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529" y="4162778"/>
            <a:ext cx="4486275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8373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1374</TotalTime>
  <Words>1010</Words>
  <Application>Microsoft Office PowerPoint</Application>
  <PresentationFormat>Widescreen</PresentationFormat>
  <Paragraphs>83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7" baseType="lpstr">
      <vt:lpstr>acumin-pro</vt:lpstr>
      <vt:lpstr>AmazonEmber-Light</vt:lpstr>
      <vt:lpstr>Arial</vt:lpstr>
      <vt:lpstr>Arial Rounded MT Bold</vt:lpstr>
      <vt:lpstr>Calibri</vt:lpstr>
      <vt:lpstr>Century Gothic</vt:lpstr>
      <vt:lpstr>Georgia</vt:lpstr>
      <vt:lpstr>inherit</vt:lpstr>
      <vt:lpstr>Lato</vt:lpstr>
      <vt:lpstr>Roboto</vt:lpstr>
      <vt:lpstr>SourceSansPro</vt:lpstr>
      <vt:lpstr>Wingdings</vt:lpstr>
      <vt:lpstr>Wingdings 3</vt:lpstr>
      <vt:lpstr>Ion</vt:lpstr>
      <vt:lpstr>Digital Skills and Research Methods</vt:lpstr>
      <vt:lpstr>Introduction</vt:lpstr>
      <vt:lpstr>What Is Alexa</vt:lpstr>
      <vt:lpstr>PowerPoint Presentation</vt:lpstr>
      <vt:lpstr>The Challenge(s) Before introduction of modern technology</vt:lpstr>
      <vt:lpstr>Introduction to the modern technology</vt:lpstr>
      <vt:lpstr> </vt:lpstr>
      <vt:lpstr> The Lessons that can be drawn From the case study </vt:lpstr>
      <vt:lpstr> </vt:lpstr>
      <vt:lpstr> </vt:lpstr>
      <vt:lpstr> 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</dc:title>
  <dc:creator>Daniel Turai</dc:creator>
  <cp:lastModifiedBy>Daniel Turai</cp:lastModifiedBy>
  <cp:revision>7</cp:revision>
  <dcterms:created xsi:type="dcterms:W3CDTF">2021-07-24T15:56:56Z</dcterms:created>
  <dcterms:modified xsi:type="dcterms:W3CDTF">2021-08-18T19:21:11Z</dcterms:modified>
</cp:coreProperties>
</file>