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2.xml" ContentType="application/vnd.openxmlformats-officedocument.presentationml.notesSlide+xml"/>
  <Override PartName="/ppt/tags/tag9.xml" ContentType="application/vnd.openxmlformats-officedocument.presentationml.tags+xml"/>
  <Override PartName="/ppt/notesSlides/notesSlide3.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4.xml" ContentType="application/vnd.openxmlformats-officedocument.presentationml.notesSlide+xml"/>
  <Override PartName="/ppt/tags/tag12.xml" ContentType="application/vnd.openxmlformats-officedocument.presentationml.tags+xml"/>
  <Override PartName="/ppt/notesSlides/notesSlide5.xml" ContentType="application/vnd.openxmlformats-officedocument.presentationml.notesSlide+xml"/>
  <Override PartName="/ppt/tags/tag13.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4.xml" ContentType="application/vnd.openxmlformats-officedocument.presentationml.tags+xml"/>
  <Override PartName="/ppt/notesSlides/notesSlide8.xml" ContentType="application/vnd.openxmlformats-officedocument.presentationml.notesSlide+xml"/>
  <Override PartName="/ppt/tags/tag15.xml" ContentType="application/vnd.openxmlformats-officedocument.presentationml.tags+xml"/>
  <Override PartName="/ppt/notesSlides/notesSlide9.xml" ContentType="application/vnd.openxmlformats-officedocument.presentationml.notesSlide+xml"/>
  <Override PartName="/ppt/tags/tag16.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7.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8.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9.xml" ContentType="application/vnd.openxmlformats-officedocument.presentationml.tags+xml"/>
  <Override PartName="/ppt/notesSlides/notesSlide20.xml" ContentType="application/vnd.openxmlformats-officedocument.presentationml.notesSlide+xml"/>
  <Override PartName="/ppt/tags/tag20.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notesSlides/notesSlide26.xml" ContentType="application/vnd.openxmlformats-officedocument.presentationml.notesSlide+xml"/>
  <Override PartName="/ppt/tags/tag25.xml" ContentType="application/vnd.openxmlformats-officedocument.presentationml.tags+xml"/>
  <Override PartName="/ppt/tags/tag26.xml" ContentType="application/vnd.openxmlformats-officedocument.presentationml.tags+xml"/>
  <Override PartName="/ppt/notesSlides/notesSlide27.xml" ContentType="application/vnd.openxmlformats-officedocument.presentationml.notesSlide+xml"/>
  <Override PartName="/ppt/tags/tag27.xml" ContentType="application/vnd.openxmlformats-officedocument.presentationml.tags+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handoutMasterIdLst>
    <p:handoutMasterId r:id="rId56"/>
  </p:handoutMasterIdLst>
  <p:sldIdLst>
    <p:sldId id="260" r:id="rId5"/>
    <p:sldId id="450" r:id="rId6"/>
    <p:sldId id="445" r:id="rId7"/>
    <p:sldId id="451" r:id="rId8"/>
    <p:sldId id="563" r:id="rId9"/>
    <p:sldId id="641" r:id="rId10"/>
    <p:sldId id="452" r:id="rId11"/>
    <p:sldId id="648" r:id="rId12"/>
    <p:sldId id="650" r:id="rId13"/>
    <p:sldId id="651" r:id="rId14"/>
    <p:sldId id="631" r:id="rId15"/>
    <p:sldId id="632" r:id="rId16"/>
    <p:sldId id="284" r:id="rId17"/>
    <p:sldId id="633" r:id="rId18"/>
    <p:sldId id="666" r:id="rId19"/>
    <p:sldId id="664" r:id="rId20"/>
    <p:sldId id="665" r:id="rId21"/>
    <p:sldId id="667" r:id="rId22"/>
    <p:sldId id="668" r:id="rId23"/>
    <p:sldId id="453" r:id="rId24"/>
    <p:sldId id="636" r:id="rId25"/>
    <p:sldId id="637" r:id="rId26"/>
    <p:sldId id="669" r:id="rId27"/>
    <p:sldId id="655" r:id="rId28"/>
    <p:sldId id="327" r:id="rId29"/>
    <p:sldId id="645" r:id="rId30"/>
    <p:sldId id="557" r:id="rId31"/>
    <p:sldId id="672" r:id="rId32"/>
    <p:sldId id="434" r:id="rId33"/>
    <p:sldId id="435" r:id="rId34"/>
    <p:sldId id="436" r:id="rId35"/>
    <p:sldId id="671" r:id="rId36"/>
    <p:sldId id="661" r:id="rId37"/>
    <p:sldId id="662" r:id="rId38"/>
    <p:sldId id="638" r:id="rId39"/>
    <p:sldId id="281" r:id="rId40"/>
    <p:sldId id="287" r:id="rId41"/>
    <p:sldId id="653" r:id="rId42"/>
    <p:sldId id="639" r:id="rId43"/>
    <p:sldId id="269" r:id="rId44"/>
    <p:sldId id="658" r:id="rId45"/>
    <p:sldId id="657" r:id="rId46"/>
    <p:sldId id="634" r:id="rId47"/>
    <p:sldId id="659" r:id="rId48"/>
    <p:sldId id="642" r:id="rId49"/>
    <p:sldId id="643" r:id="rId50"/>
    <p:sldId id="652" r:id="rId51"/>
    <p:sldId id="644" r:id="rId52"/>
    <p:sldId id="656" r:id="rId53"/>
    <p:sldId id="640"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33" autoAdjust="0"/>
    <p:restoredTop sz="94660"/>
  </p:normalViewPr>
  <p:slideViewPr>
    <p:cSldViewPr>
      <p:cViewPr varScale="1">
        <p:scale>
          <a:sx n="99" d="100"/>
          <a:sy n="99" d="100"/>
        </p:scale>
        <p:origin x="932" y="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25/10/2023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youtube.com/watch?v=166FXhGd9T4" TargetMode="External"/><Relationship Id="rId2" Type="http://schemas.openxmlformats.org/officeDocument/2006/relationships/slide" Target="../slides/slide41.xml"/><Relationship Id="rId1" Type="http://schemas.openxmlformats.org/officeDocument/2006/relationships/notesMaster" Target="../notesMasters/notesMaster1.xml"/><Relationship Id="rId5" Type="http://schemas.openxmlformats.org/officeDocument/2006/relationships/hyperlink" Target="https://www.youtube.com/watch?v=eALzUfkQJRU" TargetMode="External"/><Relationship Id="rId4" Type="http://schemas.openxmlformats.org/officeDocument/2006/relationships/hyperlink" Target="https://www.youtube.com/watch?v=YNkws0x0W0o"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sheffield.ac.uk/academic-skills/study-skills-online/how-write-research-proposal" TargetMode="External"/><Relationship Id="rId2" Type="http://schemas.openxmlformats.org/officeDocument/2006/relationships/slide" Target="../slides/slide50.xml"/><Relationship Id="rId1" Type="http://schemas.openxmlformats.org/officeDocument/2006/relationships/notesMaster" Target="../notesMasters/notesMaster1.xml"/><Relationship Id="rId4" Type="http://schemas.openxmlformats.org/officeDocument/2006/relationships/hyperlink" Target="https://www.ucl.ac.uk/ioe-writing-centre/plan-your-assignment/write-a-research-proposa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552854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Writing a proposal is a problem-solving activity</a:t>
            </a:r>
          </a:p>
          <a:p>
            <a:r>
              <a:rPr lang="en-GB" dirty="0">
                <a:latin typeface="Arial" panose="020B0604020202020204" pitchFamily="34" charset="0"/>
                <a:cs typeface="Arial" panose="020B0604020202020204" pitchFamily="34" charset="0"/>
              </a:rPr>
              <a:t>Which involves working out the </a:t>
            </a:r>
          </a:p>
          <a:p>
            <a:r>
              <a:rPr lang="en-GB" b="1" dirty="0">
                <a:latin typeface="Arial" panose="020B0604020202020204" pitchFamily="34" charset="0"/>
                <a:cs typeface="Arial" panose="020B0604020202020204" pitchFamily="34" charset="0"/>
              </a:rPr>
              <a:t>What? Why? How? When? Who? </a:t>
            </a:r>
            <a:r>
              <a:rPr lang="en-GB" dirty="0">
                <a:latin typeface="Arial" panose="020B0604020202020204" pitchFamily="34" charset="0"/>
                <a:cs typeface="Arial" panose="020B0604020202020204" pitchFamily="34" charset="0"/>
              </a:rPr>
              <a:t>Of your research.</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2330657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433738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But this still depends on any given specification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12</a:t>
            </a:fld>
            <a:endParaRPr lang="en-GB"/>
          </a:p>
        </p:txBody>
      </p:sp>
    </p:spTree>
    <p:extLst>
      <p:ext uri="{BB962C8B-B14F-4D97-AF65-F5344CB8AC3E}">
        <p14:creationId xmlns:p14="http://schemas.microsoft.com/office/powerpoint/2010/main" val="3055353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Neue"/>
              </a:rPr>
              <a:t>The context and background of the research topic / issue, as well as the rationale for undertaking the research, should be outlined in the introduction section. Reference to key literature should be included to strengthen the rationale for conducting the research. This will enable the reader to understand what the research will be about and why it is important.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14</a:t>
            </a:fld>
            <a:endParaRPr lang="en-GB"/>
          </a:p>
        </p:txBody>
      </p:sp>
    </p:spTree>
    <p:extLst>
      <p:ext uri="{BB962C8B-B14F-4D97-AF65-F5344CB8AC3E}">
        <p14:creationId xmlns:p14="http://schemas.microsoft.com/office/powerpoint/2010/main" val="15142924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Example, You will </a:t>
            </a:r>
            <a:r>
              <a:rPr lang="en-GB" b="0" i="0" dirty="0">
                <a:solidFill>
                  <a:srgbClr val="040C28"/>
                </a:solidFill>
                <a:effectLst/>
                <a:latin typeface="Google Sans"/>
              </a:rPr>
              <a:t>visit families in their own home and provide health advice and support to empower parents to care for their children</a:t>
            </a:r>
            <a:r>
              <a:rPr lang="en-GB" b="0" i="0" dirty="0">
                <a:solidFill>
                  <a:srgbClr val="202124"/>
                </a:solidFill>
                <a:effectLst/>
                <a:latin typeface="Google Sans"/>
              </a:rPr>
              <a:t>. Your health visiting practice will be based on the universal health visiting pathway: promote, support, and safeguard the well-being of children (NHS Scotland Careers)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2862683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Neue"/>
              </a:rPr>
              <a:t>The research aims and research questions should be used to guide your research.</a:t>
            </a:r>
            <a:br>
              <a:rPr lang="en-GB" dirty="0"/>
            </a:br>
            <a:r>
              <a:rPr lang="en-GB" b="0" i="0" dirty="0">
                <a:solidFill>
                  <a:srgbClr val="000000"/>
                </a:solidFill>
                <a:effectLst/>
                <a:latin typeface="Helvetica Neue"/>
              </a:rPr>
              <a:t>The aims of the research relate to the purpose of conducting the research and what you specifically want to achieve. The research questions should be formulated to show how you will achieve the aims of the research and what you want to find out.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372392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Importance of RQ</a:t>
            </a:r>
          </a:p>
          <a:p>
            <a:r>
              <a:rPr lang="en-GB" sz="1200" dirty="0">
                <a:latin typeface="Arial" panose="020B0604020202020204" pitchFamily="34" charset="0"/>
                <a:cs typeface="Arial" panose="020B0604020202020204" pitchFamily="34" charset="0"/>
              </a:rPr>
              <a:t>Type of question points to appropriate research design</a:t>
            </a:r>
          </a:p>
          <a:p>
            <a:r>
              <a:rPr lang="en-GB" sz="1200" dirty="0">
                <a:latin typeface="Arial" panose="020B0604020202020204" pitchFamily="34" charset="0"/>
                <a:cs typeface="Arial" panose="020B0604020202020204" pitchFamily="34" charset="0"/>
              </a:rPr>
              <a:t>Scope of question determines focus of study</a:t>
            </a:r>
          </a:p>
          <a:p>
            <a:r>
              <a:rPr lang="en-GB" sz="1200" dirty="0">
                <a:latin typeface="Arial" panose="020B0604020202020204" pitchFamily="34" charset="0"/>
                <a:cs typeface="Arial" panose="020B0604020202020204" pitchFamily="34" charset="0"/>
              </a:rPr>
              <a:t>Clarity of question gives strength to study</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1621904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Neue"/>
              </a:rPr>
              <a:t>Reasons why the specific topic / issue is important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22</a:t>
            </a:fld>
            <a:endParaRPr lang="en-GB"/>
          </a:p>
        </p:txBody>
      </p:sp>
    </p:spTree>
    <p:extLst>
      <p:ext uri="{BB962C8B-B14F-4D97-AF65-F5344CB8AC3E}">
        <p14:creationId xmlns:p14="http://schemas.microsoft.com/office/powerpoint/2010/main" val="15751949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09728" indent="0">
              <a:lnSpc>
                <a:spcPct val="90000"/>
              </a:lnSpc>
              <a:buNone/>
            </a:pPr>
            <a:r>
              <a:rPr lang="en-GB" sz="1200" dirty="0">
                <a:latin typeface="Arial" panose="020B0604020202020204" pitchFamily="34" charset="0"/>
                <a:cs typeface="Arial" panose="020B0604020202020204" pitchFamily="34" charset="0"/>
              </a:rPr>
              <a:t>Traditionally, when the methodology of a research study/article are reported, the following sub-sections must be provided:</a:t>
            </a:r>
          </a:p>
          <a:p>
            <a:pPr marL="109728" indent="0">
              <a:lnSpc>
                <a:spcPct val="90000"/>
              </a:lnSpc>
              <a:buNone/>
            </a:pPr>
            <a:endParaRPr lang="en-GB" sz="1200" dirty="0">
              <a:latin typeface="Arial" panose="020B0604020202020204" pitchFamily="34" charset="0"/>
              <a:cs typeface="Arial" panose="020B0604020202020204" pitchFamily="34" charset="0"/>
            </a:endParaRPr>
          </a:p>
          <a:p>
            <a:pPr>
              <a:lnSpc>
                <a:spcPct val="90000"/>
              </a:lnSpc>
            </a:pPr>
            <a:r>
              <a:rPr lang="en-GB" sz="1200" b="1" dirty="0">
                <a:latin typeface="Arial" panose="020B0604020202020204" pitchFamily="34" charset="0"/>
                <a:cs typeface="Arial" panose="020B0604020202020204" pitchFamily="34" charset="0"/>
              </a:rPr>
              <a:t>Study Participants</a:t>
            </a:r>
            <a:r>
              <a:rPr lang="en-GB" sz="1200" dirty="0">
                <a:latin typeface="Arial" panose="020B0604020202020204" pitchFamily="34" charset="0"/>
                <a:cs typeface="Arial" panose="020B0604020202020204" pitchFamily="34" charset="0"/>
              </a:rPr>
              <a:t> – how many people took part, what was their demographic information etc.</a:t>
            </a:r>
          </a:p>
          <a:p>
            <a:pPr>
              <a:lnSpc>
                <a:spcPct val="90000"/>
              </a:lnSpc>
            </a:pPr>
            <a:r>
              <a:rPr lang="en-GB" sz="1200" b="1" dirty="0">
                <a:latin typeface="Arial" panose="020B0604020202020204" pitchFamily="34" charset="0"/>
                <a:cs typeface="Arial" panose="020B0604020202020204" pitchFamily="34" charset="0"/>
              </a:rPr>
              <a:t>Design</a:t>
            </a:r>
            <a:r>
              <a:rPr lang="en-GB" sz="1200" dirty="0">
                <a:latin typeface="Arial" panose="020B0604020202020204" pitchFamily="34" charset="0"/>
                <a:cs typeface="Arial" panose="020B0604020202020204" pitchFamily="34" charset="0"/>
              </a:rPr>
              <a:t> – was a </a:t>
            </a:r>
            <a:r>
              <a:rPr lang="en-GB" sz="1200" dirty="0" err="1">
                <a:latin typeface="Arial" panose="020B0604020202020204" pitchFamily="34" charset="0"/>
                <a:cs typeface="Arial" panose="020B0604020202020204" pitchFamily="34" charset="0"/>
              </a:rPr>
              <a:t>quali</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quanti</a:t>
            </a:r>
            <a:r>
              <a:rPr lang="en-GB" sz="1200" dirty="0">
                <a:latin typeface="Arial" panose="020B0604020202020204" pitchFamily="34" charset="0"/>
                <a:cs typeface="Arial" panose="020B0604020202020204" pitchFamily="34" charset="0"/>
              </a:rPr>
              <a:t> approach adopted. What specific method(s) was used and why?</a:t>
            </a:r>
          </a:p>
          <a:p>
            <a:pPr>
              <a:lnSpc>
                <a:spcPct val="90000"/>
              </a:lnSpc>
            </a:pPr>
            <a:r>
              <a:rPr lang="en-GB" sz="1200" b="1" dirty="0">
                <a:latin typeface="Arial" panose="020B0604020202020204" pitchFamily="34" charset="0"/>
                <a:cs typeface="Arial" panose="020B0604020202020204" pitchFamily="34" charset="0"/>
              </a:rPr>
              <a:t>Data collection methods/Procedure</a:t>
            </a:r>
            <a:r>
              <a:rPr lang="en-GB" sz="1200" dirty="0">
                <a:latin typeface="Arial" panose="020B0604020202020204" pitchFamily="34" charset="0"/>
                <a:cs typeface="Arial" panose="020B0604020202020204" pitchFamily="34" charset="0"/>
              </a:rPr>
              <a:t> – how was the study conducted? What processes were followed? </a:t>
            </a:r>
          </a:p>
          <a:p>
            <a:pPr>
              <a:lnSpc>
                <a:spcPct val="90000"/>
              </a:lnSpc>
            </a:pPr>
            <a:r>
              <a:rPr lang="en-GB" sz="1200" b="1" dirty="0">
                <a:latin typeface="Arial" panose="020B0604020202020204" pitchFamily="34" charset="0"/>
                <a:cs typeface="Arial" panose="020B0604020202020204" pitchFamily="34" charset="0"/>
              </a:rPr>
              <a:t>Data Analysis</a:t>
            </a:r>
            <a:r>
              <a:rPr lang="en-GB" sz="1200" dirty="0">
                <a:latin typeface="Arial" panose="020B0604020202020204" pitchFamily="34" charset="0"/>
                <a:cs typeface="Arial" panose="020B0604020202020204" pitchFamily="34" charset="0"/>
              </a:rPr>
              <a:t> – how were the data analysed?</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3289664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24</a:t>
            </a:fld>
            <a:endParaRPr lang="en-GB"/>
          </a:p>
        </p:txBody>
      </p:sp>
    </p:spTree>
    <p:extLst>
      <p:ext uri="{BB962C8B-B14F-4D97-AF65-F5344CB8AC3E}">
        <p14:creationId xmlns:p14="http://schemas.microsoft.com/office/powerpoint/2010/main" val="12571974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Cox's proportional hazards regression model is a useful statistical tool for the analysis of 'survival data' from longitudinal studies. This multivariate method compares the 'survival experience' between two or more exposure groups while allowing for simultaneous adjustment of confounding due to one or more covariates.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34802869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 to identify the ethical issues that may arise from your study and provide solutions to how you hope to overcome these.</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Ethical considerations in research are a set of principles that guide your research designs and practices. </a:t>
            </a:r>
          </a:p>
          <a:p>
            <a:pPr marL="0" indent="0">
              <a:buNone/>
            </a:pPr>
            <a:endParaRPr lang="en-GB" sz="1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Scientists and researchers must always adhere to a certain code of conduct when collecting data from people.</a:t>
            </a:r>
          </a:p>
          <a:p>
            <a:endParaRPr lang="en-GB" dirty="0"/>
          </a:p>
          <a:p>
            <a:pPr marL="0" indent="0">
              <a:buNone/>
            </a:pPr>
            <a:r>
              <a:rPr lang="en-GB" dirty="0">
                <a:latin typeface="Arial" panose="020B0604020202020204" pitchFamily="34" charset="0"/>
                <a:cs typeface="Arial" panose="020B0604020202020204" pitchFamily="34" charset="0"/>
              </a:rPr>
              <a:t>These ethical considerations work to</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protect the rights of research participants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enhance research validity</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maintain scientific integrity</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Note ethical considerations are also important in animal research, but our main focus is on research ethics in human research</a:t>
            </a:r>
          </a:p>
          <a:p>
            <a:endParaRPr lang="en-GB" dirty="0"/>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Research ethics is essential for scientific </a:t>
            </a:r>
            <a:r>
              <a:rPr lang="en-GB" sz="1200" b="1" dirty="0">
                <a:latin typeface="Arial" panose="020B0604020202020204" pitchFamily="34" charset="0"/>
                <a:cs typeface="Arial" panose="020B0604020202020204" pitchFamily="34" charset="0"/>
              </a:rPr>
              <a:t>integrity, human rights and dignity</a:t>
            </a:r>
            <a:r>
              <a:rPr lang="en-GB" sz="1200" dirty="0">
                <a:latin typeface="Arial" panose="020B0604020202020204" pitchFamily="34" charset="0"/>
                <a:cs typeface="Arial" panose="020B0604020202020204" pitchFamily="34" charset="0"/>
              </a:rPr>
              <a:t>, and collaboration between science and society.</a:t>
            </a:r>
          </a:p>
          <a:p>
            <a:pPr marL="0" indent="0">
              <a:buNone/>
            </a:pPr>
            <a:r>
              <a:rPr lang="en-GB" sz="1200"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These principles make sure that participation in studies is </a:t>
            </a:r>
            <a:r>
              <a:rPr lang="en-GB" sz="1200" b="1" dirty="0">
                <a:latin typeface="Arial" panose="020B0604020202020204" pitchFamily="34" charset="0"/>
                <a:cs typeface="Arial" panose="020B0604020202020204" pitchFamily="34" charset="0"/>
              </a:rPr>
              <a:t>voluntary, informed, and safe </a:t>
            </a:r>
            <a:r>
              <a:rPr lang="en-GB" sz="1200" dirty="0">
                <a:latin typeface="Arial" panose="020B0604020202020204" pitchFamily="34" charset="0"/>
                <a:cs typeface="Arial" panose="020B0604020202020204" pitchFamily="34" charset="0"/>
              </a:rPr>
              <a:t>for research subjects/participants.</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7793652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sz="1200" dirty="0">
                <a:latin typeface="Arial" panose="020B0604020202020204" pitchFamily="34" charset="0"/>
                <a:cs typeface="Arial" panose="020B0604020202020204" pitchFamily="34" charset="0"/>
              </a:rPr>
              <a:t>If the ethical application is successful, an approval will be issued by the IRB, and you can begin the data collection according to the approved procedures.</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If you need to make any changes to your procedures or materials, you will need to submit a modification application to the IRB for approval.</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34530049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Other Ethical issues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Research misconduct</a:t>
            </a:r>
          </a:p>
          <a:p>
            <a:r>
              <a:rPr lang="en-GB" dirty="0">
                <a:latin typeface="Arial" panose="020B0604020202020204" pitchFamily="34" charset="0"/>
                <a:cs typeface="Arial" panose="020B0604020202020204" pitchFamily="34" charset="0"/>
              </a:rPr>
              <a:t>means “making up or falsifying data, manipulating data analyses, or misrepresenting results in research reports”. </a:t>
            </a:r>
          </a:p>
          <a:p>
            <a:r>
              <a:rPr lang="en-GB" dirty="0">
                <a:latin typeface="Arial" panose="020B0604020202020204" pitchFamily="34" charset="0"/>
                <a:cs typeface="Arial" panose="020B0604020202020204" pitchFamily="34" charset="0"/>
              </a:rPr>
              <a:t>Research misconduct is a “form of academic fraud”.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Piracy (unauthorised use or reproduction of other people’s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Submitting/Publishing the same paper to different journals.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Fraud</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28</a:t>
            </a:fld>
            <a:endParaRPr lang="en-GB"/>
          </a:p>
        </p:txBody>
      </p:sp>
    </p:spTree>
    <p:extLst>
      <p:ext uri="{BB962C8B-B14F-4D97-AF65-F5344CB8AC3E}">
        <p14:creationId xmlns:p14="http://schemas.microsoft.com/office/powerpoint/2010/main" val="15564273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a:t>
            </a:r>
          </a:p>
          <a:p>
            <a:endParaRPr lang="en-GB" dirty="0"/>
          </a:p>
          <a:p>
            <a:r>
              <a:rPr lang="en-GB" dirty="0"/>
              <a:t>Unethical as informed consent was not taken.</a:t>
            </a:r>
          </a:p>
          <a:p>
            <a:r>
              <a:rPr lang="en-GB" dirty="0"/>
              <a:t>The students should have informed mothers of their intent even though there is no advantages or disadvantages to the mother in doing so. </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29</a:t>
            </a:fld>
            <a:endParaRPr lang="en-GB"/>
          </a:p>
        </p:txBody>
      </p:sp>
    </p:spTree>
    <p:extLst>
      <p:ext uri="{BB962C8B-B14F-4D97-AF65-F5344CB8AC3E}">
        <p14:creationId xmlns:p14="http://schemas.microsoft.com/office/powerpoint/2010/main" val="7036542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255905">
              <a:buFont typeface="Wingdings"/>
              <a:buChar char="Ø"/>
            </a:pPr>
            <a:r>
              <a:rPr lang="en-GB" dirty="0">
                <a:ea typeface="+mn-lt"/>
                <a:cs typeface="+mn-lt"/>
              </a:rPr>
              <a:t>Unethical as failure to give credit to the person whose idea it is (Intellectual Property) amounts to plagiarism.</a:t>
            </a:r>
            <a:endParaRPr lang="en-US" dirty="0">
              <a:ea typeface="+mn-lt"/>
              <a:cs typeface="+mn-lt"/>
            </a:endParaRPr>
          </a:p>
          <a:p>
            <a:pPr indent="-255905">
              <a:buFont typeface="Wingdings"/>
              <a:buChar char="Ø"/>
            </a:pPr>
            <a:r>
              <a:rPr lang="en-GB" dirty="0">
                <a:ea typeface="+mn-lt"/>
                <a:cs typeface="+mn-lt"/>
              </a:rPr>
              <a:t>Should have discussed with John and include him as co-author. </a:t>
            </a:r>
            <a:endParaRPr lang="en-US" dirty="0">
              <a:ea typeface="+mn-lt"/>
              <a:cs typeface="+mn-lt"/>
            </a:endParaRP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30</a:t>
            </a:fld>
            <a:endParaRPr lang="en-GB"/>
          </a:p>
        </p:txBody>
      </p:sp>
    </p:spTree>
    <p:extLst>
      <p:ext uri="{BB962C8B-B14F-4D97-AF65-F5344CB8AC3E}">
        <p14:creationId xmlns:p14="http://schemas.microsoft.com/office/powerpoint/2010/main" val="1443068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Unethical as only students who contributed intellectually should be cited as authors. And those that contributed in other ways may be acknowledged. </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31</a:t>
            </a:fld>
            <a:endParaRPr lang="en-GB"/>
          </a:p>
        </p:txBody>
      </p:sp>
    </p:spTree>
    <p:extLst>
      <p:ext uri="{BB962C8B-B14F-4D97-AF65-F5344CB8AC3E}">
        <p14:creationId xmlns:p14="http://schemas.microsoft.com/office/powerpoint/2010/main" val="24429868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Confidentiality</a:t>
            </a:r>
          </a:p>
          <a:p>
            <a:r>
              <a:rPr lang="en-GB" dirty="0"/>
              <a:t>Anonymity</a:t>
            </a:r>
          </a:p>
          <a:p>
            <a:r>
              <a:rPr lang="en-GB" dirty="0"/>
              <a:t>Inform consent</a:t>
            </a:r>
          </a:p>
          <a:p>
            <a:r>
              <a:rPr lang="en-GB" dirty="0"/>
              <a:t>Voluntary participation</a:t>
            </a:r>
          </a:p>
          <a:p>
            <a:r>
              <a:rPr lang="en-GB" dirty="0"/>
              <a:t>Data storage</a:t>
            </a:r>
          </a:p>
          <a:p>
            <a:r>
              <a:rPr lang="en-GB" dirty="0"/>
              <a:t>Data analysis and reporting</a:t>
            </a:r>
          </a:p>
        </p:txBody>
      </p:sp>
      <p:sp>
        <p:nvSpPr>
          <p:cNvPr id="4" name="Slide Number Placeholder 3"/>
          <p:cNvSpPr>
            <a:spLocks noGrp="1"/>
          </p:cNvSpPr>
          <p:nvPr>
            <p:ph type="sldNum" sz="quarter" idx="5"/>
          </p:nvPr>
        </p:nvSpPr>
        <p:spPr/>
        <p:txBody>
          <a:bodyPr/>
          <a:lstStyle/>
          <a:p>
            <a:fld id="{5E7823DC-7A90-4827-B80E-C4D9CE3AE295}" type="slidenum">
              <a:rPr lang="en-GB" smtClean="0"/>
              <a:t>32</a:t>
            </a:fld>
            <a:endParaRPr lang="en-GB"/>
          </a:p>
        </p:txBody>
      </p:sp>
    </p:spTree>
    <p:extLst>
      <p:ext uri="{BB962C8B-B14F-4D97-AF65-F5344CB8AC3E}">
        <p14:creationId xmlns:p14="http://schemas.microsoft.com/office/powerpoint/2010/main" val="10825182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40162004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Helvetica Neue"/>
              </a:rPr>
              <a:t>You may be required to include a schedule or plan of how you intend to conduct the research within a specified timeframe. This can be presented in a variety of ways but should generally include specific milestones (e.g. collection of data, analysis of findings) and intended completion dates.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6301007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These are the </a:t>
            </a:r>
            <a:r>
              <a:rPr lang="en-GB"/>
              <a:t>six sections or more </a:t>
            </a:r>
            <a:r>
              <a:rPr lang="en-GB" dirty="0"/>
              <a:t>that must be included. In addition, they must include a title slide with your student name and number displayed, </a:t>
            </a:r>
          </a:p>
          <a:p>
            <a:endParaRPr lang="en-GB" dirty="0"/>
          </a:p>
        </p:txBody>
      </p:sp>
      <p:sp>
        <p:nvSpPr>
          <p:cNvPr id="4" name="Slide Number Placeholder 3"/>
          <p:cNvSpPr>
            <a:spLocks noGrp="1"/>
          </p:cNvSpPr>
          <p:nvPr>
            <p:ph type="sldNum" sz="quarter" idx="5"/>
          </p:nvPr>
        </p:nvSpPr>
        <p:spPr/>
        <p:txBody>
          <a:bodyPr/>
          <a:lstStyle/>
          <a:p>
            <a:fld id="{473E22D7-0F5B-42D9-AF91-6EBDB952DE98}" type="slidenum">
              <a:rPr lang="en-GB" smtClean="0"/>
              <a:t>40</a:t>
            </a:fld>
            <a:endParaRPr lang="en-GB"/>
          </a:p>
        </p:txBody>
      </p:sp>
    </p:spTree>
    <p:extLst>
      <p:ext uri="{BB962C8B-B14F-4D97-AF65-F5344CB8AC3E}">
        <p14:creationId xmlns:p14="http://schemas.microsoft.com/office/powerpoint/2010/main" val="15405277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to Write a Successful Research Proposal | </a:t>
            </a:r>
            <a:r>
              <a:rPr lang="en-GB" dirty="0" err="1">
                <a:hlinkClick r:id="rId3"/>
              </a:rPr>
              <a:t>Scribbr</a:t>
            </a:r>
            <a:r>
              <a:rPr lang="en-GB" dirty="0">
                <a:hlinkClick r:id="rId3"/>
              </a:rPr>
              <a:t> 🎓 – YouTube</a:t>
            </a:r>
            <a:endParaRPr lang="en-GB" dirty="0"/>
          </a:p>
          <a:p>
            <a:endParaRPr lang="en-GB" dirty="0"/>
          </a:p>
          <a:p>
            <a:r>
              <a:rPr lang="en-GB" dirty="0">
                <a:hlinkClick r:id="rId4"/>
              </a:rPr>
              <a:t>(8) How To Write A Research Proposal? 11 Things To Include In A Thesis Proposal – YouTube</a:t>
            </a:r>
            <a:endParaRPr lang="en-GB" dirty="0"/>
          </a:p>
          <a:p>
            <a:endParaRPr lang="en-GB" dirty="0"/>
          </a:p>
          <a:p>
            <a:r>
              <a:rPr lang="en-GB">
                <a:hlinkClick r:id="rId5"/>
              </a:rPr>
              <a:t>(8) How To Write A Research Proposal For A Dissertation Or Thesis (With Examples) - YouTube</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12144304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73E22D7-0F5B-42D9-AF91-6EBDB952DE9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44638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a:t>
            </a:r>
            <a:r>
              <a:rPr lang="en-GB" baseline="30000" dirty="0"/>
              <a:t>th</a:t>
            </a:r>
            <a:r>
              <a:rPr lang="en-GB" dirty="0"/>
              <a:t> week</a:t>
            </a:r>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330556921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https://www.ucl.ac.uk/ioe-writing-centre/plan-your-assignment/write-a-research-proposal</a:t>
            </a:r>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19864485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https://www.westminster.ac.uk/study/postgraduate/research-degrees/entry-requirements/how-to-write-your-research-proposal</a:t>
            </a:r>
          </a:p>
          <a:p>
            <a:endParaRPr lang="en-GB" dirty="0"/>
          </a:p>
          <a:p>
            <a:r>
              <a:rPr lang="en-GB" dirty="0"/>
              <a:t>https://www.birmingham.ac.uk/schools/law/courses/research/research-proposal.aspx</a:t>
            </a:r>
          </a:p>
          <a:p>
            <a:endParaRPr lang="en-GB" dirty="0"/>
          </a:p>
          <a:p>
            <a:r>
              <a:rPr lang="en-GB" dirty="0">
                <a:hlinkClick r:id="rId3"/>
              </a:rPr>
              <a:t>How to write a research proposal | 301 | The University of Sheffield</a:t>
            </a:r>
            <a:endParaRPr lang="en-GB" dirty="0"/>
          </a:p>
          <a:p>
            <a:endParaRPr lang="en-GB" dirty="0"/>
          </a:p>
          <a:p>
            <a:r>
              <a:rPr lang="en-GB" dirty="0">
                <a:hlinkClick r:id="rId4"/>
              </a:rPr>
              <a:t>Develop a Research Proposal | IOE Writing Centre - UCL – University College London</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3116774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tags" Target="../tags/tag5.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ags" Target="../tags/tag8.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3.xml"/><Relationship Id="rId1" Type="http://schemas.openxmlformats.org/officeDocument/2006/relationships/tags" Target="../tags/tag11.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7.xml"/><Relationship Id="rId4" Type="http://schemas.openxmlformats.org/officeDocument/2006/relationships/hyperlink" Target="https://www.youtube.com/watch?v=y7jCmfIy7jk"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19.xml"/><Relationship Id="rId4" Type="http://schemas.openxmlformats.org/officeDocument/2006/relationships/hyperlink" Target="https://www.youtube.com/watch?v=y7jCmfIy7jk"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40.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svg"/><Relationship Id="rId3" Type="http://schemas.openxmlformats.org/officeDocument/2006/relationships/notesSlide" Target="../notesSlides/notesSlide23.xml"/><Relationship Id="rId7" Type="http://schemas.openxmlformats.org/officeDocument/2006/relationships/image" Target="../media/image11.svg"/><Relationship Id="rId12"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ags" Target="../tags/tag22.xml"/><Relationship Id="rId6" Type="http://schemas.openxmlformats.org/officeDocument/2006/relationships/image" Target="../media/image10.png"/><Relationship Id="rId11" Type="http://schemas.openxmlformats.org/officeDocument/2006/relationships/image" Target="../media/image15.svg"/><Relationship Id="rId5" Type="http://schemas.openxmlformats.org/officeDocument/2006/relationships/image" Target="../media/image9.svg"/><Relationship Id="rId15" Type="http://schemas.openxmlformats.org/officeDocument/2006/relationships/image" Target="../media/image19.sv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svg"/><Relationship Id="rId14" Type="http://schemas.openxmlformats.org/officeDocument/2006/relationships/image" Target="../media/image18.png"/></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166FXhGd9T4"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hyperlink" Target="https://www.youtube.com/watch?v=eALzUfkQJRU" TargetMode="External"/><Relationship Id="rId4" Type="http://schemas.openxmlformats.org/officeDocument/2006/relationships/hyperlink" Target="https://www.youtube.com/watch?v=YNkws0x0W0o"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27.xml"/><Relationship Id="rId4" Type="http://schemas.openxmlformats.org/officeDocument/2006/relationships/hyperlink" Target="https://www.scribbr.com/research-process/research-propos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Week 3</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15616" y="2383718"/>
            <a:ext cx="7200800" cy="3046988"/>
          </a:xfrm>
          <a:prstGeom prst="rect">
            <a:avLst/>
          </a:prstGeom>
        </p:spPr>
        <p:txBody>
          <a:bodyPr wrap="square">
            <a:spAutoFit/>
          </a:bodyPr>
          <a:lstStyle/>
          <a:p>
            <a:pPr algn="ctr"/>
            <a:r>
              <a:rPr lang="en-GB" sz="3200" b="1" i="1" dirty="0">
                <a:solidFill>
                  <a:schemeClr val="bg1"/>
                </a:solidFill>
                <a:latin typeface="Arial" panose="020B0604020202020204" pitchFamily="34" charset="0"/>
                <a:cs typeface="Arial" panose="020B0604020202020204" pitchFamily="34" charset="0"/>
              </a:rPr>
              <a:t>Writing a Research Proposal</a:t>
            </a:r>
          </a:p>
          <a:p>
            <a:pPr algn="ctr"/>
            <a:r>
              <a:rPr lang="en-GB" sz="3200" b="1" i="1" dirty="0">
                <a:solidFill>
                  <a:schemeClr val="bg1"/>
                </a:solidFill>
                <a:latin typeface="Arial" panose="020B0604020202020204" pitchFamily="34" charset="0"/>
                <a:cs typeface="Arial" panose="020B0604020202020204" pitchFamily="34" charset="0"/>
              </a:rPr>
              <a:t>&amp;</a:t>
            </a:r>
          </a:p>
          <a:p>
            <a:pPr algn="ctr"/>
            <a:r>
              <a:rPr lang="en-GB" sz="3200" b="1" i="1" dirty="0">
                <a:solidFill>
                  <a:schemeClr val="bg1"/>
                </a:solidFill>
                <a:latin typeface="Arial" panose="020B0604020202020204" pitchFamily="34" charset="0"/>
                <a:cs typeface="Arial" panose="020B0604020202020204" pitchFamily="34" charset="0"/>
              </a:rPr>
              <a:t>Ethical Considerations in Research</a:t>
            </a:r>
          </a:p>
          <a:p>
            <a:pPr algn="ctr"/>
            <a:endParaRPr lang="en-GB" sz="3200" b="1" i="1" dirty="0">
              <a:solidFill>
                <a:schemeClr val="bg1"/>
              </a:solidFill>
              <a:latin typeface="Arial" panose="020B0604020202020204" pitchFamily="34" charset="0"/>
              <a:cs typeface="Arial" panose="020B0604020202020204" pitchFamily="34" charset="0"/>
            </a:endParaRPr>
          </a:p>
          <a:p>
            <a:pPr algn="ctr"/>
            <a:endParaRPr lang="en-GB" sz="3200" b="1" i="1" dirty="0">
              <a:solidFill>
                <a:schemeClr val="bg1"/>
              </a:solidFill>
              <a:latin typeface="Arial" panose="020B0604020202020204" pitchFamily="34" charset="0"/>
              <a:cs typeface="Arial" panose="020B0604020202020204" pitchFamily="34" charset="0"/>
            </a:endParaRPr>
          </a:p>
          <a:p>
            <a:pPr algn="ctr"/>
            <a:endParaRPr lang="en-GB" sz="3200" b="1" i="1"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Diola Bijlhout</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dirty="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term Research Proposal</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Components of a Research proposal</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How to write a Research proposal</a:t>
            </a:r>
          </a:p>
        </p:txBody>
      </p:sp>
      <p:sp>
        <p:nvSpPr>
          <p:cNvPr id="4" name="Rectangle 3">
            <a:extLst>
              <a:ext uri="{FF2B5EF4-FFF2-40B4-BE49-F238E27FC236}">
                <a16:creationId xmlns:a16="http://schemas.microsoft.com/office/drawing/2014/main" id="{4A8B0E57-46D8-4E8F-866F-529ABBB2DFF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B4C5590C-FA35-4A03-AD3C-F6FEF3A2287E}"/>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2179F-144D-1E16-8797-EAD13BC00E3E}"/>
              </a:ext>
            </a:extLst>
          </p:cNvPr>
          <p:cNvSpPr>
            <a:spLocks noGrp="1"/>
          </p:cNvSpPr>
          <p:nvPr>
            <p:ph type="title"/>
          </p:nvPr>
        </p:nvSpPr>
        <p:spPr/>
        <p:txBody>
          <a:bodyPr/>
          <a:lstStyle/>
          <a:p>
            <a:r>
              <a:rPr lang="en-GB" b="1" dirty="0"/>
              <a:t>Research Proposal</a:t>
            </a:r>
          </a:p>
        </p:txBody>
      </p:sp>
      <p:sp>
        <p:nvSpPr>
          <p:cNvPr id="3" name="Content Placeholder 2">
            <a:extLst>
              <a:ext uri="{FF2B5EF4-FFF2-40B4-BE49-F238E27FC236}">
                <a16:creationId xmlns:a16="http://schemas.microsoft.com/office/drawing/2014/main" id="{0EAAC423-973D-782A-978D-407C850EBE1A}"/>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Your task is to prepare a </a:t>
            </a:r>
            <a:r>
              <a:rPr lang="en-GB" b="1" dirty="0">
                <a:latin typeface="Arial" panose="020B0604020202020204" pitchFamily="34" charset="0"/>
                <a:cs typeface="Arial" panose="020B0604020202020204" pitchFamily="34" charset="0"/>
              </a:rPr>
              <a:t>mini research project proposal (individual presentation)</a:t>
            </a:r>
            <a:r>
              <a:rPr lang="en-GB" dirty="0">
                <a:latin typeface="Arial" panose="020B0604020202020204" pitchFamily="34" charset="0"/>
                <a:cs typeface="Arial" panose="020B0604020202020204" pitchFamily="34" charset="0"/>
              </a:rPr>
              <a:t> focusing on a specific topic</a:t>
            </a:r>
          </a:p>
        </p:txBody>
      </p:sp>
      <p:sp>
        <p:nvSpPr>
          <p:cNvPr id="4" name="Rectangle 3">
            <a:extLst>
              <a:ext uri="{FF2B5EF4-FFF2-40B4-BE49-F238E27FC236}">
                <a16:creationId xmlns:a16="http://schemas.microsoft.com/office/drawing/2014/main" id="{B0A9462D-6190-4327-9296-232E28310409}"/>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7064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8DE4D-C992-19F3-EB9E-9889C3EDAA62}"/>
              </a:ext>
            </a:extLst>
          </p:cNvPr>
          <p:cNvSpPr>
            <a:spLocks noGrp="1"/>
          </p:cNvSpPr>
          <p:nvPr>
            <p:ph type="title"/>
          </p:nvPr>
        </p:nvSpPr>
        <p:spPr/>
        <p:txBody>
          <a:bodyPr/>
          <a:lstStyle/>
          <a:p>
            <a:r>
              <a:rPr lang="en-GB" b="1" dirty="0">
                <a:solidFill>
                  <a:srgbClr val="222222"/>
                </a:solidFill>
              </a:rPr>
              <a:t>R</a:t>
            </a:r>
            <a:r>
              <a:rPr lang="en-GB" b="1" i="0" dirty="0">
                <a:solidFill>
                  <a:srgbClr val="222222"/>
                </a:solidFill>
                <a:effectLst/>
              </a:rPr>
              <a:t>esearch Proposal</a:t>
            </a:r>
            <a:r>
              <a:rPr lang="en-GB" b="0" i="0" dirty="0">
                <a:solidFill>
                  <a:srgbClr val="222222"/>
                </a:solidFill>
                <a:effectLst/>
              </a:rPr>
              <a:t> </a:t>
            </a:r>
            <a:endParaRPr lang="en-GB" dirty="0"/>
          </a:p>
        </p:txBody>
      </p:sp>
      <p:sp>
        <p:nvSpPr>
          <p:cNvPr id="3" name="Content Placeholder 2">
            <a:extLst>
              <a:ext uri="{FF2B5EF4-FFF2-40B4-BE49-F238E27FC236}">
                <a16:creationId xmlns:a16="http://schemas.microsoft.com/office/drawing/2014/main" id="{B179E7BA-C70F-6CFE-4852-AD81265AB553}"/>
              </a:ext>
            </a:extLst>
          </p:cNvPr>
          <p:cNvSpPr>
            <a:spLocks noGrp="1"/>
          </p:cNvSpPr>
          <p:nvPr>
            <p:ph idx="1"/>
          </p:nvPr>
        </p:nvSpPr>
        <p:spPr/>
        <p:txBody>
          <a:bodyPr>
            <a:normAutofit fontScale="85000" lnSpcReduction="20000"/>
          </a:bodyPr>
          <a:lstStyle/>
          <a:p>
            <a:r>
              <a:rPr lang="en-GB" b="1" i="0" dirty="0">
                <a:solidFill>
                  <a:srgbClr val="222222"/>
                </a:solidFill>
                <a:effectLst/>
                <a:latin typeface="Arial" panose="020B0604020202020204" pitchFamily="34" charset="0"/>
                <a:cs typeface="Arial" panose="020B0604020202020204" pitchFamily="34" charset="0"/>
              </a:rPr>
              <a:t>A research proposal</a:t>
            </a:r>
            <a:r>
              <a:rPr lang="en-GB" b="0" i="0" dirty="0">
                <a:solidFill>
                  <a:srgbClr val="222222"/>
                </a:solidFill>
                <a:effectLst/>
                <a:latin typeface="Arial" panose="020B0604020202020204" pitchFamily="34" charset="0"/>
                <a:cs typeface="Arial" panose="020B0604020202020204" pitchFamily="34" charset="0"/>
              </a:rPr>
              <a:t> is a concise and coherent summary of your proposed research. </a:t>
            </a:r>
          </a:p>
          <a:p>
            <a:r>
              <a:rPr lang="en-GB" b="0" i="0" dirty="0">
                <a:solidFill>
                  <a:srgbClr val="222222"/>
                </a:solidFill>
                <a:effectLst/>
                <a:latin typeface="Arial" panose="020B0604020202020204" pitchFamily="34" charset="0"/>
                <a:cs typeface="Arial" panose="020B0604020202020204" pitchFamily="34" charset="0"/>
              </a:rPr>
              <a:t>It sets out the central issues or questions that you intend to address. </a:t>
            </a:r>
          </a:p>
          <a:p>
            <a:r>
              <a:rPr lang="en-GB" b="0" i="0" dirty="0">
                <a:solidFill>
                  <a:srgbClr val="222222"/>
                </a:solidFill>
                <a:effectLst/>
                <a:latin typeface="Arial" panose="020B0604020202020204" pitchFamily="34" charset="0"/>
                <a:cs typeface="Arial" panose="020B0604020202020204" pitchFamily="34" charset="0"/>
              </a:rPr>
              <a:t>It outlines the general area of study within which your research falls, referring to the current state of knowledge and any recent debates on the topic. </a:t>
            </a:r>
          </a:p>
          <a:p>
            <a:r>
              <a:rPr lang="en-GB" b="0" i="0" dirty="0">
                <a:solidFill>
                  <a:srgbClr val="222222"/>
                </a:solidFill>
                <a:effectLst/>
                <a:latin typeface="Arial" panose="020B0604020202020204" pitchFamily="34" charset="0"/>
                <a:cs typeface="Arial" panose="020B0604020202020204" pitchFamily="34" charset="0"/>
              </a:rPr>
              <a:t>It also demonstrates the originality of your proposed research.</a:t>
            </a:r>
          </a:p>
          <a:p>
            <a:r>
              <a:rPr lang="en-GB" sz="3200" dirty="0">
                <a:latin typeface="Arial" panose="020B0604020202020204" pitchFamily="34" charset="0"/>
                <a:cs typeface="Arial" panose="020B0604020202020204" pitchFamily="34" charset="0"/>
              </a:rPr>
              <a:t>It is an essential part of the research process</a:t>
            </a:r>
          </a:p>
          <a:p>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253D676F-03D1-4D1C-9B46-5684317608A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2218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dirty="0">
                <a:solidFill>
                  <a:schemeClr val="tx1"/>
                </a:solidFill>
              </a:rPr>
              <a:t>Why do we write a research proposals? </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EA752D74-10CD-49B1-8E7F-5098AA15B7B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352789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A7C54-2CF6-5826-D61F-6610DFB51813}"/>
              </a:ext>
            </a:extLst>
          </p:cNvPr>
          <p:cNvSpPr>
            <a:spLocks noGrp="1"/>
          </p:cNvSpPr>
          <p:nvPr>
            <p:ph type="title"/>
          </p:nvPr>
        </p:nvSpPr>
        <p:spPr/>
        <p:txBody>
          <a:bodyPr/>
          <a:lstStyle/>
          <a:p>
            <a:r>
              <a:rPr lang="en-GB" b="1" dirty="0"/>
              <a:t>Reason for writing a proposal</a:t>
            </a:r>
            <a:endParaRPr lang="en-GB" dirty="0"/>
          </a:p>
        </p:txBody>
      </p:sp>
      <p:sp>
        <p:nvSpPr>
          <p:cNvPr id="3" name="Content Placeholder 2">
            <a:extLst>
              <a:ext uri="{FF2B5EF4-FFF2-40B4-BE49-F238E27FC236}">
                <a16:creationId xmlns:a16="http://schemas.microsoft.com/office/drawing/2014/main" id="{96B68118-9183-CE39-F1D2-F7B19C843155}"/>
              </a:ext>
            </a:extLst>
          </p:cNvPr>
          <p:cNvSpPr>
            <a:spLocks noGrp="1"/>
          </p:cNvSpPr>
          <p:nvPr>
            <p:ph idx="1"/>
          </p:nvPr>
        </p:nvSpPr>
        <p:spPr>
          <a:xfrm>
            <a:off x="457200" y="1417638"/>
            <a:ext cx="8229600" cy="4099595"/>
          </a:xfrm>
        </p:spPr>
        <p:txBody>
          <a:bodyPr>
            <a:normAutofit lnSpcReduction="10000"/>
          </a:bodyPr>
          <a:lstStyle/>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research proposals allows your supervisor or tutor to ensure that you understand: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what will be researched.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why it is relevant to do this research.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how you will carry out the research.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when you will carry out the research</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who you will involve in your sample.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proposal also needs to show you are ethical in your data collection. </a:t>
            </a:r>
          </a:p>
          <a:p>
            <a:pPr marL="0" marR="0" lvl="0" indent="0" algn="l" defTabSz="914400" rtl="0" eaLnBrk="1" fontAlgn="auto" latinLnBrk="0" hangingPunct="1">
              <a:lnSpc>
                <a:spcPct val="110000"/>
              </a:lnSpc>
              <a:spcBef>
                <a:spcPts val="900"/>
              </a:spcBef>
              <a:spcAft>
                <a:spcPts val="0"/>
              </a:spcAft>
              <a:buClr>
                <a:prstClr val="black">
                  <a:lumMod val="85000"/>
                  <a:lumOff val="15000"/>
                </a:prstClr>
              </a:buClr>
              <a:buSzTx/>
              <a:buFont typeface="Garamond" pitchFamily="18" charset="0"/>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17C30B63-E1CF-1D31-0719-32B44DC37D71}"/>
              </a:ext>
            </a:extLst>
          </p:cNvPr>
          <p:cNvSpPr txBox="1"/>
          <p:nvPr/>
        </p:nvSpPr>
        <p:spPr>
          <a:xfrm>
            <a:off x="5580112" y="5255696"/>
            <a:ext cx="3456384" cy="369332"/>
          </a:xfrm>
          <a:prstGeom prst="rect">
            <a:avLst/>
          </a:prstGeom>
          <a:noFill/>
        </p:spPr>
        <p:txBody>
          <a:bodyPr wrap="square">
            <a:spAutoFit/>
          </a:bodyPr>
          <a:lstStyle/>
          <a:p>
            <a:r>
              <a:rPr lang="en-GB" b="0" i="0" dirty="0">
                <a:effectLst/>
              </a:rPr>
              <a:t>(</a:t>
            </a:r>
            <a:r>
              <a:rPr lang="en-GB" altLang="en-US" dirty="0"/>
              <a:t>Schneider and Fuller, 2018, p6)</a:t>
            </a:r>
            <a:endParaRPr lang="en-GB" dirty="0"/>
          </a:p>
        </p:txBody>
      </p:sp>
      <p:sp>
        <p:nvSpPr>
          <p:cNvPr id="5" name="Rectangle 4">
            <a:extLst>
              <a:ext uri="{FF2B5EF4-FFF2-40B4-BE49-F238E27FC236}">
                <a16:creationId xmlns:a16="http://schemas.microsoft.com/office/drawing/2014/main" id="{78717C6A-0753-465D-925B-B5B43D7DAB5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778606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ED45E-9022-00CE-08EE-D8923A66CA4F}"/>
              </a:ext>
            </a:extLst>
          </p:cNvPr>
          <p:cNvSpPr>
            <a:spLocks noGrp="1"/>
          </p:cNvSpPr>
          <p:nvPr>
            <p:ph type="title"/>
          </p:nvPr>
        </p:nvSpPr>
        <p:spPr/>
        <p:txBody>
          <a:bodyPr/>
          <a:lstStyle/>
          <a:p>
            <a:endParaRPr lang="en-GB"/>
          </a:p>
        </p:txBody>
      </p:sp>
      <p:pic>
        <p:nvPicPr>
          <p:cNvPr id="4" name="Picture 3" descr="Diagram&#10;&#10;Description automatically generated">
            <a:extLst>
              <a:ext uri="{FF2B5EF4-FFF2-40B4-BE49-F238E27FC236}">
                <a16:creationId xmlns:a16="http://schemas.microsoft.com/office/drawing/2014/main" id="{ABAD4268-0D0C-0D7E-0A75-87FDB5A48200}"/>
              </a:ext>
            </a:extLst>
          </p:cNvPr>
          <p:cNvPicPr>
            <a:picLocks noChangeAspect="1"/>
          </p:cNvPicPr>
          <p:nvPr/>
        </p:nvPicPr>
        <p:blipFill>
          <a:blip r:embed="rId3"/>
          <a:stretch>
            <a:fillRect/>
          </a:stretch>
        </p:blipFill>
        <p:spPr>
          <a:xfrm>
            <a:off x="2195736" y="1567583"/>
            <a:ext cx="5364596" cy="3924647"/>
          </a:xfrm>
          <a:prstGeom prst="rect">
            <a:avLst/>
          </a:prstGeom>
          <a:noFill/>
        </p:spPr>
      </p:pic>
      <p:sp>
        <p:nvSpPr>
          <p:cNvPr id="5" name="Rectangle 4">
            <a:extLst>
              <a:ext uri="{FF2B5EF4-FFF2-40B4-BE49-F238E27FC236}">
                <a16:creationId xmlns:a16="http://schemas.microsoft.com/office/drawing/2014/main" id="{4598CCB9-0FD3-4D2F-BBA4-4765502BA66C}"/>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181567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dirty="0">
                <a:solidFill>
                  <a:schemeClr val="tx1"/>
                </a:solidFill>
              </a:rPr>
              <a:t>How long is a research proposal?</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
        <p:nvSpPr>
          <p:cNvPr id="3" name="Rectangle 2">
            <a:extLst>
              <a:ext uri="{FF2B5EF4-FFF2-40B4-BE49-F238E27FC236}">
                <a16:creationId xmlns:a16="http://schemas.microsoft.com/office/drawing/2014/main" id="{F633C166-EBFB-4C59-AEBD-257461358AE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51740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6E27D-56F8-5414-DA8B-3A9FC65D0D62}"/>
              </a:ext>
            </a:extLst>
          </p:cNvPr>
          <p:cNvSpPr>
            <a:spLocks noGrp="1"/>
          </p:cNvSpPr>
          <p:nvPr>
            <p:ph type="title"/>
          </p:nvPr>
        </p:nvSpPr>
        <p:spPr/>
        <p:txBody>
          <a:bodyPr/>
          <a:lstStyle/>
          <a:p>
            <a:r>
              <a:rPr lang="en-GB" b="1" dirty="0"/>
              <a:t>Length of the Proposal</a:t>
            </a:r>
          </a:p>
        </p:txBody>
      </p:sp>
      <p:sp>
        <p:nvSpPr>
          <p:cNvPr id="3" name="Content Placeholder 2">
            <a:extLst>
              <a:ext uri="{FF2B5EF4-FFF2-40B4-BE49-F238E27FC236}">
                <a16:creationId xmlns:a16="http://schemas.microsoft.com/office/drawing/2014/main" id="{1CF0ECDA-8CE5-C8CF-93E2-C244ADEA7B63}"/>
              </a:ext>
            </a:extLst>
          </p:cNvPr>
          <p:cNvSpPr>
            <a:spLocks noGrp="1"/>
          </p:cNvSpPr>
          <p:nvPr>
            <p:ph idx="1"/>
          </p:nvPr>
        </p:nvSpPr>
        <p:spPr>
          <a:xfrm>
            <a:off x="457200" y="1600201"/>
            <a:ext cx="8507288" cy="3917032"/>
          </a:xfrm>
        </p:spPr>
        <p:txBody>
          <a:bodyPr/>
          <a:lstStyle/>
          <a:p>
            <a:r>
              <a:rPr lang="en-GB" dirty="0"/>
              <a:t>A standard research proposal should be between </a:t>
            </a:r>
          </a:p>
          <a:p>
            <a:pPr marL="0" indent="0">
              <a:buNone/>
            </a:pPr>
            <a:r>
              <a:rPr lang="en-GB" dirty="0"/>
              <a:t>                 </a:t>
            </a:r>
          </a:p>
          <a:p>
            <a:pPr marL="0" indent="0">
              <a:buNone/>
            </a:pPr>
            <a:r>
              <a:rPr lang="en-GB" dirty="0"/>
              <a:t>                    </a:t>
            </a:r>
            <a:r>
              <a:rPr lang="en-GB" b="1" dirty="0"/>
              <a:t>1500-3000 words</a:t>
            </a:r>
          </a:p>
          <a:p>
            <a:r>
              <a:rPr lang="en-GB" b="1" dirty="0"/>
              <a:t>Note: </a:t>
            </a:r>
            <a:r>
              <a:rPr lang="en-GB" dirty="0"/>
              <a:t>This word counts can vary in some cases and institutions</a:t>
            </a:r>
          </a:p>
        </p:txBody>
      </p:sp>
      <p:sp>
        <p:nvSpPr>
          <p:cNvPr id="4" name="Rectangle 3">
            <a:extLst>
              <a:ext uri="{FF2B5EF4-FFF2-40B4-BE49-F238E27FC236}">
                <a16:creationId xmlns:a16="http://schemas.microsoft.com/office/drawing/2014/main" id="{A165C814-BBD4-47A9-AFCA-84900D0691B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519703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7731-CEF8-48D8-8FC9-FC53DEECEC1F}"/>
              </a:ext>
            </a:extLst>
          </p:cNvPr>
          <p:cNvSpPr>
            <a:spLocks noGrp="1"/>
          </p:cNvSpPr>
          <p:nvPr>
            <p:ph type="title"/>
          </p:nvPr>
        </p:nvSpPr>
        <p:spPr>
          <a:xfrm>
            <a:off x="251520" y="404664"/>
            <a:ext cx="8640960" cy="994172"/>
          </a:xfrm>
        </p:spPr>
        <p:txBody>
          <a:bodyPr>
            <a:normAutofit fontScale="90000"/>
          </a:bodyPr>
          <a:lstStyle/>
          <a:p>
            <a:r>
              <a:rPr lang="en-GB" b="1" dirty="0">
                <a:latin typeface="Arial" panose="020B0604020202020204" pitchFamily="34" charset="0"/>
                <a:cs typeface="Arial" panose="020B0604020202020204" pitchFamily="34" charset="0"/>
              </a:rPr>
              <a:t>Research starts with a Research Proposal </a:t>
            </a:r>
          </a:p>
        </p:txBody>
      </p:sp>
      <p:sp>
        <p:nvSpPr>
          <p:cNvPr id="3" name="Content Placeholder 2">
            <a:extLst>
              <a:ext uri="{FF2B5EF4-FFF2-40B4-BE49-F238E27FC236}">
                <a16:creationId xmlns:a16="http://schemas.microsoft.com/office/drawing/2014/main" id="{E08B8AEF-ED91-417F-8148-0AA8B82FB184}"/>
              </a:ext>
            </a:extLst>
          </p:cNvPr>
          <p:cNvSpPr>
            <a:spLocks noGrp="1"/>
          </p:cNvSpPr>
          <p:nvPr>
            <p:ph idx="1"/>
          </p:nvPr>
        </p:nvSpPr>
        <p:spPr>
          <a:xfrm>
            <a:off x="755576" y="1984084"/>
            <a:ext cx="7886700" cy="3605156"/>
          </a:xfrm>
        </p:spPr>
        <p:txBody>
          <a:bodyPr vert="horz" lIns="68580" tIns="34290" rIns="68580" bIns="34290" rtlCol="0" anchor="t">
            <a:normAutofit fontScale="62500" lnSpcReduction="20000"/>
          </a:bodyPr>
          <a:lstStyle/>
          <a:p>
            <a:pPr marL="0" indent="0">
              <a:buNone/>
            </a:pPr>
            <a:r>
              <a:rPr lang="en-GB" dirty="0">
                <a:latin typeface="Arial" panose="020B0604020202020204" pitchFamily="34" charset="0"/>
                <a:cs typeface="Arial" panose="020B0604020202020204" pitchFamily="34" charset="0"/>
              </a:rPr>
              <a:t>A typical Research Proposal must include:</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Topic </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Introduction/Background </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Brief review of literature and rationale </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Research aims &amp; objectives </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Research Question or hypotheses</a:t>
            </a:r>
          </a:p>
          <a:p>
            <a:pPr>
              <a:buFont typeface="Wingdings" panose="05000000000000000000" pitchFamily="2" charset="2"/>
              <a:buChar char="§"/>
            </a:pPr>
            <a:r>
              <a:rPr lang="en-GB" dirty="0">
                <a:latin typeface="Arial" panose="020B0604020202020204" pitchFamily="34" charset="0"/>
                <a:ea typeface="+mn-lt"/>
                <a:cs typeface="Arial" panose="020B0604020202020204" pitchFamily="34" charset="0"/>
              </a:rPr>
              <a:t>Research methodology </a:t>
            </a:r>
          </a:p>
          <a:p>
            <a:pPr>
              <a:buFont typeface="Wingdings" panose="05000000000000000000" pitchFamily="2" charset="2"/>
              <a:buChar char="§"/>
            </a:pPr>
            <a:r>
              <a:rPr lang="en-GB">
                <a:latin typeface="Arial" panose="020B0604020202020204" pitchFamily="34" charset="0"/>
                <a:ea typeface="+mn-lt"/>
                <a:cs typeface="Arial" panose="020B0604020202020204" pitchFamily="34" charset="0"/>
              </a:rPr>
              <a:t>Ethical consideration</a:t>
            </a:r>
            <a:endParaRPr lang="en-GB" dirty="0">
              <a:latin typeface="Arial" panose="020B0604020202020204" pitchFamily="34" charset="0"/>
              <a:ea typeface="+mn-lt"/>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Include a time schedule of various stages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Reference list </a:t>
            </a:r>
          </a:p>
        </p:txBody>
      </p:sp>
    </p:spTree>
    <p:extLst>
      <p:ext uri="{BB962C8B-B14F-4D97-AF65-F5344CB8AC3E}">
        <p14:creationId xmlns:p14="http://schemas.microsoft.com/office/powerpoint/2010/main" val="2050919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3DD49-E326-A498-DD1D-01E296A49D1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1.Title/Topic of Study</a:t>
            </a:r>
          </a:p>
        </p:txBody>
      </p:sp>
      <p:sp>
        <p:nvSpPr>
          <p:cNvPr id="3" name="Content Placeholder 2">
            <a:extLst>
              <a:ext uri="{FF2B5EF4-FFF2-40B4-BE49-F238E27FC236}">
                <a16:creationId xmlns:a16="http://schemas.microsoft.com/office/drawing/2014/main" id="{89E1F080-3A15-11DE-B9FB-A6E39CEC695C}"/>
              </a:ext>
            </a:extLst>
          </p:cNvPr>
          <p:cNvSpPr>
            <a:spLocks noGrp="1"/>
          </p:cNvSpPr>
          <p:nvPr>
            <p:ph idx="1"/>
          </p:nvPr>
        </p:nvSpPr>
        <p:spPr/>
        <p:txBody>
          <a:bodyPr>
            <a:normAutofit/>
          </a:bodyPr>
          <a:lstStyle/>
          <a:p>
            <a:pPr algn="l"/>
            <a:r>
              <a:rPr lang="en-GB" b="0" i="0" dirty="0">
                <a:effectLst/>
                <a:latin typeface="Arial" panose="020B0604020202020204" pitchFamily="34" charset="0"/>
                <a:cs typeface="Arial" panose="020B0604020202020204" pitchFamily="34" charset="0"/>
              </a:rPr>
              <a:t>Your title should give a clear indication of your proposed research approach or key question.</a:t>
            </a:r>
          </a:p>
          <a:p>
            <a:pPr algn="l"/>
            <a:r>
              <a:rPr lang="en-GB" dirty="0">
                <a:latin typeface="Arial" panose="020B0604020202020204" pitchFamily="34" charset="0"/>
                <a:cs typeface="Arial" panose="020B0604020202020204" pitchFamily="34" charset="0"/>
              </a:rPr>
              <a:t>It should be specific </a:t>
            </a:r>
          </a:p>
          <a:p>
            <a:pPr algn="l"/>
            <a:endParaRPr lang="en-GB" b="0" i="0" dirty="0">
              <a:effectLst/>
              <a:latin typeface="Arial" panose="020B0604020202020204" pitchFamily="34" charset="0"/>
              <a:cs typeface="Arial" panose="020B0604020202020204" pitchFamily="34" charset="0"/>
            </a:endParaRPr>
          </a:p>
          <a:p>
            <a:pPr algn="l"/>
            <a:endParaRPr lang="en-GB" b="0" i="0" dirty="0">
              <a:effectLst/>
              <a:latin typeface="Arial" panose="020B0604020202020204" pitchFamily="34" charset="0"/>
              <a:cs typeface="Arial" panose="020B0604020202020204" pitchFamily="34" charset="0"/>
            </a:endParaRPr>
          </a:p>
          <a:p>
            <a:pPr marL="0" indent="0" algn="l">
              <a:buNone/>
            </a:pPr>
            <a:endParaRPr lang="en-GB" b="0" i="0" dirty="0">
              <a:effectLst/>
              <a:latin typeface="Arial" panose="020B0604020202020204" pitchFamily="34" charset="0"/>
              <a:cs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64034D45-5CF3-4A20-A00C-7C78DFE74D5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605517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E91D8-898E-74AD-0BC1-4B26FC5D8595}"/>
              </a:ext>
            </a:extLst>
          </p:cNvPr>
          <p:cNvSpPr>
            <a:spLocks noGrp="1"/>
          </p:cNvSpPr>
          <p:nvPr>
            <p:ph type="title"/>
          </p:nvPr>
        </p:nvSpPr>
        <p:spPr/>
        <p:txBody>
          <a:bodyPr/>
          <a:lstStyle/>
          <a:p>
            <a:r>
              <a:rPr lang="en-GB" sz="4400" b="1" dirty="0">
                <a:latin typeface="Arial" panose="020B0604020202020204" pitchFamily="34" charset="0"/>
                <a:cs typeface="Arial" panose="020B0604020202020204" pitchFamily="34" charset="0"/>
              </a:rPr>
              <a:t>Title/Topic of Study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EE28C78-CA12-6BE7-ABF1-A210977D2B83}"/>
              </a:ext>
            </a:extLst>
          </p:cNvPr>
          <p:cNvSpPr>
            <a:spLocks noGrp="1"/>
          </p:cNvSpPr>
          <p:nvPr>
            <p:ph idx="1"/>
          </p:nvPr>
        </p:nvSpPr>
        <p:spPr>
          <a:xfrm>
            <a:off x="457200" y="1600200"/>
            <a:ext cx="8229600" cy="4061047"/>
          </a:xfrm>
        </p:spPr>
        <p:txBody>
          <a:bodyPr>
            <a:normAutofit fontScale="92500" lnSpcReduction="10000"/>
          </a:bodyPr>
          <a:lstStyle/>
          <a:p>
            <a:pPr marL="0" indent="0" algn="l">
              <a:buNone/>
            </a:pPr>
            <a:r>
              <a:rPr lang="en-GB" sz="3000" b="1" i="0" dirty="0">
                <a:effectLst/>
                <a:latin typeface="Arial" panose="020B0604020202020204" pitchFamily="34" charset="0"/>
                <a:cs typeface="Arial" panose="020B0604020202020204" pitchFamily="34" charset="0"/>
              </a:rPr>
              <a:t>For example</a:t>
            </a:r>
          </a:p>
          <a:p>
            <a:pPr algn="l"/>
            <a:r>
              <a:rPr lang="en-GB" sz="3000" dirty="0">
                <a:latin typeface="Arial" panose="020B0604020202020204" pitchFamily="34" charset="0"/>
                <a:cs typeface="Arial" panose="020B0604020202020204" pitchFamily="34" charset="0"/>
              </a:rPr>
              <a:t>The effects of smoking on respiration</a:t>
            </a:r>
          </a:p>
          <a:p>
            <a:pPr algn="l"/>
            <a:r>
              <a:rPr lang="en-GB" sz="3000" dirty="0">
                <a:latin typeface="Arial" panose="020B0604020202020204" pitchFamily="34" charset="0"/>
                <a:cs typeface="Arial" panose="020B0604020202020204" pitchFamily="34" charset="0"/>
              </a:rPr>
              <a:t>The effects of smoking on respiration in older people</a:t>
            </a:r>
          </a:p>
          <a:p>
            <a:pPr algn="l"/>
            <a:r>
              <a:rPr lang="en-GB" sz="3000" dirty="0">
                <a:latin typeface="Arial" panose="020B0604020202020204" pitchFamily="34" charset="0"/>
                <a:cs typeface="Arial" panose="020B0604020202020204" pitchFamily="34" charset="0"/>
              </a:rPr>
              <a:t>The effects of smoking on respiration in older people with chronic bronchitis.</a:t>
            </a:r>
          </a:p>
          <a:p>
            <a:pPr algn="l"/>
            <a:r>
              <a:rPr lang="en-GB" sz="3000" dirty="0">
                <a:latin typeface="Arial" panose="020B0604020202020204" pitchFamily="34" charset="0"/>
                <a:cs typeface="Arial" panose="020B0604020202020204" pitchFamily="34" charset="0"/>
              </a:rPr>
              <a:t>The effects of smoking  on respiration in older people (aged &gt; 45) with chronic bronchitis.</a:t>
            </a:r>
          </a:p>
          <a:p>
            <a:pPr marL="0" indent="0" algn="ctr">
              <a:buNone/>
            </a:pPr>
            <a:r>
              <a:rPr lang="en-GB" sz="3000" b="1" i="1" dirty="0">
                <a:latin typeface="Arial" panose="020B0604020202020204" pitchFamily="34" charset="0"/>
                <a:cs typeface="Arial" panose="020B0604020202020204" pitchFamily="34" charset="0"/>
              </a:rPr>
              <a:t>Note: increasing specificity is the goal</a:t>
            </a:r>
          </a:p>
          <a:p>
            <a:endParaRPr lang="en-GB" dirty="0"/>
          </a:p>
        </p:txBody>
      </p:sp>
    </p:spTree>
    <p:extLst>
      <p:ext uri="{BB962C8B-B14F-4D97-AF65-F5344CB8AC3E}">
        <p14:creationId xmlns:p14="http://schemas.microsoft.com/office/powerpoint/2010/main" val="2520894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0AFD7-0273-19A7-684D-6561FDA58A3E}"/>
              </a:ext>
            </a:extLst>
          </p:cNvPr>
          <p:cNvSpPr>
            <a:spLocks noGrp="1"/>
          </p:cNvSpPr>
          <p:nvPr>
            <p:ph type="title"/>
          </p:nvPr>
        </p:nvSpPr>
        <p:spPr/>
        <p:txBody>
          <a:bodyPr>
            <a:normAutofit/>
          </a:bodyPr>
          <a:lstStyle/>
          <a:p>
            <a:r>
              <a:rPr lang="en-GB" b="1" i="0" dirty="0">
                <a:effectLst/>
                <a:latin typeface="Arial" panose="020B0604020202020204" pitchFamily="34" charset="0"/>
                <a:cs typeface="Arial" panose="020B0604020202020204" pitchFamily="34" charset="0"/>
              </a:rPr>
              <a:t>2.Introduction/Background</a:t>
            </a:r>
            <a:endParaRPr lang="en-GB" dirty="0"/>
          </a:p>
        </p:txBody>
      </p:sp>
      <p:sp>
        <p:nvSpPr>
          <p:cNvPr id="3" name="Content Placeholder 2">
            <a:extLst>
              <a:ext uri="{FF2B5EF4-FFF2-40B4-BE49-F238E27FC236}">
                <a16:creationId xmlns:a16="http://schemas.microsoft.com/office/drawing/2014/main" id="{B8A56762-D0F1-7888-8682-A14623EF4881}"/>
              </a:ext>
            </a:extLst>
          </p:cNvPr>
          <p:cNvSpPr>
            <a:spLocks noGrp="1"/>
          </p:cNvSpPr>
          <p:nvPr>
            <p:ph idx="1"/>
          </p:nvPr>
        </p:nvSpPr>
        <p:spPr/>
        <p:txBody>
          <a:bodyPr/>
          <a:lstStyle/>
          <a:p>
            <a:pPr algn="l"/>
            <a:r>
              <a:rPr lang="en-GB" b="0" i="0" dirty="0">
                <a:effectLst/>
                <a:latin typeface="Arial" panose="020B0604020202020204" pitchFamily="34" charset="0"/>
                <a:cs typeface="Arial" panose="020B0604020202020204" pitchFamily="34" charset="0"/>
              </a:rPr>
              <a:t>You should include:</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the background and issues of your proposed research</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a short/brief literature review</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a summary of key debates and developments in the field</a:t>
            </a:r>
          </a:p>
          <a:p>
            <a:endParaRPr lang="en-GB" dirty="0"/>
          </a:p>
        </p:txBody>
      </p:sp>
    </p:spTree>
    <p:extLst>
      <p:ext uri="{BB962C8B-B14F-4D97-AF65-F5344CB8AC3E}">
        <p14:creationId xmlns:p14="http://schemas.microsoft.com/office/powerpoint/2010/main" val="30840835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ECFA-CCD2-92E7-5DDB-5E7877C5C5F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B</a:t>
            </a:r>
            <a:r>
              <a:rPr lang="en-GB" b="1" i="0" dirty="0">
                <a:effectLst/>
                <a:latin typeface="Arial" panose="020B0604020202020204" pitchFamily="34" charset="0"/>
                <a:cs typeface="Arial" panose="020B0604020202020204" pitchFamily="34" charset="0"/>
              </a:rPr>
              <a:t>rief literature review</a:t>
            </a:r>
            <a:endParaRPr lang="en-GB" b="1" dirty="0"/>
          </a:p>
        </p:txBody>
      </p:sp>
      <p:sp>
        <p:nvSpPr>
          <p:cNvPr id="3" name="Content Placeholder 2">
            <a:extLst>
              <a:ext uri="{FF2B5EF4-FFF2-40B4-BE49-F238E27FC236}">
                <a16:creationId xmlns:a16="http://schemas.microsoft.com/office/drawing/2014/main" id="{1CDD5639-D634-A4CA-0C8C-907D6CD219F1}"/>
              </a:ext>
            </a:extLst>
          </p:cNvPr>
          <p:cNvSpPr>
            <a:spLocks noGrp="1"/>
          </p:cNvSpPr>
          <p:nvPr>
            <p:ph idx="1"/>
          </p:nvPr>
        </p:nvSpPr>
        <p:spPr/>
        <p:txBody>
          <a:bodyPr>
            <a:normAutofit fontScale="70000" lnSpcReduction="20000"/>
          </a:bodyPr>
          <a:lstStyle/>
          <a:p>
            <a:r>
              <a:rPr lang="en-GB" b="1" dirty="0">
                <a:latin typeface="Arial" panose="020B0604020202020204" pitchFamily="34" charset="0"/>
                <a:cs typeface="Arial" panose="020B0604020202020204" pitchFamily="34" charset="0"/>
              </a:rPr>
              <a:t>Collection of relevant literature using a systematic approach</a:t>
            </a:r>
            <a:r>
              <a:rPr lang="en-GB" dirty="0">
                <a:latin typeface="Arial" panose="020B0604020202020204" pitchFamily="34" charset="0"/>
                <a:cs typeface="Arial" panose="020B0604020202020204" pitchFamily="34" charset="0"/>
              </a:rPr>
              <a:t>: electronic and manual searches.</a:t>
            </a:r>
          </a:p>
          <a:p>
            <a:r>
              <a:rPr lang="en-GB" b="1" dirty="0">
                <a:latin typeface="Arial" panose="020B0604020202020204" pitchFamily="34" charset="0"/>
                <a:cs typeface="Arial" panose="020B0604020202020204" pitchFamily="34" charset="0"/>
              </a:rPr>
              <a:t>Critiquing this literature</a:t>
            </a:r>
            <a:r>
              <a:rPr lang="en-GB" dirty="0">
                <a:latin typeface="Arial" panose="020B0604020202020204" pitchFamily="34" charset="0"/>
                <a:cs typeface="Arial" panose="020B0604020202020204" pitchFamily="34" charset="0"/>
              </a:rPr>
              <a:t>: Give a brief synopsis/summary of some of these studies (i.e. methodology used, sample size, location with whom</a:t>
            </a:r>
          </a:p>
          <a:p>
            <a:r>
              <a:rPr lang="en-GB" dirty="0">
                <a:latin typeface="Arial" panose="020B0604020202020204" pitchFamily="34" charset="0"/>
                <a:cs typeface="Arial" panose="020B0604020202020204" pitchFamily="34" charset="0"/>
              </a:rPr>
              <a:t>Identify if appropriate theories of conceptual frameworks/methodologies</a:t>
            </a:r>
          </a:p>
          <a:p>
            <a:r>
              <a:rPr lang="en-GB" b="1" dirty="0">
                <a:latin typeface="Arial" panose="020B0604020202020204" pitchFamily="34" charset="0"/>
                <a:cs typeface="Arial" panose="020B0604020202020204" pitchFamily="34" charset="0"/>
              </a:rPr>
              <a:t>Compare and contrast these studies</a:t>
            </a:r>
            <a:r>
              <a:rPr lang="en-GB" dirty="0">
                <a:latin typeface="Arial" panose="020B0604020202020204" pitchFamily="34" charset="0"/>
                <a:cs typeface="Arial" panose="020B0604020202020204" pitchFamily="34" charset="0"/>
              </a:rPr>
              <a:t>: identifying the research problems and gaps.</a:t>
            </a:r>
          </a:p>
          <a:p>
            <a:r>
              <a:rPr lang="en-GB" dirty="0">
                <a:latin typeface="Arial" panose="020B0604020202020204" pitchFamily="34" charset="0"/>
                <a:cs typeface="Arial" panose="020B0604020202020204" pitchFamily="34" charset="0"/>
              </a:rPr>
              <a:t>From the literature search then identify a researchable </a:t>
            </a:r>
            <a:r>
              <a:rPr lang="en-GB" b="1" dirty="0">
                <a:latin typeface="Arial" panose="020B0604020202020204" pitchFamily="34" charset="0"/>
                <a:cs typeface="Arial" panose="020B0604020202020204" pitchFamily="34" charset="0"/>
              </a:rPr>
              <a:t>Aim </a:t>
            </a:r>
            <a:r>
              <a:rPr lang="en-GB" dirty="0">
                <a:latin typeface="Arial" panose="020B0604020202020204" pitchFamily="34" charset="0"/>
                <a:cs typeface="Arial" panose="020B0604020202020204" pitchFamily="34" charset="0"/>
              </a:rPr>
              <a:t>then narrow this to a good objective(s)</a:t>
            </a:r>
          </a:p>
          <a:p>
            <a:r>
              <a:rPr lang="en-GB" dirty="0">
                <a:latin typeface="Arial" panose="020B0604020202020204" pitchFamily="34" charset="0"/>
                <a:cs typeface="Arial" panose="020B0604020202020204" pitchFamily="34" charset="0"/>
              </a:rPr>
              <a:t>Clearly state the research aims and objectives</a:t>
            </a:r>
          </a:p>
          <a:p>
            <a:endParaRPr lang="en-GB" dirty="0"/>
          </a:p>
          <a:p>
            <a:endParaRPr lang="en-GB" dirty="0"/>
          </a:p>
        </p:txBody>
      </p:sp>
    </p:spTree>
    <p:extLst>
      <p:ext uri="{BB962C8B-B14F-4D97-AF65-F5344CB8AC3E}">
        <p14:creationId xmlns:p14="http://schemas.microsoft.com/office/powerpoint/2010/main" val="28914259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2FEB9-BC4B-0E81-7023-1847261CD3E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3. Aims/Objective/Hypothesis</a:t>
            </a:r>
          </a:p>
        </p:txBody>
      </p:sp>
      <p:sp>
        <p:nvSpPr>
          <p:cNvPr id="3" name="Content Placeholder 2">
            <a:extLst>
              <a:ext uri="{FF2B5EF4-FFF2-40B4-BE49-F238E27FC236}">
                <a16:creationId xmlns:a16="http://schemas.microsoft.com/office/drawing/2014/main" id="{ED84DD84-AED1-C1B1-C407-E2C311FD900E}"/>
              </a:ext>
            </a:extLst>
          </p:cNvPr>
          <p:cNvSpPr>
            <a:spLocks noGrp="1"/>
          </p:cNvSpPr>
          <p:nvPr>
            <p:ph idx="1"/>
          </p:nvPr>
        </p:nvSpPr>
        <p:spPr>
          <a:xfrm>
            <a:off x="457200" y="1417638"/>
            <a:ext cx="8229600" cy="4243609"/>
          </a:xfrm>
        </p:spPr>
        <p:txBody>
          <a:bodyPr>
            <a:normAutofit fontScale="62500" lnSpcReduction="20000"/>
          </a:bodyPr>
          <a:lstStyle/>
          <a:p>
            <a:pPr marL="0" indent="0">
              <a:buNone/>
            </a:pPr>
            <a:r>
              <a:rPr lang="en-GB" b="1" dirty="0">
                <a:latin typeface="Arial" panose="020B0604020202020204" pitchFamily="34" charset="0"/>
                <a:cs typeface="Arial" panose="020B0604020202020204" pitchFamily="34" charset="0"/>
              </a:rPr>
              <a:t>Aim:</a:t>
            </a:r>
            <a:r>
              <a:rPr lang="en-GB" dirty="0">
                <a:latin typeface="Arial" panose="020B0604020202020204" pitchFamily="34" charset="0"/>
                <a:cs typeface="Arial" panose="020B0604020202020204" pitchFamily="34" charset="0"/>
              </a:rPr>
              <a:t> General and broad statement about what you intend to study</a:t>
            </a:r>
          </a:p>
          <a:p>
            <a:r>
              <a:rPr lang="en-GB" dirty="0">
                <a:latin typeface="Arial" panose="020B0604020202020204" pitchFamily="34" charset="0"/>
                <a:cs typeface="Arial" panose="020B0604020202020204" pitchFamily="34" charset="0"/>
              </a:rPr>
              <a:t>“To examine the determinants and impacts of vegetable consumption on the incidence and mortality of depression in older people.</a:t>
            </a:r>
          </a:p>
          <a:p>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Objective:</a:t>
            </a:r>
            <a:r>
              <a:rPr lang="en-GB" dirty="0">
                <a:latin typeface="Arial" panose="020B0604020202020204" pitchFamily="34" charset="0"/>
                <a:cs typeface="Arial" panose="020B0604020202020204" pitchFamily="34" charset="0"/>
              </a:rPr>
              <a:t> More specifically what you intend to study that is specific steps to achieve broad aim</a:t>
            </a:r>
          </a:p>
          <a:p>
            <a:r>
              <a:rPr lang="en-GB" dirty="0">
                <a:latin typeface="Arial" panose="020B0604020202020204" pitchFamily="34" charset="0"/>
                <a:cs typeface="Arial" panose="020B0604020202020204" pitchFamily="34" charset="0"/>
              </a:rPr>
              <a:t>“To examine the determinants of vegetable consumption in older people”. </a:t>
            </a:r>
          </a:p>
          <a:p>
            <a:r>
              <a:rPr lang="en-GB" dirty="0">
                <a:latin typeface="Arial" panose="020B0604020202020204" pitchFamily="34" charset="0"/>
                <a:cs typeface="Arial" panose="020B0604020202020204" pitchFamily="34" charset="0"/>
              </a:rPr>
              <a:t>To examine the impact of vegetable consumption on the incidence of depression in older people.</a:t>
            </a:r>
          </a:p>
          <a:p>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Hypothesis:</a:t>
            </a:r>
            <a:r>
              <a:rPr lang="en-GB" dirty="0">
                <a:latin typeface="Arial" panose="020B0604020202020204" pitchFamily="34" charset="0"/>
                <a:cs typeface="Arial" panose="020B0604020202020204" pitchFamily="34" charset="0"/>
              </a:rPr>
              <a:t> Only required in experiments (a statement of prediction)</a:t>
            </a:r>
          </a:p>
          <a:p>
            <a:r>
              <a:rPr lang="en-GB" dirty="0">
                <a:latin typeface="Arial" panose="020B0604020202020204" pitchFamily="34" charset="0"/>
                <a:cs typeface="Arial" panose="020B0604020202020204" pitchFamily="34" charset="0"/>
              </a:rPr>
              <a:t>“Does smoking cause lung cancer in men aged 40 years plus living in England”.</a:t>
            </a:r>
          </a:p>
        </p:txBody>
      </p:sp>
    </p:spTree>
    <p:extLst>
      <p:ext uri="{BB962C8B-B14F-4D97-AF65-F5344CB8AC3E}">
        <p14:creationId xmlns:p14="http://schemas.microsoft.com/office/powerpoint/2010/main" val="3867895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374A5-851F-9A2B-F57B-C76830FDC6A0}"/>
              </a:ext>
            </a:extLst>
          </p:cNvPr>
          <p:cNvSpPr>
            <a:spLocks noGrp="1"/>
          </p:cNvSpPr>
          <p:nvPr>
            <p:ph type="title"/>
          </p:nvPr>
        </p:nvSpPr>
        <p:spPr/>
        <p:txBody>
          <a:bodyPr>
            <a:normAutofit fontScale="90000"/>
          </a:bodyPr>
          <a:lstStyle/>
          <a:p>
            <a:r>
              <a:rPr lang="en-GB" b="1" dirty="0"/>
              <a:t> </a:t>
            </a:r>
            <a:r>
              <a:rPr lang="en-GB" b="1" dirty="0">
                <a:latin typeface="Arial" panose="020B0604020202020204" pitchFamily="34" charset="0"/>
                <a:cs typeface="Arial" panose="020B0604020202020204" pitchFamily="34" charset="0"/>
              </a:rPr>
              <a:t>Example of Aim and objectives</a:t>
            </a:r>
          </a:p>
        </p:txBody>
      </p:sp>
      <p:sp>
        <p:nvSpPr>
          <p:cNvPr id="3" name="Content Placeholder 2">
            <a:extLst>
              <a:ext uri="{FF2B5EF4-FFF2-40B4-BE49-F238E27FC236}">
                <a16:creationId xmlns:a16="http://schemas.microsoft.com/office/drawing/2014/main" id="{458667CC-027F-652D-5EC5-13E3E1A6B3B8}"/>
              </a:ext>
            </a:extLst>
          </p:cNvPr>
          <p:cNvSpPr>
            <a:spLocks noGrp="1"/>
          </p:cNvSpPr>
          <p:nvPr>
            <p:ph idx="1"/>
          </p:nvPr>
        </p:nvSpPr>
        <p:spPr/>
        <p:txBody>
          <a:bodyPr>
            <a:normAutofit fontScale="70000" lnSpcReduction="20000"/>
          </a:bodyPr>
          <a:lstStyle/>
          <a:p>
            <a:pPr marL="0" indent="0">
              <a:buNone/>
            </a:pPr>
            <a:r>
              <a:rPr lang="en-GB" b="1" dirty="0">
                <a:latin typeface="Arial" panose="020B0604020202020204" pitchFamily="34" charset="0"/>
                <a:cs typeface="Arial" panose="020B0604020202020204" pitchFamily="34" charset="0"/>
              </a:rPr>
              <a:t>Aim</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To explore the evidence base of health visiting (HV) practice in England.</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Objectives:</a:t>
            </a:r>
          </a:p>
          <a:p>
            <a:r>
              <a:rPr lang="en-GB" dirty="0">
                <a:latin typeface="Arial" panose="020B0604020202020204" pitchFamily="34" charset="0"/>
                <a:cs typeface="Arial" panose="020B0604020202020204" pitchFamily="34" charset="0"/>
              </a:rPr>
              <a:t>To examine aspects of health visiting practice which are based on research evidence and those which are not </a:t>
            </a:r>
          </a:p>
          <a:p>
            <a:r>
              <a:rPr lang="en-GB" dirty="0">
                <a:latin typeface="Arial" panose="020B0604020202020204" pitchFamily="34" charset="0"/>
                <a:cs typeface="Arial" panose="020B0604020202020204" pitchFamily="34" charset="0"/>
              </a:rPr>
              <a:t>To identify other sources of knowledge which are accessed in decision making by HV’s</a:t>
            </a:r>
          </a:p>
          <a:p>
            <a:r>
              <a:rPr lang="en-GB" dirty="0">
                <a:latin typeface="Arial" panose="020B0604020202020204" pitchFamily="34" charset="0"/>
                <a:cs typeface="Arial" panose="020B0604020202020204" pitchFamily="34" charset="0"/>
              </a:rPr>
              <a:t>To describe HV’s attitudes towards the use of research evidence.</a:t>
            </a:r>
          </a:p>
          <a:p>
            <a:endParaRPr lang="en-GB" dirty="0"/>
          </a:p>
        </p:txBody>
      </p:sp>
    </p:spTree>
    <p:extLst>
      <p:ext uri="{BB962C8B-B14F-4D97-AF65-F5344CB8AC3E}">
        <p14:creationId xmlns:p14="http://schemas.microsoft.com/office/powerpoint/2010/main" val="1614318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AA68A-58ED-1AB7-2741-86AF25B1CE10}"/>
              </a:ext>
            </a:extLst>
          </p:cNvPr>
          <p:cNvSpPr>
            <a:spLocks noGrp="1"/>
          </p:cNvSpPr>
          <p:nvPr>
            <p:ph type="title"/>
          </p:nvPr>
        </p:nvSpPr>
        <p:spPr/>
        <p:txBody>
          <a:bodyPr>
            <a:normAutofit/>
          </a:bodyPr>
          <a:lstStyle/>
          <a:p>
            <a:r>
              <a:rPr lang="en-GB" sz="3600" b="1" dirty="0"/>
              <a:t>Research Aims and Questions</a:t>
            </a:r>
          </a:p>
        </p:txBody>
      </p:sp>
      <p:sp>
        <p:nvSpPr>
          <p:cNvPr id="3" name="Content Placeholder 2">
            <a:extLst>
              <a:ext uri="{FF2B5EF4-FFF2-40B4-BE49-F238E27FC236}">
                <a16:creationId xmlns:a16="http://schemas.microsoft.com/office/drawing/2014/main" id="{65A984B5-354D-852C-38CF-0850A470F350}"/>
              </a:ext>
            </a:extLst>
          </p:cNvPr>
          <p:cNvSpPr>
            <a:spLocks noGrp="1"/>
          </p:cNvSpPr>
          <p:nvPr>
            <p:ph idx="1"/>
          </p:nvPr>
        </p:nvSpPr>
        <p:spPr/>
        <p:txBody>
          <a:bodyPr>
            <a:normAutofit fontScale="92500" lnSpcReduction="10000"/>
          </a:bodyPr>
          <a:lstStyle/>
          <a:p>
            <a:pPr algn="l"/>
            <a:r>
              <a:rPr lang="en-GB" sz="2800" b="0" i="0" dirty="0">
                <a:solidFill>
                  <a:srgbClr val="222222"/>
                </a:solidFill>
                <a:effectLst/>
                <a:latin typeface="Arial" panose="020B0604020202020204" pitchFamily="34" charset="0"/>
                <a:cs typeface="Arial" panose="020B0604020202020204" pitchFamily="34" charset="0"/>
              </a:rPr>
              <a:t>Set out the central aims and questions that will guide your research. </a:t>
            </a:r>
          </a:p>
          <a:p>
            <a:pPr algn="l"/>
            <a:r>
              <a:rPr lang="en-GB" sz="2800" b="0" i="0" dirty="0">
                <a:solidFill>
                  <a:srgbClr val="222222"/>
                </a:solidFill>
                <a:effectLst/>
                <a:latin typeface="Arial" panose="020B0604020202020204" pitchFamily="34" charset="0"/>
                <a:cs typeface="Arial" panose="020B0604020202020204" pitchFamily="34" charset="0"/>
              </a:rPr>
              <a:t>You first should take time to reflect on the key questions that you are seeking to answer.</a:t>
            </a:r>
          </a:p>
          <a:p>
            <a:pPr algn="l"/>
            <a:r>
              <a:rPr lang="en-GB" sz="2800" b="0" i="0" dirty="0">
                <a:solidFill>
                  <a:srgbClr val="222222"/>
                </a:solidFill>
                <a:effectLst/>
                <a:latin typeface="Arial" panose="020B0604020202020204" pitchFamily="34" charset="0"/>
                <a:cs typeface="Arial" panose="020B0604020202020204" pitchFamily="34" charset="0"/>
              </a:rPr>
              <a:t>Many research proposals are too broad, so reflecting on your key research questions is a good way to make sure that your project is sufficiently narrow and feasible (i.e. one that is likely to be completed within the normal period for a Master degree programme).</a:t>
            </a:r>
          </a:p>
          <a:p>
            <a:endParaRPr lang="en-GB" dirty="0"/>
          </a:p>
        </p:txBody>
      </p:sp>
      <p:sp>
        <p:nvSpPr>
          <p:cNvPr id="4" name="Rectangle 3">
            <a:extLst>
              <a:ext uri="{FF2B5EF4-FFF2-40B4-BE49-F238E27FC236}">
                <a16:creationId xmlns:a16="http://schemas.microsoft.com/office/drawing/2014/main" id="{D2B6263F-8BE6-4ED9-A629-F494FA2541DB}"/>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034338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5A27D-8FC3-6139-DD11-B08A92218898}"/>
              </a:ext>
            </a:extLst>
          </p:cNvPr>
          <p:cNvSpPr>
            <a:spLocks noGrp="1"/>
          </p:cNvSpPr>
          <p:nvPr>
            <p:ph type="title"/>
          </p:nvPr>
        </p:nvSpPr>
        <p:spPr/>
        <p:txBody>
          <a:bodyPr>
            <a:normAutofit/>
          </a:bodyPr>
          <a:lstStyle/>
          <a:p>
            <a:r>
              <a:rPr lang="en-GB" sz="3600" b="1" dirty="0"/>
              <a:t>Research Questions</a:t>
            </a:r>
            <a:endParaRPr lang="en-GB" sz="3600" dirty="0"/>
          </a:p>
        </p:txBody>
      </p:sp>
      <p:sp>
        <p:nvSpPr>
          <p:cNvPr id="3" name="Content Placeholder 2">
            <a:extLst>
              <a:ext uri="{FF2B5EF4-FFF2-40B4-BE49-F238E27FC236}">
                <a16:creationId xmlns:a16="http://schemas.microsoft.com/office/drawing/2014/main" id="{DCC6C6CC-2011-3E09-90AE-0A423965B03C}"/>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You should formulate these clearly, giving an explanation as to what problems and issues are to be explored and why they are worth exploring.</a:t>
            </a:r>
          </a:p>
          <a:p>
            <a:r>
              <a:rPr lang="en-GB" sz="2800" dirty="0">
                <a:latin typeface="Arial" panose="020B0604020202020204" pitchFamily="34" charset="0"/>
                <a:cs typeface="Arial" panose="020B0604020202020204" pitchFamily="34" charset="0"/>
              </a:rPr>
              <a:t>The research aims and questions can be stated at the end of the introduction </a:t>
            </a:r>
          </a:p>
        </p:txBody>
      </p:sp>
      <p:sp>
        <p:nvSpPr>
          <p:cNvPr id="4" name="Rectangle 3">
            <a:extLst>
              <a:ext uri="{FF2B5EF4-FFF2-40B4-BE49-F238E27FC236}">
                <a16:creationId xmlns:a16="http://schemas.microsoft.com/office/drawing/2014/main" id="{35E002EF-9F72-4E3B-B8AC-51286DA9B64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561542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753FC-1FFD-72E0-358E-79C139E00E2D}"/>
              </a:ext>
            </a:extLst>
          </p:cNvPr>
          <p:cNvSpPr>
            <a:spLocks noGrp="1"/>
          </p:cNvSpPr>
          <p:nvPr>
            <p:ph type="title"/>
          </p:nvPr>
        </p:nvSpPr>
        <p:spPr/>
        <p:txBody>
          <a:bodyPr>
            <a:normAutofit/>
          </a:bodyPr>
          <a:lstStyle/>
          <a:p>
            <a:r>
              <a:rPr lang="en-GB" sz="3600" b="1" dirty="0"/>
              <a:t>4.Rationale/Justification for Research</a:t>
            </a:r>
          </a:p>
        </p:txBody>
      </p:sp>
      <p:sp>
        <p:nvSpPr>
          <p:cNvPr id="3" name="Content Placeholder 2">
            <a:extLst>
              <a:ext uri="{FF2B5EF4-FFF2-40B4-BE49-F238E27FC236}">
                <a16:creationId xmlns:a16="http://schemas.microsoft.com/office/drawing/2014/main" id="{E8B6E4D8-5B55-84B8-EF8B-A577F1B19F60}"/>
              </a:ext>
            </a:extLst>
          </p:cNvPr>
          <p:cNvSpPr>
            <a:spLocks noGrp="1"/>
          </p:cNvSpPr>
          <p:nvPr>
            <p:ph idx="1"/>
          </p:nvPr>
        </p:nvSpPr>
        <p:spPr/>
        <p:txBody>
          <a:bodyPr>
            <a:normAutofit/>
          </a:bodyPr>
          <a:lstStyle/>
          <a:p>
            <a:pPr algn="l"/>
            <a:r>
              <a:rPr lang="en-GB" sz="3000" b="0" i="0" dirty="0">
                <a:solidFill>
                  <a:srgbClr val="222222"/>
                </a:solidFill>
                <a:effectLst/>
                <a:latin typeface="Arial" panose="020B0604020202020204" pitchFamily="34" charset="0"/>
                <a:cs typeface="Arial" panose="020B0604020202020204" pitchFamily="34" charset="0"/>
              </a:rPr>
              <a:t>You should explain why your research is important</a:t>
            </a:r>
          </a:p>
          <a:p>
            <a:pPr algn="l"/>
            <a:r>
              <a:rPr lang="en-GB" sz="3000" dirty="0">
                <a:solidFill>
                  <a:srgbClr val="222222"/>
                </a:solidFill>
                <a:latin typeface="Arial" panose="020B0604020202020204" pitchFamily="34" charset="0"/>
                <a:cs typeface="Arial" panose="020B0604020202020204" pitchFamily="34" charset="0"/>
              </a:rPr>
              <a:t>F</a:t>
            </a:r>
            <a:r>
              <a:rPr lang="en-GB" sz="3000" b="0" i="0" dirty="0">
                <a:solidFill>
                  <a:srgbClr val="222222"/>
                </a:solidFill>
                <a:effectLst/>
                <a:latin typeface="Arial" panose="020B0604020202020204" pitchFamily="34" charset="0"/>
                <a:cs typeface="Arial" panose="020B0604020202020204" pitchFamily="34" charset="0"/>
              </a:rPr>
              <a:t>or example, by explaining how your research builds on and adds to the current state of knowledge in the field or by setting out reasons why it is timely to research your proposed topic.</a:t>
            </a:r>
          </a:p>
          <a:p>
            <a:endParaRPr lang="en-GB" dirty="0"/>
          </a:p>
        </p:txBody>
      </p:sp>
      <p:sp>
        <p:nvSpPr>
          <p:cNvPr id="4" name="Rectangle 3">
            <a:extLst>
              <a:ext uri="{FF2B5EF4-FFF2-40B4-BE49-F238E27FC236}">
                <a16:creationId xmlns:a16="http://schemas.microsoft.com/office/drawing/2014/main" id="{4BD59958-EE8D-4525-BEB4-9C80702DA37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1531920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ADDB8-93A5-2689-2EF8-29799B6EF578}"/>
              </a:ext>
            </a:extLst>
          </p:cNvPr>
          <p:cNvSpPr>
            <a:spLocks noGrp="1"/>
          </p:cNvSpPr>
          <p:nvPr>
            <p:ph type="title"/>
          </p:nvPr>
        </p:nvSpPr>
        <p:spPr>
          <a:xfrm>
            <a:off x="395536" y="-162272"/>
            <a:ext cx="8229600" cy="1143000"/>
          </a:xfrm>
        </p:spPr>
        <p:txBody>
          <a:bodyPr/>
          <a:lstStyle/>
          <a:p>
            <a:r>
              <a:rPr lang="en-GB" b="1" dirty="0"/>
              <a:t>5. Proposed Methodology</a:t>
            </a:r>
            <a:endParaRPr lang="en-GB" dirty="0"/>
          </a:p>
        </p:txBody>
      </p:sp>
      <p:sp>
        <p:nvSpPr>
          <p:cNvPr id="3" name="Content Placeholder 2">
            <a:extLst>
              <a:ext uri="{FF2B5EF4-FFF2-40B4-BE49-F238E27FC236}">
                <a16:creationId xmlns:a16="http://schemas.microsoft.com/office/drawing/2014/main" id="{7984B3DB-B6DE-5C3C-AF3C-4F7C28338CA3}"/>
              </a:ext>
            </a:extLst>
          </p:cNvPr>
          <p:cNvSpPr>
            <a:spLocks noGrp="1"/>
          </p:cNvSpPr>
          <p:nvPr>
            <p:ph idx="1"/>
          </p:nvPr>
        </p:nvSpPr>
        <p:spPr>
          <a:xfrm>
            <a:off x="467544" y="836712"/>
            <a:ext cx="8229600" cy="5040560"/>
          </a:xfrm>
        </p:spPr>
        <p:txBody>
          <a:bodyPr>
            <a:normAutofit fontScale="62500" lnSpcReduction="20000"/>
          </a:bodyPr>
          <a:lstStyle/>
          <a:p>
            <a:pPr marL="0" indent="0">
              <a:buNone/>
            </a:pPr>
            <a:r>
              <a:rPr lang="en-GB" sz="2400" b="1" dirty="0">
                <a:latin typeface="Arial" panose="020B0604020202020204" pitchFamily="34" charset="0"/>
                <a:cs typeface="Arial" panose="020B0604020202020204" pitchFamily="34" charset="0"/>
              </a:rPr>
              <a:t>You must discuss</a:t>
            </a:r>
          </a:p>
          <a:p>
            <a:r>
              <a:rPr lang="en-GB" sz="2400" dirty="0">
                <a:latin typeface="Arial" panose="020B0604020202020204" pitchFamily="34" charset="0"/>
                <a:cs typeface="Arial" panose="020B0604020202020204" pitchFamily="34" charset="0"/>
              </a:rPr>
              <a:t>Best approaches (qualitative/quantitative/mixed)</a:t>
            </a:r>
          </a:p>
          <a:p>
            <a:r>
              <a:rPr lang="en-GB" sz="2400" dirty="0">
                <a:latin typeface="Arial" panose="020B0604020202020204" pitchFamily="34" charset="0"/>
                <a:cs typeface="Arial" panose="020B0604020202020204" pitchFamily="34" charset="0"/>
              </a:rPr>
              <a:t>The approaches philosophical viewpoint </a:t>
            </a:r>
          </a:p>
          <a:p>
            <a:r>
              <a:rPr lang="en-GB" sz="2400" dirty="0">
                <a:latin typeface="Arial" panose="020B0604020202020204" pitchFamily="34" charset="0"/>
                <a:cs typeface="Arial" panose="020B0604020202020204" pitchFamily="34" charset="0"/>
              </a:rPr>
              <a:t>Alternative/adequate paradigms/worldviews</a:t>
            </a:r>
          </a:p>
          <a:p>
            <a:r>
              <a:rPr lang="en-GB" sz="2400" dirty="0">
                <a:latin typeface="Arial" panose="020B0604020202020204" pitchFamily="34" charset="0"/>
                <a:cs typeface="Arial" panose="020B0604020202020204" pitchFamily="34" charset="0"/>
              </a:rPr>
              <a:t>A discussion of advantages as well as limits of particular approaches and methods</a:t>
            </a:r>
          </a:p>
          <a:p>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Participants (sample): </a:t>
            </a:r>
          </a:p>
          <a:p>
            <a:r>
              <a:rPr lang="en-GB" sz="2400" dirty="0">
                <a:latin typeface="Arial" panose="020B0604020202020204" pitchFamily="34" charset="0"/>
                <a:cs typeface="Arial" panose="020B0604020202020204" pitchFamily="34" charset="0"/>
              </a:rPr>
              <a:t>You must indicates the number of participants (N). </a:t>
            </a:r>
          </a:p>
          <a:p>
            <a:r>
              <a:rPr lang="en-GB" sz="2400" dirty="0">
                <a:latin typeface="Arial" panose="020B0604020202020204" pitchFamily="34" charset="0"/>
                <a:cs typeface="Arial" panose="020B0604020202020204" pitchFamily="34" charset="0"/>
              </a:rPr>
              <a:t>How N was selected and </a:t>
            </a:r>
          </a:p>
          <a:p>
            <a:r>
              <a:rPr lang="en-GB" sz="2400" dirty="0">
                <a:latin typeface="Arial" panose="020B0604020202020204" pitchFamily="34" charset="0"/>
                <a:cs typeface="Arial" panose="020B0604020202020204" pitchFamily="34" charset="0"/>
              </a:rPr>
              <a:t>provide inclusion/exclusion criteria</a:t>
            </a:r>
          </a:p>
          <a:p>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Materials and methods:</a:t>
            </a: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You must describe the methods of data collection( i.e., questionnaires, interview schedules, participants information and consent letters)</a:t>
            </a:r>
          </a:p>
          <a:p>
            <a:pPr marL="0" indent="0">
              <a:buNone/>
            </a:pPr>
            <a:endParaRPr lang="en-GB" sz="2400" dirty="0"/>
          </a:p>
          <a:p>
            <a:pPr marL="0" indent="0">
              <a:buNone/>
            </a:pPr>
            <a:r>
              <a:rPr lang="en-GB" sz="2400" b="1" dirty="0">
                <a:latin typeface="Arial" panose="020B0604020202020204" pitchFamily="34" charset="0"/>
                <a:cs typeface="Arial" panose="020B0604020202020204" pitchFamily="34" charset="0"/>
              </a:rPr>
              <a:t>Data Analysis</a:t>
            </a: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The types of statistics employed within a quantitative study or the type of analysis used in qualitative study.</a:t>
            </a:r>
          </a:p>
          <a:p>
            <a:endParaRPr lang="en-GB" sz="2400" b="1"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Procedure: </a:t>
            </a:r>
          </a:p>
          <a:p>
            <a:pPr marL="0" indent="0">
              <a:buNone/>
            </a:pPr>
            <a:r>
              <a:rPr lang="en-GB" sz="2400" dirty="0">
                <a:latin typeface="Arial" panose="020B0604020202020204" pitchFamily="34" charset="0"/>
                <a:cs typeface="Arial" panose="020B0604020202020204" pitchFamily="34" charset="0"/>
              </a:rPr>
              <a:t>This is the step-by-step account of how you would conduct your study.</a:t>
            </a:r>
          </a:p>
          <a:p>
            <a:pPr marL="0" indent="0">
              <a:buNone/>
            </a:pPr>
            <a:endParaRPr lang="en-GB" sz="2400" dirty="0"/>
          </a:p>
        </p:txBody>
      </p:sp>
    </p:spTree>
    <p:extLst>
      <p:ext uri="{BB962C8B-B14F-4D97-AF65-F5344CB8AC3E}">
        <p14:creationId xmlns:p14="http://schemas.microsoft.com/office/powerpoint/2010/main" val="39016029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611560" y="1340768"/>
            <a:ext cx="8229600" cy="4032448"/>
          </a:xfrm>
        </p:spPr>
        <p:txBody>
          <a:bodyPr>
            <a:normAutofit fontScale="85000" lnSpcReduction="20000"/>
          </a:bodyPr>
          <a:lstStyle/>
          <a:p>
            <a:pPr marL="0" indent="0">
              <a:buNone/>
            </a:pPr>
            <a:r>
              <a:rPr lang="en-GB" sz="2800" dirty="0">
                <a:latin typeface="Arial" panose="020B0604020202020204" pitchFamily="34" charset="0"/>
                <a:cs typeface="Arial" panose="020B0604020202020204" pitchFamily="34" charset="0"/>
              </a:rPr>
              <a:t>Working independently look for an article related to your topic on google scholar and read the method/data analysis section. </a:t>
            </a: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Find out:</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participants that took part in the study</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research design that was used</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How the data were collected and analysed. Then</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latin typeface="Arial" panose="020B0604020202020204" pitchFamily="34" charset="0"/>
              <a:cs typeface="Arial" panose="020B0604020202020204" pitchFamily="34" charset="0"/>
              <a:hlinkClick r:id="rId4"/>
            </a:endParaRPr>
          </a:p>
          <a:p>
            <a:endParaRPr lang="en-GB" dirty="0">
              <a:hlinkClick r:id="rId4"/>
            </a:endParaRPr>
          </a:p>
          <a:p>
            <a:endParaRPr lang="en-GB" dirty="0"/>
          </a:p>
        </p:txBody>
      </p:sp>
      <p:sp>
        <p:nvSpPr>
          <p:cNvPr id="4" name="Rectangle 3">
            <a:extLst>
              <a:ext uri="{FF2B5EF4-FFF2-40B4-BE49-F238E27FC236}">
                <a16:creationId xmlns:a16="http://schemas.microsoft.com/office/drawing/2014/main" id="{0FB354CC-5124-4FA7-A1F4-B7038F9A02B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0255625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0E54-2AC5-4144-9BF6-E868FDB3D6F9}"/>
              </a:ext>
            </a:extLst>
          </p:cNvPr>
          <p:cNvSpPr>
            <a:spLocks noGrp="1"/>
          </p:cNvSpPr>
          <p:nvPr>
            <p:ph type="title"/>
          </p:nvPr>
        </p:nvSpPr>
        <p:spPr>
          <a:xfrm>
            <a:off x="197768" y="188640"/>
            <a:ext cx="8748464" cy="1252728"/>
          </a:xfrm>
        </p:spPr>
        <p:txBody>
          <a:bodyPr>
            <a:normAutofit/>
          </a:bodyPr>
          <a:lstStyle/>
          <a:p>
            <a:r>
              <a:rPr lang="en-GB" b="1" dirty="0">
                <a:solidFill>
                  <a:schemeClr val="tx1"/>
                </a:solidFill>
              </a:rPr>
              <a:t>For example</a:t>
            </a:r>
          </a:p>
        </p:txBody>
      </p:sp>
      <p:sp>
        <p:nvSpPr>
          <p:cNvPr id="3" name="Rectangle 2">
            <a:extLst>
              <a:ext uri="{FF2B5EF4-FFF2-40B4-BE49-F238E27FC236}">
                <a16:creationId xmlns:a16="http://schemas.microsoft.com/office/drawing/2014/main" id="{EC399A6B-A311-4AC2-A7A2-706DAC179D00}"/>
              </a:ext>
            </a:extLst>
          </p:cNvPr>
          <p:cNvSpPr/>
          <p:nvPr/>
        </p:nvSpPr>
        <p:spPr>
          <a:xfrm>
            <a:off x="1259632" y="1700808"/>
            <a:ext cx="7056784" cy="3293209"/>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Data analysis can be conducted using:</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Descriptive statistics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Thematic analysis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Logistic regression analysis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Multivariate logistic regression analysis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Cox’s hazards regression model </a:t>
            </a:r>
          </a:p>
          <a:p>
            <a:endParaRPr lang="en-GB" sz="2000" dirty="0"/>
          </a:p>
          <a:p>
            <a:endParaRPr lang="en-GB" sz="2000" dirty="0">
              <a:solidFill>
                <a:schemeClr val="tx2"/>
              </a:solidFill>
            </a:endParaRPr>
          </a:p>
        </p:txBody>
      </p:sp>
    </p:spTree>
    <p:extLst>
      <p:ext uri="{BB962C8B-B14F-4D97-AF65-F5344CB8AC3E}">
        <p14:creationId xmlns:p14="http://schemas.microsoft.com/office/powerpoint/2010/main" val="51657919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253BB-9809-1F76-711D-2D50FA2333D8}"/>
              </a:ext>
            </a:extLst>
          </p:cNvPr>
          <p:cNvSpPr>
            <a:spLocks noGrp="1"/>
          </p:cNvSpPr>
          <p:nvPr>
            <p:ph type="title"/>
          </p:nvPr>
        </p:nvSpPr>
        <p:spPr/>
        <p:txBody>
          <a:bodyPr/>
          <a:lstStyle/>
          <a:p>
            <a:r>
              <a:rPr lang="en-GB" b="1" dirty="0"/>
              <a:t>6. Ethical considerations </a:t>
            </a:r>
          </a:p>
        </p:txBody>
      </p:sp>
      <p:sp>
        <p:nvSpPr>
          <p:cNvPr id="3" name="Content Placeholder 2">
            <a:extLst>
              <a:ext uri="{FF2B5EF4-FFF2-40B4-BE49-F238E27FC236}">
                <a16:creationId xmlns:a16="http://schemas.microsoft.com/office/drawing/2014/main" id="{087DF895-5085-28A0-9FF9-EAE2D2B62E36}"/>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Main principles and knowledge of ethical issues in research must be well explained in relation to your proposed research.</a:t>
            </a:r>
          </a:p>
          <a:p>
            <a:r>
              <a:rPr lang="en-GB" sz="2800" dirty="0">
                <a:latin typeface="Arial" panose="020B0604020202020204" pitchFamily="34" charset="0"/>
                <a:cs typeface="Arial" panose="020B0604020202020204" pitchFamily="34" charset="0"/>
              </a:rPr>
              <a:t>Make it clear to your audience what ethical considerations are and how you will ensure that your data is collected and analysed in an ethical way. </a:t>
            </a:r>
          </a:p>
        </p:txBody>
      </p:sp>
      <p:sp>
        <p:nvSpPr>
          <p:cNvPr id="4" name="Rectangle 3">
            <a:extLst>
              <a:ext uri="{FF2B5EF4-FFF2-40B4-BE49-F238E27FC236}">
                <a16:creationId xmlns:a16="http://schemas.microsoft.com/office/drawing/2014/main" id="{F1AB4F3C-E125-4AFA-A17E-F47EDCAB0EAA}"/>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2190500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98601-FC8E-49D1-B6B8-CAD02EDFB099}"/>
              </a:ext>
            </a:extLst>
          </p:cNvPr>
          <p:cNvSpPr>
            <a:spLocks noGrp="1"/>
          </p:cNvSpPr>
          <p:nvPr>
            <p:ph type="title"/>
          </p:nvPr>
        </p:nvSpPr>
        <p:spPr>
          <a:xfrm>
            <a:off x="628650" y="332656"/>
            <a:ext cx="7886700" cy="994169"/>
          </a:xfrm>
        </p:spPr>
        <p:txBody>
          <a:bodyPr/>
          <a:lstStyle/>
          <a:p>
            <a:pPr algn="ctr"/>
            <a:r>
              <a:rPr lang="en-GB" b="1" dirty="0">
                <a:latin typeface="Arial" panose="020B0604020202020204" pitchFamily="34" charset="0"/>
                <a:cs typeface="Arial" panose="020B0604020202020204" pitchFamily="34" charset="0"/>
              </a:rPr>
              <a:t>Getting ethical approval</a:t>
            </a:r>
            <a:endParaRPr lang="en-GB" dirty="0"/>
          </a:p>
        </p:txBody>
      </p:sp>
      <p:sp>
        <p:nvSpPr>
          <p:cNvPr id="3" name="Content Placeholder 2">
            <a:extLst>
              <a:ext uri="{FF2B5EF4-FFF2-40B4-BE49-F238E27FC236}">
                <a16:creationId xmlns:a16="http://schemas.microsoft.com/office/drawing/2014/main" id="{288603F8-E3EB-485A-A78A-5546B38C6F58}"/>
              </a:ext>
            </a:extLst>
          </p:cNvPr>
          <p:cNvSpPr>
            <a:spLocks noGrp="1"/>
          </p:cNvSpPr>
          <p:nvPr>
            <p:ph idx="1"/>
          </p:nvPr>
        </p:nvSpPr>
        <p:spPr>
          <a:xfrm>
            <a:off x="1117745" y="1628800"/>
            <a:ext cx="6908509" cy="3744416"/>
          </a:xfrm>
        </p:spPr>
        <p:txBody>
          <a:bodyPr>
            <a:normAutofit lnSpcReduction="1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A </a:t>
            </a:r>
            <a:r>
              <a:rPr lang="en-GB" sz="2400" b="1" dirty="0">
                <a:latin typeface="Arial" panose="020B0604020202020204" pitchFamily="34" charset="0"/>
                <a:cs typeface="Arial" panose="020B0604020202020204" pitchFamily="34" charset="0"/>
              </a:rPr>
              <a:t>research proposal</a:t>
            </a:r>
            <a:r>
              <a:rPr lang="en-GB" sz="2400" dirty="0">
                <a:latin typeface="Arial" panose="020B0604020202020204" pitchFamily="34" charset="0"/>
                <a:cs typeface="Arial" panose="020B0604020202020204" pitchFamily="34" charset="0"/>
              </a:rPr>
              <a:t> must be submitted to an institutional review board (IRB) (ethical committee) before starting any study involving data collection with people.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An IRB is a committee that checks whether your research aims and research design are ethically acceptable and follow your institution’s code of conduct.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They check that your research materials and procedures are up to the code of conduct.</a:t>
            </a:r>
          </a:p>
        </p:txBody>
      </p:sp>
    </p:spTree>
    <p:extLst>
      <p:ext uri="{BB962C8B-B14F-4D97-AF65-F5344CB8AC3E}">
        <p14:creationId xmlns:p14="http://schemas.microsoft.com/office/powerpoint/2010/main" val="11250352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79829-0D0F-4770-9601-568D2AD5495C}"/>
              </a:ext>
            </a:extLst>
          </p:cNvPr>
          <p:cNvSpPr>
            <a:spLocks noGrp="1"/>
          </p:cNvSpPr>
          <p:nvPr>
            <p:ph type="title"/>
          </p:nvPr>
        </p:nvSpPr>
        <p:spPr>
          <a:xfrm>
            <a:off x="467544" y="44624"/>
            <a:ext cx="8363272" cy="1143000"/>
          </a:xfrm>
        </p:spPr>
        <p:txBody>
          <a:bodyPr>
            <a:normAutofit fontScale="90000"/>
          </a:bodyPr>
          <a:lstStyle/>
          <a:p>
            <a:pPr algn="l"/>
            <a:r>
              <a:rPr lang="en-GB" b="1" dirty="0">
                <a:latin typeface="Arial" panose="020B0604020202020204" pitchFamily="34" charset="0"/>
                <a:cs typeface="Arial" panose="020B0604020202020204" pitchFamily="34" charset="0"/>
              </a:rPr>
              <a:t>Types of ethical issues/principles</a:t>
            </a:r>
          </a:p>
        </p:txBody>
      </p:sp>
      <p:sp>
        <p:nvSpPr>
          <p:cNvPr id="3" name="Content Placeholder 2">
            <a:extLst>
              <a:ext uri="{FF2B5EF4-FFF2-40B4-BE49-F238E27FC236}">
                <a16:creationId xmlns:a16="http://schemas.microsoft.com/office/drawing/2014/main" id="{58E56CC5-1BC7-44DE-89A1-526AD31470C9}"/>
              </a:ext>
            </a:extLst>
          </p:cNvPr>
          <p:cNvSpPr>
            <a:spLocks noGrp="1"/>
          </p:cNvSpPr>
          <p:nvPr>
            <p:ph idx="1"/>
          </p:nvPr>
        </p:nvSpPr>
        <p:spPr>
          <a:xfrm>
            <a:off x="771526" y="1206564"/>
            <a:ext cx="7600948" cy="4310668"/>
          </a:xfrm>
        </p:spPr>
        <p:txBody>
          <a:bodyPr>
            <a:normAutofit fontScale="92500" lnSpcReduction="1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Voluntary participation</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Confidentiality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Informed consent</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Potential for harm</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Anonymity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Respect for others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Integrity, fairness and open-mindedness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Results communication</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Research misconduct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Plagiarism</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Piracy</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34807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EE69-17EB-46F8-96D6-CFE075A6C599}"/>
              </a:ext>
            </a:extLst>
          </p:cNvPr>
          <p:cNvSpPr>
            <a:spLocks noGrp="1"/>
          </p:cNvSpPr>
          <p:nvPr>
            <p:ph type="title"/>
          </p:nvPr>
        </p:nvSpPr>
        <p:spPr/>
        <p:txBody>
          <a:bodyPr vert="horz" lIns="68580" tIns="34290" rIns="68580" bIns="34290" rtlCol="0" anchor="ctr">
            <a:normAutofit/>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4721C6FE-4662-4581-BACF-4E91F417BE1E}"/>
              </a:ext>
            </a:extLst>
          </p:cNvPr>
          <p:cNvSpPr>
            <a:spLocks noGrp="1"/>
          </p:cNvSpPr>
          <p:nvPr>
            <p:ph idx="1"/>
          </p:nvPr>
        </p:nvSpPr>
        <p:spPr/>
        <p:txBody>
          <a:bodyPr vert="horz" lIns="68580" tIns="34290" rIns="68580" bIns="34290" rtlCol="0" anchor="t">
            <a:normAutofit fontScale="92500" lnSpcReduction="10000"/>
          </a:bodyPr>
          <a:lstStyle/>
          <a:p>
            <a:pPr marL="322421" algn="just">
              <a:lnSpc>
                <a:spcPct val="150000"/>
              </a:lnSpc>
            </a:pPr>
            <a:r>
              <a:rPr lang="en-GB" dirty="0">
                <a:latin typeface="Arial" panose="020B0604020202020204" pitchFamily="34" charset="0"/>
                <a:cs typeface="Arial" panose="020B0604020202020204" pitchFamily="34" charset="0"/>
              </a:rPr>
              <a:t>A group of undergraduate students planned a research project on the detection of foetal abnormalities in the second trimester, by ultrasound scanning. The students collected data from the scan room without informing the mothers.</a:t>
            </a:r>
          </a:p>
        </p:txBody>
      </p:sp>
    </p:spTree>
    <p:extLst>
      <p:ext uri="{BB962C8B-B14F-4D97-AF65-F5344CB8AC3E}">
        <p14:creationId xmlns:p14="http://schemas.microsoft.com/office/powerpoint/2010/main" val="5439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77297-B308-42E3-8A23-51437D7ECCF4}"/>
              </a:ext>
            </a:extLst>
          </p:cNvPr>
          <p:cNvSpPr>
            <a:spLocks noGrp="1"/>
          </p:cNvSpPr>
          <p:nvPr>
            <p:ph type="title"/>
          </p:nvPr>
        </p:nvSpPr>
        <p:spPr>
          <a:xfrm>
            <a:off x="755576" y="476672"/>
            <a:ext cx="7200900" cy="742950"/>
          </a:xfrm>
        </p:spPr>
        <p:txBody>
          <a:bodyPr vert="horz" lIns="68580" tIns="34290" rIns="68580" bIns="34290" rtlCol="0" anchor="ctr">
            <a:normAutofit/>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6E03907E-7C57-4943-93F1-AC1F9021DA2B}"/>
              </a:ext>
            </a:extLst>
          </p:cNvPr>
          <p:cNvSpPr>
            <a:spLocks noGrp="1"/>
          </p:cNvSpPr>
          <p:nvPr>
            <p:ph idx="1"/>
          </p:nvPr>
        </p:nvSpPr>
        <p:spPr/>
        <p:txBody>
          <a:bodyPr vert="horz" lIns="68580" tIns="34290" rIns="68580" bIns="34290" rtlCol="0" anchor="t">
            <a:normAutofit fontScale="85000" lnSpcReduction="10000"/>
          </a:bodyPr>
          <a:lstStyle/>
          <a:p>
            <a:pPr marL="322421" algn="just">
              <a:lnSpc>
                <a:spcPct val="150000"/>
              </a:lnSpc>
            </a:pPr>
            <a:r>
              <a:rPr lang="en-GB" dirty="0">
                <a:latin typeface="Arial" panose="020B0604020202020204" pitchFamily="34" charset="0"/>
                <a:cs typeface="Arial" panose="020B0604020202020204" pitchFamily="34" charset="0"/>
              </a:rPr>
              <a:t>Students are required to prepare a research proposal during their undergraduate program. John developed the idea for his project and discussed with a friend. Several months later, he found that his idea had been submitted as a research proposal by his friend without his knowledge. </a:t>
            </a:r>
          </a:p>
          <a:p>
            <a:pPr marL="82391" indent="0">
              <a:buNone/>
            </a:pPr>
            <a:endParaRPr lang="en-GB" dirty="0"/>
          </a:p>
        </p:txBody>
      </p:sp>
    </p:spTree>
    <p:extLst>
      <p:ext uri="{BB962C8B-B14F-4D97-AF65-F5344CB8AC3E}">
        <p14:creationId xmlns:p14="http://schemas.microsoft.com/office/powerpoint/2010/main" val="2883477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14615-5A97-4982-AD32-7628DE55A8C6}"/>
              </a:ext>
            </a:extLst>
          </p:cNvPr>
          <p:cNvSpPr>
            <a:spLocks noGrp="1"/>
          </p:cNvSpPr>
          <p:nvPr>
            <p:ph type="title"/>
          </p:nvPr>
        </p:nvSpPr>
        <p:spPr>
          <a:xfrm>
            <a:off x="457200" y="404664"/>
            <a:ext cx="7200900" cy="728663"/>
          </a:xfrm>
        </p:spPr>
        <p:txBody>
          <a:bodyPr vert="horz" lIns="68580" tIns="34290" rIns="68580" bIns="34290" rtlCol="0" anchor="ctr">
            <a:normAutofit fontScale="90000"/>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569D2738-4F97-4367-BC91-568A4CCA6C24}"/>
              </a:ext>
            </a:extLst>
          </p:cNvPr>
          <p:cNvSpPr>
            <a:spLocks noGrp="1"/>
          </p:cNvSpPr>
          <p:nvPr>
            <p:ph idx="1"/>
          </p:nvPr>
        </p:nvSpPr>
        <p:spPr/>
        <p:txBody>
          <a:bodyPr vert="horz" lIns="68580" tIns="34290" rIns="68580" bIns="34290" rtlCol="0" anchor="t">
            <a:normAutofit fontScale="92500" lnSpcReduction="10000"/>
          </a:bodyPr>
          <a:lstStyle/>
          <a:p>
            <a:pPr marL="82391" indent="0" algn="just">
              <a:lnSpc>
                <a:spcPct val="150000"/>
              </a:lnSpc>
              <a:buNone/>
            </a:pPr>
            <a:r>
              <a:rPr lang="en-GB" dirty="0">
                <a:latin typeface="Arial" panose="020B0604020202020204" pitchFamily="34" charset="0"/>
                <a:cs typeface="Arial" panose="020B0604020202020204" pitchFamily="34" charset="0"/>
              </a:rPr>
              <a:t>Four students decide to work together on a research project during the vacation. One of the students went abroad during the vacation and did not contribute to the research. The students include all four names in presentation made at a scientific congress. </a:t>
            </a:r>
          </a:p>
          <a:p>
            <a:pPr marL="82391" indent="0">
              <a:buNone/>
            </a:pPr>
            <a:endParaRPr lang="en-GB" dirty="0"/>
          </a:p>
        </p:txBody>
      </p:sp>
    </p:spTree>
    <p:extLst>
      <p:ext uri="{BB962C8B-B14F-4D97-AF65-F5344CB8AC3E}">
        <p14:creationId xmlns:p14="http://schemas.microsoft.com/office/powerpoint/2010/main" val="305558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611560" y="1340768"/>
            <a:ext cx="8229600" cy="4032448"/>
          </a:xfrm>
        </p:spPr>
        <p:txBody>
          <a:bodyPr>
            <a:normAutofit/>
          </a:bodyPr>
          <a:lstStyle/>
          <a:p>
            <a:pPr marL="0" indent="0">
              <a:buNone/>
            </a:pPr>
            <a:r>
              <a:rPr lang="en-GB" sz="2800" dirty="0">
                <a:latin typeface="Arial" panose="020B0604020202020204" pitchFamily="34" charset="0"/>
                <a:cs typeface="Arial" panose="020B0604020202020204" pitchFamily="34" charset="0"/>
              </a:rPr>
              <a:t>Working independently highlight all the ethical issues that must be considered in your research and what each entails.</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latin typeface="Arial" panose="020B0604020202020204" pitchFamily="34" charset="0"/>
              <a:cs typeface="Arial" panose="020B0604020202020204" pitchFamily="34" charset="0"/>
              <a:hlinkClick r:id="rId4"/>
            </a:endParaRPr>
          </a:p>
          <a:p>
            <a:endParaRPr lang="en-GB" dirty="0">
              <a:hlinkClick r:id="rId4"/>
            </a:endParaRPr>
          </a:p>
          <a:p>
            <a:endParaRPr lang="en-GB" dirty="0"/>
          </a:p>
        </p:txBody>
      </p:sp>
      <p:sp>
        <p:nvSpPr>
          <p:cNvPr id="4" name="Rectangle 3">
            <a:extLst>
              <a:ext uri="{FF2B5EF4-FFF2-40B4-BE49-F238E27FC236}">
                <a16:creationId xmlns:a16="http://schemas.microsoft.com/office/drawing/2014/main" id="{0FB354CC-5124-4FA7-A1F4-B7038F9A02B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4002117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EB382-D47F-3014-4FBD-400B17CB283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7. Implication of research</a:t>
            </a:r>
          </a:p>
        </p:txBody>
      </p:sp>
      <p:sp>
        <p:nvSpPr>
          <p:cNvPr id="3" name="Content Placeholder 2">
            <a:extLst>
              <a:ext uri="{FF2B5EF4-FFF2-40B4-BE49-F238E27FC236}">
                <a16:creationId xmlns:a16="http://schemas.microsoft.com/office/drawing/2014/main" id="{2D8A8B27-E749-9B99-8D16-307DA8992B3C}"/>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To conclude the proposal explore the potential implications of your research. Emphasise what you aim to contribute to knowledge and the significance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Keep this brief – don’t make assumptions because you are not actually doing the research so cannot presume what you will find</a:t>
            </a:r>
          </a:p>
        </p:txBody>
      </p:sp>
    </p:spTree>
    <p:extLst>
      <p:ext uri="{BB962C8B-B14F-4D97-AF65-F5344CB8AC3E}">
        <p14:creationId xmlns:p14="http://schemas.microsoft.com/office/powerpoint/2010/main" val="16839765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37B3D-B8EE-1824-8236-6C8CE6D1D67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Implication of research</a:t>
            </a:r>
            <a:endParaRPr lang="en-GB" dirty="0"/>
          </a:p>
        </p:txBody>
      </p:sp>
      <p:sp>
        <p:nvSpPr>
          <p:cNvPr id="3" name="Content Placeholder 2">
            <a:extLst>
              <a:ext uri="{FF2B5EF4-FFF2-40B4-BE49-F238E27FC236}">
                <a16:creationId xmlns:a16="http://schemas.microsoft.com/office/drawing/2014/main" id="{B27B6CF9-AAE6-0C6D-F3B2-9EC1E48E664B}"/>
              </a:ext>
            </a:extLst>
          </p:cNvPr>
          <p:cNvSpPr>
            <a:spLocks noGrp="1"/>
          </p:cNvSpPr>
          <p:nvPr>
            <p:ph idx="1"/>
          </p:nvPr>
        </p:nvSpPr>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rPr>
              <a:t>For example, your results might have implications to:</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Improve best practices/quality of care</a:t>
            </a:r>
          </a:p>
          <a:p>
            <a:r>
              <a:rPr lang="en-GB" dirty="0">
                <a:latin typeface="Arial" panose="020B0604020202020204" pitchFamily="34" charset="0"/>
                <a:cs typeface="Arial" panose="020B0604020202020204" pitchFamily="34" charset="0"/>
              </a:rPr>
              <a:t>Reduce risk</a:t>
            </a:r>
          </a:p>
          <a:p>
            <a:r>
              <a:rPr lang="en-GB" dirty="0">
                <a:latin typeface="Arial" panose="020B0604020202020204" pitchFamily="34" charset="0"/>
                <a:cs typeface="Arial" panose="020B0604020202020204" pitchFamily="34" charset="0"/>
              </a:rPr>
              <a:t>Inform policymaking decisions</a:t>
            </a:r>
          </a:p>
          <a:p>
            <a:r>
              <a:rPr lang="en-GB" dirty="0">
                <a:latin typeface="Arial" panose="020B0604020202020204" pitchFamily="34" charset="0"/>
                <a:cs typeface="Arial" panose="020B0604020202020204" pitchFamily="34" charset="0"/>
              </a:rPr>
              <a:t>Strengthen a theory or model</a:t>
            </a:r>
          </a:p>
          <a:p>
            <a:r>
              <a:rPr lang="en-GB" dirty="0">
                <a:latin typeface="Arial" panose="020B0604020202020204" pitchFamily="34" charset="0"/>
                <a:cs typeface="Arial" panose="020B0604020202020204" pitchFamily="34" charset="0"/>
              </a:rPr>
              <a:t>Change/improve poor practice</a:t>
            </a:r>
          </a:p>
          <a:p>
            <a:r>
              <a:rPr lang="en-GB" dirty="0">
                <a:latin typeface="Arial" panose="020B0604020202020204" pitchFamily="34" charset="0"/>
                <a:cs typeface="Arial" panose="020B0604020202020204" pitchFamily="34" charset="0"/>
              </a:rPr>
              <a:t>Create a basis for future research</a:t>
            </a:r>
          </a:p>
        </p:txBody>
      </p:sp>
    </p:spTree>
    <p:extLst>
      <p:ext uri="{BB962C8B-B14F-4D97-AF65-F5344CB8AC3E}">
        <p14:creationId xmlns:p14="http://schemas.microsoft.com/office/powerpoint/2010/main" val="5501967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B9F80-9DBF-DC60-3A45-1A9CEA3D92B3}"/>
              </a:ext>
            </a:extLst>
          </p:cNvPr>
          <p:cNvSpPr>
            <a:spLocks noGrp="1"/>
          </p:cNvSpPr>
          <p:nvPr>
            <p:ph type="title"/>
          </p:nvPr>
        </p:nvSpPr>
        <p:spPr/>
        <p:txBody>
          <a:bodyPr>
            <a:normAutofit/>
          </a:bodyPr>
          <a:lstStyle/>
          <a:p>
            <a:r>
              <a:rPr lang="en-GB" sz="3600" b="1" dirty="0"/>
              <a:t>8. Plan of Work and Time Schedule</a:t>
            </a:r>
          </a:p>
        </p:txBody>
      </p:sp>
      <p:sp>
        <p:nvSpPr>
          <p:cNvPr id="3" name="Content Placeholder 2">
            <a:extLst>
              <a:ext uri="{FF2B5EF4-FFF2-40B4-BE49-F238E27FC236}">
                <a16:creationId xmlns:a16="http://schemas.microsoft.com/office/drawing/2014/main" id="{7195690C-9266-1C64-ECEF-020F64A42555}"/>
              </a:ext>
            </a:extLst>
          </p:cNvPr>
          <p:cNvSpPr>
            <a:spLocks noGrp="1"/>
          </p:cNvSpPr>
          <p:nvPr>
            <p:ph idx="1"/>
          </p:nvPr>
        </p:nvSpPr>
        <p:spPr>
          <a:xfrm>
            <a:off x="457200" y="1600201"/>
            <a:ext cx="8229600" cy="3917032"/>
          </a:xfrm>
        </p:spPr>
        <p:txBody>
          <a:bodyPr>
            <a:normAutofit fontScale="92500" lnSpcReduction="10000"/>
          </a:bodyPr>
          <a:lstStyle/>
          <a:p>
            <a:pPr algn="l"/>
            <a:r>
              <a:rPr lang="en-GB" sz="3000" dirty="0">
                <a:latin typeface="Arial" panose="020B0604020202020204" pitchFamily="34" charset="0"/>
                <a:cs typeface="Arial" panose="020B0604020202020204" pitchFamily="34" charset="0"/>
              </a:rPr>
              <a:t>A research timeline helps to show when you plan to conduct your data collection, analysis and final report write-up. </a:t>
            </a:r>
          </a:p>
          <a:p>
            <a:pPr algn="l"/>
            <a:r>
              <a:rPr lang="en-GB" sz="3000" dirty="0">
                <a:latin typeface="Arial" panose="020B0604020202020204" pitchFamily="34" charset="0"/>
                <a:cs typeface="Arial" panose="020B0604020202020204" pitchFamily="34" charset="0"/>
              </a:rPr>
              <a:t>State what is planned for each of the weeks.</a:t>
            </a:r>
            <a:endParaRPr lang="en-GB" sz="3000" b="0" i="0" dirty="0">
              <a:solidFill>
                <a:srgbClr val="222222"/>
              </a:solidFill>
              <a:effectLst/>
              <a:latin typeface="Arial" panose="020B0604020202020204" pitchFamily="34" charset="0"/>
              <a:cs typeface="Arial" panose="020B0604020202020204" pitchFamily="34" charset="0"/>
            </a:endParaRPr>
          </a:p>
          <a:p>
            <a:pPr algn="l"/>
            <a:r>
              <a:rPr lang="en-GB" sz="3000" b="0" i="0" dirty="0">
                <a:solidFill>
                  <a:srgbClr val="222222"/>
                </a:solidFill>
                <a:effectLst/>
                <a:latin typeface="Arial" panose="020B0604020202020204" pitchFamily="34" charset="0"/>
                <a:cs typeface="Arial" panose="020B0604020202020204" pitchFamily="34" charset="0"/>
              </a:rPr>
              <a:t>You should include an outline of the various stages and corresponding timelines for developing and implementing the research, including writing up your report (thesis/dissertation).</a:t>
            </a:r>
          </a:p>
          <a:p>
            <a:endParaRPr lang="en-GB" dirty="0"/>
          </a:p>
        </p:txBody>
      </p:sp>
      <p:sp>
        <p:nvSpPr>
          <p:cNvPr id="4" name="Rectangle 3">
            <a:extLst>
              <a:ext uri="{FF2B5EF4-FFF2-40B4-BE49-F238E27FC236}">
                <a16:creationId xmlns:a16="http://schemas.microsoft.com/office/drawing/2014/main" id="{B505F9DF-8893-4C2B-98EB-3D0A2BC78C69}"/>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3266993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8A652-BD66-4EFA-B750-DC9725B2C381}"/>
              </a:ext>
            </a:extLst>
          </p:cNvPr>
          <p:cNvSpPr>
            <a:spLocks noGrp="1"/>
          </p:cNvSpPr>
          <p:nvPr>
            <p:ph type="title"/>
          </p:nvPr>
        </p:nvSpPr>
        <p:spPr>
          <a:xfrm>
            <a:off x="827584" y="188640"/>
            <a:ext cx="7886700" cy="994172"/>
          </a:xfrm>
        </p:spPr>
        <p:txBody>
          <a:bodyPr/>
          <a:lstStyle/>
          <a:p>
            <a:r>
              <a:rPr lang="en-GB" b="1" dirty="0">
                <a:cs typeface="Calibri Light"/>
              </a:rPr>
              <a:t>Timelines</a:t>
            </a:r>
            <a:endParaRPr lang="en-GB" b="1" dirty="0"/>
          </a:p>
        </p:txBody>
      </p:sp>
      <p:sp>
        <p:nvSpPr>
          <p:cNvPr id="3" name="Content Placeholder 2">
            <a:extLst>
              <a:ext uri="{FF2B5EF4-FFF2-40B4-BE49-F238E27FC236}">
                <a16:creationId xmlns:a16="http://schemas.microsoft.com/office/drawing/2014/main" id="{5D660E3C-9C2A-413B-AF42-C2CB6D190E5F}"/>
              </a:ext>
            </a:extLst>
          </p:cNvPr>
          <p:cNvSpPr>
            <a:spLocks noGrp="1"/>
          </p:cNvSpPr>
          <p:nvPr>
            <p:ph idx="1"/>
          </p:nvPr>
        </p:nvSpPr>
        <p:spPr>
          <a:xfrm>
            <a:off x="683568" y="1628800"/>
            <a:ext cx="7886700" cy="3263504"/>
          </a:xfrm>
        </p:spPr>
        <p:txBody>
          <a:bodyPr vert="horz" lIns="68580" tIns="34290" rIns="68580" bIns="34290" rtlCol="0" anchor="t">
            <a:normAutofit fontScale="85000" lnSpcReduction="20000"/>
          </a:bodyPr>
          <a:lstStyle/>
          <a:p>
            <a:r>
              <a:rPr lang="en-GB" dirty="0">
                <a:latin typeface="Arial" panose="020B0604020202020204" pitchFamily="34" charset="0"/>
                <a:cs typeface="Arial" panose="020B0604020202020204" pitchFamily="34" charset="0"/>
              </a:rPr>
              <a:t>List your planned activities – write down everything you need to do (turn your methodology into a step-by-step plan)</a:t>
            </a:r>
          </a:p>
          <a:p>
            <a:r>
              <a:rPr lang="en-GB" dirty="0">
                <a:latin typeface="Arial" panose="020B0604020202020204" pitchFamily="34" charset="0"/>
                <a:cs typeface="Arial" panose="020B0604020202020204" pitchFamily="34" charset="0"/>
              </a:rPr>
              <a:t>Note the time available (deadlines) - estimate a time for each item on your list </a:t>
            </a:r>
          </a:p>
          <a:p>
            <a:r>
              <a:rPr lang="en-GB" dirty="0">
                <a:latin typeface="Arial" panose="020B0604020202020204" pitchFamily="34" charset="0"/>
                <a:cs typeface="Arial" panose="020B0604020202020204" pitchFamily="34" charset="0"/>
              </a:rPr>
              <a:t>Prioritise activities </a:t>
            </a:r>
          </a:p>
          <a:p>
            <a:r>
              <a:rPr lang="en-GB" dirty="0">
                <a:latin typeface="Arial" panose="020B0604020202020204" pitchFamily="34" charset="0"/>
                <a:cs typeface="Arial" panose="020B0604020202020204" pitchFamily="34" charset="0"/>
              </a:rPr>
              <a:t>Use a GANTT chart (using Excel, Microsoft Project etc)</a:t>
            </a:r>
          </a:p>
          <a:p>
            <a:endParaRPr lang="en-GB" dirty="0">
              <a:cs typeface="Calibri"/>
            </a:endParaRPr>
          </a:p>
        </p:txBody>
      </p:sp>
    </p:spTree>
    <p:extLst>
      <p:ext uri="{BB962C8B-B14F-4D97-AF65-F5344CB8AC3E}">
        <p14:creationId xmlns:p14="http://schemas.microsoft.com/office/powerpoint/2010/main" val="9936292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D8886-B531-43A6-9B6A-A06E19861F93}"/>
              </a:ext>
            </a:extLst>
          </p:cNvPr>
          <p:cNvSpPr>
            <a:spLocks noGrp="1"/>
          </p:cNvSpPr>
          <p:nvPr>
            <p:ph type="title"/>
          </p:nvPr>
        </p:nvSpPr>
        <p:spPr>
          <a:xfrm>
            <a:off x="755576" y="260648"/>
            <a:ext cx="7886700" cy="994172"/>
          </a:xfrm>
        </p:spPr>
        <p:txBody>
          <a:bodyPr>
            <a:normAutofit/>
          </a:bodyPr>
          <a:lstStyle/>
          <a:p>
            <a:r>
              <a:rPr lang="en-GB" dirty="0">
                <a:latin typeface="Arial" panose="020B0604020202020204" pitchFamily="34" charset="0"/>
                <a:cs typeface="Arial" panose="020B0604020202020204" pitchFamily="34" charset="0"/>
              </a:rPr>
              <a:t>Gantt Chart –Example</a:t>
            </a:r>
            <a:endParaRPr lang="en-GB" sz="2100" dirty="0">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E834FB50-3E20-482E-B63A-E35B58465CEC}"/>
              </a:ext>
            </a:extLst>
          </p:cNvPr>
          <p:cNvPicPr>
            <a:picLocks noGrp="1" noChangeAspect="1"/>
          </p:cNvPicPr>
          <p:nvPr>
            <p:ph idx="1"/>
          </p:nvPr>
        </p:nvPicPr>
        <p:blipFill>
          <a:blip r:embed="rId2"/>
          <a:stretch>
            <a:fillRect/>
          </a:stretch>
        </p:blipFill>
        <p:spPr>
          <a:xfrm>
            <a:off x="619125" y="2564904"/>
            <a:ext cx="7886700" cy="2113834"/>
          </a:xfrm>
        </p:spPr>
      </p:pic>
      <p:sp>
        <p:nvSpPr>
          <p:cNvPr id="6" name="TextBox 5">
            <a:extLst>
              <a:ext uri="{FF2B5EF4-FFF2-40B4-BE49-F238E27FC236}">
                <a16:creationId xmlns:a16="http://schemas.microsoft.com/office/drawing/2014/main" id="{FC7ABD95-EC97-E50A-3910-3EFDB4FDEEB6}"/>
              </a:ext>
            </a:extLst>
          </p:cNvPr>
          <p:cNvSpPr txBox="1"/>
          <p:nvPr/>
        </p:nvSpPr>
        <p:spPr>
          <a:xfrm>
            <a:off x="628650" y="1571694"/>
            <a:ext cx="788670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 </a:t>
            </a:r>
            <a:r>
              <a:rPr lang="en-GB" sz="1800" dirty="0">
                <a:latin typeface="Arial" panose="020B0604020202020204" pitchFamily="34" charset="0"/>
                <a:cs typeface="Arial" panose="020B0604020202020204" pitchFamily="34" charset="0"/>
              </a:rPr>
              <a:t> tool for planning and scheduling projects </a:t>
            </a:r>
            <a:endParaRPr lang="en-GB" dirty="0"/>
          </a:p>
        </p:txBody>
      </p:sp>
    </p:spTree>
    <p:extLst>
      <p:ext uri="{BB962C8B-B14F-4D97-AF65-F5344CB8AC3E}">
        <p14:creationId xmlns:p14="http://schemas.microsoft.com/office/powerpoint/2010/main" val="26360044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10C41-D701-1120-6275-6F9706A717AD}"/>
              </a:ext>
            </a:extLst>
          </p:cNvPr>
          <p:cNvSpPr>
            <a:spLocks noGrp="1"/>
          </p:cNvSpPr>
          <p:nvPr>
            <p:ph type="title"/>
          </p:nvPr>
        </p:nvSpPr>
        <p:spPr/>
        <p:txBody>
          <a:bodyPr/>
          <a:lstStyle/>
          <a:p>
            <a:r>
              <a:rPr kumimoji="0" lang="en-GB" sz="3600" b="1" i="0" u="none" strike="noStrike" kern="1200" cap="none" spc="0" normalizeH="0" baseline="0" noProof="0" dirty="0">
                <a:ln>
                  <a:noFill/>
                </a:ln>
                <a:solidFill>
                  <a:prstClr val="black"/>
                </a:solidFill>
                <a:effectLst/>
                <a:uLnTx/>
                <a:uFillTx/>
                <a:latin typeface="Myriad Pro"/>
                <a:ea typeface="+mj-ea"/>
                <a:cs typeface="+mj-cs"/>
              </a:rPr>
              <a:t>Example of Research Timeline</a:t>
            </a:r>
            <a:endParaRPr lang="en-GB" dirty="0"/>
          </a:p>
        </p:txBody>
      </p:sp>
      <p:pic>
        <p:nvPicPr>
          <p:cNvPr id="5" name="Content Placeholder 4">
            <a:extLst>
              <a:ext uri="{FF2B5EF4-FFF2-40B4-BE49-F238E27FC236}">
                <a16:creationId xmlns:a16="http://schemas.microsoft.com/office/drawing/2014/main" id="{1AC04CC1-326C-3FDA-9327-202238BF2216}"/>
              </a:ext>
            </a:extLst>
          </p:cNvPr>
          <p:cNvPicPr>
            <a:picLocks noGrp="1" noChangeAspect="1"/>
          </p:cNvPicPr>
          <p:nvPr>
            <p:ph idx="1"/>
          </p:nvPr>
        </p:nvPicPr>
        <p:blipFill>
          <a:blip r:embed="rId3"/>
          <a:stretch>
            <a:fillRect/>
          </a:stretch>
        </p:blipFill>
        <p:spPr>
          <a:xfrm>
            <a:off x="1259632" y="1417638"/>
            <a:ext cx="6624735" cy="1296144"/>
          </a:xfrm>
        </p:spPr>
      </p:pic>
      <p:pic>
        <p:nvPicPr>
          <p:cNvPr id="4" name="Picture 3">
            <a:extLst>
              <a:ext uri="{FF2B5EF4-FFF2-40B4-BE49-F238E27FC236}">
                <a16:creationId xmlns:a16="http://schemas.microsoft.com/office/drawing/2014/main" id="{2F107879-65B2-AC1E-2CFE-A1E236E9D2BE}"/>
              </a:ext>
            </a:extLst>
          </p:cNvPr>
          <p:cNvPicPr>
            <a:picLocks noChangeAspect="1"/>
          </p:cNvPicPr>
          <p:nvPr/>
        </p:nvPicPr>
        <p:blipFill>
          <a:blip r:embed="rId4"/>
          <a:stretch>
            <a:fillRect/>
          </a:stretch>
        </p:blipFill>
        <p:spPr>
          <a:xfrm>
            <a:off x="1331640" y="2751882"/>
            <a:ext cx="6480720" cy="2726580"/>
          </a:xfrm>
          <a:prstGeom prst="rect">
            <a:avLst/>
          </a:prstGeom>
        </p:spPr>
      </p:pic>
    </p:spTree>
    <p:extLst>
      <p:ext uri="{BB962C8B-B14F-4D97-AF65-F5344CB8AC3E}">
        <p14:creationId xmlns:p14="http://schemas.microsoft.com/office/powerpoint/2010/main" val="25115670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DF0DC-0B07-D1B5-F792-264C5D57D7DE}"/>
              </a:ext>
            </a:extLst>
          </p:cNvPr>
          <p:cNvSpPr>
            <a:spLocks noGrp="1"/>
          </p:cNvSpPr>
          <p:nvPr>
            <p:ph type="title"/>
          </p:nvPr>
        </p:nvSpPr>
        <p:spPr/>
        <p:txBody>
          <a:bodyPr>
            <a:normAutofit/>
          </a:bodyPr>
          <a:lstStyle/>
          <a:p>
            <a:r>
              <a:rPr lang="en-GB" b="1" i="0" dirty="0">
                <a:solidFill>
                  <a:srgbClr val="222222"/>
                </a:solidFill>
                <a:effectLst/>
              </a:rPr>
              <a:t>9. References</a:t>
            </a:r>
            <a:endParaRPr lang="en-GB" dirty="0"/>
          </a:p>
        </p:txBody>
      </p:sp>
      <p:sp>
        <p:nvSpPr>
          <p:cNvPr id="3" name="Content Placeholder 2">
            <a:extLst>
              <a:ext uri="{FF2B5EF4-FFF2-40B4-BE49-F238E27FC236}">
                <a16:creationId xmlns:a16="http://schemas.microsoft.com/office/drawing/2014/main" id="{D4E6E15C-F908-7B84-9073-4E5B544BB439}"/>
              </a:ext>
            </a:extLst>
          </p:cNvPr>
          <p:cNvSpPr>
            <a:spLocks noGrp="1"/>
          </p:cNvSpPr>
          <p:nvPr>
            <p:ph idx="1"/>
          </p:nvPr>
        </p:nvSpPr>
        <p:spPr/>
        <p:txBody>
          <a:bodyPr/>
          <a:lstStyle/>
          <a:p>
            <a:pPr marL="0" indent="0" algn="l">
              <a:buNone/>
            </a:pPr>
            <a:r>
              <a:rPr lang="en-GB" b="0" i="0" dirty="0">
                <a:solidFill>
                  <a:srgbClr val="222222"/>
                </a:solidFill>
                <a:effectLst/>
                <a:latin typeface="Arial" panose="020B0604020202020204" pitchFamily="34" charset="0"/>
                <a:cs typeface="Arial" panose="020B0604020202020204" pitchFamily="34" charset="0"/>
              </a:rPr>
              <a:t>You should include:</a:t>
            </a:r>
          </a:p>
          <a:p>
            <a:pPr algn="l">
              <a:buFont typeface="Arial" panose="020B0604020202020204" pitchFamily="34" charset="0"/>
              <a:buChar char="•"/>
            </a:pPr>
            <a:r>
              <a:rPr lang="en-GB" b="0" i="0" dirty="0">
                <a:solidFill>
                  <a:srgbClr val="222222"/>
                </a:solidFill>
                <a:effectLst/>
                <a:latin typeface="Arial" panose="020B0604020202020204" pitchFamily="34" charset="0"/>
                <a:cs typeface="Arial" panose="020B0604020202020204" pitchFamily="34" charset="0"/>
              </a:rPr>
              <a:t>a list of references to key articles and texts discussed within your research proposal</a:t>
            </a:r>
          </a:p>
          <a:p>
            <a:pPr algn="l">
              <a:buFont typeface="Arial" panose="020B0604020202020204" pitchFamily="34" charset="0"/>
              <a:buChar char="•"/>
            </a:pPr>
            <a:r>
              <a:rPr lang="en-GB" dirty="0">
                <a:solidFill>
                  <a:srgbClr val="222222"/>
                </a:solidFill>
                <a:latin typeface="Arial" panose="020B0604020202020204" pitchFamily="34" charset="0"/>
                <a:cs typeface="Arial" panose="020B0604020202020204" pitchFamily="34" charset="0"/>
              </a:rPr>
              <a:t>Ensure you </a:t>
            </a:r>
            <a:r>
              <a:rPr lang="en-GB" b="0" i="0" dirty="0">
                <a:solidFill>
                  <a:srgbClr val="222222"/>
                </a:solidFill>
                <a:effectLst/>
                <a:latin typeface="Arial" panose="020B0604020202020204" pitchFamily="34" charset="0"/>
                <a:cs typeface="Arial" panose="020B0604020202020204" pitchFamily="34" charset="0"/>
              </a:rPr>
              <a:t>select appropriate sources  that are relevant to the proposed research.</a:t>
            </a:r>
          </a:p>
          <a:p>
            <a:endParaRPr lang="en-GB" dirty="0"/>
          </a:p>
        </p:txBody>
      </p:sp>
      <p:sp>
        <p:nvSpPr>
          <p:cNvPr id="4" name="Rectangle 3">
            <a:extLst>
              <a:ext uri="{FF2B5EF4-FFF2-40B4-BE49-F238E27FC236}">
                <a16:creationId xmlns:a16="http://schemas.microsoft.com/office/drawing/2014/main" id="{16E99C14-A92D-4F26-8FD4-50C5DBFD038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5068691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EC38-23F1-4FC6-8DB2-BCCCA8BCF004}"/>
              </a:ext>
            </a:extLst>
          </p:cNvPr>
          <p:cNvSpPr>
            <a:spLocks noGrp="1"/>
          </p:cNvSpPr>
          <p:nvPr>
            <p:ph type="title"/>
          </p:nvPr>
        </p:nvSpPr>
        <p:spPr>
          <a:xfrm>
            <a:off x="323529" y="364984"/>
            <a:ext cx="8712968" cy="967385"/>
          </a:xfrm>
        </p:spPr>
        <p:txBody>
          <a:bodyPr>
            <a:noAutofit/>
          </a:bodyPr>
          <a:lstStyle/>
          <a:p>
            <a:pPr algn="l"/>
            <a:r>
              <a:rPr lang="en-GB" sz="3600" b="1" dirty="0"/>
              <a:t>Research Proposal – Summary of what to include</a:t>
            </a:r>
          </a:p>
        </p:txBody>
      </p:sp>
      <p:grpSp>
        <p:nvGrpSpPr>
          <p:cNvPr id="17" name="Group 16">
            <a:extLst>
              <a:ext uri="{FF2B5EF4-FFF2-40B4-BE49-F238E27FC236}">
                <a16:creationId xmlns:a16="http://schemas.microsoft.com/office/drawing/2014/main" id="{5F5E5380-A444-4315-A7B8-8E02BBECBA1D}"/>
              </a:ext>
            </a:extLst>
          </p:cNvPr>
          <p:cNvGrpSpPr/>
          <p:nvPr/>
        </p:nvGrpSpPr>
        <p:grpSpPr>
          <a:xfrm>
            <a:off x="881599" y="1871472"/>
            <a:ext cx="5295803" cy="489574"/>
            <a:chOff x="1175466" y="1352295"/>
            <a:chExt cx="7061071" cy="652765"/>
          </a:xfrm>
        </p:grpSpPr>
        <p:sp>
          <p:nvSpPr>
            <p:cNvPr id="5" name="Freeform: Shape 4">
              <a:extLst>
                <a:ext uri="{FF2B5EF4-FFF2-40B4-BE49-F238E27FC236}">
                  <a16:creationId xmlns:a16="http://schemas.microsoft.com/office/drawing/2014/main" id="{6690886A-D7CE-432A-959B-B5C0E3EC5280}"/>
                </a:ext>
              </a:extLst>
            </p:cNvPr>
            <p:cNvSpPr/>
            <p:nvPr/>
          </p:nvSpPr>
          <p:spPr>
            <a:xfrm>
              <a:off x="1547701" y="1352295"/>
              <a:ext cx="6688836" cy="649893"/>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336793" tIns="51436" rIns="96012" bIns="51436" numCol="1" spcCol="1270" anchor="ctr" anchorCtr="0">
              <a:noAutofit/>
            </a:bodyPr>
            <a:lstStyle/>
            <a:p>
              <a:pPr algn="ctr" defTabSz="600075">
                <a:lnSpc>
                  <a:spcPct val="90000"/>
                </a:lnSpc>
                <a:spcBef>
                  <a:spcPct val="0"/>
                </a:spcBef>
                <a:spcAft>
                  <a:spcPct val="35000"/>
                </a:spcAft>
              </a:pPr>
              <a:r>
                <a:rPr lang="en-GB" sz="1600" b="1" dirty="0">
                  <a:solidFill>
                    <a:schemeClr val="tx1"/>
                  </a:solidFill>
                </a:rPr>
                <a:t>Introduction/Brief Lit review</a:t>
              </a:r>
              <a:r>
                <a:rPr lang="en-GB" sz="1600" dirty="0">
                  <a:solidFill>
                    <a:schemeClr val="tx1"/>
                  </a:solidFill>
                </a:rPr>
                <a:t> and your chosen research aim, objectives and question</a:t>
              </a:r>
            </a:p>
          </p:txBody>
        </p:sp>
        <p:sp>
          <p:nvSpPr>
            <p:cNvPr id="6" name="Oval 5" descr="Badge 1 with solid fill">
              <a:extLst>
                <a:ext uri="{FF2B5EF4-FFF2-40B4-BE49-F238E27FC236}">
                  <a16:creationId xmlns:a16="http://schemas.microsoft.com/office/drawing/2014/main" id="{80393BA0-32CF-42BD-A2FE-582FDCE90095}"/>
                </a:ext>
              </a:extLst>
            </p:cNvPr>
            <p:cNvSpPr/>
            <p:nvPr/>
          </p:nvSpPr>
          <p:spPr>
            <a:xfrm>
              <a:off x="1175466" y="1355169"/>
              <a:ext cx="649891" cy="649891"/>
            </a:xfrm>
            <a:prstGeom prst="ellipse">
              <a:avLst/>
            </a:prstGeom>
            <a:blipFill>
              <a:blip r:embed="rId4">
                <a:extLst>
                  <a:ext uri="{96DAC541-7B7A-43D3-8B79-37D633B846F1}">
                    <asvg:svgBlip xmlns:asvg="http://schemas.microsoft.com/office/drawing/2016/SVG/main" r:embed="rId5"/>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grpSp>
      <p:grpSp>
        <p:nvGrpSpPr>
          <p:cNvPr id="18" name="Group 17">
            <a:extLst>
              <a:ext uri="{FF2B5EF4-FFF2-40B4-BE49-F238E27FC236}">
                <a16:creationId xmlns:a16="http://schemas.microsoft.com/office/drawing/2014/main" id="{D8384432-82F5-438E-8B2B-E9BB05EB481C}"/>
              </a:ext>
            </a:extLst>
          </p:cNvPr>
          <p:cNvGrpSpPr/>
          <p:nvPr/>
        </p:nvGrpSpPr>
        <p:grpSpPr>
          <a:xfrm>
            <a:off x="881599" y="2504388"/>
            <a:ext cx="5260336" cy="487419"/>
            <a:chOff x="1175466" y="2199058"/>
            <a:chExt cx="7013781" cy="649892"/>
          </a:xfrm>
        </p:grpSpPr>
        <p:sp>
          <p:nvSpPr>
            <p:cNvPr id="7" name="Freeform: Shape 6">
              <a:extLst>
                <a:ext uri="{FF2B5EF4-FFF2-40B4-BE49-F238E27FC236}">
                  <a16:creationId xmlns:a16="http://schemas.microsoft.com/office/drawing/2014/main" id="{942E17C5-1666-4752-8F40-010A2A64E233}"/>
                </a:ext>
              </a:extLst>
            </p:cNvPr>
            <p:cNvSpPr/>
            <p:nvPr/>
          </p:nvSpPr>
          <p:spPr>
            <a:xfrm>
              <a:off x="1500411" y="2199058"/>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1736123"/>
                <a:satOff val="8509"/>
                <a:lumOff val="3255"/>
                <a:alphaOff val="0"/>
              </a:schemeClr>
            </a:fillRef>
            <a:effectRef idx="0">
              <a:schemeClr val="accent3">
                <a:hueOff val="-1736123"/>
                <a:satOff val="8509"/>
                <a:lumOff val="3255"/>
                <a:alphaOff val="0"/>
              </a:schemeClr>
            </a:effectRef>
            <a:fontRef idx="minor">
              <a:schemeClr val="lt1"/>
            </a:fontRef>
          </p:style>
          <p:txBody>
            <a:bodyPr spcFirstLastPara="0" vert="horz" wrap="square" lIns="336793" tIns="51435" rIns="96012" bIns="51435" numCol="1" spcCol="1270" anchor="ctr" anchorCtr="0">
              <a:noAutofit/>
            </a:bodyPr>
            <a:lstStyle/>
            <a:p>
              <a:pPr algn="ctr" defTabSz="600075">
                <a:lnSpc>
                  <a:spcPct val="90000"/>
                </a:lnSpc>
                <a:spcBef>
                  <a:spcPct val="0"/>
                </a:spcBef>
                <a:spcAft>
                  <a:spcPct val="35000"/>
                </a:spcAft>
              </a:pPr>
              <a:r>
                <a:rPr lang="en-GB" b="1" dirty="0">
                  <a:solidFill>
                    <a:schemeClr val="tx1"/>
                  </a:solidFill>
                </a:rPr>
                <a:t>Rationale</a:t>
              </a:r>
              <a:r>
                <a:rPr lang="en-GB" dirty="0">
                  <a:solidFill>
                    <a:schemeClr val="tx1"/>
                  </a:solidFill>
                </a:rPr>
                <a:t> - Any relevant existing research </a:t>
              </a:r>
            </a:p>
          </p:txBody>
        </p:sp>
        <p:sp>
          <p:nvSpPr>
            <p:cNvPr id="8" name="Oval 7" descr="Badge with solid fill">
              <a:extLst>
                <a:ext uri="{FF2B5EF4-FFF2-40B4-BE49-F238E27FC236}">
                  <a16:creationId xmlns:a16="http://schemas.microsoft.com/office/drawing/2014/main" id="{1DD397BB-580E-434E-A3DA-6DEAACC88007}"/>
                </a:ext>
              </a:extLst>
            </p:cNvPr>
            <p:cNvSpPr/>
            <p:nvPr/>
          </p:nvSpPr>
          <p:spPr>
            <a:xfrm>
              <a:off x="1175466" y="2199058"/>
              <a:ext cx="649891" cy="649891"/>
            </a:xfrm>
            <a:prstGeom prst="ellipse">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872495"/>
                <a:satOff val="13395"/>
                <a:lumOff val="1434"/>
                <a:alphaOff val="0"/>
              </a:schemeClr>
            </a:effectRef>
            <a:fontRef idx="minor">
              <a:schemeClr val="lt1">
                <a:hueOff val="0"/>
                <a:satOff val="0"/>
                <a:lumOff val="0"/>
                <a:alphaOff val="0"/>
              </a:schemeClr>
            </a:fontRef>
          </p:style>
        </p:sp>
      </p:grpSp>
      <p:grpSp>
        <p:nvGrpSpPr>
          <p:cNvPr id="19" name="Group 18">
            <a:extLst>
              <a:ext uri="{FF2B5EF4-FFF2-40B4-BE49-F238E27FC236}">
                <a16:creationId xmlns:a16="http://schemas.microsoft.com/office/drawing/2014/main" id="{EF9F1618-D733-4640-8CC5-C2B55072DB6D}"/>
              </a:ext>
            </a:extLst>
          </p:cNvPr>
          <p:cNvGrpSpPr/>
          <p:nvPr/>
        </p:nvGrpSpPr>
        <p:grpSpPr>
          <a:xfrm>
            <a:off x="881599" y="3103842"/>
            <a:ext cx="5308496" cy="523037"/>
            <a:chOff x="1175466" y="2995456"/>
            <a:chExt cx="7077994" cy="697382"/>
          </a:xfrm>
        </p:grpSpPr>
        <p:sp>
          <p:nvSpPr>
            <p:cNvPr id="13" name="Freeform: Shape 12">
              <a:extLst>
                <a:ext uri="{FF2B5EF4-FFF2-40B4-BE49-F238E27FC236}">
                  <a16:creationId xmlns:a16="http://schemas.microsoft.com/office/drawing/2014/main" id="{0DA4E77A-F885-4064-9F68-3A69C82AC19B}"/>
                </a:ext>
              </a:extLst>
            </p:cNvPr>
            <p:cNvSpPr/>
            <p:nvPr/>
          </p:nvSpPr>
          <p:spPr>
            <a:xfrm>
              <a:off x="1564624" y="2995456"/>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6944491"/>
                <a:satOff val="34037"/>
                <a:lumOff val="13020"/>
                <a:alphaOff val="0"/>
              </a:schemeClr>
            </a:fillRef>
            <a:effectRef idx="0">
              <a:schemeClr val="accent3">
                <a:hueOff val="-6944491"/>
                <a:satOff val="34037"/>
                <a:lumOff val="13020"/>
                <a:alphaOff val="0"/>
              </a:schemeClr>
            </a:effectRef>
            <a:fontRef idx="minor">
              <a:schemeClr val="lt1"/>
            </a:fontRef>
          </p:style>
          <p:txBody>
            <a:bodyPr spcFirstLastPara="0" vert="horz" wrap="square" lIns="336793" tIns="51435" rIns="96012" bIns="51436" numCol="1" spcCol="1270" anchor="ctr" anchorCtr="0">
              <a:noAutofit/>
            </a:bodyPr>
            <a:lstStyle/>
            <a:p>
              <a:pPr algn="ctr" defTabSz="600075">
                <a:lnSpc>
                  <a:spcPct val="90000"/>
                </a:lnSpc>
                <a:spcBef>
                  <a:spcPct val="0"/>
                </a:spcBef>
                <a:spcAft>
                  <a:spcPct val="35000"/>
                </a:spcAft>
              </a:pPr>
              <a:r>
                <a:rPr lang="en-GB" dirty="0">
                  <a:solidFill>
                    <a:schemeClr val="tx1"/>
                  </a:solidFill>
                </a:rPr>
                <a:t>Your proposed </a:t>
              </a:r>
              <a:r>
                <a:rPr lang="en-GB" b="1" dirty="0">
                  <a:solidFill>
                    <a:schemeClr val="tx1"/>
                  </a:solidFill>
                </a:rPr>
                <a:t>method</a:t>
              </a:r>
              <a:r>
                <a:rPr lang="en-GB" dirty="0">
                  <a:solidFill>
                    <a:schemeClr val="tx1"/>
                  </a:solidFill>
                </a:rPr>
                <a:t> (</a:t>
              </a:r>
              <a:r>
                <a:rPr lang="en-GB" dirty="0">
                  <a:solidFill>
                    <a:schemeClr val="tx1"/>
                  </a:solidFill>
                  <a:cs typeface="Arial" panose="020B0604020202020204" pitchFamily="34" charset="0"/>
                </a:rPr>
                <a:t>What? Who? How?) </a:t>
              </a:r>
            </a:p>
          </p:txBody>
        </p:sp>
        <p:sp>
          <p:nvSpPr>
            <p:cNvPr id="10" name="Oval 9" descr="Badge 3 with solid fill">
              <a:extLst>
                <a:ext uri="{FF2B5EF4-FFF2-40B4-BE49-F238E27FC236}">
                  <a16:creationId xmlns:a16="http://schemas.microsoft.com/office/drawing/2014/main" id="{BD045F05-32B5-468C-ADD6-2F6F1A820C90}"/>
                </a:ext>
              </a:extLst>
            </p:cNvPr>
            <p:cNvSpPr/>
            <p:nvPr/>
          </p:nvSpPr>
          <p:spPr>
            <a:xfrm>
              <a:off x="1175466" y="3042947"/>
              <a:ext cx="649891" cy="649891"/>
            </a:xfrm>
            <a:prstGeom prst="ellipse">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744990"/>
                <a:satOff val="26789"/>
                <a:lumOff val="2869"/>
                <a:alphaOff val="0"/>
              </a:schemeClr>
            </a:effectRef>
            <a:fontRef idx="minor">
              <a:schemeClr val="lt1">
                <a:hueOff val="0"/>
                <a:satOff val="0"/>
                <a:lumOff val="0"/>
                <a:alphaOff val="0"/>
              </a:schemeClr>
            </a:fontRef>
          </p:style>
        </p:sp>
      </p:grpSp>
      <p:grpSp>
        <p:nvGrpSpPr>
          <p:cNvPr id="20" name="Group 19">
            <a:extLst>
              <a:ext uri="{FF2B5EF4-FFF2-40B4-BE49-F238E27FC236}">
                <a16:creationId xmlns:a16="http://schemas.microsoft.com/office/drawing/2014/main" id="{076102DB-9CBC-4E94-A40C-640237851E3D}"/>
              </a:ext>
            </a:extLst>
          </p:cNvPr>
          <p:cNvGrpSpPr/>
          <p:nvPr/>
        </p:nvGrpSpPr>
        <p:grpSpPr>
          <a:xfrm>
            <a:off x="881599" y="3738914"/>
            <a:ext cx="5295704" cy="520883"/>
            <a:chOff x="1175466" y="3842217"/>
            <a:chExt cx="7060938" cy="694510"/>
          </a:xfrm>
        </p:grpSpPr>
        <p:sp>
          <p:nvSpPr>
            <p:cNvPr id="9" name="Freeform: Shape 8">
              <a:extLst>
                <a:ext uri="{FF2B5EF4-FFF2-40B4-BE49-F238E27FC236}">
                  <a16:creationId xmlns:a16="http://schemas.microsoft.com/office/drawing/2014/main" id="{A16FECF7-3D56-4CEB-A8E7-7A7D2F2FDA24}"/>
                </a:ext>
              </a:extLst>
            </p:cNvPr>
            <p:cNvSpPr/>
            <p:nvPr/>
          </p:nvSpPr>
          <p:spPr>
            <a:xfrm>
              <a:off x="1547568" y="384221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3472245"/>
                <a:satOff val="17018"/>
                <a:lumOff val="6510"/>
                <a:alphaOff val="0"/>
              </a:schemeClr>
            </a:fillRef>
            <a:effectRef idx="0">
              <a:schemeClr val="accent3">
                <a:hueOff val="-3472245"/>
                <a:satOff val="17018"/>
                <a:lumOff val="6510"/>
                <a:alphaOff val="0"/>
              </a:schemeClr>
            </a:effectRef>
            <a:fontRef idx="minor">
              <a:schemeClr val="lt1"/>
            </a:fontRef>
          </p:style>
          <p:txBody>
            <a:bodyPr spcFirstLastPara="0" vert="horz" wrap="square" lIns="336793" tIns="51436" rIns="96012" bIns="51435" numCol="1" spcCol="1270" anchor="ctr" anchorCtr="0">
              <a:noAutofit/>
            </a:bodyPr>
            <a:lstStyle/>
            <a:p>
              <a:pPr algn="ctr" defTabSz="600075">
                <a:lnSpc>
                  <a:spcPct val="90000"/>
                </a:lnSpc>
                <a:spcBef>
                  <a:spcPct val="0"/>
                </a:spcBef>
                <a:spcAft>
                  <a:spcPct val="35000"/>
                </a:spcAft>
              </a:pPr>
              <a:r>
                <a:rPr lang="en-GB" b="1" dirty="0">
                  <a:solidFill>
                    <a:schemeClr val="tx1"/>
                  </a:solidFill>
                </a:rPr>
                <a:t>Ethical considerations. </a:t>
              </a:r>
            </a:p>
          </p:txBody>
        </p:sp>
        <p:sp>
          <p:nvSpPr>
            <p:cNvPr id="12" name="Oval 11" descr="Badge 4 with solid fill">
              <a:extLst>
                <a:ext uri="{FF2B5EF4-FFF2-40B4-BE49-F238E27FC236}">
                  <a16:creationId xmlns:a16="http://schemas.microsoft.com/office/drawing/2014/main" id="{5BA03E62-4F65-4930-8775-7FDBD5F70E5F}"/>
                </a:ext>
              </a:extLst>
            </p:cNvPr>
            <p:cNvSpPr/>
            <p:nvPr/>
          </p:nvSpPr>
          <p:spPr>
            <a:xfrm>
              <a:off x="1175466" y="3886836"/>
              <a:ext cx="649891" cy="649891"/>
            </a:xfrm>
            <a:prstGeom prst="ellipse">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5617484"/>
                <a:satOff val="40184"/>
                <a:lumOff val="4303"/>
                <a:alphaOff val="0"/>
              </a:schemeClr>
            </a:effectRef>
            <a:fontRef idx="minor">
              <a:schemeClr val="lt1">
                <a:hueOff val="0"/>
                <a:satOff val="0"/>
                <a:lumOff val="0"/>
                <a:alphaOff val="0"/>
              </a:schemeClr>
            </a:fontRef>
          </p:style>
        </p:sp>
      </p:grpSp>
      <p:grpSp>
        <p:nvGrpSpPr>
          <p:cNvPr id="21" name="Group 20">
            <a:extLst>
              <a:ext uri="{FF2B5EF4-FFF2-40B4-BE49-F238E27FC236}">
                <a16:creationId xmlns:a16="http://schemas.microsoft.com/office/drawing/2014/main" id="{81792911-CD5B-40FC-84C4-9A2E8598658F}"/>
              </a:ext>
            </a:extLst>
          </p:cNvPr>
          <p:cNvGrpSpPr/>
          <p:nvPr/>
        </p:nvGrpSpPr>
        <p:grpSpPr>
          <a:xfrm>
            <a:off x="881599" y="4363026"/>
            <a:ext cx="5295704" cy="529687"/>
            <a:chOff x="1175466" y="4674367"/>
            <a:chExt cx="7060938" cy="706249"/>
          </a:xfrm>
        </p:grpSpPr>
        <p:sp>
          <p:nvSpPr>
            <p:cNvPr id="11" name="Freeform: Shape 10">
              <a:extLst>
                <a:ext uri="{FF2B5EF4-FFF2-40B4-BE49-F238E27FC236}">
                  <a16:creationId xmlns:a16="http://schemas.microsoft.com/office/drawing/2014/main" id="{EE73E45A-D2C4-460C-A26E-324532AC6B19}"/>
                </a:ext>
              </a:extLst>
            </p:cNvPr>
            <p:cNvSpPr/>
            <p:nvPr/>
          </p:nvSpPr>
          <p:spPr>
            <a:xfrm>
              <a:off x="1547568" y="467436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5208368"/>
                <a:satOff val="25528"/>
                <a:lumOff val="9765"/>
                <a:alphaOff val="0"/>
              </a:schemeClr>
            </a:fillRef>
            <a:effectRef idx="0">
              <a:schemeClr val="accent3">
                <a:hueOff val="-5208368"/>
                <a:satOff val="25528"/>
                <a:lumOff val="9765"/>
                <a:alphaOff val="0"/>
              </a:schemeClr>
            </a:effectRef>
            <a:fontRef idx="minor">
              <a:schemeClr val="lt1"/>
            </a:fontRef>
          </p:style>
          <p:txBody>
            <a:bodyPr spcFirstLastPara="0" vert="horz" wrap="square" lIns="336793" tIns="51436" rIns="96012" bIns="51435" numCol="1" spcCol="1270" anchor="ctr" anchorCtr="0">
              <a:noAutofit/>
            </a:bodyPr>
            <a:lstStyle/>
            <a:p>
              <a:pPr algn="ctr" defTabSz="600075">
                <a:lnSpc>
                  <a:spcPct val="90000"/>
                </a:lnSpc>
                <a:spcBef>
                  <a:spcPct val="0"/>
                </a:spcBef>
                <a:spcAft>
                  <a:spcPct val="35000"/>
                </a:spcAft>
              </a:pPr>
              <a:endParaRPr lang="en-GB" sz="1350" dirty="0">
                <a:solidFill>
                  <a:schemeClr val="tx1"/>
                </a:solidFill>
              </a:endParaRPr>
            </a:p>
          </p:txBody>
        </p:sp>
        <p:sp>
          <p:nvSpPr>
            <p:cNvPr id="14" name="Oval 13" descr="Badge 5 with solid fill">
              <a:extLst>
                <a:ext uri="{FF2B5EF4-FFF2-40B4-BE49-F238E27FC236}">
                  <a16:creationId xmlns:a16="http://schemas.microsoft.com/office/drawing/2014/main" id="{4BEF558D-946F-4A4A-AA6B-EBA0EC9D8EE0}"/>
                </a:ext>
              </a:extLst>
            </p:cNvPr>
            <p:cNvSpPr/>
            <p:nvPr/>
          </p:nvSpPr>
          <p:spPr>
            <a:xfrm>
              <a:off x="1175466" y="4730725"/>
              <a:ext cx="649891" cy="649891"/>
            </a:xfrm>
            <a:prstGeom prst="ellipse">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7489979"/>
                <a:satOff val="53578"/>
                <a:lumOff val="5738"/>
                <a:alphaOff val="0"/>
              </a:schemeClr>
            </a:effectRef>
            <a:fontRef idx="minor">
              <a:schemeClr val="lt1">
                <a:hueOff val="0"/>
                <a:satOff val="0"/>
                <a:lumOff val="0"/>
                <a:alphaOff val="0"/>
              </a:schemeClr>
            </a:fontRef>
          </p:style>
        </p:sp>
      </p:grpSp>
      <p:grpSp>
        <p:nvGrpSpPr>
          <p:cNvPr id="22" name="Group 21">
            <a:extLst>
              <a:ext uri="{FF2B5EF4-FFF2-40B4-BE49-F238E27FC236}">
                <a16:creationId xmlns:a16="http://schemas.microsoft.com/office/drawing/2014/main" id="{546A9956-868E-425D-866E-038659FE8F7A}"/>
              </a:ext>
            </a:extLst>
          </p:cNvPr>
          <p:cNvGrpSpPr/>
          <p:nvPr/>
        </p:nvGrpSpPr>
        <p:grpSpPr>
          <a:xfrm>
            <a:off x="881599" y="5038211"/>
            <a:ext cx="5308496" cy="487419"/>
            <a:chOff x="1175466" y="5574614"/>
            <a:chExt cx="7077994" cy="649892"/>
          </a:xfrm>
        </p:grpSpPr>
        <p:sp>
          <p:nvSpPr>
            <p:cNvPr id="15" name="Freeform: Shape 14">
              <a:extLst>
                <a:ext uri="{FF2B5EF4-FFF2-40B4-BE49-F238E27FC236}">
                  <a16:creationId xmlns:a16="http://schemas.microsoft.com/office/drawing/2014/main" id="{B28033CC-FDB0-4373-8296-3D7CB37B04F4}"/>
                </a:ext>
              </a:extLst>
            </p:cNvPr>
            <p:cNvSpPr/>
            <p:nvPr/>
          </p:nvSpPr>
          <p:spPr>
            <a:xfrm>
              <a:off x="1564624" y="5574614"/>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336793" tIns="51436" rIns="96012" bIns="51435" numCol="1" spcCol="1270" anchor="ctr" anchorCtr="0">
              <a:noAutofit/>
            </a:bodyPr>
            <a:lstStyle/>
            <a:p>
              <a:pPr algn="ctr" defTabSz="600075">
                <a:lnSpc>
                  <a:spcPct val="90000"/>
                </a:lnSpc>
                <a:spcBef>
                  <a:spcPct val="0"/>
                </a:spcBef>
                <a:spcAft>
                  <a:spcPct val="35000"/>
                </a:spcAft>
              </a:pPr>
              <a:endParaRPr lang="en-GB" sz="1350" dirty="0">
                <a:solidFill>
                  <a:schemeClr val="tx1"/>
                </a:solidFill>
                <a:latin typeface="Arial" panose="020B0604020202020204" pitchFamily="34" charset="0"/>
                <a:cs typeface="Arial" panose="020B0604020202020204" pitchFamily="34" charset="0"/>
              </a:endParaRPr>
            </a:p>
          </p:txBody>
        </p:sp>
        <p:sp>
          <p:nvSpPr>
            <p:cNvPr id="16" name="Oval 15" descr="Badge 6 with solid fill">
              <a:extLst>
                <a:ext uri="{FF2B5EF4-FFF2-40B4-BE49-F238E27FC236}">
                  <a16:creationId xmlns:a16="http://schemas.microsoft.com/office/drawing/2014/main" id="{889A3B7C-C3ED-4F65-9C1C-0B83011B21A3}"/>
                </a:ext>
              </a:extLst>
            </p:cNvPr>
            <p:cNvSpPr/>
            <p:nvPr/>
          </p:nvSpPr>
          <p:spPr>
            <a:xfrm>
              <a:off x="1175466" y="5574614"/>
              <a:ext cx="649891" cy="649891"/>
            </a:xfrm>
            <a:prstGeom prst="ellipse">
              <a:avLst/>
            </a:prstGeom>
            <a: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txBody>
            <a:bodyPr/>
            <a:lstStyle/>
            <a:p>
              <a:endParaRPr lang="en-GB" sz="1350" dirty="0"/>
            </a:p>
          </p:txBody>
        </p:sp>
      </p:grpSp>
      <p:sp>
        <p:nvSpPr>
          <p:cNvPr id="23" name="TextBox 22">
            <a:extLst>
              <a:ext uri="{FF2B5EF4-FFF2-40B4-BE49-F238E27FC236}">
                <a16:creationId xmlns:a16="http://schemas.microsoft.com/office/drawing/2014/main" id="{BB825348-67A4-41C4-9CB9-B891AA2430C6}"/>
              </a:ext>
            </a:extLst>
          </p:cNvPr>
          <p:cNvSpPr txBox="1"/>
          <p:nvPr/>
        </p:nvSpPr>
        <p:spPr>
          <a:xfrm>
            <a:off x="6361386" y="1871472"/>
            <a:ext cx="2343190" cy="71558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350" dirty="0"/>
              <a:t>Your individual presentation will need to include six key elements. </a:t>
            </a:r>
          </a:p>
        </p:txBody>
      </p:sp>
      <p:sp>
        <p:nvSpPr>
          <p:cNvPr id="24" name="TextBox 23">
            <a:extLst>
              <a:ext uri="{FF2B5EF4-FFF2-40B4-BE49-F238E27FC236}">
                <a16:creationId xmlns:a16="http://schemas.microsoft.com/office/drawing/2014/main" id="{B06F8747-5DC5-4B49-9FF3-8BA71A66FF1B}"/>
              </a:ext>
            </a:extLst>
          </p:cNvPr>
          <p:cNvSpPr txBox="1"/>
          <p:nvPr/>
        </p:nvSpPr>
        <p:spPr>
          <a:xfrm>
            <a:off x="6385644" y="2757593"/>
            <a:ext cx="2343190" cy="113107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350" dirty="0"/>
              <a:t>As an individual, you can decide how many slides you would like in each section. Ensure that each section has at least one slide. </a:t>
            </a:r>
          </a:p>
        </p:txBody>
      </p:sp>
      <p:sp>
        <p:nvSpPr>
          <p:cNvPr id="25" name="TextBox 24">
            <a:extLst>
              <a:ext uri="{FF2B5EF4-FFF2-40B4-BE49-F238E27FC236}">
                <a16:creationId xmlns:a16="http://schemas.microsoft.com/office/drawing/2014/main" id="{EA1BDE25-779F-41D0-94FB-7F326AD76766}"/>
              </a:ext>
            </a:extLst>
          </p:cNvPr>
          <p:cNvSpPr txBox="1"/>
          <p:nvPr/>
        </p:nvSpPr>
        <p:spPr>
          <a:xfrm>
            <a:off x="6385644" y="4192572"/>
            <a:ext cx="2343190" cy="113107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350" dirty="0"/>
              <a:t>Your individual presentation will also need to have a title slide (with your names and student numbers) and a reference slide. </a:t>
            </a:r>
          </a:p>
        </p:txBody>
      </p:sp>
      <p:sp>
        <p:nvSpPr>
          <p:cNvPr id="26" name="TextBox 25">
            <a:extLst>
              <a:ext uri="{FF2B5EF4-FFF2-40B4-BE49-F238E27FC236}">
                <a16:creationId xmlns:a16="http://schemas.microsoft.com/office/drawing/2014/main" id="{6134D51A-71B3-4F34-A154-DAB734DD5BFE}"/>
              </a:ext>
            </a:extLst>
          </p:cNvPr>
          <p:cNvSpPr txBox="1"/>
          <p:nvPr/>
        </p:nvSpPr>
        <p:spPr>
          <a:xfrm>
            <a:off x="1488403" y="4492179"/>
            <a:ext cx="4701692" cy="313932"/>
          </a:xfrm>
          <a:prstGeom prst="rect">
            <a:avLst/>
          </a:prstGeom>
          <a:noFill/>
        </p:spPr>
        <p:txBody>
          <a:bodyPr wrap="square">
            <a:spAutoFit/>
          </a:bodyPr>
          <a:lstStyle/>
          <a:p>
            <a:pPr algn="ctr" defTabSz="600075">
              <a:lnSpc>
                <a:spcPct val="90000"/>
              </a:lnSpc>
              <a:spcBef>
                <a:spcPct val="0"/>
              </a:spcBef>
              <a:spcAft>
                <a:spcPct val="35000"/>
              </a:spcAft>
            </a:pPr>
            <a:r>
              <a:rPr lang="en-GB" sz="1600" dirty="0"/>
              <a:t>Plan of Work and Time Schedule </a:t>
            </a:r>
            <a:r>
              <a:rPr lang="en-GB" sz="1600" b="1" dirty="0"/>
              <a:t>(Gantt Chart)</a:t>
            </a:r>
            <a:endParaRPr lang="en-GB" sz="1600" b="1" dirty="0">
              <a:cs typeface="Arial" panose="020B0604020202020204" pitchFamily="34" charset="0"/>
            </a:endParaRPr>
          </a:p>
        </p:txBody>
      </p:sp>
      <p:sp>
        <p:nvSpPr>
          <p:cNvPr id="27" name="TextBox 26">
            <a:extLst>
              <a:ext uri="{FF2B5EF4-FFF2-40B4-BE49-F238E27FC236}">
                <a16:creationId xmlns:a16="http://schemas.microsoft.com/office/drawing/2014/main" id="{4002CF3D-F39C-4638-A55C-9B8FA5B1950C}"/>
              </a:ext>
            </a:extLst>
          </p:cNvPr>
          <p:cNvSpPr txBox="1"/>
          <p:nvPr/>
        </p:nvSpPr>
        <p:spPr>
          <a:xfrm>
            <a:off x="1454370" y="5117039"/>
            <a:ext cx="4569515" cy="341632"/>
          </a:xfrm>
          <a:prstGeom prst="rect">
            <a:avLst/>
          </a:prstGeom>
          <a:noFill/>
        </p:spPr>
        <p:txBody>
          <a:bodyPr wrap="square">
            <a:spAutoFit/>
          </a:bodyPr>
          <a:lstStyle/>
          <a:p>
            <a:pPr algn="ctr" defTabSz="600075">
              <a:lnSpc>
                <a:spcPct val="90000"/>
              </a:lnSpc>
              <a:spcBef>
                <a:spcPct val="0"/>
              </a:spcBef>
              <a:spcAft>
                <a:spcPct val="35000"/>
              </a:spcAft>
            </a:pPr>
            <a:r>
              <a:rPr lang="en-GB" b="1" dirty="0"/>
              <a:t>Reference List</a:t>
            </a:r>
            <a:endParaRPr lang="en-GB"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BB2F818-6F47-4DB8-8E43-14F2A10893F0}"/>
              </a:ext>
            </a:extLst>
          </p:cNvPr>
          <p:cNvSpPr/>
          <p:nvPr>
            <p:custDataLst>
              <p:tags r:id="rId1"/>
            </p:custDataLst>
          </p:nvPr>
        </p:nvSpPr>
        <p:spPr>
          <a:xfrm>
            <a:off x="465416" y="-184615"/>
            <a:ext cx="9345995"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20853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500"/>
                                        <p:tgtEl>
                                          <p:spTgt spid="2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7"/>
                                        </p:tgtEl>
                                        <p:attrNameLst>
                                          <p:attrName>style.visibility</p:attrName>
                                        </p:attrNameLst>
                                      </p:cBhvr>
                                      <p:to>
                                        <p:strVal val="visible"/>
                                      </p:to>
                                    </p:set>
                                    <p:animEffect transition="in" filter="fade">
                                      <p:cBhvr>
                                        <p:cTn id="43" dur="500"/>
                                        <p:tgtEl>
                                          <p:spTgt spid="27"/>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4"/>
                                        </p:tgtEl>
                                        <p:attrNameLst>
                                          <p:attrName>style.visibility</p:attrName>
                                        </p:attrNameLst>
                                      </p:cBhvr>
                                      <p:to>
                                        <p:strVal val="visible"/>
                                      </p:to>
                                    </p:set>
                                    <p:animEffect transition="in" filter="fade">
                                      <p:cBhvr>
                                        <p:cTn id="48" dur="500"/>
                                        <p:tgtEl>
                                          <p:spTgt spid="24"/>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fade">
                                      <p:cBhvr>
                                        <p:cTn id="53"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P spid="25" grpId="0" animBg="1"/>
      <p:bldP spid="26" grpId="0"/>
      <p:bldP spid="27" grpId="0"/>
    </p:bldLst>
  </p:timing>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6A69-5A6A-B3AD-63E9-2456E94B4ED7}"/>
              </a:ext>
            </a:extLst>
          </p:cNvPr>
          <p:cNvSpPr>
            <a:spLocks noGrp="1"/>
          </p:cNvSpPr>
          <p:nvPr>
            <p:ph type="title"/>
          </p:nvPr>
        </p:nvSpPr>
        <p:spPr/>
        <p:txBody>
          <a:bodyPr/>
          <a:lstStyle/>
          <a:p>
            <a:r>
              <a:rPr lang="en-GB" b="1" dirty="0"/>
              <a:t>Summary: Activity</a:t>
            </a:r>
          </a:p>
        </p:txBody>
      </p:sp>
      <p:sp>
        <p:nvSpPr>
          <p:cNvPr id="3" name="Content Placeholder 2">
            <a:extLst>
              <a:ext uri="{FF2B5EF4-FFF2-40B4-BE49-F238E27FC236}">
                <a16:creationId xmlns:a16="http://schemas.microsoft.com/office/drawing/2014/main" id="{2264DC82-5E6F-C278-A787-A983CD5383E7}"/>
              </a:ext>
            </a:extLst>
          </p:cNvPr>
          <p:cNvSpPr>
            <a:spLocks noGrp="1"/>
          </p:cNvSpPr>
          <p:nvPr>
            <p:ph idx="1"/>
          </p:nvPr>
        </p:nvSpPr>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Watch the videos below</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3"/>
              </a:rPr>
              <a:t>https://www.youtube.com/watch?v=166FXhGd9T4</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4"/>
              </a:rPr>
              <a:t>https://www.youtube.com/watch?v=YNkws0x0W0o</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5"/>
              </a:rPr>
              <a:t>https://www.youtube.com/watch?v=eALzUfkQJRU</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Feedback what you have learnt to the whole class</a:t>
            </a:r>
          </a:p>
        </p:txBody>
      </p:sp>
    </p:spTree>
    <p:extLst>
      <p:ext uri="{BB962C8B-B14F-4D97-AF65-F5344CB8AC3E}">
        <p14:creationId xmlns:p14="http://schemas.microsoft.com/office/powerpoint/2010/main" val="20088633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8BB6F-DBC7-4725-8C96-139512D1B9D7}"/>
              </a:ext>
            </a:extLst>
          </p:cNvPr>
          <p:cNvSpPr>
            <a:spLocks noGrp="1"/>
          </p:cNvSpPr>
          <p:nvPr>
            <p:ph type="title"/>
          </p:nvPr>
        </p:nvSpPr>
        <p:spPr>
          <a:xfrm>
            <a:off x="2378540" y="525137"/>
            <a:ext cx="4276868" cy="831990"/>
          </a:xfrm>
        </p:spPr>
        <p:txBody>
          <a:bodyPr>
            <a:normAutofit fontScale="90000"/>
          </a:bodyPr>
          <a:lstStyle/>
          <a:p>
            <a:r>
              <a:rPr lang="en-GB" b="1" dirty="0"/>
              <a:t>Research process</a:t>
            </a:r>
          </a:p>
        </p:txBody>
      </p:sp>
      <p:sp>
        <p:nvSpPr>
          <p:cNvPr id="13" name="Freeform: Shape 12">
            <a:extLst>
              <a:ext uri="{FF2B5EF4-FFF2-40B4-BE49-F238E27FC236}">
                <a16:creationId xmlns:a16="http://schemas.microsoft.com/office/drawing/2014/main" id="{A5C75AFB-3639-4EA3-AD2C-6DAC6BD3C1DB}"/>
              </a:ext>
            </a:extLst>
          </p:cNvPr>
          <p:cNvSpPr/>
          <p:nvPr/>
        </p:nvSpPr>
        <p:spPr>
          <a:xfrm>
            <a:off x="289810" y="1720444"/>
            <a:ext cx="5220270" cy="511738"/>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78714" tIns="78714" rIns="694242"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Identify a research question</a:t>
            </a:r>
          </a:p>
        </p:txBody>
      </p:sp>
      <p:sp>
        <p:nvSpPr>
          <p:cNvPr id="14" name="Freeform: Shape 13">
            <a:extLst>
              <a:ext uri="{FF2B5EF4-FFF2-40B4-BE49-F238E27FC236}">
                <a16:creationId xmlns:a16="http://schemas.microsoft.com/office/drawing/2014/main" id="{A181B48F-9341-4800-8C9D-1D8164C29C81}"/>
              </a:ext>
            </a:extLst>
          </p:cNvPr>
          <p:cNvSpPr/>
          <p:nvPr/>
        </p:nvSpPr>
        <p:spPr>
          <a:xfrm>
            <a:off x="664609" y="2287366"/>
            <a:ext cx="5558769" cy="449495"/>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2808628"/>
              <a:satOff val="-8960"/>
              <a:lumOff val="-3480"/>
              <a:alphaOff val="0"/>
            </a:schemeClr>
          </a:fillRef>
          <a:effectRef idx="0">
            <a:schemeClr val="accent2">
              <a:hueOff val="2808628"/>
              <a:satOff val="-8960"/>
              <a:lumOff val="-3480"/>
              <a:alphaOff val="0"/>
            </a:schemeClr>
          </a:effectRef>
          <a:fontRef idx="minor">
            <a:schemeClr val="lt1"/>
          </a:fontRef>
        </p:style>
        <p:txBody>
          <a:bodyPr spcFirstLastPara="0" vert="horz" wrap="square" lIns="78714" tIns="78714" rIns="880104"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Conduct a review of existing literature. </a:t>
            </a:r>
          </a:p>
        </p:txBody>
      </p:sp>
      <p:sp>
        <p:nvSpPr>
          <p:cNvPr id="15" name="Freeform: Shape 14">
            <a:extLst>
              <a:ext uri="{FF2B5EF4-FFF2-40B4-BE49-F238E27FC236}">
                <a16:creationId xmlns:a16="http://schemas.microsoft.com/office/drawing/2014/main" id="{3A347652-8C56-4B90-A6A7-93201FA954A0}"/>
              </a:ext>
            </a:extLst>
          </p:cNvPr>
          <p:cNvSpPr/>
          <p:nvPr/>
        </p:nvSpPr>
        <p:spPr>
          <a:xfrm>
            <a:off x="1083568" y="2860538"/>
            <a:ext cx="5899229" cy="401813"/>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78714" tIns="78714" rIns="880104"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Plan research method and consider ethics.  </a:t>
            </a:r>
          </a:p>
        </p:txBody>
      </p:sp>
      <p:sp>
        <p:nvSpPr>
          <p:cNvPr id="16" name="Freeform: Shape 15">
            <a:extLst>
              <a:ext uri="{FF2B5EF4-FFF2-40B4-BE49-F238E27FC236}">
                <a16:creationId xmlns:a16="http://schemas.microsoft.com/office/drawing/2014/main" id="{89A8C800-8218-4142-AD3A-7255279F7890}"/>
              </a:ext>
            </a:extLst>
          </p:cNvPr>
          <p:cNvSpPr/>
          <p:nvPr/>
        </p:nvSpPr>
        <p:spPr>
          <a:xfrm>
            <a:off x="1517606" y="3436590"/>
            <a:ext cx="5689166" cy="401813"/>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8425886"/>
              <a:satOff val="-26881"/>
              <a:lumOff val="-10441"/>
              <a:alphaOff val="0"/>
            </a:schemeClr>
          </a:fillRef>
          <a:effectRef idx="0">
            <a:schemeClr val="accent2">
              <a:hueOff val="8425886"/>
              <a:satOff val="-26881"/>
              <a:lumOff val="-10441"/>
              <a:alphaOff val="0"/>
            </a:schemeClr>
          </a:effectRef>
          <a:fontRef idx="minor">
            <a:schemeClr val="lt1"/>
          </a:fontRef>
        </p:style>
        <p:txBody>
          <a:bodyPr spcFirstLastPara="0" vert="horz" wrap="square" lIns="78714" tIns="78714" rIns="880104"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Present a proposal for approval </a:t>
            </a:r>
          </a:p>
        </p:txBody>
      </p:sp>
      <p:sp>
        <p:nvSpPr>
          <p:cNvPr id="18" name="Freeform: Shape 17">
            <a:extLst>
              <a:ext uri="{FF2B5EF4-FFF2-40B4-BE49-F238E27FC236}">
                <a16:creationId xmlns:a16="http://schemas.microsoft.com/office/drawing/2014/main" id="{0AF266BC-108D-4B84-988C-51D76CC7B535}"/>
              </a:ext>
            </a:extLst>
          </p:cNvPr>
          <p:cNvSpPr/>
          <p:nvPr/>
        </p:nvSpPr>
        <p:spPr>
          <a:xfrm>
            <a:off x="5304676" y="2052788"/>
            <a:ext cx="351730" cy="351730"/>
          </a:xfrm>
          <a:custGeom>
            <a:avLst/>
            <a:gdLst>
              <a:gd name="connsiteX0" fmla="*/ 0 w 468973"/>
              <a:gd name="connsiteY0" fmla="*/ 257935 h 468973"/>
              <a:gd name="connsiteX1" fmla="*/ 105519 w 468973"/>
              <a:gd name="connsiteY1" fmla="*/ 257935 h 468973"/>
              <a:gd name="connsiteX2" fmla="*/ 105519 w 468973"/>
              <a:gd name="connsiteY2" fmla="*/ 0 h 468973"/>
              <a:gd name="connsiteX3" fmla="*/ 363454 w 468973"/>
              <a:gd name="connsiteY3" fmla="*/ 0 h 468973"/>
              <a:gd name="connsiteX4" fmla="*/ 363454 w 468973"/>
              <a:gd name="connsiteY4" fmla="*/ 257935 h 468973"/>
              <a:gd name="connsiteX5" fmla="*/ 468973 w 468973"/>
              <a:gd name="connsiteY5" fmla="*/ 257935 h 468973"/>
              <a:gd name="connsiteX6" fmla="*/ 234487 w 468973"/>
              <a:gd name="connsiteY6" fmla="*/ 468973 h 468973"/>
              <a:gd name="connsiteX7" fmla="*/ 0 w 468973"/>
              <a:gd name="connsiteY7" fmla="*/ 257935 h 468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73" h="468973">
                <a:moveTo>
                  <a:pt x="0" y="257935"/>
                </a:moveTo>
                <a:lnTo>
                  <a:pt x="105519" y="257935"/>
                </a:lnTo>
                <a:lnTo>
                  <a:pt x="105519" y="0"/>
                </a:lnTo>
                <a:lnTo>
                  <a:pt x="363454" y="0"/>
                </a:lnTo>
                <a:lnTo>
                  <a:pt x="363454" y="257935"/>
                </a:lnTo>
                <a:lnTo>
                  <a:pt x="468973" y="257935"/>
                </a:lnTo>
                <a:lnTo>
                  <a:pt x="234487" y="468973"/>
                </a:lnTo>
                <a:lnTo>
                  <a:pt x="0" y="257935"/>
                </a:lnTo>
                <a:close/>
              </a:path>
            </a:pathLst>
          </a:custGeom>
          <a:solidFill>
            <a:schemeClr val="tx1">
              <a:alpha val="90000"/>
            </a:schemeClr>
          </a:solidFill>
        </p:spPr>
        <p:style>
          <a:lnRef idx="2">
            <a:schemeClr val="accent2">
              <a:tint val="40000"/>
              <a:alpha val="90000"/>
              <a:hueOff val="0"/>
              <a:satOff val="0"/>
              <a:lumOff val="0"/>
              <a:alphaOff val="0"/>
            </a:schemeClr>
          </a:lnRef>
          <a:fillRef idx="1">
            <a:scrgbClr r="0" g="0" b="0"/>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99142" tIns="20003" rIns="99142" bIns="107056" numCol="1" spcCol="1270" anchor="ctr" anchorCtr="0">
            <a:noAutofit/>
          </a:bodyPr>
          <a:lstStyle/>
          <a:p>
            <a:pPr algn="ctr" defTabSz="700088">
              <a:lnSpc>
                <a:spcPct val="90000"/>
              </a:lnSpc>
              <a:spcBef>
                <a:spcPct val="0"/>
              </a:spcBef>
              <a:spcAft>
                <a:spcPct val="35000"/>
              </a:spcAft>
            </a:pPr>
            <a:endParaRPr lang="en-GB" sz="1575">
              <a:solidFill>
                <a:prstClr val="black">
                  <a:hueOff val="0"/>
                  <a:satOff val="0"/>
                  <a:lumOff val="0"/>
                  <a:alphaOff val="0"/>
                </a:prstClr>
              </a:solidFill>
              <a:latin typeface="Century Gothic" panose="020F0302020204030204"/>
            </a:endParaRPr>
          </a:p>
        </p:txBody>
      </p:sp>
      <p:sp>
        <p:nvSpPr>
          <p:cNvPr id="19" name="Freeform: Shape 18">
            <a:extLst>
              <a:ext uri="{FF2B5EF4-FFF2-40B4-BE49-F238E27FC236}">
                <a16:creationId xmlns:a16="http://schemas.microsoft.com/office/drawing/2014/main" id="{FE02E83C-1198-47B5-BFFF-1C52124914E1}"/>
              </a:ext>
            </a:extLst>
          </p:cNvPr>
          <p:cNvSpPr/>
          <p:nvPr/>
        </p:nvSpPr>
        <p:spPr>
          <a:xfrm>
            <a:off x="5818614" y="2557695"/>
            <a:ext cx="351730" cy="351730"/>
          </a:xfrm>
          <a:custGeom>
            <a:avLst/>
            <a:gdLst>
              <a:gd name="connsiteX0" fmla="*/ 0 w 468973"/>
              <a:gd name="connsiteY0" fmla="*/ 257935 h 468973"/>
              <a:gd name="connsiteX1" fmla="*/ 105519 w 468973"/>
              <a:gd name="connsiteY1" fmla="*/ 257935 h 468973"/>
              <a:gd name="connsiteX2" fmla="*/ 105519 w 468973"/>
              <a:gd name="connsiteY2" fmla="*/ 0 h 468973"/>
              <a:gd name="connsiteX3" fmla="*/ 363454 w 468973"/>
              <a:gd name="connsiteY3" fmla="*/ 0 h 468973"/>
              <a:gd name="connsiteX4" fmla="*/ 363454 w 468973"/>
              <a:gd name="connsiteY4" fmla="*/ 257935 h 468973"/>
              <a:gd name="connsiteX5" fmla="*/ 468973 w 468973"/>
              <a:gd name="connsiteY5" fmla="*/ 257935 h 468973"/>
              <a:gd name="connsiteX6" fmla="*/ 234487 w 468973"/>
              <a:gd name="connsiteY6" fmla="*/ 468973 h 468973"/>
              <a:gd name="connsiteX7" fmla="*/ 0 w 468973"/>
              <a:gd name="connsiteY7" fmla="*/ 257935 h 468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73" h="468973">
                <a:moveTo>
                  <a:pt x="0" y="257935"/>
                </a:moveTo>
                <a:lnTo>
                  <a:pt x="105519" y="257935"/>
                </a:lnTo>
                <a:lnTo>
                  <a:pt x="105519" y="0"/>
                </a:lnTo>
                <a:lnTo>
                  <a:pt x="363454" y="0"/>
                </a:lnTo>
                <a:lnTo>
                  <a:pt x="363454" y="257935"/>
                </a:lnTo>
                <a:lnTo>
                  <a:pt x="468973" y="257935"/>
                </a:lnTo>
                <a:lnTo>
                  <a:pt x="234487" y="468973"/>
                </a:lnTo>
                <a:lnTo>
                  <a:pt x="0" y="257935"/>
                </a:lnTo>
                <a:close/>
              </a:path>
            </a:pathLst>
          </a:custGeom>
          <a:solidFill>
            <a:schemeClr val="tx1">
              <a:alpha val="90000"/>
            </a:schemeClr>
          </a:solidFill>
        </p:spPr>
        <p:style>
          <a:lnRef idx="2">
            <a:schemeClr val="accent2">
              <a:tint val="40000"/>
              <a:alpha val="90000"/>
              <a:hueOff val="3942911"/>
              <a:satOff val="-19017"/>
              <a:lumOff val="-1645"/>
              <a:alphaOff val="0"/>
            </a:schemeClr>
          </a:lnRef>
          <a:fillRef idx="1">
            <a:scrgbClr r="0" g="0" b="0"/>
          </a:fillRef>
          <a:effectRef idx="0">
            <a:schemeClr val="accent2">
              <a:tint val="40000"/>
              <a:alpha val="90000"/>
              <a:hueOff val="3942911"/>
              <a:satOff val="-19017"/>
              <a:lumOff val="-1645"/>
              <a:alphaOff val="0"/>
            </a:schemeClr>
          </a:effectRef>
          <a:fontRef idx="minor">
            <a:schemeClr val="dk1">
              <a:hueOff val="0"/>
              <a:satOff val="0"/>
              <a:lumOff val="0"/>
              <a:alphaOff val="0"/>
            </a:schemeClr>
          </a:fontRef>
        </p:style>
        <p:txBody>
          <a:bodyPr spcFirstLastPara="0" vert="horz" wrap="square" lIns="99142" tIns="20003" rIns="99142" bIns="107056" numCol="1" spcCol="1270" anchor="ctr" anchorCtr="0">
            <a:noAutofit/>
          </a:bodyPr>
          <a:lstStyle/>
          <a:p>
            <a:pPr algn="ctr" defTabSz="700088">
              <a:lnSpc>
                <a:spcPct val="90000"/>
              </a:lnSpc>
              <a:spcBef>
                <a:spcPct val="0"/>
              </a:spcBef>
              <a:spcAft>
                <a:spcPct val="35000"/>
              </a:spcAft>
            </a:pPr>
            <a:endParaRPr lang="en-GB" sz="1575">
              <a:solidFill>
                <a:prstClr val="black">
                  <a:hueOff val="0"/>
                  <a:satOff val="0"/>
                  <a:lumOff val="0"/>
                  <a:alphaOff val="0"/>
                </a:prstClr>
              </a:solidFill>
              <a:latin typeface="Century Gothic" panose="020F0302020204030204"/>
            </a:endParaRPr>
          </a:p>
        </p:txBody>
      </p:sp>
      <p:sp>
        <p:nvSpPr>
          <p:cNvPr id="20" name="Freeform: Shape 19">
            <a:extLst>
              <a:ext uri="{FF2B5EF4-FFF2-40B4-BE49-F238E27FC236}">
                <a16:creationId xmlns:a16="http://schemas.microsoft.com/office/drawing/2014/main" id="{CCD7002D-EEAD-4560-8A00-799D4054F544}"/>
              </a:ext>
            </a:extLst>
          </p:cNvPr>
          <p:cNvSpPr/>
          <p:nvPr/>
        </p:nvSpPr>
        <p:spPr>
          <a:xfrm>
            <a:off x="6303678" y="3099138"/>
            <a:ext cx="351730" cy="351730"/>
          </a:xfrm>
          <a:custGeom>
            <a:avLst/>
            <a:gdLst>
              <a:gd name="connsiteX0" fmla="*/ 0 w 468973"/>
              <a:gd name="connsiteY0" fmla="*/ 257935 h 468973"/>
              <a:gd name="connsiteX1" fmla="*/ 105519 w 468973"/>
              <a:gd name="connsiteY1" fmla="*/ 257935 h 468973"/>
              <a:gd name="connsiteX2" fmla="*/ 105519 w 468973"/>
              <a:gd name="connsiteY2" fmla="*/ 0 h 468973"/>
              <a:gd name="connsiteX3" fmla="*/ 363454 w 468973"/>
              <a:gd name="connsiteY3" fmla="*/ 0 h 468973"/>
              <a:gd name="connsiteX4" fmla="*/ 363454 w 468973"/>
              <a:gd name="connsiteY4" fmla="*/ 257935 h 468973"/>
              <a:gd name="connsiteX5" fmla="*/ 468973 w 468973"/>
              <a:gd name="connsiteY5" fmla="*/ 257935 h 468973"/>
              <a:gd name="connsiteX6" fmla="*/ 234487 w 468973"/>
              <a:gd name="connsiteY6" fmla="*/ 468973 h 468973"/>
              <a:gd name="connsiteX7" fmla="*/ 0 w 468973"/>
              <a:gd name="connsiteY7" fmla="*/ 257935 h 468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73" h="468973">
                <a:moveTo>
                  <a:pt x="0" y="257935"/>
                </a:moveTo>
                <a:lnTo>
                  <a:pt x="105519" y="257935"/>
                </a:lnTo>
                <a:lnTo>
                  <a:pt x="105519" y="0"/>
                </a:lnTo>
                <a:lnTo>
                  <a:pt x="363454" y="0"/>
                </a:lnTo>
                <a:lnTo>
                  <a:pt x="363454" y="257935"/>
                </a:lnTo>
                <a:lnTo>
                  <a:pt x="468973" y="257935"/>
                </a:lnTo>
                <a:lnTo>
                  <a:pt x="234487" y="468973"/>
                </a:lnTo>
                <a:lnTo>
                  <a:pt x="0" y="257935"/>
                </a:lnTo>
                <a:close/>
              </a:path>
            </a:pathLst>
          </a:custGeom>
          <a:solidFill>
            <a:schemeClr val="tx1">
              <a:alpha val="90000"/>
            </a:schemeClr>
          </a:solidFill>
        </p:spPr>
        <p:style>
          <a:lnRef idx="2">
            <a:schemeClr val="accent2">
              <a:tint val="40000"/>
              <a:alpha val="90000"/>
              <a:hueOff val="7885822"/>
              <a:satOff val="-38033"/>
              <a:lumOff val="-3291"/>
              <a:alphaOff val="0"/>
            </a:schemeClr>
          </a:lnRef>
          <a:fillRef idx="1">
            <a:scrgbClr r="0" g="0" b="0"/>
          </a:fillRef>
          <a:effectRef idx="0">
            <a:schemeClr val="accent2">
              <a:tint val="40000"/>
              <a:alpha val="90000"/>
              <a:hueOff val="7885822"/>
              <a:satOff val="-38033"/>
              <a:lumOff val="-3291"/>
              <a:alphaOff val="0"/>
            </a:schemeClr>
          </a:effectRef>
          <a:fontRef idx="minor">
            <a:schemeClr val="dk1">
              <a:hueOff val="0"/>
              <a:satOff val="0"/>
              <a:lumOff val="0"/>
              <a:alphaOff val="0"/>
            </a:schemeClr>
          </a:fontRef>
        </p:style>
        <p:txBody>
          <a:bodyPr spcFirstLastPara="0" vert="horz" wrap="square" lIns="99142" tIns="20003" rIns="99142" bIns="107056" numCol="1" spcCol="1270" anchor="ctr" anchorCtr="0">
            <a:noAutofit/>
          </a:bodyPr>
          <a:lstStyle/>
          <a:p>
            <a:pPr algn="ctr" defTabSz="700088">
              <a:lnSpc>
                <a:spcPct val="90000"/>
              </a:lnSpc>
              <a:spcBef>
                <a:spcPct val="0"/>
              </a:spcBef>
              <a:spcAft>
                <a:spcPct val="35000"/>
              </a:spcAft>
            </a:pPr>
            <a:endParaRPr lang="en-GB" sz="1575">
              <a:solidFill>
                <a:prstClr val="black">
                  <a:hueOff val="0"/>
                  <a:satOff val="0"/>
                  <a:lumOff val="0"/>
                  <a:alphaOff val="0"/>
                </a:prstClr>
              </a:solidFill>
              <a:latin typeface="Century Gothic" panose="020F0302020204030204"/>
            </a:endParaRPr>
          </a:p>
        </p:txBody>
      </p:sp>
      <p:grpSp>
        <p:nvGrpSpPr>
          <p:cNvPr id="35" name="Group 34">
            <a:extLst>
              <a:ext uri="{FF2B5EF4-FFF2-40B4-BE49-F238E27FC236}">
                <a16:creationId xmlns:a16="http://schemas.microsoft.com/office/drawing/2014/main" id="{CC7057A2-149C-482B-8769-37740C76D208}"/>
              </a:ext>
            </a:extLst>
          </p:cNvPr>
          <p:cNvGrpSpPr/>
          <p:nvPr/>
        </p:nvGrpSpPr>
        <p:grpSpPr>
          <a:xfrm>
            <a:off x="6197258" y="1670378"/>
            <a:ext cx="2407190" cy="571324"/>
            <a:chOff x="9040766" y="1414514"/>
            <a:chExt cx="2788239" cy="897231"/>
          </a:xfrm>
        </p:grpSpPr>
        <p:sp>
          <p:nvSpPr>
            <p:cNvPr id="22" name="Right Brace 21">
              <a:extLst>
                <a:ext uri="{FF2B5EF4-FFF2-40B4-BE49-F238E27FC236}">
                  <a16:creationId xmlns:a16="http://schemas.microsoft.com/office/drawing/2014/main" id="{2B9CD6BC-5ED0-4A73-9255-800CA6D92B75}"/>
                </a:ext>
              </a:extLst>
            </p:cNvPr>
            <p:cNvSpPr/>
            <p:nvPr/>
          </p:nvSpPr>
          <p:spPr>
            <a:xfrm>
              <a:off x="9040766" y="1414514"/>
              <a:ext cx="841558" cy="882283"/>
            </a:xfrm>
            <a:prstGeom prst="rightBrace">
              <a:avLst/>
            </a:prstGeom>
            <a:ln w="57150"/>
          </p:spPr>
          <p:style>
            <a:lnRef idx="1">
              <a:schemeClr val="accent1"/>
            </a:lnRef>
            <a:fillRef idx="0">
              <a:schemeClr val="accent1"/>
            </a:fillRef>
            <a:effectRef idx="0">
              <a:schemeClr val="accent1"/>
            </a:effectRef>
            <a:fontRef idx="minor">
              <a:schemeClr val="tx1"/>
            </a:fontRef>
          </p:style>
          <p:txBody>
            <a:bodyPr rtlCol="0" anchor="ctr"/>
            <a:lstStyle/>
            <a:p>
              <a:pPr algn="ctr" defTabSz="685800"/>
              <a:endParaRPr lang="en-GB" sz="1350">
                <a:solidFill>
                  <a:prstClr val="black"/>
                </a:solidFill>
                <a:latin typeface="Century Gothic" panose="020F0302020204030204"/>
              </a:endParaRPr>
            </a:p>
          </p:txBody>
        </p:sp>
        <p:sp>
          <p:nvSpPr>
            <p:cNvPr id="23" name="TextBox 22">
              <a:extLst>
                <a:ext uri="{FF2B5EF4-FFF2-40B4-BE49-F238E27FC236}">
                  <a16:creationId xmlns:a16="http://schemas.microsoft.com/office/drawing/2014/main" id="{283ABC23-9D2E-49AA-B39A-292B5BC9B735}"/>
                </a:ext>
              </a:extLst>
            </p:cNvPr>
            <p:cNvSpPr txBox="1"/>
            <p:nvPr/>
          </p:nvSpPr>
          <p:spPr>
            <a:xfrm>
              <a:off x="9956039" y="1514226"/>
              <a:ext cx="1872966" cy="797519"/>
            </a:xfrm>
            <a:prstGeom prst="rect">
              <a:avLst/>
            </a:prstGeom>
            <a:noFill/>
          </p:spPr>
          <p:txBody>
            <a:bodyPr wrap="square" rtlCol="0">
              <a:spAutoFit/>
            </a:bodyPr>
            <a:lstStyle/>
            <a:p>
              <a:pPr defTabSz="685800"/>
              <a:r>
                <a:rPr lang="en-GB" sz="1350" dirty="0">
                  <a:solidFill>
                    <a:prstClr val="black"/>
                  </a:solidFill>
                  <a:latin typeface="Century Gothic" panose="020F0302020204030204"/>
                </a:rPr>
                <a:t>Independent  work in </a:t>
              </a:r>
              <a:r>
                <a:rPr lang="en-GB" sz="1350" b="1" dirty="0">
                  <a:solidFill>
                    <a:prstClr val="black"/>
                  </a:solidFill>
                  <a:latin typeface="Century Gothic" panose="020F0302020204030204"/>
                </a:rPr>
                <a:t>week 4 </a:t>
              </a:r>
            </a:p>
          </p:txBody>
        </p:sp>
      </p:grpSp>
      <p:grpSp>
        <p:nvGrpSpPr>
          <p:cNvPr id="34" name="Group 33">
            <a:extLst>
              <a:ext uri="{FF2B5EF4-FFF2-40B4-BE49-F238E27FC236}">
                <a16:creationId xmlns:a16="http://schemas.microsoft.com/office/drawing/2014/main" id="{8413874C-06E1-47C4-902A-DB583B613D19}"/>
              </a:ext>
            </a:extLst>
          </p:cNvPr>
          <p:cNvGrpSpPr/>
          <p:nvPr/>
        </p:nvGrpSpPr>
        <p:grpSpPr>
          <a:xfrm>
            <a:off x="7074670" y="2811619"/>
            <a:ext cx="1794056" cy="507831"/>
            <a:chOff x="9654626" y="2726427"/>
            <a:chExt cx="2392073" cy="677108"/>
          </a:xfrm>
        </p:grpSpPr>
        <p:sp>
          <p:nvSpPr>
            <p:cNvPr id="26" name="TextBox 25">
              <a:extLst>
                <a:ext uri="{FF2B5EF4-FFF2-40B4-BE49-F238E27FC236}">
                  <a16:creationId xmlns:a16="http://schemas.microsoft.com/office/drawing/2014/main" id="{195F2058-F30A-4429-979E-16475785A124}"/>
                </a:ext>
              </a:extLst>
            </p:cNvPr>
            <p:cNvSpPr txBox="1"/>
            <p:nvPr/>
          </p:nvSpPr>
          <p:spPr>
            <a:xfrm>
              <a:off x="9890699" y="2726427"/>
              <a:ext cx="2156000" cy="677108"/>
            </a:xfrm>
            <a:prstGeom prst="rect">
              <a:avLst/>
            </a:prstGeom>
            <a:noFill/>
          </p:spPr>
          <p:txBody>
            <a:bodyPr wrap="square" rtlCol="0">
              <a:spAutoFit/>
            </a:bodyPr>
            <a:lstStyle/>
            <a:p>
              <a:pPr defTabSz="685800"/>
              <a:r>
                <a:rPr lang="en-GB" sz="1350" dirty="0">
                  <a:solidFill>
                    <a:prstClr val="black"/>
                  </a:solidFill>
                  <a:latin typeface="Century Gothic" panose="020F0302020204030204"/>
                </a:rPr>
                <a:t>Independent work in </a:t>
              </a:r>
              <a:r>
                <a:rPr lang="en-GB" sz="1350" b="1" dirty="0">
                  <a:solidFill>
                    <a:prstClr val="black"/>
                  </a:solidFill>
                  <a:latin typeface="Century Gothic" panose="020F0302020204030204"/>
                </a:rPr>
                <a:t>week 5</a:t>
              </a:r>
            </a:p>
          </p:txBody>
        </p:sp>
        <p:cxnSp>
          <p:nvCxnSpPr>
            <p:cNvPr id="28" name="Straight Connector 27">
              <a:extLst>
                <a:ext uri="{FF2B5EF4-FFF2-40B4-BE49-F238E27FC236}">
                  <a16:creationId xmlns:a16="http://schemas.microsoft.com/office/drawing/2014/main" id="{EF07AA29-1FC3-4A25-AED4-88834E5E421B}"/>
                </a:ext>
              </a:extLst>
            </p:cNvPr>
            <p:cNvCxnSpPr>
              <a:cxnSpLocks/>
            </p:cNvCxnSpPr>
            <p:nvPr/>
          </p:nvCxnSpPr>
          <p:spPr>
            <a:xfrm flipH="1">
              <a:off x="9654626" y="3032007"/>
              <a:ext cx="234486" cy="0"/>
            </a:xfrm>
            <a:prstGeom prst="line">
              <a:avLst/>
            </a:prstGeom>
            <a:ln w="57150"/>
          </p:spPr>
          <p:style>
            <a:lnRef idx="1">
              <a:schemeClr val="accent1"/>
            </a:lnRef>
            <a:fillRef idx="0">
              <a:schemeClr val="accent1"/>
            </a:fillRef>
            <a:effectRef idx="0">
              <a:schemeClr val="accent1"/>
            </a:effectRef>
            <a:fontRef idx="minor">
              <a:schemeClr val="tx1"/>
            </a:fontRef>
          </p:style>
        </p:cxnSp>
      </p:grpSp>
      <p:grpSp>
        <p:nvGrpSpPr>
          <p:cNvPr id="50" name="Group 49">
            <a:extLst>
              <a:ext uri="{FF2B5EF4-FFF2-40B4-BE49-F238E27FC236}">
                <a16:creationId xmlns:a16="http://schemas.microsoft.com/office/drawing/2014/main" id="{42D8DA60-DEDE-4AE8-8AF4-1B1BFF29780D}"/>
              </a:ext>
            </a:extLst>
          </p:cNvPr>
          <p:cNvGrpSpPr/>
          <p:nvPr/>
        </p:nvGrpSpPr>
        <p:grpSpPr>
          <a:xfrm>
            <a:off x="7390287" y="3372634"/>
            <a:ext cx="1536058" cy="507831"/>
            <a:chOff x="9853716" y="3353836"/>
            <a:chExt cx="2048077" cy="677107"/>
          </a:xfrm>
        </p:grpSpPr>
        <p:sp>
          <p:nvSpPr>
            <p:cNvPr id="29" name="TextBox 28">
              <a:extLst>
                <a:ext uri="{FF2B5EF4-FFF2-40B4-BE49-F238E27FC236}">
                  <a16:creationId xmlns:a16="http://schemas.microsoft.com/office/drawing/2014/main" id="{0114AC98-C2FF-44A4-8662-5763FB5FBDEF}"/>
                </a:ext>
              </a:extLst>
            </p:cNvPr>
            <p:cNvSpPr txBox="1"/>
            <p:nvPr/>
          </p:nvSpPr>
          <p:spPr>
            <a:xfrm>
              <a:off x="10168527" y="3353836"/>
              <a:ext cx="1733266" cy="677107"/>
            </a:xfrm>
            <a:prstGeom prst="rect">
              <a:avLst/>
            </a:prstGeom>
            <a:noFill/>
          </p:spPr>
          <p:txBody>
            <a:bodyPr wrap="square" rtlCol="0">
              <a:spAutoFit/>
            </a:bodyPr>
            <a:lstStyle/>
            <a:p>
              <a:pPr defTabSz="685800"/>
              <a:r>
                <a:rPr lang="en-GB" sz="1350" dirty="0">
                  <a:solidFill>
                    <a:prstClr val="black"/>
                  </a:solidFill>
                  <a:latin typeface="Century Gothic" panose="020F0302020204030204"/>
                </a:rPr>
                <a:t>Independently in </a:t>
              </a:r>
              <a:r>
                <a:rPr lang="en-GB" sz="1350" b="1" dirty="0">
                  <a:solidFill>
                    <a:prstClr val="black"/>
                  </a:solidFill>
                  <a:latin typeface="Century Gothic" panose="020F0302020204030204"/>
                </a:rPr>
                <a:t>week 6</a:t>
              </a:r>
            </a:p>
          </p:txBody>
        </p:sp>
        <p:cxnSp>
          <p:nvCxnSpPr>
            <p:cNvPr id="30" name="Straight Connector 29">
              <a:extLst>
                <a:ext uri="{FF2B5EF4-FFF2-40B4-BE49-F238E27FC236}">
                  <a16:creationId xmlns:a16="http://schemas.microsoft.com/office/drawing/2014/main" id="{01424E1F-B87E-4AA0-9DB1-D84DC91E9157}"/>
                </a:ext>
              </a:extLst>
            </p:cNvPr>
            <p:cNvCxnSpPr>
              <a:cxnSpLocks/>
            </p:cNvCxnSpPr>
            <p:nvPr/>
          </p:nvCxnSpPr>
          <p:spPr>
            <a:xfrm flipH="1">
              <a:off x="9853716" y="3694269"/>
              <a:ext cx="386886" cy="0"/>
            </a:xfrm>
            <a:prstGeom prst="line">
              <a:avLst/>
            </a:prstGeom>
            <a:ln w="57150"/>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097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500"/>
                                        <p:tgtEl>
                                          <p:spTgt spid="1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5"/>
                                        </p:tgtEl>
                                        <p:attrNameLst>
                                          <p:attrName>style.visibility</p:attrName>
                                        </p:attrNameLst>
                                      </p:cBhvr>
                                      <p:to>
                                        <p:strVal val="visible"/>
                                      </p:to>
                                    </p:set>
                                    <p:animEffect transition="in" filter="fade">
                                      <p:cBhvr>
                                        <p:cTn id="20" dur="500"/>
                                        <p:tgtEl>
                                          <p:spTgt spid="3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4"/>
                                        </p:tgtEl>
                                        <p:attrNameLst>
                                          <p:attrName>style.visibility</p:attrName>
                                        </p:attrNameLst>
                                      </p:cBhvr>
                                      <p:to>
                                        <p:strVal val="visible"/>
                                      </p:to>
                                    </p:set>
                                    <p:animEffect transition="in" filter="fade">
                                      <p:cBhvr>
                                        <p:cTn id="33" dur="500"/>
                                        <p:tgtEl>
                                          <p:spTgt spid="3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0"/>
                                        </p:tgtEl>
                                        <p:attrNameLst>
                                          <p:attrName>style.visibility</p:attrName>
                                        </p:attrNameLst>
                                      </p:cBhvr>
                                      <p:to>
                                        <p:strVal val="visible"/>
                                      </p:to>
                                    </p:set>
                                    <p:animEffect transition="in" filter="fade">
                                      <p:cBhvr>
                                        <p:cTn id="38" dur="500"/>
                                        <p:tgtEl>
                                          <p:spTgt spid="20"/>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6"/>
                                        </p:tgtEl>
                                        <p:attrNameLst>
                                          <p:attrName>style.visibility</p:attrName>
                                        </p:attrNameLst>
                                      </p:cBhvr>
                                      <p:to>
                                        <p:strVal val="visible"/>
                                      </p:to>
                                    </p:set>
                                    <p:animEffect transition="in" filter="fade">
                                      <p:cBhvr>
                                        <p:cTn id="41" dur="500"/>
                                        <p:tgtEl>
                                          <p:spTgt spid="16"/>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50"/>
                                        </p:tgtEl>
                                        <p:attrNameLst>
                                          <p:attrName>style.visibility</p:attrName>
                                        </p:attrNameLst>
                                      </p:cBhvr>
                                      <p:to>
                                        <p:strVal val="visible"/>
                                      </p:to>
                                    </p:set>
                                    <p:animEffect transition="in" filter="fade">
                                      <p:cBhvr>
                                        <p:cTn id="46"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8" grpId="0" animBg="1"/>
      <p:bldP spid="19" grpId="0" animBg="1"/>
      <p:bldP spid="20"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3DF63-CDDE-8880-B8E6-AE538B8F9720}"/>
              </a:ext>
            </a:extLst>
          </p:cNvPr>
          <p:cNvSpPr>
            <a:spLocks noGrp="1"/>
          </p:cNvSpPr>
          <p:nvPr>
            <p:ph type="title"/>
          </p:nvPr>
        </p:nvSpPr>
        <p:spPr/>
        <p:txBody>
          <a:bodyPr/>
          <a:lstStyle/>
          <a:p>
            <a:r>
              <a:rPr lang="en-GB" b="1" dirty="0"/>
              <a:t>Summary</a:t>
            </a:r>
          </a:p>
        </p:txBody>
      </p:sp>
      <p:pic>
        <p:nvPicPr>
          <p:cNvPr id="4" name="Picture 2">
            <a:extLst>
              <a:ext uri="{FF2B5EF4-FFF2-40B4-BE49-F238E27FC236}">
                <a16:creationId xmlns:a16="http://schemas.microsoft.com/office/drawing/2014/main" id="{609D4DD5-0C16-8D34-632C-85C795DF5C8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75656" y="1417638"/>
            <a:ext cx="6120680" cy="41402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a:extLst>
              <a:ext uri="{FF2B5EF4-FFF2-40B4-BE49-F238E27FC236}">
                <a16:creationId xmlns:a16="http://schemas.microsoft.com/office/drawing/2014/main" id="{DE379C7C-BF4A-ED34-31CC-16A8311314E6}"/>
              </a:ext>
            </a:extLst>
          </p:cNvPr>
          <p:cNvSpPr txBox="1"/>
          <p:nvPr/>
        </p:nvSpPr>
        <p:spPr>
          <a:xfrm>
            <a:off x="6624228" y="5188550"/>
            <a:ext cx="2314600" cy="369332"/>
          </a:xfrm>
          <a:prstGeom prst="rect">
            <a:avLst/>
          </a:prstGeom>
          <a:noFill/>
        </p:spPr>
        <p:txBody>
          <a:bodyPr wrap="square">
            <a:spAutoFit/>
          </a:bodyPr>
          <a:lstStyle/>
          <a:p>
            <a:r>
              <a:rPr lang="en-GB" dirty="0"/>
              <a:t>(Denscombe, 2012)</a:t>
            </a:r>
          </a:p>
        </p:txBody>
      </p:sp>
      <p:sp>
        <p:nvSpPr>
          <p:cNvPr id="3" name="Rectangle 2">
            <a:extLst>
              <a:ext uri="{FF2B5EF4-FFF2-40B4-BE49-F238E27FC236}">
                <a16:creationId xmlns:a16="http://schemas.microsoft.com/office/drawing/2014/main" id="{BBAF60E9-7181-40F6-9DEE-001F30509DDC}"/>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1873993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D8BB6-4218-EC13-A16F-3EF9EAD64A90}"/>
              </a:ext>
            </a:extLst>
          </p:cNvPr>
          <p:cNvSpPr>
            <a:spLocks noGrp="1"/>
          </p:cNvSpPr>
          <p:nvPr>
            <p:ph type="title"/>
          </p:nvPr>
        </p:nvSpPr>
        <p:spPr/>
        <p:txBody>
          <a:bodyPr>
            <a:normAutofit/>
          </a:bodyPr>
          <a:lstStyle/>
          <a:p>
            <a:r>
              <a:rPr lang="en-GB" sz="3600" b="1" dirty="0"/>
              <a:t>What </a:t>
            </a:r>
            <a:r>
              <a:rPr lang="en-GB" sz="3600" b="1"/>
              <a:t>to do to </a:t>
            </a:r>
            <a:r>
              <a:rPr lang="en-GB" sz="3600" b="1" dirty="0"/>
              <a:t>pass this module</a:t>
            </a:r>
          </a:p>
        </p:txBody>
      </p:sp>
      <p:sp>
        <p:nvSpPr>
          <p:cNvPr id="3" name="Content Placeholder 2">
            <a:extLst>
              <a:ext uri="{FF2B5EF4-FFF2-40B4-BE49-F238E27FC236}">
                <a16:creationId xmlns:a16="http://schemas.microsoft.com/office/drawing/2014/main" id="{5E912B3A-D26F-2DDA-C763-95920C68AFF8}"/>
              </a:ext>
            </a:extLst>
          </p:cNvPr>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Identify an appropriate research topic</a:t>
            </a:r>
          </a:p>
          <a:p>
            <a:r>
              <a:rPr lang="en-GB" dirty="0">
                <a:latin typeface="Arial" panose="020B0604020202020204" pitchFamily="34" charset="0"/>
                <a:cs typeface="Arial" panose="020B0604020202020204" pitchFamily="34" charset="0"/>
              </a:rPr>
              <a:t>Demonstrate knowledge of the elements of the research process</a:t>
            </a:r>
          </a:p>
          <a:p>
            <a:r>
              <a:rPr lang="en-GB" dirty="0">
                <a:latin typeface="Arial" panose="020B0604020202020204" pitchFamily="34" charset="0"/>
                <a:cs typeface="Arial" panose="020B0604020202020204" pitchFamily="34" charset="0"/>
              </a:rPr>
              <a:t>Construct a focused public health research question</a:t>
            </a:r>
          </a:p>
          <a:p>
            <a:r>
              <a:rPr lang="en-GB" dirty="0">
                <a:latin typeface="Arial" panose="020B0604020202020204" pitchFamily="34" charset="0"/>
                <a:cs typeface="Arial" panose="020B0604020202020204" pitchFamily="34" charset="0"/>
              </a:rPr>
              <a:t>Provide a study rationale including the key possible implications of the study findings</a:t>
            </a:r>
          </a:p>
          <a:p>
            <a:r>
              <a:rPr lang="en-GB" dirty="0">
                <a:latin typeface="Arial" panose="020B0604020202020204" pitchFamily="34" charset="0"/>
                <a:cs typeface="Arial" panose="020B0604020202020204" pitchFamily="34" charset="0"/>
              </a:rPr>
              <a:t>Identify, justify and detail an appropriate study design and methodology that addresses the research question</a:t>
            </a:r>
          </a:p>
          <a:p>
            <a:r>
              <a:rPr lang="en-GB" dirty="0">
                <a:latin typeface="Arial" panose="020B0604020202020204" pitchFamily="34" charset="0"/>
                <a:cs typeface="Arial" panose="020B0604020202020204" pitchFamily="34" charset="0"/>
              </a:rPr>
              <a:t>Reflect on potential limitations and their implications</a:t>
            </a:r>
          </a:p>
          <a:p>
            <a:r>
              <a:rPr lang="en-GB" dirty="0">
                <a:latin typeface="Arial" panose="020B0604020202020204" pitchFamily="34" charset="0"/>
                <a:cs typeface="Arial" panose="020B0604020202020204" pitchFamily="34" charset="0"/>
              </a:rPr>
              <a:t>Identify research implication/impact and reflect on possible future research</a:t>
            </a:r>
          </a:p>
        </p:txBody>
      </p:sp>
    </p:spTree>
    <p:extLst>
      <p:ext uri="{BB962C8B-B14F-4D97-AF65-F5344CB8AC3E}">
        <p14:creationId xmlns:p14="http://schemas.microsoft.com/office/powerpoint/2010/main" val="2435417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a:t>Individual Presentation</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Presentation time: </a:t>
            </a:r>
            <a:r>
              <a:rPr lang="en-GB" b="1" dirty="0">
                <a:latin typeface="Arial" panose="020B0604020202020204" pitchFamily="34" charset="0"/>
                <a:cs typeface="Arial" panose="020B0604020202020204" pitchFamily="34" charset="0"/>
              </a:rPr>
              <a:t>20mins</a:t>
            </a:r>
          </a:p>
          <a:p>
            <a:endParaRPr lang="en-GB" dirty="0">
              <a:latin typeface="Arial" panose="020B0604020202020204" pitchFamily="34" charset="0"/>
              <a:cs typeface="Arial" panose="020B0604020202020204" pitchFamily="34" charset="0"/>
            </a:endParaRPr>
          </a:p>
          <a:p>
            <a:pPr algn="ctr"/>
            <a:r>
              <a:rPr lang="en-GB" b="1" dirty="0">
                <a:latin typeface="Arial" panose="020B0604020202020204" pitchFamily="34" charset="0"/>
                <a:cs typeface="Arial" panose="020B0604020202020204" pitchFamily="34" charset="0"/>
              </a:rPr>
              <a:t>Submission deadline </a:t>
            </a:r>
          </a:p>
          <a:p>
            <a:pPr marL="0" indent="0" algn="ctr">
              <a:buNone/>
            </a:pPr>
            <a:r>
              <a:rPr lang="en-GB" dirty="0">
                <a:latin typeface="Arial" panose="020B0604020202020204" pitchFamily="34" charset="0"/>
                <a:cs typeface="Arial" panose="020B0604020202020204" pitchFamily="34" charset="0"/>
              </a:rPr>
              <a:t>Individual presentations on </a:t>
            </a:r>
            <a:r>
              <a:rPr lang="en-GB" b="1" dirty="0">
                <a:latin typeface="Arial" panose="020B0604020202020204" pitchFamily="34" charset="0"/>
                <a:cs typeface="Arial" panose="020B0604020202020204" pitchFamily="34" charset="0"/>
              </a:rPr>
              <a:t>16</a:t>
            </a:r>
            <a:r>
              <a:rPr lang="en-GB" b="1"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17</a:t>
            </a:r>
            <a:r>
              <a:rPr lang="en-GB" b="1"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November</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2023 </a:t>
            </a:r>
          </a:p>
          <a:p>
            <a:pPr marL="0" indent="0" algn="ctr">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Submit Individual presentation slides to Turnitin-</a:t>
            </a:r>
            <a:r>
              <a:rPr lang="en-GB" b="1" dirty="0">
                <a:latin typeface="Arial" panose="020B0604020202020204" pitchFamily="34" charset="0"/>
                <a:cs typeface="Arial" panose="020B0604020202020204" pitchFamily="34" charset="0"/>
              </a:rPr>
              <a:t> Wednesday 15</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November 2023 2pm</a:t>
            </a:r>
          </a:p>
        </p:txBody>
      </p:sp>
      <p:sp>
        <p:nvSpPr>
          <p:cNvPr id="4" name="Rectangle 3">
            <a:extLst>
              <a:ext uri="{FF2B5EF4-FFF2-40B4-BE49-F238E27FC236}">
                <a16:creationId xmlns:a16="http://schemas.microsoft.com/office/drawing/2014/main" id="{E95AEA50-0186-4D18-909E-0575A1A79D2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5884682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1D8A-0A90-F3DD-5C9F-4CE3D8E369D0}"/>
              </a:ext>
            </a:extLst>
          </p:cNvPr>
          <p:cNvSpPr>
            <a:spLocks noGrp="1"/>
          </p:cNvSpPr>
          <p:nvPr>
            <p:ph type="title"/>
          </p:nvPr>
        </p:nvSpPr>
        <p:spPr/>
        <p:txBody>
          <a:bodyPr>
            <a:normAutofit/>
          </a:bodyPr>
          <a:lstStyle/>
          <a:p>
            <a:r>
              <a:rPr lang="en-GB" sz="4400" b="1" dirty="0">
                <a:solidFill>
                  <a:srgbClr val="000000"/>
                </a:solidFill>
                <a:effectLst/>
                <a:ea typeface="Times New Roman" panose="02020603050405020304" pitchFamily="18" charset="0"/>
              </a:rPr>
              <a:t>General Submission Guidance </a:t>
            </a:r>
            <a:endParaRPr lang="en-GB" dirty="0"/>
          </a:p>
        </p:txBody>
      </p:sp>
      <p:sp>
        <p:nvSpPr>
          <p:cNvPr id="4" name="Text Box 2">
            <a:extLst>
              <a:ext uri="{FF2B5EF4-FFF2-40B4-BE49-F238E27FC236}">
                <a16:creationId xmlns:a16="http://schemas.microsoft.com/office/drawing/2014/main" id="{B0A4A8B7-5ED1-9B82-CA02-B9D4DB9C79C4}"/>
              </a:ext>
            </a:extLst>
          </p:cNvPr>
          <p:cNvSpPr txBox="1">
            <a:spLocks noGrp="1" noChangeArrowheads="1"/>
          </p:cNvSpPr>
          <p:nvPr>
            <p:ph idx="1"/>
          </p:nvPr>
        </p:nvSpPr>
        <p:spPr bwMode="auto">
          <a:xfrm>
            <a:off x="457200" y="1556792"/>
            <a:ext cx="8229600" cy="3917032"/>
          </a:xfrm>
          <a:prstGeom prst="rect">
            <a:avLst/>
          </a:prstGeom>
          <a:solidFill>
            <a:sysClr val="window" lastClr="FFFFFF"/>
          </a:solidFill>
          <a:ln w="25400" cap="flat" cmpd="sng" algn="ctr">
            <a:solidFill>
              <a:srgbClr val="C0504D"/>
            </a:solidFill>
            <a:prstDash val="solid"/>
            <a:headEnd/>
            <a:tailEnd/>
          </a:ln>
          <a:effectLst/>
        </p:spPr>
        <p:txBody>
          <a:bodyPr rot="0" vert="horz" wrap="square" lIns="91440" tIns="45720" rIns="91440" bIns="45720" anchor="t" anchorCtr="0">
            <a:noAutofit/>
          </a:bodyPr>
          <a:lstStyle/>
          <a:p>
            <a:pPr>
              <a:spcBef>
                <a:spcPts val="500"/>
              </a:spcBef>
              <a:spcAft>
                <a:spcPts val="250"/>
              </a:spcAft>
            </a:pPr>
            <a:r>
              <a:rPr lang="en-GB" sz="2400" dirty="0">
                <a:solidFill>
                  <a:srgbClr val="000000"/>
                </a:solidFill>
                <a:effectLst/>
                <a:ea typeface="Times New Roman" panose="02020603050405020304" pitchFamily="18" charset="0"/>
              </a:rPr>
              <a:t>All your presentation must include </a:t>
            </a:r>
            <a:r>
              <a:rPr lang="en-GB" sz="2400" b="1" dirty="0">
                <a:solidFill>
                  <a:srgbClr val="000000"/>
                </a:solidFill>
                <a:effectLst/>
                <a:ea typeface="Times New Roman" panose="02020603050405020304" pitchFamily="18" charset="0"/>
              </a:rPr>
              <a:t>a title page </a:t>
            </a:r>
            <a:r>
              <a:rPr lang="en-GB" sz="2400" dirty="0">
                <a:solidFill>
                  <a:srgbClr val="000000"/>
                </a:solidFill>
                <a:effectLst/>
                <a:ea typeface="Times New Roman" panose="02020603050405020304" pitchFamily="18" charset="0"/>
              </a:rPr>
              <a:t>that clearly states</a:t>
            </a:r>
            <a:r>
              <a:rPr lang="en-GB" sz="2400" b="1" dirty="0">
                <a:solidFill>
                  <a:srgbClr val="000000"/>
                </a:solidFill>
                <a:effectLst/>
                <a:ea typeface="Times New Roman" panose="02020603050405020304" pitchFamily="18" charset="0"/>
              </a:rPr>
              <a:t> your names, your student numbers, the module code and title, your lecturer’s name, and your assignment title</a:t>
            </a:r>
            <a:r>
              <a:rPr lang="en-GB" sz="2400" dirty="0">
                <a:solidFill>
                  <a:srgbClr val="000000"/>
                </a:solidFill>
                <a:effectLst/>
                <a:ea typeface="Times New Roman" panose="02020603050405020304" pitchFamily="18" charset="0"/>
              </a:rPr>
              <a:t>. </a:t>
            </a:r>
          </a:p>
          <a:p>
            <a:pPr>
              <a:spcBef>
                <a:spcPts val="500"/>
              </a:spcBef>
              <a:spcAft>
                <a:spcPts val="250"/>
              </a:spcAft>
            </a:pPr>
            <a:r>
              <a:rPr lang="en-GB" sz="2400" dirty="0">
                <a:solidFill>
                  <a:srgbClr val="000000"/>
                </a:solidFill>
                <a:effectLst/>
                <a:ea typeface="Times New Roman" panose="02020603050405020304" pitchFamily="18" charset="0"/>
              </a:rPr>
              <a:t>All your submissions should be typed in </a:t>
            </a:r>
            <a:r>
              <a:rPr lang="en-GB" sz="2400" b="1" i="1" dirty="0">
                <a:solidFill>
                  <a:srgbClr val="000000"/>
                </a:solidFill>
                <a:effectLst/>
                <a:ea typeface="Times New Roman" panose="02020603050405020304" pitchFamily="18" charset="0"/>
              </a:rPr>
              <a:t>Arial</a:t>
            </a:r>
            <a:r>
              <a:rPr lang="en-GB" sz="2400" dirty="0">
                <a:solidFill>
                  <a:srgbClr val="000000"/>
                </a:solidFill>
                <a:effectLst/>
                <a:ea typeface="Times New Roman" panose="02020603050405020304" pitchFamily="18" charset="0"/>
              </a:rPr>
              <a:t> font size at least 18</a:t>
            </a:r>
            <a:r>
              <a:rPr lang="en-GB" sz="2400" dirty="0">
                <a:solidFill>
                  <a:srgbClr val="000000"/>
                </a:solidFill>
                <a:ea typeface="Times New Roman" panose="02020603050405020304" pitchFamily="18" charset="0"/>
              </a:rPr>
              <a:t> or more</a:t>
            </a:r>
            <a:r>
              <a:rPr lang="en-GB" sz="2400" dirty="0">
                <a:solidFill>
                  <a:srgbClr val="000000"/>
                </a:solidFill>
                <a:effectLst/>
                <a:ea typeface="Times New Roman" panose="02020603050405020304" pitchFamily="18" charset="0"/>
              </a:rPr>
              <a:t>, using 1.5 line spacing.</a:t>
            </a:r>
          </a:p>
          <a:p>
            <a:pPr>
              <a:spcBef>
                <a:spcPts val="500"/>
              </a:spcBef>
              <a:spcAft>
                <a:spcPts val="500"/>
              </a:spcAft>
            </a:pPr>
            <a:r>
              <a:rPr lang="en-GB" sz="2400" dirty="0">
                <a:solidFill>
                  <a:srgbClr val="000000"/>
                </a:solidFill>
                <a:effectLst/>
                <a:ea typeface="Times New Roman" panose="02020603050405020304" pitchFamily="18" charset="0"/>
              </a:rPr>
              <a:t>All presentation  must have a </a:t>
            </a:r>
            <a:r>
              <a:rPr lang="en-GB" sz="2400" b="1" i="1" dirty="0">
                <a:solidFill>
                  <a:srgbClr val="000000"/>
                </a:solidFill>
                <a:effectLst/>
                <a:ea typeface="Times New Roman" panose="02020603050405020304" pitchFamily="18" charset="0"/>
              </a:rPr>
              <a:t>reference list</a:t>
            </a:r>
            <a:r>
              <a:rPr lang="en-GB" sz="2400" dirty="0">
                <a:solidFill>
                  <a:srgbClr val="000000"/>
                </a:solidFill>
                <a:effectLst/>
                <a:ea typeface="Times New Roman" panose="02020603050405020304" pitchFamily="18" charset="0"/>
              </a:rPr>
              <a:t> and citations should be used throughout your work/slides using Harvard referencing. </a:t>
            </a:r>
          </a:p>
          <a:p>
            <a:pPr>
              <a:spcBef>
                <a:spcPts val="500"/>
              </a:spcBef>
              <a:spcAft>
                <a:spcPts val="500"/>
              </a:spcAft>
            </a:pPr>
            <a:r>
              <a:rPr lang="en-GB" sz="2400" dirty="0">
                <a:effectLst/>
                <a:ea typeface="Times New Roman" panose="02020603050405020304" pitchFamily="18" charset="0"/>
              </a:rPr>
              <a:t> </a:t>
            </a:r>
          </a:p>
        </p:txBody>
      </p:sp>
      <p:sp>
        <p:nvSpPr>
          <p:cNvPr id="3" name="Rectangle 2">
            <a:extLst>
              <a:ext uri="{FF2B5EF4-FFF2-40B4-BE49-F238E27FC236}">
                <a16:creationId xmlns:a16="http://schemas.microsoft.com/office/drawing/2014/main" id="{8BE3B221-C48C-473D-ACB3-A97994730ED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026832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B917-7698-21E4-119B-04AF91D9A707}"/>
              </a:ext>
            </a:extLst>
          </p:cNvPr>
          <p:cNvSpPr>
            <a:spLocks noGrp="1"/>
          </p:cNvSpPr>
          <p:nvPr>
            <p:ph type="title"/>
          </p:nvPr>
        </p:nvSpPr>
        <p:spPr/>
        <p:txBody>
          <a:bodyPr/>
          <a:lstStyle/>
          <a:p>
            <a:r>
              <a:rPr lang="en-GB" sz="4400" b="1" dirty="0">
                <a:solidFill>
                  <a:srgbClr val="000000"/>
                </a:solidFill>
                <a:effectLst/>
                <a:ea typeface="Times New Roman" panose="02020603050405020304" pitchFamily="18" charset="0"/>
              </a:rPr>
              <a:t>General Submission Guidance </a:t>
            </a:r>
            <a:endParaRPr lang="en-GB" dirty="0"/>
          </a:p>
        </p:txBody>
      </p:sp>
      <p:sp>
        <p:nvSpPr>
          <p:cNvPr id="3" name="Content Placeholder 2">
            <a:extLst>
              <a:ext uri="{FF2B5EF4-FFF2-40B4-BE49-F238E27FC236}">
                <a16:creationId xmlns:a16="http://schemas.microsoft.com/office/drawing/2014/main" id="{2361C0F7-1C29-1B3D-DFD5-E196E159913F}"/>
              </a:ext>
            </a:extLst>
          </p:cNvPr>
          <p:cNvSpPr>
            <a:spLocks noGrp="1"/>
          </p:cNvSpPr>
          <p:nvPr>
            <p:ph idx="1"/>
          </p:nvPr>
        </p:nvSpPr>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Some golden rules to remember:</a:t>
            </a:r>
          </a:p>
          <a:p>
            <a:pPr lvl="2"/>
            <a:r>
              <a:rPr lang="en-GB" dirty="0">
                <a:latin typeface="Arial" panose="020B0604020202020204" pitchFamily="34" charset="0"/>
                <a:cs typeface="Arial" panose="020B0604020202020204" pitchFamily="34" charset="0"/>
              </a:rPr>
              <a:t>The slide background should not compete with the content (</a:t>
            </a:r>
            <a:r>
              <a:rPr kumimoji="0" lang="en-US" altLang="en-US" b="0" i="0" u="none" strike="noStrike" cap="none" normalizeH="0" baseline="0" dirty="0">
                <a:ln>
                  <a:noFill/>
                </a:ln>
                <a:solidFill>
                  <a:srgbClr val="3A3A3A"/>
                </a:solidFill>
                <a:effectLst/>
                <a:latin typeface="Arial" panose="020B0604020202020204" pitchFamily="34" charset="0"/>
                <a:cs typeface="Arial" panose="020B0604020202020204" pitchFamily="34" charset="0"/>
              </a:rPr>
              <a:t>Duarte, 2008, p118) </a:t>
            </a:r>
            <a:r>
              <a:rPr lang="en-GB" dirty="0">
                <a:latin typeface="Arial" panose="020B0604020202020204" pitchFamily="34" charset="0"/>
                <a:cs typeface="Arial" panose="020B0604020202020204" pitchFamily="34" charset="0"/>
              </a:rPr>
              <a:t> </a:t>
            </a:r>
          </a:p>
          <a:p>
            <a:pPr lvl="2"/>
            <a:r>
              <a:rPr lang="en-GB" dirty="0">
                <a:latin typeface="Arial" panose="020B0604020202020204" pitchFamily="34" charset="0"/>
                <a:cs typeface="Arial" panose="020B0604020202020204" pitchFamily="34" charset="0"/>
              </a:rPr>
              <a:t>Maintain a consistent background colour/design throughout. </a:t>
            </a:r>
          </a:p>
          <a:p>
            <a:pPr lvl="2"/>
            <a:r>
              <a:rPr lang="en-GB" dirty="0">
                <a:latin typeface="Arial" panose="020B0604020202020204" pitchFamily="34" charset="0"/>
                <a:cs typeface="Arial" panose="020B0604020202020204" pitchFamily="34" charset="0"/>
              </a:rPr>
              <a:t>Maintain a consistent font style throughout. </a:t>
            </a:r>
          </a:p>
          <a:p>
            <a:pPr lvl="2"/>
            <a:r>
              <a:rPr lang="en-GB" dirty="0">
                <a:latin typeface="Arial" panose="020B0604020202020204" pitchFamily="34" charset="0"/>
                <a:cs typeface="Arial" panose="020B0604020202020204" pitchFamily="34" charset="0"/>
              </a:rPr>
              <a:t>Do not overcrowd your slides, limit text to key points.</a:t>
            </a:r>
          </a:p>
          <a:p>
            <a:pPr lvl="2"/>
            <a:r>
              <a:rPr lang="en-GB" dirty="0">
                <a:latin typeface="Arial" panose="020B0604020202020204" pitchFamily="34" charset="0"/>
                <a:cs typeface="Arial" panose="020B0604020202020204" pitchFamily="34" charset="0"/>
              </a:rPr>
              <a:t>Show your creativity and skill in creating your individual presentation. </a:t>
            </a:r>
          </a:p>
          <a:p>
            <a:pPr lvl="2"/>
            <a:endParaRPr lang="en-GB" dirty="0">
              <a:cs typeface="Arial" panose="020B0604020202020204" pitchFamily="34" charset="0"/>
            </a:endParaRPr>
          </a:p>
          <a:p>
            <a:endParaRPr lang="en-GB" dirty="0"/>
          </a:p>
        </p:txBody>
      </p:sp>
    </p:spTree>
    <p:extLst>
      <p:ext uri="{BB962C8B-B14F-4D97-AF65-F5344CB8AC3E}">
        <p14:creationId xmlns:p14="http://schemas.microsoft.com/office/powerpoint/2010/main" val="18603309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51348-6264-9684-F0F8-532C80EDF201}"/>
              </a:ext>
            </a:extLst>
          </p:cNvPr>
          <p:cNvSpPr>
            <a:spLocks noGrp="1"/>
          </p:cNvSpPr>
          <p:nvPr>
            <p:ph type="title"/>
          </p:nvPr>
        </p:nvSpPr>
        <p:spPr/>
        <p:txBody>
          <a:bodyPr/>
          <a:lstStyle/>
          <a:p>
            <a:r>
              <a:rPr lang="en-GB" sz="4400" b="1">
                <a:solidFill>
                  <a:srgbClr val="000000"/>
                </a:solidFill>
                <a:effectLst/>
                <a:ea typeface="Times New Roman" panose="02020603050405020304" pitchFamily="18" charset="0"/>
              </a:rPr>
              <a:t>General Submission Guidance </a:t>
            </a:r>
            <a:endParaRPr lang="en-GB"/>
          </a:p>
        </p:txBody>
      </p:sp>
      <p:sp>
        <p:nvSpPr>
          <p:cNvPr id="3" name="Content Placeholder 2">
            <a:extLst>
              <a:ext uri="{FF2B5EF4-FFF2-40B4-BE49-F238E27FC236}">
                <a16:creationId xmlns:a16="http://schemas.microsoft.com/office/drawing/2014/main" id="{8B5B78A1-42F2-D35A-C500-C39B2C8287D4}"/>
              </a:ext>
            </a:extLst>
          </p:cNvPr>
          <p:cNvSpPr>
            <a:spLocks noGrp="1"/>
          </p:cNvSpPr>
          <p:nvPr>
            <p:ph idx="1"/>
          </p:nvPr>
        </p:nvSpPr>
        <p:spPr/>
        <p:txBody>
          <a:bodyPr>
            <a:normAutofit fontScale="77500" lnSpcReduction="20000"/>
          </a:bodyPr>
          <a:lstStyle/>
          <a:p>
            <a:pPr marL="342900" lvl="0" indent="-342900" rtl="0">
              <a:buFont typeface="Symbol" panose="05050102010706020507" pitchFamily="18" charset="2"/>
              <a:buChar char=""/>
            </a:pPr>
            <a:r>
              <a:rPr lang="en-GB" sz="3100" dirty="0">
                <a:effectLst/>
                <a:latin typeface="Arial" panose="020B0604020202020204" pitchFamily="34" charset="0"/>
                <a:ea typeface="Times New Roman" panose="02020603050405020304" pitchFamily="18" charset="0"/>
                <a:cs typeface="Arial" panose="020B0604020202020204" pitchFamily="34" charset="0"/>
              </a:rPr>
              <a:t>It is essential that you follow the University’s Harvard referencing requirements. </a:t>
            </a:r>
          </a:p>
          <a:p>
            <a:pPr marL="0" lvl="0" indent="0" rtl="0">
              <a:buNone/>
            </a:pPr>
            <a:r>
              <a:rPr lang="en-GB" sz="3100" dirty="0">
                <a:effectLst/>
                <a:latin typeface="Arial" panose="020B0604020202020204" pitchFamily="34" charset="0"/>
                <a:ea typeface="Times New Roman" panose="02020603050405020304" pitchFamily="18" charset="0"/>
                <a:cs typeface="Arial" panose="020B0604020202020204" pitchFamily="34" charset="0"/>
              </a:rPr>
              <a:t> </a:t>
            </a:r>
          </a:p>
          <a:p>
            <a:pPr marL="342900" lvl="0" indent="-342900" rtl="0">
              <a:buFont typeface="Symbol" panose="05050102010706020507" pitchFamily="18" charset="2"/>
              <a:buChar char=""/>
            </a:pPr>
            <a:r>
              <a:rPr lang="en-GB" sz="3100" dirty="0">
                <a:latin typeface="Arial" panose="020B0604020202020204" pitchFamily="34" charset="0"/>
                <a:ea typeface="Times New Roman" panose="02020603050405020304" pitchFamily="18" charset="0"/>
                <a:cs typeface="Arial" panose="020B0604020202020204" pitchFamily="34" charset="0"/>
              </a:rPr>
              <a:t>Ensure </a:t>
            </a:r>
            <a:r>
              <a:rPr lang="en-GB" sz="3100" dirty="0">
                <a:effectLst/>
                <a:latin typeface="Arial" panose="020B0604020202020204" pitchFamily="34" charset="0"/>
                <a:ea typeface="Times New Roman" panose="02020603050405020304" pitchFamily="18" charset="0"/>
                <a:cs typeface="Arial" panose="020B0604020202020204" pitchFamily="34" charset="0"/>
              </a:rPr>
              <a:t>you provide a reference list which is in alphabetical order, includes all the author details and  the date of publication. </a:t>
            </a:r>
          </a:p>
          <a:p>
            <a:pPr marL="114300" indent="0">
              <a:buNone/>
            </a:pPr>
            <a:r>
              <a:rPr lang="en-GB" sz="3100" dirty="0">
                <a:effectLst/>
                <a:latin typeface="Arial" panose="020B0604020202020204" pitchFamily="34" charset="0"/>
                <a:ea typeface="Times New Roman" panose="02020603050405020304" pitchFamily="18" charset="0"/>
                <a:cs typeface="Arial" panose="020B0604020202020204" pitchFamily="34" charset="0"/>
              </a:rPr>
              <a:t> </a:t>
            </a:r>
          </a:p>
          <a:p>
            <a:pPr marL="342900" lvl="0" indent="-342900">
              <a:buFont typeface="Symbol" panose="05050102010706020507" pitchFamily="18" charset="2"/>
              <a:buChar char=""/>
            </a:pPr>
            <a:r>
              <a:rPr lang="en-GB" sz="3100" dirty="0">
                <a:effectLst/>
                <a:latin typeface="Arial" panose="020B0604020202020204" pitchFamily="34" charset="0"/>
                <a:ea typeface="Times New Roman" panose="02020603050405020304" pitchFamily="18" charset="0"/>
                <a:cs typeface="Arial" panose="020B0604020202020204" pitchFamily="34" charset="0"/>
              </a:rPr>
              <a:t>It is important that you check your work, proofread the contents, spell check it and look at punctuation and grammar so that your assignment reads clearly.</a:t>
            </a:r>
          </a:p>
          <a:p>
            <a:pPr marL="114300" indent="0">
              <a:buNone/>
            </a:pPr>
            <a:r>
              <a:rPr lang="en-GB" sz="3100" dirty="0">
                <a:effectLst/>
                <a:latin typeface="Arial" panose="020B0604020202020204" pitchFamily="34" charset="0"/>
                <a:ea typeface="Times New Roman" panose="02020603050405020304" pitchFamily="18" charset="0"/>
                <a:cs typeface="Arial" panose="020B0604020202020204" pitchFamily="34" charset="0"/>
              </a:rPr>
              <a:t> </a:t>
            </a:r>
          </a:p>
          <a:p>
            <a:endParaRPr lang="en-GB" dirty="0"/>
          </a:p>
        </p:txBody>
      </p:sp>
      <p:sp>
        <p:nvSpPr>
          <p:cNvPr id="4" name="Rectangle 3">
            <a:extLst>
              <a:ext uri="{FF2B5EF4-FFF2-40B4-BE49-F238E27FC236}">
                <a16:creationId xmlns:a16="http://schemas.microsoft.com/office/drawing/2014/main" id="{392FD5C2-ACE9-4AF6-9076-962115D280FE}"/>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4569153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85A45-31BC-3532-6536-D5711268C773}"/>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A2E12A75-1695-A16C-149E-49664DFAA620}"/>
              </a:ext>
            </a:extLst>
          </p:cNvPr>
          <p:cNvSpPr>
            <a:spLocks noGrp="1"/>
          </p:cNvSpPr>
          <p:nvPr>
            <p:ph idx="1"/>
          </p:nvPr>
        </p:nvSpPr>
        <p:spPr>
          <a:xfrm>
            <a:off x="457200" y="1470484"/>
            <a:ext cx="8229600" cy="3917032"/>
          </a:xfrm>
        </p:spPr>
        <p:txBody>
          <a:bodyPr/>
          <a:lstStyle/>
          <a:p>
            <a:pPr marL="0" indent="0">
              <a:buNone/>
            </a:pPr>
            <a:r>
              <a:rPr lang="en-GB" sz="2800" dirty="0">
                <a:latin typeface="Arial" panose="020B0604020202020204" pitchFamily="34" charset="0"/>
                <a:cs typeface="Arial" panose="020B0604020202020204" pitchFamily="34" charset="0"/>
              </a:rPr>
              <a:t>For the remainder of the session, you will work independently to set up your presentation  template and begin developing your: </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Title Slide</a:t>
            </a:r>
          </a:p>
          <a:p>
            <a:r>
              <a:rPr lang="en-GB" sz="2800" dirty="0">
                <a:latin typeface="Arial" panose="020B0604020202020204" pitchFamily="34" charset="0"/>
                <a:cs typeface="Arial" panose="020B0604020202020204" pitchFamily="34" charset="0"/>
              </a:rPr>
              <a:t>Introduction/background</a:t>
            </a:r>
          </a:p>
          <a:p>
            <a:r>
              <a:rPr lang="en-GB" sz="2800" dirty="0">
                <a:latin typeface="Arial" panose="020B0604020202020204" pitchFamily="34" charset="0"/>
                <a:cs typeface="Arial" panose="020B0604020202020204" pitchFamily="34" charset="0"/>
              </a:rPr>
              <a:t>Rationale – review of existing literature </a:t>
            </a:r>
          </a:p>
          <a:p>
            <a:endParaRPr lang="en-GB" dirty="0"/>
          </a:p>
        </p:txBody>
      </p:sp>
    </p:spTree>
    <p:extLst>
      <p:ext uri="{BB962C8B-B14F-4D97-AF65-F5344CB8AC3E}">
        <p14:creationId xmlns:p14="http://schemas.microsoft.com/office/powerpoint/2010/main" val="39943285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3C714-2685-653A-2BAA-814B0CA5DA87}"/>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594EECBE-6351-5A10-E679-453CA46F424B}"/>
              </a:ext>
            </a:extLst>
          </p:cNvPr>
          <p:cNvSpPr>
            <a:spLocks noGrp="1"/>
          </p:cNvSpPr>
          <p:nvPr>
            <p:ph idx="1"/>
          </p:nvPr>
        </p:nvSpPr>
        <p:spPr/>
        <p:txBody>
          <a:bodyPr>
            <a:normAutofit/>
          </a:bodyPr>
          <a:lstStyle/>
          <a:p>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Duarte, N. (2008) </a:t>
            </a:r>
            <a:r>
              <a:rPr kumimoji="0" lang="en-US" altLang="en-US" sz="2000" b="0" i="1" u="none" strike="noStrike" cap="none" normalizeH="0" baseline="0" dirty="0" err="1">
                <a:ln>
                  <a:noFill/>
                </a:ln>
                <a:effectLst/>
                <a:latin typeface="Arial" panose="020B0604020202020204" pitchFamily="34" charset="0"/>
                <a:cs typeface="Arial" panose="020B0604020202020204" pitchFamily="34" charset="0"/>
              </a:rPr>
              <a:t>Slide:ology</a:t>
            </a:r>
            <a:r>
              <a:rPr kumimoji="0" lang="en-US" altLang="en-US" sz="2000" b="0" i="1" u="none" strike="noStrike" cap="none" normalizeH="0" baseline="0" dirty="0">
                <a:ln>
                  <a:noFill/>
                </a:ln>
                <a:effectLst/>
                <a:latin typeface="Arial" panose="020B0604020202020204" pitchFamily="34" charset="0"/>
                <a:cs typeface="Arial" panose="020B0604020202020204" pitchFamily="34" charset="0"/>
              </a:rPr>
              <a:t> : the art and science of creating great presentations</a:t>
            </a: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First edition. Sebastopol, California: O’Reilly Media.</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Denscombe, M. (2012) </a:t>
            </a:r>
            <a:r>
              <a:rPr lang="en-GB" sz="2000" i="1" dirty="0">
                <a:latin typeface="Arial" panose="020B0604020202020204" pitchFamily="34" charset="0"/>
                <a:cs typeface="Arial" panose="020B0604020202020204" pitchFamily="34" charset="0"/>
              </a:rPr>
              <a:t>Research Proposal: A Practical guide,</a:t>
            </a:r>
            <a:r>
              <a:rPr lang="en-GB" sz="2000" dirty="0">
                <a:latin typeface="Arial" panose="020B0604020202020204" pitchFamily="34" charset="0"/>
                <a:cs typeface="Arial" panose="020B0604020202020204" pitchFamily="34" charset="0"/>
              </a:rPr>
              <a:t> Open University Press.</a:t>
            </a:r>
          </a:p>
          <a:p>
            <a:r>
              <a:rPr lang="en-GB" sz="2000" b="0" i="0" dirty="0" err="1">
                <a:effectLst/>
                <a:latin typeface="Arial" panose="020B0604020202020204" pitchFamily="34" charset="0"/>
                <a:cs typeface="Arial" panose="020B0604020202020204" pitchFamily="34" charset="0"/>
              </a:rPr>
              <a:t>McCombes</a:t>
            </a:r>
            <a:r>
              <a:rPr lang="en-GB" sz="2000" b="0" i="0" dirty="0">
                <a:effectLst/>
                <a:latin typeface="Arial" panose="020B0604020202020204" pitchFamily="34" charset="0"/>
                <a:cs typeface="Arial" panose="020B0604020202020204" pitchFamily="34" charset="0"/>
              </a:rPr>
              <a:t>, S. &amp; George, T. (2022, October 12). </a:t>
            </a:r>
            <a:r>
              <a:rPr lang="en-GB" sz="2000" b="0" i="1" dirty="0">
                <a:effectLst/>
                <a:latin typeface="Arial" panose="020B0604020202020204" pitchFamily="34" charset="0"/>
                <a:cs typeface="Arial" panose="020B0604020202020204" pitchFamily="34" charset="0"/>
              </a:rPr>
              <a:t>How to Write a Research Proposal | Examples &amp; Templates.</a:t>
            </a:r>
            <a:r>
              <a:rPr lang="en-GB" sz="2000" b="0" i="0" dirty="0">
                <a:effectLst/>
                <a:latin typeface="Arial" panose="020B0604020202020204" pitchFamily="34" charset="0"/>
                <a:cs typeface="Arial" panose="020B0604020202020204" pitchFamily="34" charset="0"/>
              </a:rPr>
              <a:t> </a:t>
            </a:r>
            <a:r>
              <a:rPr lang="en-GB" sz="2000" b="0" i="0" dirty="0" err="1">
                <a:effectLst/>
                <a:latin typeface="Arial" panose="020B0604020202020204" pitchFamily="34" charset="0"/>
                <a:cs typeface="Arial" panose="020B0604020202020204" pitchFamily="34" charset="0"/>
              </a:rPr>
              <a:t>Scribbr</a:t>
            </a:r>
            <a:r>
              <a:rPr lang="en-GB" sz="2000" b="0" i="0" dirty="0">
                <a:effectLst/>
                <a:latin typeface="Arial" panose="020B0604020202020204" pitchFamily="34" charset="0"/>
                <a:cs typeface="Arial" panose="020B0604020202020204" pitchFamily="34" charset="0"/>
              </a:rPr>
              <a:t>. Available at: </a:t>
            </a:r>
            <a:r>
              <a:rPr lang="en-GB" sz="2000" b="0" i="0" dirty="0">
                <a:effectLst/>
                <a:latin typeface="Arial" panose="020B0604020202020204" pitchFamily="34" charset="0"/>
                <a:cs typeface="Arial" panose="020B0604020202020204" pitchFamily="34" charset="0"/>
                <a:hlinkClick r:id="rId4"/>
              </a:rPr>
              <a:t>https://www.scribbr.com/research-process/research-proposal/</a:t>
            </a:r>
            <a:r>
              <a:rPr lang="en-GB" sz="2000" b="0" i="0" dirty="0">
                <a:effectLst/>
                <a:latin typeface="Arial" panose="020B0604020202020204" pitchFamily="34" charset="0"/>
                <a:cs typeface="Arial" panose="020B0604020202020204" pitchFamily="34" charset="0"/>
              </a:rPr>
              <a:t> (Accessed date December 29, 2022).</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Schneider, Z.M. and Fuller, J. (2018) </a:t>
            </a:r>
            <a:r>
              <a:rPr lang="en-GB" sz="2000" i="1" dirty="0">
                <a:latin typeface="Arial" panose="020B0604020202020204" pitchFamily="34" charset="0"/>
                <a:cs typeface="Arial" panose="020B0604020202020204" pitchFamily="34" charset="0"/>
              </a:rPr>
              <a:t>Writing research proposals in the health sciences : a step-by-step guide</a:t>
            </a:r>
            <a:r>
              <a:rPr lang="en-GB" sz="2000" dirty="0">
                <a:latin typeface="Arial" panose="020B0604020202020204" pitchFamily="34" charset="0"/>
                <a:cs typeface="Arial" panose="020B0604020202020204" pitchFamily="34" charset="0"/>
              </a:rPr>
              <a:t>. London: SAGE Publications Ltd.</a:t>
            </a:r>
          </a:p>
          <a:p>
            <a:endParaRPr lang="en-GB" sz="2400" dirty="0"/>
          </a:p>
        </p:txBody>
      </p:sp>
      <p:sp>
        <p:nvSpPr>
          <p:cNvPr id="4" name="Rectangle 3">
            <a:extLst>
              <a:ext uri="{FF2B5EF4-FFF2-40B4-BE49-F238E27FC236}">
                <a16:creationId xmlns:a16="http://schemas.microsoft.com/office/drawing/2014/main" id="{57DDB0E1-5390-4A3E-B1A8-E417A9D5057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0266631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ags/tag11.xml><?xml version="1.0" encoding="utf-8"?>
<p:tagLst xmlns:a="http://schemas.openxmlformats.org/drawingml/2006/main" xmlns:r="http://schemas.openxmlformats.org/officeDocument/2006/relationships" xmlns:p="http://schemas.openxmlformats.org/presentationml/2006/main">
  <p:tag name="VEVOX.ALERT.PANEL" val="0"/>
</p:tagLst>
</file>

<file path=ppt/tags/tag12.xml><?xml version="1.0" encoding="utf-8"?>
<p:tagLst xmlns:a="http://schemas.openxmlformats.org/drawingml/2006/main" xmlns:r="http://schemas.openxmlformats.org/officeDocument/2006/relationships" xmlns:p="http://schemas.openxmlformats.org/presentationml/2006/main">
  <p:tag name="VEVOX.ALERT.PANEL" val="0"/>
</p:tagLst>
</file>

<file path=ppt/tags/tag13.xml><?xml version="1.0" encoding="utf-8"?>
<p:tagLst xmlns:a="http://schemas.openxmlformats.org/drawingml/2006/main" xmlns:r="http://schemas.openxmlformats.org/officeDocument/2006/relationships" xmlns:p="http://schemas.openxmlformats.org/presentationml/2006/main">
  <p:tag name="VEVOX.ALERT.PANEL" val="0"/>
</p:tagLst>
</file>

<file path=ppt/tags/tag14.xml><?xml version="1.0" encoding="utf-8"?>
<p:tagLst xmlns:a="http://schemas.openxmlformats.org/drawingml/2006/main" xmlns:r="http://schemas.openxmlformats.org/officeDocument/2006/relationships" xmlns:p="http://schemas.openxmlformats.org/presentationml/2006/main">
  <p:tag name="VEVOX.ALERT.PANEL" val="0"/>
</p:tagLst>
</file>

<file path=ppt/tags/tag15.xml><?xml version="1.0" encoding="utf-8"?>
<p:tagLst xmlns:a="http://schemas.openxmlformats.org/drawingml/2006/main" xmlns:r="http://schemas.openxmlformats.org/officeDocument/2006/relationships" xmlns:p="http://schemas.openxmlformats.org/presentationml/2006/main">
  <p:tag name="VEVOX.ALERT.PANEL" val="0"/>
</p:tagLst>
</file>

<file path=ppt/tags/tag16.xml><?xml version="1.0" encoding="utf-8"?>
<p:tagLst xmlns:a="http://schemas.openxmlformats.org/drawingml/2006/main" xmlns:r="http://schemas.openxmlformats.org/officeDocument/2006/relationships" xmlns:p="http://schemas.openxmlformats.org/presentationml/2006/main">
  <p:tag name="VEVOX.ALERT.PANEL" val="0"/>
</p:tagLst>
</file>

<file path=ppt/tags/tag17.xml><?xml version="1.0" encoding="utf-8"?>
<p:tagLst xmlns:a="http://schemas.openxmlformats.org/drawingml/2006/main" xmlns:r="http://schemas.openxmlformats.org/officeDocument/2006/relationships" xmlns:p="http://schemas.openxmlformats.org/presentationml/2006/main">
  <p:tag name="VEVOX.ALERT.PANEL" val="0"/>
</p:tagLst>
</file>

<file path=ppt/tags/tag18.xml><?xml version="1.0" encoding="utf-8"?>
<p:tagLst xmlns:a="http://schemas.openxmlformats.org/drawingml/2006/main" xmlns:r="http://schemas.openxmlformats.org/officeDocument/2006/relationships" xmlns:p="http://schemas.openxmlformats.org/presentationml/2006/main">
  <p:tag name="VEVOX.ALERT.PANEL" val="0"/>
</p:tagLst>
</file>

<file path=ppt/tags/tag19.xml><?xml version="1.0" encoding="utf-8"?>
<p:tagLst xmlns:a="http://schemas.openxmlformats.org/drawingml/2006/main" xmlns:r="http://schemas.openxmlformats.org/officeDocument/2006/relationships" xmlns:p="http://schemas.openxmlformats.org/presentationml/2006/main">
  <p:tag name="VEVOX.ALERT.PANEL" val="0"/>
</p:tagLst>
</file>

<file path=ppt/tags/tag20.xml><?xml version="1.0" encoding="utf-8"?>
<p:tagLst xmlns:a="http://schemas.openxmlformats.org/drawingml/2006/main" xmlns:r="http://schemas.openxmlformats.org/officeDocument/2006/relationships" xmlns:p="http://schemas.openxmlformats.org/presentationml/2006/main">
  <p:tag name="VEVOX.ALERT.PANEL" val="0"/>
</p:tagLst>
</file>

<file path=ppt/tags/tag21.xml><?xml version="1.0" encoding="utf-8"?>
<p:tagLst xmlns:a="http://schemas.openxmlformats.org/drawingml/2006/main" xmlns:r="http://schemas.openxmlformats.org/officeDocument/2006/relationships" xmlns:p="http://schemas.openxmlformats.org/presentationml/2006/main">
  <p:tag name="VEVOX.ALERT.PANEL" val="0"/>
</p:tagLst>
</file>

<file path=ppt/tags/tag22.xml><?xml version="1.0" encoding="utf-8"?>
<p:tagLst xmlns:a="http://schemas.openxmlformats.org/drawingml/2006/main" xmlns:r="http://schemas.openxmlformats.org/officeDocument/2006/relationships" xmlns:p="http://schemas.openxmlformats.org/presentationml/2006/main">
  <p:tag name="VEVOX.ALERT.PANEL" val="0"/>
</p:tagLst>
</file>

<file path=ppt/tags/tag23.xml><?xml version="1.0" encoding="utf-8"?>
<p:tagLst xmlns:a="http://schemas.openxmlformats.org/drawingml/2006/main" xmlns:r="http://schemas.openxmlformats.org/officeDocument/2006/relationships" xmlns:p="http://schemas.openxmlformats.org/presentationml/2006/main">
  <p:tag name="VEVOX.ALERT.PANEL" val="0"/>
</p:tagLst>
</file>

<file path=ppt/tags/tag24.xml><?xml version="1.0" encoding="utf-8"?>
<p:tagLst xmlns:a="http://schemas.openxmlformats.org/drawingml/2006/main" xmlns:r="http://schemas.openxmlformats.org/officeDocument/2006/relationships" xmlns:p="http://schemas.openxmlformats.org/presentationml/2006/main">
  <p:tag name="VEVOX.ALERT.PANEL" val="0"/>
</p:tagLst>
</file>

<file path=ppt/tags/tag25.xml><?xml version="1.0" encoding="utf-8"?>
<p:tagLst xmlns:a="http://schemas.openxmlformats.org/drawingml/2006/main" xmlns:r="http://schemas.openxmlformats.org/officeDocument/2006/relationships" xmlns:p="http://schemas.openxmlformats.org/presentationml/2006/main">
  <p:tag name="VEVOX.ALERT.PANEL" val="0"/>
</p:tagLst>
</file>

<file path=ppt/tags/tag26.xml><?xml version="1.0" encoding="utf-8"?>
<p:tagLst xmlns:a="http://schemas.openxmlformats.org/drawingml/2006/main" xmlns:r="http://schemas.openxmlformats.org/officeDocument/2006/relationships" xmlns:p="http://schemas.openxmlformats.org/presentationml/2006/main">
  <p:tag name="VEVOX.ALERT.PANEL" val="0"/>
</p:tagLst>
</file>

<file path=ppt/tags/tag27.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D9814F9-AB7D-4BAF-AC2E-3DE188A26A47}">
  <we:reference id="3e0fcce7-415c-4081-926c-b4e449c650e4" version="1.0.0.2" store="EXCatalog" storeType="EXCatalog"/>
  <we:alternateReferences>
    <we:reference id="WA200004709" version="1.0.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3535</Words>
  <Application>Microsoft Office PowerPoint</Application>
  <PresentationFormat>On-screen Show (4:3)</PresentationFormat>
  <Paragraphs>388</Paragraphs>
  <Slides>50</Slides>
  <Notes>28</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50</vt:i4>
      </vt:variant>
    </vt:vector>
  </HeadingPairs>
  <TitlesOfParts>
    <vt:vector size="60" baseType="lpstr">
      <vt:lpstr>Google Sans</vt:lpstr>
      <vt:lpstr>Helvetica Neue</vt:lpstr>
      <vt:lpstr>Myriad Pro</vt:lpstr>
      <vt:lpstr>Arial</vt:lpstr>
      <vt:lpstr>Calibri</vt:lpstr>
      <vt:lpstr>Century Gothic</vt:lpstr>
      <vt:lpstr>Garamond</vt:lpstr>
      <vt:lpstr>Symbol</vt:lpstr>
      <vt:lpstr>Wingdings</vt:lpstr>
      <vt:lpstr>20140311PresentationUWTSDTemplate</vt:lpstr>
      <vt:lpstr>  PRACTICE-BASED RESEARCH      Week 3</vt:lpstr>
      <vt:lpstr>Learning outcomes</vt:lpstr>
      <vt:lpstr>Module Summary</vt:lpstr>
      <vt:lpstr>Aims of the Session</vt:lpstr>
      <vt:lpstr>What does the assessment entails?</vt:lpstr>
      <vt:lpstr>Research Proposal</vt:lpstr>
      <vt:lpstr>Research Proposal </vt:lpstr>
      <vt:lpstr>Why do we write a research proposals? </vt:lpstr>
      <vt:lpstr>Reason for writing a proposal</vt:lpstr>
      <vt:lpstr>PowerPoint Presentation</vt:lpstr>
      <vt:lpstr>How long is a research proposal?</vt:lpstr>
      <vt:lpstr>Length of the Proposal</vt:lpstr>
      <vt:lpstr>Research starts with a Research Proposal </vt:lpstr>
      <vt:lpstr>1.Title/Topic of Study</vt:lpstr>
      <vt:lpstr>Title/Topic of Study</vt:lpstr>
      <vt:lpstr>2.Introduction/Background</vt:lpstr>
      <vt:lpstr>Brief literature review</vt:lpstr>
      <vt:lpstr>3. Aims/Objective/Hypothesis</vt:lpstr>
      <vt:lpstr> Example of Aim and objectives</vt:lpstr>
      <vt:lpstr>Research Aims and Questions</vt:lpstr>
      <vt:lpstr>Research Questions</vt:lpstr>
      <vt:lpstr>4.Rationale/Justification for Research</vt:lpstr>
      <vt:lpstr>5. Proposed Methodology</vt:lpstr>
      <vt:lpstr>Activity </vt:lpstr>
      <vt:lpstr>For example</vt:lpstr>
      <vt:lpstr>6. Ethical considerations </vt:lpstr>
      <vt:lpstr>Getting ethical approval</vt:lpstr>
      <vt:lpstr>Types of ethical issues/principles</vt:lpstr>
      <vt:lpstr>Activity </vt:lpstr>
      <vt:lpstr>Activity </vt:lpstr>
      <vt:lpstr>Activity </vt:lpstr>
      <vt:lpstr>Activity </vt:lpstr>
      <vt:lpstr>7. Implication of research</vt:lpstr>
      <vt:lpstr>Implication of research</vt:lpstr>
      <vt:lpstr>8. Plan of Work and Time Schedule</vt:lpstr>
      <vt:lpstr>Timelines</vt:lpstr>
      <vt:lpstr>Gantt Chart –Example</vt:lpstr>
      <vt:lpstr>Example of Research Timeline</vt:lpstr>
      <vt:lpstr>9. References</vt:lpstr>
      <vt:lpstr>Research Proposal – Summary of what to include</vt:lpstr>
      <vt:lpstr>Summary: Activity</vt:lpstr>
      <vt:lpstr>Research process</vt:lpstr>
      <vt:lpstr>Summary</vt:lpstr>
      <vt:lpstr>What to do to pass this module</vt:lpstr>
      <vt:lpstr>Individual Presentation</vt:lpstr>
      <vt:lpstr>General Submission Guidance </vt:lpstr>
      <vt:lpstr>General Submission Guidance </vt:lpstr>
      <vt:lpstr>General Submission Guidance </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47</cp:revision>
  <dcterms:created xsi:type="dcterms:W3CDTF">2015-04-14T15:21:28Z</dcterms:created>
  <dcterms:modified xsi:type="dcterms:W3CDTF">2023-10-25T00:13:45Z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