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65"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A620A-A396-8C61-409C-98AE682E47FC}" v="342" dt="2026-07-10T07:48:23.279"/>
    <p1510:client id="{9FD92136-DE3B-4DE3-9436-CEF3A7811C22}" v="2871" dt="2026-07-10T11:50:50.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17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2A61518-BCA6-1353-4162-60C231879E1E}"/>
              </a:ext>
            </a:extLst>
          </p:cNvPr>
          <p:cNvSpPr txBox="1"/>
          <p:nvPr/>
        </p:nvSpPr>
        <p:spPr>
          <a:xfrm>
            <a:off x="165463" y="1245325"/>
            <a:ext cx="5425440" cy="1567543"/>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endParaRPr lang="en-US" sz="2800" b="1" dirty="0">
              <a:latin typeface="+mj-lt"/>
              <a:ea typeface="+mj-ea"/>
              <a:cs typeface="+mj-cs"/>
            </a:endParaRPr>
          </a:p>
          <a:p>
            <a:pPr>
              <a:lnSpc>
                <a:spcPct val="90000"/>
              </a:lnSpc>
              <a:spcBef>
                <a:spcPct val="0"/>
              </a:spcBef>
              <a:spcAft>
                <a:spcPts val="600"/>
              </a:spcAft>
            </a:pPr>
            <a:endParaRPr lang="en-US" sz="2800" b="1" dirty="0">
              <a:latin typeface="+mj-lt"/>
              <a:ea typeface="+mj-ea"/>
              <a:cs typeface="+mj-cs"/>
            </a:endParaRPr>
          </a:p>
          <a:p>
            <a:pPr algn="ctr">
              <a:lnSpc>
                <a:spcPct val="90000"/>
              </a:lnSpc>
              <a:spcBef>
                <a:spcPct val="0"/>
              </a:spcBef>
              <a:spcAft>
                <a:spcPts val="600"/>
              </a:spcAft>
            </a:pPr>
            <a:r>
              <a:rPr lang="en-US" sz="2400" b="1" i="0" u="none" strike="noStrike" kern="1200" baseline="0" dirty="0">
                <a:latin typeface="+mj-lt"/>
                <a:ea typeface="+mj-ea"/>
                <a:cs typeface="+mj-cs"/>
              </a:rPr>
              <a:t>Methods and Search Strategy Academic Poster</a:t>
            </a:r>
          </a:p>
          <a:p>
            <a:pPr algn="ctr">
              <a:lnSpc>
                <a:spcPct val="90000"/>
              </a:lnSpc>
              <a:spcBef>
                <a:spcPct val="0"/>
              </a:spcBef>
              <a:spcAft>
                <a:spcPts val="600"/>
              </a:spcAft>
            </a:pPr>
            <a:r>
              <a:rPr lang="en-US" sz="2000" dirty="0">
                <a:latin typeface="+mj-lt"/>
                <a:ea typeface="+mj-ea"/>
                <a:cs typeface="+mj-cs"/>
              </a:rPr>
              <a:t>(A part of the dissertation)</a:t>
            </a:r>
            <a:endParaRPr lang="en-US" sz="2000" kern="1200" dirty="0">
              <a:latin typeface="+mj-lt"/>
              <a:ea typeface="+mj-ea"/>
              <a:cs typeface="+mj-cs"/>
            </a:endParaRPr>
          </a:p>
          <a:p>
            <a:pPr>
              <a:lnSpc>
                <a:spcPct val="90000"/>
              </a:lnSpc>
              <a:spcBef>
                <a:spcPct val="0"/>
              </a:spcBef>
              <a:spcAft>
                <a:spcPts val="600"/>
              </a:spcAft>
            </a:pPr>
            <a:endParaRPr lang="en-US" sz="2800" kern="1200" dirty="0">
              <a:solidFill>
                <a:schemeClr val="tx1"/>
              </a:solidFill>
              <a:latin typeface="+mj-lt"/>
              <a:ea typeface="+mj-ea"/>
              <a:cs typeface="+mj-cs"/>
            </a:endParaRPr>
          </a:p>
        </p:txBody>
      </p:sp>
      <p:sp>
        <p:nvSpPr>
          <p:cNvPr id="53" name="Rectangle 5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C3C593-CEC1-D148-ECF0-8FB8223E40AB}"/>
              </a:ext>
            </a:extLst>
          </p:cNvPr>
          <p:cNvSpPr>
            <a:spLocks noGrp="1"/>
          </p:cNvSpPr>
          <p:nvPr>
            <p:ph idx="1"/>
          </p:nvPr>
        </p:nvSpPr>
        <p:spPr>
          <a:xfrm>
            <a:off x="645066" y="2031101"/>
            <a:ext cx="4282984" cy="3511943"/>
          </a:xfrm>
        </p:spPr>
        <p:txBody>
          <a:bodyPr vert="horz" lIns="91440" tIns="45720" rIns="91440" bIns="45720" rtlCol="0" anchor="ctr">
            <a:normAutofit/>
          </a:bodyPr>
          <a:lstStyle/>
          <a:p>
            <a:endParaRPr lang="en-US" sz="1800" b="1" i="1" u="sng" dirty="0"/>
          </a:p>
          <a:p>
            <a:endParaRPr lang="en-US" sz="1800" dirty="0"/>
          </a:p>
        </p:txBody>
      </p:sp>
      <p:sp>
        <p:nvSpPr>
          <p:cNvPr id="54" name="Rectangle 5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CA17A74-7249-383C-316C-397D3BDE0353}"/>
              </a:ext>
            </a:extLst>
          </p:cNvPr>
          <p:cNvSpPr txBox="1"/>
          <p:nvPr/>
        </p:nvSpPr>
        <p:spPr>
          <a:xfrm>
            <a:off x="239487" y="2648152"/>
            <a:ext cx="5254170" cy="31230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0" u="none" strike="noStrike" baseline="0" dirty="0">
                <a:solidFill>
                  <a:srgbClr val="000000"/>
                </a:solidFill>
                <a:latin typeface="Aptos"/>
                <a:ea typeface="Arial"/>
                <a:cs typeface="Arial"/>
              </a:rPr>
              <a:t>Module name</a:t>
            </a:r>
            <a:r>
              <a:rPr lang="en-US" sz="2000" b="1" dirty="0">
                <a:solidFill>
                  <a:srgbClr val="000000"/>
                </a:solidFill>
                <a:latin typeface="Aptos"/>
                <a:ea typeface="Arial"/>
                <a:cs typeface="Arial"/>
              </a:rPr>
              <a:t>/ Code :</a:t>
            </a:r>
            <a:r>
              <a:rPr lang="en-US" sz="2000" b="0" i="0" u="none" strike="noStrike" baseline="0" dirty="0">
                <a:solidFill>
                  <a:srgbClr val="000000"/>
                </a:solidFill>
                <a:latin typeface="Aptos"/>
                <a:ea typeface="Arial"/>
                <a:cs typeface="Arial"/>
              </a:rPr>
              <a:t> Independent Project </a:t>
            </a:r>
            <a:r>
              <a:rPr lang="en-US" sz="2000" dirty="0">
                <a:solidFill>
                  <a:srgbClr val="000000"/>
                </a:solidFill>
                <a:latin typeface="Aptos"/>
                <a:ea typeface="Arial"/>
                <a:cs typeface="Arial"/>
              </a:rPr>
              <a:t>/BMHP6020</a:t>
            </a:r>
            <a:r>
              <a:rPr lang="en-US" sz="2000" b="0" i="0" u="none" strike="noStrike" baseline="0" dirty="0">
                <a:solidFill>
                  <a:srgbClr val="000000"/>
                </a:solidFill>
                <a:latin typeface="Aptos"/>
                <a:ea typeface="Arial"/>
                <a:cs typeface="Arial"/>
              </a:rPr>
              <a:t> </a:t>
            </a:r>
            <a:br>
              <a:rPr lang="en-US" sz="2000" b="0" i="0" dirty="0">
                <a:latin typeface="Aptos"/>
                <a:ea typeface="Arial"/>
                <a:cs typeface="Arial"/>
              </a:rPr>
            </a:br>
            <a:r>
              <a:rPr lang="en-US" sz="2000" b="1" i="0" u="none" strike="noStrike" baseline="0" dirty="0">
                <a:solidFill>
                  <a:srgbClr val="000000"/>
                </a:solidFill>
                <a:latin typeface="Aptos"/>
                <a:ea typeface="Arial"/>
                <a:cs typeface="Arial"/>
              </a:rPr>
              <a:t>Dissertation title:</a:t>
            </a:r>
            <a:r>
              <a:rPr lang="en-US" sz="2000" b="0" i="1" u="none" strike="noStrike" baseline="0" dirty="0">
                <a:solidFill>
                  <a:srgbClr val="000000"/>
                </a:solidFill>
                <a:latin typeface="Aptos"/>
                <a:ea typeface="Arial"/>
                <a:cs typeface="Arial"/>
              </a:rPr>
              <a:t> Exploring the Impact of Arthritis on South Asian Women in the United Kingdom ​</a:t>
            </a:r>
            <a:r>
              <a:rPr lang="en-US" sz="2000" b="0" i="1" dirty="0">
                <a:solidFill>
                  <a:srgbClr val="000000"/>
                </a:solidFill>
                <a:latin typeface="Aptos"/>
                <a:ea typeface="Arial"/>
                <a:cs typeface="Arial"/>
              </a:rPr>
              <a:t>​</a:t>
            </a:r>
            <a:endParaRPr lang="en-US" i="1" dirty="0"/>
          </a:p>
          <a:p>
            <a:pPr marL="228600" lvl="0" indent="-228600" algn="l" rtl="0">
              <a:buFont typeface="Arial,Sans-Serif"/>
              <a:buChar char="•"/>
            </a:pPr>
            <a:endParaRPr lang="en-US" b="0" i="0" dirty="0">
              <a:solidFill>
                <a:srgbClr val="000000"/>
              </a:solidFill>
              <a:latin typeface="Arial"/>
              <a:ea typeface="Arial"/>
              <a:cs typeface="Arial"/>
            </a:endParaRPr>
          </a:p>
          <a:p>
            <a:pPr marL="228600" lvl="0" indent="-228600" algn="l" rtl="0">
              <a:buFont typeface="Arial,Sans-Serif"/>
              <a:buChar char="•"/>
            </a:pPr>
            <a:r>
              <a:rPr lang="en-US" sz="2000" b="0" i="0" u="none" strike="noStrike" baseline="0" dirty="0">
                <a:solidFill>
                  <a:srgbClr val="000000"/>
                </a:solidFill>
                <a:latin typeface="Aptos"/>
                <a:ea typeface="Arial"/>
                <a:cs typeface="Arial"/>
              </a:rPr>
              <a:t>Tutor: Danielle Dunne​</a:t>
            </a:r>
            <a:r>
              <a:rPr lang="en-US" sz="2000" b="0" i="0" dirty="0">
                <a:solidFill>
                  <a:srgbClr val="000000"/>
                </a:solidFill>
                <a:latin typeface="Aptos"/>
                <a:ea typeface="Arial"/>
                <a:cs typeface="Arial"/>
              </a:rPr>
              <a:t>​</a:t>
            </a:r>
          </a:p>
          <a:p>
            <a:pPr marL="228600" lvl="0" indent="-228600" algn="l" rtl="0">
              <a:buFont typeface="Arial,Sans-Serif"/>
              <a:buChar char="•"/>
            </a:pPr>
            <a:r>
              <a:rPr lang="en-US" sz="2000" b="0" i="0" u="none" strike="noStrike" baseline="0" dirty="0">
                <a:solidFill>
                  <a:srgbClr val="000000"/>
                </a:solidFill>
                <a:latin typeface="Aptos"/>
                <a:ea typeface="Arial"/>
                <a:cs typeface="Arial"/>
              </a:rPr>
              <a:t>Student/ ID Number: Naheed Ali/2311395​</a:t>
            </a:r>
            <a:r>
              <a:rPr lang="en-US" sz="2000" b="0" i="0" dirty="0">
                <a:solidFill>
                  <a:srgbClr val="000000"/>
                </a:solidFill>
                <a:latin typeface="Aptos"/>
                <a:ea typeface="Arial"/>
                <a:cs typeface="Arial"/>
              </a:rPr>
              <a:t>​</a:t>
            </a:r>
          </a:p>
          <a:p>
            <a:pPr marL="228600" lvl="0" indent="-228600" algn="l" rtl="0">
              <a:buFont typeface="Arial,Sans-Serif"/>
              <a:buChar char="•"/>
            </a:pPr>
            <a:r>
              <a:rPr lang="en-US" sz="2000" b="0" i="0" u="none" strike="noStrike" baseline="0" dirty="0">
                <a:solidFill>
                  <a:srgbClr val="000000"/>
                </a:solidFill>
                <a:latin typeface="Aptos"/>
                <a:ea typeface="Arial"/>
                <a:cs typeface="Arial"/>
              </a:rPr>
              <a:t>Submission Date: 24/07/2026</a:t>
            </a:r>
          </a:p>
          <a:p>
            <a:pPr algn="ctr"/>
            <a:endParaRPr lang="en-US" dirty="0"/>
          </a:p>
        </p:txBody>
      </p:sp>
      <p:pic>
        <p:nvPicPr>
          <p:cNvPr id="5" name="Picture 4" descr="A poster of a person with her hands clasped&#10;&#10;AI-generated content may be incorrect.">
            <a:extLst>
              <a:ext uri="{FF2B5EF4-FFF2-40B4-BE49-F238E27FC236}">
                <a16:creationId xmlns:a16="http://schemas.microsoft.com/office/drawing/2014/main" id="{495B7363-B439-79EE-9E31-4DE41A40DC57}"/>
              </a:ext>
            </a:extLst>
          </p:cNvPr>
          <p:cNvPicPr>
            <a:picLocks noChangeAspect="1"/>
          </p:cNvPicPr>
          <p:nvPr/>
        </p:nvPicPr>
        <p:blipFill>
          <a:blip r:embed="rId2"/>
          <a:stretch>
            <a:fillRect/>
          </a:stretch>
        </p:blipFill>
        <p:spPr>
          <a:xfrm>
            <a:off x="5907088" y="435429"/>
            <a:ext cx="5762625" cy="5686697"/>
          </a:xfrm>
          <a:prstGeom prst="rect">
            <a:avLst/>
          </a:prstGeom>
        </p:spPr>
      </p:pic>
      <p:sp>
        <p:nvSpPr>
          <p:cNvPr id="8" name="TextBox 7">
            <a:extLst>
              <a:ext uri="{FF2B5EF4-FFF2-40B4-BE49-F238E27FC236}">
                <a16:creationId xmlns:a16="http://schemas.microsoft.com/office/drawing/2014/main" id="{455100D1-7187-8216-1435-DB1A375D99FC}"/>
              </a:ext>
            </a:extLst>
          </p:cNvPr>
          <p:cNvSpPr txBox="1"/>
          <p:nvPr/>
        </p:nvSpPr>
        <p:spPr>
          <a:xfrm>
            <a:off x="1" y="234413"/>
            <a:ext cx="562573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u="sng" dirty="0">
                <a:solidFill>
                  <a:srgbClr val="EE0000"/>
                </a:solidFill>
                <a:cs typeface="Arial"/>
              </a:rPr>
              <a:t>BSc (Hons) Health and Social Care</a:t>
            </a:r>
          </a:p>
          <a:p>
            <a:pPr algn="ctr"/>
            <a:r>
              <a:rPr lang="en-US" sz="1600" dirty="0">
                <a:latin typeface="Arial"/>
                <a:ea typeface="Arial"/>
                <a:cs typeface="Arial"/>
              </a:rPr>
              <a:t> </a:t>
            </a:r>
            <a:r>
              <a:rPr lang="en-US" sz="1200" b="1" dirty="0">
                <a:latin typeface="Arial"/>
                <a:ea typeface="Arial"/>
                <a:cs typeface="Arial"/>
              </a:rPr>
              <a:t>Institute of Inner-City Learning Birmingham Campus</a:t>
            </a:r>
          </a:p>
          <a:p>
            <a:pPr algn="ctr"/>
            <a:endParaRPr lang="en-US" dirty="0"/>
          </a:p>
        </p:txBody>
      </p:sp>
    </p:spTree>
    <p:extLst>
      <p:ext uri="{BB962C8B-B14F-4D97-AF65-F5344CB8AC3E}">
        <p14:creationId xmlns:p14="http://schemas.microsoft.com/office/powerpoint/2010/main" val="3436432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801B4C-7CEA-792E-64D4-F7DC60FF9010}"/>
              </a:ext>
            </a:extLst>
          </p:cNvPr>
          <p:cNvSpPr>
            <a:spLocks noGrp="1"/>
          </p:cNvSpPr>
          <p:nvPr>
            <p:ph type="title"/>
          </p:nvPr>
        </p:nvSpPr>
        <p:spPr>
          <a:xfrm>
            <a:off x="261258" y="148047"/>
            <a:ext cx="3614056" cy="2908662"/>
          </a:xfrm>
          <a:solidFill>
            <a:schemeClr val="bg1">
              <a:lumMod val="75000"/>
            </a:schemeClr>
          </a:solidFill>
        </p:spPr>
        <p:txBody>
          <a:bodyPr anchor="t">
            <a:normAutofit/>
          </a:bodyPr>
          <a:lstStyle/>
          <a:p>
            <a:r>
              <a:rPr lang="en-US" sz="2400" b="1" dirty="0">
                <a:latin typeface="Aptos"/>
              </a:rPr>
              <a:t>01. AIM</a:t>
            </a:r>
            <a:br>
              <a:rPr lang="en-US" sz="2200" b="1" dirty="0">
                <a:latin typeface="Aptos"/>
              </a:rPr>
            </a:br>
            <a:r>
              <a:rPr lang="en-US" sz="1800" dirty="0">
                <a:latin typeface="Aptos"/>
              </a:rPr>
              <a:t>To explore the impact of arthritis on South Asian women in the United Kingdom and examine the healthcare inequalities, barriers to diagnosis and treatment, and culturally sensitive strategies for improving support.</a:t>
            </a:r>
            <a:endParaRPr lang="en-US" sz="1800" dirty="0"/>
          </a:p>
        </p:txBody>
      </p:sp>
      <p:cxnSp>
        <p:nvCxnSpPr>
          <p:cNvPr id="23" name="Straight Connector 2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2FF3A54B-FB0A-05C9-F2E1-54E802EB486D}"/>
              </a:ext>
            </a:extLst>
          </p:cNvPr>
          <p:cNvSpPr>
            <a:spLocks noGrp="1"/>
          </p:cNvSpPr>
          <p:nvPr>
            <p:ph sz="half" idx="2"/>
          </p:nvPr>
        </p:nvSpPr>
        <p:spPr>
          <a:xfrm>
            <a:off x="4265459" y="156754"/>
            <a:ext cx="3805645" cy="6487886"/>
          </a:xfrm>
        </p:spPr>
        <p:txBody>
          <a:bodyPr vert="horz" lIns="91440" tIns="45720" rIns="91440" bIns="45720" rtlCol="0" anchor="t">
            <a:noAutofit/>
          </a:bodyPr>
          <a:lstStyle/>
          <a:p>
            <a:pPr marL="0" indent="0">
              <a:buNone/>
            </a:pPr>
            <a:r>
              <a:rPr lang="en-US" sz="2000" b="1" dirty="0"/>
              <a:t>03. SEARCHING FOR INFORMATION</a:t>
            </a:r>
          </a:p>
          <a:p>
            <a:pPr marL="285750" indent="-285750">
              <a:buFont typeface="Arial"/>
              <a:buChar char="•"/>
            </a:pPr>
            <a:r>
              <a:rPr lang="en-US" sz="1600" b="1" dirty="0"/>
              <a:t>Databases: </a:t>
            </a:r>
            <a:r>
              <a:rPr lang="en-US" sz="1600" dirty="0"/>
              <a:t>PubMed, CINAHL, Scopus, Google Scholar and UWTSD Library.</a:t>
            </a:r>
          </a:p>
          <a:p>
            <a:pPr marL="285750" indent="-285750">
              <a:buFont typeface="Arial"/>
              <a:buChar char="•"/>
            </a:pPr>
            <a:r>
              <a:rPr lang="en-US" sz="1600" b="1" dirty="0"/>
              <a:t>Additional sources: </a:t>
            </a:r>
            <a:r>
              <a:rPr lang="en-US" sz="1600" dirty="0"/>
              <a:t>NHS England, NICE, Welsh Government and musculoskeletal </a:t>
            </a:r>
            <a:r>
              <a:rPr lang="en-US" sz="1600" dirty="0" err="1"/>
              <a:t>organisations</a:t>
            </a:r>
            <a:r>
              <a:rPr lang="en-US" sz="1600" dirty="0"/>
              <a:t>.</a:t>
            </a:r>
          </a:p>
          <a:p>
            <a:pPr marL="285750" indent="-285750">
              <a:buFont typeface="Arial"/>
              <a:buChar char="•"/>
            </a:pPr>
            <a:r>
              <a:rPr lang="en-US" sz="1600" b="1" dirty="0"/>
              <a:t>Filters: </a:t>
            </a:r>
            <a:r>
              <a:rPr lang="en-US" sz="1600" dirty="0"/>
              <a:t>2016–2026, (apart from theoretical sources as required for dissertation), English language, peer reviewed, UK or comparable settings.</a:t>
            </a:r>
          </a:p>
          <a:p>
            <a:pPr marL="285750" indent="-285750">
              <a:buFont typeface="Arial"/>
              <a:buChar char="•"/>
            </a:pPr>
            <a:r>
              <a:rPr lang="en-US" sz="1600" dirty="0"/>
              <a:t>Refined searches using combinations such as “rheumatoid arthritis AND South Asian women AND UK inequalities”.</a:t>
            </a:r>
          </a:p>
          <a:p>
            <a:pPr marL="285750" indent="-285750">
              <a:buFont typeface="Arial"/>
              <a:buChar char="•"/>
            </a:pPr>
            <a:r>
              <a:rPr lang="en-US" sz="1600" dirty="0"/>
              <a:t>All terms, databases, filters and results recorded in a source-tracking table for transparency and reproducibility.</a:t>
            </a:r>
            <a:endParaRPr lang="en-US" sz="2000" dirty="0"/>
          </a:p>
        </p:txBody>
      </p:sp>
      <p:sp>
        <p:nvSpPr>
          <p:cNvPr id="7" name="TextBox 6">
            <a:extLst>
              <a:ext uri="{FF2B5EF4-FFF2-40B4-BE49-F238E27FC236}">
                <a16:creationId xmlns:a16="http://schemas.microsoft.com/office/drawing/2014/main" id="{BCC49B10-EB69-331E-87F6-575AD9A472A3}"/>
              </a:ext>
            </a:extLst>
          </p:cNvPr>
          <p:cNvSpPr txBox="1"/>
          <p:nvPr/>
        </p:nvSpPr>
        <p:spPr>
          <a:xfrm>
            <a:off x="9122230" y="6056082"/>
            <a:ext cx="2728684"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spcAft>
                <a:spcPts val="600"/>
              </a:spcAft>
              <a:buFont typeface=""/>
              <a:buChar char="•"/>
            </a:pPr>
            <a:endParaRPr lang="en-US" b="0" i="0" dirty="0">
              <a:solidFill>
                <a:srgbClr val="000000"/>
              </a:solidFill>
              <a:latin typeface="Arial"/>
              <a:ea typeface="Arial"/>
              <a:cs typeface="Arial"/>
            </a:endParaRPr>
          </a:p>
          <a:p>
            <a:pPr algn="l" rtl="0">
              <a:spcAft>
                <a:spcPts val="600"/>
              </a:spcAft>
            </a:pPr>
            <a:endParaRPr lang="en-US" b="0" i="0">
              <a:solidFill>
                <a:srgbClr val="000000"/>
              </a:solidFill>
              <a:latin typeface="Arial"/>
              <a:ea typeface="Arial"/>
              <a:cs typeface="Arial"/>
            </a:endParaRPr>
          </a:p>
        </p:txBody>
      </p:sp>
      <p:sp>
        <p:nvSpPr>
          <p:cNvPr id="8" name="Content Placeholder 2">
            <a:extLst>
              <a:ext uri="{FF2B5EF4-FFF2-40B4-BE49-F238E27FC236}">
                <a16:creationId xmlns:a16="http://schemas.microsoft.com/office/drawing/2014/main" id="{50778DC5-9AEE-3275-373B-61B787F6D3D9}"/>
              </a:ext>
            </a:extLst>
          </p:cNvPr>
          <p:cNvSpPr>
            <a:spLocks noGrp="1"/>
          </p:cNvSpPr>
          <p:nvPr>
            <p:ph sz="half" idx="1"/>
          </p:nvPr>
        </p:nvSpPr>
        <p:spPr>
          <a:xfrm>
            <a:off x="191588" y="2389632"/>
            <a:ext cx="3675017" cy="4368219"/>
          </a:xfrm>
        </p:spPr>
        <p:txBody>
          <a:bodyPr vert="horz" lIns="91440" tIns="45720" rIns="91440" bIns="45720" rtlCol="0" anchor="t">
            <a:normAutofit/>
          </a:bodyPr>
          <a:lstStyle/>
          <a:p>
            <a:pPr marL="0" indent="0">
              <a:buNone/>
            </a:pPr>
            <a:endParaRPr lang="en-US" sz="1800" b="1" dirty="0"/>
          </a:p>
          <a:p>
            <a:pPr marL="0" indent="0">
              <a:buNone/>
            </a:pPr>
            <a:r>
              <a:rPr lang="en-US" sz="1800" b="1" dirty="0"/>
              <a:t>02. SEARCH STRATEGY</a:t>
            </a:r>
          </a:p>
          <a:p>
            <a:pPr marL="0" indent="0">
              <a:buNone/>
            </a:pPr>
            <a:r>
              <a:rPr lang="en-US" sz="1600" dirty="0"/>
              <a:t>A planned, systematic and reproducible approach to identifying relevant, reliable secondary evidence</a:t>
            </a:r>
          </a:p>
          <a:p>
            <a:pPr marL="0" indent="0">
              <a:buNone/>
            </a:pPr>
            <a:r>
              <a:rPr lang="en-US" sz="1600" dirty="0"/>
              <a:t> (Aveyard, 2019; Booth, Sutton and Papaioannou, 2016).</a:t>
            </a:r>
          </a:p>
          <a:p>
            <a:pPr marL="0" indent="0">
              <a:buNone/>
            </a:pPr>
            <a:r>
              <a:rPr lang="en-US" sz="1800" b="1" dirty="0"/>
              <a:t>HOW IT WAS USED</a:t>
            </a:r>
          </a:p>
          <a:p>
            <a:pPr marL="0" indent="0">
              <a:buNone/>
            </a:pPr>
            <a:r>
              <a:rPr lang="en-US" sz="1600" b="1" dirty="0"/>
              <a:t>Keywords: </a:t>
            </a:r>
            <a:r>
              <a:rPr lang="en-US" sz="1600" dirty="0"/>
              <a:t>arthritis, rheumatoid and osteoarthritis, South Asian women, healthcare inequalities, cultural barriers, healthcare access and the UK.</a:t>
            </a:r>
          </a:p>
          <a:p>
            <a:pPr marL="0" indent="0">
              <a:buNone/>
            </a:pPr>
            <a:r>
              <a:rPr lang="en-US" sz="1600" b="1" dirty="0"/>
              <a:t>Boolean operators: </a:t>
            </a:r>
            <a:r>
              <a:rPr lang="en-US" sz="1600" dirty="0"/>
              <a:t>AND (combine concepts), OR (synonyms), NOT (exclude irrelevant studies).</a:t>
            </a:r>
            <a:endParaRPr lang="en-US" sz="1300" b="1" dirty="0">
              <a:ea typeface="+mn-lt"/>
              <a:cs typeface="+mn-lt"/>
            </a:endParaRPr>
          </a:p>
        </p:txBody>
      </p:sp>
      <p:sp>
        <p:nvSpPr>
          <p:cNvPr id="10" name="TextBox 9">
            <a:extLst>
              <a:ext uri="{FF2B5EF4-FFF2-40B4-BE49-F238E27FC236}">
                <a16:creationId xmlns:a16="http://schemas.microsoft.com/office/drawing/2014/main" id="{2EF261B2-E69A-A566-0A33-B2A3FF888CD0}"/>
              </a:ext>
            </a:extLst>
          </p:cNvPr>
          <p:cNvSpPr txBox="1"/>
          <p:nvPr/>
        </p:nvSpPr>
        <p:spPr>
          <a:xfrm>
            <a:off x="8133807" y="121926"/>
            <a:ext cx="3918856" cy="6370975"/>
          </a:xfrm>
          <a:prstGeom prst="rect">
            <a:avLst/>
          </a:prstGeom>
          <a:noFill/>
        </p:spPr>
        <p:txBody>
          <a:bodyPr wrap="square">
            <a:spAutoFit/>
          </a:bodyPr>
          <a:lstStyle/>
          <a:p>
            <a:pPr marL="0" indent="0">
              <a:buNone/>
            </a:pPr>
            <a:r>
              <a:rPr lang="en-US" sz="2000" b="1" dirty="0"/>
              <a:t>04. INCLUSION &amp; EXCLUSION CRITERIA</a:t>
            </a:r>
          </a:p>
          <a:p>
            <a:pPr marL="0" indent="0">
              <a:buNone/>
            </a:pPr>
            <a:r>
              <a:rPr lang="en-US" sz="1600" b="1" dirty="0"/>
              <a:t>Included</a:t>
            </a:r>
          </a:p>
          <a:p>
            <a:pPr marL="285750" indent="-285750">
              <a:buFont typeface="Arial"/>
              <a:buChar char="•"/>
            </a:pPr>
            <a:r>
              <a:rPr lang="en-US" sz="1600" dirty="0"/>
              <a:t>Peer-reviewed articles and journals (2016–2026), full text in English, except for theoretical sources and frameworks.</a:t>
            </a:r>
          </a:p>
          <a:p>
            <a:pPr marL="285750" indent="-285750">
              <a:buFont typeface="Arial"/>
              <a:buChar char="•"/>
            </a:pPr>
            <a:r>
              <a:rPr lang="en-US" sz="1600" dirty="0"/>
              <a:t>UK-based or comparable healthcare settings.</a:t>
            </a:r>
          </a:p>
          <a:p>
            <a:pPr marL="285750" indent="-285750">
              <a:buFont typeface="Arial"/>
              <a:buChar char="•"/>
            </a:pPr>
            <a:r>
              <a:rPr lang="en-US" sz="1600" dirty="0"/>
              <a:t>Studies on arthritis, women’s healthcare inequalities and South Asian populations.</a:t>
            </a:r>
          </a:p>
          <a:p>
            <a:pPr marL="285750" indent="-285750">
              <a:buFont typeface="Arial"/>
              <a:buChar char="•"/>
            </a:pPr>
            <a:r>
              <a:rPr lang="en-US" sz="1600" dirty="0"/>
              <a:t>Clinical guidance and policy from NICE, NHS England and Welsh Government.</a:t>
            </a:r>
          </a:p>
          <a:p>
            <a:pPr marL="0" indent="0">
              <a:buNone/>
            </a:pPr>
            <a:r>
              <a:rPr lang="en-US" sz="1600" b="1" dirty="0"/>
              <a:t>Excluded</a:t>
            </a:r>
          </a:p>
          <a:p>
            <a:pPr marL="285750" indent="-285750">
              <a:buFont typeface="Arial"/>
              <a:buChar char="•"/>
            </a:pPr>
            <a:r>
              <a:rPr lang="en-US" sz="1600" dirty="0"/>
              <a:t>Sources published before 2016, (apart from theoretical sources as required for dissertation)or not in English.</a:t>
            </a:r>
          </a:p>
          <a:p>
            <a:pPr marL="285750" indent="-285750">
              <a:buFont typeface="Arial"/>
              <a:buChar char="•"/>
            </a:pPr>
            <a:r>
              <a:rPr lang="en-US" sz="1600" dirty="0"/>
              <a:t>Opinion pieces, blogs, editorials and media articles.</a:t>
            </a:r>
          </a:p>
          <a:p>
            <a:pPr marL="285750" indent="-285750">
              <a:buFont typeface="Arial"/>
              <a:buChar char="•"/>
            </a:pPr>
            <a:r>
              <a:rPr lang="en-US" sz="1600" dirty="0"/>
              <a:t>Conference abstracts without full papers.</a:t>
            </a:r>
          </a:p>
          <a:p>
            <a:pPr marL="285750" indent="-285750">
              <a:buFont typeface="Arial"/>
              <a:buChar char="•"/>
            </a:pPr>
            <a:r>
              <a:rPr lang="en-US" sz="1600" dirty="0"/>
              <a:t>Studies outside the UK or without clear methodology or full-text access.</a:t>
            </a:r>
          </a:p>
        </p:txBody>
      </p:sp>
    </p:spTree>
    <p:extLst>
      <p:ext uri="{BB962C8B-B14F-4D97-AF65-F5344CB8AC3E}">
        <p14:creationId xmlns:p14="http://schemas.microsoft.com/office/powerpoint/2010/main" val="3226771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5F5DFC0-2ECE-FBCB-2E37-F3C81C5D6033}"/>
              </a:ext>
            </a:extLst>
          </p:cNvPr>
          <p:cNvSpPr>
            <a:spLocks noGrp="1"/>
          </p:cNvSpPr>
          <p:nvPr>
            <p:ph sz="half" idx="2"/>
          </p:nvPr>
        </p:nvSpPr>
        <p:spPr>
          <a:xfrm>
            <a:off x="1158240" y="1175657"/>
            <a:ext cx="3013166" cy="4511039"/>
          </a:xfrm>
        </p:spPr>
        <p:txBody>
          <a:bodyPr vert="horz" lIns="91440" tIns="45720" rIns="91440" bIns="45720" rtlCol="0" anchor="t">
            <a:normAutofit/>
          </a:bodyPr>
          <a:lstStyle/>
          <a:p>
            <a:pPr marL="0" indent="0">
              <a:buNone/>
            </a:pPr>
            <a:r>
              <a:rPr lang="en-US" sz="1800" b="1" dirty="0"/>
              <a:t>05. VALIDATION</a:t>
            </a:r>
          </a:p>
          <a:p>
            <a:pPr marL="0" indent="0">
              <a:buNone/>
            </a:pPr>
            <a:r>
              <a:rPr lang="en-US" sz="1200" dirty="0"/>
              <a:t>Assessing the credibility, relevance and trustworthiness of sources to ensure reliable, accurate information </a:t>
            </a:r>
          </a:p>
          <a:p>
            <a:pPr marL="0" indent="0">
              <a:buNone/>
            </a:pPr>
            <a:r>
              <a:rPr lang="en-US" sz="1200" dirty="0"/>
              <a:t>(Aveyard, 2019).</a:t>
            </a:r>
          </a:p>
          <a:p>
            <a:pPr marL="0" indent="0">
              <a:buNone/>
            </a:pPr>
            <a:r>
              <a:rPr lang="en-US" sz="1200" b="1" dirty="0"/>
              <a:t>HOW VALIDATION WAS DONE</a:t>
            </a:r>
          </a:p>
          <a:p>
            <a:pPr marL="285750" indent="-285750">
              <a:buFont typeface="Arial"/>
              <a:buChar char="•"/>
            </a:pPr>
            <a:r>
              <a:rPr lang="en-US" sz="1200" dirty="0"/>
              <a:t>Screened titles, abstracts, methods and conclusions for relevance.</a:t>
            </a:r>
          </a:p>
          <a:p>
            <a:pPr marL="285750" indent="-285750">
              <a:buFont typeface="Arial"/>
              <a:buChar char="•"/>
            </a:pPr>
            <a:r>
              <a:rPr lang="en-US" sz="1200" dirty="0"/>
              <a:t>Applied the CRAAP framework: Currency, Relevance, Authority, Accuracy, Purpose.</a:t>
            </a:r>
          </a:p>
          <a:p>
            <a:pPr marL="285750" indent="-285750">
              <a:buFont typeface="Arial"/>
              <a:buChar char="•"/>
            </a:pPr>
            <a:r>
              <a:rPr lang="en-US" sz="1200" dirty="0" err="1"/>
              <a:t>Prioritised</a:t>
            </a:r>
            <a:r>
              <a:rPr lang="en-US" sz="1200" dirty="0"/>
              <a:t> peer-reviewed studies, systematic reviews and trusted </a:t>
            </a:r>
            <a:r>
              <a:rPr lang="en-US" sz="1200" dirty="0" err="1"/>
              <a:t>organisations</a:t>
            </a:r>
            <a:endParaRPr lang="en-US" sz="1200" dirty="0"/>
          </a:p>
          <a:p>
            <a:pPr marL="0" indent="0">
              <a:buNone/>
            </a:pPr>
            <a:r>
              <a:rPr lang="en-US" sz="1200" dirty="0"/>
              <a:t> (e.g. NICE, 2022; NHS England, 2023).</a:t>
            </a:r>
          </a:p>
          <a:p>
            <a:pPr marL="285750" indent="-285750">
              <a:buFont typeface="Arial"/>
              <a:buChar char="•"/>
            </a:pPr>
            <a:r>
              <a:rPr lang="en-US" sz="1200" dirty="0"/>
              <a:t>Examples: Adas et al. (2023) and Kumar et al. (2019), peer-reviewed studies on ethnic inequalities and South Asian patients’ experiences of inflammatory arthritis.</a:t>
            </a:r>
          </a:p>
        </p:txBody>
      </p:sp>
      <p:sp>
        <p:nvSpPr>
          <p:cNvPr id="2" name="Content Placeholder 2">
            <a:extLst>
              <a:ext uri="{FF2B5EF4-FFF2-40B4-BE49-F238E27FC236}">
                <a16:creationId xmlns:a16="http://schemas.microsoft.com/office/drawing/2014/main" id="{03A62A6F-4E7A-E658-BE50-BD4BF125631F}"/>
              </a:ext>
            </a:extLst>
          </p:cNvPr>
          <p:cNvSpPr>
            <a:spLocks noGrp="1"/>
          </p:cNvSpPr>
          <p:nvPr>
            <p:ph sz="half" idx="1"/>
          </p:nvPr>
        </p:nvSpPr>
        <p:spPr>
          <a:xfrm>
            <a:off x="4241075" y="1166949"/>
            <a:ext cx="3230880" cy="4609384"/>
          </a:xfrm>
        </p:spPr>
        <p:txBody>
          <a:bodyPr vert="horz" lIns="91440" tIns="45720" rIns="91440" bIns="45720" rtlCol="0">
            <a:normAutofit/>
          </a:bodyPr>
          <a:lstStyle/>
          <a:p>
            <a:pPr marL="0" indent="0">
              <a:buNone/>
            </a:pPr>
            <a:r>
              <a:rPr lang="en-US" sz="1800" b="1" dirty="0"/>
              <a:t>06. ANALYSIS &amp; THEMES</a:t>
            </a:r>
          </a:p>
          <a:p>
            <a:pPr marL="0" indent="0">
              <a:buNone/>
            </a:pPr>
            <a:r>
              <a:rPr lang="en-US" sz="1400" dirty="0"/>
              <a:t>Secondary analysis identifying patterns and meanings within the evidence using thematic analysis </a:t>
            </a:r>
          </a:p>
          <a:p>
            <a:pPr marL="0" indent="0">
              <a:buNone/>
            </a:pPr>
            <a:r>
              <a:rPr lang="en-US" sz="1400" dirty="0"/>
              <a:t>(Braun and Clarke, 2006; 2021).</a:t>
            </a:r>
          </a:p>
          <a:p>
            <a:pPr marL="0" indent="0">
              <a:buNone/>
            </a:pPr>
            <a:r>
              <a:rPr lang="en-US" sz="1400" b="1" dirty="0"/>
              <a:t>HOW ANALYSIS WAS CONDUCTED</a:t>
            </a:r>
          </a:p>
          <a:p>
            <a:pPr marL="0" indent="0">
              <a:buNone/>
            </a:pPr>
            <a:r>
              <a:rPr lang="en-US" sz="1400" dirty="0"/>
              <a:t>Repeated reading, initial coding of key ideas, then grouping similar codes into themes.</a:t>
            </a:r>
          </a:p>
          <a:p>
            <a:pPr marL="0" indent="0">
              <a:buNone/>
            </a:pPr>
            <a:r>
              <a:rPr lang="en-US" sz="1400" b="1" dirty="0"/>
              <a:t>THREE MAIN THEMES</a:t>
            </a:r>
          </a:p>
          <a:p>
            <a:pPr marL="342900" indent="-342900">
              <a:buFont typeface="Arial"/>
              <a:buAutoNum type="arabicPeriod"/>
            </a:pPr>
            <a:r>
              <a:rPr lang="en-US" sz="1400" dirty="0"/>
              <a:t>Physical and psychological impact of arthritis.</a:t>
            </a:r>
          </a:p>
          <a:p>
            <a:pPr marL="342900" indent="-342900">
              <a:buFont typeface="Arial"/>
              <a:buAutoNum type="arabicPeriod"/>
            </a:pPr>
            <a:r>
              <a:rPr lang="en-US" sz="1400" dirty="0"/>
              <a:t>Healthcare inequalities and barriers to diagnosis and treatment.</a:t>
            </a:r>
          </a:p>
          <a:p>
            <a:pPr marL="342900" indent="-342900">
              <a:buFont typeface="Arial"/>
              <a:buAutoNum type="arabicPeriod"/>
            </a:pPr>
            <a:r>
              <a:rPr lang="en-US" sz="1400" dirty="0"/>
              <a:t>Culturally sensitive care and strategies for improving support.</a:t>
            </a:r>
          </a:p>
        </p:txBody>
      </p:sp>
      <p:sp>
        <p:nvSpPr>
          <p:cNvPr id="5" name="Content Placeholder 3">
            <a:extLst>
              <a:ext uri="{FF2B5EF4-FFF2-40B4-BE49-F238E27FC236}">
                <a16:creationId xmlns:a16="http://schemas.microsoft.com/office/drawing/2014/main" id="{56340DC4-418A-7821-FF84-C103ABE87C01}"/>
              </a:ext>
            </a:extLst>
          </p:cNvPr>
          <p:cNvSpPr txBox="1">
            <a:spLocks/>
          </p:cNvSpPr>
          <p:nvPr/>
        </p:nvSpPr>
        <p:spPr>
          <a:xfrm>
            <a:off x="7585167" y="1149531"/>
            <a:ext cx="3448593" cy="462680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b="1" dirty="0"/>
              <a:t>07. ETHICS &amp; KEY TAKEAWAY</a:t>
            </a:r>
          </a:p>
          <a:p>
            <a:pPr marL="285750" indent="-285750">
              <a:buFont typeface="Arial" panose="020B0604020202020204" pitchFamily="34" charset="0"/>
              <a:buChar char="•"/>
            </a:pPr>
            <a:r>
              <a:rPr lang="en-US" sz="1400" dirty="0"/>
              <a:t>Secondary research only; no human participants involved.</a:t>
            </a:r>
          </a:p>
          <a:p>
            <a:pPr marL="285750" indent="-285750">
              <a:buFont typeface="Arial" panose="020B0604020202020204" pitchFamily="34" charset="0"/>
              <a:buChar char="•"/>
            </a:pPr>
            <a:r>
              <a:rPr lang="en-US" sz="1400" dirty="0"/>
              <a:t>Academic integrity maintained through accurate citations and UWTSD Harvard referencing.</a:t>
            </a:r>
          </a:p>
          <a:p>
            <a:pPr marL="285750" indent="-285750">
              <a:buFont typeface="Arial" panose="020B0604020202020204" pitchFamily="34" charset="0"/>
              <a:buChar char="•"/>
            </a:pPr>
            <a:r>
              <a:rPr lang="en-US" sz="1400" dirty="0"/>
              <a:t>Transparent documentation and sensitive, respectful representation of South Asian communities.</a:t>
            </a:r>
          </a:p>
          <a:p>
            <a:pPr marL="285750" indent="-285750">
              <a:buFont typeface="Arial" panose="020B0604020202020204" pitchFamily="34" charset="0"/>
              <a:buChar char="•"/>
            </a:pPr>
            <a:r>
              <a:rPr lang="en-US" sz="1400" dirty="0"/>
              <a:t>Aimed to </a:t>
            </a:r>
            <a:r>
              <a:rPr lang="en-US" sz="1400" dirty="0" err="1"/>
              <a:t>minimise</a:t>
            </a:r>
            <a:r>
              <a:rPr lang="en-US" sz="1400" dirty="0"/>
              <a:t> bias and maintain fairness and respect.</a:t>
            </a:r>
          </a:p>
          <a:p>
            <a:pPr marL="0" indent="0">
              <a:buFont typeface="Arial" panose="020B0604020202020204" pitchFamily="34" charset="0"/>
              <a:buNone/>
            </a:pPr>
            <a:r>
              <a:rPr lang="en-US" sz="1400" b="1" dirty="0"/>
              <a:t>KEY TAKEAWAY</a:t>
            </a:r>
          </a:p>
          <a:p>
            <a:pPr marL="0" indent="0">
              <a:buFont typeface="Arial" panose="020B0604020202020204" pitchFamily="34" charset="0"/>
              <a:buNone/>
            </a:pPr>
            <a:r>
              <a:rPr lang="en-US" sz="1400" dirty="0"/>
              <a:t>A systematic, transparent and critical approach was used to identify and </a:t>
            </a:r>
            <a:r>
              <a:rPr lang="en-US" sz="1400" dirty="0" err="1"/>
              <a:t>analyse</a:t>
            </a:r>
            <a:r>
              <a:rPr lang="en-US" sz="1400" dirty="0"/>
              <a:t> the best evidence on arthritis, South Asian women, healthcare inequalities and culturally sensitive care in the UK.</a:t>
            </a:r>
          </a:p>
        </p:txBody>
      </p:sp>
    </p:spTree>
    <p:extLst>
      <p:ext uri="{BB962C8B-B14F-4D97-AF65-F5344CB8AC3E}">
        <p14:creationId xmlns:p14="http://schemas.microsoft.com/office/powerpoint/2010/main" val="3102814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FC881-52C8-BB84-D239-EEACBDC43D2A}"/>
              </a:ext>
            </a:extLst>
          </p:cNvPr>
          <p:cNvSpPr>
            <a:spLocks noGrp="1"/>
          </p:cNvSpPr>
          <p:nvPr>
            <p:ph type="title"/>
          </p:nvPr>
        </p:nvSpPr>
        <p:spPr>
          <a:xfrm>
            <a:off x="5233851" y="365125"/>
            <a:ext cx="6119947" cy="707771"/>
          </a:xfrm>
        </p:spPr>
        <p:txBody>
          <a:bodyPr vert="horz" lIns="91440" tIns="45720" rIns="91440" bIns="45720" rtlCol="0" anchor="ctr">
            <a:normAutofit/>
          </a:bodyPr>
          <a:lstStyle/>
          <a:p>
            <a:r>
              <a:rPr lang="en-US" b="1" dirty="0"/>
              <a:t>REFERENCES</a:t>
            </a:r>
          </a:p>
        </p:txBody>
      </p:sp>
      <p:pic>
        <p:nvPicPr>
          <p:cNvPr id="3" name="Picture 2" descr="Scriveiner Classic Black Lacquer Rollerball Pen">
            <a:extLst>
              <a:ext uri="{FF2B5EF4-FFF2-40B4-BE49-F238E27FC236}">
                <a16:creationId xmlns:a16="http://schemas.microsoft.com/office/drawing/2014/main" id="{F38821D9-D4C2-9409-9832-820B766FD71B}"/>
              </a:ext>
            </a:extLst>
          </p:cNvPr>
          <p:cNvPicPr>
            <a:picLocks noChangeAspect="1"/>
          </p:cNvPicPr>
          <p:nvPr/>
        </p:nvPicPr>
        <p:blipFill>
          <a:blip r:embed="rId2"/>
          <a:srcRect l="7246" r="3566"/>
          <a:stretch>
            <a:fillRect/>
          </a:stretch>
        </p:blipFill>
        <p:spPr>
          <a:xfrm>
            <a:off x="20" y="10"/>
            <a:ext cx="524254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TextBox 6">
            <a:extLst>
              <a:ext uri="{FF2B5EF4-FFF2-40B4-BE49-F238E27FC236}">
                <a16:creationId xmlns:a16="http://schemas.microsoft.com/office/drawing/2014/main" id="{93773554-F8BF-2242-DD81-8071291484D9}"/>
              </a:ext>
            </a:extLst>
          </p:cNvPr>
          <p:cNvSpPr txBox="1"/>
          <p:nvPr/>
        </p:nvSpPr>
        <p:spPr>
          <a:xfrm>
            <a:off x="5242560" y="1133856"/>
            <a:ext cx="6111238" cy="504310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br>
              <a:rPr lang="en-US" sz="1000" dirty="0"/>
            </a:br>
            <a:r>
              <a:rPr lang="en-US" sz="1400" dirty="0"/>
              <a:t>Adas, M.A. et al. (2023) ‘Worse outcomes linked to ethnicity for early inflammatory arthritis in England and Wales: a national cohort study’, </a:t>
            </a:r>
            <a:r>
              <a:rPr lang="en-US" sz="1400" i="1" dirty="0"/>
              <a:t>Rheumatology</a:t>
            </a:r>
            <a:r>
              <a:rPr lang="en-US" sz="1400" dirty="0"/>
              <a:t>, 62(1), pp. 169–180.</a:t>
            </a:r>
          </a:p>
          <a:p>
            <a:pPr>
              <a:lnSpc>
                <a:spcPct val="90000"/>
              </a:lnSpc>
              <a:spcAft>
                <a:spcPts val="600"/>
              </a:spcAft>
            </a:pPr>
            <a:br>
              <a:rPr lang="en-US" sz="1400" dirty="0"/>
            </a:br>
            <a:r>
              <a:rPr lang="en-US" sz="1400" dirty="0"/>
              <a:t>Aveyard, H. (2019) </a:t>
            </a:r>
            <a:r>
              <a:rPr lang="en-US" sz="1400" i="1" dirty="0"/>
              <a:t>Doing a Literature Review in Health and Social Care: A Practical Guide</a:t>
            </a:r>
            <a:r>
              <a:rPr lang="en-US" sz="1400" dirty="0"/>
              <a:t>. 4th </a:t>
            </a:r>
            <a:r>
              <a:rPr lang="en-US" sz="1400" dirty="0" err="1"/>
              <a:t>edn</a:t>
            </a:r>
            <a:r>
              <a:rPr lang="en-US" sz="1400" dirty="0"/>
              <a:t>. Maidenhead: Open University Press.</a:t>
            </a:r>
          </a:p>
          <a:p>
            <a:pPr>
              <a:lnSpc>
                <a:spcPct val="90000"/>
              </a:lnSpc>
              <a:spcAft>
                <a:spcPts val="600"/>
              </a:spcAft>
            </a:pPr>
            <a:br>
              <a:rPr lang="en-US" sz="1400" dirty="0"/>
            </a:br>
            <a:r>
              <a:rPr lang="en-US" sz="1400" dirty="0"/>
              <a:t>Booth, A., Sutton, A. and Papaioannou, D. (2016) </a:t>
            </a:r>
            <a:r>
              <a:rPr lang="en-US" sz="1400" i="1" dirty="0"/>
              <a:t>Systematic Approaches to a Successful Literature Review</a:t>
            </a:r>
            <a:r>
              <a:rPr lang="en-US" sz="1400" dirty="0"/>
              <a:t>. 2nd </a:t>
            </a:r>
            <a:r>
              <a:rPr lang="en-US" sz="1400" dirty="0" err="1"/>
              <a:t>edn</a:t>
            </a:r>
            <a:r>
              <a:rPr lang="en-US" sz="1400" dirty="0"/>
              <a:t>. London: Sage.</a:t>
            </a:r>
          </a:p>
          <a:p>
            <a:pPr>
              <a:lnSpc>
                <a:spcPct val="90000"/>
              </a:lnSpc>
              <a:spcAft>
                <a:spcPts val="600"/>
              </a:spcAft>
            </a:pPr>
            <a:br>
              <a:rPr lang="en-US" sz="1400" dirty="0"/>
            </a:br>
            <a:r>
              <a:rPr lang="en-US" sz="1400" dirty="0"/>
              <a:t>Braun, V. and Clarke, V. (2006) ‘Using thematic analysis in psychology’, </a:t>
            </a:r>
            <a:r>
              <a:rPr lang="en-US" sz="1400" i="1" dirty="0"/>
              <a:t>Qualitative Research in Psychology</a:t>
            </a:r>
            <a:r>
              <a:rPr lang="en-US" sz="1400" dirty="0"/>
              <a:t>, 3(2), pp. 77–101.</a:t>
            </a:r>
          </a:p>
          <a:p>
            <a:pPr>
              <a:lnSpc>
                <a:spcPct val="90000"/>
              </a:lnSpc>
              <a:spcAft>
                <a:spcPts val="600"/>
              </a:spcAft>
            </a:pPr>
            <a:br>
              <a:rPr lang="en-US" sz="1400" dirty="0"/>
            </a:br>
            <a:r>
              <a:rPr lang="en-US" sz="1400" dirty="0"/>
              <a:t>Kumar, K. et al. (2019) ‘Experiences of South Asian patients in early inflammatory arthritis clinic: a qualitative interview study’, </a:t>
            </a:r>
            <a:r>
              <a:rPr lang="en-US" sz="1400" i="1" dirty="0"/>
              <a:t>Rheumatology Advances in Practice</a:t>
            </a:r>
            <a:r>
              <a:rPr lang="en-US" sz="1400" dirty="0"/>
              <a:t>, 3(2), rkz017.</a:t>
            </a:r>
          </a:p>
          <a:p>
            <a:pPr>
              <a:lnSpc>
                <a:spcPct val="90000"/>
              </a:lnSpc>
              <a:spcAft>
                <a:spcPts val="600"/>
              </a:spcAft>
            </a:pPr>
            <a:br>
              <a:rPr lang="en-US" sz="1400" dirty="0"/>
            </a:br>
            <a:r>
              <a:rPr lang="en-US" sz="1400" dirty="0"/>
              <a:t>NICE (2022) </a:t>
            </a:r>
            <a:r>
              <a:rPr lang="en-US" sz="1400" i="1" dirty="0"/>
              <a:t>Rheumatoid arthritis in adults: management</a:t>
            </a:r>
            <a:r>
              <a:rPr lang="en-US" sz="1400" dirty="0"/>
              <a:t>. London: NICE.</a:t>
            </a:r>
          </a:p>
          <a:p>
            <a:pPr>
              <a:lnSpc>
                <a:spcPct val="90000"/>
              </a:lnSpc>
              <a:spcAft>
                <a:spcPts val="600"/>
              </a:spcAft>
            </a:pPr>
            <a:br>
              <a:rPr lang="en-US" sz="1400" dirty="0"/>
            </a:br>
            <a:r>
              <a:rPr lang="en-US" sz="1400" dirty="0"/>
              <a:t>NHS England (2023) </a:t>
            </a:r>
            <a:r>
              <a:rPr lang="en-US" sz="1400" i="1" dirty="0"/>
              <a:t>Core20PLUS5: An approach to reducing healthcare inequalities</a:t>
            </a:r>
            <a:r>
              <a:rPr lang="en-US" sz="1400" dirty="0"/>
              <a:t>. London: NHS England.</a:t>
            </a:r>
          </a:p>
        </p:txBody>
      </p:sp>
    </p:spTree>
    <p:extLst>
      <p:ext uri="{BB962C8B-B14F-4D97-AF65-F5344CB8AC3E}">
        <p14:creationId xmlns:p14="http://schemas.microsoft.com/office/powerpoint/2010/main" val="3704660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146</TotalTime>
  <Words>864</Words>
  <Application>Microsoft Office PowerPoint</Application>
  <PresentationFormat>Widescreen</PresentationFormat>
  <Paragraphs>69</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Arial,Sans-Serif</vt:lpstr>
      <vt:lpstr>Calibri</vt:lpstr>
      <vt:lpstr>office theme</vt:lpstr>
      <vt:lpstr>PowerPoint Presentation</vt:lpstr>
      <vt:lpstr>01. AIM To explore the impact of arthritis on South Asian women in the United Kingdom and examine the healthcare inequalities, barriers to diagnosis and treatment, and culturally sensitive strategies for improving support.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Naheed Ali</cp:lastModifiedBy>
  <cp:revision>1070</cp:revision>
  <dcterms:created xsi:type="dcterms:W3CDTF">2026-06-11T09:06:55Z</dcterms:created>
  <dcterms:modified xsi:type="dcterms:W3CDTF">2026-07-24T09:11:45Z</dcterms:modified>
</cp:coreProperties>
</file>