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sldIdLst>
    <p:sldId id="350" r:id="rId2"/>
    <p:sldId id="392" r:id="rId3"/>
    <p:sldId id="393" r:id="rId4"/>
    <p:sldId id="394" r:id="rId5"/>
    <p:sldId id="373" r:id="rId6"/>
    <p:sldId id="374" r:id="rId7"/>
    <p:sldId id="377" r:id="rId8"/>
    <p:sldId id="378" r:id="rId9"/>
    <p:sldId id="379" r:id="rId10"/>
    <p:sldId id="380" r:id="rId11"/>
    <p:sldId id="381" r:id="rId12"/>
    <p:sldId id="382" r:id="rId13"/>
    <p:sldId id="383" r:id="rId14"/>
    <p:sldId id="384" r:id="rId15"/>
    <p:sldId id="385" r:id="rId16"/>
    <p:sldId id="386" r:id="rId17"/>
    <p:sldId id="387" r:id="rId18"/>
    <p:sldId id="388" r:id="rId19"/>
    <p:sldId id="389" r:id="rId20"/>
    <p:sldId id="395" r:id="rId21"/>
    <p:sldId id="396" r:id="rId22"/>
    <p:sldId id="397" r:id="rId23"/>
    <p:sldId id="398" r:id="rId24"/>
    <p:sldId id="390" r:id="rId25"/>
    <p:sldId id="391" r:id="rId26"/>
    <p:sldId id="399" r:id="rId27"/>
    <p:sldId id="400" r:id="rId28"/>
    <p:sldId id="401" r:id="rId29"/>
    <p:sldId id="402" r:id="rId30"/>
    <p:sldId id="403" r:id="rId31"/>
    <p:sldId id="404" r:id="rId32"/>
    <p:sldId id="405" r:id="rId33"/>
    <p:sldId id="406"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92" d="100"/>
          <a:sy n="92" d="100"/>
        </p:scale>
        <p:origin x="106"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EBD638-913B-46BD-9641-9DDFB9887AF9}" type="datetimeFigureOut">
              <a:rPr lang="en-GB" smtClean="0"/>
              <a:t>19/12/2024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362302-BD13-47F6-B0C5-6EC752995972}" type="slidenum">
              <a:rPr lang="en-GB" smtClean="0"/>
              <a:t>‹#›</a:t>
            </a:fld>
            <a:endParaRPr lang="en-GB"/>
          </a:p>
        </p:txBody>
      </p:sp>
    </p:spTree>
    <p:extLst>
      <p:ext uri="{BB962C8B-B14F-4D97-AF65-F5344CB8AC3E}">
        <p14:creationId xmlns:p14="http://schemas.microsoft.com/office/powerpoint/2010/main" val="3210150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362302-BD13-47F6-B0C5-6EC752995972}" type="slidenum">
              <a:rPr lang="en-GB" smtClean="0"/>
              <a:t>22</a:t>
            </a:fld>
            <a:endParaRPr lang="en-GB"/>
          </a:p>
        </p:txBody>
      </p:sp>
    </p:spTree>
    <p:extLst>
      <p:ext uri="{BB962C8B-B14F-4D97-AF65-F5344CB8AC3E}">
        <p14:creationId xmlns:p14="http://schemas.microsoft.com/office/powerpoint/2010/main" val="8953767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BEF36-1A9C-D2AD-650A-54A77D2D558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05413AA-E611-C44A-8180-FB1ACDACA43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D5C89B1-0D2F-A05B-E15D-76F12CDD3A5C}"/>
              </a:ext>
            </a:extLst>
          </p:cNvPr>
          <p:cNvSpPr>
            <a:spLocks noGrp="1"/>
          </p:cNvSpPr>
          <p:nvPr>
            <p:ph type="dt" sz="half" idx="10"/>
          </p:nvPr>
        </p:nvSpPr>
        <p:spPr/>
        <p:txBody>
          <a:bodyPr/>
          <a:lstStyle/>
          <a:p>
            <a:fld id="{52FDB1B0-BB09-481B-9759-7E0578564B16}" type="datetimeFigureOut">
              <a:rPr lang="en-GB" smtClean="0"/>
              <a:t>19/12/2024</a:t>
            </a:fld>
            <a:endParaRPr lang="en-GB"/>
          </a:p>
        </p:txBody>
      </p:sp>
      <p:sp>
        <p:nvSpPr>
          <p:cNvPr id="5" name="Footer Placeholder 4">
            <a:extLst>
              <a:ext uri="{FF2B5EF4-FFF2-40B4-BE49-F238E27FC236}">
                <a16:creationId xmlns:a16="http://schemas.microsoft.com/office/drawing/2014/main" id="{E9FCC66C-84ED-0195-5159-A0073F0B26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F8A7A5-5496-C97C-755F-21439CDA319F}"/>
              </a:ext>
            </a:extLst>
          </p:cNvPr>
          <p:cNvSpPr>
            <a:spLocks noGrp="1"/>
          </p:cNvSpPr>
          <p:nvPr>
            <p:ph type="sldNum" sz="quarter" idx="12"/>
          </p:nvPr>
        </p:nvSpPr>
        <p:spPr/>
        <p:txBody>
          <a:bodyPr/>
          <a:lstStyle/>
          <a:p>
            <a:fld id="{817B1E98-640B-4F66-AC1B-2C6901D59DBD}" type="slidenum">
              <a:rPr lang="en-GB" smtClean="0"/>
              <a:t>‹#›</a:t>
            </a:fld>
            <a:endParaRPr lang="en-GB"/>
          </a:p>
        </p:txBody>
      </p:sp>
    </p:spTree>
    <p:extLst>
      <p:ext uri="{BB962C8B-B14F-4D97-AF65-F5344CB8AC3E}">
        <p14:creationId xmlns:p14="http://schemas.microsoft.com/office/powerpoint/2010/main" val="25804337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6FB9B-953D-C4D0-7D48-252E09A4669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5412318-7FAC-10BC-70DB-359D7431F6D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798965-51C5-7074-F36E-4A4B878408CC}"/>
              </a:ext>
            </a:extLst>
          </p:cNvPr>
          <p:cNvSpPr>
            <a:spLocks noGrp="1"/>
          </p:cNvSpPr>
          <p:nvPr>
            <p:ph type="dt" sz="half" idx="10"/>
          </p:nvPr>
        </p:nvSpPr>
        <p:spPr/>
        <p:txBody>
          <a:bodyPr/>
          <a:lstStyle/>
          <a:p>
            <a:fld id="{52FDB1B0-BB09-481B-9759-7E0578564B16}" type="datetimeFigureOut">
              <a:rPr lang="en-GB" smtClean="0"/>
              <a:t>19/12/2024</a:t>
            </a:fld>
            <a:endParaRPr lang="en-GB"/>
          </a:p>
        </p:txBody>
      </p:sp>
      <p:sp>
        <p:nvSpPr>
          <p:cNvPr id="5" name="Footer Placeholder 4">
            <a:extLst>
              <a:ext uri="{FF2B5EF4-FFF2-40B4-BE49-F238E27FC236}">
                <a16:creationId xmlns:a16="http://schemas.microsoft.com/office/drawing/2014/main" id="{3CEB3ECE-941F-48AF-0983-A2BF778AFE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41F930-80D3-93CC-04FA-B3D0A6A9D8A2}"/>
              </a:ext>
            </a:extLst>
          </p:cNvPr>
          <p:cNvSpPr>
            <a:spLocks noGrp="1"/>
          </p:cNvSpPr>
          <p:nvPr>
            <p:ph type="sldNum" sz="quarter" idx="12"/>
          </p:nvPr>
        </p:nvSpPr>
        <p:spPr/>
        <p:txBody>
          <a:bodyPr/>
          <a:lstStyle/>
          <a:p>
            <a:fld id="{817B1E98-640B-4F66-AC1B-2C6901D59DBD}" type="slidenum">
              <a:rPr lang="en-GB" smtClean="0"/>
              <a:t>‹#›</a:t>
            </a:fld>
            <a:endParaRPr lang="en-GB"/>
          </a:p>
        </p:txBody>
      </p:sp>
    </p:spTree>
    <p:extLst>
      <p:ext uri="{BB962C8B-B14F-4D97-AF65-F5344CB8AC3E}">
        <p14:creationId xmlns:p14="http://schemas.microsoft.com/office/powerpoint/2010/main" val="22092291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B8DA0-7479-8F45-3D04-71A1EC5C65F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66C521C-6EC9-C5D4-8B32-88FAB8CD176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9C455BA-0BF2-791F-E8B8-A80120A925B7}"/>
              </a:ext>
            </a:extLst>
          </p:cNvPr>
          <p:cNvSpPr>
            <a:spLocks noGrp="1"/>
          </p:cNvSpPr>
          <p:nvPr>
            <p:ph type="dt" sz="half" idx="10"/>
          </p:nvPr>
        </p:nvSpPr>
        <p:spPr/>
        <p:txBody>
          <a:bodyPr/>
          <a:lstStyle/>
          <a:p>
            <a:fld id="{52FDB1B0-BB09-481B-9759-7E0578564B16}" type="datetimeFigureOut">
              <a:rPr lang="en-GB" smtClean="0"/>
              <a:t>19/12/2024</a:t>
            </a:fld>
            <a:endParaRPr lang="en-GB"/>
          </a:p>
        </p:txBody>
      </p:sp>
      <p:sp>
        <p:nvSpPr>
          <p:cNvPr id="5" name="Footer Placeholder 4">
            <a:extLst>
              <a:ext uri="{FF2B5EF4-FFF2-40B4-BE49-F238E27FC236}">
                <a16:creationId xmlns:a16="http://schemas.microsoft.com/office/drawing/2014/main" id="{1F7AF1D3-239A-E04F-3047-BFDD1A9165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924D77-CD9B-9049-D0B9-0D3843B0C104}"/>
              </a:ext>
            </a:extLst>
          </p:cNvPr>
          <p:cNvSpPr>
            <a:spLocks noGrp="1"/>
          </p:cNvSpPr>
          <p:nvPr>
            <p:ph type="sldNum" sz="quarter" idx="12"/>
          </p:nvPr>
        </p:nvSpPr>
        <p:spPr/>
        <p:txBody>
          <a:bodyPr/>
          <a:lstStyle/>
          <a:p>
            <a:fld id="{817B1E98-640B-4F66-AC1B-2C6901D59DBD}" type="slidenum">
              <a:rPr lang="en-GB" smtClean="0"/>
              <a:t>‹#›</a:t>
            </a:fld>
            <a:endParaRPr lang="en-GB"/>
          </a:p>
        </p:txBody>
      </p:sp>
    </p:spTree>
    <p:extLst>
      <p:ext uri="{BB962C8B-B14F-4D97-AF65-F5344CB8AC3E}">
        <p14:creationId xmlns:p14="http://schemas.microsoft.com/office/powerpoint/2010/main" val="26511841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54105-2830-E3AB-C8FA-912BCBFD96D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A7B5FF9-534B-4E9E-3CA3-8803B554AF2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1CCCD3B-F0EA-995A-D2F7-29D7DB6A1BB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BD187D1-D334-84BC-F784-903D19EA1E1F}"/>
              </a:ext>
            </a:extLst>
          </p:cNvPr>
          <p:cNvSpPr>
            <a:spLocks noGrp="1"/>
          </p:cNvSpPr>
          <p:nvPr>
            <p:ph type="dt" sz="half" idx="10"/>
          </p:nvPr>
        </p:nvSpPr>
        <p:spPr/>
        <p:txBody>
          <a:bodyPr/>
          <a:lstStyle/>
          <a:p>
            <a:fld id="{52FDB1B0-BB09-481B-9759-7E0578564B16}" type="datetimeFigureOut">
              <a:rPr lang="en-GB" smtClean="0"/>
              <a:t>19/12/2024</a:t>
            </a:fld>
            <a:endParaRPr lang="en-GB"/>
          </a:p>
        </p:txBody>
      </p:sp>
      <p:sp>
        <p:nvSpPr>
          <p:cNvPr id="6" name="Footer Placeholder 5">
            <a:extLst>
              <a:ext uri="{FF2B5EF4-FFF2-40B4-BE49-F238E27FC236}">
                <a16:creationId xmlns:a16="http://schemas.microsoft.com/office/drawing/2014/main" id="{457DFC63-967B-D4FB-D02D-083ADD803A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AAB7AD-B326-BCEE-F048-2B2583DDFEAF}"/>
              </a:ext>
            </a:extLst>
          </p:cNvPr>
          <p:cNvSpPr>
            <a:spLocks noGrp="1"/>
          </p:cNvSpPr>
          <p:nvPr>
            <p:ph type="sldNum" sz="quarter" idx="12"/>
          </p:nvPr>
        </p:nvSpPr>
        <p:spPr/>
        <p:txBody>
          <a:bodyPr/>
          <a:lstStyle/>
          <a:p>
            <a:fld id="{817B1E98-640B-4F66-AC1B-2C6901D59DBD}" type="slidenum">
              <a:rPr lang="en-GB" smtClean="0"/>
              <a:t>‹#›</a:t>
            </a:fld>
            <a:endParaRPr lang="en-GB"/>
          </a:p>
        </p:txBody>
      </p:sp>
    </p:spTree>
    <p:extLst>
      <p:ext uri="{BB962C8B-B14F-4D97-AF65-F5344CB8AC3E}">
        <p14:creationId xmlns:p14="http://schemas.microsoft.com/office/powerpoint/2010/main" val="24641190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9E735-D670-EF64-C4FB-8A16282EB4D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5147114-4CD0-5127-799C-A9F61602D3D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740084B-830A-4F26-BDCE-1D9E6A8FB8F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C81B79A-39E6-E4BC-3B5D-23A9703BB13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BC463D8-273C-2B27-AAA2-098184BF900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DF80EF6-34C3-2D3B-C421-DE29390FBFC5}"/>
              </a:ext>
            </a:extLst>
          </p:cNvPr>
          <p:cNvSpPr>
            <a:spLocks noGrp="1"/>
          </p:cNvSpPr>
          <p:nvPr>
            <p:ph type="dt" sz="half" idx="10"/>
          </p:nvPr>
        </p:nvSpPr>
        <p:spPr/>
        <p:txBody>
          <a:bodyPr/>
          <a:lstStyle/>
          <a:p>
            <a:fld id="{52FDB1B0-BB09-481B-9759-7E0578564B16}" type="datetimeFigureOut">
              <a:rPr lang="en-GB" smtClean="0"/>
              <a:t>19/12/2024</a:t>
            </a:fld>
            <a:endParaRPr lang="en-GB"/>
          </a:p>
        </p:txBody>
      </p:sp>
      <p:sp>
        <p:nvSpPr>
          <p:cNvPr id="8" name="Footer Placeholder 7">
            <a:extLst>
              <a:ext uri="{FF2B5EF4-FFF2-40B4-BE49-F238E27FC236}">
                <a16:creationId xmlns:a16="http://schemas.microsoft.com/office/drawing/2014/main" id="{A48A84BA-2FE1-FF04-AEE8-DE93462D6D9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9104F1-120D-CB43-0C25-3A9ACD39C41C}"/>
              </a:ext>
            </a:extLst>
          </p:cNvPr>
          <p:cNvSpPr>
            <a:spLocks noGrp="1"/>
          </p:cNvSpPr>
          <p:nvPr>
            <p:ph type="sldNum" sz="quarter" idx="12"/>
          </p:nvPr>
        </p:nvSpPr>
        <p:spPr/>
        <p:txBody>
          <a:bodyPr/>
          <a:lstStyle/>
          <a:p>
            <a:fld id="{817B1E98-640B-4F66-AC1B-2C6901D59DBD}" type="slidenum">
              <a:rPr lang="en-GB" smtClean="0"/>
              <a:t>‹#›</a:t>
            </a:fld>
            <a:endParaRPr lang="en-GB"/>
          </a:p>
        </p:txBody>
      </p:sp>
    </p:spTree>
    <p:extLst>
      <p:ext uri="{BB962C8B-B14F-4D97-AF65-F5344CB8AC3E}">
        <p14:creationId xmlns:p14="http://schemas.microsoft.com/office/powerpoint/2010/main" val="17084288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A14F6-4642-30D0-86CE-AE59E8B4A54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C5AC13C-9A47-F9DE-35FC-5E7D7ADCF341}"/>
              </a:ext>
            </a:extLst>
          </p:cNvPr>
          <p:cNvSpPr>
            <a:spLocks noGrp="1"/>
          </p:cNvSpPr>
          <p:nvPr>
            <p:ph type="dt" sz="half" idx="10"/>
          </p:nvPr>
        </p:nvSpPr>
        <p:spPr/>
        <p:txBody>
          <a:bodyPr/>
          <a:lstStyle/>
          <a:p>
            <a:fld id="{52FDB1B0-BB09-481B-9759-7E0578564B16}" type="datetimeFigureOut">
              <a:rPr lang="en-GB" smtClean="0"/>
              <a:t>19/12/2024</a:t>
            </a:fld>
            <a:endParaRPr lang="en-GB"/>
          </a:p>
        </p:txBody>
      </p:sp>
      <p:sp>
        <p:nvSpPr>
          <p:cNvPr id="4" name="Footer Placeholder 3">
            <a:extLst>
              <a:ext uri="{FF2B5EF4-FFF2-40B4-BE49-F238E27FC236}">
                <a16:creationId xmlns:a16="http://schemas.microsoft.com/office/drawing/2014/main" id="{F2F944FB-BD84-A2AC-677B-74BC32C3E6F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173F21F-7CE2-0152-BF3C-2C161E62C5B9}"/>
              </a:ext>
            </a:extLst>
          </p:cNvPr>
          <p:cNvSpPr>
            <a:spLocks noGrp="1"/>
          </p:cNvSpPr>
          <p:nvPr>
            <p:ph type="sldNum" sz="quarter" idx="12"/>
          </p:nvPr>
        </p:nvSpPr>
        <p:spPr/>
        <p:txBody>
          <a:bodyPr/>
          <a:lstStyle/>
          <a:p>
            <a:fld id="{817B1E98-640B-4F66-AC1B-2C6901D59DBD}" type="slidenum">
              <a:rPr lang="en-GB" smtClean="0"/>
              <a:t>‹#›</a:t>
            </a:fld>
            <a:endParaRPr lang="en-GB"/>
          </a:p>
        </p:txBody>
      </p:sp>
    </p:spTree>
    <p:extLst>
      <p:ext uri="{BB962C8B-B14F-4D97-AF65-F5344CB8AC3E}">
        <p14:creationId xmlns:p14="http://schemas.microsoft.com/office/powerpoint/2010/main" val="233412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CDCA905-304A-8AB5-4E9C-5D31174517D7}"/>
              </a:ext>
            </a:extLst>
          </p:cNvPr>
          <p:cNvSpPr>
            <a:spLocks noGrp="1"/>
          </p:cNvSpPr>
          <p:nvPr>
            <p:ph type="dt" sz="half" idx="10"/>
          </p:nvPr>
        </p:nvSpPr>
        <p:spPr/>
        <p:txBody>
          <a:bodyPr/>
          <a:lstStyle/>
          <a:p>
            <a:fld id="{52FDB1B0-BB09-481B-9759-7E0578564B16}" type="datetimeFigureOut">
              <a:rPr lang="en-GB" smtClean="0"/>
              <a:t>19/12/2024</a:t>
            </a:fld>
            <a:endParaRPr lang="en-GB"/>
          </a:p>
        </p:txBody>
      </p:sp>
      <p:sp>
        <p:nvSpPr>
          <p:cNvPr id="3" name="Footer Placeholder 2">
            <a:extLst>
              <a:ext uri="{FF2B5EF4-FFF2-40B4-BE49-F238E27FC236}">
                <a16:creationId xmlns:a16="http://schemas.microsoft.com/office/drawing/2014/main" id="{D2738704-2A1F-DE7F-C0A4-936D5F01712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FD1FCD8-404A-E997-23CE-89C53B315C45}"/>
              </a:ext>
            </a:extLst>
          </p:cNvPr>
          <p:cNvSpPr>
            <a:spLocks noGrp="1"/>
          </p:cNvSpPr>
          <p:nvPr>
            <p:ph type="sldNum" sz="quarter" idx="12"/>
          </p:nvPr>
        </p:nvSpPr>
        <p:spPr/>
        <p:txBody>
          <a:bodyPr/>
          <a:lstStyle/>
          <a:p>
            <a:fld id="{817B1E98-640B-4F66-AC1B-2C6901D59DBD}" type="slidenum">
              <a:rPr lang="en-GB" smtClean="0"/>
              <a:t>‹#›</a:t>
            </a:fld>
            <a:endParaRPr lang="en-GB"/>
          </a:p>
        </p:txBody>
      </p:sp>
    </p:spTree>
    <p:extLst>
      <p:ext uri="{BB962C8B-B14F-4D97-AF65-F5344CB8AC3E}">
        <p14:creationId xmlns:p14="http://schemas.microsoft.com/office/powerpoint/2010/main" val="10267164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9BBF4-4C63-5F98-4713-E50F1D93C89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257F8B7-9CDC-B8A4-04C1-1B7F770A279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6635874-9345-8CCE-CFD2-6BB9F61C59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8E22E8F-D9E8-CF4D-6172-7D11AA409632}"/>
              </a:ext>
            </a:extLst>
          </p:cNvPr>
          <p:cNvSpPr>
            <a:spLocks noGrp="1"/>
          </p:cNvSpPr>
          <p:nvPr>
            <p:ph type="dt" sz="half" idx="10"/>
          </p:nvPr>
        </p:nvSpPr>
        <p:spPr/>
        <p:txBody>
          <a:bodyPr/>
          <a:lstStyle/>
          <a:p>
            <a:fld id="{52FDB1B0-BB09-481B-9759-7E0578564B16}" type="datetimeFigureOut">
              <a:rPr lang="en-GB" smtClean="0"/>
              <a:t>19/12/2024</a:t>
            </a:fld>
            <a:endParaRPr lang="en-GB"/>
          </a:p>
        </p:txBody>
      </p:sp>
      <p:sp>
        <p:nvSpPr>
          <p:cNvPr id="6" name="Footer Placeholder 5">
            <a:extLst>
              <a:ext uri="{FF2B5EF4-FFF2-40B4-BE49-F238E27FC236}">
                <a16:creationId xmlns:a16="http://schemas.microsoft.com/office/drawing/2014/main" id="{7485A079-20CD-C7CC-2CF5-075876D1C5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BB2F7D-06DA-8E16-276A-4D221927216F}"/>
              </a:ext>
            </a:extLst>
          </p:cNvPr>
          <p:cNvSpPr>
            <a:spLocks noGrp="1"/>
          </p:cNvSpPr>
          <p:nvPr>
            <p:ph type="sldNum" sz="quarter" idx="12"/>
          </p:nvPr>
        </p:nvSpPr>
        <p:spPr/>
        <p:txBody>
          <a:bodyPr/>
          <a:lstStyle/>
          <a:p>
            <a:fld id="{817B1E98-640B-4F66-AC1B-2C6901D59DBD}" type="slidenum">
              <a:rPr lang="en-GB" smtClean="0"/>
              <a:t>‹#›</a:t>
            </a:fld>
            <a:endParaRPr lang="en-GB"/>
          </a:p>
        </p:txBody>
      </p:sp>
    </p:spTree>
    <p:extLst>
      <p:ext uri="{BB962C8B-B14F-4D97-AF65-F5344CB8AC3E}">
        <p14:creationId xmlns:p14="http://schemas.microsoft.com/office/powerpoint/2010/main" val="1485555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E86F7-AD86-1FB0-7487-0A74479EA81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5FDDDB4-7584-24D4-E9A3-6D51790DD0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4C9263C-E2E1-69A4-C975-8BAA12C44C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08C0F1-D903-16CB-0769-0138D8B7D5E3}"/>
              </a:ext>
            </a:extLst>
          </p:cNvPr>
          <p:cNvSpPr>
            <a:spLocks noGrp="1"/>
          </p:cNvSpPr>
          <p:nvPr>
            <p:ph type="dt" sz="half" idx="10"/>
          </p:nvPr>
        </p:nvSpPr>
        <p:spPr/>
        <p:txBody>
          <a:bodyPr/>
          <a:lstStyle/>
          <a:p>
            <a:fld id="{52FDB1B0-BB09-481B-9759-7E0578564B16}" type="datetimeFigureOut">
              <a:rPr lang="en-GB" smtClean="0"/>
              <a:t>19/12/2024</a:t>
            </a:fld>
            <a:endParaRPr lang="en-GB"/>
          </a:p>
        </p:txBody>
      </p:sp>
      <p:sp>
        <p:nvSpPr>
          <p:cNvPr id="6" name="Footer Placeholder 5">
            <a:extLst>
              <a:ext uri="{FF2B5EF4-FFF2-40B4-BE49-F238E27FC236}">
                <a16:creationId xmlns:a16="http://schemas.microsoft.com/office/drawing/2014/main" id="{99D7751B-39B1-A28D-5BD2-8FBB0DA4B7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3640FF-F91F-6922-6A30-3127767F77BF}"/>
              </a:ext>
            </a:extLst>
          </p:cNvPr>
          <p:cNvSpPr>
            <a:spLocks noGrp="1"/>
          </p:cNvSpPr>
          <p:nvPr>
            <p:ph type="sldNum" sz="quarter" idx="12"/>
          </p:nvPr>
        </p:nvSpPr>
        <p:spPr/>
        <p:txBody>
          <a:bodyPr/>
          <a:lstStyle/>
          <a:p>
            <a:fld id="{817B1E98-640B-4F66-AC1B-2C6901D59DBD}" type="slidenum">
              <a:rPr lang="en-GB" smtClean="0"/>
              <a:t>‹#›</a:t>
            </a:fld>
            <a:endParaRPr lang="en-GB"/>
          </a:p>
        </p:txBody>
      </p:sp>
    </p:spTree>
    <p:extLst>
      <p:ext uri="{BB962C8B-B14F-4D97-AF65-F5344CB8AC3E}">
        <p14:creationId xmlns:p14="http://schemas.microsoft.com/office/powerpoint/2010/main" val="8338041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A468B-BA7F-6EFA-755A-1C43F3812F6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CE7FFBF-2545-0DCD-1B68-77603F53BB7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89CBA0-A4AB-D3B3-7D7F-B9A218B95F73}"/>
              </a:ext>
            </a:extLst>
          </p:cNvPr>
          <p:cNvSpPr>
            <a:spLocks noGrp="1"/>
          </p:cNvSpPr>
          <p:nvPr>
            <p:ph type="dt" sz="half" idx="10"/>
          </p:nvPr>
        </p:nvSpPr>
        <p:spPr/>
        <p:txBody>
          <a:bodyPr/>
          <a:lstStyle/>
          <a:p>
            <a:fld id="{52FDB1B0-BB09-481B-9759-7E0578564B16}" type="datetimeFigureOut">
              <a:rPr lang="en-GB" smtClean="0"/>
              <a:t>19/12/2024</a:t>
            </a:fld>
            <a:endParaRPr lang="en-GB"/>
          </a:p>
        </p:txBody>
      </p:sp>
      <p:sp>
        <p:nvSpPr>
          <p:cNvPr id="5" name="Footer Placeholder 4">
            <a:extLst>
              <a:ext uri="{FF2B5EF4-FFF2-40B4-BE49-F238E27FC236}">
                <a16:creationId xmlns:a16="http://schemas.microsoft.com/office/drawing/2014/main" id="{87A35DC2-0CE4-4A8A-94D0-9E8356FE69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39644E-10B7-E1AB-77BE-15DBF7E4A2D1}"/>
              </a:ext>
            </a:extLst>
          </p:cNvPr>
          <p:cNvSpPr>
            <a:spLocks noGrp="1"/>
          </p:cNvSpPr>
          <p:nvPr>
            <p:ph type="sldNum" sz="quarter" idx="12"/>
          </p:nvPr>
        </p:nvSpPr>
        <p:spPr/>
        <p:txBody>
          <a:bodyPr/>
          <a:lstStyle/>
          <a:p>
            <a:fld id="{817B1E98-640B-4F66-AC1B-2C6901D59DBD}" type="slidenum">
              <a:rPr lang="en-GB" smtClean="0"/>
              <a:t>‹#›</a:t>
            </a:fld>
            <a:endParaRPr lang="en-GB"/>
          </a:p>
        </p:txBody>
      </p:sp>
    </p:spTree>
    <p:extLst>
      <p:ext uri="{BB962C8B-B14F-4D97-AF65-F5344CB8AC3E}">
        <p14:creationId xmlns:p14="http://schemas.microsoft.com/office/powerpoint/2010/main" val="19310653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3C551E-1235-F94D-EC12-DA68791A5C1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2950D1C-5EF0-7B14-4A14-EB88D63148D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F68AF2-45E0-F412-F4E2-F8F37D7DCBED}"/>
              </a:ext>
            </a:extLst>
          </p:cNvPr>
          <p:cNvSpPr>
            <a:spLocks noGrp="1"/>
          </p:cNvSpPr>
          <p:nvPr>
            <p:ph type="dt" sz="half" idx="10"/>
          </p:nvPr>
        </p:nvSpPr>
        <p:spPr/>
        <p:txBody>
          <a:bodyPr/>
          <a:lstStyle/>
          <a:p>
            <a:fld id="{52FDB1B0-BB09-481B-9759-7E0578564B16}" type="datetimeFigureOut">
              <a:rPr lang="en-GB" smtClean="0"/>
              <a:t>19/12/2024</a:t>
            </a:fld>
            <a:endParaRPr lang="en-GB"/>
          </a:p>
        </p:txBody>
      </p:sp>
      <p:sp>
        <p:nvSpPr>
          <p:cNvPr id="5" name="Footer Placeholder 4">
            <a:extLst>
              <a:ext uri="{FF2B5EF4-FFF2-40B4-BE49-F238E27FC236}">
                <a16:creationId xmlns:a16="http://schemas.microsoft.com/office/drawing/2014/main" id="{4D720D9C-48B7-605C-557F-E63B52AEF1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33CF28-08E9-C8A4-876E-8D177BC7F689}"/>
              </a:ext>
            </a:extLst>
          </p:cNvPr>
          <p:cNvSpPr>
            <a:spLocks noGrp="1"/>
          </p:cNvSpPr>
          <p:nvPr>
            <p:ph type="sldNum" sz="quarter" idx="12"/>
          </p:nvPr>
        </p:nvSpPr>
        <p:spPr/>
        <p:txBody>
          <a:bodyPr/>
          <a:lstStyle/>
          <a:p>
            <a:fld id="{817B1E98-640B-4F66-AC1B-2C6901D59DBD}" type="slidenum">
              <a:rPr lang="en-GB" smtClean="0"/>
              <a:t>‹#›</a:t>
            </a:fld>
            <a:endParaRPr lang="en-GB"/>
          </a:p>
        </p:txBody>
      </p:sp>
    </p:spTree>
    <p:extLst>
      <p:ext uri="{BB962C8B-B14F-4D97-AF65-F5344CB8AC3E}">
        <p14:creationId xmlns:p14="http://schemas.microsoft.com/office/powerpoint/2010/main" val="20566694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673A30E-D52B-BF25-AA08-9D38CBF6561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F42471D-E2E0-9F94-0052-C6A0575B843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3D3B66-3619-76BE-B4F2-73D37336D69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2FDB1B0-BB09-481B-9759-7E0578564B16}" type="datetimeFigureOut">
              <a:rPr lang="en-GB" smtClean="0"/>
              <a:t>19/12/2024</a:t>
            </a:fld>
            <a:endParaRPr lang="en-GB"/>
          </a:p>
        </p:txBody>
      </p:sp>
      <p:sp>
        <p:nvSpPr>
          <p:cNvPr id="5" name="Footer Placeholder 4">
            <a:extLst>
              <a:ext uri="{FF2B5EF4-FFF2-40B4-BE49-F238E27FC236}">
                <a16:creationId xmlns:a16="http://schemas.microsoft.com/office/drawing/2014/main" id="{DB86BBEC-017A-7E5C-E64A-ED2FE0FD975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46162DF-3A23-624C-5F23-D69EC5220B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17B1E98-640B-4F66-AC1B-2C6901D59DBD}" type="slidenum">
              <a:rPr lang="en-GB" smtClean="0"/>
              <a:t>‹#›</a:t>
            </a:fld>
            <a:endParaRPr lang="en-GB"/>
          </a:p>
        </p:txBody>
      </p:sp>
    </p:spTree>
    <p:extLst>
      <p:ext uri="{BB962C8B-B14F-4D97-AF65-F5344CB8AC3E}">
        <p14:creationId xmlns:p14="http://schemas.microsoft.com/office/powerpoint/2010/main" val="12392964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19.png"/></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22.png"/></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owys Roads Policing (@PowysRPU) / X">
            <a:extLst>
              <a:ext uri="{FF2B5EF4-FFF2-40B4-BE49-F238E27FC236}">
                <a16:creationId xmlns:a16="http://schemas.microsoft.com/office/drawing/2014/main" id="{D18A196A-F6B8-013C-F85B-740CA15447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5436"/>
          <a:stretch/>
        </p:blipFill>
        <p:spPr bwMode="auto">
          <a:xfrm>
            <a:off x="0" y="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DC879E0-96A3-867B-009B-A3F512AA6710}"/>
              </a:ext>
            </a:extLst>
          </p:cNvPr>
          <p:cNvSpPr>
            <a:spLocks noGrp="1"/>
          </p:cNvSpPr>
          <p:nvPr>
            <p:ph type="ctrTitle"/>
          </p:nvPr>
        </p:nvSpPr>
        <p:spPr>
          <a:xfrm>
            <a:off x="7935402" y="743447"/>
            <a:ext cx="3445765" cy="1485319"/>
          </a:xfrm>
          <a:noFill/>
        </p:spPr>
        <p:txBody>
          <a:bodyPr>
            <a:normAutofit fontScale="90000"/>
          </a:bodyPr>
          <a:lstStyle/>
          <a:p>
            <a:pPr algn="l"/>
            <a:r>
              <a:rPr lang="en-GB" sz="5200" dirty="0"/>
              <a:t>Roads Policing.</a:t>
            </a:r>
          </a:p>
        </p:txBody>
      </p:sp>
      <p:sp>
        <p:nvSpPr>
          <p:cNvPr id="3" name="Subtitle 2">
            <a:extLst>
              <a:ext uri="{FF2B5EF4-FFF2-40B4-BE49-F238E27FC236}">
                <a16:creationId xmlns:a16="http://schemas.microsoft.com/office/drawing/2014/main" id="{91ED9155-E3B3-0C4C-2F11-5F472F7EF18A}"/>
              </a:ext>
            </a:extLst>
          </p:cNvPr>
          <p:cNvSpPr>
            <a:spLocks noGrp="1"/>
          </p:cNvSpPr>
          <p:nvPr>
            <p:ph type="subTitle" idx="1"/>
          </p:nvPr>
        </p:nvSpPr>
        <p:spPr>
          <a:xfrm>
            <a:off x="7935403" y="4629234"/>
            <a:ext cx="3445766" cy="1485319"/>
          </a:xfrm>
          <a:noFill/>
        </p:spPr>
        <p:txBody>
          <a:bodyPr>
            <a:normAutofit/>
          </a:bodyPr>
          <a:lstStyle/>
          <a:p>
            <a:pPr algn="l"/>
            <a:r>
              <a:rPr lang="en-GB" b="1" dirty="0"/>
              <a:t>Stats 19 and RTC recording</a:t>
            </a:r>
          </a:p>
        </p:txBody>
      </p:sp>
    </p:spTree>
    <p:extLst>
      <p:ext uri="{BB962C8B-B14F-4D97-AF65-F5344CB8AC3E}">
        <p14:creationId xmlns:p14="http://schemas.microsoft.com/office/powerpoint/2010/main" val="3770791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395BD-71C7-1222-BC6A-048FF7D7E541}"/>
              </a:ext>
            </a:extLst>
          </p:cNvPr>
          <p:cNvSpPr>
            <a:spLocks noGrp="1"/>
          </p:cNvSpPr>
          <p:nvPr>
            <p:ph type="title"/>
          </p:nvPr>
        </p:nvSpPr>
        <p:spPr/>
        <p:txBody>
          <a:bodyPr>
            <a:normAutofit/>
          </a:bodyPr>
          <a:lstStyle/>
          <a:p>
            <a:r>
              <a:rPr lang="en-GB" sz="3200" dirty="0"/>
              <a:t>Why is it necessary to record Road Traffic incidents and the nature of injuries sustained during them?</a:t>
            </a:r>
          </a:p>
        </p:txBody>
      </p:sp>
      <p:sp>
        <p:nvSpPr>
          <p:cNvPr id="3" name="Content Placeholder 2">
            <a:extLst>
              <a:ext uri="{FF2B5EF4-FFF2-40B4-BE49-F238E27FC236}">
                <a16:creationId xmlns:a16="http://schemas.microsoft.com/office/drawing/2014/main" id="{B4AA9BA3-7FBB-26BD-F926-241BD473FC7A}"/>
              </a:ext>
            </a:extLst>
          </p:cNvPr>
          <p:cNvSpPr>
            <a:spLocks noGrp="1"/>
          </p:cNvSpPr>
          <p:nvPr>
            <p:ph idx="1"/>
          </p:nvPr>
        </p:nvSpPr>
        <p:spPr/>
        <p:txBody>
          <a:bodyPr/>
          <a:lstStyle/>
          <a:p>
            <a:r>
              <a:rPr lang="en-GB" dirty="0"/>
              <a:t>1. Welsh assembly and National Government are duty bound to ensure that the road network is safe for members of public to use, they complete research into its use and then facilitate this in the implementation of road safety measures in order to reduce serious harm and death.</a:t>
            </a:r>
          </a:p>
        </p:txBody>
      </p:sp>
      <p:pic>
        <p:nvPicPr>
          <p:cNvPr id="5" name="Picture 4">
            <a:extLst>
              <a:ext uri="{FF2B5EF4-FFF2-40B4-BE49-F238E27FC236}">
                <a16:creationId xmlns:a16="http://schemas.microsoft.com/office/drawing/2014/main" id="{6D6B1ACE-D337-B4AA-F5C9-3EEE1767FFE6}"/>
              </a:ext>
            </a:extLst>
          </p:cNvPr>
          <p:cNvPicPr>
            <a:picLocks noChangeAspect="1"/>
          </p:cNvPicPr>
          <p:nvPr/>
        </p:nvPicPr>
        <p:blipFill>
          <a:blip r:embed="rId2"/>
          <a:stretch>
            <a:fillRect/>
          </a:stretch>
        </p:blipFill>
        <p:spPr>
          <a:xfrm>
            <a:off x="4702203" y="4260713"/>
            <a:ext cx="2155797" cy="1235413"/>
          </a:xfrm>
          <a:prstGeom prst="rect">
            <a:avLst/>
          </a:prstGeom>
        </p:spPr>
      </p:pic>
      <p:pic>
        <p:nvPicPr>
          <p:cNvPr id="7" name="Picture 6">
            <a:extLst>
              <a:ext uri="{FF2B5EF4-FFF2-40B4-BE49-F238E27FC236}">
                <a16:creationId xmlns:a16="http://schemas.microsoft.com/office/drawing/2014/main" id="{8B1CA408-5F06-F76A-AE44-CC38F75508A0}"/>
              </a:ext>
            </a:extLst>
          </p:cNvPr>
          <p:cNvPicPr>
            <a:picLocks noChangeAspect="1"/>
          </p:cNvPicPr>
          <p:nvPr/>
        </p:nvPicPr>
        <p:blipFill>
          <a:blip r:embed="rId3"/>
          <a:stretch>
            <a:fillRect/>
          </a:stretch>
        </p:blipFill>
        <p:spPr>
          <a:xfrm>
            <a:off x="1124008" y="4260714"/>
            <a:ext cx="1851067" cy="1235413"/>
          </a:xfrm>
          <a:prstGeom prst="rect">
            <a:avLst/>
          </a:prstGeom>
        </p:spPr>
      </p:pic>
    </p:spTree>
    <p:extLst>
      <p:ext uri="{BB962C8B-B14F-4D97-AF65-F5344CB8AC3E}">
        <p14:creationId xmlns:p14="http://schemas.microsoft.com/office/powerpoint/2010/main" val="40076455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25B09-0653-6B51-FADD-62D022801996}"/>
              </a:ext>
            </a:extLst>
          </p:cNvPr>
          <p:cNvSpPr>
            <a:spLocks noGrp="1"/>
          </p:cNvSpPr>
          <p:nvPr>
            <p:ph type="title"/>
          </p:nvPr>
        </p:nvSpPr>
        <p:spPr/>
        <p:txBody>
          <a:bodyPr>
            <a:normAutofit/>
          </a:bodyPr>
          <a:lstStyle/>
          <a:p>
            <a:r>
              <a:rPr lang="en-GB" sz="3600" dirty="0"/>
              <a:t>Both Welsh Assembly Govt and UK Govt work together with the following statutory agencies to reduce harm:</a:t>
            </a:r>
          </a:p>
        </p:txBody>
      </p:sp>
      <p:pic>
        <p:nvPicPr>
          <p:cNvPr id="5" name="Content Placeholder 4">
            <a:extLst>
              <a:ext uri="{FF2B5EF4-FFF2-40B4-BE49-F238E27FC236}">
                <a16:creationId xmlns:a16="http://schemas.microsoft.com/office/drawing/2014/main" id="{3789D0C7-AF67-CBA5-BBCB-D9E523901EFC}"/>
              </a:ext>
            </a:extLst>
          </p:cNvPr>
          <p:cNvPicPr>
            <a:picLocks noGrp="1" noChangeAspect="1"/>
          </p:cNvPicPr>
          <p:nvPr>
            <p:ph idx="1"/>
          </p:nvPr>
        </p:nvPicPr>
        <p:blipFill>
          <a:blip r:embed="rId2"/>
          <a:stretch>
            <a:fillRect/>
          </a:stretch>
        </p:blipFill>
        <p:spPr>
          <a:xfrm>
            <a:off x="602966" y="1811097"/>
            <a:ext cx="2133898" cy="866895"/>
          </a:xfrm>
        </p:spPr>
      </p:pic>
      <p:pic>
        <p:nvPicPr>
          <p:cNvPr id="7" name="Picture 6">
            <a:extLst>
              <a:ext uri="{FF2B5EF4-FFF2-40B4-BE49-F238E27FC236}">
                <a16:creationId xmlns:a16="http://schemas.microsoft.com/office/drawing/2014/main" id="{68CDFFB6-ED4C-F8B6-2A49-4857CF242A63}"/>
              </a:ext>
            </a:extLst>
          </p:cNvPr>
          <p:cNvPicPr>
            <a:picLocks noChangeAspect="1"/>
          </p:cNvPicPr>
          <p:nvPr/>
        </p:nvPicPr>
        <p:blipFill>
          <a:blip r:embed="rId3"/>
          <a:stretch>
            <a:fillRect/>
          </a:stretch>
        </p:blipFill>
        <p:spPr>
          <a:xfrm>
            <a:off x="602967" y="3103062"/>
            <a:ext cx="2133898" cy="866895"/>
          </a:xfrm>
          <a:prstGeom prst="rect">
            <a:avLst/>
          </a:prstGeom>
        </p:spPr>
      </p:pic>
      <p:pic>
        <p:nvPicPr>
          <p:cNvPr id="9" name="Picture 8">
            <a:extLst>
              <a:ext uri="{FF2B5EF4-FFF2-40B4-BE49-F238E27FC236}">
                <a16:creationId xmlns:a16="http://schemas.microsoft.com/office/drawing/2014/main" id="{5E9F9788-490E-0A91-7268-7B7FEF4E94A1}"/>
              </a:ext>
            </a:extLst>
          </p:cNvPr>
          <p:cNvPicPr>
            <a:picLocks noChangeAspect="1"/>
          </p:cNvPicPr>
          <p:nvPr/>
        </p:nvPicPr>
        <p:blipFill>
          <a:blip r:embed="rId4"/>
          <a:stretch>
            <a:fillRect/>
          </a:stretch>
        </p:blipFill>
        <p:spPr>
          <a:xfrm>
            <a:off x="602966" y="4395027"/>
            <a:ext cx="2133897" cy="866896"/>
          </a:xfrm>
          <a:prstGeom prst="rect">
            <a:avLst/>
          </a:prstGeom>
        </p:spPr>
      </p:pic>
      <p:pic>
        <p:nvPicPr>
          <p:cNvPr id="11" name="Picture 10">
            <a:extLst>
              <a:ext uri="{FF2B5EF4-FFF2-40B4-BE49-F238E27FC236}">
                <a16:creationId xmlns:a16="http://schemas.microsoft.com/office/drawing/2014/main" id="{E3FD99D6-74FC-2563-D4BB-005882326299}"/>
              </a:ext>
            </a:extLst>
          </p:cNvPr>
          <p:cNvPicPr>
            <a:picLocks noChangeAspect="1"/>
          </p:cNvPicPr>
          <p:nvPr/>
        </p:nvPicPr>
        <p:blipFill>
          <a:blip r:embed="rId5"/>
          <a:stretch>
            <a:fillRect/>
          </a:stretch>
        </p:blipFill>
        <p:spPr>
          <a:xfrm>
            <a:off x="7558391" y="1910675"/>
            <a:ext cx="3664473" cy="4118564"/>
          </a:xfrm>
          <a:prstGeom prst="rect">
            <a:avLst/>
          </a:prstGeom>
        </p:spPr>
      </p:pic>
      <p:pic>
        <p:nvPicPr>
          <p:cNvPr id="12" name="Picture 11">
            <a:extLst>
              <a:ext uri="{FF2B5EF4-FFF2-40B4-BE49-F238E27FC236}">
                <a16:creationId xmlns:a16="http://schemas.microsoft.com/office/drawing/2014/main" id="{75C29E29-ED78-B3EC-D9D5-7795BAB5268D}"/>
              </a:ext>
            </a:extLst>
          </p:cNvPr>
          <p:cNvPicPr>
            <a:picLocks noChangeAspect="1"/>
          </p:cNvPicPr>
          <p:nvPr/>
        </p:nvPicPr>
        <p:blipFill>
          <a:blip r:embed="rId6"/>
          <a:stretch>
            <a:fillRect/>
          </a:stretch>
        </p:blipFill>
        <p:spPr>
          <a:xfrm>
            <a:off x="602966" y="5750560"/>
            <a:ext cx="745512" cy="857370"/>
          </a:xfrm>
          <a:prstGeom prst="rect">
            <a:avLst/>
          </a:prstGeom>
        </p:spPr>
      </p:pic>
    </p:spTree>
    <p:extLst>
      <p:ext uri="{BB962C8B-B14F-4D97-AF65-F5344CB8AC3E}">
        <p14:creationId xmlns:p14="http://schemas.microsoft.com/office/powerpoint/2010/main" val="16343623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D56BB0D-1FC2-AF0D-D78F-C52757A1BD78}"/>
              </a:ext>
            </a:extLst>
          </p:cNvPr>
          <p:cNvSpPr>
            <a:spLocks noGrp="1"/>
          </p:cNvSpPr>
          <p:nvPr>
            <p:ph idx="1"/>
          </p:nvPr>
        </p:nvSpPr>
        <p:spPr>
          <a:xfrm>
            <a:off x="838200" y="1825624"/>
            <a:ext cx="10515600" cy="4575175"/>
          </a:xfrm>
        </p:spPr>
        <p:txBody>
          <a:bodyPr>
            <a:normAutofit fontScale="92500" lnSpcReduction="20000"/>
          </a:bodyPr>
          <a:lstStyle/>
          <a:p>
            <a:r>
              <a:rPr lang="en-GB" dirty="0"/>
              <a:t>In order to provide the Govt with statistical information to support their future actions each police force will complete a stats 19 form at the scene of any injury RTC and submit it for intelligence purposes.</a:t>
            </a:r>
          </a:p>
          <a:p>
            <a:endParaRPr lang="en-GB" dirty="0"/>
          </a:p>
          <a:p>
            <a:r>
              <a:rPr lang="en-GB" dirty="0"/>
              <a:t>This enables them to then direct their attention to intelligence led traffic calming measures in order to make the roads safer for users.</a:t>
            </a:r>
          </a:p>
          <a:p>
            <a:endParaRPr lang="en-GB" dirty="0"/>
          </a:p>
          <a:p>
            <a:r>
              <a:rPr lang="en-GB" dirty="0"/>
              <a:t>In addition to this they complete user surveys and physical reviews of the road networks.</a:t>
            </a:r>
          </a:p>
          <a:p>
            <a:endParaRPr lang="en-GB" dirty="0"/>
          </a:p>
          <a:p>
            <a:r>
              <a:rPr lang="en-GB" dirty="0"/>
              <a:t>The following slides demonstrate examples of the information that may be extrapolated from the stats 19 submissions.</a:t>
            </a:r>
          </a:p>
        </p:txBody>
      </p:sp>
    </p:spTree>
    <p:extLst>
      <p:ext uri="{BB962C8B-B14F-4D97-AF65-F5344CB8AC3E}">
        <p14:creationId xmlns:p14="http://schemas.microsoft.com/office/powerpoint/2010/main" val="15896260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905CB54-9385-E851-07D2-3C5C177B0EC5}"/>
              </a:ext>
            </a:extLst>
          </p:cNvPr>
          <p:cNvPicPr>
            <a:picLocks noGrp="1" noChangeAspect="1"/>
          </p:cNvPicPr>
          <p:nvPr>
            <p:ph idx="1"/>
          </p:nvPr>
        </p:nvPicPr>
        <p:blipFill>
          <a:blip r:embed="rId2"/>
          <a:stretch>
            <a:fillRect/>
          </a:stretch>
        </p:blipFill>
        <p:spPr>
          <a:xfrm>
            <a:off x="2394544" y="1825624"/>
            <a:ext cx="7394141" cy="4726479"/>
          </a:xfrm>
        </p:spPr>
      </p:pic>
      <p:pic>
        <p:nvPicPr>
          <p:cNvPr id="7" name="Picture 6">
            <a:extLst>
              <a:ext uri="{FF2B5EF4-FFF2-40B4-BE49-F238E27FC236}">
                <a16:creationId xmlns:a16="http://schemas.microsoft.com/office/drawing/2014/main" id="{E2A1E33F-02C7-46B3-A4F4-156E33DA517E}"/>
              </a:ext>
            </a:extLst>
          </p:cNvPr>
          <p:cNvPicPr>
            <a:picLocks noChangeAspect="1"/>
          </p:cNvPicPr>
          <p:nvPr/>
        </p:nvPicPr>
        <p:blipFill>
          <a:blip r:embed="rId3"/>
          <a:stretch>
            <a:fillRect/>
          </a:stretch>
        </p:blipFill>
        <p:spPr>
          <a:xfrm>
            <a:off x="1523362" y="52627"/>
            <a:ext cx="9145276" cy="1591977"/>
          </a:xfrm>
          <a:prstGeom prst="rect">
            <a:avLst/>
          </a:prstGeom>
        </p:spPr>
      </p:pic>
    </p:spTree>
    <p:extLst>
      <p:ext uri="{BB962C8B-B14F-4D97-AF65-F5344CB8AC3E}">
        <p14:creationId xmlns:p14="http://schemas.microsoft.com/office/powerpoint/2010/main" val="9127073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2EE8EA0A-82B0-E5D9-8C77-D1A8C1889769}"/>
              </a:ext>
            </a:extLst>
          </p:cNvPr>
          <p:cNvPicPr>
            <a:picLocks noGrp="1" noChangeAspect="1"/>
          </p:cNvPicPr>
          <p:nvPr>
            <p:ph idx="1"/>
          </p:nvPr>
        </p:nvPicPr>
        <p:blipFill>
          <a:blip r:embed="rId2"/>
          <a:stretch>
            <a:fillRect/>
          </a:stretch>
        </p:blipFill>
        <p:spPr>
          <a:xfrm>
            <a:off x="838200" y="2013921"/>
            <a:ext cx="10515599" cy="4001058"/>
          </a:xfrm>
        </p:spPr>
      </p:pic>
      <p:pic>
        <p:nvPicPr>
          <p:cNvPr id="14" name="Picture 13">
            <a:extLst>
              <a:ext uri="{FF2B5EF4-FFF2-40B4-BE49-F238E27FC236}">
                <a16:creationId xmlns:a16="http://schemas.microsoft.com/office/drawing/2014/main" id="{307EAFAB-BE5A-6897-E93A-06E9E157C9DF}"/>
              </a:ext>
            </a:extLst>
          </p:cNvPr>
          <p:cNvPicPr>
            <a:picLocks noChangeAspect="1"/>
          </p:cNvPicPr>
          <p:nvPr/>
        </p:nvPicPr>
        <p:blipFill>
          <a:blip r:embed="rId3"/>
          <a:stretch>
            <a:fillRect/>
          </a:stretch>
        </p:blipFill>
        <p:spPr>
          <a:xfrm>
            <a:off x="885502" y="395283"/>
            <a:ext cx="1171739" cy="895475"/>
          </a:xfrm>
          <a:prstGeom prst="rect">
            <a:avLst/>
          </a:prstGeom>
        </p:spPr>
      </p:pic>
    </p:spTree>
    <p:extLst>
      <p:ext uri="{BB962C8B-B14F-4D97-AF65-F5344CB8AC3E}">
        <p14:creationId xmlns:p14="http://schemas.microsoft.com/office/powerpoint/2010/main" val="21546864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A9B05AA8-4A92-393C-6213-8187971024EE}"/>
              </a:ext>
            </a:extLst>
          </p:cNvPr>
          <p:cNvPicPr>
            <a:picLocks noGrp="1" noChangeAspect="1"/>
          </p:cNvPicPr>
          <p:nvPr>
            <p:ph idx="1"/>
          </p:nvPr>
        </p:nvPicPr>
        <p:blipFill>
          <a:blip r:embed="rId2"/>
          <a:stretch>
            <a:fillRect/>
          </a:stretch>
        </p:blipFill>
        <p:spPr>
          <a:xfrm>
            <a:off x="2850257" y="1825625"/>
            <a:ext cx="6491486" cy="4351338"/>
          </a:xfrm>
        </p:spPr>
      </p:pic>
      <p:pic>
        <p:nvPicPr>
          <p:cNvPr id="9" name="Picture 8">
            <a:extLst>
              <a:ext uri="{FF2B5EF4-FFF2-40B4-BE49-F238E27FC236}">
                <a16:creationId xmlns:a16="http://schemas.microsoft.com/office/drawing/2014/main" id="{17B2D8AD-5A98-01BA-71C5-7F74B33D450C}"/>
              </a:ext>
            </a:extLst>
          </p:cNvPr>
          <p:cNvPicPr>
            <a:picLocks noChangeAspect="1"/>
          </p:cNvPicPr>
          <p:nvPr/>
        </p:nvPicPr>
        <p:blipFill>
          <a:blip r:embed="rId3"/>
          <a:stretch>
            <a:fillRect/>
          </a:stretch>
        </p:blipFill>
        <p:spPr>
          <a:xfrm>
            <a:off x="969393" y="681037"/>
            <a:ext cx="6096851" cy="657317"/>
          </a:xfrm>
          <a:prstGeom prst="rect">
            <a:avLst/>
          </a:prstGeom>
        </p:spPr>
      </p:pic>
      <p:pic>
        <p:nvPicPr>
          <p:cNvPr id="3" name="Picture 2">
            <a:extLst>
              <a:ext uri="{FF2B5EF4-FFF2-40B4-BE49-F238E27FC236}">
                <a16:creationId xmlns:a16="http://schemas.microsoft.com/office/drawing/2014/main" id="{4FD10D46-80DF-751E-DE08-F1DC77A3DABC}"/>
              </a:ext>
            </a:extLst>
          </p:cNvPr>
          <p:cNvPicPr>
            <a:picLocks noChangeAspect="1"/>
          </p:cNvPicPr>
          <p:nvPr/>
        </p:nvPicPr>
        <p:blipFill>
          <a:blip r:embed="rId4"/>
          <a:stretch>
            <a:fillRect/>
          </a:stretch>
        </p:blipFill>
        <p:spPr>
          <a:xfrm>
            <a:off x="9919244" y="152325"/>
            <a:ext cx="732543" cy="857370"/>
          </a:xfrm>
          <a:prstGeom prst="rect">
            <a:avLst/>
          </a:prstGeom>
        </p:spPr>
      </p:pic>
    </p:spTree>
    <p:extLst>
      <p:ext uri="{BB962C8B-B14F-4D97-AF65-F5344CB8AC3E}">
        <p14:creationId xmlns:p14="http://schemas.microsoft.com/office/powerpoint/2010/main" val="20292163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FC6175D7-F18B-3E7D-316F-C52E531B3E10}"/>
              </a:ext>
            </a:extLst>
          </p:cNvPr>
          <p:cNvPicPr>
            <a:picLocks noGrp="1" noChangeAspect="1"/>
          </p:cNvPicPr>
          <p:nvPr>
            <p:ph idx="1"/>
          </p:nvPr>
        </p:nvPicPr>
        <p:blipFill>
          <a:blip r:embed="rId2"/>
          <a:stretch>
            <a:fillRect/>
          </a:stretch>
        </p:blipFill>
        <p:spPr>
          <a:xfrm>
            <a:off x="2680811" y="1848343"/>
            <a:ext cx="6830378" cy="4305901"/>
          </a:xfrm>
        </p:spPr>
      </p:pic>
      <p:pic>
        <p:nvPicPr>
          <p:cNvPr id="3" name="Picture 2">
            <a:extLst>
              <a:ext uri="{FF2B5EF4-FFF2-40B4-BE49-F238E27FC236}">
                <a16:creationId xmlns:a16="http://schemas.microsoft.com/office/drawing/2014/main" id="{0A560FBC-8C17-D425-3974-2613C238A0E4}"/>
              </a:ext>
            </a:extLst>
          </p:cNvPr>
          <p:cNvPicPr>
            <a:picLocks noChangeAspect="1"/>
          </p:cNvPicPr>
          <p:nvPr/>
        </p:nvPicPr>
        <p:blipFill>
          <a:blip r:embed="rId3"/>
          <a:stretch>
            <a:fillRect/>
          </a:stretch>
        </p:blipFill>
        <p:spPr>
          <a:xfrm>
            <a:off x="11089532" y="198749"/>
            <a:ext cx="687146" cy="857370"/>
          </a:xfrm>
          <a:prstGeom prst="rect">
            <a:avLst/>
          </a:prstGeom>
        </p:spPr>
      </p:pic>
    </p:spTree>
    <p:extLst>
      <p:ext uri="{BB962C8B-B14F-4D97-AF65-F5344CB8AC3E}">
        <p14:creationId xmlns:p14="http://schemas.microsoft.com/office/powerpoint/2010/main" val="40261934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7992219-0E79-08CD-C6B4-7B341E912F98}"/>
              </a:ext>
            </a:extLst>
          </p:cNvPr>
          <p:cNvPicPr>
            <a:picLocks noGrp="1" noChangeAspect="1"/>
          </p:cNvPicPr>
          <p:nvPr>
            <p:ph idx="1"/>
          </p:nvPr>
        </p:nvPicPr>
        <p:blipFill>
          <a:blip r:embed="rId2"/>
          <a:stretch>
            <a:fillRect/>
          </a:stretch>
        </p:blipFill>
        <p:spPr>
          <a:xfrm>
            <a:off x="1637320" y="1839884"/>
            <a:ext cx="7897685" cy="3828517"/>
          </a:xfrm>
        </p:spPr>
      </p:pic>
      <p:pic>
        <p:nvPicPr>
          <p:cNvPr id="3" name="Picture 2">
            <a:extLst>
              <a:ext uri="{FF2B5EF4-FFF2-40B4-BE49-F238E27FC236}">
                <a16:creationId xmlns:a16="http://schemas.microsoft.com/office/drawing/2014/main" id="{400B267D-4088-CE47-1DE0-9904ED73AAEA}"/>
              </a:ext>
            </a:extLst>
          </p:cNvPr>
          <p:cNvPicPr>
            <a:picLocks noChangeAspect="1"/>
          </p:cNvPicPr>
          <p:nvPr/>
        </p:nvPicPr>
        <p:blipFill>
          <a:blip r:embed="rId3"/>
          <a:stretch>
            <a:fillRect/>
          </a:stretch>
        </p:blipFill>
        <p:spPr>
          <a:xfrm>
            <a:off x="11235447" y="208477"/>
            <a:ext cx="726057" cy="857370"/>
          </a:xfrm>
          <a:prstGeom prst="rect">
            <a:avLst/>
          </a:prstGeom>
        </p:spPr>
      </p:pic>
    </p:spTree>
    <p:extLst>
      <p:ext uri="{BB962C8B-B14F-4D97-AF65-F5344CB8AC3E}">
        <p14:creationId xmlns:p14="http://schemas.microsoft.com/office/powerpoint/2010/main" val="3410817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B9DBA-716D-5FF3-5310-D8627FD94CE8}"/>
              </a:ext>
            </a:extLst>
          </p:cNvPr>
          <p:cNvSpPr>
            <a:spLocks noGrp="1"/>
          </p:cNvSpPr>
          <p:nvPr>
            <p:ph type="title"/>
          </p:nvPr>
        </p:nvSpPr>
        <p:spPr/>
        <p:txBody>
          <a:bodyPr/>
          <a:lstStyle/>
          <a:p>
            <a:r>
              <a:rPr lang="en-GB" dirty="0"/>
              <a:t>Fatal casualties by gender</a:t>
            </a:r>
          </a:p>
        </p:txBody>
      </p:sp>
      <p:pic>
        <p:nvPicPr>
          <p:cNvPr id="5" name="Content Placeholder 4">
            <a:extLst>
              <a:ext uri="{FF2B5EF4-FFF2-40B4-BE49-F238E27FC236}">
                <a16:creationId xmlns:a16="http://schemas.microsoft.com/office/drawing/2014/main" id="{A094047A-A1DC-0DEF-8D0A-2C5F4B8251CE}"/>
              </a:ext>
            </a:extLst>
          </p:cNvPr>
          <p:cNvPicPr>
            <a:picLocks noGrp="1" noChangeAspect="1"/>
          </p:cNvPicPr>
          <p:nvPr>
            <p:ph idx="1"/>
          </p:nvPr>
        </p:nvPicPr>
        <p:blipFill>
          <a:blip r:embed="rId2"/>
          <a:stretch>
            <a:fillRect/>
          </a:stretch>
        </p:blipFill>
        <p:spPr>
          <a:xfrm>
            <a:off x="409333" y="1862713"/>
            <a:ext cx="5160194" cy="3662480"/>
          </a:xfrm>
        </p:spPr>
      </p:pic>
      <p:pic>
        <p:nvPicPr>
          <p:cNvPr id="9" name="Picture 8">
            <a:extLst>
              <a:ext uri="{FF2B5EF4-FFF2-40B4-BE49-F238E27FC236}">
                <a16:creationId xmlns:a16="http://schemas.microsoft.com/office/drawing/2014/main" id="{A1CF02F3-24D6-0D0C-2526-AAE06E82BD3B}"/>
              </a:ext>
            </a:extLst>
          </p:cNvPr>
          <p:cNvPicPr>
            <a:picLocks noChangeAspect="1"/>
          </p:cNvPicPr>
          <p:nvPr/>
        </p:nvPicPr>
        <p:blipFill>
          <a:blip r:embed="rId3"/>
          <a:stretch>
            <a:fillRect/>
          </a:stretch>
        </p:blipFill>
        <p:spPr>
          <a:xfrm>
            <a:off x="6216605" y="1644605"/>
            <a:ext cx="5058802" cy="3880588"/>
          </a:xfrm>
          <a:prstGeom prst="rect">
            <a:avLst/>
          </a:prstGeom>
        </p:spPr>
      </p:pic>
      <p:pic>
        <p:nvPicPr>
          <p:cNvPr id="13" name="Picture 12">
            <a:extLst>
              <a:ext uri="{FF2B5EF4-FFF2-40B4-BE49-F238E27FC236}">
                <a16:creationId xmlns:a16="http://schemas.microsoft.com/office/drawing/2014/main" id="{25026C00-BF66-4211-AC54-4E440E41DBDF}"/>
              </a:ext>
            </a:extLst>
          </p:cNvPr>
          <p:cNvPicPr>
            <a:picLocks noChangeAspect="1"/>
          </p:cNvPicPr>
          <p:nvPr/>
        </p:nvPicPr>
        <p:blipFill>
          <a:blip r:embed="rId4"/>
          <a:stretch>
            <a:fillRect/>
          </a:stretch>
        </p:blipFill>
        <p:spPr>
          <a:xfrm>
            <a:off x="3942120" y="5782428"/>
            <a:ext cx="3886742" cy="371387"/>
          </a:xfrm>
          <a:prstGeom prst="rect">
            <a:avLst/>
          </a:prstGeom>
        </p:spPr>
      </p:pic>
      <p:pic>
        <p:nvPicPr>
          <p:cNvPr id="4" name="Picture 3">
            <a:extLst>
              <a:ext uri="{FF2B5EF4-FFF2-40B4-BE49-F238E27FC236}">
                <a16:creationId xmlns:a16="http://schemas.microsoft.com/office/drawing/2014/main" id="{019B48AA-2C87-D5C2-0CE3-1E7C941BF754}"/>
              </a:ext>
            </a:extLst>
          </p:cNvPr>
          <p:cNvPicPr>
            <a:picLocks noChangeAspect="1"/>
          </p:cNvPicPr>
          <p:nvPr/>
        </p:nvPicPr>
        <p:blipFill>
          <a:blip r:embed="rId5"/>
          <a:stretch>
            <a:fillRect/>
          </a:stretch>
        </p:blipFill>
        <p:spPr>
          <a:xfrm>
            <a:off x="11275407" y="193100"/>
            <a:ext cx="773645" cy="857370"/>
          </a:xfrm>
          <a:prstGeom prst="rect">
            <a:avLst/>
          </a:prstGeom>
        </p:spPr>
      </p:pic>
    </p:spTree>
    <p:extLst>
      <p:ext uri="{BB962C8B-B14F-4D97-AF65-F5344CB8AC3E}">
        <p14:creationId xmlns:p14="http://schemas.microsoft.com/office/powerpoint/2010/main" val="41730395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69851-67FD-BF8E-3720-F31E2A073F19}"/>
              </a:ext>
            </a:extLst>
          </p:cNvPr>
          <p:cNvSpPr>
            <a:spLocks noGrp="1"/>
          </p:cNvSpPr>
          <p:nvPr>
            <p:ph type="title"/>
          </p:nvPr>
        </p:nvSpPr>
        <p:spPr/>
        <p:txBody>
          <a:bodyPr/>
          <a:lstStyle/>
          <a:p>
            <a:r>
              <a:rPr lang="en-GB" dirty="0"/>
              <a:t>Non-Fatal Casualties by gender</a:t>
            </a:r>
          </a:p>
        </p:txBody>
      </p:sp>
      <p:pic>
        <p:nvPicPr>
          <p:cNvPr id="5" name="Content Placeholder 4">
            <a:extLst>
              <a:ext uri="{FF2B5EF4-FFF2-40B4-BE49-F238E27FC236}">
                <a16:creationId xmlns:a16="http://schemas.microsoft.com/office/drawing/2014/main" id="{3E32D827-FD93-8F9A-8E47-683D667DB840}"/>
              </a:ext>
            </a:extLst>
          </p:cNvPr>
          <p:cNvPicPr>
            <a:picLocks noGrp="1" noChangeAspect="1"/>
          </p:cNvPicPr>
          <p:nvPr>
            <p:ph idx="1"/>
          </p:nvPr>
        </p:nvPicPr>
        <p:blipFill>
          <a:blip r:embed="rId2"/>
          <a:stretch>
            <a:fillRect/>
          </a:stretch>
        </p:blipFill>
        <p:spPr>
          <a:xfrm>
            <a:off x="889252" y="1690688"/>
            <a:ext cx="4662931" cy="3460213"/>
          </a:xfrm>
        </p:spPr>
      </p:pic>
      <p:pic>
        <p:nvPicPr>
          <p:cNvPr id="7" name="Picture 6">
            <a:extLst>
              <a:ext uri="{FF2B5EF4-FFF2-40B4-BE49-F238E27FC236}">
                <a16:creationId xmlns:a16="http://schemas.microsoft.com/office/drawing/2014/main" id="{C7FFBC6E-5DC4-7F9B-5DA1-04AEACBC8D43}"/>
              </a:ext>
            </a:extLst>
          </p:cNvPr>
          <p:cNvPicPr>
            <a:picLocks noChangeAspect="1"/>
          </p:cNvPicPr>
          <p:nvPr/>
        </p:nvPicPr>
        <p:blipFill>
          <a:blip r:embed="rId3"/>
          <a:stretch>
            <a:fillRect/>
          </a:stretch>
        </p:blipFill>
        <p:spPr>
          <a:xfrm>
            <a:off x="6555768" y="1690688"/>
            <a:ext cx="4746980" cy="3460213"/>
          </a:xfrm>
          <a:prstGeom prst="rect">
            <a:avLst/>
          </a:prstGeom>
        </p:spPr>
      </p:pic>
      <p:pic>
        <p:nvPicPr>
          <p:cNvPr id="9" name="Picture 8">
            <a:extLst>
              <a:ext uri="{FF2B5EF4-FFF2-40B4-BE49-F238E27FC236}">
                <a16:creationId xmlns:a16="http://schemas.microsoft.com/office/drawing/2014/main" id="{93B9DA81-43EF-9A38-7B29-67B0825B6D20}"/>
              </a:ext>
            </a:extLst>
          </p:cNvPr>
          <p:cNvPicPr>
            <a:picLocks noChangeAspect="1"/>
          </p:cNvPicPr>
          <p:nvPr/>
        </p:nvPicPr>
        <p:blipFill>
          <a:blip r:embed="rId4"/>
          <a:stretch>
            <a:fillRect/>
          </a:stretch>
        </p:blipFill>
        <p:spPr>
          <a:xfrm>
            <a:off x="3873387" y="5670596"/>
            <a:ext cx="3905795" cy="357096"/>
          </a:xfrm>
          <a:prstGeom prst="rect">
            <a:avLst/>
          </a:prstGeom>
        </p:spPr>
      </p:pic>
      <p:pic>
        <p:nvPicPr>
          <p:cNvPr id="4" name="Picture 3">
            <a:extLst>
              <a:ext uri="{FF2B5EF4-FFF2-40B4-BE49-F238E27FC236}">
                <a16:creationId xmlns:a16="http://schemas.microsoft.com/office/drawing/2014/main" id="{7EB5F333-50FE-B58F-BE68-49F6AAD0E59F}"/>
              </a:ext>
            </a:extLst>
          </p:cNvPr>
          <p:cNvPicPr>
            <a:picLocks noChangeAspect="1"/>
          </p:cNvPicPr>
          <p:nvPr/>
        </p:nvPicPr>
        <p:blipFill>
          <a:blip r:embed="rId5"/>
          <a:stretch>
            <a:fillRect/>
          </a:stretch>
        </p:blipFill>
        <p:spPr>
          <a:xfrm>
            <a:off x="11302748" y="101472"/>
            <a:ext cx="668483" cy="857370"/>
          </a:xfrm>
          <a:prstGeom prst="rect">
            <a:avLst/>
          </a:prstGeom>
        </p:spPr>
      </p:pic>
    </p:spTree>
    <p:extLst>
      <p:ext uri="{BB962C8B-B14F-4D97-AF65-F5344CB8AC3E}">
        <p14:creationId xmlns:p14="http://schemas.microsoft.com/office/powerpoint/2010/main" val="14537002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1669D4A5-211C-1676-F41B-653AFE7B2E67}"/>
              </a:ext>
            </a:extLst>
          </p:cNvPr>
          <p:cNvPicPr>
            <a:picLocks noGrp="1" noChangeAspect="1"/>
          </p:cNvPicPr>
          <p:nvPr>
            <p:ph idx="1"/>
          </p:nvPr>
        </p:nvPicPr>
        <p:blipFill>
          <a:blip r:embed="rId2"/>
          <a:stretch>
            <a:fillRect/>
          </a:stretch>
        </p:blipFill>
        <p:spPr>
          <a:xfrm>
            <a:off x="1960369" y="986763"/>
            <a:ext cx="8051982" cy="5262733"/>
          </a:xfrm>
        </p:spPr>
      </p:pic>
      <p:pic>
        <p:nvPicPr>
          <p:cNvPr id="3" name="Picture 2">
            <a:extLst>
              <a:ext uri="{FF2B5EF4-FFF2-40B4-BE49-F238E27FC236}">
                <a16:creationId xmlns:a16="http://schemas.microsoft.com/office/drawing/2014/main" id="{D88A3656-5B48-4138-559A-C6EFE4CD0069}"/>
              </a:ext>
            </a:extLst>
          </p:cNvPr>
          <p:cNvPicPr>
            <a:picLocks noChangeAspect="1"/>
          </p:cNvPicPr>
          <p:nvPr/>
        </p:nvPicPr>
        <p:blipFill>
          <a:blip r:embed="rId3"/>
          <a:stretch>
            <a:fillRect/>
          </a:stretch>
        </p:blipFill>
        <p:spPr>
          <a:xfrm>
            <a:off x="11070077" y="129393"/>
            <a:ext cx="891426" cy="857370"/>
          </a:xfrm>
          <a:prstGeom prst="rect">
            <a:avLst/>
          </a:prstGeom>
        </p:spPr>
      </p:pic>
    </p:spTree>
    <p:extLst>
      <p:ext uri="{BB962C8B-B14F-4D97-AF65-F5344CB8AC3E}">
        <p14:creationId xmlns:p14="http://schemas.microsoft.com/office/powerpoint/2010/main" val="12443770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709F688-DCD0-AA00-AD5D-1345AFD85ADA}"/>
              </a:ext>
            </a:extLst>
          </p:cNvPr>
          <p:cNvPicPr>
            <a:picLocks noGrp="1" noChangeAspect="1"/>
          </p:cNvPicPr>
          <p:nvPr>
            <p:ph idx="1"/>
          </p:nvPr>
        </p:nvPicPr>
        <p:blipFill>
          <a:blip r:embed="rId2"/>
          <a:stretch>
            <a:fillRect/>
          </a:stretch>
        </p:blipFill>
        <p:spPr>
          <a:xfrm>
            <a:off x="2315603" y="1131488"/>
            <a:ext cx="7387561" cy="5045475"/>
          </a:xfrm>
        </p:spPr>
      </p:pic>
      <p:pic>
        <p:nvPicPr>
          <p:cNvPr id="3" name="Picture 2">
            <a:extLst>
              <a:ext uri="{FF2B5EF4-FFF2-40B4-BE49-F238E27FC236}">
                <a16:creationId xmlns:a16="http://schemas.microsoft.com/office/drawing/2014/main" id="{6B5D8539-B3F6-9FBE-DFF1-0A9937EF6954}"/>
              </a:ext>
            </a:extLst>
          </p:cNvPr>
          <p:cNvPicPr>
            <a:picLocks noChangeAspect="1"/>
          </p:cNvPicPr>
          <p:nvPr/>
        </p:nvPicPr>
        <p:blipFill>
          <a:blip r:embed="rId3"/>
          <a:stretch>
            <a:fillRect/>
          </a:stretch>
        </p:blipFill>
        <p:spPr>
          <a:xfrm>
            <a:off x="11177081" y="159839"/>
            <a:ext cx="852516" cy="857370"/>
          </a:xfrm>
          <a:prstGeom prst="rect">
            <a:avLst/>
          </a:prstGeom>
        </p:spPr>
      </p:pic>
    </p:spTree>
    <p:extLst>
      <p:ext uri="{BB962C8B-B14F-4D97-AF65-F5344CB8AC3E}">
        <p14:creationId xmlns:p14="http://schemas.microsoft.com/office/powerpoint/2010/main" val="36278507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38E7A-5A8F-C8E1-71A0-3AC4B386229B}"/>
              </a:ext>
            </a:extLst>
          </p:cNvPr>
          <p:cNvSpPr>
            <a:spLocks noGrp="1"/>
          </p:cNvSpPr>
          <p:nvPr>
            <p:ph type="title"/>
          </p:nvPr>
        </p:nvSpPr>
        <p:spPr/>
        <p:txBody>
          <a:bodyPr/>
          <a:lstStyle/>
          <a:p>
            <a:r>
              <a:rPr lang="en-GB" dirty="0"/>
              <a:t>Stats 19 form, completed by the police at the scene of an injury (includes fatal RTC).</a:t>
            </a:r>
          </a:p>
        </p:txBody>
      </p:sp>
      <p:sp>
        <p:nvSpPr>
          <p:cNvPr id="3" name="Content Placeholder 2">
            <a:extLst>
              <a:ext uri="{FF2B5EF4-FFF2-40B4-BE49-F238E27FC236}">
                <a16:creationId xmlns:a16="http://schemas.microsoft.com/office/drawing/2014/main" id="{73895262-6846-4FA9-40E5-BEE13EDF402E}"/>
              </a:ext>
            </a:extLst>
          </p:cNvPr>
          <p:cNvSpPr>
            <a:spLocks noGrp="1"/>
          </p:cNvSpPr>
          <p:nvPr>
            <p:ph idx="1"/>
          </p:nvPr>
        </p:nvSpPr>
        <p:spPr/>
        <p:txBody>
          <a:bodyPr/>
          <a:lstStyle/>
          <a:p>
            <a:r>
              <a:rPr lang="en-GB" dirty="0"/>
              <a:t>Matrix of contributory factors:</a:t>
            </a:r>
          </a:p>
          <a:p>
            <a:endParaRPr lang="en-GB" dirty="0"/>
          </a:p>
        </p:txBody>
      </p:sp>
      <p:pic>
        <p:nvPicPr>
          <p:cNvPr id="5" name="Picture 4">
            <a:extLst>
              <a:ext uri="{FF2B5EF4-FFF2-40B4-BE49-F238E27FC236}">
                <a16:creationId xmlns:a16="http://schemas.microsoft.com/office/drawing/2014/main" id="{224606BD-77CB-CA64-1459-DF3442394068}"/>
              </a:ext>
            </a:extLst>
          </p:cNvPr>
          <p:cNvPicPr>
            <a:picLocks noChangeAspect="1"/>
          </p:cNvPicPr>
          <p:nvPr/>
        </p:nvPicPr>
        <p:blipFill>
          <a:blip r:embed="rId2"/>
          <a:stretch>
            <a:fillRect/>
          </a:stretch>
        </p:blipFill>
        <p:spPr>
          <a:xfrm>
            <a:off x="1233794" y="2633879"/>
            <a:ext cx="5534797" cy="3086531"/>
          </a:xfrm>
          <a:prstGeom prst="rect">
            <a:avLst/>
          </a:prstGeom>
        </p:spPr>
      </p:pic>
      <p:pic>
        <p:nvPicPr>
          <p:cNvPr id="6" name="Picture 5">
            <a:extLst>
              <a:ext uri="{FF2B5EF4-FFF2-40B4-BE49-F238E27FC236}">
                <a16:creationId xmlns:a16="http://schemas.microsoft.com/office/drawing/2014/main" id="{765F7943-E9AD-7F27-815C-F7BD54FA1ED9}"/>
              </a:ext>
            </a:extLst>
          </p:cNvPr>
          <p:cNvPicPr>
            <a:picLocks noChangeAspect="1"/>
          </p:cNvPicPr>
          <p:nvPr/>
        </p:nvPicPr>
        <p:blipFill>
          <a:blip r:embed="rId3"/>
          <a:stretch>
            <a:fillRect/>
          </a:stretch>
        </p:blipFill>
        <p:spPr>
          <a:xfrm>
            <a:off x="11108987" y="5748278"/>
            <a:ext cx="745512" cy="857370"/>
          </a:xfrm>
          <a:prstGeom prst="rect">
            <a:avLst/>
          </a:prstGeom>
        </p:spPr>
      </p:pic>
    </p:spTree>
    <p:extLst>
      <p:ext uri="{BB962C8B-B14F-4D97-AF65-F5344CB8AC3E}">
        <p14:creationId xmlns:p14="http://schemas.microsoft.com/office/powerpoint/2010/main" val="11881505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62D1DBC2-320A-EBC9-167C-87FEF90FCAAF}"/>
              </a:ext>
            </a:extLst>
          </p:cNvPr>
          <p:cNvPicPr>
            <a:picLocks noGrp="1" noChangeAspect="1"/>
          </p:cNvPicPr>
          <p:nvPr>
            <p:ph idx="1"/>
          </p:nvPr>
        </p:nvPicPr>
        <p:blipFill>
          <a:blip r:embed="rId2"/>
          <a:stretch>
            <a:fillRect/>
          </a:stretch>
        </p:blipFill>
        <p:spPr>
          <a:xfrm>
            <a:off x="1551709" y="1130531"/>
            <a:ext cx="8312727" cy="4656950"/>
          </a:xfrm>
        </p:spPr>
      </p:pic>
      <p:pic>
        <p:nvPicPr>
          <p:cNvPr id="3" name="Picture 2">
            <a:extLst>
              <a:ext uri="{FF2B5EF4-FFF2-40B4-BE49-F238E27FC236}">
                <a16:creationId xmlns:a16="http://schemas.microsoft.com/office/drawing/2014/main" id="{2CBCF2A8-2883-115F-B524-C4073C93AB06}"/>
              </a:ext>
            </a:extLst>
          </p:cNvPr>
          <p:cNvPicPr>
            <a:picLocks noChangeAspect="1"/>
          </p:cNvPicPr>
          <p:nvPr/>
        </p:nvPicPr>
        <p:blipFill>
          <a:blip r:embed="rId3"/>
          <a:stretch>
            <a:fillRect/>
          </a:stretch>
        </p:blipFill>
        <p:spPr>
          <a:xfrm>
            <a:off x="11206264" y="5787481"/>
            <a:ext cx="716329" cy="857370"/>
          </a:xfrm>
          <a:prstGeom prst="rect">
            <a:avLst/>
          </a:prstGeom>
        </p:spPr>
      </p:pic>
    </p:spTree>
    <p:extLst>
      <p:ext uri="{BB962C8B-B14F-4D97-AF65-F5344CB8AC3E}">
        <p14:creationId xmlns:p14="http://schemas.microsoft.com/office/powerpoint/2010/main" val="39168803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1361BB2-98A3-40DF-C2DE-93E5B8136868}"/>
              </a:ext>
            </a:extLst>
          </p:cNvPr>
          <p:cNvPicPr>
            <a:picLocks noGrp="1" noChangeAspect="1"/>
          </p:cNvPicPr>
          <p:nvPr>
            <p:ph idx="1"/>
          </p:nvPr>
        </p:nvPicPr>
        <p:blipFill>
          <a:blip r:embed="rId2"/>
          <a:stretch>
            <a:fillRect/>
          </a:stretch>
        </p:blipFill>
        <p:spPr>
          <a:xfrm>
            <a:off x="1529542" y="1342417"/>
            <a:ext cx="8445731" cy="4083023"/>
          </a:xfrm>
        </p:spPr>
      </p:pic>
      <p:pic>
        <p:nvPicPr>
          <p:cNvPr id="3" name="Picture 2">
            <a:extLst>
              <a:ext uri="{FF2B5EF4-FFF2-40B4-BE49-F238E27FC236}">
                <a16:creationId xmlns:a16="http://schemas.microsoft.com/office/drawing/2014/main" id="{531089FB-5193-AE73-6620-1DE8847BFFAA}"/>
              </a:ext>
            </a:extLst>
          </p:cNvPr>
          <p:cNvPicPr>
            <a:picLocks noChangeAspect="1"/>
          </p:cNvPicPr>
          <p:nvPr/>
        </p:nvPicPr>
        <p:blipFill>
          <a:blip r:embed="rId3"/>
          <a:stretch>
            <a:fillRect/>
          </a:stretch>
        </p:blipFill>
        <p:spPr>
          <a:xfrm>
            <a:off x="10972800" y="5694876"/>
            <a:ext cx="924757" cy="857370"/>
          </a:xfrm>
          <a:prstGeom prst="rect">
            <a:avLst/>
          </a:prstGeom>
        </p:spPr>
      </p:pic>
    </p:spTree>
    <p:extLst>
      <p:ext uri="{BB962C8B-B14F-4D97-AF65-F5344CB8AC3E}">
        <p14:creationId xmlns:p14="http://schemas.microsoft.com/office/powerpoint/2010/main" val="8310993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12DE5FE-8A85-8DE4-F039-7553E215A47A}"/>
              </a:ext>
            </a:extLst>
          </p:cNvPr>
          <p:cNvPicPr>
            <a:picLocks noGrp="1" noChangeAspect="1"/>
          </p:cNvPicPr>
          <p:nvPr>
            <p:ph idx="1"/>
          </p:nvPr>
        </p:nvPicPr>
        <p:blipFill>
          <a:blip r:embed="rId2"/>
          <a:stretch>
            <a:fillRect/>
          </a:stretch>
        </p:blipFill>
        <p:spPr>
          <a:xfrm>
            <a:off x="1341119" y="2642922"/>
            <a:ext cx="7814389" cy="2772162"/>
          </a:xfrm>
        </p:spPr>
      </p:pic>
      <p:pic>
        <p:nvPicPr>
          <p:cNvPr id="7" name="Picture 6">
            <a:extLst>
              <a:ext uri="{FF2B5EF4-FFF2-40B4-BE49-F238E27FC236}">
                <a16:creationId xmlns:a16="http://schemas.microsoft.com/office/drawing/2014/main" id="{63CB4161-0AAC-9422-7CA8-6632AB0DB632}"/>
              </a:ext>
            </a:extLst>
          </p:cNvPr>
          <p:cNvPicPr>
            <a:picLocks noChangeAspect="1"/>
          </p:cNvPicPr>
          <p:nvPr/>
        </p:nvPicPr>
        <p:blipFill>
          <a:blip r:embed="rId3"/>
          <a:stretch>
            <a:fillRect/>
          </a:stretch>
        </p:blipFill>
        <p:spPr>
          <a:xfrm>
            <a:off x="1145113" y="1158551"/>
            <a:ext cx="3229426" cy="495369"/>
          </a:xfrm>
          <a:prstGeom prst="rect">
            <a:avLst/>
          </a:prstGeom>
        </p:spPr>
      </p:pic>
      <p:pic>
        <p:nvPicPr>
          <p:cNvPr id="3" name="Picture 2">
            <a:extLst>
              <a:ext uri="{FF2B5EF4-FFF2-40B4-BE49-F238E27FC236}">
                <a16:creationId xmlns:a16="http://schemas.microsoft.com/office/drawing/2014/main" id="{EFA74837-805E-CAF5-110E-E22A7820E459}"/>
              </a:ext>
            </a:extLst>
          </p:cNvPr>
          <p:cNvPicPr>
            <a:picLocks noChangeAspect="1"/>
          </p:cNvPicPr>
          <p:nvPr/>
        </p:nvPicPr>
        <p:blipFill>
          <a:blip r:embed="rId4"/>
          <a:stretch>
            <a:fillRect/>
          </a:stretch>
        </p:blipFill>
        <p:spPr>
          <a:xfrm>
            <a:off x="11196536" y="111200"/>
            <a:ext cx="745512" cy="857370"/>
          </a:xfrm>
          <a:prstGeom prst="rect">
            <a:avLst/>
          </a:prstGeom>
        </p:spPr>
      </p:pic>
    </p:spTree>
    <p:extLst>
      <p:ext uri="{BB962C8B-B14F-4D97-AF65-F5344CB8AC3E}">
        <p14:creationId xmlns:p14="http://schemas.microsoft.com/office/powerpoint/2010/main" val="42684812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F929B-C8AB-D846-A17B-B4F8267B3149}"/>
              </a:ext>
            </a:extLst>
          </p:cNvPr>
          <p:cNvSpPr>
            <a:spLocks noGrp="1"/>
          </p:cNvSpPr>
          <p:nvPr>
            <p:ph type="title"/>
          </p:nvPr>
        </p:nvSpPr>
        <p:spPr/>
        <p:txBody>
          <a:bodyPr/>
          <a:lstStyle/>
          <a:p>
            <a:r>
              <a:rPr lang="en-GB" dirty="0"/>
              <a:t>Recording a Road Traffic Collision (RTC).</a:t>
            </a:r>
          </a:p>
        </p:txBody>
      </p:sp>
      <p:sp>
        <p:nvSpPr>
          <p:cNvPr id="3" name="Content Placeholder 2">
            <a:extLst>
              <a:ext uri="{FF2B5EF4-FFF2-40B4-BE49-F238E27FC236}">
                <a16:creationId xmlns:a16="http://schemas.microsoft.com/office/drawing/2014/main" id="{29DAED9D-AB04-7D62-2B0F-E4D4DA2802B2}"/>
              </a:ext>
            </a:extLst>
          </p:cNvPr>
          <p:cNvSpPr>
            <a:spLocks noGrp="1"/>
          </p:cNvSpPr>
          <p:nvPr>
            <p:ph idx="1"/>
          </p:nvPr>
        </p:nvSpPr>
        <p:spPr/>
        <p:txBody>
          <a:bodyPr/>
          <a:lstStyle/>
          <a:p>
            <a:r>
              <a:rPr lang="en-GB" dirty="0"/>
              <a:t>Why is it now referred to as a collision and not an accident?</a:t>
            </a:r>
          </a:p>
          <a:p>
            <a:r>
              <a:rPr lang="en-GB" dirty="0"/>
              <a:t>An accident suggests that it is non fault, however sadly, the vast majority of collisions are due to human actions or inactions.</a:t>
            </a:r>
          </a:p>
          <a:p>
            <a:endParaRPr lang="en-GB" dirty="0"/>
          </a:p>
        </p:txBody>
      </p:sp>
    </p:spTree>
    <p:extLst>
      <p:ext uri="{BB962C8B-B14F-4D97-AF65-F5344CB8AC3E}">
        <p14:creationId xmlns:p14="http://schemas.microsoft.com/office/powerpoint/2010/main" val="15497387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5E8FD-B1A6-E3CD-A35E-B86358ED4879}"/>
              </a:ext>
            </a:extLst>
          </p:cNvPr>
          <p:cNvSpPr>
            <a:spLocks noGrp="1"/>
          </p:cNvSpPr>
          <p:nvPr>
            <p:ph type="title"/>
          </p:nvPr>
        </p:nvSpPr>
        <p:spPr/>
        <p:txBody>
          <a:bodyPr/>
          <a:lstStyle/>
          <a:p>
            <a:r>
              <a:rPr lang="en-GB" dirty="0"/>
              <a:t>Definition of a Road Traffic Collision</a:t>
            </a:r>
          </a:p>
        </p:txBody>
      </p:sp>
      <p:sp>
        <p:nvSpPr>
          <p:cNvPr id="3" name="Content Placeholder 2">
            <a:extLst>
              <a:ext uri="{FF2B5EF4-FFF2-40B4-BE49-F238E27FC236}">
                <a16:creationId xmlns:a16="http://schemas.microsoft.com/office/drawing/2014/main" id="{CDFC96FC-E426-F95C-395B-3A2E833E0973}"/>
              </a:ext>
            </a:extLst>
          </p:cNvPr>
          <p:cNvSpPr>
            <a:spLocks noGrp="1"/>
          </p:cNvSpPr>
          <p:nvPr>
            <p:ph idx="1"/>
          </p:nvPr>
        </p:nvSpPr>
        <p:spPr/>
        <p:txBody>
          <a:bodyPr/>
          <a:lstStyle/>
          <a:p>
            <a:r>
              <a:rPr lang="en-GB" dirty="0"/>
              <a:t>S. (1)170 RTA 1988</a:t>
            </a:r>
          </a:p>
          <a:p>
            <a:r>
              <a:rPr lang="en-GB" dirty="0"/>
              <a:t>“Owing to the presence of a mechanically propelled vehicle (MPV) on a road or other public place, an accident occurs by which-</a:t>
            </a:r>
          </a:p>
          <a:p>
            <a:r>
              <a:rPr lang="en-GB" dirty="0"/>
              <a:t>(a) personal injury is cause to a person other than the driver of that mechanically propelled vehicle or</a:t>
            </a:r>
          </a:p>
          <a:p>
            <a:endParaRPr lang="en-GB" dirty="0"/>
          </a:p>
        </p:txBody>
      </p:sp>
    </p:spTree>
    <p:extLst>
      <p:ext uri="{BB962C8B-B14F-4D97-AF65-F5344CB8AC3E}">
        <p14:creationId xmlns:p14="http://schemas.microsoft.com/office/powerpoint/2010/main" val="42207306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A3E2A1B-897E-8D71-4414-96FE29D32869}"/>
              </a:ext>
            </a:extLst>
          </p:cNvPr>
          <p:cNvSpPr>
            <a:spLocks noGrp="1"/>
          </p:cNvSpPr>
          <p:nvPr>
            <p:ph idx="1"/>
          </p:nvPr>
        </p:nvSpPr>
        <p:spPr/>
        <p:txBody>
          <a:bodyPr/>
          <a:lstStyle/>
          <a:p>
            <a:r>
              <a:rPr lang="en-GB" dirty="0"/>
              <a:t>(b) damage is caused-</a:t>
            </a:r>
          </a:p>
          <a:p>
            <a:r>
              <a:rPr lang="en-GB" dirty="0"/>
              <a:t>(</a:t>
            </a:r>
            <a:r>
              <a:rPr lang="en-GB" dirty="0" err="1"/>
              <a:t>i</a:t>
            </a:r>
            <a:r>
              <a:rPr lang="en-GB" dirty="0"/>
              <a:t>) to a vehicle other than that MPV or a trailer drawn that that MPV, or</a:t>
            </a:r>
          </a:p>
          <a:p>
            <a:r>
              <a:rPr lang="en-GB" dirty="0"/>
              <a:t>(ii) to an animal other than an animal in or on that MPV or trailer drawn by that MPV, or</a:t>
            </a:r>
          </a:p>
          <a:p>
            <a:r>
              <a:rPr lang="en-GB" dirty="0"/>
              <a:t>(iii) to any other property constructed on, fixed to, growing in or otherwise forming part of the land on which the road or place in question is situated or land adjacent to such land.</a:t>
            </a:r>
          </a:p>
        </p:txBody>
      </p:sp>
    </p:spTree>
    <p:extLst>
      <p:ext uri="{BB962C8B-B14F-4D97-AF65-F5344CB8AC3E}">
        <p14:creationId xmlns:p14="http://schemas.microsoft.com/office/powerpoint/2010/main" val="32753191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93B5B8-784A-A7ED-3CBA-8164D2ECDAE7}"/>
              </a:ext>
            </a:extLst>
          </p:cNvPr>
          <p:cNvSpPr>
            <a:spLocks noGrp="1"/>
          </p:cNvSpPr>
          <p:nvPr>
            <p:ph idx="1"/>
          </p:nvPr>
        </p:nvSpPr>
        <p:spPr>
          <a:xfrm>
            <a:off x="838200" y="1299713"/>
            <a:ext cx="10515600" cy="4877250"/>
          </a:xfrm>
        </p:spPr>
        <p:txBody>
          <a:bodyPr>
            <a:normAutofit/>
          </a:bodyPr>
          <a:lstStyle/>
          <a:p>
            <a:r>
              <a:rPr lang="en-GB" dirty="0"/>
              <a:t>(2) The driver of the MPV must stop and, if required to do so by any person having reasonable grounds for so requiring, give his name and address and also the name and address of the owner and the identification marks of the vehicle.</a:t>
            </a:r>
          </a:p>
          <a:p>
            <a:endParaRPr lang="en-GB" dirty="0"/>
          </a:p>
          <a:p>
            <a:r>
              <a:rPr lang="en-GB" dirty="0"/>
              <a:t>(3) If for any reason the driver of the MPV does not give his name and address under subsection (2) above, he must report the accident.</a:t>
            </a:r>
          </a:p>
          <a:p>
            <a:endParaRPr lang="en-GB" dirty="0"/>
          </a:p>
          <a:p>
            <a:r>
              <a:rPr lang="en-GB" dirty="0"/>
              <a:t>(A person who fails to comply with subsection (2) or (3) is guilty of an offence.</a:t>
            </a:r>
          </a:p>
        </p:txBody>
      </p:sp>
    </p:spTree>
    <p:extLst>
      <p:ext uri="{BB962C8B-B14F-4D97-AF65-F5344CB8AC3E}">
        <p14:creationId xmlns:p14="http://schemas.microsoft.com/office/powerpoint/2010/main" val="36947441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58984F9-5628-52D3-492C-5A26896603F1}"/>
              </a:ext>
            </a:extLst>
          </p:cNvPr>
          <p:cNvSpPr>
            <a:spLocks noGrp="1"/>
          </p:cNvSpPr>
          <p:nvPr>
            <p:ph idx="1"/>
          </p:nvPr>
        </p:nvSpPr>
        <p:spPr>
          <a:xfrm>
            <a:off x="838200" y="1017917"/>
            <a:ext cx="10515600" cy="5159046"/>
          </a:xfrm>
        </p:spPr>
        <p:txBody>
          <a:bodyPr>
            <a:normAutofit/>
          </a:bodyPr>
          <a:lstStyle/>
          <a:p>
            <a:pPr algn="l"/>
            <a:r>
              <a:rPr lang="en-GB" b="0" i="0" dirty="0">
                <a:solidFill>
                  <a:srgbClr val="1E1E1E"/>
                </a:solidFill>
                <a:effectLst/>
                <a:latin typeface="arial" panose="020B0604020202020204" pitchFamily="34" charset="0"/>
              </a:rPr>
              <a:t>(5)If, in a case where this section applies by virtue of subsection (1)(a) above, the driver of a motor vehicle does not at the time of the accident produce such a certificate of insurance or other evidence, as is mentioned in section 165(2)(a) of this Act—</a:t>
            </a:r>
          </a:p>
          <a:p>
            <a:pPr algn="l"/>
            <a:r>
              <a:rPr lang="en-GB" b="0" i="0" dirty="0">
                <a:solidFill>
                  <a:srgbClr val="1E1E1E"/>
                </a:solidFill>
                <a:effectLst/>
                <a:latin typeface="arial" panose="020B0604020202020204" pitchFamily="34" charset="0"/>
              </a:rPr>
              <a:t>(a)to a constable, or</a:t>
            </a:r>
          </a:p>
          <a:p>
            <a:pPr algn="l"/>
            <a:r>
              <a:rPr lang="en-GB" b="0" i="0" dirty="0">
                <a:solidFill>
                  <a:srgbClr val="1E1E1E"/>
                </a:solidFill>
                <a:effectLst/>
                <a:latin typeface="arial" panose="020B0604020202020204" pitchFamily="34" charset="0"/>
              </a:rPr>
              <a:t>(b)to some person who, having reasonable grounds for so doing, has required him to produce it,</a:t>
            </a:r>
          </a:p>
          <a:p>
            <a:pPr algn="just"/>
            <a:r>
              <a:rPr lang="en-GB" b="0" i="0" dirty="0">
                <a:solidFill>
                  <a:srgbClr val="1E1E1E"/>
                </a:solidFill>
                <a:effectLst/>
                <a:latin typeface="arial" panose="020B0604020202020204" pitchFamily="34" charset="0"/>
              </a:rPr>
              <a:t>the driver must report the accident and produce such a certificate or other evidence.</a:t>
            </a:r>
          </a:p>
          <a:p>
            <a:pPr algn="just"/>
            <a:r>
              <a:rPr lang="en-GB" b="0" i="0" dirty="0">
                <a:solidFill>
                  <a:srgbClr val="1E1E1E"/>
                </a:solidFill>
                <a:effectLst/>
                <a:latin typeface="arial" panose="020B0604020202020204" pitchFamily="34" charset="0"/>
              </a:rPr>
              <a:t>This subsection does not apply to the driver of an invalid carriage.</a:t>
            </a:r>
          </a:p>
        </p:txBody>
      </p:sp>
    </p:spTree>
    <p:extLst>
      <p:ext uri="{BB962C8B-B14F-4D97-AF65-F5344CB8AC3E}">
        <p14:creationId xmlns:p14="http://schemas.microsoft.com/office/powerpoint/2010/main" val="20956707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0BC9275-DFA2-9DD2-CAAB-F68D92590A08}"/>
              </a:ext>
            </a:extLst>
          </p:cNvPr>
          <p:cNvSpPr>
            <a:spLocks noGrp="1"/>
          </p:cNvSpPr>
          <p:nvPr>
            <p:ph idx="1"/>
          </p:nvPr>
        </p:nvSpPr>
        <p:spPr>
          <a:xfrm>
            <a:off x="838200" y="1046672"/>
            <a:ext cx="10515600" cy="5130291"/>
          </a:xfrm>
        </p:spPr>
        <p:txBody>
          <a:bodyPr>
            <a:normAutofit fontScale="92500" lnSpcReduction="10000"/>
          </a:bodyPr>
          <a:lstStyle/>
          <a:p>
            <a:pPr algn="l"/>
            <a:r>
              <a:rPr lang="en-GB" b="0" i="0" dirty="0">
                <a:solidFill>
                  <a:srgbClr val="1E1E1E"/>
                </a:solidFill>
                <a:effectLst/>
                <a:latin typeface="arial" panose="020B0604020202020204" pitchFamily="34" charset="0"/>
              </a:rPr>
              <a:t>(6)To comply with a duty under this section to report an accident or to produce such a certificate of insurance or other evidence, as is mentioned in section 165(2)(a) of this Act, the driver—</a:t>
            </a:r>
          </a:p>
          <a:p>
            <a:pPr algn="l"/>
            <a:r>
              <a:rPr lang="en-GB" b="0" i="0" dirty="0">
                <a:solidFill>
                  <a:srgbClr val="1E1E1E"/>
                </a:solidFill>
                <a:effectLst/>
                <a:latin typeface="arial" panose="020B0604020202020204" pitchFamily="34" charset="0"/>
              </a:rPr>
              <a:t>(a)must do so at a </a:t>
            </a:r>
            <a:r>
              <a:rPr lang="en-GB" b="1" i="0" dirty="0">
                <a:solidFill>
                  <a:srgbClr val="1E1E1E"/>
                </a:solidFill>
                <a:effectLst/>
                <a:latin typeface="arial" panose="020B0604020202020204" pitchFamily="34" charset="0"/>
              </a:rPr>
              <a:t>police station </a:t>
            </a:r>
            <a:r>
              <a:rPr lang="en-GB" b="0" i="0" dirty="0">
                <a:solidFill>
                  <a:srgbClr val="1E1E1E"/>
                </a:solidFill>
                <a:effectLst/>
                <a:latin typeface="arial" panose="020B0604020202020204" pitchFamily="34" charset="0"/>
              </a:rPr>
              <a:t>or to a </a:t>
            </a:r>
            <a:r>
              <a:rPr lang="en-GB" b="1" i="0" dirty="0">
                <a:solidFill>
                  <a:srgbClr val="1E1E1E"/>
                </a:solidFill>
                <a:effectLst/>
                <a:latin typeface="arial" panose="020B0604020202020204" pitchFamily="34" charset="0"/>
              </a:rPr>
              <a:t>constable</a:t>
            </a:r>
            <a:r>
              <a:rPr lang="en-GB" b="0" i="0" dirty="0">
                <a:solidFill>
                  <a:srgbClr val="1E1E1E"/>
                </a:solidFill>
                <a:effectLst/>
                <a:latin typeface="arial" panose="020B0604020202020204" pitchFamily="34" charset="0"/>
              </a:rPr>
              <a:t>, and</a:t>
            </a:r>
          </a:p>
          <a:p>
            <a:pPr algn="l"/>
            <a:r>
              <a:rPr lang="en-GB" b="0" i="0" dirty="0">
                <a:solidFill>
                  <a:srgbClr val="1E1E1E"/>
                </a:solidFill>
                <a:effectLst/>
                <a:latin typeface="arial" panose="020B0604020202020204" pitchFamily="34" charset="0"/>
              </a:rPr>
              <a:t>(b)must do so </a:t>
            </a:r>
            <a:r>
              <a:rPr lang="en-GB" b="1" i="0" dirty="0">
                <a:solidFill>
                  <a:srgbClr val="1E1E1E"/>
                </a:solidFill>
                <a:effectLst/>
                <a:latin typeface="arial" panose="020B0604020202020204" pitchFamily="34" charset="0"/>
              </a:rPr>
              <a:t>as soon as is reasonably practicable </a:t>
            </a:r>
            <a:r>
              <a:rPr lang="en-GB" b="0" i="0" dirty="0">
                <a:solidFill>
                  <a:srgbClr val="1E1E1E"/>
                </a:solidFill>
                <a:effectLst/>
                <a:latin typeface="arial" panose="020B0604020202020204" pitchFamily="34" charset="0"/>
              </a:rPr>
              <a:t>and, in any case, </a:t>
            </a:r>
            <a:r>
              <a:rPr lang="en-GB" b="1" i="0" dirty="0">
                <a:solidFill>
                  <a:srgbClr val="1E1E1E"/>
                </a:solidFill>
                <a:effectLst/>
                <a:latin typeface="arial" panose="020B0604020202020204" pitchFamily="34" charset="0"/>
              </a:rPr>
              <a:t>within twenty-four hours </a:t>
            </a:r>
            <a:r>
              <a:rPr lang="en-GB" b="0" i="0" dirty="0">
                <a:solidFill>
                  <a:srgbClr val="1E1E1E"/>
                </a:solidFill>
                <a:effectLst/>
                <a:latin typeface="arial" panose="020B0604020202020204" pitchFamily="34" charset="0"/>
              </a:rPr>
              <a:t>of the occurrence of the accident.</a:t>
            </a:r>
          </a:p>
          <a:p>
            <a:pPr algn="l"/>
            <a:r>
              <a:rPr lang="en-GB" b="0" i="0" dirty="0">
                <a:solidFill>
                  <a:srgbClr val="1E1E1E"/>
                </a:solidFill>
                <a:effectLst/>
                <a:latin typeface="arial" panose="020B0604020202020204" pitchFamily="34" charset="0"/>
              </a:rPr>
              <a:t>(7)A person who fails to comply with a duty under subsection (5) above is guilty of an offence, but he shall not be convicted by reason only of a failure to produce a certificate or other evidence if, within seven days after the occurrence of the accident, the certificate or other evidence is produced at a police station that was specified by him at the time when the accident was reported.</a:t>
            </a:r>
          </a:p>
          <a:p>
            <a:pPr algn="l"/>
            <a:r>
              <a:rPr lang="en-GB" b="0" i="0" dirty="0">
                <a:solidFill>
                  <a:srgbClr val="1E1E1E"/>
                </a:solidFill>
                <a:effectLst/>
                <a:latin typeface="arial" panose="020B0604020202020204" pitchFamily="34" charset="0"/>
              </a:rPr>
              <a:t>(8)In this section “</a:t>
            </a:r>
            <a:r>
              <a:rPr lang="en-GB" b="1" i="0" dirty="0">
                <a:solidFill>
                  <a:srgbClr val="1E1E1E"/>
                </a:solidFill>
                <a:effectLst/>
                <a:latin typeface="arial" panose="020B0604020202020204" pitchFamily="34" charset="0"/>
              </a:rPr>
              <a:t>animal</a:t>
            </a:r>
            <a:r>
              <a:rPr lang="en-GB" b="0" i="0" dirty="0">
                <a:solidFill>
                  <a:srgbClr val="1E1E1E"/>
                </a:solidFill>
                <a:effectLst/>
                <a:latin typeface="arial" panose="020B0604020202020204" pitchFamily="34" charset="0"/>
              </a:rPr>
              <a:t>” means </a:t>
            </a:r>
            <a:r>
              <a:rPr lang="en-GB" b="1" i="0" dirty="0">
                <a:solidFill>
                  <a:srgbClr val="1E1E1E"/>
                </a:solidFill>
                <a:effectLst/>
                <a:latin typeface="arial" panose="020B0604020202020204" pitchFamily="34" charset="0"/>
              </a:rPr>
              <a:t>horse, cattle, ass, mule, sheep, pig, goat or dog.</a:t>
            </a:r>
          </a:p>
          <a:p>
            <a:endParaRPr lang="en-GB" dirty="0"/>
          </a:p>
        </p:txBody>
      </p:sp>
    </p:spTree>
    <p:extLst>
      <p:ext uri="{BB962C8B-B14F-4D97-AF65-F5344CB8AC3E}">
        <p14:creationId xmlns:p14="http://schemas.microsoft.com/office/powerpoint/2010/main" val="24637194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57067-775C-1309-71D1-35CA2281EF05}"/>
              </a:ext>
            </a:extLst>
          </p:cNvPr>
          <p:cNvSpPr>
            <a:spLocks noGrp="1"/>
          </p:cNvSpPr>
          <p:nvPr>
            <p:ph type="title"/>
          </p:nvPr>
        </p:nvSpPr>
        <p:spPr/>
        <p:txBody>
          <a:bodyPr/>
          <a:lstStyle/>
          <a:p>
            <a:r>
              <a:rPr lang="en-GB" dirty="0"/>
              <a:t>Why are RTC’s recorded?</a:t>
            </a:r>
          </a:p>
        </p:txBody>
      </p:sp>
      <p:sp>
        <p:nvSpPr>
          <p:cNvPr id="3" name="Content Placeholder 2">
            <a:extLst>
              <a:ext uri="{FF2B5EF4-FFF2-40B4-BE49-F238E27FC236}">
                <a16:creationId xmlns:a16="http://schemas.microsoft.com/office/drawing/2014/main" id="{0FE5323A-ED15-4CD8-6CA6-770DDDFCE87C}"/>
              </a:ext>
            </a:extLst>
          </p:cNvPr>
          <p:cNvSpPr>
            <a:spLocks noGrp="1"/>
          </p:cNvSpPr>
          <p:nvPr>
            <p:ph idx="1"/>
          </p:nvPr>
        </p:nvSpPr>
        <p:spPr/>
        <p:txBody>
          <a:bodyPr/>
          <a:lstStyle/>
          <a:p>
            <a:r>
              <a:rPr lang="en-GB" dirty="0"/>
              <a:t>To establish who is at fault</a:t>
            </a:r>
          </a:p>
          <a:p>
            <a:r>
              <a:rPr lang="en-GB" dirty="0"/>
              <a:t>To provide the victim and victims family with justice</a:t>
            </a:r>
          </a:p>
          <a:p>
            <a:r>
              <a:rPr lang="en-GB" dirty="0"/>
              <a:t>To facilitate a criminal investigation in the event of serious injury death or road traffic offences and a fair and lawful criminal prosecution.</a:t>
            </a:r>
          </a:p>
          <a:p>
            <a:r>
              <a:rPr lang="en-GB" dirty="0"/>
              <a:t>To inform H.M coroner of events that led to a death</a:t>
            </a:r>
          </a:p>
        </p:txBody>
      </p:sp>
    </p:spTree>
    <p:extLst>
      <p:ext uri="{BB962C8B-B14F-4D97-AF65-F5344CB8AC3E}">
        <p14:creationId xmlns:p14="http://schemas.microsoft.com/office/powerpoint/2010/main" val="35642292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33167-73B3-23D4-932B-10BC6493BA93}"/>
              </a:ext>
            </a:extLst>
          </p:cNvPr>
          <p:cNvSpPr>
            <a:spLocks noGrp="1"/>
          </p:cNvSpPr>
          <p:nvPr>
            <p:ph type="title"/>
          </p:nvPr>
        </p:nvSpPr>
        <p:spPr/>
        <p:txBody>
          <a:bodyPr/>
          <a:lstStyle/>
          <a:p>
            <a:r>
              <a:rPr lang="en-GB" dirty="0"/>
              <a:t>Who investigates?</a:t>
            </a:r>
          </a:p>
        </p:txBody>
      </p:sp>
      <p:sp>
        <p:nvSpPr>
          <p:cNvPr id="3" name="Content Placeholder 2">
            <a:extLst>
              <a:ext uri="{FF2B5EF4-FFF2-40B4-BE49-F238E27FC236}">
                <a16:creationId xmlns:a16="http://schemas.microsoft.com/office/drawing/2014/main" id="{7668CD6A-43C0-0CA0-A13E-0DB5A008CED8}"/>
              </a:ext>
            </a:extLst>
          </p:cNvPr>
          <p:cNvSpPr>
            <a:spLocks noGrp="1"/>
          </p:cNvSpPr>
          <p:nvPr>
            <p:ph idx="1"/>
          </p:nvPr>
        </p:nvSpPr>
        <p:spPr/>
        <p:txBody>
          <a:bodyPr/>
          <a:lstStyle/>
          <a:p>
            <a:r>
              <a:rPr lang="en-GB" dirty="0"/>
              <a:t>Police officer (uniformed, beat or Roads Policing depending on severity and force policies)</a:t>
            </a:r>
          </a:p>
          <a:p>
            <a:r>
              <a:rPr lang="en-GB" dirty="0"/>
              <a:t>Serious Incident collision investigator – this is an officer who is forensically trained in the investigation of serious injury and road death investigations.</a:t>
            </a:r>
          </a:p>
          <a:p>
            <a:r>
              <a:rPr lang="en-GB" dirty="0"/>
              <a:t>Vehicle examiner</a:t>
            </a:r>
          </a:p>
          <a:p>
            <a:r>
              <a:rPr lang="en-GB" dirty="0"/>
              <a:t>Possibly a CID officer may also be utilised to support others in the case of large-scale incident. (For example, light aircraft falling into vehicles travelling along the M5 during rush hour).</a:t>
            </a:r>
          </a:p>
        </p:txBody>
      </p:sp>
    </p:spTree>
    <p:extLst>
      <p:ext uri="{BB962C8B-B14F-4D97-AF65-F5344CB8AC3E}">
        <p14:creationId xmlns:p14="http://schemas.microsoft.com/office/powerpoint/2010/main" val="15977907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9737D-13ED-F7FC-724E-4AD3EBA0C562}"/>
              </a:ext>
            </a:extLst>
          </p:cNvPr>
          <p:cNvSpPr>
            <a:spLocks noGrp="1"/>
          </p:cNvSpPr>
          <p:nvPr>
            <p:ph type="title"/>
          </p:nvPr>
        </p:nvSpPr>
        <p:spPr/>
        <p:txBody>
          <a:bodyPr/>
          <a:lstStyle/>
          <a:p>
            <a:r>
              <a:rPr lang="en-GB" dirty="0"/>
              <a:t>Example of a basic RTC report</a:t>
            </a:r>
          </a:p>
        </p:txBody>
      </p:sp>
      <p:pic>
        <p:nvPicPr>
          <p:cNvPr id="5" name="Content Placeholder 4">
            <a:extLst>
              <a:ext uri="{FF2B5EF4-FFF2-40B4-BE49-F238E27FC236}">
                <a16:creationId xmlns:a16="http://schemas.microsoft.com/office/drawing/2014/main" id="{4EDB3BF1-ECBC-0EF2-ED31-62D550245C24}"/>
              </a:ext>
            </a:extLst>
          </p:cNvPr>
          <p:cNvPicPr>
            <a:picLocks noGrp="1" noChangeAspect="1"/>
          </p:cNvPicPr>
          <p:nvPr>
            <p:ph idx="1"/>
          </p:nvPr>
        </p:nvPicPr>
        <p:blipFill>
          <a:blip r:embed="rId2"/>
          <a:stretch>
            <a:fillRect/>
          </a:stretch>
        </p:blipFill>
        <p:spPr>
          <a:xfrm>
            <a:off x="1721709" y="1828800"/>
            <a:ext cx="6195860" cy="4835611"/>
          </a:xfrm>
        </p:spPr>
      </p:pic>
    </p:spTree>
    <p:extLst>
      <p:ext uri="{BB962C8B-B14F-4D97-AF65-F5344CB8AC3E}">
        <p14:creationId xmlns:p14="http://schemas.microsoft.com/office/powerpoint/2010/main" val="20726493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CF2B7-891E-2DC9-8748-166EFF1C469C}"/>
              </a:ext>
            </a:extLst>
          </p:cNvPr>
          <p:cNvSpPr>
            <a:spLocks noGrp="1"/>
          </p:cNvSpPr>
          <p:nvPr>
            <p:ph type="title"/>
          </p:nvPr>
        </p:nvSpPr>
        <p:spPr/>
        <p:txBody>
          <a:bodyPr/>
          <a:lstStyle/>
          <a:p>
            <a:r>
              <a:rPr lang="en-GB" dirty="0"/>
              <a:t>Case exercises</a:t>
            </a:r>
          </a:p>
        </p:txBody>
      </p:sp>
      <p:sp>
        <p:nvSpPr>
          <p:cNvPr id="3" name="Content Placeholder 2">
            <a:extLst>
              <a:ext uri="{FF2B5EF4-FFF2-40B4-BE49-F238E27FC236}">
                <a16:creationId xmlns:a16="http://schemas.microsoft.com/office/drawing/2014/main" id="{6C30471A-FD1A-7652-C9B3-6F3D78080B3E}"/>
              </a:ext>
            </a:extLst>
          </p:cNvPr>
          <p:cNvSpPr>
            <a:spLocks noGrp="1"/>
          </p:cNvSpPr>
          <p:nvPr>
            <p:ph idx="1"/>
          </p:nvPr>
        </p:nvSpPr>
        <p:spPr/>
        <p:txBody>
          <a:bodyPr/>
          <a:lstStyle/>
          <a:p>
            <a:r>
              <a:rPr lang="en-GB" dirty="0"/>
              <a:t>Robyn, is travelling to work on their moped.  When they enter a narrow street.  As they drive down the street they slip on a small patch of oil and on doing so wobble and the wing mirror of the moped makes contact with the side of a motor vehicle parked at the side of the road.</a:t>
            </a:r>
          </a:p>
        </p:txBody>
      </p:sp>
    </p:spTree>
    <p:extLst>
      <p:ext uri="{BB962C8B-B14F-4D97-AF65-F5344CB8AC3E}">
        <p14:creationId xmlns:p14="http://schemas.microsoft.com/office/powerpoint/2010/main" val="37026271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293B38-9956-B79C-7EDE-CF3770025B1B}"/>
              </a:ext>
            </a:extLst>
          </p:cNvPr>
          <p:cNvSpPr>
            <a:spLocks noGrp="1"/>
          </p:cNvSpPr>
          <p:nvPr>
            <p:ph idx="1"/>
          </p:nvPr>
        </p:nvSpPr>
        <p:spPr/>
        <p:txBody>
          <a:bodyPr/>
          <a:lstStyle/>
          <a:p>
            <a:r>
              <a:rPr lang="en-GB" dirty="0"/>
              <a:t>Robyn paused for a minute but could not work out whose vehicle it was, as there were a number of houses and there was no one in the road.  They could not wait around as they would be late for work so left.  The wing mirror had sustained a crack during the contact but was otherwise intact.</a:t>
            </a:r>
          </a:p>
        </p:txBody>
      </p:sp>
    </p:spTree>
    <p:extLst>
      <p:ext uri="{BB962C8B-B14F-4D97-AF65-F5344CB8AC3E}">
        <p14:creationId xmlns:p14="http://schemas.microsoft.com/office/powerpoint/2010/main" val="24613033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8F1FA9D-8D3C-B012-02A7-6E2535007E3D}"/>
              </a:ext>
            </a:extLst>
          </p:cNvPr>
          <p:cNvSpPr>
            <a:spLocks noGrp="1"/>
          </p:cNvSpPr>
          <p:nvPr>
            <p:ph idx="1"/>
          </p:nvPr>
        </p:nvSpPr>
        <p:spPr/>
        <p:txBody>
          <a:bodyPr/>
          <a:lstStyle/>
          <a:p>
            <a:r>
              <a:rPr lang="en-GB" dirty="0"/>
              <a:t>The owner of the vehicle came out to the car later that evening and found the damage.  They were furious and after asking a few neighbours to see if there was anything anyone knew, they decided to call the police and complain about the damage.</a:t>
            </a:r>
          </a:p>
        </p:txBody>
      </p:sp>
    </p:spTree>
    <p:extLst>
      <p:ext uri="{BB962C8B-B14F-4D97-AF65-F5344CB8AC3E}">
        <p14:creationId xmlns:p14="http://schemas.microsoft.com/office/powerpoint/2010/main" val="2807402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E9577-ED23-4AB4-F825-8534833237F8}"/>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9404B697-70FE-910B-1DED-8A9FF10956E1}"/>
              </a:ext>
            </a:extLst>
          </p:cNvPr>
          <p:cNvSpPr>
            <a:spLocks noGrp="1"/>
          </p:cNvSpPr>
          <p:nvPr>
            <p:ph idx="1"/>
          </p:nvPr>
        </p:nvSpPr>
        <p:spPr/>
        <p:txBody>
          <a:bodyPr/>
          <a:lstStyle/>
          <a:p>
            <a:r>
              <a:rPr lang="en-GB" dirty="0"/>
              <a:t>An officer took the report and spoke to one of the neighbours who provided them with Robyn’s registration number.  The officer was able to identify the registered keeper and called at Robyn’s address.  Robyn was not at home, but their parent advised the officer that they were in work.</a:t>
            </a:r>
          </a:p>
        </p:txBody>
      </p:sp>
    </p:spTree>
    <p:extLst>
      <p:ext uri="{BB962C8B-B14F-4D97-AF65-F5344CB8AC3E}">
        <p14:creationId xmlns:p14="http://schemas.microsoft.com/office/powerpoint/2010/main" val="31639937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8F071B0-30CA-5D9E-8D3B-8034C159CFEE}"/>
              </a:ext>
            </a:extLst>
          </p:cNvPr>
          <p:cNvSpPr>
            <a:spLocks noGrp="1"/>
          </p:cNvSpPr>
          <p:nvPr>
            <p:ph idx="1"/>
          </p:nvPr>
        </p:nvSpPr>
        <p:spPr/>
        <p:txBody>
          <a:bodyPr/>
          <a:lstStyle/>
          <a:p>
            <a:r>
              <a:rPr lang="en-GB" dirty="0"/>
              <a:t>It is now twelve hours after the incident and the officer has caught up with Robyn at their place of work as they were about to leave to go home.</a:t>
            </a:r>
          </a:p>
          <a:p>
            <a:endParaRPr lang="en-GB" dirty="0"/>
          </a:p>
          <a:p>
            <a:r>
              <a:rPr lang="en-GB" dirty="0"/>
              <a:t>Can the officer now:</a:t>
            </a:r>
          </a:p>
          <a:p>
            <a:endParaRPr lang="en-GB" dirty="0"/>
          </a:p>
          <a:p>
            <a:r>
              <a:rPr lang="en-GB" dirty="0"/>
              <a:t>1. Ask Robyn to provide a sample of breath for a roadside breath test.</a:t>
            </a:r>
          </a:p>
          <a:p>
            <a:r>
              <a:rPr lang="en-GB" dirty="0"/>
              <a:t>2. Report Robyn for failing to report an RTC?</a:t>
            </a:r>
          </a:p>
        </p:txBody>
      </p:sp>
    </p:spTree>
    <p:extLst>
      <p:ext uri="{BB962C8B-B14F-4D97-AF65-F5344CB8AC3E}">
        <p14:creationId xmlns:p14="http://schemas.microsoft.com/office/powerpoint/2010/main" val="115664721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C529F-17B9-679D-26BA-06C61A53A674}"/>
              </a:ext>
            </a:extLst>
          </p:cNvPr>
          <p:cNvSpPr>
            <a:spLocks noGrp="1"/>
          </p:cNvSpPr>
          <p:nvPr>
            <p:ph type="title"/>
          </p:nvPr>
        </p:nvSpPr>
        <p:spPr/>
        <p:txBody>
          <a:bodyPr/>
          <a:lstStyle/>
          <a:p>
            <a:r>
              <a:rPr lang="en-GB" dirty="0"/>
              <a:t>Now</a:t>
            </a:r>
          </a:p>
        </p:txBody>
      </p:sp>
      <p:sp>
        <p:nvSpPr>
          <p:cNvPr id="3" name="Content Placeholder 2">
            <a:extLst>
              <a:ext uri="{FF2B5EF4-FFF2-40B4-BE49-F238E27FC236}">
                <a16:creationId xmlns:a16="http://schemas.microsoft.com/office/drawing/2014/main" id="{D0927A34-E584-B4EC-1693-4618E7F02B06}"/>
              </a:ext>
            </a:extLst>
          </p:cNvPr>
          <p:cNvSpPr>
            <a:spLocks noGrp="1"/>
          </p:cNvSpPr>
          <p:nvPr>
            <p:ph idx="1"/>
          </p:nvPr>
        </p:nvSpPr>
        <p:spPr/>
        <p:txBody>
          <a:bodyPr/>
          <a:lstStyle/>
          <a:p>
            <a:r>
              <a:rPr lang="en-GB" dirty="0"/>
              <a:t>Think about what actions you would take in this scenario as the officer.</a:t>
            </a:r>
          </a:p>
          <a:p>
            <a:r>
              <a:rPr lang="en-GB" dirty="0"/>
              <a:t>Did you conduct any enquiries at the scene?</a:t>
            </a:r>
          </a:p>
          <a:p>
            <a:r>
              <a:rPr lang="en-GB" dirty="0"/>
              <a:t>Secure and preserve evidence?</a:t>
            </a:r>
          </a:p>
          <a:p>
            <a:r>
              <a:rPr lang="en-GB" dirty="0"/>
              <a:t>Did Robyn commit any offences?</a:t>
            </a:r>
          </a:p>
          <a:p>
            <a:r>
              <a:rPr lang="en-GB" dirty="0"/>
              <a:t>What powers did you use as an officer investigating this matter?</a:t>
            </a:r>
          </a:p>
          <a:p>
            <a:pPr marL="0" indent="0">
              <a:buNone/>
            </a:pPr>
            <a:endParaRPr lang="en-GB" dirty="0"/>
          </a:p>
        </p:txBody>
      </p:sp>
    </p:spTree>
    <p:extLst>
      <p:ext uri="{BB962C8B-B14F-4D97-AF65-F5344CB8AC3E}">
        <p14:creationId xmlns:p14="http://schemas.microsoft.com/office/powerpoint/2010/main" val="31806969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7AA0E-06FD-7893-4F91-3C26E1A50FEA}"/>
              </a:ext>
            </a:extLst>
          </p:cNvPr>
          <p:cNvSpPr>
            <a:spLocks noGrp="1"/>
          </p:cNvSpPr>
          <p:nvPr>
            <p:ph type="title"/>
          </p:nvPr>
        </p:nvSpPr>
        <p:spPr/>
        <p:txBody>
          <a:bodyPr/>
          <a:lstStyle/>
          <a:p>
            <a:r>
              <a:rPr lang="en-GB" dirty="0"/>
              <a:t>Practical</a:t>
            </a:r>
          </a:p>
        </p:txBody>
      </p:sp>
      <p:sp>
        <p:nvSpPr>
          <p:cNvPr id="3" name="Content Placeholder 2">
            <a:extLst>
              <a:ext uri="{FF2B5EF4-FFF2-40B4-BE49-F238E27FC236}">
                <a16:creationId xmlns:a16="http://schemas.microsoft.com/office/drawing/2014/main" id="{B2F49309-05CD-EDE2-BEBA-5BE200BD765C}"/>
              </a:ext>
            </a:extLst>
          </p:cNvPr>
          <p:cNvSpPr>
            <a:spLocks noGrp="1"/>
          </p:cNvSpPr>
          <p:nvPr>
            <p:ph idx="1"/>
          </p:nvPr>
        </p:nvSpPr>
        <p:spPr/>
        <p:txBody>
          <a:bodyPr/>
          <a:lstStyle/>
          <a:p>
            <a:r>
              <a:rPr lang="en-GB" dirty="0"/>
              <a:t>Students to undertake mini role plays, practicing being the driver and the victim in the above scenario, taken into consideration, legislation, police powers and practicalities of undertaking the investigation.  Students are to complete a report and stats 19 information.</a:t>
            </a:r>
          </a:p>
        </p:txBody>
      </p:sp>
    </p:spTree>
    <p:extLst>
      <p:ext uri="{BB962C8B-B14F-4D97-AF65-F5344CB8AC3E}">
        <p14:creationId xmlns:p14="http://schemas.microsoft.com/office/powerpoint/2010/main" val="13282816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TotalTime>
  <Words>1352</Words>
  <Application>Microsoft Office PowerPoint</Application>
  <PresentationFormat>Widescreen</PresentationFormat>
  <Paragraphs>73</Paragraphs>
  <Slides>33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Aptos</vt:lpstr>
      <vt:lpstr>Aptos Display</vt:lpstr>
      <vt:lpstr>arial</vt:lpstr>
      <vt:lpstr>arial</vt:lpstr>
      <vt:lpstr>Office Theme</vt:lpstr>
      <vt:lpstr>Roads Policing.</vt:lpstr>
      <vt:lpstr>Why is it necessary to record Road Traffic incidents and the nature of injuries sustained during them?</vt:lpstr>
      <vt:lpstr>Both Welsh Assembly Govt and UK Govt work together with the following statutory agencies to reduce harm:</vt:lpstr>
      <vt:lpstr>PowerPoint Presentation</vt:lpstr>
      <vt:lpstr>PowerPoint Presentation</vt:lpstr>
      <vt:lpstr>PowerPoint Presentation</vt:lpstr>
      <vt:lpstr>PowerPoint Presentation</vt:lpstr>
      <vt:lpstr>PowerPoint Presentation</vt:lpstr>
      <vt:lpstr>PowerPoint Presentation</vt:lpstr>
      <vt:lpstr>Fatal casualties by gender</vt:lpstr>
      <vt:lpstr>Non-Fatal Casualties by gender</vt:lpstr>
      <vt:lpstr>PowerPoint Presentation</vt:lpstr>
      <vt:lpstr>PowerPoint Presentation</vt:lpstr>
      <vt:lpstr>Stats 19 form, completed by the police at the scene of an injury (includes fatal RTC).</vt:lpstr>
      <vt:lpstr>PowerPoint Presentation</vt:lpstr>
      <vt:lpstr>PowerPoint Presentation</vt:lpstr>
      <vt:lpstr>PowerPoint Presentation</vt:lpstr>
      <vt:lpstr>Recording a Road Traffic Collision (RTC).</vt:lpstr>
      <vt:lpstr>Definition of a Road Traffic Collision</vt:lpstr>
      <vt:lpstr>PowerPoint Presentation</vt:lpstr>
      <vt:lpstr>PowerPoint Presentation</vt:lpstr>
      <vt:lpstr>PowerPoint Presentation</vt:lpstr>
      <vt:lpstr>PowerPoint Presentation</vt:lpstr>
      <vt:lpstr>Why are RTC’s recorded?</vt:lpstr>
      <vt:lpstr>Who investigates?</vt:lpstr>
      <vt:lpstr>Example of a basic RTC report</vt:lpstr>
      <vt:lpstr>Case exercises</vt:lpstr>
      <vt:lpstr>PowerPoint Presentation</vt:lpstr>
      <vt:lpstr>PowerPoint Presentation</vt:lpstr>
      <vt:lpstr>PowerPoint Presentation</vt:lpstr>
      <vt:lpstr>PowerPoint Presentation</vt:lpstr>
      <vt:lpstr>Now</vt:lpstr>
      <vt:lpstr>Practical</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Kelly Andrews</cp:lastModifiedBy>
  <cp:revision>14</cp:revision>
  <dcterms:created xsi:type="dcterms:W3CDTF">2024-10-16T09:42:10Z</dcterms:created>
  <dcterms:modified xsi:type="dcterms:W3CDTF">2024-12-19T10:46:15Z</dcterms:modified>
</cp:coreProperties>
</file>