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103" d="100"/>
          <a:sy n="103" d="100"/>
        </p:scale>
        <p:origin x="8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porter" userId="d2b93e0cfa6d3264" providerId="LiveId" clId="{E2E21528-AAE7-40EE-8978-DFF5410599D7}"/>
    <pc:docChg chg="modSld">
      <pc:chgData name="zoe porter" userId="d2b93e0cfa6d3264" providerId="LiveId" clId="{E2E21528-AAE7-40EE-8978-DFF5410599D7}" dt="2026-10-08T10:04:58.353" v="44" actId="20577"/>
      <pc:docMkLst>
        <pc:docMk/>
      </pc:docMkLst>
      <pc:sldChg chg="modSp mod">
        <pc:chgData name="zoe porter" userId="d2b93e0cfa6d3264" providerId="LiveId" clId="{E2E21528-AAE7-40EE-8978-DFF5410599D7}" dt="2026-10-08T10:01:44.550" v="37" actId="20577"/>
        <pc:sldMkLst>
          <pc:docMk/>
          <pc:sldMk cId="0" sldId="260"/>
        </pc:sldMkLst>
        <pc:graphicFrameChg chg="modGraphic">
          <ac:chgData name="zoe porter" userId="d2b93e0cfa6d3264" providerId="LiveId" clId="{E2E21528-AAE7-40EE-8978-DFF5410599D7}" dt="2026-10-08T10:01:44.550" v="37" actId="20577"/>
          <ac:graphicFrameMkLst>
            <pc:docMk/>
            <pc:sldMk cId="0" sldId="260"/>
            <ac:graphicFrameMk id="6" creationId="{00000000-0000-0000-0000-000000000000}"/>
          </ac:graphicFrameMkLst>
        </pc:graphicFrameChg>
      </pc:sldChg>
      <pc:sldChg chg="modSp mod">
        <pc:chgData name="zoe porter" userId="d2b93e0cfa6d3264" providerId="LiveId" clId="{E2E21528-AAE7-40EE-8978-DFF5410599D7}" dt="2026-10-08T10:04:58.353" v="44" actId="20577"/>
        <pc:sldMkLst>
          <pc:docMk/>
          <pc:sldMk cId="0" sldId="262"/>
        </pc:sldMkLst>
        <pc:graphicFrameChg chg="modGraphic">
          <ac:chgData name="zoe porter" userId="d2b93e0cfa6d3264" providerId="LiveId" clId="{E2E21528-AAE7-40EE-8978-DFF5410599D7}" dt="2026-10-08T10:04:58.353" v="44" actId="20577"/>
          <ac:graphicFrameMkLst>
            <pc:docMk/>
            <pc:sldMk cId="0" sldId="262"/>
            <ac:graphicFrameMk id="8" creationId="{00000000-0000-0000-0000-000000000000}"/>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1224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latin typeface="Arial"/>
                <a:ea typeface="Arial"/>
                <a:cs typeface="Arial"/>
              </a:rPr>
              <a:t>In this presentation, I will look at Shona’s situation using Bowlby’s attachment theory. Shona is three years old and has recently started nursery. She feels anxious when her carers leave, does not speak much and finds group play difficult. I will explain the theory, apply it to Shona and suggest ways nursery staff can support her.</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a:ea typeface="Arial"/>
                <a:cs typeface="Arial"/>
              </a:rPr>
              <a:t>1</a:t>
            </a:fld>
            <a:endParaRPr lang="en-US">
              <a:latin typeface="Arial"/>
              <a:ea typeface="Arial"/>
              <a:cs typeface="Arial"/>
            </a:endParaRPr>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latin typeface="Arial"/>
                <a:ea typeface="Arial"/>
                <a:cs typeface="Arial"/>
              </a:rPr>
              <a:t>Bowlby believed children are born with a need to form close relationships with carers. This is important because carers give children comfort and protection. If a child is separated from a carer, they may cry, cling or become quiet. Once they feel safe again, they are more able to explore their environment and take part in activities (Boyd and Bee, 2019). Attachment theory explains the importance of early relationships for a child’s emotional and social development (Gross, 2020).</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a:ea typeface="Arial"/>
                <a:cs typeface="Arial"/>
              </a:rPr>
              <a:t>2</a:t>
            </a:fld>
            <a:endParaRPr lang="en-US">
              <a:latin typeface="Arial"/>
              <a:ea typeface="Arial"/>
              <a:cs typeface="Arial"/>
            </a:endParaRPr>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latin typeface="Arial"/>
                <a:ea typeface="Arial"/>
                <a:cs typeface="Arial"/>
              </a:rPr>
              <a:t>Bowlby explained that trusted adults can give children a safe haven when they are upset. They can also be a secure base, meaning the child feels safe enough to move away, play and explore. A secure attachment relationship can give a child a safe base from which they can explore their environment, while also providing comfort when they feel distressed (Gillibrand, Lam and O’Donnell, 2016). These ideas are useful when looking at Shona because she becomes anxious when her carers leave her at nursery.</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a:ea typeface="Arial"/>
                <a:cs typeface="Arial"/>
              </a:rPr>
              <a:t>3</a:t>
            </a:fld>
            <a:endParaRPr lang="en-US">
              <a:latin typeface="Arial"/>
              <a:ea typeface="Arial"/>
              <a:cs typeface="Arial"/>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latin typeface="Arial"/>
                <a:ea typeface="Arial"/>
                <a:cs typeface="Arial"/>
              </a:rPr>
              <a:t>Bowlby’s theory can help explain why Shona is upset at nursery drop-off. Nursery is still new for her and she may be feeling unsure because she is away from familiar carers. Children may find it harder to explore, communicate and join activities when they feel distressed or unsure (Boyd and Bee, 2019). However, it is important not to label Shona. Her behaviour should not be used to diagnose an attachment difficulty. Practitioners need to consider her wider development, experiences and individual needs (Harris, 2022).</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a:ea typeface="Arial"/>
                <a:cs typeface="Arial"/>
              </a:rPr>
              <a:t>4</a:t>
            </a:fld>
            <a:endParaRPr lang="en-US">
              <a:latin typeface="Arial"/>
              <a:ea typeface="Arial"/>
              <a:cs typeface="Arial"/>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latin typeface="Arial"/>
                <a:ea typeface="Arial"/>
                <a:cs typeface="Arial"/>
              </a:rPr>
              <a:t>My support plan for Shona is based on Bowlby’s attachment theory.
First, Shona should have one consistent key person. This adult can become a secure base, helping her feel safe enough to explore the nursery (Boyd and Bee, 2019).
Second, to reduce separation anxiety, staff and carers can agree a short goodbye routine that is the same every day. A family photo or comfort toy may help her feel connected to her carers.
Third, the key person can act as a safe haven by comforting Shona calmly and naming her feelings, for example, “You miss Mum. I am here with you.” This helps her learn to manage her emotions (Department for Education, 2023).
Fourth, Shona should not be pushed into large groups. She can start with one-to-one play, then play beside one child, and then join a small group. Indoor and outdoor play with her key person nearby supports her social and physical development.
Fifth, picture cards, gestures, simple words and giving her time to answer can support her communication (Gillibrand, Lam and O’Donnell, 2016).
Finally, staff should work in partnership with Shona’s carers, share progress and review the plan regularly. If concerns continue, they should seek advice from the special educational needs coordinator or health visitor (Harris, 2022).</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a:ea typeface="Arial"/>
                <a:cs typeface="Arial"/>
              </a:rPr>
              <a:t>5</a:t>
            </a:fld>
            <a:endParaRPr lang="en-US">
              <a:latin typeface="Arial"/>
              <a:ea typeface="Arial"/>
              <a:cs typeface="Arial"/>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latin typeface="Arial"/>
                <a:ea typeface="Arial"/>
                <a:cs typeface="Arial"/>
              </a:rPr>
              <a:t>Shona’s behaviour may be influenced by both nature and nurture. For example, she may be naturally cautious, but the new nursery environment may also make her feel worried. Shona’s development may be influenced by nature, such as temperament and biological development, and nurture, such as relationships, routines and her nursery environment (Gross, 2020). Development results from an interaction between the child and the environment, rather than being caused by only one influence (Gillibrand, Lam and O’Donnell, 2016).</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a:ea typeface="Arial"/>
                <a:cs typeface="Arial"/>
              </a:rPr>
              <a:t>6</a:t>
            </a:fld>
            <a:endParaRPr lang="en-US">
              <a:latin typeface="Arial"/>
              <a:ea typeface="Arial"/>
              <a:cs typeface="Arial"/>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latin typeface="Arial"/>
                <a:ea typeface="Arial"/>
                <a:cs typeface="Arial"/>
              </a:rPr>
              <a:t>Bowlby’s theory is useful in health and social care because it supports person-centred practice. It helps staff understand that Shona’s anxiety may show a need for comfort and safety, rather than bad behaviour. It also supports the key-person approach and the importance of caring, consistent relationships in early childhood (Boyd and Bee, 2019).
However, the theory has limitations. It focuses strongly on one main carer, but children can form close relationships with several people, including nursery staff (Harris, 2022). It also does not explain everything. Shona’s behaviour could be affected by her temperament, communication, hearing, family circumstances or culture (Gross, 2020). There is also a risk that staff label Shona or blame her carers, which would not be fair or professional.
In practice, this means staff should observe Shona over time, work in partnership with her carers and seek advice from the special educational needs coordinator or health visitor if concerns continue. Overall, attachment theory is a useful guide, but it should not be used on its own.</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a:ea typeface="Arial"/>
                <a:cs typeface="Arial"/>
              </a:rPr>
              <a:t>7</a:t>
            </a:fld>
            <a:endParaRPr lang="en-US">
              <a:latin typeface="Arial"/>
              <a:ea typeface="Arial"/>
              <a:cs typeface="Arial"/>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latin typeface="Arial"/>
                <a:ea typeface="Arial"/>
                <a:cs typeface="Arial"/>
              </a:rPr>
              <a:t>To conclude, Bowlby’s attachment theory helps explain why Shona may find it hard to separate from her carers. She may need a familiar adult, regular routines and gentle support to feel safe. The theory is useful for planning support, but staff should also consider Shona’s individual needs and her wider development. Thank you for listening.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a:ea typeface="Arial"/>
                <a:cs typeface="Arial"/>
              </a:rPr>
              <a:t>8</a:t>
            </a:fld>
            <a:endParaRPr lang="en-US">
              <a:latin typeface="Arial"/>
              <a:ea typeface="Arial"/>
              <a:cs typeface="Arial"/>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latin typeface="Arial"/>
                <a:ea typeface="Arial"/>
                <a:cs typeface="Arial"/>
              </a:rPr>
              <a:t>This slide lists the sources used in the presentation in UWTSD Harvard style.</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a:ea typeface="Arial"/>
                <a:cs typeface="Arial"/>
              </a:rPr>
              <a:t>9</a:t>
            </a:fld>
            <a:endParaRPr lang="en-US">
              <a:latin typeface="Arial"/>
              <a:ea typeface="Arial"/>
              <a:cs typeface="Arial"/>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help-for-early-years-providers.education.gov.uk/health-and-wellbeing/mental-health-for-early-years-children"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https://www.nice.org.uk/guidance/ph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4473E"/>
        </a:solidFill>
        <a:effectLst/>
      </p:bgPr>
    </p:bg>
    <p:spTree>
      <p:nvGrpSpPr>
        <p:cNvPr id="1" name=""/>
        <p:cNvGrpSpPr/>
        <p:nvPr/>
      </p:nvGrpSpPr>
      <p:grpSpPr>
        <a:xfrm>
          <a:off x="0" y="0"/>
          <a:ext cx="0" cy="0"/>
          <a:chOff x="0" y="0"/>
          <a:chExt cx="0" cy="0"/>
        </a:xfrm>
      </p:grpSpPr>
      <p:sp>
        <p:nvSpPr>
          <p:cNvPr id="2" name="Text 0"/>
          <p:cNvSpPr/>
          <p:nvPr/>
        </p:nvSpPr>
        <p:spPr>
          <a:xfrm>
            <a:off x="640080" y="777240"/>
            <a:ext cx="5074920" cy="1965960"/>
          </a:xfrm>
          <a:prstGeom prst="rect">
            <a:avLst/>
          </a:prstGeom>
          <a:noFill/>
          <a:ln/>
        </p:spPr>
        <p:txBody>
          <a:bodyPr wrap="square" lIns="0" tIns="0" rIns="0" bIns="0" rtlCol="0" anchor="b"/>
          <a:lstStyle/>
          <a:p>
            <a:pPr marL="0" indent="0">
              <a:buNone/>
            </a:pPr>
            <a:r>
              <a:rPr lang="en-US" sz="3600" b="1">
                <a:solidFill>
                  <a:srgbClr val="F7F1E7"/>
                </a:solidFill>
                <a:latin typeface="Arial" pitchFamily="34" charset="0"/>
                <a:ea typeface="Arial" pitchFamily="34" charset="-122"/>
                <a:cs typeface="Arial" pitchFamily="34" charset="-120"/>
              </a:rPr>
              <a:t>Supporting Shona in Nursery Using Bowlby’s Attachment Theory</a:t>
            </a:r>
            <a:endParaRPr lang="en-US" sz="3600">
              <a:latin typeface="Arial"/>
              <a:ea typeface="Arial"/>
              <a:cs typeface="Arial"/>
            </a:endParaRPr>
          </a:p>
        </p:txBody>
      </p:sp>
      <p:sp>
        <p:nvSpPr>
          <p:cNvPr id="3" name="Text 1"/>
          <p:cNvSpPr/>
          <p:nvPr/>
        </p:nvSpPr>
        <p:spPr>
          <a:xfrm>
            <a:off x="640080" y="2880360"/>
            <a:ext cx="7863840" cy="365760"/>
          </a:xfrm>
          <a:prstGeom prst="rect">
            <a:avLst/>
          </a:prstGeom>
          <a:noFill/>
          <a:ln/>
        </p:spPr>
        <p:txBody>
          <a:bodyPr wrap="square" lIns="0" tIns="0" rIns="0" bIns="0" rtlCol="0" anchor="ctr"/>
          <a:lstStyle/>
          <a:p>
            <a:pPr marL="0" indent="0">
              <a:buNone/>
            </a:pPr>
            <a:r>
              <a:rPr lang="en-US" sz="1800">
                <a:solidFill>
                  <a:srgbClr val="F0D2C8"/>
                </a:solidFill>
                <a:latin typeface="Arial" pitchFamily="34" charset="0"/>
                <a:ea typeface="Arial" pitchFamily="34" charset="-122"/>
                <a:cs typeface="Arial" pitchFamily="34" charset="-120"/>
              </a:rPr>
              <a:t>Lifespan development presentation</a:t>
            </a:r>
            <a:endParaRPr lang="en-US" sz="1800">
              <a:latin typeface="Arial"/>
              <a:ea typeface="Arial"/>
              <a:cs typeface="Arial"/>
            </a:endParaRPr>
          </a:p>
        </p:txBody>
      </p:sp>
      <p:sp>
        <p:nvSpPr>
          <p:cNvPr id="4" name="Text 2"/>
          <p:cNvSpPr/>
          <p:nvPr/>
        </p:nvSpPr>
        <p:spPr>
          <a:xfrm>
            <a:off x="640080" y="3566160"/>
            <a:ext cx="7863840" cy="1005840"/>
          </a:xfrm>
          <a:prstGeom prst="rect">
            <a:avLst/>
          </a:prstGeom>
          <a:noFill/>
          <a:ln/>
        </p:spPr>
        <p:txBody>
          <a:bodyPr wrap="square" lIns="0" tIns="0" rIns="0" bIns="0" rtlCol="0" anchor="t"/>
          <a:lstStyle/>
          <a:p>
            <a:pPr marL="0" indent="0">
              <a:buNone/>
            </a:pPr>
            <a:r>
              <a:rPr lang="en-US" sz="1400">
                <a:solidFill>
                  <a:srgbClr val="F7F1E7"/>
                </a:solidFill>
                <a:latin typeface="Arial" pitchFamily="34" charset="0"/>
                <a:ea typeface="Arial" pitchFamily="34" charset="-122"/>
                <a:cs typeface="Arial" pitchFamily="34" charset="-120"/>
              </a:rPr>
              <a:t>Name: Zoe Porter</a:t>
            </a:r>
            <a:endParaRPr lang="en-US" sz="1400">
              <a:latin typeface="Arial"/>
              <a:ea typeface="Arial"/>
              <a:cs typeface="Arial"/>
            </a:endParaRPr>
          </a:p>
          <a:p>
            <a:pPr marL="0" indent="0">
              <a:buNone/>
            </a:pPr>
            <a:r>
              <a:rPr lang="en-US" sz="1400">
                <a:solidFill>
                  <a:srgbClr val="F7F1E7"/>
                </a:solidFill>
                <a:latin typeface="Arial" pitchFamily="34" charset="0"/>
                <a:ea typeface="Arial" pitchFamily="34" charset="-122"/>
                <a:cs typeface="Arial" pitchFamily="34" charset="-120"/>
              </a:rPr>
              <a:t>Student number: 2528252</a:t>
            </a:r>
            <a:endParaRPr lang="en-US" sz="1400">
              <a:latin typeface="Arial"/>
              <a:ea typeface="Arial"/>
              <a:cs typeface="Arial"/>
            </a:endParaRPr>
          </a:p>
          <a:p>
            <a:pPr marL="0" indent="0">
              <a:buNone/>
            </a:pPr>
            <a:r>
              <a:rPr lang="en-US" sz="1400">
                <a:solidFill>
                  <a:srgbClr val="F7F1E7"/>
                </a:solidFill>
                <a:latin typeface="Arial" pitchFamily="34" charset="0"/>
                <a:ea typeface="Arial" pitchFamily="34" charset="-122"/>
                <a:cs typeface="Arial" pitchFamily="34" charset="-120"/>
              </a:rPr>
              <a:t>Module code: LCHS4010</a:t>
            </a:r>
          </a:p>
          <a:p>
            <a:pPr marL="0" indent="0">
              <a:buNone/>
            </a:pPr>
            <a:r>
              <a:rPr lang="en-US" sz="1400">
                <a:solidFill>
                  <a:srgbClr val="F7F1E7"/>
                </a:solidFill>
                <a:latin typeface="Arial" pitchFamily="34" charset="0"/>
                <a:ea typeface="Arial" pitchFamily="34" charset="-122"/>
                <a:cs typeface="Arial" pitchFamily="34" charset="-120"/>
              </a:rPr>
              <a:t> Lecturer name: Neale Haddon </a:t>
            </a:r>
          </a:p>
          <a:p>
            <a:pPr marL="0" indent="0">
              <a:buNone/>
            </a:pPr>
            <a:r>
              <a:rPr lang="en-US" sz="1400">
                <a:solidFill>
                  <a:srgbClr val="F7F1E7"/>
                </a:solidFill>
                <a:latin typeface="Arial" pitchFamily="34" charset="0"/>
                <a:ea typeface="Arial" pitchFamily="34" charset="-122"/>
                <a:cs typeface="Arial" pitchFamily="34" charset="-120"/>
              </a:rPr>
              <a:t>Assignment title: Individual Presentation </a:t>
            </a:r>
          </a:p>
        </p:txBody>
      </p:sp>
      <p:pic>
        <p:nvPicPr>
          <p:cNvPr id="5" name="Nursery illustration – slide 256" descr="Child arriving at nursery with a caregiver and welcoming key person"/>
          <p:cNvPicPr>
            <a:picLocks noChangeAspect="1"/>
          </p:cNvPicPr>
          <p:nvPr/>
        </p:nvPicPr>
        <p:blipFill>
          <a:blip r:embed="rId3"/>
          <a:stretch>
            <a:fillRect/>
          </a:stretch>
        </p:blipFill>
        <p:spPr>
          <a:xfrm>
            <a:off x="6180184" y="548640"/>
            <a:ext cx="2041430" cy="3063239"/>
          </a:xfrm>
          <a:prstGeom prst="rect">
            <a:avLst/>
          </a:prstGeom>
        </p:spPr>
      </p:pic>
      <p:sp>
        <p:nvSpPr>
          <p:cNvPr id="6" name="Coral editorial rule"/>
          <p:cNvSpPr/>
          <p:nvPr/>
        </p:nvSpPr>
        <p:spPr>
          <a:xfrm>
            <a:off x="640080" y="2761488"/>
            <a:ext cx="1965960" cy="45720"/>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Oval 6"/>
          <p:cNvSpPr/>
          <p:nvPr/>
        </p:nvSpPr>
        <p:spPr>
          <a:xfrm>
            <a:off x="8138160" y="566928"/>
            <a:ext cx="164592" cy="164592"/>
          </a:xfrm>
          <a:prstGeom prst="ellipse">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Oval 7"/>
          <p:cNvSpPr/>
          <p:nvPr/>
        </p:nvSpPr>
        <p:spPr>
          <a:xfrm>
            <a:off x="8339327" y="786384"/>
            <a:ext cx="100584" cy="100584"/>
          </a:xfrm>
          <a:prstGeom prst="ellipse">
            <a:avLst/>
          </a:prstGeom>
          <a:solidFill>
            <a:srgbClr val="F0D2C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8065008" y="932688"/>
            <a:ext cx="82296" cy="82296"/>
          </a:xfrm>
          <a:prstGeom prst="ellipse">
            <a:avLst/>
          </a:prstGeom>
          <a:solidFill>
            <a:srgbClr val="B9C8B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1E7"/>
        </a:solidFill>
        <a:effectLst/>
      </p:bgPr>
    </p:bg>
    <p:spTree>
      <p:nvGrpSpPr>
        <p:cNvPr id="1" name=""/>
        <p:cNvGrpSpPr/>
        <p:nvPr/>
      </p:nvGrpSpPr>
      <p:grpSpPr>
        <a:xfrm>
          <a:off x="0" y="0"/>
          <a:ext cx="0" cy="0"/>
          <a:chOff x="0" y="0"/>
          <a:chExt cx="0" cy="0"/>
        </a:xfrm>
      </p:grpSpPr>
      <p:sp>
        <p:nvSpPr>
          <p:cNvPr id="2" name="Text 0"/>
          <p:cNvSpPr/>
          <p:nvPr/>
        </p:nvSpPr>
        <p:spPr>
          <a:xfrm>
            <a:off x="457200" y="274320"/>
            <a:ext cx="7589520" cy="640080"/>
          </a:xfrm>
          <a:prstGeom prst="rect">
            <a:avLst/>
          </a:prstGeom>
          <a:noFill/>
          <a:ln/>
        </p:spPr>
        <p:txBody>
          <a:bodyPr wrap="square" lIns="0" tIns="0" rIns="0" bIns="0" rtlCol="0" anchor="ctr"/>
          <a:lstStyle/>
          <a:p>
            <a:pPr marL="0" indent="0">
              <a:buNone/>
            </a:pPr>
            <a:r>
              <a:rPr lang="en-US" sz="2800" b="1">
                <a:solidFill>
                  <a:srgbClr val="24473E"/>
                </a:solidFill>
                <a:latin typeface="Arial" pitchFamily="34" charset="0"/>
                <a:ea typeface="Arial" pitchFamily="34" charset="-122"/>
                <a:cs typeface="Arial" pitchFamily="34" charset="-120"/>
              </a:rPr>
              <a:t>Bowlby’s attachment theory</a:t>
            </a:r>
            <a:endParaRPr lang="en-US" sz="2800">
              <a:latin typeface="Arial"/>
              <a:ea typeface="Arial"/>
              <a:cs typeface="Arial"/>
            </a:endParaRPr>
          </a:p>
        </p:txBody>
      </p:sp>
      <p:sp>
        <p:nvSpPr>
          <p:cNvPr id="3" name="Text 1"/>
          <p:cNvSpPr/>
          <p:nvPr/>
        </p:nvSpPr>
        <p:spPr>
          <a:xfrm>
            <a:off x="8229600" y="274320"/>
            <a:ext cx="457200" cy="365760"/>
          </a:xfrm>
          <a:prstGeom prst="rect">
            <a:avLst/>
          </a:prstGeom>
          <a:noFill/>
          <a:ln/>
        </p:spPr>
        <p:txBody>
          <a:bodyPr wrap="square" lIns="0" tIns="0" rIns="0" bIns="0" rtlCol="0" anchor="ctr"/>
          <a:lstStyle/>
          <a:p>
            <a:pPr marL="0" indent="0" algn="r">
              <a:buNone/>
            </a:pPr>
            <a:r>
              <a:rPr lang="en-US" sz="1100" b="1">
                <a:solidFill>
                  <a:srgbClr val="D66B5D"/>
                </a:solidFill>
                <a:latin typeface="Arial" pitchFamily="34" charset="0"/>
                <a:ea typeface="Arial" pitchFamily="34" charset="-122"/>
                <a:cs typeface="Arial" pitchFamily="34" charset="-120"/>
              </a:rPr>
              <a:t>2</a:t>
            </a:r>
            <a:endParaRPr lang="en-US" sz="1100">
              <a:latin typeface="Arial"/>
              <a:ea typeface="Arial"/>
              <a:cs typeface="Arial"/>
            </a:endParaRPr>
          </a:p>
        </p:txBody>
      </p:sp>
      <p:sp>
        <p:nvSpPr>
          <p:cNvPr id="4" name="Text 2"/>
          <p:cNvSpPr/>
          <p:nvPr/>
        </p:nvSpPr>
        <p:spPr>
          <a:xfrm>
            <a:off x="457200" y="1097280"/>
            <a:ext cx="4937760" cy="3474720"/>
          </a:xfrm>
          <a:prstGeom prst="rect">
            <a:avLst/>
          </a:prstGeom>
          <a:noFill/>
          <a:ln/>
        </p:spPr>
        <p:txBody>
          <a:bodyPr wrap="square" lIns="0" tIns="0" rIns="0" bIns="0" rtlCol="0" anchor="t"/>
          <a:lstStyle/>
          <a:p>
            <a:pPr marL="342900" indent="-342900">
              <a:spcAft>
                <a:spcPts val="600"/>
              </a:spcAft>
              <a:buSzPct val="100000"/>
              <a:buChar char="•"/>
            </a:pPr>
            <a:r>
              <a:rPr lang="en-US" sz="1600">
                <a:solidFill>
                  <a:srgbClr val="2E312D"/>
                </a:solidFill>
                <a:latin typeface="Arial" pitchFamily="34" charset="0"/>
                <a:ea typeface="Arial" pitchFamily="34" charset="-122"/>
                <a:cs typeface="Arial" pitchFamily="34" charset="-120"/>
              </a:rPr>
              <a:t>John Bowlby developed attachment theory.</a:t>
            </a:r>
            <a:endParaRPr lang="en-US" sz="1600" dirty="0">
              <a:latin typeface="Arial"/>
              <a:ea typeface="Arial"/>
              <a:cs typeface="Arial"/>
            </a:endParaRPr>
          </a:p>
          <a:p>
            <a:pPr marL="342900" indent="-342900">
              <a:spcAft>
                <a:spcPts val="600"/>
              </a:spcAft>
              <a:buSzPct val="100000"/>
              <a:buChar char="•"/>
            </a:pPr>
            <a:r>
              <a:rPr lang="en-US" sz="1600">
                <a:solidFill>
                  <a:srgbClr val="2E312D"/>
                </a:solidFill>
                <a:latin typeface="Arial" pitchFamily="34" charset="0"/>
                <a:ea typeface="Arial" pitchFamily="34" charset="-122"/>
                <a:cs typeface="Arial" pitchFamily="34" charset="-120"/>
              </a:rPr>
              <a:t>Attachment is the emotional bond between a child and the adults who care for them (Gross, 2020).</a:t>
            </a:r>
            <a:endParaRPr lang="en-US" sz="1600" dirty="0">
              <a:latin typeface="Arial"/>
              <a:ea typeface="Arial"/>
              <a:cs typeface="Arial"/>
            </a:endParaRPr>
          </a:p>
          <a:p>
            <a:pPr marL="342900" indent="-342900">
              <a:spcAft>
                <a:spcPts val="600"/>
              </a:spcAft>
              <a:buSzPct val="100000"/>
              <a:buChar char="•"/>
            </a:pPr>
            <a:r>
              <a:rPr lang="en-US" sz="1600">
                <a:solidFill>
                  <a:srgbClr val="2E312D"/>
                </a:solidFill>
                <a:latin typeface="Arial" pitchFamily="34" charset="0"/>
                <a:ea typeface="Arial" pitchFamily="34" charset="-122"/>
                <a:cs typeface="Arial" pitchFamily="34" charset="-120"/>
              </a:rPr>
              <a:t>Children need trusted adults to feel safe.</a:t>
            </a:r>
            <a:endParaRPr lang="en-US" sz="1600" dirty="0">
              <a:latin typeface="Arial"/>
              <a:ea typeface="Arial"/>
              <a:cs typeface="Arial"/>
            </a:endParaRPr>
          </a:p>
          <a:p>
            <a:pPr marL="342900" indent="-342900">
              <a:spcAft>
                <a:spcPts val="600"/>
              </a:spcAft>
              <a:buSzPct val="100000"/>
              <a:buChar char="•"/>
            </a:pPr>
            <a:r>
              <a:rPr lang="en-US" sz="1600">
                <a:solidFill>
                  <a:srgbClr val="2E312D"/>
                </a:solidFill>
                <a:latin typeface="Arial" pitchFamily="34" charset="0"/>
                <a:ea typeface="Arial" pitchFamily="34" charset="-122"/>
                <a:cs typeface="Arial" pitchFamily="34" charset="-120"/>
              </a:rPr>
              <a:t>If a child feels worried or scared, they may want to be close to their carer.</a:t>
            </a:r>
            <a:endParaRPr lang="en-US" sz="1600" dirty="0">
              <a:latin typeface="Arial"/>
              <a:ea typeface="Arial"/>
              <a:cs typeface="Arial"/>
            </a:endParaRPr>
          </a:p>
          <a:p>
            <a:pPr marL="342900" indent="-342900">
              <a:spcAft>
                <a:spcPts val="600"/>
              </a:spcAft>
              <a:buSzPct val="100000"/>
              <a:buChar char="•"/>
            </a:pPr>
            <a:r>
              <a:rPr lang="en-US" sz="1600">
                <a:solidFill>
                  <a:srgbClr val="2E312D"/>
                </a:solidFill>
                <a:latin typeface="Arial" pitchFamily="34" charset="0"/>
                <a:ea typeface="Arial" pitchFamily="34" charset="-122"/>
                <a:cs typeface="Arial" pitchFamily="34" charset="-120"/>
              </a:rPr>
              <a:t>When they feel safe, children are more able to play, learn and explore (Boyd and Bee, 2019).</a:t>
            </a:r>
            <a:endParaRPr lang="en-US" sz="1600" dirty="0">
              <a:latin typeface="Arial"/>
              <a:ea typeface="Arial"/>
              <a:cs typeface="Arial"/>
            </a:endParaRPr>
          </a:p>
        </p:txBody>
      </p:sp>
      <p:sp>
        <p:nvSpPr>
          <p:cNvPr id="5" name="Shape 3"/>
          <p:cNvSpPr/>
          <p:nvPr/>
        </p:nvSpPr>
        <p:spPr>
          <a:xfrm>
            <a:off x="5760720" y="1097280"/>
            <a:ext cx="2926080" cy="3383280"/>
          </a:xfrm>
          <a:prstGeom prst="roundRect">
            <a:avLst>
              <a:gd name="adj" fmla="val 2500"/>
            </a:avLst>
          </a:prstGeom>
          <a:solidFill>
            <a:srgbClr val="E3E8D9"/>
          </a:solidFill>
          <a:ln w="10160">
            <a:solidFill>
              <a:srgbClr val="B9C8B2"/>
            </a:solidFill>
            <a:prstDash val="solid"/>
          </a:ln>
        </p:spPr>
        <p:txBody>
          <a:bodyPr/>
          <a:lstStyle/>
          <a:p>
            <a:endParaRPr lang="en-GB">
              <a:latin typeface="Arial"/>
              <a:ea typeface="Arial"/>
              <a:cs typeface="Arial"/>
            </a:endParaRPr>
          </a:p>
        </p:txBody>
      </p:sp>
      <p:sp>
        <p:nvSpPr>
          <p:cNvPr id="6" name="Shape 4"/>
          <p:cNvSpPr/>
          <p:nvPr/>
        </p:nvSpPr>
        <p:spPr>
          <a:xfrm>
            <a:off x="5989320" y="1280160"/>
            <a:ext cx="2468880" cy="548640"/>
          </a:xfrm>
          <a:prstGeom prst="roundRect">
            <a:avLst>
              <a:gd name="adj" fmla="val 10000"/>
            </a:avLst>
          </a:prstGeom>
          <a:solidFill>
            <a:srgbClr val="F0D2C8"/>
          </a:solidFill>
          <a:ln w="10160">
            <a:solidFill>
              <a:srgbClr val="B9C8B2"/>
            </a:solidFill>
            <a:prstDash val="solid"/>
          </a:ln>
        </p:spPr>
        <p:txBody>
          <a:bodyPr/>
          <a:lstStyle/>
          <a:p>
            <a:endParaRPr lang="en-GB">
              <a:latin typeface="Arial"/>
              <a:ea typeface="Arial"/>
              <a:cs typeface="Arial"/>
            </a:endParaRPr>
          </a:p>
        </p:txBody>
      </p:sp>
      <p:sp>
        <p:nvSpPr>
          <p:cNvPr id="7" name="Text 5"/>
          <p:cNvSpPr/>
          <p:nvPr/>
        </p:nvSpPr>
        <p:spPr>
          <a:xfrm>
            <a:off x="5989320" y="1280160"/>
            <a:ext cx="2468880" cy="548640"/>
          </a:xfrm>
          <a:prstGeom prst="rect">
            <a:avLst/>
          </a:prstGeom>
          <a:noFill/>
          <a:ln/>
        </p:spPr>
        <p:txBody>
          <a:bodyPr wrap="square" lIns="25400" tIns="25400" rIns="25400" bIns="25400" rtlCol="0" anchor="ctr"/>
          <a:lstStyle/>
          <a:p>
            <a:pPr marL="0" indent="0" algn="ctr">
              <a:buNone/>
            </a:pPr>
            <a:r>
              <a:rPr lang="en-US" sz="1200" b="1">
                <a:solidFill>
                  <a:srgbClr val="24473E"/>
                </a:solidFill>
                <a:latin typeface="Arial" pitchFamily="34" charset="0"/>
                <a:ea typeface="Arial" pitchFamily="34" charset="-122"/>
                <a:cs typeface="Arial" pitchFamily="34" charset="-120"/>
              </a:rPr>
              <a:t>Separation or worry</a:t>
            </a:r>
            <a:endParaRPr lang="en-US" sz="1200">
              <a:latin typeface="Arial"/>
              <a:ea typeface="Arial"/>
              <a:cs typeface="Arial"/>
            </a:endParaRPr>
          </a:p>
        </p:txBody>
      </p:sp>
      <p:sp>
        <p:nvSpPr>
          <p:cNvPr id="8" name="Text 6"/>
          <p:cNvSpPr/>
          <p:nvPr/>
        </p:nvSpPr>
        <p:spPr>
          <a:xfrm>
            <a:off x="6995160" y="1810512"/>
            <a:ext cx="457200" cy="274320"/>
          </a:xfrm>
          <a:prstGeom prst="rect">
            <a:avLst/>
          </a:prstGeom>
          <a:noFill/>
          <a:ln/>
        </p:spPr>
        <p:txBody>
          <a:bodyPr wrap="square" lIns="0" tIns="0" rIns="0" bIns="0" rtlCol="0" anchor="ctr"/>
          <a:lstStyle/>
          <a:p>
            <a:pPr marL="0" indent="0" algn="ctr">
              <a:buNone/>
            </a:pPr>
            <a:r>
              <a:rPr lang="en-US" sz="1400" b="1">
                <a:solidFill>
                  <a:srgbClr val="D66B5D"/>
                </a:solidFill>
                <a:latin typeface="Arial" pitchFamily="34" charset="0"/>
                <a:ea typeface="Arial" pitchFamily="34" charset="-122"/>
                <a:cs typeface="Arial" pitchFamily="34" charset="-120"/>
              </a:rPr>
              <a:t>↓</a:t>
            </a:r>
            <a:endParaRPr lang="en-US" sz="1400">
              <a:latin typeface="Arial"/>
              <a:ea typeface="Arial"/>
              <a:cs typeface="Arial"/>
            </a:endParaRPr>
          </a:p>
        </p:txBody>
      </p:sp>
      <p:sp>
        <p:nvSpPr>
          <p:cNvPr id="9" name="Shape 7"/>
          <p:cNvSpPr/>
          <p:nvPr/>
        </p:nvSpPr>
        <p:spPr>
          <a:xfrm>
            <a:off x="5989320" y="2084832"/>
            <a:ext cx="2468880" cy="548640"/>
          </a:xfrm>
          <a:prstGeom prst="roundRect">
            <a:avLst>
              <a:gd name="adj" fmla="val 10000"/>
            </a:avLst>
          </a:prstGeom>
          <a:solidFill>
            <a:srgbClr val="E3E8D9"/>
          </a:solidFill>
          <a:ln w="10160">
            <a:solidFill>
              <a:srgbClr val="B9C8B2"/>
            </a:solidFill>
            <a:prstDash val="solid"/>
          </a:ln>
        </p:spPr>
        <p:txBody>
          <a:bodyPr/>
          <a:lstStyle/>
          <a:p>
            <a:endParaRPr lang="en-GB">
              <a:latin typeface="Arial"/>
              <a:ea typeface="Arial"/>
              <a:cs typeface="Arial"/>
            </a:endParaRPr>
          </a:p>
        </p:txBody>
      </p:sp>
      <p:sp>
        <p:nvSpPr>
          <p:cNvPr id="10" name="Text 8"/>
          <p:cNvSpPr/>
          <p:nvPr/>
        </p:nvSpPr>
        <p:spPr>
          <a:xfrm>
            <a:off x="5989320" y="2084832"/>
            <a:ext cx="2468880" cy="548640"/>
          </a:xfrm>
          <a:prstGeom prst="rect">
            <a:avLst/>
          </a:prstGeom>
          <a:noFill/>
          <a:ln/>
        </p:spPr>
        <p:txBody>
          <a:bodyPr wrap="square" lIns="25400" tIns="25400" rIns="25400" bIns="25400" rtlCol="0" anchor="ctr"/>
          <a:lstStyle/>
          <a:p>
            <a:pPr marL="0" indent="0" algn="ctr">
              <a:buNone/>
            </a:pPr>
            <a:r>
              <a:rPr lang="en-US" sz="1200" b="1">
                <a:solidFill>
                  <a:srgbClr val="24473E"/>
                </a:solidFill>
                <a:latin typeface="Arial" pitchFamily="34" charset="0"/>
                <a:ea typeface="Arial" pitchFamily="34" charset="-122"/>
                <a:cs typeface="Arial" pitchFamily="34" charset="-120"/>
              </a:rPr>
              <a:t>Child seeks comfort from a trusted adult</a:t>
            </a:r>
            <a:endParaRPr lang="en-US" sz="1200">
              <a:latin typeface="Arial"/>
              <a:ea typeface="Arial"/>
              <a:cs typeface="Arial"/>
            </a:endParaRPr>
          </a:p>
        </p:txBody>
      </p:sp>
      <p:sp>
        <p:nvSpPr>
          <p:cNvPr id="11" name="Text 9"/>
          <p:cNvSpPr/>
          <p:nvPr/>
        </p:nvSpPr>
        <p:spPr>
          <a:xfrm>
            <a:off x="6995160" y="2615184"/>
            <a:ext cx="457200" cy="274320"/>
          </a:xfrm>
          <a:prstGeom prst="rect">
            <a:avLst/>
          </a:prstGeom>
          <a:noFill/>
          <a:ln/>
        </p:spPr>
        <p:txBody>
          <a:bodyPr wrap="square" lIns="0" tIns="0" rIns="0" bIns="0" rtlCol="0" anchor="ctr"/>
          <a:lstStyle/>
          <a:p>
            <a:pPr marL="0" indent="0" algn="ctr">
              <a:buNone/>
            </a:pPr>
            <a:r>
              <a:rPr lang="en-US" sz="1400" b="1">
                <a:solidFill>
                  <a:srgbClr val="D66B5D"/>
                </a:solidFill>
                <a:latin typeface="Arial" pitchFamily="34" charset="0"/>
                <a:ea typeface="Arial" pitchFamily="34" charset="-122"/>
                <a:cs typeface="Arial" pitchFamily="34" charset="-120"/>
              </a:rPr>
              <a:t>↓</a:t>
            </a:r>
            <a:endParaRPr lang="en-US" sz="1400">
              <a:latin typeface="Arial"/>
              <a:ea typeface="Arial"/>
              <a:cs typeface="Arial"/>
            </a:endParaRPr>
          </a:p>
        </p:txBody>
      </p:sp>
      <p:sp>
        <p:nvSpPr>
          <p:cNvPr id="12" name="Shape 10"/>
          <p:cNvSpPr/>
          <p:nvPr/>
        </p:nvSpPr>
        <p:spPr>
          <a:xfrm>
            <a:off x="5989320" y="2889504"/>
            <a:ext cx="2468880" cy="548640"/>
          </a:xfrm>
          <a:prstGeom prst="roundRect">
            <a:avLst>
              <a:gd name="adj" fmla="val 10000"/>
            </a:avLst>
          </a:prstGeom>
          <a:solidFill>
            <a:srgbClr val="F0D2C8"/>
          </a:solidFill>
          <a:ln w="10160">
            <a:solidFill>
              <a:srgbClr val="B9C8B2"/>
            </a:solidFill>
            <a:prstDash val="solid"/>
          </a:ln>
        </p:spPr>
        <p:txBody>
          <a:bodyPr/>
          <a:lstStyle/>
          <a:p>
            <a:endParaRPr lang="en-GB">
              <a:latin typeface="Arial"/>
              <a:ea typeface="Arial"/>
              <a:cs typeface="Arial"/>
            </a:endParaRPr>
          </a:p>
        </p:txBody>
      </p:sp>
      <p:sp>
        <p:nvSpPr>
          <p:cNvPr id="13" name="Text 11"/>
          <p:cNvSpPr/>
          <p:nvPr/>
        </p:nvSpPr>
        <p:spPr>
          <a:xfrm>
            <a:off x="5989320" y="2889504"/>
            <a:ext cx="2468880" cy="548640"/>
          </a:xfrm>
          <a:prstGeom prst="rect">
            <a:avLst/>
          </a:prstGeom>
          <a:noFill/>
          <a:ln/>
        </p:spPr>
        <p:txBody>
          <a:bodyPr wrap="square" lIns="25400" tIns="25400" rIns="25400" bIns="25400" rtlCol="0" anchor="ctr"/>
          <a:lstStyle/>
          <a:p>
            <a:pPr marL="0" indent="0" algn="ctr">
              <a:buNone/>
            </a:pPr>
            <a:r>
              <a:rPr lang="en-US" sz="1200" b="1">
                <a:solidFill>
                  <a:srgbClr val="24473E"/>
                </a:solidFill>
                <a:latin typeface="Arial" pitchFamily="34" charset="0"/>
                <a:ea typeface="Arial" pitchFamily="34" charset="-122"/>
                <a:cs typeface="Arial" pitchFamily="34" charset="-120"/>
              </a:rPr>
              <a:t>Child feels safe</a:t>
            </a:r>
            <a:endParaRPr lang="en-US" sz="1200">
              <a:latin typeface="Arial"/>
              <a:ea typeface="Arial"/>
              <a:cs typeface="Arial"/>
            </a:endParaRPr>
          </a:p>
        </p:txBody>
      </p:sp>
      <p:sp>
        <p:nvSpPr>
          <p:cNvPr id="14" name="Text 12"/>
          <p:cNvSpPr/>
          <p:nvPr/>
        </p:nvSpPr>
        <p:spPr>
          <a:xfrm>
            <a:off x="6995160" y="3419856"/>
            <a:ext cx="457200" cy="274320"/>
          </a:xfrm>
          <a:prstGeom prst="rect">
            <a:avLst/>
          </a:prstGeom>
          <a:noFill/>
          <a:ln/>
        </p:spPr>
        <p:txBody>
          <a:bodyPr wrap="square" lIns="0" tIns="0" rIns="0" bIns="0" rtlCol="0" anchor="ctr"/>
          <a:lstStyle/>
          <a:p>
            <a:pPr marL="0" indent="0" algn="ctr">
              <a:buNone/>
            </a:pPr>
            <a:r>
              <a:rPr lang="en-US" sz="1400" b="1">
                <a:solidFill>
                  <a:srgbClr val="D66B5D"/>
                </a:solidFill>
                <a:latin typeface="Arial" pitchFamily="34" charset="0"/>
                <a:ea typeface="Arial" pitchFamily="34" charset="-122"/>
                <a:cs typeface="Arial" pitchFamily="34" charset="-120"/>
              </a:rPr>
              <a:t>↓</a:t>
            </a:r>
            <a:endParaRPr lang="en-US" sz="1400">
              <a:latin typeface="Arial"/>
              <a:ea typeface="Arial"/>
              <a:cs typeface="Arial"/>
            </a:endParaRPr>
          </a:p>
        </p:txBody>
      </p:sp>
      <p:sp>
        <p:nvSpPr>
          <p:cNvPr id="15" name="Shape 13"/>
          <p:cNvSpPr/>
          <p:nvPr/>
        </p:nvSpPr>
        <p:spPr>
          <a:xfrm>
            <a:off x="5989320" y="3694176"/>
            <a:ext cx="2468880" cy="548640"/>
          </a:xfrm>
          <a:prstGeom prst="roundRect">
            <a:avLst>
              <a:gd name="adj" fmla="val 10000"/>
            </a:avLst>
          </a:prstGeom>
          <a:solidFill>
            <a:srgbClr val="24473E"/>
          </a:solidFill>
          <a:ln w="10160">
            <a:solidFill>
              <a:srgbClr val="24473E"/>
            </a:solidFill>
            <a:prstDash val="solid"/>
          </a:ln>
        </p:spPr>
        <p:txBody>
          <a:bodyPr/>
          <a:lstStyle/>
          <a:p>
            <a:endParaRPr lang="en-GB">
              <a:latin typeface="Arial"/>
              <a:ea typeface="Arial"/>
              <a:cs typeface="Arial"/>
            </a:endParaRPr>
          </a:p>
        </p:txBody>
      </p:sp>
      <p:sp>
        <p:nvSpPr>
          <p:cNvPr id="16" name="Text 14"/>
          <p:cNvSpPr/>
          <p:nvPr/>
        </p:nvSpPr>
        <p:spPr>
          <a:xfrm>
            <a:off x="5989320" y="3694176"/>
            <a:ext cx="2468880" cy="548640"/>
          </a:xfrm>
          <a:prstGeom prst="rect">
            <a:avLst/>
          </a:prstGeom>
          <a:noFill/>
          <a:ln/>
        </p:spPr>
        <p:txBody>
          <a:bodyPr wrap="square" lIns="25400" tIns="25400" rIns="25400" bIns="25400" rtlCol="0" anchor="ctr"/>
          <a:lstStyle/>
          <a:p>
            <a:pPr marL="0" indent="0" algn="ctr">
              <a:buNone/>
            </a:pPr>
            <a:r>
              <a:rPr lang="en-US" sz="1200" b="1">
                <a:solidFill>
                  <a:srgbClr val="F7F1E7"/>
                </a:solidFill>
                <a:latin typeface="Arial" pitchFamily="34" charset="0"/>
                <a:ea typeface="Arial" pitchFamily="34" charset="-122"/>
                <a:cs typeface="Arial" pitchFamily="34" charset="-120"/>
              </a:rPr>
              <a:t>Child plays, explores and communicates</a:t>
            </a:r>
            <a:endParaRPr lang="en-US" sz="1200">
              <a:latin typeface="Arial"/>
              <a:ea typeface="Arial"/>
              <a:cs typeface="Arial"/>
            </a:endParaRPr>
          </a:p>
        </p:txBody>
      </p:sp>
      <p:pic>
        <p:nvPicPr>
          <p:cNvPr id="17" name="Nursery illustration – slide 257" descr="Trusted nursery adult comforting a worried child"/>
          <p:cNvPicPr>
            <a:picLocks noChangeAspect="1"/>
          </p:cNvPicPr>
          <p:nvPr/>
        </p:nvPicPr>
        <p:blipFill>
          <a:blip r:embed="rId3"/>
          <a:stretch>
            <a:fillRect/>
          </a:stretch>
        </p:blipFill>
        <p:spPr>
          <a:xfrm>
            <a:off x="7388352" y="119655"/>
            <a:ext cx="694944" cy="675088"/>
          </a:xfrm>
          <a:prstGeom prst="rect">
            <a:avLst/>
          </a:prstGeom>
        </p:spPr>
      </p:pic>
      <p:sp>
        <p:nvSpPr>
          <p:cNvPr id="18" name="Coral editorial rule"/>
          <p:cNvSpPr/>
          <p:nvPr/>
        </p:nvSpPr>
        <p:spPr>
          <a:xfrm>
            <a:off x="457200" y="859536"/>
            <a:ext cx="8229600" cy="32004"/>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1E7"/>
        </a:solidFill>
        <a:effectLst/>
      </p:bgPr>
    </p:bg>
    <p:spTree>
      <p:nvGrpSpPr>
        <p:cNvPr id="1" name=""/>
        <p:cNvGrpSpPr/>
        <p:nvPr/>
      </p:nvGrpSpPr>
      <p:grpSpPr>
        <a:xfrm>
          <a:off x="0" y="0"/>
          <a:ext cx="0" cy="0"/>
          <a:chOff x="0" y="0"/>
          <a:chExt cx="0" cy="0"/>
        </a:xfrm>
      </p:grpSpPr>
      <p:sp>
        <p:nvSpPr>
          <p:cNvPr id="2" name="Text 0"/>
          <p:cNvSpPr/>
          <p:nvPr/>
        </p:nvSpPr>
        <p:spPr>
          <a:xfrm>
            <a:off x="457200" y="274320"/>
            <a:ext cx="7589520" cy="640080"/>
          </a:xfrm>
          <a:prstGeom prst="rect">
            <a:avLst/>
          </a:prstGeom>
          <a:noFill/>
          <a:ln/>
        </p:spPr>
        <p:txBody>
          <a:bodyPr wrap="square" lIns="0" tIns="0" rIns="0" bIns="0" rtlCol="0" anchor="ctr"/>
          <a:lstStyle/>
          <a:p>
            <a:pPr marL="0" indent="0">
              <a:buNone/>
            </a:pPr>
            <a:r>
              <a:rPr lang="en-US" sz="2800" b="1">
                <a:solidFill>
                  <a:srgbClr val="24473E"/>
                </a:solidFill>
                <a:latin typeface="Arial" pitchFamily="34" charset="0"/>
                <a:ea typeface="Arial" pitchFamily="34" charset="-122"/>
                <a:cs typeface="Arial" pitchFamily="34" charset="-120"/>
              </a:rPr>
              <a:t>Key ideas</a:t>
            </a:r>
            <a:endParaRPr lang="en-US" sz="2800">
              <a:latin typeface="Arial"/>
              <a:ea typeface="Arial"/>
              <a:cs typeface="Arial"/>
            </a:endParaRPr>
          </a:p>
        </p:txBody>
      </p:sp>
      <p:sp>
        <p:nvSpPr>
          <p:cNvPr id="3" name="Text 1"/>
          <p:cNvSpPr/>
          <p:nvPr/>
        </p:nvSpPr>
        <p:spPr>
          <a:xfrm>
            <a:off x="8229600" y="274320"/>
            <a:ext cx="457200" cy="365760"/>
          </a:xfrm>
          <a:prstGeom prst="rect">
            <a:avLst/>
          </a:prstGeom>
          <a:noFill/>
          <a:ln/>
        </p:spPr>
        <p:txBody>
          <a:bodyPr wrap="square" lIns="0" tIns="0" rIns="0" bIns="0" rtlCol="0" anchor="ctr"/>
          <a:lstStyle/>
          <a:p>
            <a:pPr marL="0" indent="0" algn="r">
              <a:buNone/>
            </a:pPr>
            <a:r>
              <a:rPr lang="en-US" sz="1100" b="1">
                <a:solidFill>
                  <a:srgbClr val="D66B5D"/>
                </a:solidFill>
                <a:latin typeface="Arial" pitchFamily="34" charset="0"/>
                <a:ea typeface="Arial" pitchFamily="34" charset="-122"/>
                <a:cs typeface="Arial" pitchFamily="34" charset="-120"/>
              </a:rPr>
              <a:t>3</a:t>
            </a:r>
            <a:endParaRPr lang="en-US" sz="1100">
              <a:latin typeface="Arial"/>
              <a:ea typeface="Arial"/>
              <a:cs typeface="Arial"/>
            </a:endParaRPr>
          </a:p>
        </p:txBody>
      </p:sp>
      <p:sp>
        <p:nvSpPr>
          <p:cNvPr id="4" name="Shape 2"/>
          <p:cNvSpPr/>
          <p:nvPr/>
        </p:nvSpPr>
        <p:spPr>
          <a:xfrm>
            <a:off x="457200" y="1097280"/>
            <a:ext cx="2606040" cy="1737360"/>
          </a:xfrm>
          <a:prstGeom prst="roundRect">
            <a:avLst>
              <a:gd name="adj" fmla="val 4211"/>
            </a:avLst>
          </a:prstGeom>
          <a:solidFill>
            <a:srgbClr val="E3E8D9"/>
          </a:solidFill>
          <a:ln w="10160">
            <a:solidFill>
              <a:srgbClr val="D8CBBD"/>
            </a:solidFill>
            <a:prstDash val="solid"/>
          </a:ln>
        </p:spPr>
        <p:txBody>
          <a:bodyPr/>
          <a:lstStyle/>
          <a:p>
            <a:endParaRPr lang="en-GB">
              <a:latin typeface="Arial"/>
              <a:ea typeface="Arial"/>
              <a:cs typeface="Arial"/>
            </a:endParaRPr>
          </a:p>
        </p:txBody>
      </p:sp>
      <p:sp>
        <p:nvSpPr>
          <p:cNvPr id="5" name="Text 3"/>
          <p:cNvSpPr/>
          <p:nvPr/>
        </p:nvSpPr>
        <p:spPr>
          <a:xfrm>
            <a:off x="640080" y="1234440"/>
            <a:ext cx="2240280" cy="548640"/>
          </a:xfrm>
          <a:prstGeom prst="rect">
            <a:avLst/>
          </a:prstGeom>
          <a:noFill/>
          <a:ln/>
        </p:spPr>
        <p:txBody>
          <a:bodyPr wrap="square" lIns="0" tIns="0" rIns="0" bIns="0" rtlCol="0" anchor="t"/>
          <a:lstStyle/>
          <a:p>
            <a:pPr marL="0" indent="0">
              <a:buNone/>
            </a:pPr>
            <a:r>
              <a:rPr lang="en-US" sz="1500" b="1">
                <a:solidFill>
                  <a:srgbClr val="24473E"/>
                </a:solidFill>
                <a:latin typeface="Arial" pitchFamily="34" charset="0"/>
                <a:ea typeface="Arial" pitchFamily="34" charset="-122"/>
                <a:cs typeface="Arial" pitchFamily="34" charset="-120"/>
              </a:rPr>
              <a:t>Attachment figure</a:t>
            </a:r>
            <a:endParaRPr lang="en-US" sz="1500">
              <a:latin typeface="Arial"/>
              <a:ea typeface="Arial"/>
              <a:cs typeface="Arial"/>
            </a:endParaRPr>
          </a:p>
        </p:txBody>
      </p:sp>
      <p:sp>
        <p:nvSpPr>
          <p:cNvPr id="6" name="Text 4"/>
          <p:cNvSpPr/>
          <p:nvPr/>
        </p:nvSpPr>
        <p:spPr>
          <a:xfrm>
            <a:off x="640080" y="1783080"/>
            <a:ext cx="2240280" cy="96012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A person the child trusts for comfort and care.</a:t>
            </a:r>
            <a:endParaRPr lang="en-US" sz="1300">
              <a:latin typeface="Arial"/>
              <a:ea typeface="Arial"/>
              <a:cs typeface="Arial"/>
            </a:endParaRPr>
          </a:p>
        </p:txBody>
      </p:sp>
      <p:sp>
        <p:nvSpPr>
          <p:cNvPr id="7" name="Shape 5"/>
          <p:cNvSpPr/>
          <p:nvPr/>
        </p:nvSpPr>
        <p:spPr>
          <a:xfrm>
            <a:off x="3268980" y="1097280"/>
            <a:ext cx="2606040" cy="1737360"/>
          </a:xfrm>
          <a:prstGeom prst="roundRect">
            <a:avLst>
              <a:gd name="adj" fmla="val 4211"/>
            </a:avLst>
          </a:prstGeom>
          <a:solidFill>
            <a:srgbClr val="F0D2C8"/>
          </a:solidFill>
          <a:ln w="10160">
            <a:solidFill>
              <a:srgbClr val="D8CBBD"/>
            </a:solidFill>
            <a:prstDash val="solid"/>
          </a:ln>
        </p:spPr>
        <p:txBody>
          <a:bodyPr/>
          <a:lstStyle/>
          <a:p>
            <a:endParaRPr lang="en-GB">
              <a:latin typeface="Arial"/>
              <a:ea typeface="Arial"/>
              <a:cs typeface="Arial"/>
            </a:endParaRPr>
          </a:p>
        </p:txBody>
      </p:sp>
      <p:sp>
        <p:nvSpPr>
          <p:cNvPr id="8" name="Text 6"/>
          <p:cNvSpPr/>
          <p:nvPr/>
        </p:nvSpPr>
        <p:spPr>
          <a:xfrm>
            <a:off x="3451860" y="1234440"/>
            <a:ext cx="2240280" cy="548640"/>
          </a:xfrm>
          <a:prstGeom prst="rect">
            <a:avLst/>
          </a:prstGeom>
          <a:noFill/>
          <a:ln/>
        </p:spPr>
        <p:txBody>
          <a:bodyPr wrap="square" lIns="0" tIns="0" rIns="0" bIns="0" rtlCol="0" anchor="t"/>
          <a:lstStyle/>
          <a:p>
            <a:pPr marL="0" indent="0">
              <a:buNone/>
            </a:pPr>
            <a:r>
              <a:rPr lang="en-US" sz="1500" b="1">
                <a:solidFill>
                  <a:srgbClr val="24473E"/>
                </a:solidFill>
                <a:latin typeface="Arial" pitchFamily="34" charset="0"/>
                <a:ea typeface="Arial" pitchFamily="34" charset="-122"/>
                <a:cs typeface="Arial" pitchFamily="34" charset="-120"/>
              </a:rPr>
              <a:t>Separation anxiety</a:t>
            </a:r>
            <a:endParaRPr lang="en-US" sz="1500">
              <a:latin typeface="Arial"/>
              <a:ea typeface="Arial"/>
              <a:cs typeface="Arial"/>
            </a:endParaRPr>
          </a:p>
        </p:txBody>
      </p:sp>
      <p:sp>
        <p:nvSpPr>
          <p:cNvPr id="9" name="Text 7"/>
          <p:cNvSpPr/>
          <p:nvPr/>
        </p:nvSpPr>
        <p:spPr>
          <a:xfrm>
            <a:off x="3451860" y="1783080"/>
            <a:ext cx="2240280" cy="96012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Feeling upset when a trusted carer leaves.</a:t>
            </a:r>
            <a:endParaRPr lang="en-US" sz="1300">
              <a:latin typeface="Arial"/>
              <a:ea typeface="Arial"/>
              <a:cs typeface="Arial"/>
            </a:endParaRPr>
          </a:p>
        </p:txBody>
      </p:sp>
      <p:sp>
        <p:nvSpPr>
          <p:cNvPr id="10" name="Shape 8"/>
          <p:cNvSpPr/>
          <p:nvPr/>
        </p:nvSpPr>
        <p:spPr>
          <a:xfrm>
            <a:off x="6080760" y="1097280"/>
            <a:ext cx="2606040" cy="1737360"/>
          </a:xfrm>
          <a:prstGeom prst="roundRect">
            <a:avLst>
              <a:gd name="adj" fmla="val 4211"/>
            </a:avLst>
          </a:prstGeom>
          <a:solidFill>
            <a:srgbClr val="E3E8D9"/>
          </a:solidFill>
          <a:ln w="10160">
            <a:solidFill>
              <a:srgbClr val="D8CBBD"/>
            </a:solidFill>
            <a:prstDash val="solid"/>
          </a:ln>
        </p:spPr>
        <p:txBody>
          <a:bodyPr/>
          <a:lstStyle/>
          <a:p>
            <a:endParaRPr lang="en-GB">
              <a:latin typeface="Arial"/>
              <a:ea typeface="Arial"/>
              <a:cs typeface="Arial"/>
            </a:endParaRPr>
          </a:p>
        </p:txBody>
      </p:sp>
      <p:sp>
        <p:nvSpPr>
          <p:cNvPr id="11" name="Text 9"/>
          <p:cNvSpPr/>
          <p:nvPr/>
        </p:nvSpPr>
        <p:spPr>
          <a:xfrm>
            <a:off x="6263640" y="1234440"/>
            <a:ext cx="2240280" cy="548640"/>
          </a:xfrm>
          <a:prstGeom prst="rect">
            <a:avLst/>
          </a:prstGeom>
          <a:noFill/>
          <a:ln/>
        </p:spPr>
        <p:txBody>
          <a:bodyPr wrap="square" lIns="0" tIns="0" rIns="0" bIns="0" rtlCol="0" anchor="t"/>
          <a:lstStyle/>
          <a:p>
            <a:pPr marL="0" indent="0">
              <a:buNone/>
            </a:pPr>
            <a:r>
              <a:rPr lang="en-US" sz="1500" b="1">
                <a:solidFill>
                  <a:srgbClr val="24473E"/>
                </a:solidFill>
                <a:latin typeface="Arial" pitchFamily="34" charset="0"/>
                <a:ea typeface="Arial" pitchFamily="34" charset="-122"/>
                <a:cs typeface="Arial" pitchFamily="34" charset="-120"/>
              </a:rPr>
              <a:t>Safe haven</a:t>
            </a:r>
            <a:endParaRPr lang="en-US" sz="1500">
              <a:latin typeface="Arial"/>
              <a:ea typeface="Arial"/>
              <a:cs typeface="Arial"/>
            </a:endParaRPr>
          </a:p>
        </p:txBody>
      </p:sp>
      <p:sp>
        <p:nvSpPr>
          <p:cNvPr id="12" name="Text 10"/>
          <p:cNvSpPr/>
          <p:nvPr/>
        </p:nvSpPr>
        <p:spPr>
          <a:xfrm>
            <a:off x="6263640" y="1783080"/>
            <a:ext cx="2240280" cy="96012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An adult who comforts a child when they are upset (Boyd and Bee, 2019).</a:t>
            </a:r>
            <a:endParaRPr lang="en-US" sz="1300">
              <a:latin typeface="Arial"/>
              <a:ea typeface="Arial"/>
              <a:cs typeface="Arial"/>
            </a:endParaRPr>
          </a:p>
        </p:txBody>
      </p:sp>
      <p:sp>
        <p:nvSpPr>
          <p:cNvPr id="13" name="Shape 11"/>
          <p:cNvSpPr/>
          <p:nvPr/>
        </p:nvSpPr>
        <p:spPr>
          <a:xfrm>
            <a:off x="1863090" y="2971800"/>
            <a:ext cx="2606040" cy="1737360"/>
          </a:xfrm>
          <a:prstGeom prst="roundRect">
            <a:avLst>
              <a:gd name="adj" fmla="val 4211"/>
            </a:avLst>
          </a:prstGeom>
          <a:solidFill>
            <a:srgbClr val="F0D2C8"/>
          </a:solidFill>
          <a:ln w="10160">
            <a:solidFill>
              <a:srgbClr val="D8CBBD"/>
            </a:solidFill>
            <a:prstDash val="solid"/>
          </a:ln>
        </p:spPr>
        <p:txBody>
          <a:bodyPr/>
          <a:lstStyle/>
          <a:p>
            <a:endParaRPr lang="en-GB">
              <a:latin typeface="Arial"/>
              <a:ea typeface="Arial"/>
              <a:cs typeface="Arial"/>
            </a:endParaRPr>
          </a:p>
        </p:txBody>
      </p:sp>
      <p:sp>
        <p:nvSpPr>
          <p:cNvPr id="14" name="Text 12"/>
          <p:cNvSpPr/>
          <p:nvPr/>
        </p:nvSpPr>
        <p:spPr>
          <a:xfrm>
            <a:off x="2045970" y="3108960"/>
            <a:ext cx="2240280" cy="548640"/>
          </a:xfrm>
          <a:prstGeom prst="rect">
            <a:avLst/>
          </a:prstGeom>
          <a:noFill/>
          <a:ln/>
        </p:spPr>
        <p:txBody>
          <a:bodyPr wrap="square" lIns="0" tIns="0" rIns="0" bIns="0" rtlCol="0" anchor="t"/>
          <a:lstStyle/>
          <a:p>
            <a:pPr marL="0" indent="0">
              <a:buNone/>
            </a:pPr>
            <a:r>
              <a:rPr lang="en-US" sz="1500" b="1">
                <a:solidFill>
                  <a:srgbClr val="24473E"/>
                </a:solidFill>
                <a:latin typeface="Arial" pitchFamily="34" charset="0"/>
                <a:ea typeface="Arial" pitchFamily="34" charset="-122"/>
                <a:cs typeface="Arial" pitchFamily="34" charset="-120"/>
              </a:rPr>
              <a:t>Secure base</a:t>
            </a:r>
            <a:endParaRPr lang="en-US" sz="1500">
              <a:latin typeface="Arial"/>
              <a:ea typeface="Arial"/>
              <a:cs typeface="Arial"/>
            </a:endParaRPr>
          </a:p>
        </p:txBody>
      </p:sp>
      <p:sp>
        <p:nvSpPr>
          <p:cNvPr id="15" name="Text 13"/>
          <p:cNvSpPr/>
          <p:nvPr/>
        </p:nvSpPr>
        <p:spPr>
          <a:xfrm>
            <a:off x="2045970" y="3657600"/>
            <a:ext cx="2240280" cy="96012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An adult who helps a child feel safe enough to explore (Gillibrand, Lam and O’Donnell, 2016).</a:t>
            </a:r>
            <a:endParaRPr lang="en-US" sz="1300">
              <a:latin typeface="Arial"/>
              <a:ea typeface="Arial"/>
              <a:cs typeface="Arial"/>
            </a:endParaRPr>
          </a:p>
        </p:txBody>
      </p:sp>
      <p:sp>
        <p:nvSpPr>
          <p:cNvPr id="16" name="Shape 14"/>
          <p:cNvSpPr/>
          <p:nvPr/>
        </p:nvSpPr>
        <p:spPr>
          <a:xfrm>
            <a:off x="4674870" y="2971800"/>
            <a:ext cx="2606040" cy="1737360"/>
          </a:xfrm>
          <a:prstGeom prst="roundRect">
            <a:avLst>
              <a:gd name="adj" fmla="val 4211"/>
            </a:avLst>
          </a:prstGeom>
          <a:solidFill>
            <a:srgbClr val="E3E8D9"/>
          </a:solidFill>
          <a:ln w="10160">
            <a:solidFill>
              <a:srgbClr val="D8CBBD"/>
            </a:solidFill>
            <a:prstDash val="solid"/>
          </a:ln>
        </p:spPr>
        <p:txBody>
          <a:bodyPr/>
          <a:lstStyle/>
          <a:p>
            <a:endParaRPr lang="en-GB">
              <a:latin typeface="Arial"/>
              <a:ea typeface="Arial"/>
              <a:cs typeface="Arial"/>
            </a:endParaRPr>
          </a:p>
        </p:txBody>
      </p:sp>
      <p:sp>
        <p:nvSpPr>
          <p:cNvPr id="17" name="Text 15"/>
          <p:cNvSpPr/>
          <p:nvPr/>
        </p:nvSpPr>
        <p:spPr>
          <a:xfrm>
            <a:off x="4857750" y="3108960"/>
            <a:ext cx="2240280" cy="548640"/>
          </a:xfrm>
          <a:prstGeom prst="rect">
            <a:avLst/>
          </a:prstGeom>
          <a:noFill/>
          <a:ln/>
        </p:spPr>
        <p:txBody>
          <a:bodyPr wrap="square" lIns="0" tIns="0" rIns="0" bIns="0" rtlCol="0" anchor="t"/>
          <a:lstStyle/>
          <a:p>
            <a:pPr marL="0" indent="0">
              <a:buNone/>
            </a:pPr>
            <a:r>
              <a:rPr lang="en-US" sz="1500" b="1">
                <a:solidFill>
                  <a:srgbClr val="24473E"/>
                </a:solidFill>
                <a:latin typeface="Arial" pitchFamily="34" charset="0"/>
                <a:ea typeface="Arial" pitchFamily="34" charset="-122"/>
                <a:cs typeface="Arial" pitchFamily="34" charset="-120"/>
              </a:rPr>
              <a:t>Internal working model</a:t>
            </a:r>
            <a:endParaRPr lang="en-US" sz="1500">
              <a:latin typeface="Arial"/>
              <a:ea typeface="Arial"/>
              <a:cs typeface="Arial"/>
            </a:endParaRPr>
          </a:p>
        </p:txBody>
      </p:sp>
      <p:sp>
        <p:nvSpPr>
          <p:cNvPr id="18" name="Text 16"/>
          <p:cNvSpPr/>
          <p:nvPr/>
        </p:nvSpPr>
        <p:spPr>
          <a:xfrm>
            <a:off x="4857750" y="3657600"/>
            <a:ext cx="2240280" cy="96012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What a child learns to expect from adults, based on past experiences.</a:t>
            </a:r>
            <a:endParaRPr lang="en-US" sz="1300">
              <a:latin typeface="Arial"/>
              <a:ea typeface="Arial"/>
              <a:cs typeface="Arial"/>
            </a:endParaRPr>
          </a:p>
        </p:txBody>
      </p:sp>
      <p:pic>
        <p:nvPicPr>
          <p:cNvPr id="19" name="Nursery illustration – slide 258" descr="Child exploring blocks while checking back toward a trusted adult"/>
          <p:cNvPicPr>
            <a:picLocks noChangeAspect="1"/>
          </p:cNvPicPr>
          <p:nvPr/>
        </p:nvPicPr>
        <p:blipFill>
          <a:blip r:embed="rId3"/>
          <a:stretch>
            <a:fillRect/>
          </a:stretch>
        </p:blipFill>
        <p:spPr>
          <a:xfrm>
            <a:off x="7388352" y="95070"/>
            <a:ext cx="694944" cy="724259"/>
          </a:xfrm>
          <a:prstGeom prst="rect">
            <a:avLst/>
          </a:prstGeom>
        </p:spPr>
      </p:pic>
      <p:sp>
        <p:nvSpPr>
          <p:cNvPr id="20" name="Coral editorial rule"/>
          <p:cNvSpPr/>
          <p:nvPr/>
        </p:nvSpPr>
        <p:spPr>
          <a:xfrm>
            <a:off x="457200" y="859536"/>
            <a:ext cx="8229600" cy="32004"/>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1E7"/>
        </a:solidFill>
        <a:effectLst/>
      </p:bgPr>
    </p:bg>
    <p:spTree>
      <p:nvGrpSpPr>
        <p:cNvPr id="1" name=""/>
        <p:cNvGrpSpPr/>
        <p:nvPr/>
      </p:nvGrpSpPr>
      <p:grpSpPr>
        <a:xfrm>
          <a:off x="0" y="0"/>
          <a:ext cx="0" cy="0"/>
          <a:chOff x="0" y="0"/>
          <a:chExt cx="0" cy="0"/>
        </a:xfrm>
      </p:grpSpPr>
      <p:sp>
        <p:nvSpPr>
          <p:cNvPr id="2" name="Text 0"/>
          <p:cNvSpPr/>
          <p:nvPr/>
        </p:nvSpPr>
        <p:spPr>
          <a:xfrm>
            <a:off x="457200" y="274320"/>
            <a:ext cx="7589520" cy="640080"/>
          </a:xfrm>
          <a:prstGeom prst="rect">
            <a:avLst/>
          </a:prstGeom>
          <a:noFill/>
          <a:ln/>
        </p:spPr>
        <p:txBody>
          <a:bodyPr wrap="square" lIns="0" tIns="0" rIns="0" bIns="0" rtlCol="0" anchor="ctr"/>
          <a:lstStyle/>
          <a:p>
            <a:pPr marL="0" indent="0">
              <a:buNone/>
            </a:pPr>
            <a:r>
              <a:rPr lang="en-US" sz="2800" b="1">
                <a:solidFill>
                  <a:srgbClr val="24473E"/>
                </a:solidFill>
                <a:latin typeface="Arial" pitchFamily="34" charset="0"/>
                <a:ea typeface="Arial" pitchFamily="34" charset="-122"/>
                <a:cs typeface="Arial" pitchFamily="34" charset="-120"/>
              </a:rPr>
              <a:t>Shona’s situation</a:t>
            </a:r>
            <a:endParaRPr lang="en-US" sz="2800">
              <a:latin typeface="Arial"/>
              <a:ea typeface="Arial"/>
              <a:cs typeface="Arial"/>
            </a:endParaRPr>
          </a:p>
        </p:txBody>
      </p:sp>
      <p:sp>
        <p:nvSpPr>
          <p:cNvPr id="3" name="Text 1"/>
          <p:cNvSpPr/>
          <p:nvPr/>
        </p:nvSpPr>
        <p:spPr>
          <a:xfrm>
            <a:off x="8229600" y="274320"/>
            <a:ext cx="457200" cy="365760"/>
          </a:xfrm>
          <a:prstGeom prst="rect">
            <a:avLst/>
          </a:prstGeom>
          <a:noFill/>
          <a:ln/>
        </p:spPr>
        <p:txBody>
          <a:bodyPr wrap="square" lIns="0" tIns="0" rIns="0" bIns="0" rtlCol="0" anchor="ctr"/>
          <a:lstStyle/>
          <a:p>
            <a:pPr marL="0" indent="0" algn="r">
              <a:buNone/>
            </a:pPr>
            <a:r>
              <a:rPr lang="en-US" sz="1100" b="1">
                <a:solidFill>
                  <a:srgbClr val="D66B5D"/>
                </a:solidFill>
                <a:latin typeface="Arial" pitchFamily="34" charset="0"/>
                <a:ea typeface="Arial" pitchFamily="34" charset="-122"/>
                <a:cs typeface="Arial" pitchFamily="34" charset="-120"/>
              </a:rPr>
              <a:t>4</a:t>
            </a:r>
            <a:endParaRPr lang="en-US" sz="1100">
              <a:latin typeface="Arial"/>
              <a:ea typeface="Arial"/>
              <a:cs typeface="Arial"/>
            </a:endParaRPr>
          </a:p>
        </p:txBody>
      </p:sp>
      <p:graphicFrame>
        <p:nvGraphicFramePr>
          <p:cNvPr id="5" name="Table 0"/>
          <p:cNvGraphicFramePr>
            <a:graphicFrameLocks noGrp="1"/>
          </p:cNvGraphicFramePr>
          <p:nvPr>
            <p:extLst>
              <p:ext uri="{D42A27DB-BD31-4B8C-83A1-F6EECF244321}">
                <p14:modId xmlns:p14="http://schemas.microsoft.com/office/powerpoint/2010/main" val="3841186236"/>
              </p:ext>
            </p:extLst>
          </p:nvPr>
        </p:nvGraphicFramePr>
        <p:xfrm>
          <a:off x="457200" y="1097280"/>
          <a:ext cx="8229600" cy="2331720"/>
        </p:xfrm>
        <a:graphic>
          <a:graphicData uri="http://schemas.openxmlformats.org/drawingml/2006/table">
            <a:tbl>
              <a:tblPr/>
              <a:tblGrid>
                <a:gridCol w="2926080">
                  <a:extLst>
                    <a:ext uri="{9D8B030D-6E8A-4147-A177-3AD203B41FA5}">
                      <a16:colId xmlns:a16="http://schemas.microsoft.com/office/drawing/2014/main" val="20000"/>
                    </a:ext>
                  </a:extLst>
                </a:gridCol>
                <a:gridCol w="5303520">
                  <a:extLst>
                    <a:ext uri="{9D8B030D-6E8A-4147-A177-3AD203B41FA5}">
                      <a16:colId xmlns:a16="http://schemas.microsoft.com/office/drawing/2014/main" val="20001"/>
                    </a:ext>
                  </a:extLst>
                </a:gridCol>
              </a:tblGrid>
              <a:tr h="411480">
                <a:tc>
                  <a:txBody>
                    <a:bodyPr/>
                    <a:lstStyle/>
                    <a:p>
                      <a:pPr marL="0" indent="0">
                        <a:buNone/>
                      </a:pPr>
                      <a:r>
                        <a:rPr lang="en-US" sz="1400" b="1">
                          <a:solidFill>
                            <a:srgbClr val="F7F1E7"/>
                          </a:solidFill>
                          <a:latin typeface="Arial" pitchFamily="34" charset="0"/>
                          <a:ea typeface="Arial" pitchFamily="34" charset="-122"/>
                          <a:cs typeface="Arial" pitchFamily="34" charset="-120"/>
                        </a:rPr>
                        <a:t>What we see</a:t>
                      </a:r>
                      <a:endParaRPr lang="en-US" sz="1400">
                        <a:latin typeface="Arial" charset="0"/>
                        <a:ea typeface="Arial" charset="0"/>
                        <a:cs typeface="Arial" charset="0"/>
                      </a:endParaRPr>
                    </a:p>
                  </a:txBody>
                  <a:tcPr marL="73152" marR="73152" marT="73152" marB="73152"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24473E"/>
                    </a:solidFill>
                  </a:tcPr>
                </a:tc>
                <a:tc>
                  <a:txBody>
                    <a:bodyPr/>
                    <a:lstStyle/>
                    <a:p>
                      <a:pPr marL="0" indent="0">
                        <a:buNone/>
                      </a:pPr>
                      <a:r>
                        <a:rPr lang="en-US" sz="1400" b="1">
                          <a:solidFill>
                            <a:srgbClr val="F7F1E7"/>
                          </a:solidFill>
                          <a:latin typeface="Arial" pitchFamily="34" charset="0"/>
                          <a:ea typeface="Arial" pitchFamily="34" charset="-122"/>
                          <a:cs typeface="Arial" pitchFamily="34" charset="-120"/>
                        </a:rPr>
                        <a:t>What Bowlby’s theory suggests</a:t>
                      </a:r>
                      <a:endParaRPr lang="en-US" sz="1400">
                        <a:latin typeface="Arial" charset="0"/>
                        <a:ea typeface="Arial" charset="0"/>
                        <a:cs typeface="Arial" charset="0"/>
                      </a:endParaRPr>
                    </a:p>
                  </a:txBody>
                  <a:tcPr marL="73152" marR="73152" marT="73152" marB="73152"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24473E"/>
                    </a:solidFill>
                  </a:tcPr>
                </a:tc>
                <a:extLst>
                  <a:ext uri="{0D108BD9-81ED-4DB2-BD59-A6C34878D82A}">
                    <a16:rowId xmlns:a16="http://schemas.microsoft.com/office/drawing/2014/main" val="10000"/>
                  </a:ext>
                </a:extLst>
              </a:tr>
              <a:tr h="640080">
                <a:tc>
                  <a:txBody>
                    <a:bodyPr/>
                    <a:lstStyle/>
                    <a:p>
                      <a:pPr marL="0" indent="0">
                        <a:buNone/>
                      </a:pPr>
                      <a:r>
                        <a:rPr lang="en-US" sz="1300" b="0">
                          <a:solidFill>
                            <a:srgbClr val="2E312D"/>
                          </a:solidFill>
                          <a:latin typeface="Arial" pitchFamily="34" charset="0"/>
                          <a:ea typeface="Arial" pitchFamily="34" charset="-122"/>
                          <a:cs typeface="Arial" pitchFamily="34" charset="-120"/>
                        </a:rPr>
                        <a:t>Anxious when her carers leave</a:t>
                      </a:r>
                      <a:endParaRPr lang="en-US" sz="1300">
                        <a:latin typeface="Arial" charset="0"/>
                        <a:ea typeface="Arial" charset="0"/>
                        <a:cs typeface="Arial" charset="0"/>
                      </a:endParaRPr>
                    </a:p>
                  </a:txBody>
                  <a:tcPr marL="73152" marR="73152" marT="73152" marB="73152"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300" b="0">
                          <a:solidFill>
                            <a:srgbClr val="2E312D"/>
                          </a:solidFill>
                          <a:latin typeface="Arial" pitchFamily="34" charset="0"/>
                          <a:ea typeface="Arial" pitchFamily="34" charset="-122"/>
                          <a:cs typeface="Arial" pitchFamily="34" charset="-120"/>
                        </a:rPr>
                        <a:t>Separation may make her feel unsafe; she may be missing her carers and looking for comfort (Boyd and Bee, 2019)</a:t>
                      </a:r>
                      <a:endParaRPr lang="en-US" sz="1300">
                        <a:latin typeface="Arial" charset="0"/>
                        <a:ea typeface="Arial" charset="0"/>
                        <a:cs typeface="Arial" charset="0"/>
                      </a:endParaRPr>
                    </a:p>
                  </a:txBody>
                  <a:tcPr marL="73152" marR="73152" marT="73152" marB="73152"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extLst>
                  <a:ext uri="{0D108BD9-81ED-4DB2-BD59-A6C34878D82A}">
                    <a16:rowId xmlns:a16="http://schemas.microsoft.com/office/drawing/2014/main" val="10001"/>
                  </a:ext>
                </a:extLst>
              </a:tr>
              <a:tr h="640080">
                <a:tc>
                  <a:txBody>
                    <a:bodyPr/>
                    <a:lstStyle/>
                    <a:p>
                      <a:pPr marL="0" indent="0">
                        <a:buNone/>
                      </a:pPr>
                      <a:r>
                        <a:rPr lang="en-US" sz="1300" b="0">
                          <a:solidFill>
                            <a:srgbClr val="2E312D"/>
                          </a:solidFill>
                          <a:latin typeface="Arial" pitchFamily="34" charset="0"/>
                          <a:ea typeface="Arial" pitchFamily="34" charset="-122"/>
                          <a:cs typeface="Arial" pitchFamily="34" charset="-120"/>
                        </a:rPr>
                        <a:t>Limited verbal communication</a:t>
                      </a:r>
                      <a:endParaRPr lang="en-US" sz="1300">
                        <a:latin typeface="Arial" charset="0"/>
                        <a:ea typeface="Arial" charset="0"/>
                        <a:cs typeface="Arial" charset="0"/>
                      </a:endParaRPr>
                    </a:p>
                  </a:txBody>
                  <a:tcPr marL="73152" marR="73152" marT="73152" marB="73152"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tc>
                  <a:txBody>
                    <a:bodyPr/>
                    <a:lstStyle/>
                    <a:p>
                      <a:pPr marL="0" indent="0">
                        <a:buNone/>
                      </a:pPr>
                      <a:r>
                        <a:rPr lang="en-US" sz="1300" b="0">
                          <a:solidFill>
                            <a:srgbClr val="2E312D"/>
                          </a:solidFill>
                          <a:latin typeface="Arial" pitchFamily="34" charset="0"/>
                          <a:ea typeface="Arial" pitchFamily="34" charset="-122"/>
                          <a:cs typeface="Arial" pitchFamily="34" charset="-120"/>
                        </a:rPr>
                        <a:t>Feeling anxious may make it harder for her to talk to staff in a new place</a:t>
                      </a:r>
                      <a:endParaRPr lang="en-US" sz="1300">
                        <a:latin typeface="Arial" charset="0"/>
                        <a:ea typeface="Arial" charset="0"/>
                        <a:cs typeface="Arial" charset="0"/>
                      </a:endParaRPr>
                    </a:p>
                  </a:txBody>
                  <a:tcPr marL="73152" marR="73152" marT="73152" marB="73152"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extLst>
                  <a:ext uri="{0D108BD9-81ED-4DB2-BD59-A6C34878D82A}">
                    <a16:rowId xmlns:a16="http://schemas.microsoft.com/office/drawing/2014/main" val="10002"/>
                  </a:ext>
                </a:extLst>
              </a:tr>
              <a:tr h="640080">
                <a:tc>
                  <a:txBody>
                    <a:bodyPr/>
                    <a:lstStyle/>
                    <a:p>
                      <a:pPr marL="0" indent="0">
                        <a:buNone/>
                      </a:pPr>
                      <a:r>
                        <a:rPr lang="en-US" sz="1300" b="0">
                          <a:solidFill>
                            <a:srgbClr val="2E312D"/>
                          </a:solidFill>
                          <a:latin typeface="Arial" pitchFamily="34" charset="0"/>
                          <a:ea typeface="Arial" pitchFamily="34" charset="-122"/>
                          <a:cs typeface="Arial" pitchFamily="34" charset="-120"/>
                        </a:rPr>
                        <a:t>Difficulty joining group play</a:t>
                      </a:r>
                      <a:endParaRPr lang="en-US" sz="1300">
                        <a:latin typeface="Arial" charset="0"/>
                        <a:ea typeface="Arial" charset="0"/>
                        <a:cs typeface="Arial" charset="0"/>
                      </a:endParaRPr>
                    </a:p>
                  </a:txBody>
                  <a:tcPr marL="73152" marR="73152" marT="73152" marB="73152"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300" b="0">
                          <a:solidFill>
                            <a:srgbClr val="2E312D"/>
                          </a:solidFill>
                          <a:latin typeface="Arial" pitchFamily="34" charset="0"/>
                          <a:ea typeface="Arial" pitchFamily="34" charset="-122"/>
                          <a:cs typeface="Arial" pitchFamily="34" charset="-120"/>
                        </a:rPr>
                        <a:t>She may not yet feel secure enough to explore and play with other children</a:t>
                      </a:r>
                      <a:endParaRPr lang="en-US" sz="1300">
                        <a:latin typeface="Arial" charset="0"/>
                        <a:ea typeface="Arial" charset="0"/>
                        <a:cs typeface="Arial" charset="0"/>
                      </a:endParaRPr>
                    </a:p>
                  </a:txBody>
                  <a:tcPr marL="73152" marR="73152" marT="73152" marB="73152"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extLst>
                  <a:ext uri="{0D108BD9-81ED-4DB2-BD59-A6C34878D82A}">
                    <a16:rowId xmlns:a16="http://schemas.microsoft.com/office/drawing/2014/main" val="10003"/>
                  </a:ext>
                </a:extLst>
              </a:tr>
            </a:tbl>
          </a:graphicData>
        </a:graphic>
      </p:graphicFrame>
      <p:sp>
        <p:nvSpPr>
          <p:cNvPr id="4" name="Shape 2"/>
          <p:cNvSpPr/>
          <p:nvPr/>
        </p:nvSpPr>
        <p:spPr>
          <a:xfrm>
            <a:off x="457200" y="3886200"/>
            <a:ext cx="8229600" cy="685800"/>
          </a:xfrm>
          <a:prstGeom prst="roundRect">
            <a:avLst>
              <a:gd name="adj" fmla="val 10667"/>
            </a:avLst>
          </a:prstGeom>
          <a:solidFill>
            <a:srgbClr val="F0D2C8"/>
          </a:solidFill>
          <a:ln w="10160">
            <a:solidFill>
              <a:srgbClr val="D66B5D"/>
            </a:solidFill>
            <a:prstDash val="solid"/>
          </a:ln>
        </p:spPr>
        <p:txBody>
          <a:bodyPr/>
          <a:lstStyle/>
          <a:p>
            <a:endParaRPr lang="en-GB">
              <a:latin typeface="Arial"/>
              <a:ea typeface="Arial"/>
              <a:cs typeface="Arial"/>
            </a:endParaRPr>
          </a:p>
        </p:txBody>
      </p:sp>
      <p:sp>
        <p:nvSpPr>
          <p:cNvPr id="6" name="Text 3"/>
          <p:cNvSpPr/>
          <p:nvPr/>
        </p:nvSpPr>
        <p:spPr>
          <a:xfrm>
            <a:off x="640080" y="3886200"/>
            <a:ext cx="7863840" cy="685800"/>
          </a:xfrm>
          <a:prstGeom prst="rect">
            <a:avLst/>
          </a:prstGeom>
          <a:noFill/>
          <a:ln/>
        </p:spPr>
        <p:txBody>
          <a:bodyPr wrap="square" lIns="0" tIns="0" rIns="0" bIns="0" rtlCol="0" anchor="ctr"/>
          <a:lstStyle/>
          <a:p>
            <a:pPr marL="0" indent="0">
              <a:buNone/>
            </a:pPr>
            <a:r>
              <a:rPr lang="en-US" sz="1400" b="1">
                <a:solidFill>
                  <a:srgbClr val="24473E"/>
                </a:solidFill>
                <a:latin typeface="Arial" pitchFamily="34" charset="0"/>
                <a:ea typeface="Arial" pitchFamily="34" charset="-122"/>
                <a:cs typeface="Arial" pitchFamily="34" charset="-120"/>
              </a:rPr>
              <a:t>Important: </a:t>
            </a:r>
            <a:r>
              <a:rPr lang="en-US" sz="1400">
                <a:solidFill>
                  <a:srgbClr val="24473E"/>
                </a:solidFill>
                <a:latin typeface="Arial" pitchFamily="34" charset="0"/>
                <a:ea typeface="Arial" pitchFamily="34" charset="-122"/>
                <a:cs typeface="Arial" pitchFamily="34" charset="-120"/>
              </a:rPr>
              <a:t>this does not mean Shona definitely has an attachment problem. Staff should consider her wider development and individual needs (Harris, 2022).</a:t>
            </a:r>
            <a:endParaRPr lang="en-US" sz="1400">
              <a:latin typeface="Arial"/>
              <a:ea typeface="Arial"/>
              <a:cs typeface="Arial"/>
            </a:endParaRPr>
          </a:p>
        </p:txBody>
      </p:sp>
      <p:pic>
        <p:nvPicPr>
          <p:cNvPr id="7" name="Nursery illustration – slide 259" descr="Calm nursery handover with reassurance from a key person"/>
          <p:cNvPicPr>
            <a:picLocks noChangeAspect="1"/>
          </p:cNvPicPr>
          <p:nvPr/>
        </p:nvPicPr>
        <p:blipFill>
          <a:blip r:embed="rId3"/>
          <a:stretch>
            <a:fillRect/>
          </a:stretch>
        </p:blipFill>
        <p:spPr>
          <a:xfrm>
            <a:off x="7388352" y="131238"/>
            <a:ext cx="694944" cy="651923"/>
          </a:xfrm>
          <a:prstGeom prst="rect">
            <a:avLst/>
          </a:prstGeom>
        </p:spPr>
      </p:pic>
      <p:sp>
        <p:nvSpPr>
          <p:cNvPr id="8" name="Coral editorial rule"/>
          <p:cNvSpPr/>
          <p:nvPr/>
        </p:nvSpPr>
        <p:spPr>
          <a:xfrm>
            <a:off x="457200" y="859536"/>
            <a:ext cx="8229600" cy="32004"/>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1E7"/>
        </a:solidFill>
        <a:effectLst/>
      </p:bgPr>
    </p:bg>
    <p:spTree>
      <p:nvGrpSpPr>
        <p:cNvPr id="1" name=""/>
        <p:cNvGrpSpPr/>
        <p:nvPr/>
      </p:nvGrpSpPr>
      <p:grpSpPr>
        <a:xfrm>
          <a:off x="0" y="0"/>
          <a:ext cx="0" cy="0"/>
          <a:chOff x="0" y="0"/>
          <a:chExt cx="0" cy="0"/>
        </a:xfrm>
      </p:grpSpPr>
      <p:sp>
        <p:nvSpPr>
          <p:cNvPr id="2" name="Text 0"/>
          <p:cNvSpPr/>
          <p:nvPr/>
        </p:nvSpPr>
        <p:spPr>
          <a:xfrm>
            <a:off x="457200" y="274320"/>
            <a:ext cx="7589520" cy="640080"/>
          </a:xfrm>
          <a:prstGeom prst="rect">
            <a:avLst/>
          </a:prstGeom>
          <a:noFill/>
          <a:ln/>
        </p:spPr>
        <p:txBody>
          <a:bodyPr wrap="square" lIns="0" tIns="0" rIns="0" bIns="0" rtlCol="0" anchor="ctr"/>
          <a:lstStyle/>
          <a:p>
            <a:pPr marL="0" indent="0">
              <a:buNone/>
            </a:pPr>
            <a:r>
              <a:rPr lang="en-US" sz="2800" b="1">
                <a:solidFill>
                  <a:srgbClr val="24473E"/>
                </a:solidFill>
                <a:latin typeface="Arial" pitchFamily="34" charset="0"/>
                <a:ea typeface="Arial" pitchFamily="34" charset="-122"/>
                <a:cs typeface="Arial" pitchFamily="34" charset="-120"/>
              </a:rPr>
              <a:t>Supporting Shona: theory-based strategies</a:t>
            </a:r>
            <a:endParaRPr lang="en-US" sz="2800">
              <a:latin typeface="Arial"/>
              <a:ea typeface="Arial"/>
              <a:cs typeface="Arial"/>
            </a:endParaRPr>
          </a:p>
        </p:txBody>
      </p:sp>
      <p:sp>
        <p:nvSpPr>
          <p:cNvPr id="3" name="Text 1"/>
          <p:cNvSpPr/>
          <p:nvPr/>
        </p:nvSpPr>
        <p:spPr>
          <a:xfrm>
            <a:off x="8229600" y="274320"/>
            <a:ext cx="457200" cy="365760"/>
          </a:xfrm>
          <a:prstGeom prst="rect">
            <a:avLst/>
          </a:prstGeom>
          <a:noFill/>
          <a:ln/>
        </p:spPr>
        <p:txBody>
          <a:bodyPr wrap="square" lIns="0" tIns="0" rIns="0" bIns="0" rtlCol="0" anchor="ctr"/>
          <a:lstStyle/>
          <a:p>
            <a:pPr marL="0" indent="0" algn="r">
              <a:buNone/>
            </a:pPr>
            <a:r>
              <a:rPr lang="en-US" sz="1100" b="1">
                <a:solidFill>
                  <a:srgbClr val="D66B5D"/>
                </a:solidFill>
                <a:latin typeface="Arial" pitchFamily="34" charset="0"/>
                <a:ea typeface="Arial" pitchFamily="34" charset="-122"/>
                <a:cs typeface="Arial" pitchFamily="34" charset="-120"/>
              </a:rPr>
              <a:t>5</a:t>
            </a:r>
            <a:endParaRPr lang="en-US" sz="1100">
              <a:latin typeface="Arial"/>
              <a:ea typeface="Arial"/>
              <a:cs typeface="Arial"/>
            </a:endParaRPr>
          </a:p>
        </p:txBody>
      </p:sp>
      <p:graphicFrame>
        <p:nvGraphicFramePr>
          <p:cNvPr id="6" name="Table 0"/>
          <p:cNvGraphicFramePr>
            <a:graphicFrameLocks noGrp="1"/>
          </p:cNvGraphicFramePr>
          <p:nvPr>
            <p:extLst>
              <p:ext uri="{D42A27DB-BD31-4B8C-83A1-F6EECF244321}">
                <p14:modId xmlns:p14="http://schemas.microsoft.com/office/powerpoint/2010/main" val="2679978669"/>
              </p:ext>
            </p:extLst>
          </p:nvPr>
        </p:nvGraphicFramePr>
        <p:xfrm>
          <a:off x="457200" y="960120"/>
          <a:ext cx="8229600" cy="3639312"/>
        </p:xfrm>
        <a:graphic>
          <a:graphicData uri="http://schemas.openxmlformats.org/drawingml/2006/table">
            <a:tbl>
              <a:tblPr/>
              <a:tblGrid>
                <a:gridCol w="1600200">
                  <a:extLst>
                    <a:ext uri="{9D8B030D-6E8A-4147-A177-3AD203B41FA5}">
                      <a16:colId xmlns:a16="http://schemas.microsoft.com/office/drawing/2014/main" val="20000"/>
                    </a:ext>
                  </a:extLst>
                </a:gridCol>
                <a:gridCol w="4709160">
                  <a:extLst>
                    <a:ext uri="{9D8B030D-6E8A-4147-A177-3AD203B41FA5}">
                      <a16:colId xmlns:a16="http://schemas.microsoft.com/office/drawing/2014/main" val="20001"/>
                    </a:ext>
                  </a:extLst>
                </a:gridCol>
                <a:gridCol w="1920240">
                  <a:extLst>
                    <a:ext uri="{9D8B030D-6E8A-4147-A177-3AD203B41FA5}">
                      <a16:colId xmlns:a16="http://schemas.microsoft.com/office/drawing/2014/main" val="20002"/>
                    </a:ext>
                  </a:extLst>
                </a:gridCol>
              </a:tblGrid>
              <a:tr h="347472">
                <a:tc>
                  <a:txBody>
                    <a:bodyPr/>
                    <a:lstStyle/>
                    <a:p>
                      <a:pPr marL="0" indent="0">
                        <a:buNone/>
                      </a:pPr>
                      <a:r>
                        <a:rPr lang="en-US" sz="1300" b="1">
                          <a:solidFill>
                            <a:srgbClr val="F7F1E7"/>
                          </a:solidFill>
                          <a:latin typeface="Arial" pitchFamily="34" charset="0"/>
                          <a:ea typeface="Arial" pitchFamily="34" charset="-122"/>
                          <a:cs typeface="Arial" pitchFamily="34" charset="-120"/>
                        </a:rPr>
                        <a:t>Bowlby idea</a:t>
                      </a:r>
                      <a:endParaRPr lang="en-US" sz="13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24473E"/>
                    </a:solidFill>
                  </a:tcPr>
                </a:tc>
                <a:tc>
                  <a:txBody>
                    <a:bodyPr/>
                    <a:lstStyle/>
                    <a:p>
                      <a:pPr marL="0" indent="0">
                        <a:buNone/>
                      </a:pPr>
                      <a:r>
                        <a:rPr lang="en-US" sz="1300" b="1">
                          <a:solidFill>
                            <a:srgbClr val="F7F1E7"/>
                          </a:solidFill>
                          <a:latin typeface="Arial" pitchFamily="34" charset="0"/>
                          <a:ea typeface="Arial" pitchFamily="34" charset="-122"/>
                          <a:cs typeface="Arial" pitchFamily="34" charset="-120"/>
                        </a:rPr>
                        <a:t>Strategy in nursery</a:t>
                      </a:r>
                      <a:endParaRPr lang="en-US" sz="13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24473E"/>
                    </a:solidFill>
                  </a:tcPr>
                </a:tc>
                <a:tc>
                  <a:txBody>
                    <a:bodyPr/>
                    <a:lstStyle/>
                    <a:p>
                      <a:pPr marL="0" indent="0">
                        <a:buNone/>
                      </a:pPr>
                      <a:r>
                        <a:rPr lang="en-US" sz="1300" b="1">
                          <a:solidFill>
                            <a:srgbClr val="F7F1E7"/>
                          </a:solidFill>
                          <a:latin typeface="Arial" pitchFamily="34" charset="0"/>
                          <a:ea typeface="Arial" pitchFamily="34" charset="-122"/>
                          <a:cs typeface="Arial" pitchFamily="34" charset="-120"/>
                        </a:rPr>
                        <a:t>Supports</a:t>
                      </a:r>
                      <a:endParaRPr lang="en-US" sz="13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24473E"/>
                    </a:solidFill>
                  </a:tcPr>
                </a:tc>
                <a:extLst>
                  <a:ext uri="{0D108BD9-81ED-4DB2-BD59-A6C34878D82A}">
                    <a16:rowId xmlns:a16="http://schemas.microsoft.com/office/drawing/2014/main" val="10000"/>
                  </a:ext>
                </a:extLst>
              </a:tr>
              <a:tr h="548640">
                <a:tc>
                  <a:txBody>
                    <a:bodyPr/>
                    <a:lstStyle/>
                    <a:p>
                      <a:pPr marL="0" indent="0">
                        <a:buNone/>
                      </a:pPr>
                      <a:r>
                        <a:rPr lang="en-US" sz="1200" b="1">
                          <a:solidFill>
                            <a:srgbClr val="24473E"/>
                          </a:solidFill>
                          <a:latin typeface="Arial" pitchFamily="34" charset="0"/>
                          <a:ea typeface="Arial" pitchFamily="34" charset="-122"/>
                          <a:cs typeface="Arial" pitchFamily="34" charset="-120"/>
                        </a:rPr>
                        <a:t>Secure base</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One consistent key person greets Shona, comforts her and leads her daily routines (Boyd and Bee, 2019)</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Emotional security</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extLst>
                  <a:ext uri="{0D108BD9-81ED-4DB2-BD59-A6C34878D82A}">
                    <a16:rowId xmlns:a16="http://schemas.microsoft.com/office/drawing/2014/main" val="10001"/>
                  </a:ext>
                </a:extLst>
              </a:tr>
              <a:tr h="548640">
                <a:tc>
                  <a:txBody>
                    <a:bodyPr/>
                    <a:lstStyle/>
                    <a:p>
                      <a:pPr marL="0" indent="0">
                        <a:buNone/>
                      </a:pPr>
                      <a:r>
                        <a:rPr lang="en-US" sz="1200" b="1">
                          <a:solidFill>
                            <a:srgbClr val="24473E"/>
                          </a:solidFill>
                          <a:latin typeface="Arial" pitchFamily="34" charset="0"/>
                          <a:ea typeface="Arial" pitchFamily="34" charset="-122"/>
                          <a:cs typeface="Arial" pitchFamily="34" charset="-120"/>
                        </a:rPr>
                        <a:t>Separation anxiety</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Short goodbye routine agreed with carers, the same every day; family photo or comfort toy if allowed</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Emotional wellbeing</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extLst>
                  <a:ext uri="{0D108BD9-81ED-4DB2-BD59-A6C34878D82A}">
                    <a16:rowId xmlns:a16="http://schemas.microsoft.com/office/drawing/2014/main" val="10002"/>
                  </a:ext>
                </a:extLst>
              </a:tr>
              <a:tr h="548640">
                <a:tc>
                  <a:txBody>
                    <a:bodyPr/>
                    <a:lstStyle/>
                    <a:p>
                      <a:pPr marL="0" indent="0">
                        <a:buNone/>
                      </a:pPr>
                      <a:r>
                        <a:rPr lang="en-US" sz="1200" b="1">
                          <a:solidFill>
                            <a:srgbClr val="24473E"/>
                          </a:solidFill>
                          <a:latin typeface="Arial" pitchFamily="34" charset="0"/>
                          <a:ea typeface="Arial" pitchFamily="34" charset="-122"/>
                          <a:cs typeface="Arial" pitchFamily="34" charset="-120"/>
                        </a:rPr>
                        <a:t>Safe haven</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Calm comfort and naming feelings: “You miss Mum. I am here with you” (Department for Education, 2023)</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Managing feelings</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extLst>
                  <a:ext uri="{0D108BD9-81ED-4DB2-BD59-A6C34878D82A}">
                    <a16:rowId xmlns:a16="http://schemas.microsoft.com/office/drawing/2014/main" val="10003"/>
                  </a:ext>
                </a:extLst>
              </a:tr>
              <a:tr h="548640">
                <a:tc>
                  <a:txBody>
                    <a:bodyPr/>
                    <a:lstStyle/>
                    <a:p>
                      <a:pPr marL="0" indent="0">
                        <a:buNone/>
                      </a:pPr>
                      <a:r>
                        <a:rPr lang="en-US" sz="1200" b="1">
                          <a:solidFill>
                            <a:srgbClr val="24473E"/>
                          </a:solidFill>
                          <a:latin typeface="Arial" pitchFamily="34" charset="0"/>
                          <a:ea typeface="Arial" pitchFamily="34" charset="-122"/>
                          <a:cs typeface="Arial" pitchFamily="34" charset="-120"/>
                        </a:rPr>
                        <a:t>Exploring from a secure base</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Step-by-step play: one-to-one, then beside one child, then a small group; indoor and outdoor play with her key person nearby</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Social and physical development</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extLst>
                  <a:ext uri="{0D108BD9-81ED-4DB2-BD59-A6C34878D82A}">
                    <a16:rowId xmlns:a16="http://schemas.microsoft.com/office/drawing/2014/main" val="10004"/>
                  </a:ext>
                </a:extLst>
              </a:tr>
              <a:tr h="548640">
                <a:tc>
                  <a:txBody>
                    <a:bodyPr/>
                    <a:lstStyle/>
                    <a:p>
                      <a:pPr marL="0" indent="0">
                        <a:buNone/>
                      </a:pPr>
                      <a:r>
                        <a:rPr lang="en-US" sz="1200" b="1">
                          <a:solidFill>
                            <a:srgbClr val="24473E"/>
                          </a:solidFill>
                          <a:latin typeface="Arial" pitchFamily="34" charset="0"/>
                          <a:ea typeface="Arial" pitchFamily="34" charset="-122"/>
                          <a:cs typeface="Arial" pitchFamily="34" charset="-120"/>
                        </a:rPr>
                        <a:t>Trusted relationships</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Picture cards, gestures, simple words and time to answer, used by her key person (Gillibrand, Lam and O’Donnell, 2016)</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tc>
                  <a:txBody>
                    <a:bodyPr/>
                    <a:lstStyle/>
                    <a:p>
                      <a:pPr marL="0" indent="0">
                        <a:buNone/>
                      </a:pPr>
                      <a:r>
                        <a:rPr lang="en-US" sz="1200" b="0" dirty="0">
                          <a:solidFill>
                            <a:srgbClr val="2E312D"/>
                          </a:solidFill>
                          <a:latin typeface="Arial" pitchFamily="34" charset="0"/>
                          <a:ea typeface="Arial" charset="0"/>
                          <a:cs typeface="Arial" pitchFamily="34" charset="-120"/>
                        </a:rPr>
                        <a:t>Cognitive communication and learning</a:t>
                      </a:r>
                      <a:endParaRPr lang="en-US" sz="1200" dirty="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extLst>
                  <a:ext uri="{0D108BD9-81ED-4DB2-BD59-A6C34878D82A}">
                    <a16:rowId xmlns:a16="http://schemas.microsoft.com/office/drawing/2014/main" val="10005"/>
                  </a:ext>
                </a:extLst>
              </a:tr>
              <a:tr h="548640">
                <a:tc>
                  <a:txBody>
                    <a:bodyPr/>
                    <a:lstStyle/>
                    <a:p>
                      <a:pPr marL="0" indent="0">
                        <a:buNone/>
                      </a:pPr>
                      <a:r>
                        <a:rPr lang="en-US" sz="1200" b="1">
                          <a:solidFill>
                            <a:srgbClr val="24473E"/>
                          </a:solidFill>
                          <a:latin typeface="Arial" pitchFamily="34" charset="0"/>
                          <a:ea typeface="Arial" pitchFamily="34" charset="-122"/>
                          <a:cs typeface="Arial" pitchFamily="34" charset="-120"/>
                        </a:rPr>
                        <a:t>Internal working model</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Work in partnership with carers, share progress daily and review the plan; seek advice if concerns continue (Harris, 2022)</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tc>
                  <a:txBody>
                    <a:bodyPr/>
                    <a:lstStyle/>
                    <a:p>
                      <a:pPr marL="0" indent="0">
                        <a:buNone/>
                      </a:pPr>
                      <a:r>
                        <a:rPr lang="en-US" sz="1200" b="0" dirty="0">
                          <a:solidFill>
                            <a:srgbClr val="2E312D"/>
                          </a:solidFill>
                          <a:latin typeface="Arial" pitchFamily="34" charset="0"/>
                          <a:ea typeface="Arial" pitchFamily="34" charset="-122"/>
                          <a:cs typeface="Arial" pitchFamily="34" charset="-120"/>
                        </a:rPr>
                        <a:t>Consistent care</a:t>
                      </a:r>
                      <a:endParaRPr lang="en-US" sz="1200" dirty="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extLst>
                  <a:ext uri="{0D108BD9-81ED-4DB2-BD59-A6C34878D82A}">
                    <a16:rowId xmlns:a16="http://schemas.microsoft.com/office/drawing/2014/main" val="10006"/>
                  </a:ext>
                </a:extLst>
              </a:tr>
            </a:tbl>
          </a:graphicData>
        </a:graphic>
      </p:graphicFrame>
      <p:sp>
        <p:nvSpPr>
          <p:cNvPr id="7" name="Coral editorial rule"/>
          <p:cNvSpPr/>
          <p:nvPr/>
        </p:nvSpPr>
        <p:spPr>
          <a:xfrm>
            <a:off x="457200" y="859536"/>
            <a:ext cx="8229600" cy="32004"/>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1E7"/>
        </a:solidFill>
        <a:effectLst/>
      </p:bgPr>
    </p:bg>
    <p:spTree>
      <p:nvGrpSpPr>
        <p:cNvPr id="1" name=""/>
        <p:cNvGrpSpPr/>
        <p:nvPr/>
      </p:nvGrpSpPr>
      <p:grpSpPr>
        <a:xfrm>
          <a:off x="0" y="0"/>
          <a:ext cx="0" cy="0"/>
          <a:chOff x="0" y="0"/>
          <a:chExt cx="0" cy="0"/>
        </a:xfrm>
      </p:grpSpPr>
      <p:sp>
        <p:nvSpPr>
          <p:cNvPr id="2" name="Text 0"/>
          <p:cNvSpPr/>
          <p:nvPr/>
        </p:nvSpPr>
        <p:spPr>
          <a:xfrm>
            <a:off x="457200" y="274320"/>
            <a:ext cx="7589520" cy="640080"/>
          </a:xfrm>
          <a:prstGeom prst="rect">
            <a:avLst/>
          </a:prstGeom>
          <a:noFill/>
          <a:ln/>
        </p:spPr>
        <p:txBody>
          <a:bodyPr wrap="square" lIns="0" tIns="0" rIns="0" bIns="0" rtlCol="0" anchor="ctr"/>
          <a:lstStyle/>
          <a:p>
            <a:pPr marL="0" indent="0">
              <a:buNone/>
            </a:pPr>
            <a:r>
              <a:rPr lang="en-US" sz="2800" b="1">
                <a:solidFill>
                  <a:srgbClr val="24473E"/>
                </a:solidFill>
                <a:latin typeface="Arial" pitchFamily="34" charset="0"/>
                <a:ea typeface="Arial" pitchFamily="34" charset="-122"/>
                <a:cs typeface="Arial" pitchFamily="34" charset="-120"/>
              </a:rPr>
              <a:t>Nature and nurture</a:t>
            </a:r>
            <a:endParaRPr lang="en-US" sz="2800">
              <a:latin typeface="Arial"/>
              <a:ea typeface="Arial"/>
              <a:cs typeface="Arial"/>
            </a:endParaRPr>
          </a:p>
        </p:txBody>
      </p:sp>
      <p:sp>
        <p:nvSpPr>
          <p:cNvPr id="3" name="Text 1"/>
          <p:cNvSpPr/>
          <p:nvPr/>
        </p:nvSpPr>
        <p:spPr>
          <a:xfrm>
            <a:off x="8229600" y="274320"/>
            <a:ext cx="457200" cy="365760"/>
          </a:xfrm>
          <a:prstGeom prst="rect">
            <a:avLst/>
          </a:prstGeom>
          <a:noFill/>
          <a:ln/>
        </p:spPr>
        <p:txBody>
          <a:bodyPr wrap="square" lIns="0" tIns="0" rIns="0" bIns="0" rtlCol="0" anchor="ctr"/>
          <a:lstStyle/>
          <a:p>
            <a:pPr marL="0" indent="0" algn="r">
              <a:buNone/>
            </a:pPr>
            <a:r>
              <a:rPr lang="en-US" sz="1100" b="1">
                <a:solidFill>
                  <a:srgbClr val="D66B5D"/>
                </a:solidFill>
                <a:latin typeface="Arial" pitchFamily="34" charset="0"/>
                <a:ea typeface="Arial" pitchFamily="34" charset="-122"/>
                <a:cs typeface="Arial" pitchFamily="34" charset="-120"/>
              </a:rPr>
              <a:t>6</a:t>
            </a:r>
            <a:endParaRPr lang="en-US" sz="1100">
              <a:latin typeface="Arial"/>
              <a:ea typeface="Arial"/>
              <a:cs typeface="Arial"/>
            </a:endParaRPr>
          </a:p>
        </p:txBody>
      </p:sp>
      <p:sp>
        <p:nvSpPr>
          <p:cNvPr id="4" name="Shape 2"/>
          <p:cNvSpPr/>
          <p:nvPr/>
        </p:nvSpPr>
        <p:spPr>
          <a:xfrm>
            <a:off x="457200" y="1097280"/>
            <a:ext cx="3977640" cy="2926080"/>
          </a:xfrm>
          <a:prstGeom prst="roundRect">
            <a:avLst>
              <a:gd name="adj" fmla="val 2500"/>
            </a:avLst>
          </a:prstGeom>
          <a:solidFill>
            <a:srgbClr val="E3E8D9"/>
          </a:solidFill>
          <a:ln w="10160">
            <a:solidFill>
              <a:srgbClr val="B9C8B2"/>
            </a:solidFill>
            <a:prstDash val="solid"/>
          </a:ln>
        </p:spPr>
        <p:txBody>
          <a:bodyPr/>
          <a:lstStyle/>
          <a:p>
            <a:endParaRPr lang="en-GB">
              <a:latin typeface="Arial"/>
              <a:ea typeface="Arial"/>
              <a:cs typeface="Arial"/>
            </a:endParaRPr>
          </a:p>
        </p:txBody>
      </p:sp>
      <p:sp>
        <p:nvSpPr>
          <p:cNvPr id="5" name="Text 3"/>
          <p:cNvSpPr/>
          <p:nvPr/>
        </p:nvSpPr>
        <p:spPr>
          <a:xfrm>
            <a:off x="685800" y="1234440"/>
            <a:ext cx="3566160" cy="457200"/>
          </a:xfrm>
          <a:prstGeom prst="rect">
            <a:avLst/>
          </a:prstGeom>
          <a:noFill/>
          <a:ln/>
        </p:spPr>
        <p:txBody>
          <a:bodyPr wrap="square" lIns="0" tIns="0" rIns="0" bIns="0" rtlCol="0" anchor="ctr"/>
          <a:lstStyle/>
          <a:p>
            <a:pPr marL="0" indent="0">
              <a:buNone/>
            </a:pPr>
            <a:r>
              <a:rPr lang="en-US" sz="2200" b="1">
                <a:solidFill>
                  <a:srgbClr val="24473E"/>
                </a:solidFill>
                <a:latin typeface="Arial" pitchFamily="34" charset="0"/>
                <a:ea typeface="Arial" pitchFamily="34" charset="-122"/>
                <a:cs typeface="Arial" pitchFamily="34" charset="-120"/>
              </a:rPr>
              <a:t>Nature</a:t>
            </a:r>
            <a:endParaRPr lang="en-US" sz="2200">
              <a:latin typeface="Arial"/>
              <a:ea typeface="Arial"/>
              <a:cs typeface="Arial"/>
            </a:endParaRPr>
          </a:p>
        </p:txBody>
      </p:sp>
      <p:sp>
        <p:nvSpPr>
          <p:cNvPr id="6" name="Text 4"/>
          <p:cNvSpPr/>
          <p:nvPr/>
        </p:nvSpPr>
        <p:spPr>
          <a:xfrm>
            <a:off x="685800" y="1691640"/>
            <a:ext cx="3566160" cy="320040"/>
          </a:xfrm>
          <a:prstGeom prst="rect">
            <a:avLst/>
          </a:prstGeom>
          <a:noFill/>
          <a:ln/>
        </p:spPr>
        <p:txBody>
          <a:bodyPr wrap="square" lIns="0" tIns="0" rIns="0" bIns="0" rtlCol="0" anchor="ctr"/>
          <a:lstStyle/>
          <a:p>
            <a:pPr marL="0" indent="0">
              <a:buNone/>
            </a:pPr>
            <a:r>
              <a:rPr lang="en-US" sz="1400">
                <a:solidFill>
                  <a:srgbClr val="2E312D"/>
                </a:solidFill>
                <a:latin typeface="Arial" pitchFamily="34" charset="0"/>
                <a:ea typeface="Arial" pitchFamily="34" charset="-122"/>
                <a:cs typeface="Arial" pitchFamily="34" charset="-120"/>
              </a:rPr>
              <a:t>A child’s inborn characteristics</a:t>
            </a:r>
            <a:endParaRPr lang="en-US" sz="1400">
              <a:latin typeface="Arial"/>
              <a:ea typeface="Arial"/>
              <a:cs typeface="Arial"/>
            </a:endParaRPr>
          </a:p>
        </p:txBody>
      </p:sp>
      <p:sp>
        <p:nvSpPr>
          <p:cNvPr id="7" name="Text 5"/>
          <p:cNvSpPr/>
          <p:nvPr/>
        </p:nvSpPr>
        <p:spPr>
          <a:xfrm>
            <a:off x="685800" y="2148840"/>
            <a:ext cx="3566160" cy="1783080"/>
          </a:xfrm>
          <a:prstGeom prst="rect">
            <a:avLst/>
          </a:prstGeom>
          <a:noFill/>
          <a:ln/>
        </p:spPr>
        <p:txBody>
          <a:bodyPr wrap="square" lIns="0" tIns="0" rIns="0" bIns="0" rtlCol="0" anchor="t"/>
          <a:lstStyle/>
          <a:p>
            <a:pPr marL="342900" indent="-342900">
              <a:spcAft>
                <a:spcPts val="600"/>
              </a:spcAft>
              <a:buSzPct val="100000"/>
              <a:buChar char="•"/>
            </a:pPr>
            <a:r>
              <a:rPr lang="en-US" sz="1400">
                <a:solidFill>
                  <a:srgbClr val="2E312D"/>
                </a:solidFill>
                <a:latin typeface="Arial" pitchFamily="34" charset="0"/>
                <a:ea typeface="Arial" pitchFamily="34" charset="-122"/>
                <a:cs typeface="Arial" pitchFamily="34" charset="-120"/>
              </a:rPr>
              <a:t>Temperament, health, sensory needs and language development (Gross, 2020).</a:t>
            </a:r>
            <a:endParaRPr lang="en-US" sz="1400">
              <a:latin typeface="Arial"/>
              <a:ea typeface="Arial"/>
              <a:cs typeface="Arial"/>
            </a:endParaRPr>
          </a:p>
          <a:p>
            <a:pPr marL="342900" indent="-342900">
              <a:spcAft>
                <a:spcPts val="600"/>
              </a:spcAft>
              <a:buSzPct val="100000"/>
              <a:buChar char="•"/>
            </a:pPr>
            <a:r>
              <a:rPr lang="en-US" sz="1400">
                <a:solidFill>
                  <a:srgbClr val="2E312D"/>
                </a:solidFill>
                <a:latin typeface="Arial" pitchFamily="34" charset="0"/>
                <a:ea typeface="Arial" pitchFamily="34" charset="-122"/>
                <a:cs typeface="Arial" pitchFamily="34" charset="-120"/>
              </a:rPr>
              <a:t>Shona may naturally be shy or take longer to feel comfortable with new people.</a:t>
            </a:r>
            <a:endParaRPr lang="en-US" sz="1400">
              <a:latin typeface="Arial"/>
              <a:ea typeface="Arial"/>
              <a:cs typeface="Arial"/>
            </a:endParaRPr>
          </a:p>
        </p:txBody>
      </p:sp>
      <p:sp>
        <p:nvSpPr>
          <p:cNvPr id="8" name="Shape 6"/>
          <p:cNvSpPr/>
          <p:nvPr/>
        </p:nvSpPr>
        <p:spPr>
          <a:xfrm>
            <a:off x="4709160" y="1097280"/>
            <a:ext cx="3977640" cy="2926080"/>
          </a:xfrm>
          <a:prstGeom prst="roundRect">
            <a:avLst>
              <a:gd name="adj" fmla="val 2500"/>
            </a:avLst>
          </a:prstGeom>
          <a:solidFill>
            <a:srgbClr val="F0D2C8"/>
          </a:solidFill>
          <a:ln w="10160">
            <a:solidFill>
              <a:srgbClr val="D66B5D"/>
            </a:solidFill>
            <a:prstDash val="solid"/>
          </a:ln>
        </p:spPr>
        <p:txBody>
          <a:bodyPr/>
          <a:lstStyle/>
          <a:p>
            <a:endParaRPr lang="en-GB">
              <a:latin typeface="Arial"/>
              <a:ea typeface="Arial"/>
              <a:cs typeface="Arial"/>
            </a:endParaRPr>
          </a:p>
        </p:txBody>
      </p:sp>
      <p:sp>
        <p:nvSpPr>
          <p:cNvPr id="9" name="Text 7"/>
          <p:cNvSpPr/>
          <p:nvPr/>
        </p:nvSpPr>
        <p:spPr>
          <a:xfrm>
            <a:off x="4937760" y="1234440"/>
            <a:ext cx="3566160" cy="457200"/>
          </a:xfrm>
          <a:prstGeom prst="rect">
            <a:avLst/>
          </a:prstGeom>
          <a:noFill/>
          <a:ln/>
        </p:spPr>
        <p:txBody>
          <a:bodyPr wrap="square" lIns="0" tIns="0" rIns="0" bIns="0" rtlCol="0" anchor="ctr"/>
          <a:lstStyle/>
          <a:p>
            <a:pPr marL="0" indent="0">
              <a:buNone/>
            </a:pPr>
            <a:r>
              <a:rPr lang="en-US" sz="2200" b="1">
                <a:solidFill>
                  <a:srgbClr val="24473E"/>
                </a:solidFill>
                <a:latin typeface="Arial" pitchFamily="34" charset="0"/>
                <a:ea typeface="Arial" pitchFamily="34" charset="-122"/>
                <a:cs typeface="Arial" pitchFamily="34" charset="-120"/>
              </a:rPr>
              <a:t>Nurture</a:t>
            </a:r>
            <a:endParaRPr lang="en-US" sz="2200">
              <a:latin typeface="Arial"/>
              <a:ea typeface="Arial"/>
              <a:cs typeface="Arial"/>
            </a:endParaRPr>
          </a:p>
        </p:txBody>
      </p:sp>
      <p:sp>
        <p:nvSpPr>
          <p:cNvPr id="10" name="Text 8"/>
          <p:cNvSpPr/>
          <p:nvPr/>
        </p:nvSpPr>
        <p:spPr>
          <a:xfrm>
            <a:off x="4937760" y="1691640"/>
            <a:ext cx="3566160" cy="320040"/>
          </a:xfrm>
          <a:prstGeom prst="rect">
            <a:avLst/>
          </a:prstGeom>
          <a:noFill/>
          <a:ln/>
        </p:spPr>
        <p:txBody>
          <a:bodyPr wrap="square" lIns="0" tIns="0" rIns="0" bIns="0" rtlCol="0" anchor="ctr"/>
          <a:lstStyle/>
          <a:p>
            <a:pPr marL="0" indent="0">
              <a:buNone/>
            </a:pPr>
            <a:r>
              <a:rPr lang="en-US" sz="1400">
                <a:solidFill>
                  <a:srgbClr val="2E312D"/>
                </a:solidFill>
                <a:latin typeface="Arial" pitchFamily="34" charset="0"/>
                <a:ea typeface="Arial" pitchFamily="34" charset="-122"/>
                <a:cs typeface="Arial" pitchFamily="34" charset="-120"/>
              </a:rPr>
              <a:t>A child’s experiences and environment</a:t>
            </a:r>
            <a:endParaRPr lang="en-US" sz="1400">
              <a:latin typeface="Arial"/>
              <a:ea typeface="Arial"/>
              <a:cs typeface="Arial"/>
            </a:endParaRPr>
          </a:p>
        </p:txBody>
      </p:sp>
      <p:sp>
        <p:nvSpPr>
          <p:cNvPr id="11" name="Text 9"/>
          <p:cNvSpPr/>
          <p:nvPr/>
        </p:nvSpPr>
        <p:spPr>
          <a:xfrm>
            <a:off x="4937760" y="2148840"/>
            <a:ext cx="3566160" cy="1783080"/>
          </a:xfrm>
          <a:prstGeom prst="rect">
            <a:avLst/>
          </a:prstGeom>
          <a:noFill/>
          <a:ln/>
        </p:spPr>
        <p:txBody>
          <a:bodyPr wrap="square" lIns="0" tIns="0" rIns="0" bIns="0" rtlCol="0" anchor="t"/>
          <a:lstStyle/>
          <a:p>
            <a:pPr marL="342900" indent="-342900">
              <a:spcAft>
                <a:spcPts val="600"/>
              </a:spcAft>
              <a:buSzPct val="100000"/>
              <a:buChar char="•"/>
            </a:pPr>
            <a:r>
              <a:rPr lang="en-US" sz="1400">
                <a:solidFill>
                  <a:srgbClr val="2E312D"/>
                </a:solidFill>
                <a:latin typeface="Arial" pitchFamily="34" charset="0"/>
                <a:ea typeface="Arial" pitchFamily="34" charset="-122"/>
                <a:cs typeface="Arial" pitchFamily="34" charset="-120"/>
              </a:rPr>
              <a:t>Starting nursery and being away from carers may feel difficult for Shona.</a:t>
            </a:r>
            <a:endParaRPr lang="en-US" sz="1400">
              <a:latin typeface="Arial"/>
              <a:ea typeface="Arial"/>
              <a:cs typeface="Arial"/>
            </a:endParaRPr>
          </a:p>
          <a:p>
            <a:pPr marL="342900" indent="-342900">
              <a:spcAft>
                <a:spcPts val="600"/>
              </a:spcAft>
              <a:buSzPct val="100000"/>
              <a:buChar char="•"/>
            </a:pPr>
            <a:r>
              <a:rPr lang="en-US" sz="1400">
                <a:solidFill>
                  <a:srgbClr val="2E312D"/>
                </a:solidFill>
                <a:latin typeface="Arial" pitchFamily="34" charset="0"/>
                <a:ea typeface="Arial" pitchFamily="34" charset="-122"/>
                <a:cs typeface="Arial" pitchFamily="34" charset="-120"/>
              </a:rPr>
              <a:t>Support from carers and staff can help her feel safe and confident.</a:t>
            </a:r>
            <a:endParaRPr lang="en-US" sz="1400">
              <a:latin typeface="Arial"/>
              <a:ea typeface="Arial"/>
              <a:cs typeface="Arial"/>
            </a:endParaRPr>
          </a:p>
        </p:txBody>
      </p:sp>
      <p:sp>
        <p:nvSpPr>
          <p:cNvPr id="12" name="Text 10"/>
          <p:cNvSpPr/>
          <p:nvPr/>
        </p:nvSpPr>
        <p:spPr>
          <a:xfrm>
            <a:off x="457200" y="4160520"/>
            <a:ext cx="8229600" cy="411480"/>
          </a:xfrm>
          <a:prstGeom prst="rect">
            <a:avLst/>
          </a:prstGeom>
          <a:noFill/>
          <a:ln/>
        </p:spPr>
        <p:txBody>
          <a:bodyPr wrap="square" lIns="0" tIns="0" rIns="0" bIns="0" rtlCol="0" anchor="ctr"/>
          <a:lstStyle/>
          <a:p>
            <a:pPr marL="0" indent="0">
              <a:buNone/>
            </a:pPr>
            <a:r>
              <a:rPr lang="en-US" sz="1500" b="1">
                <a:solidFill>
                  <a:srgbClr val="24473E"/>
                </a:solidFill>
                <a:latin typeface="Arial" pitchFamily="34" charset="0"/>
                <a:ea typeface="Arial" pitchFamily="34" charset="-122"/>
                <a:cs typeface="Arial" pitchFamily="34" charset="-120"/>
              </a:rPr>
              <a:t>Shona’s development is shaped by both nature and nurture working together (Gillibrand, Lam and O’Donnell, 2016).</a:t>
            </a:r>
            <a:endParaRPr lang="en-US" sz="1500">
              <a:latin typeface="Arial"/>
              <a:ea typeface="Arial"/>
              <a:cs typeface="Arial"/>
            </a:endParaRPr>
          </a:p>
        </p:txBody>
      </p:sp>
      <p:pic>
        <p:nvPicPr>
          <p:cNvPr id="13" name="Nursery illustration – slide 261" descr="Child development supported by temperament and environment"/>
          <p:cNvPicPr>
            <a:picLocks noChangeAspect="1"/>
          </p:cNvPicPr>
          <p:nvPr/>
        </p:nvPicPr>
        <p:blipFill>
          <a:blip r:embed="rId3"/>
          <a:stretch>
            <a:fillRect/>
          </a:stretch>
        </p:blipFill>
        <p:spPr>
          <a:xfrm>
            <a:off x="7388352" y="104692"/>
            <a:ext cx="694944" cy="705015"/>
          </a:xfrm>
          <a:prstGeom prst="rect">
            <a:avLst/>
          </a:prstGeom>
        </p:spPr>
      </p:pic>
      <p:sp>
        <p:nvSpPr>
          <p:cNvPr id="14" name="Coral editorial rule"/>
          <p:cNvSpPr/>
          <p:nvPr/>
        </p:nvSpPr>
        <p:spPr>
          <a:xfrm>
            <a:off x="457200" y="859536"/>
            <a:ext cx="8229600" cy="32004"/>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1E7"/>
        </a:solidFill>
        <a:effectLst/>
      </p:bgPr>
    </p:bg>
    <p:spTree>
      <p:nvGrpSpPr>
        <p:cNvPr id="1" name=""/>
        <p:cNvGrpSpPr/>
        <p:nvPr/>
      </p:nvGrpSpPr>
      <p:grpSpPr>
        <a:xfrm>
          <a:off x="0" y="0"/>
          <a:ext cx="0" cy="0"/>
          <a:chOff x="0" y="0"/>
          <a:chExt cx="0" cy="0"/>
        </a:xfrm>
      </p:grpSpPr>
      <p:sp>
        <p:nvSpPr>
          <p:cNvPr id="2" name="Text 0"/>
          <p:cNvSpPr/>
          <p:nvPr/>
        </p:nvSpPr>
        <p:spPr>
          <a:xfrm>
            <a:off x="457200" y="274320"/>
            <a:ext cx="7589520" cy="640080"/>
          </a:xfrm>
          <a:prstGeom prst="rect">
            <a:avLst/>
          </a:prstGeom>
          <a:noFill/>
          <a:ln/>
        </p:spPr>
        <p:txBody>
          <a:bodyPr wrap="square" lIns="0" tIns="0" rIns="0" bIns="0" rtlCol="0" anchor="ctr"/>
          <a:lstStyle/>
          <a:p>
            <a:pPr marL="0" indent="0">
              <a:buNone/>
            </a:pPr>
            <a:r>
              <a:rPr lang="en-US" sz="2800" b="1">
                <a:solidFill>
                  <a:srgbClr val="24473E"/>
                </a:solidFill>
                <a:latin typeface="Arial" pitchFamily="34" charset="0"/>
                <a:ea typeface="Arial" pitchFamily="34" charset="-122"/>
                <a:cs typeface="Arial" pitchFamily="34" charset="-120"/>
              </a:rPr>
              <a:t>Critical evaluation</a:t>
            </a:r>
            <a:endParaRPr lang="en-US" sz="2800">
              <a:latin typeface="Arial"/>
              <a:ea typeface="Arial"/>
              <a:cs typeface="Arial"/>
            </a:endParaRPr>
          </a:p>
        </p:txBody>
      </p:sp>
      <p:sp>
        <p:nvSpPr>
          <p:cNvPr id="3" name="Text 1"/>
          <p:cNvSpPr/>
          <p:nvPr/>
        </p:nvSpPr>
        <p:spPr>
          <a:xfrm>
            <a:off x="8229600" y="274320"/>
            <a:ext cx="457200" cy="365760"/>
          </a:xfrm>
          <a:prstGeom prst="rect">
            <a:avLst/>
          </a:prstGeom>
          <a:noFill/>
          <a:ln/>
        </p:spPr>
        <p:txBody>
          <a:bodyPr wrap="square" lIns="0" tIns="0" rIns="0" bIns="0" rtlCol="0" anchor="ctr"/>
          <a:lstStyle/>
          <a:p>
            <a:pPr marL="0" indent="0" algn="r">
              <a:buNone/>
            </a:pPr>
            <a:r>
              <a:rPr lang="en-US" sz="1100" b="1">
                <a:solidFill>
                  <a:srgbClr val="D66B5D"/>
                </a:solidFill>
                <a:latin typeface="Arial" pitchFamily="34" charset="0"/>
                <a:ea typeface="Arial" pitchFamily="34" charset="-122"/>
                <a:cs typeface="Arial" pitchFamily="34" charset="-120"/>
              </a:rPr>
              <a:t>7</a:t>
            </a:r>
            <a:endParaRPr lang="en-US" sz="1100">
              <a:latin typeface="Arial"/>
              <a:ea typeface="Arial"/>
              <a:cs typeface="Arial"/>
            </a:endParaRPr>
          </a:p>
        </p:txBody>
      </p:sp>
      <p:graphicFrame>
        <p:nvGraphicFramePr>
          <p:cNvPr id="8" name="Table 0"/>
          <p:cNvGraphicFramePr>
            <a:graphicFrameLocks noGrp="1"/>
          </p:cNvGraphicFramePr>
          <p:nvPr>
            <p:extLst>
              <p:ext uri="{D42A27DB-BD31-4B8C-83A1-F6EECF244321}">
                <p14:modId xmlns:p14="http://schemas.microsoft.com/office/powerpoint/2010/main" val="893400478"/>
              </p:ext>
            </p:extLst>
          </p:nvPr>
        </p:nvGraphicFramePr>
        <p:xfrm>
          <a:off x="457200" y="960120"/>
          <a:ext cx="8229600" cy="3264408"/>
        </p:xfrm>
        <a:graphic>
          <a:graphicData uri="http://schemas.openxmlformats.org/drawingml/2006/table">
            <a:tbl>
              <a:tblPr/>
              <a:tblGrid>
                <a:gridCol w="1554480">
                  <a:extLst>
                    <a:ext uri="{9D8B030D-6E8A-4147-A177-3AD203B41FA5}">
                      <a16:colId xmlns:a16="http://schemas.microsoft.com/office/drawing/2014/main" val="20000"/>
                    </a:ext>
                  </a:extLst>
                </a:gridCol>
                <a:gridCol w="219456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194560">
                  <a:extLst>
                    <a:ext uri="{9D8B030D-6E8A-4147-A177-3AD203B41FA5}">
                      <a16:colId xmlns:a16="http://schemas.microsoft.com/office/drawing/2014/main" val="20003"/>
                    </a:ext>
                  </a:extLst>
                </a:gridCol>
              </a:tblGrid>
              <a:tr h="365760">
                <a:tc>
                  <a:txBody>
                    <a:bodyPr/>
                    <a:lstStyle/>
                    <a:p>
                      <a:pPr marL="0" indent="0">
                        <a:buNone/>
                      </a:pPr>
                      <a:r>
                        <a:rPr lang="en-US" sz="1300" b="1">
                          <a:solidFill>
                            <a:srgbClr val="F7F1E7"/>
                          </a:solidFill>
                          <a:latin typeface="Arial" pitchFamily="34" charset="0"/>
                          <a:ea typeface="Arial" pitchFamily="34" charset="-122"/>
                          <a:cs typeface="Arial" pitchFamily="34" charset="-120"/>
                        </a:rPr>
                        <a:t>Area</a:t>
                      </a:r>
                      <a:endParaRPr lang="en-US" sz="13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24473E"/>
                    </a:solidFill>
                  </a:tcPr>
                </a:tc>
                <a:tc>
                  <a:txBody>
                    <a:bodyPr/>
                    <a:lstStyle/>
                    <a:p>
                      <a:pPr marL="0" indent="0">
                        <a:buNone/>
                      </a:pPr>
                      <a:r>
                        <a:rPr lang="en-US" sz="1300" b="1">
                          <a:solidFill>
                            <a:srgbClr val="F7F1E7"/>
                          </a:solidFill>
                          <a:latin typeface="Arial" pitchFamily="34" charset="0"/>
                          <a:ea typeface="Arial" pitchFamily="34" charset="-122"/>
                          <a:cs typeface="Arial" pitchFamily="34" charset="-120"/>
                        </a:rPr>
                        <a:t>Usefulness</a:t>
                      </a:r>
                      <a:endParaRPr lang="en-US" sz="13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24473E"/>
                    </a:solidFill>
                  </a:tcPr>
                </a:tc>
                <a:tc>
                  <a:txBody>
                    <a:bodyPr/>
                    <a:lstStyle/>
                    <a:p>
                      <a:pPr marL="0" indent="0">
                        <a:buNone/>
                      </a:pPr>
                      <a:r>
                        <a:rPr lang="en-US" sz="1300" b="1">
                          <a:solidFill>
                            <a:srgbClr val="F7F1E7"/>
                          </a:solidFill>
                          <a:latin typeface="Arial" pitchFamily="34" charset="0"/>
                          <a:ea typeface="Arial" pitchFamily="34" charset="-122"/>
                          <a:cs typeface="Arial" pitchFamily="34" charset="-120"/>
                        </a:rPr>
                        <a:t>Limitation</a:t>
                      </a:r>
                      <a:endParaRPr lang="en-US" sz="13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24473E"/>
                    </a:solidFill>
                  </a:tcPr>
                </a:tc>
                <a:tc>
                  <a:txBody>
                    <a:bodyPr/>
                    <a:lstStyle/>
                    <a:p>
                      <a:pPr marL="0" indent="0">
                        <a:buNone/>
                      </a:pPr>
                      <a:r>
                        <a:rPr lang="en-US" sz="1300" b="1">
                          <a:solidFill>
                            <a:srgbClr val="F7F1E7"/>
                          </a:solidFill>
                          <a:latin typeface="Arial" pitchFamily="34" charset="0"/>
                          <a:ea typeface="Arial" pitchFamily="34" charset="-122"/>
                          <a:cs typeface="Arial" pitchFamily="34" charset="-120"/>
                        </a:rPr>
                        <a:t>In practice</a:t>
                      </a:r>
                      <a:endParaRPr lang="en-US" sz="13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24473E"/>
                    </a:solidFill>
                  </a:tcPr>
                </a:tc>
                <a:extLst>
                  <a:ext uri="{0D108BD9-81ED-4DB2-BD59-A6C34878D82A}">
                    <a16:rowId xmlns:a16="http://schemas.microsoft.com/office/drawing/2014/main" val="10000"/>
                  </a:ext>
                </a:extLst>
              </a:tr>
              <a:tr h="685800">
                <a:tc>
                  <a:txBody>
                    <a:bodyPr/>
                    <a:lstStyle/>
                    <a:p>
                      <a:pPr marL="0" indent="0">
                        <a:buNone/>
                      </a:pPr>
                      <a:r>
                        <a:rPr lang="en-US" sz="1200" b="1">
                          <a:solidFill>
                            <a:srgbClr val="24473E"/>
                          </a:solidFill>
                          <a:latin typeface="Arial" pitchFamily="34" charset="0"/>
                          <a:ea typeface="Arial" pitchFamily="34" charset="-122"/>
                          <a:cs typeface="Arial" pitchFamily="34" charset="-120"/>
                        </a:rPr>
                        <a:t>Person-centred care</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Helps staff see Shona’s distress as a need for comfort, not bad behaviour</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Risk of labelling Shona with an attachment problem from behaviour alone</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Observe over time and avoid diagnosing</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extLst>
                  <a:ext uri="{0D108BD9-81ED-4DB2-BD59-A6C34878D82A}">
                    <a16:rowId xmlns:a16="http://schemas.microsoft.com/office/drawing/2014/main" val="10001"/>
                  </a:ext>
                </a:extLst>
              </a:tr>
              <a:tr h="685800">
                <a:tc>
                  <a:txBody>
                    <a:bodyPr/>
                    <a:lstStyle/>
                    <a:p>
                      <a:pPr marL="0" indent="0">
                        <a:buNone/>
                      </a:pPr>
                      <a:r>
                        <a:rPr lang="en-US" sz="1200" b="1">
                          <a:solidFill>
                            <a:srgbClr val="24473E"/>
                          </a:solidFill>
                          <a:latin typeface="Arial" pitchFamily="34" charset="0"/>
                          <a:ea typeface="Arial" pitchFamily="34" charset="-122"/>
                          <a:cs typeface="Arial" pitchFamily="34" charset="-120"/>
                        </a:rPr>
                        <a:t>Key-person approach</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Supports a consistent key person and calm routines (Boyd and Bee, 2019)</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Focuses on one main carer; children bond with several adults (Harris, 2022)</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The whole team gives consistent, caring support</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extLst>
                  <a:ext uri="{0D108BD9-81ED-4DB2-BD59-A6C34878D82A}">
                    <a16:rowId xmlns:a16="http://schemas.microsoft.com/office/drawing/2014/main" val="10002"/>
                  </a:ext>
                </a:extLst>
              </a:tr>
              <a:tr h="685800">
                <a:tc>
                  <a:txBody>
                    <a:bodyPr/>
                    <a:lstStyle/>
                    <a:p>
                      <a:pPr marL="0" indent="0">
                        <a:buNone/>
                      </a:pPr>
                      <a:r>
                        <a:rPr lang="en-US" sz="1200" b="1">
                          <a:solidFill>
                            <a:srgbClr val="24473E"/>
                          </a:solidFill>
                          <a:latin typeface="Arial" pitchFamily="34" charset="0"/>
                          <a:ea typeface="Arial" pitchFamily="34" charset="-122"/>
                          <a:cs typeface="Arial" pitchFamily="34" charset="-120"/>
                        </a:rPr>
                        <a:t>Holistic needs</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Highlights emotional wellbeing and feeling safe</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Does not explain speech, hearing or developmental needs</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tc>
                  <a:txBody>
                    <a:bodyPr/>
                    <a:lstStyle/>
                    <a:p>
                      <a:pPr marL="0" indent="0">
                        <a:buNone/>
                      </a:pPr>
                      <a:r>
                        <a:rPr lang="en-US" sz="1200" b="0" dirty="0">
                          <a:solidFill>
                            <a:srgbClr val="2E312D"/>
                          </a:solidFill>
                          <a:latin typeface="Arial" pitchFamily="34" charset="0"/>
                          <a:ea typeface="Arial" pitchFamily="34" charset="-122"/>
                          <a:cs typeface="Arial" pitchFamily="34" charset="-120"/>
                        </a:rPr>
                        <a:t>Refer to the special educational </a:t>
                      </a:r>
                      <a:r>
                        <a:rPr lang="en-US" sz="1200" b="0">
                          <a:solidFill>
                            <a:srgbClr val="2E312D"/>
                          </a:solidFill>
                          <a:latin typeface="Arial" pitchFamily="34" charset="0"/>
                          <a:ea typeface="Arial" pitchFamily="34" charset="-122"/>
                          <a:cs typeface="Arial" pitchFamily="34" charset="-120"/>
                        </a:rPr>
                        <a:t>need,s coordinator or health visitor if concerns continue</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7F1E7"/>
                    </a:solidFill>
                  </a:tcPr>
                </a:tc>
                <a:extLst>
                  <a:ext uri="{0D108BD9-81ED-4DB2-BD59-A6C34878D82A}">
                    <a16:rowId xmlns:a16="http://schemas.microsoft.com/office/drawing/2014/main" val="10003"/>
                  </a:ext>
                </a:extLst>
              </a:tr>
              <a:tr h="685800">
                <a:tc>
                  <a:txBody>
                    <a:bodyPr/>
                    <a:lstStyle/>
                    <a:p>
                      <a:pPr marL="0" indent="0">
                        <a:buNone/>
                      </a:pPr>
                      <a:r>
                        <a:rPr lang="en-US" sz="1200" b="1">
                          <a:solidFill>
                            <a:srgbClr val="24473E"/>
                          </a:solidFill>
                          <a:latin typeface="Arial" pitchFamily="34" charset="0"/>
                          <a:ea typeface="Arial" pitchFamily="34" charset="-122"/>
                          <a:cs typeface="Arial" pitchFamily="34" charset="-120"/>
                        </a:rPr>
                        <a:t>Working with families</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E3E8D9"/>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Shows how important carers are to the child</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tc>
                  <a:txBody>
                    <a:bodyPr/>
                    <a:lstStyle/>
                    <a:p>
                      <a:pPr marL="0" indent="0">
                        <a:buNone/>
                      </a:pPr>
                      <a:r>
                        <a:rPr lang="en-US" sz="1200" b="0">
                          <a:solidFill>
                            <a:srgbClr val="2E312D"/>
                          </a:solidFill>
                          <a:latin typeface="Arial" pitchFamily="34" charset="0"/>
                          <a:ea typeface="Arial" pitchFamily="34" charset="-122"/>
                          <a:cs typeface="Arial" pitchFamily="34" charset="-120"/>
                        </a:rPr>
                        <a:t>Can lead to blaming parents; childcare differs across cultures (Gross, 2020)</a:t>
                      </a:r>
                      <a:endParaRPr lang="en-US" sz="120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tc>
                  <a:txBody>
                    <a:bodyPr/>
                    <a:lstStyle/>
                    <a:p>
                      <a:pPr marL="0" indent="0">
                        <a:buNone/>
                      </a:pPr>
                      <a:r>
                        <a:rPr lang="en-US" sz="1200" b="0" dirty="0">
                          <a:solidFill>
                            <a:srgbClr val="2E312D"/>
                          </a:solidFill>
                          <a:latin typeface="Arial" pitchFamily="34" charset="0"/>
                          <a:ea typeface="Arial" pitchFamily="34" charset="-122"/>
                          <a:cs typeface="Arial" pitchFamily="34" charset="-120"/>
                        </a:rPr>
                        <a:t>Work in partnership and respect family culture</a:t>
                      </a:r>
                      <a:endParaRPr lang="en-US" sz="1200" dirty="0">
                        <a:latin typeface="Arial" charset="0"/>
                        <a:ea typeface="Arial" charset="0"/>
                        <a:cs typeface="Arial" charset="0"/>
                      </a:endParaRPr>
                    </a:p>
                  </a:txBody>
                  <a:tcPr marL="54864" marR="54864" marT="54864" marB="54864" anchor="ctr">
                    <a:lnL w="9525" cap="flat" cmpd="sng" algn="ctr">
                      <a:solidFill>
                        <a:srgbClr val="D4D1CA"/>
                      </a:solidFill>
                      <a:prstDash val="solid"/>
                      <a:round/>
                      <a:headEnd type="none" w="med" len="med"/>
                      <a:tailEnd type="none" w="med" len="med"/>
                    </a:lnL>
                    <a:lnR w="9525" cap="flat" cmpd="sng" algn="ctr">
                      <a:solidFill>
                        <a:srgbClr val="D4D1CA"/>
                      </a:solidFill>
                      <a:prstDash val="solid"/>
                      <a:round/>
                      <a:headEnd type="none" w="med" len="med"/>
                      <a:tailEnd type="none" w="med" len="med"/>
                    </a:lnR>
                    <a:lnT w="9525" cap="flat" cmpd="sng" algn="ctr">
                      <a:solidFill>
                        <a:srgbClr val="D4D1CA"/>
                      </a:solidFill>
                      <a:prstDash val="solid"/>
                      <a:round/>
                      <a:headEnd type="none" w="med" len="med"/>
                      <a:tailEnd type="none" w="med" len="med"/>
                    </a:lnT>
                    <a:lnB w="9525" cap="flat" cmpd="sng" algn="ctr">
                      <a:solidFill>
                        <a:srgbClr val="D4D1CA"/>
                      </a:solidFill>
                      <a:prstDash val="solid"/>
                      <a:round/>
                      <a:headEnd type="none" w="med" len="med"/>
                      <a:tailEnd type="none" w="med" len="med"/>
                    </a:lnB>
                    <a:solidFill>
                      <a:srgbClr val="F0D2C8"/>
                    </a:solidFill>
                  </a:tcPr>
                </a:tc>
                <a:extLst>
                  <a:ext uri="{0D108BD9-81ED-4DB2-BD59-A6C34878D82A}">
                    <a16:rowId xmlns:a16="http://schemas.microsoft.com/office/drawing/2014/main" val="10004"/>
                  </a:ext>
                </a:extLst>
              </a:tr>
            </a:tbl>
          </a:graphicData>
        </a:graphic>
      </p:graphicFrame>
      <p:sp>
        <p:nvSpPr>
          <p:cNvPr id="5" name="Shape 2"/>
          <p:cNvSpPr/>
          <p:nvPr/>
        </p:nvSpPr>
        <p:spPr>
          <a:xfrm>
            <a:off x="457200" y="4343400"/>
            <a:ext cx="8229600" cy="502920"/>
          </a:xfrm>
          <a:prstGeom prst="roundRect">
            <a:avLst>
              <a:gd name="adj" fmla="val 14545"/>
            </a:avLst>
          </a:prstGeom>
          <a:solidFill>
            <a:srgbClr val="E3E8D9"/>
          </a:solidFill>
          <a:ln w="10160">
            <a:solidFill>
              <a:srgbClr val="B9C8B2"/>
            </a:solidFill>
            <a:prstDash val="solid"/>
          </a:ln>
        </p:spPr>
        <p:txBody>
          <a:bodyPr/>
          <a:lstStyle/>
          <a:p>
            <a:endParaRPr lang="en-GB">
              <a:latin typeface="Arial"/>
              <a:ea typeface="Arial"/>
              <a:cs typeface="Arial"/>
            </a:endParaRPr>
          </a:p>
        </p:txBody>
      </p:sp>
      <p:sp>
        <p:nvSpPr>
          <p:cNvPr id="6" name="Text 3"/>
          <p:cNvSpPr/>
          <p:nvPr/>
        </p:nvSpPr>
        <p:spPr>
          <a:xfrm>
            <a:off x="640080" y="4343400"/>
            <a:ext cx="7863840" cy="502920"/>
          </a:xfrm>
          <a:prstGeom prst="rect">
            <a:avLst/>
          </a:prstGeom>
          <a:noFill/>
          <a:ln/>
        </p:spPr>
        <p:txBody>
          <a:bodyPr wrap="square" lIns="0" tIns="0" rIns="0" bIns="0" rtlCol="0" anchor="ctr"/>
          <a:lstStyle/>
          <a:p>
            <a:pPr marL="0" indent="0">
              <a:buNone/>
            </a:pPr>
            <a:r>
              <a:rPr lang="en-US" sz="1200" b="1">
                <a:solidFill>
                  <a:srgbClr val="24473E"/>
                </a:solidFill>
                <a:latin typeface="Arial" pitchFamily="34" charset="0"/>
                <a:ea typeface="Arial" pitchFamily="34" charset="-122"/>
                <a:cs typeface="Arial" pitchFamily="34" charset="-120"/>
              </a:rPr>
              <a:t>Overall: </a:t>
            </a:r>
            <a:r>
              <a:rPr lang="en-US" sz="1200">
                <a:solidFill>
                  <a:srgbClr val="24473E"/>
                </a:solidFill>
                <a:latin typeface="Arial" pitchFamily="34" charset="0"/>
                <a:ea typeface="Arial" pitchFamily="34" charset="-122"/>
                <a:cs typeface="Arial" pitchFamily="34" charset="-120"/>
              </a:rPr>
              <a:t>a useful guide for nursery practice, but it should be used alongside observation, carers’ views and other professionals.</a:t>
            </a:r>
            <a:endParaRPr lang="en-US" sz="1200">
              <a:latin typeface="Arial"/>
              <a:ea typeface="Arial"/>
              <a:cs typeface="Arial"/>
            </a:endParaRPr>
          </a:p>
        </p:txBody>
      </p:sp>
      <p:pic>
        <p:nvPicPr>
          <p:cNvPr id="9" name="Nursery illustration – slide 262" descr="Nursery practitioners observing and discussing support thoughtfully"/>
          <p:cNvPicPr>
            <a:picLocks noChangeAspect="1"/>
          </p:cNvPicPr>
          <p:nvPr/>
        </p:nvPicPr>
        <p:blipFill>
          <a:blip r:embed="rId3"/>
          <a:stretch>
            <a:fillRect/>
          </a:stretch>
        </p:blipFill>
        <p:spPr>
          <a:xfrm>
            <a:off x="7388352" y="113037"/>
            <a:ext cx="694944" cy="688325"/>
          </a:xfrm>
          <a:prstGeom prst="rect">
            <a:avLst/>
          </a:prstGeom>
        </p:spPr>
      </p:pic>
      <p:sp>
        <p:nvSpPr>
          <p:cNvPr id="10" name="Coral editorial rule"/>
          <p:cNvSpPr/>
          <p:nvPr/>
        </p:nvSpPr>
        <p:spPr>
          <a:xfrm>
            <a:off x="457200" y="859536"/>
            <a:ext cx="8229600" cy="32004"/>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24473E"/>
        </a:solidFill>
        <a:effectLst/>
      </p:bgPr>
    </p:bg>
    <p:spTree>
      <p:nvGrpSpPr>
        <p:cNvPr id="1" name=""/>
        <p:cNvGrpSpPr/>
        <p:nvPr/>
      </p:nvGrpSpPr>
      <p:grpSpPr>
        <a:xfrm>
          <a:off x="0" y="0"/>
          <a:ext cx="0" cy="0"/>
          <a:chOff x="0" y="0"/>
          <a:chExt cx="0" cy="0"/>
        </a:xfrm>
      </p:grpSpPr>
      <p:sp>
        <p:nvSpPr>
          <p:cNvPr id="2" name="Text 0"/>
          <p:cNvSpPr/>
          <p:nvPr/>
        </p:nvSpPr>
        <p:spPr>
          <a:xfrm>
            <a:off x="457200" y="274320"/>
            <a:ext cx="7589520" cy="640080"/>
          </a:xfrm>
          <a:prstGeom prst="rect">
            <a:avLst/>
          </a:prstGeom>
          <a:noFill/>
          <a:ln/>
        </p:spPr>
        <p:txBody>
          <a:bodyPr wrap="square" lIns="0" tIns="0" rIns="0" bIns="0" rtlCol="0" anchor="ctr"/>
          <a:lstStyle/>
          <a:p>
            <a:pPr marL="0" indent="0">
              <a:buNone/>
            </a:pPr>
            <a:r>
              <a:rPr lang="en-US" sz="2800" b="1">
                <a:solidFill>
                  <a:srgbClr val="F7F1E7"/>
                </a:solidFill>
                <a:latin typeface="Arial" pitchFamily="34" charset="0"/>
                <a:ea typeface="Arial" pitchFamily="34" charset="-122"/>
                <a:cs typeface="Arial" pitchFamily="34" charset="-120"/>
              </a:rPr>
              <a:t>Conclusion</a:t>
            </a:r>
            <a:endParaRPr lang="en-US" sz="2800">
              <a:latin typeface="Arial"/>
              <a:ea typeface="Arial"/>
              <a:cs typeface="Arial"/>
            </a:endParaRPr>
          </a:p>
        </p:txBody>
      </p:sp>
      <p:sp>
        <p:nvSpPr>
          <p:cNvPr id="3" name="Text 1"/>
          <p:cNvSpPr/>
          <p:nvPr/>
        </p:nvSpPr>
        <p:spPr>
          <a:xfrm>
            <a:off x="8229600" y="274320"/>
            <a:ext cx="457200" cy="365760"/>
          </a:xfrm>
          <a:prstGeom prst="rect">
            <a:avLst/>
          </a:prstGeom>
          <a:noFill/>
          <a:ln/>
        </p:spPr>
        <p:txBody>
          <a:bodyPr wrap="square" lIns="0" tIns="0" rIns="0" bIns="0" rtlCol="0" anchor="ctr"/>
          <a:lstStyle/>
          <a:p>
            <a:pPr marL="0" indent="0" algn="r">
              <a:buNone/>
            </a:pPr>
            <a:r>
              <a:rPr lang="en-US" sz="1100" b="1">
                <a:solidFill>
                  <a:srgbClr val="D66B5D"/>
                </a:solidFill>
                <a:latin typeface="Arial" pitchFamily="34" charset="0"/>
                <a:ea typeface="Arial" pitchFamily="34" charset="-122"/>
                <a:cs typeface="Arial" pitchFamily="34" charset="-120"/>
              </a:rPr>
              <a:t>8</a:t>
            </a:r>
            <a:endParaRPr lang="en-US" sz="1100">
              <a:latin typeface="Arial"/>
              <a:ea typeface="Arial"/>
              <a:cs typeface="Arial"/>
            </a:endParaRPr>
          </a:p>
        </p:txBody>
      </p:sp>
      <p:sp>
        <p:nvSpPr>
          <p:cNvPr id="4" name="Text 2"/>
          <p:cNvSpPr/>
          <p:nvPr/>
        </p:nvSpPr>
        <p:spPr>
          <a:xfrm>
            <a:off x="411480" y="1188720"/>
            <a:ext cx="5669280" cy="3291840"/>
          </a:xfrm>
          <a:prstGeom prst="rect">
            <a:avLst/>
          </a:prstGeom>
          <a:noFill/>
          <a:ln/>
        </p:spPr>
        <p:txBody>
          <a:bodyPr wrap="square" lIns="0" tIns="0" rIns="0" bIns="0" rtlCol="0" anchor="t"/>
          <a:lstStyle/>
          <a:p>
            <a:pPr marL="342900" indent="-342900">
              <a:spcAft>
                <a:spcPts val="600"/>
              </a:spcAft>
              <a:buSzPct val="100000"/>
              <a:buChar char="•"/>
            </a:pPr>
            <a:r>
              <a:rPr lang="en-US" sz="1800" dirty="0">
                <a:solidFill>
                  <a:srgbClr val="F7F1E7"/>
                </a:solidFill>
                <a:latin typeface="Arial" pitchFamily="34" charset="0"/>
                <a:ea typeface="Arial" pitchFamily="34" charset="-122"/>
                <a:cs typeface="Arial" pitchFamily="34" charset="-120"/>
              </a:rPr>
              <a:t>Shona may need time to settle into nursery.</a:t>
            </a:r>
            <a:endParaRPr lang="en-US" sz="1800" dirty="0">
              <a:latin typeface="Arial"/>
              <a:ea typeface="Arial"/>
              <a:cs typeface="Arial"/>
            </a:endParaRPr>
          </a:p>
          <a:p>
            <a:pPr marL="342900" indent="-342900">
              <a:spcAft>
                <a:spcPts val="600"/>
              </a:spcAft>
              <a:buSzPct val="100000"/>
              <a:buChar char="•"/>
            </a:pPr>
            <a:r>
              <a:rPr lang="en-US" sz="1800" dirty="0">
                <a:solidFill>
                  <a:srgbClr val="F7F1E7"/>
                </a:solidFill>
                <a:latin typeface="Arial" pitchFamily="34" charset="0"/>
                <a:ea typeface="Arial" pitchFamily="34" charset="-122"/>
                <a:cs typeface="Arial" pitchFamily="34" charset="-120"/>
              </a:rPr>
              <a:t>Bowlby’s theory helps explain her anxiety when carers leave (Boyd and Bee, 2019).</a:t>
            </a:r>
            <a:endParaRPr lang="en-US" sz="1800" dirty="0">
              <a:latin typeface="Arial"/>
              <a:ea typeface="Arial"/>
              <a:cs typeface="Arial"/>
            </a:endParaRPr>
          </a:p>
          <a:p>
            <a:pPr marL="342900" indent="-342900">
              <a:spcAft>
                <a:spcPts val="600"/>
              </a:spcAft>
              <a:buSzPct val="100000"/>
              <a:buChar char="•"/>
            </a:pPr>
            <a:r>
              <a:rPr lang="en-US" sz="1800" dirty="0">
                <a:solidFill>
                  <a:srgbClr val="F7F1E7"/>
                </a:solidFill>
                <a:latin typeface="Arial" pitchFamily="34" charset="0"/>
                <a:ea typeface="Arial" pitchFamily="34" charset="-122"/>
                <a:cs typeface="Arial" pitchFamily="34" charset="-120"/>
              </a:rPr>
              <a:t>A key person, calm routines and reassurance can help her feel safer.</a:t>
            </a:r>
            <a:endParaRPr lang="en-US" sz="1800" dirty="0">
              <a:latin typeface="Arial"/>
              <a:ea typeface="Arial"/>
              <a:cs typeface="Arial"/>
            </a:endParaRPr>
          </a:p>
          <a:p>
            <a:pPr marL="342900" indent="-342900">
              <a:spcAft>
                <a:spcPts val="600"/>
              </a:spcAft>
              <a:buSzPct val="100000"/>
              <a:buChar char="•"/>
            </a:pPr>
            <a:r>
              <a:rPr lang="en-US" sz="1800" dirty="0">
                <a:solidFill>
                  <a:srgbClr val="F7F1E7"/>
                </a:solidFill>
                <a:latin typeface="Arial" pitchFamily="34" charset="0"/>
                <a:ea typeface="Arial" pitchFamily="34" charset="-122"/>
                <a:cs typeface="Arial" pitchFamily="34" charset="-120"/>
              </a:rPr>
              <a:t>When Shona feels more secure, she may feel more confident to talk, play and join in.</a:t>
            </a:r>
            <a:endParaRPr lang="en-US" sz="1800" dirty="0">
              <a:latin typeface="Arial"/>
              <a:ea typeface="Arial"/>
              <a:cs typeface="Arial"/>
            </a:endParaRPr>
          </a:p>
          <a:p>
            <a:pPr marL="342900" indent="-342900">
              <a:spcAft>
                <a:spcPts val="600"/>
              </a:spcAft>
              <a:buSzPct val="100000"/>
              <a:buChar char="•"/>
            </a:pPr>
            <a:r>
              <a:rPr lang="en-US" sz="1800" dirty="0">
                <a:solidFill>
                  <a:srgbClr val="F7F1E7"/>
                </a:solidFill>
                <a:latin typeface="Arial" pitchFamily="34" charset="0"/>
                <a:ea typeface="Arial" pitchFamily="34" charset="-122"/>
                <a:cs typeface="Arial" pitchFamily="34" charset="-120"/>
              </a:rPr>
              <a:t>Staff should see Shona as an individual and work with her carers.</a:t>
            </a:r>
            <a:endParaRPr lang="en-US" sz="1800" dirty="0">
              <a:latin typeface="Arial"/>
              <a:ea typeface="Arial"/>
              <a:cs typeface="Arial"/>
            </a:endParaRPr>
          </a:p>
        </p:txBody>
      </p:sp>
      <p:pic>
        <p:nvPicPr>
          <p:cNvPr id="5" name="Nursery illustration – slide 263" descr="Child confidently joining peer play with a trusted adult nearby"/>
          <p:cNvPicPr>
            <a:picLocks noChangeAspect="1"/>
          </p:cNvPicPr>
          <p:nvPr/>
        </p:nvPicPr>
        <p:blipFill>
          <a:blip r:embed="rId3"/>
          <a:stretch>
            <a:fillRect/>
          </a:stretch>
        </p:blipFill>
        <p:spPr>
          <a:xfrm>
            <a:off x="6263640" y="1276595"/>
            <a:ext cx="2331720" cy="3070368"/>
          </a:xfrm>
          <a:prstGeom prst="rect">
            <a:avLst/>
          </a:prstGeom>
        </p:spPr>
      </p:pic>
      <p:sp>
        <p:nvSpPr>
          <p:cNvPr id="6" name="Coral editorial rule"/>
          <p:cNvSpPr/>
          <p:nvPr/>
        </p:nvSpPr>
        <p:spPr>
          <a:xfrm>
            <a:off x="457200" y="859536"/>
            <a:ext cx="5623560" cy="41148"/>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71032" y="1170432"/>
            <a:ext cx="41148" cy="3273552"/>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1E7"/>
        </a:solidFill>
        <a:effectLst/>
      </p:bgPr>
    </p:bg>
    <p:spTree>
      <p:nvGrpSpPr>
        <p:cNvPr id="1" name=""/>
        <p:cNvGrpSpPr/>
        <p:nvPr/>
      </p:nvGrpSpPr>
      <p:grpSpPr>
        <a:xfrm>
          <a:off x="0" y="0"/>
          <a:ext cx="0" cy="0"/>
          <a:chOff x="0" y="0"/>
          <a:chExt cx="0" cy="0"/>
        </a:xfrm>
      </p:grpSpPr>
      <p:sp>
        <p:nvSpPr>
          <p:cNvPr id="2" name="Text 0"/>
          <p:cNvSpPr/>
          <p:nvPr/>
        </p:nvSpPr>
        <p:spPr>
          <a:xfrm>
            <a:off x="457200" y="274320"/>
            <a:ext cx="7589520" cy="640080"/>
          </a:xfrm>
          <a:prstGeom prst="rect">
            <a:avLst/>
          </a:prstGeom>
          <a:noFill/>
          <a:ln/>
        </p:spPr>
        <p:txBody>
          <a:bodyPr wrap="square" lIns="0" tIns="0" rIns="0" bIns="0" rtlCol="0" anchor="ctr"/>
          <a:lstStyle/>
          <a:p>
            <a:pPr marL="0" indent="0">
              <a:buNone/>
            </a:pPr>
            <a:r>
              <a:rPr lang="en-US" sz="2800" b="1">
                <a:solidFill>
                  <a:srgbClr val="24473E"/>
                </a:solidFill>
                <a:latin typeface="Arial" pitchFamily="34" charset="0"/>
                <a:ea typeface="Arial" pitchFamily="34" charset="-122"/>
                <a:cs typeface="Arial" pitchFamily="34" charset="-120"/>
              </a:rPr>
              <a:t>References</a:t>
            </a:r>
            <a:endParaRPr lang="en-US" sz="2800">
              <a:latin typeface="Arial"/>
              <a:ea typeface="Arial"/>
              <a:cs typeface="Arial"/>
            </a:endParaRPr>
          </a:p>
        </p:txBody>
      </p:sp>
      <p:sp>
        <p:nvSpPr>
          <p:cNvPr id="3" name="Text 1"/>
          <p:cNvSpPr/>
          <p:nvPr/>
        </p:nvSpPr>
        <p:spPr>
          <a:xfrm>
            <a:off x="8229600" y="274320"/>
            <a:ext cx="457200" cy="365760"/>
          </a:xfrm>
          <a:prstGeom prst="rect">
            <a:avLst/>
          </a:prstGeom>
          <a:noFill/>
          <a:ln/>
        </p:spPr>
        <p:txBody>
          <a:bodyPr wrap="square" lIns="0" tIns="0" rIns="0" bIns="0" rtlCol="0" anchor="ctr"/>
          <a:lstStyle/>
          <a:p>
            <a:pPr marL="0" indent="0" algn="r">
              <a:buNone/>
            </a:pPr>
            <a:r>
              <a:rPr lang="en-US" sz="1100" b="1">
                <a:solidFill>
                  <a:srgbClr val="D66B5D"/>
                </a:solidFill>
                <a:latin typeface="Arial" pitchFamily="34" charset="0"/>
                <a:ea typeface="Arial" pitchFamily="34" charset="-122"/>
                <a:cs typeface="Arial" pitchFamily="34" charset="-120"/>
              </a:rPr>
              <a:t>9</a:t>
            </a:r>
            <a:endParaRPr lang="en-US" sz="1100">
              <a:latin typeface="Arial"/>
              <a:ea typeface="Arial"/>
              <a:cs typeface="Arial"/>
            </a:endParaRPr>
          </a:p>
        </p:txBody>
      </p:sp>
      <p:sp>
        <p:nvSpPr>
          <p:cNvPr id="4" name="Text 2"/>
          <p:cNvSpPr/>
          <p:nvPr/>
        </p:nvSpPr>
        <p:spPr>
          <a:xfrm>
            <a:off x="457200" y="1051560"/>
            <a:ext cx="8229600" cy="41148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Boyd, D.R. and Bee, H.L. (2019) </a:t>
            </a:r>
            <a:r>
              <a:rPr lang="en-US" sz="1300" i="1">
                <a:solidFill>
                  <a:srgbClr val="2E312D"/>
                </a:solidFill>
                <a:latin typeface="Arial" pitchFamily="34" charset="0"/>
                <a:ea typeface="Arial" pitchFamily="34" charset="-122"/>
                <a:cs typeface="Arial" pitchFamily="34" charset="-120"/>
              </a:rPr>
              <a:t>Lifespan development</a:t>
            </a:r>
            <a:r>
              <a:rPr lang="en-US" sz="1300">
                <a:solidFill>
                  <a:srgbClr val="2E312D"/>
                </a:solidFill>
                <a:latin typeface="Arial" pitchFamily="34" charset="0"/>
                <a:ea typeface="Arial" pitchFamily="34" charset="-122"/>
                <a:cs typeface="Arial" pitchFamily="34" charset="-120"/>
              </a:rPr>
              <a:t>. 8th global edition. Harlow: Pearson.</a:t>
            </a:r>
            <a:endParaRPr lang="en-US" sz="1300">
              <a:latin typeface="Arial"/>
              <a:ea typeface="Arial"/>
              <a:cs typeface="Arial"/>
            </a:endParaRPr>
          </a:p>
        </p:txBody>
      </p:sp>
      <p:sp>
        <p:nvSpPr>
          <p:cNvPr id="5" name="Text 3"/>
          <p:cNvSpPr/>
          <p:nvPr/>
        </p:nvSpPr>
        <p:spPr>
          <a:xfrm>
            <a:off x="457200" y="1572768"/>
            <a:ext cx="8229600" cy="64008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Department for Education (2023) </a:t>
            </a:r>
            <a:r>
              <a:rPr lang="en-US" sz="1300" i="1">
                <a:solidFill>
                  <a:srgbClr val="2E312D"/>
                </a:solidFill>
                <a:latin typeface="Arial" pitchFamily="34" charset="0"/>
                <a:ea typeface="Arial" pitchFamily="34" charset="-122"/>
                <a:cs typeface="Arial" pitchFamily="34" charset="-120"/>
              </a:rPr>
              <a:t>Mental health for early years children</a:t>
            </a:r>
            <a:r>
              <a:rPr lang="en-US" sz="1300">
                <a:solidFill>
                  <a:srgbClr val="2E312D"/>
                </a:solidFill>
                <a:latin typeface="Arial" pitchFamily="34" charset="0"/>
                <a:ea typeface="Arial" pitchFamily="34" charset="-122"/>
                <a:cs typeface="Arial" pitchFamily="34" charset="-120"/>
              </a:rPr>
              <a:t>. Available at: </a:t>
            </a:r>
            <a:r>
              <a:rPr lang="en-US" sz="1300" u="sng">
                <a:solidFill>
                  <a:srgbClr val="2E312D"/>
                </a:solidFill>
                <a:latin typeface="Arial" pitchFamily="34" charset="0"/>
                <a:ea typeface="Arial" pitchFamily="34" charset="-122"/>
                <a:cs typeface="Arial" pitchFamily="34" charset="-120"/>
                <a:hlinkClick r:id="rId3">
                  <a:extLst>
                    <a:ext uri="{A12FA001-AC4F-418D-AE19-62706E023703}">
                      <ahyp:hlinkClr xmlns:ahyp="http://schemas.microsoft.com/office/drawing/2018/hyperlinkcolor" val="tx"/>
                    </a:ext>
                  </a:extLst>
                </a:hlinkClick>
              </a:rPr>
              <a:t>https://help-for-early-years-providers.education.gov.uk/health-and-wellbeing/mental-health-for-early-years-children</a:t>
            </a:r>
            <a:r>
              <a:rPr lang="en-US" sz="1300">
                <a:solidFill>
                  <a:srgbClr val="2E312D"/>
                </a:solidFill>
                <a:latin typeface="Arial" pitchFamily="34" charset="0"/>
                <a:ea typeface="Arial" pitchFamily="34" charset="-122"/>
                <a:cs typeface="Arial" pitchFamily="34" charset="-120"/>
              </a:rPr>
              <a:t> (Accessed: 3 October 2026).</a:t>
            </a:r>
            <a:endParaRPr lang="en-US" sz="1300">
              <a:latin typeface="Arial"/>
              <a:ea typeface="Arial"/>
              <a:cs typeface="Arial"/>
            </a:endParaRPr>
          </a:p>
        </p:txBody>
      </p:sp>
      <p:sp>
        <p:nvSpPr>
          <p:cNvPr id="6" name="Text 4"/>
          <p:cNvSpPr/>
          <p:nvPr/>
        </p:nvSpPr>
        <p:spPr>
          <a:xfrm>
            <a:off x="457200" y="2322576"/>
            <a:ext cx="8229600" cy="41148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Gillibrand, R., Lam, V. and O’Donnell, V.L. (2016) </a:t>
            </a:r>
            <a:r>
              <a:rPr lang="en-US" sz="1300" i="1">
                <a:solidFill>
                  <a:srgbClr val="2E312D"/>
                </a:solidFill>
                <a:latin typeface="Arial" pitchFamily="34" charset="0"/>
                <a:ea typeface="Arial" pitchFamily="34" charset="-122"/>
                <a:cs typeface="Arial" pitchFamily="34" charset="-120"/>
              </a:rPr>
              <a:t>Developmental psychology</a:t>
            </a:r>
            <a:r>
              <a:rPr lang="en-US" sz="1300">
                <a:solidFill>
                  <a:srgbClr val="2E312D"/>
                </a:solidFill>
                <a:latin typeface="Arial" pitchFamily="34" charset="0"/>
                <a:ea typeface="Arial" pitchFamily="34" charset="-122"/>
                <a:cs typeface="Arial" pitchFamily="34" charset="-120"/>
              </a:rPr>
              <a:t>. 2nd edition. Harlow: Pearson.</a:t>
            </a:r>
            <a:endParaRPr lang="en-US" sz="1300">
              <a:latin typeface="Arial"/>
              <a:ea typeface="Arial"/>
              <a:cs typeface="Arial"/>
            </a:endParaRPr>
          </a:p>
        </p:txBody>
      </p:sp>
      <p:sp>
        <p:nvSpPr>
          <p:cNvPr id="7" name="Text 5"/>
          <p:cNvSpPr/>
          <p:nvPr/>
        </p:nvSpPr>
        <p:spPr>
          <a:xfrm>
            <a:off x="457200" y="2843784"/>
            <a:ext cx="8229600" cy="41148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Gross, R.D. (2020) </a:t>
            </a:r>
            <a:r>
              <a:rPr lang="en-US" sz="1300" i="1">
                <a:solidFill>
                  <a:srgbClr val="2E312D"/>
                </a:solidFill>
                <a:latin typeface="Arial" pitchFamily="34" charset="0"/>
                <a:ea typeface="Arial" pitchFamily="34" charset="-122"/>
                <a:cs typeface="Arial" pitchFamily="34" charset="-120"/>
              </a:rPr>
              <a:t>Psychology: the science of mind and behaviour</a:t>
            </a:r>
            <a:r>
              <a:rPr lang="en-US" sz="1300">
                <a:solidFill>
                  <a:srgbClr val="2E312D"/>
                </a:solidFill>
                <a:latin typeface="Arial" pitchFamily="34" charset="0"/>
                <a:ea typeface="Arial" pitchFamily="34" charset="-122"/>
                <a:cs typeface="Arial" pitchFamily="34" charset="-120"/>
              </a:rPr>
              <a:t>. 8th edition. London: Hodder Education.</a:t>
            </a:r>
            <a:endParaRPr lang="en-US" sz="1300">
              <a:latin typeface="Arial"/>
              <a:ea typeface="Arial"/>
              <a:cs typeface="Arial"/>
            </a:endParaRPr>
          </a:p>
        </p:txBody>
      </p:sp>
      <p:sp>
        <p:nvSpPr>
          <p:cNvPr id="8" name="Text 6"/>
          <p:cNvSpPr/>
          <p:nvPr/>
        </p:nvSpPr>
        <p:spPr>
          <a:xfrm>
            <a:off x="457200" y="3364992"/>
            <a:ext cx="8229600" cy="41148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Harris, P.L. (2022) </a:t>
            </a:r>
            <a:r>
              <a:rPr lang="en-US" sz="1300" i="1">
                <a:solidFill>
                  <a:srgbClr val="2E312D"/>
                </a:solidFill>
                <a:latin typeface="Arial" pitchFamily="34" charset="0"/>
                <a:ea typeface="Arial" pitchFamily="34" charset="-122"/>
                <a:cs typeface="Arial" pitchFamily="34" charset="-120"/>
              </a:rPr>
              <a:t>Child psychology in twelve questions</a:t>
            </a:r>
            <a:r>
              <a:rPr lang="en-US" sz="1300">
                <a:solidFill>
                  <a:srgbClr val="2E312D"/>
                </a:solidFill>
                <a:latin typeface="Arial" pitchFamily="34" charset="0"/>
                <a:ea typeface="Arial" pitchFamily="34" charset="-122"/>
                <a:cs typeface="Arial" pitchFamily="34" charset="-120"/>
              </a:rPr>
              <a:t>. Oxford: Oxford University Press.</a:t>
            </a:r>
            <a:endParaRPr lang="en-US" sz="1300">
              <a:latin typeface="Arial"/>
              <a:ea typeface="Arial"/>
              <a:cs typeface="Arial"/>
            </a:endParaRPr>
          </a:p>
        </p:txBody>
      </p:sp>
      <p:sp>
        <p:nvSpPr>
          <p:cNvPr id="9" name="Text 7"/>
          <p:cNvSpPr/>
          <p:nvPr/>
        </p:nvSpPr>
        <p:spPr>
          <a:xfrm>
            <a:off x="457200" y="3886200"/>
            <a:ext cx="8229600" cy="640080"/>
          </a:xfrm>
          <a:prstGeom prst="rect">
            <a:avLst/>
          </a:prstGeom>
          <a:noFill/>
          <a:ln/>
        </p:spPr>
        <p:txBody>
          <a:bodyPr wrap="square" lIns="0" tIns="0" rIns="0" bIns="0" rtlCol="0" anchor="t"/>
          <a:lstStyle/>
          <a:p>
            <a:pPr marL="0" indent="0">
              <a:buNone/>
            </a:pPr>
            <a:r>
              <a:rPr lang="en-US" sz="1300">
                <a:solidFill>
                  <a:srgbClr val="2E312D"/>
                </a:solidFill>
                <a:latin typeface="Arial" pitchFamily="34" charset="0"/>
                <a:ea typeface="Arial" pitchFamily="34" charset="-122"/>
                <a:cs typeface="Arial" pitchFamily="34" charset="-120"/>
              </a:rPr>
              <a:t>National Institute for Health and Care Excellence (2012) </a:t>
            </a:r>
            <a:r>
              <a:rPr lang="en-US" sz="1300" i="1">
                <a:solidFill>
                  <a:srgbClr val="2E312D"/>
                </a:solidFill>
                <a:latin typeface="Arial" pitchFamily="34" charset="0"/>
                <a:ea typeface="Arial" pitchFamily="34" charset="-122"/>
                <a:cs typeface="Arial" pitchFamily="34" charset="-120"/>
              </a:rPr>
              <a:t>Social and emotional wellbeing: early years</a:t>
            </a:r>
            <a:r>
              <a:rPr lang="en-US" sz="1300">
                <a:solidFill>
                  <a:srgbClr val="2E312D"/>
                </a:solidFill>
                <a:latin typeface="Arial" pitchFamily="34" charset="0"/>
                <a:ea typeface="Arial" pitchFamily="34" charset="-122"/>
                <a:cs typeface="Arial" pitchFamily="34" charset="-120"/>
              </a:rPr>
              <a:t>. Public health guideline PH40. Available at: </a:t>
            </a:r>
            <a:r>
              <a:rPr lang="en-US" sz="1300" u="sng">
                <a:solidFill>
                  <a:srgbClr val="2E312D"/>
                </a:solidFill>
                <a:latin typeface="Arial" pitchFamily="34" charset="0"/>
                <a:ea typeface="Arial" pitchFamily="34" charset="-122"/>
                <a:cs typeface="Arial" pitchFamily="34" charset="-120"/>
                <a:hlinkClick r:id="rId4">
                  <a:extLst>
                    <a:ext uri="{A12FA001-AC4F-418D-AE19-62706E023703}">
                      <ahyp:hlinkClr xmlns:ahyp="http://schemas.microsoft.com/office/drawing/2018/hyperlinkcolor" val="tx"/>
                    </a:ext>
                  </a:extLst>
                </a:hlinkClick>
              </a:rPr>
              <a:t>https://www.nice.org.uk/guidance/ph40</a:t>
            </a:r>
            <a:r>
              <a:rPr lang="en-US" sz="1300">
                <a:solidFill>
                  <a:srgbClr val="2E312D"/>
                </a:solidFill>
                <a:latin typeface="Arial" pitchFamily="34" charset="0"/>
                <a:ea typeface="Arial" pitchFamily="34" charset="-122"/>
                <a:cs typeface="Arial" pitchFamily="34" charset="-120"/>
              </a:rPr>
              <a:t> (Accessed: 3 October 2026).</a:t>
            </a:r>
            <a:endParaRPr lang="en-US" sz="1300">
              <a:latin typeface="Arial"/>
              <a:ea typeface="Arial"/>
              <a:cs typeface="Arial"/>
            </a:endParaRPr>
          </a:p>
        </p:txBody>
      </p:sp>
      <p:sp>
        <p:nvSpPr>
          <p:cNvPr id="10" name="Coral editorial rule"/>
          <p:cNvSpPr/>
          <p:nvPr/>
        </p:nvSpPr>
        <p:spPr>
          <a:xfrm>
            <a:off x="457200" y="859536"/>
            <a:ext cx="8229600" cy="32004"/>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256032" y="1051560"/>
            <a:ext cx="50292" cy="3493008"/>
          </a:xfrm>
          <a:prstGeom prst="rect">
            <a:avLst/>
          </a:prstGeom>
          <a:solidFill>
            <a:srgbClr val="D66B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TotalTime>
  <Words>2014</Words>
  <Application>Microsoft Office PowerPoint</Application>
  <PresentationFormat>On-screen Show (16:9)</PresentationFormat>
  <Paragraphs>134</Paragraphs>
  <Slides>9</Slides>
  <Notes>9</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9</vt:i4>
      </vt:variant>
    </vt:vector>
  </HeadingPairs>
  <TitlesOfParts>
    <vt:vector size="11"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Shona in Nursery Using Bowlby’s Attachment Theory</dc:title>
  <dc:subject>PptxGenJS Presentation</dc:subject>
  <dc:creator>PptxGenJS</dc:creator>
  <cp:lastModifiedBy>zoe porter</cp:lastModifiedBy>
  <cp:revision>2</cp:revision>
  <dcterms:created xsi:type="dcterms:W3CDTF">2026-10-03T00:48:09Z</dcterms:created>
  <dcterms:modified xsi:type="dcterms:W3CDTF">2026-10-08T10:05:03Z</dcterms:modified>
</cp:coreProperties>
</file>