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 id="2147483686" r:id="rId9"/>
  </p:sldMasterIdLst>
  <p:notesMasterIdLst>
    <p:notesMasterId r:id="rId41"/>
  </p:notesMasterIdLst>
  <p:sldIdLst>
    <p:sldId id="442" r:id="rId10"/>
    <p:sldId id="294" r:id="rId11"/>
    <p:sldId id="295" r:id="rId12"/>
    <p:sldId id="580" r:id="rId13"/>
    <p:sldId id="621" r:id="rId14"/>
    <p:sldId id="618" r:id="rId15"/>
    <p:sldId id="672" r:id="rId16"/>
    <p:sldId id="673" r:id="rId17"/>
    <p:sldId id="643" r:id="rId18"/>
    <p:sldId id="674" r:id="rId19"/>
    <p:sldId id="644" r:id="rId20"/>
    <p:sldId id="645" r:id="rId21"/>
    <p:sldId id="646" r:id="rId22"/>
    <p:sldId id="647" r:id="rId23"/>
    <p:sldId id="675" r:id="rId24"/>
    <p:sldId id="676" r:id="rId25"/>
    <p:sldId id="677" r:id="rId26"/>
    <p:sldId id="678" r:id="rId27"/>
    <p:sldId id="679" r:id="rId28"/>
    <p:sldId id="680" r:id="rId29"/>
    <p:sldId id="681" r:id="rId30"/>
    <p:sldId id="648" r:id="rId31"/>
    <p:sldId id="682" r:id="rId32"/>
    <p:sldId id="683" r:id="rId33"/>
    <p:sldId id="684" r:id="rId34"/>
    <p:sldId id="685" r:id="rId35"/>
    <p:sldId id="686" r:id="rId36"/>
    <p:sldId id="687" r:id="rId37"/>
    <p:sldId id="688" r:id="rId38"/>
    <p:sldId id="405" r:id="rId39"/>
    <p:sldId id="43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5010" autoAdjust="0"/>
  </p:normalViewPr>
  <p:slideViewPr>
    <p:cSldViewPr snapToGrid="0">
      <p:cViewPr varScale="1">
        <p:scale>
          <a:sx n="56" d="100"/>
          <a:sy n="56" d="100"/>
        </p:scale>
        <p:origin x="24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6/11/relationships/changesInfo" Target="changesInfos/changesInfo1.xml"/><Relationship Id="rId20" Type="http://schemas.openxmlformats.org/officeDocument/2006/relationships/slide" Target="slides/slide11.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A4990B9-5FE3-4DE6-9B5B-7050A1C474F9}"/>
    <pc:docChg chg="modSld">
      <pc:chgData name="Nitheesh Kaliyamurthy" userId="2821ebda-f4ac-4963-9a4e-a836dfc45829" providerId="ADAL" clId="{3A4990B9-5FE3-4DE6-9B5B-7050A1C474F9}" dt="2023-11-19T13:28:39.855" v="23" actId="6549"/>
      <pc:docMkLst>
        <pc:docMk/>
      </pc:docMkLst>
      <pc:sldChg chg="modNotesTx">
        <pc:chgData name="Nitheesh Kaliyamurthy" userId="2821ebda-f4ac-4963-9a4e-a836dfc45829" providerId="ADAL" clId="{3A4990B9-5FE3-4DE6-9B5B-7050A1C474F9}" dt="2023-11-19T13:27:17.311" v="1" actId="6549"/>
        <pc:sldMkLst>
          <pc:docMk/>
          <pc:sldMk cId="1172826617" sldId="618"/>
        </pc:sldMkLst>
      </pc:sldChg>
      <pc:sldChg chg="modNotesTx">
        <pc:chgData name="Nitheesh Kaliyamurthy" userId="2821ebda-f4ac-4963-9a4e-a836dfc45829" providerId="ADAL" clId="{3A4990B9-5FE3-4DE6-9B5B-7050A1C474F9}" dt="2023-11-19T13:27:13.718" v="0" actId="6549"/>
        <pc:sldMkLst>
          <pc:docMk/>
          <pc:sldMk cId="1661113371" sldId="621"/>
        </pc:sldMkLst>
      </pc:sldChg>
      <pc:sldChg chg="modNotesTx">
        <pc:chgData name="Nitheesh Kaliyamurthy" userId="2821ebda-f4ac-4963-9a4e-a836dfc45829" providerId="ADAL" clId="{3A4990B9-5FE3-4DE6-9B5B-7050A1C474F9}" dt="2023-11-19T13:27:25.947" v="4" actId="6549"/>
        <pc:sldMkLst>
          <pc:docMk/>
          <pc:sldMk cId="2012259717" sldId="643"/>
        </pc:sldMkLst>
      </pc:sldChg>
      <pc:sldChg chg="modNotesTx">
        <pc:chgData name="Nitheesh Kaliyamurthy" userId="2821ebda-f4ac-4963-9a4e-a836dfc45829" providerId="ADAL" clId="{3A4990B9-5FE3-4DE6-9B5B-7050A1C474F9}" dt="2023-11-19T13:27:32.308" v="6" actId="6549"/>
        <pc:sldMkLst>
          <pc:docMk/>
          <pc:sldMk cId="2408237070" sldId="644"/>
        </pc:sldMkLst>
      </pc:sldChg>
      <pc:sldChg chg="modNotesTx">
        <pc:chgData name="Nitheesh Kaliyamurthy" userId="2821ebda-f4ac-4963-9a4e-a836dfc45829" providerId="ADAL" clId="{3A4990B9-5FE3-4DE6-9B5B-7050A1C474F9}" dt="2023-11-19T13:27:35.655" v="7" actId="6549"/>
        <pc:sldMkLst>
          <pc:docMk/>
          <pc:sldMk cId="3357908907" sldId="645"/>
        </pc:sldMkLst>
      </pc:sldChg>
      <pc:sldChg chg="modNotesTx">
        <pc:chgData name="Nitheesh Kaliyamurthy" userId="2821ebda-f4ac-4963-9a4e-a836dfc45829" providerId="ADAL" clId="{3A4990B9-5FE3-4DE6-9B5B-7050A1C474F9}" dt="2023-11-19T13:27:40.039" v="8" actId="6549"/>
        <pc:sldMkLst>
          <pc:docMk/>
          <pc:sldMk cId="742208965" sldId="646"/>
        </pc:sldMkLst>
      </pc:sldChg>
      <pc:sldChg chg="modNotesTx">
        <pc:chgData name="Nitheesh Kaliyamurthy" userId="2821ebda-f4ac-4963-9a4e-a836dfc45829" providerId="ADAL" clId="{3A4990B9-5FE3-4DE6-9B5B-7050A1C474F9}" dt="2023-11-19T13:27:42.468" v="9" actId="6549"/>
        <pc:sldMkLst>
          <pc:docMk/>
          <pc:sldMk cId="796038665" sldId="647"/>
        </pc:sldMkLst>
      </pc:sldChg>
      <pc:sldChg chg="modNotesTx">
        <pc:chgData name="Nitheesh Kaliyamurthy" userId="2821ebda-f4ac-4963-9a4e-a836dfc45829" providerId="ADAL" clId="{3A4990B9-5FE3-4DE6-9B5B-7050A1C474F9}" dt="2023-11-19T13:28:16.204" v="17" actId="6549"/>
        <pc:sldMkLst>
          <pc:docMk/>
          <pc:sldMk cId="2652262190" sldId="648"/>
        </pc:sldMkLst>
      </pc:sldChg>
      <pc:sldChg chg="modNotesTx">
        <pc:chgData name="Nitheesh Kaliyamurthy" userId="2821ebda-f4ac-4963-9a4e-a836dfc45829" providerId="ADAL" clId="{3A4990B9-5FE3-4DE6-9B5B-7050A1C474F9}" dt="2023-11-19T13:27:19.947" v="2" actId="6549"/>
        <pc:sldMkLst>
          <pc:docMk/>
          <pc:sldMk cId="3482915026" sldId="672"/>
        </pc:sldMkLst>
      </pc:sldChg>
      <pc:sldChg chg="modNotesTx">
        <pc:chgData name="Nitheesh Kaliyamurthy" userId="2821ebda-f4ac-4963-9a4e-a836dfc45829" providerId="ADAL" clId="{3A4990B9-5FE3-4DE6-9B5B-7050A1C474F9}" dt="2023-11-19T13:27:22.974" v="3" actId="6549"/>
        <pc:sldMkLst>
          <pc:docMk/>
          <pc:sldMk cId="2319930123" sldId="673"/>
        </pc:sldMkLst>
      </pc:sldChg>
      <pc:sldChg chg="modNotesTx">
        <pc:chgData name="Nitheesh Kaliyamurthy" userId="2821ebda-f4ac-4963-9a4e-a836dfc45829" providerId="ADAL" clId="{3A4990B9-5FE3-4DE6-9B5B-7050A1C474F9}" dt="2023-11-19T13:27:29.094" v="5" actId="6549"/>
        <pc:sldMkLst>
          <pc:docMk/>
          <pc:sldMk cId="10445897" sldId="674"/>
        </pc:sldMkLst>
      </pc:sldChg>
      <pc:sldChg chg="modNotesTx">
        <pc:chgData name="Nitheesh Kaliyamurthy" userId="2821ebda-f4ac-4963-9a4e-a836dfc45829" providerId="ADAL" clId="{3A4990B9-5FE3-4DE6-9B5B-7050A1C474F9}" dt="2023-11-19T13:27:52.279" v="10" actId="6549"/>
        <pc:sldMkLst>
          <pc:docMk/>
          <pc:sldMk cId="2799720891" sldId="675"/>
        </pc:sldMkLst>
      </pc:sldChg>
      <pc:sldChg chg="modNotesTx">
        <pc:chgData name="Nitheesh Kaliyamurthy" userId="2821ebda-f4ac-4963-9a4e-a836dfc45829" providerId="ADAL" clId="{3A4990B9-5FE3-4DE6-9B5B-7050A1C474F9}" dt="2023-11-19T13:27:55.783" v="11" actId="6549"/>
        <pc:sldMkLst>
          <pc:docMk/>
          <pc:sldMk cId="202588021" sldId="676"/>
        </pc:sldMkLst>
      </pc:sldChg>
      <pc:sldChg chg="modNotesTx">
        <pc:chgData name="Nitheesh Kaliyamurthy" userId="2821ebda-f4ac-4963-9a4e-a836dfc45829" providerId="ADAL" clId="{3A4990B9-5FE3-4DE6-9B5B-7050A1C474F9}" dt="2023-11-19T13:27:59.368" v="12" actId="6549"/>
        <pc:sldMkLst>
          <pc:docMk/>
          <pc:sldMk cId="3365088916" sldId="677"/>
        </pc:sldMkLst>
      </pc:sldChg>
      <pc:sldChg chg="modNotesTx">
        <pc:chgData name="Nitheesh Kaliyamurthy" userId="2821ebda-f4ac-4963-9a4e-a836dfc45829" providerId="ADAL" clId="{3A4990B9-5FE3-4DE6-9B5B-7050A1C474F9}" dt="2023-11-19T13:28:02.569" v="13" actId="6549"/>
        <pc:sldMkLst>
          <pc:docMk/>
          <pc:sldMk cId="234048442" sldId="678"/>
        </pc:sldMkLst>
      </pc:sldChg>
      <pc:sldChg chg="modNotesTx">
        <pc:chgData name="Nitheesh Kaliyamurthy" userId="2821ebda-f4ac-4963-9a4e-a836dfc45829" providerId="ADAL" clId="{3A4990B9-5FE3-4DE6-9B5B-7050A1C474F9}" dt="2023-11-19T13:28:05.209" v="14" actId="6549"/>
        <pc:sldMkLst>
          <pc:docMk/>
          <pc:sldMk cId="2876607597" sldId="679"/>
        </pc:sldMkLst>
      </pc:sldChg>
      <pc:sldChg chg="modNotesTx">
        <pc:chgData name="Nitheesh Kaliyamurthy" userId="2821ebda-f4ac-4963-9a4e-a836dfc45829" providerId="ADAL" clId="{3A4990B9-5FE3-4DE6-9B5B-7050A1C474F9}" dt="2023-11-19T13:28:09.696" v="15" actId="6549"/>
        <pc:sldMkLst>
          <pc:docMk/>
          <pc:sldMk cId="449161646" sldId="680"/>
        </pc:sldMkLst>
      </pc:sldChg>
      <pc:sldChg chg="modNotesTx">
        <pc:chgData name="Nitheesh Kaliyamurthy" userId="2821ebda-f4ac-4963-9a4e-a836dfc45829" providerId="ADAL" clId="{3A4990B9-5FE3-4DE6-9B5B-7050A1C474F9}" dt="2023-11-19T13:28:13.830" v="16" actId="6549"/>
        <pc:sldMkLst>
          <pc:docMk/>
          <pc:sldMk cId="3720650013" sldId="681"/>
        </pc:sldMkLst>
      </pc:sldChg>
      <pc:sldChg chg="modNotesTx">
        <pc:chgData name="Nitheesh Kaliyamurthy" userId="2821ebda-f4ac-4963-9a4e-a836dfc45829" providerId="ADAL" clId="{3A4990B9-5FE3-4DE6-9B5B-7050A1C474F9}" dt="2023-11-19T13:28:20.096" v="18" actId="6549"/>
        <pc:sldMkLst>
          <pc:docMk/>
          <pc:sldMk cId="1347638594" sldId="682"/>
        </pc:sldMkLst>
      </pc:sldChg>
      <pc:sldChg chg="modNotesTx">
        <pc:chgData name="Nitheesh Kaliyamurthy" userId="2821ebda-f4ac-4963-9a4e-a836dfc45829" providerId="ADAL" clId="{3A4990B9-5FE3-4DE6-9B5B-7050A1C474F9}" dt="2023-11-19T13:28:24.593" v="19" actId="6549"/>
        <pc:sldMkLst>
          <pc:docMk/>
          <pc:sldMk cId="420310818" sldId="683"/>
        </pc:sldMkLst>
      </pc:sldChg>
      <pc:sldChg chg="modNotesTx">
        <pc:chgData name="Nitheesh Kaliyamurthy" userId="2821ebda-f4ac-4963-9a4e-a836dfc45829" providerId="ADAL" clId="{3A4990B9-5FE3-4DE6-9B5B-7050A1C474F9}" dt="2023-11-19T13:28:31.157" v="20" actId="6549"/>
        <pc:sldMkLst>
          <pc:docMk/>
          <pc:sldMk cId="974645360" sldId="684"/>
        </pc:sldMkLst>
      </pc:sldChg>
      <pc:sldChg chg="modNotesTx">
        <pc:chgData name="Nitheesh Kaliyamurthy" userId="2821ebda-f4ac-4963-9a4e-a836dfc45829" providerId="ADAL" clId="{3A4990B9-5FE3-4DE6-9B5B-7050A1C474F9}" dt="2023-11-19T13:28:33.884" v="21" actId="6549"/>
        <pc:sldMkLst>
          <pc:docMk/>
          <pc:sldMk cId="2837685882" sldId="685"/>
        </pc:sldMkLst>
      </pc:sldChg>
      <pc:sldChg chg="modNotesTx">
        <pc:chgData name="Nitheesh Kaliyamurthy" userId="2821ebda-f4ac-4963-9a4e-a836dfc45829" providerId="ADAL" clId="{3A4990B9-5FE3-4DE6-9B5B-7050A1C474F9}" dt="2023-11-19T13:28:37.416" v="22" actId="6549"/>
        <pc:sldMkLst>
          <pc:docMk/>
          <pc:sldMk cId="4192584290" sldId="687"/>
        </pc:sldMkLst>
      </pc:sldChg>
      <pc:sldChg chg="modNotesTx">
        <pc:chgData name="Nitheesh Kaliyamurthy" userId="2821ebda-f4ac-4963-9a4e-a836dfc45829" providerId="ADAL" clId="{3A4990B9-5FE3-4DE6-9B5B-7050A1C474F9}" dt="2023-11-19T13:28:39.855" v="23" actId="6549"/>
        <pc:sldMkLst>
          <pc:docMk/>
          <pc:sldMk cId="2056447133" sldId="6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960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3946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9125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029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1048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82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004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988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1097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544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3719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1218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7767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9704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066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58038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7764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3898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10200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63278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823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4334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b="0" i="0" dirty="0">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13072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endParaRPr lang="en-GB" b="0" i="0" dirty="0">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8369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0075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11/18/2023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89036619"/>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Advanced </a:t>
            </a:r>
          </a:p>
          <a:p>
            <a:r>
              <a:rPr lang="en-GB" sz="4000" b="1" dirty="0">
                <a:effectLst>
                  <a:outerShdw blurRad="38100" dist="38100" dir="2700000" algn="tl">
                    <a:srgbClr val="000000">
                      <a:alpha val="43137"/>
                    </a:srgbClr>
                  </a:outerShdw>
                </a:effectLst>
              </a:rPr>
              <a:t>System Hacking </a:t>
            </a:r>
          </a:p>
          <a:p>
            <a:r>
              <a:rPr lang="en-US" i="1" dirty="0">
                <a:latin typeface="Aptos Mono" panose="020F0502020204030204" pitchFamily="49" charset="0"/>
              </a:rPr>
              <a:t>Unveiling the Secrets: </a:t>
            </a:r>
          </a:p>
          <a:p>
            <a:r>
              <a:rPr lang="en-US" i="1" dirty="0">
                <a:latin typeface="Aptos Mono" panose="020F0502020204030204" pitchFamily="49" charset="0"/>
              </a:rPr>
              <a:t>Sniffing Strategies</a:t>
            </a:r>
            <a:endParaRPr lang="en-GB" i="1" dirty="0">
              <a:latin typeface="Aptos Mono" panose="020F0502020204030204" pitchFamily="49" charset="0"/>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7097" y="293298"/>
            <a:ext cx="5604903" cy="5632311"/>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We discussed Footprinting concepts focusing on different methodologies like Search Engines, Google Hacking Techniques etc. giving a walkthrough on Website Footprinting, Email Footprinting, Competitive Intelligence, Network Footprinting etc.</a:t>
            </a:r>
          </a:p>
          <a:p>
            <a:pPr algn="just"/>
            <a:r>
              <a:rPr lang="en-US" i="1" dirty="0">
                <a:solidFill>
                  <a:schemeClr val="tx1">
                    <a:lumMod val="50000"/>
                  </a:schemeClr>
                </a:solidFill>
              </a:rPr>
              <a:t>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098024"/>
            <a:ext cx="5670997" cy="2554545"/>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Scanning and determining Network Infrastructure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Assessing Vulnerabilities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System Hacking</a:t>
            </a:r>
          </a:p>
        </p:txBody>
      </p:sp>
      <p:sp>
        <p:nvSpPr>
          <p:cNvPr id="8" name="Rectangle 7">
            <a:extLst>
              <a:ext uri="{FF2B5EF4-FFF2-40B4-BE49-F238E27FC236}">
                <a16:creationId xmlns:a16="http://schemas.microsoft.com/office/drawing/2014/main" id="{A97F7D27-24C7-4D7C-B79F-78D707F617B4}"/>
              </a:ext>
            </a:extLst>
          </p:cNvPr>
          <p:cNvSpPr/>
          <p:nvPr/>
        </p:nvSpPr>
        <p:spPr>
          <a:xfrm>
            <a:off x="211534" y="365256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System Hacking</a:t>
            </a:r>
          </a:p>
        </p:txBody>
      </p:sp>
      <p:sp>
        <p:nvSpPr>
          <p:cNvPr id="3" name="TextBox 2">
            <a:extLst>
              <a:ext uri="{FF2B5EF4-FFF2-40B4-BE49-F238E27FC236}">
                <a16:creationId xmlns:a16="http://schemas.microsoft.com/office/drawing/2014/main" id="{84C55F3B-A22E-B2B6-A45A-691377439908}"/>
              </a:ext>
            </a:extLst>
          </p:cNvPr>
          <p:cNvSpPr txBox="1"/>
          <p:nvPr/>
        </p:nvSpPr>
        <p:spPr>
          <a:xfrm>
            <a:off x="110060" y="4360455"/>
            <a:ext cx="5494844" cy="1200329"/>
          </a:xfrm>
          <a:prstGeom prst="rect">
            <a:avLst/>
          </a:prstGeom>
          <a:noFill/>
        </p:spPr>
        <p:txBody>
          <a:bodyPr wrap="square">
            <a:spAutoFit/>
          </a:bodyPr>
          <a:lstStyle/>
          <a:p>
            <a:pPr algn="just">
              <a:spcBef>
                <a:spcPts val="0"/>
              </a:spcBef>
            </a:pPr>
            <a:r>
              <a:rPr lang="en-US" b="1" i="1" dirty="0">
                <a:solidFill>
                  <a:schemeClr val="bg1"/>
                </a:solidFill>
              </a:rPr>
              <a:t>During the tutorials, under isolated lab environment you might have practiced </a:t>
            </a:r>
            <a:r>
              <a:rPr lang="en-US" i="1" dirty="0">
                <a:solidFill>
                  <a:schemeClr val="bg1"/>
                </a:solidFill>
              </a:rPr>
              <a:t>different Footprinting, scanning, enumerating methods using various tools and assessed the vulnerabilities.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we shall move forward focusing on the advanced concepts of system hacking. With previous knowledge in various techniques to gain access, escalate privileges, create and maintain remote access to the target, we shall explore more about malware, the methods to analyze malware, sniffing the network traffic and attacking the infrastructure.</a:t>
            </a:r>
          </a:p>
          <a:p>
            <a:pPr algn="just">
              <a:spcBef>
                <a:spcPts val="0"/>
              </a:spcBef>
            </a:pPr>
            <a:endParaRPr lang="en-US" i="1" dirty="0">
              <a:solidFill>
                <a:schemeClr val="tx1">
                  <a:lumMod val="50000"/>
                </a:schemeClr>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During the tutorials, under isolated lab environment you will be using different tools and techniques to enumerate a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Advanced System 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Malware Analysis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Sniffers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defend attacks using sniffing techniques</a:t>
            </a:r>
          </a:p>
        </p:txBody>
      </p:sp>
      <p:sp>
        <p:nvSpPr>
          <p:cNvPr id="2" name="Rectangle 1">
            <a:extLst>
              <a:ext uri="{FF2B5EF4-FFF2-40B4-BE49-F238E27FC236}">
                <a16:creationId xmlns:a16="http://schemas.microsoft.com/office/drawing/2014/main" id="{0E36DAA0-4044-EC4F-5EA1-978830AD77AA}"/>
              </a:ext>
            </a:extLst>
          </p:cNvPr>
          <p:cNvSpPr/>
          <p:nvPr/>
        </p:nvSpPr>
        <p:spPr>
          <a:xfrm>
            <a:off x="211534" y="444619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4: Advanced System Hacking</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Sniffing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Let's understand by doing a simulation!!! – Download the packet tracer and use sniffer tool</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How a sniffer works?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Types of sniffing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How an attacker hacks a network using sniffers? </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What are the protocols vulnerable to sniffing?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More Q&amp;A</a:t>
            </a:r>
          </a:p>
          <a:p>
            <a:pPr marL="449263" indent="-449263" algn="just">
              <a:buBlip>
                <a:blip r:embed="rId3">
                  <a:extLst>
                    <a:ext uri="{96DAC541-7B7A-43D3-8B79-37D633B846F1}">
                      <asvg:svgBlip xmlns:asvg="http://schemas.microsoft.com/office/drawing/2016/SVG/main" r:embed="rId4"/>
                    </a:ext>
                  </a:extLst>
                </a:blip>
              </a:buBlip>
            </a:pPr>
            <a:endParaRPr lang="en-US" dirty="0">
              <a:solidFill>
                <a:srgbClr val="333333"/>
              </a:solidFill>
              <a:latin typeface="Calibri"/>
              <a:ea typeface="Source Sans Pro"/>
              <a:cs typeface="Calibri"/>
            </a:endParaRPr>
          </a:p>
        </p:txBody>
      </p:sp>
    </p:spTree>
    <p:extLst>
      <p:ext uri="{BB962C8B-B14F-4D97-AF65-F5344CB8AC3E}">
        <p14:creationId xmlns:p14="http://schemas.microsoft.com/office/powerpoint/2010/main" val="1661113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91074" y="95933"/>
            <a:ext cx="11809852" cy="5704986"/>
          </a:xfrm>
        </p:spPr>
        <p:txBody>
          <a:bodyPr vert="horz" lIns="91440" tIns="45720" rIns="91440" bIns="45720" rtlCol="0">
            <a:normAutofit/>
          </a:bodyPr>
          <a:lstStyle/>
          <a:p>
            <a:pPr marL="0" indent="0" algn="just">
              <a:buNone/>
            </a:pPr>
            <a:r>
              <a:rPr lang="en-US" sz="1800" b="1" i="0" dirty="0">
                <a:effectLst/>
                <a:latin typeface="Söhne"/>
              </a:rPr>
              <a:t>What is the primary purpose of a network sniffer in ethical hacking?</a:t>
            </a:r>
            <a:r>
              <a:rPr lang="en-US" sz="1800" b="0" i="0" dirty="0">
                <a:effectLst/>
                <a:latin typeface="Söhne"/>
              </a:rPr>
              <a:t> </a:t>
            </a:r>
          </a:p>
          <a:p>
            <a:pPr marL="457200" indent="-457200" algn="just">
              <a:buAutoNum type="alphaLcPeriod"/>
            </a:pPr>
            <a:r>
              <a:rPr lang="en-US" sz="1800" b="0" i="0" dirty="0">
                <a:effectLst/>
                <a:latin typeface="Söhne"/>
              </a:rPr>
              <a:t>To slow down network traffic </a:t>
            </a:r>
          </a:p>
          <a:p>
            <a:pPr marL="457200" indent="-457200" algn="just">
              <a:buAutoNum type="alphaLcPeriod"/>
            </a:pPr>
            <a:r>
              <a:rPr lang="en-US" sz="1800" b="0" i="0" dirty="0">
                <a:effectLst/>
                <a:latin typeface="Söhne"/>
              </a:rPr>
              <a:t>To monitor and capture network traffic </a:t>
            </a:r>
          </a:p>
          <a:p>
            <a:pPr marL="457200" indent="-457200" algn="just">
              <a:buAutoNum type="alphaLcPeriod"/>
            </a:pPr>
            <a:r>
              <a:rPr lang="en-US" sz="1800" b="0" i="0" dirty="0">
                <a:effectLst/>
                <a:latin typeface="Söhne"/>
              </a:rPr>
              <a:t>To encrypt network data </a:t>
            </a:r>
          </a:p>
          <a:p>
            <a:pPr marL="457200" indent="-457200" algn="just">
              <a:buAutoNum type="alphaLcPeriod"/>
            </a:pPr>
            <a:r>
              <a:rPr lang="en-US" sz="1800" b="0" i="0" dirty="0">
                <a:effectLst/>
                <a:latin typeface="Söhne"/>
              </a:rPr>
              <a:t>To block malicious websites</a:t>
            </a:r>
          </a:p>
          <a:p>
            <a:pPr marL="0" indent="0" algn="just">
              <a:buNone/>
            </a:pPr>
            <a:r>
              <a:rPr lang="en-US" sz="1800" b="1" i="0" dirty="0">
                <a:effectLst/>
                <a:latin typeface="Söhne"/>
              </a:rPr>
              <a:t>Differentiate between active and passive sniffing.</a:t>
            </a:r>
            <a:r>
              <a:rPr lang="en-US" sz="1800" b="0" i="0" dirty="0">
                <a:effectLst/>
                <a:latin typeface="Söhne"/>
              </a:rPr>
              <a:t> </a:t>
            </a:r>
          </a:p>
          <a:p>
            <a:pPr marL="457200" indent="-457200" algn="just">
              <a:buAutoNum type="alphaLcPeriod"/>
            </a:pPr>
            <a:r>
              <a:rPr lang="en-US" sz="1800" b="0" i="0" dirty="0">
                <a:effectLst/>
                <a:latin typeface="Söhne"/>
              </a:rPr>
              <a:t>Active sniffing requires permission, while passive sniffing does not. </a:t>
            </a:r>
          </a:p>
          <a:p>
            <a:pPr marL="457200" indent="-457200" algn="just">
              <a:buAutoNum type="alphaLcPeriod"/>
            </a:pPr>
            <a:r>
              <a:rPr lang="en-US" sz="1800" b="0" i="0" dirty="0">
                <a:effectLst/>
                <a:latin typeface="Söhne"/>
              </a:rPr>
              <a:t>Active sniffing modifies network traffic, while passive sniffing only observes. </a:t>
            </a:r>
          </a:p>
          <a:p>
            <a:pPr marL="457200" indent="-457200" algn="just">
              <a:buAutoNum type="alphaLcPeriod"/>
            </a:pPr>
            <a:r>
              <a:rPr lang="en-US" sz="1800" b="0" i="0" dirty="0">
                <a:effectLst/>
                <a:latin typeface="Söhne"/>
              </a:rPr>
              <a:t>Active sniffing is slower than passive sniffing. </a:t>
            </a:r>
          </a:p>
          <a:p>
            <a:pPr marL="457200" indent="-457200" algn="just">
              <a:buAutoNum type="alphaLcPeriod"/>
            </a:pPr>
            <a:r>
              <a:rPr lang="en-US" sz="1800" b="0" i="0" dirty="0">
                <a:effectLst/>
                <a:latin typeface="Söhne"/>
              </a:rPr>
              <a:t>Passive sniffing is only used by malicious hackers.</a:t>
            </a:r>
          </a:p>
          <a:p>
            <a:pPr marL="0" indent="0" algn="just">
              <a:buNone/>
            </a:pPr>
            <a:r>
              <a:rPr lang="en-US" sz="1800" b="1" i="0" dirty="0">
                <a:effectLst/>
                <a:latin typeface="Söhne"/>
              </a:rPr>
              <a:t>How does an attacker typically use sniffers to compromise a network?</a:t>
            </a:r>
            <a:r>
              <a:rPr lang="en-US" sz="1800" b="0" i="0" dirty="0">
                <a:effectLst/>
                <a:latin typeface="Söhne"/>
              </a:rPr>
              <a:t> </a:t>
            </a:r>
          </a:p>
          <a:p>
            <a:pPr marL="457200" indent="-457200" algn="just">
              <a:buAutoNum type="alphaLcPeriod"/>
            </a:pPr>
            <a:r>
              <a:rPr lang="en-US" sz="1800" b="0" i="0" dirty="0">
                <a:effectLst/>
                <a:latin typeface="Söhne"/>
              </a:rPr>
              <a:t>By installing antivirus software </a:t>
            </a:r>
          </a:p>
          <a:p>
            <a:pPr marL="457200" indent="-457200" algn="just">
              <a:buAutoNum type="alphaLcPeriod"/>
            </a:pPr>
            <a:r>
              <a:rPr lang="en-US" sz="1800" b="0" i="0" dirty="0">
                <a:effectLst/>
                <a:latin typeface="Söhne"/>
              </a:rPr>
              <a:t>By identifying and exploiting network vulnerabilities </a:t>
            </a:r>
          </a:p>
          <a:p>
            <a:pPr marL="457200" indent="-457200" algn="just">
              <a:buAutoNum type="alphaLcPeriod"/>
            </a:pPr>
            <a:r>
              <a:rPr lang="en-US" sz="1800" b="0" i="0" dirty="0">
                <a:effectLst/>
                <a:latin typeface="Söhne"/>
              </a:rPr>
              <a:t>By resetting routers </a:t>
            </a:r>
          </a:p>
          <a:p>
            <a:pPr marL="457200" indent="-457200" algn="just">
              <a:buAutoNum type="alphaLcPeriod"/>
            </a:pPr>
            <a:r>
              <a:rPr lang="en-US" sz="1800" b="0" i="0" dirty="0">
                <a:effectLst/>
                <a:latin typeface="Söhne"/>
              </a:rPr>
              <a:t>By using strong passwords</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172826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91074" y="95933"/>
            <a:ext cx="11809852" cy="5704986"/>
          </a:xfrm>
        </p:spPr>
        <p:txBody>
          <a:bodyPr vert="horz" lIns="91440" tIns="45720" rIns="91440" bIns="45720" rtlCol="0">
            <a:normAutofit lnSpcReduction="10000"/>
          </a:bodyPr>
          <a:lstStyle/>
          <a:p>
            <a:pPr marL="0" indent="0" algn="just">
              <a:lnSpc>
                <a:spcPct val="100000"/>
              </a:lnSpc>
              <a:buNone/>
            </a:pPr>
            <a:r>
              <a:rPr lang="en-US" sz="1800" b="1" dirty="0">
                <a:latin typeface="Söhne"/>
              </a:rPr>
              <a:t>Name a protocol that is vulnerable to sniffing attacks.</a:t>
            </a:r>
          </a:p>
          <a:p>
            <a:pPr marL="457200" indent="-457200" algn="just">
              <a:buAutoNum type="alphaLcPeriod"/>
            </a:pPr>
            <a:r>
              <a:rPr lang="en-US" sz="1800" b="0" i="0" dirty="0">
                <a:effectLst/>
                <a:latin typeface="Söhne"/>
              </a:rPr>
              <a:t>HTTPS</a:t>
            </a:r>
          </a:p>
          <a:p>
            <a:pPr marL="457200" indent="-457200" algn="just">
              <a:buAutoNum type="alphaLcPeriod"/>
            </a:pPr>
            <a:r>
              <a:rPr lang="en-US" sz="1800" b="0" i="0" dirty="0">
                <a:effectLst/>
                <a:latin typeface="Söhne"/>
              </a:rPr>
              <a:t>SNMP</a:t>
            </a:r>
          </a:p>
          <a:p>
            <a:pPr marL="457200" indent="-457200" algn="just">
              <a:buAutoNum type="alphaLcPeriod"/>
            </a:pPr>
            <a:r>
              <a:rPr lang="en-US" sz="1800" b="0" i="0" dirty="0">
                <a:effectLst/>
                <a:latin typeface="Söhne"/>
              </a:rPr>
              <a:t>IPsec</a:t>
            </a:r>
          </a:p>
          <a:p>
            <a:pPr marL="457200" indent="-457200" algn="just">
              <a:buAutoNum type="alphaLcPeriod"/>
            </a:pPr>
            <a:r>
              <a:rPr lang="en-US" sz="1800" b="0" i="0" dirty="0">
                <a:effectLst/>
                <a:latin typeface="Söhne"/>
              </a:rPr>
              <a:t>DNS</a:t>
            </a:r>
          </a:p>
          <a:p>
            <a:pPr marL="0" indent="0" algn="just">
              <a:lnSpc>
                <a:spcPct val="110000"/>
              </a:lnSpc>
              <a:buNone/>
            </a:pPr>
            <a:r>
              <a:rPr lang="en-US" sz="1800" b="1" dirty="0">
                <a:latin typeface="Söhne"/>
              </a:rPr>
              <a:t>In the OSI model, which layer is associated with sniffing in the data link layer?</a:t>
            </a:r>
          </a:p>
          <a:p>
            <a:pPr marL="457200" indent="-457200" algn="just">
              <a:buAutoNum type="alphaLcPeriod"/>
            </a:pPr>
            <a:r>
              <a:rPr lang="en-US" sz="1800" b="0" i="0" dirty="0">
                <a:effectLst/>
                <a:latin typeface="Söhne"/>
              </a:rPr>
              <a:t>Application layer</a:t>
            </a:r>
          </a:p>
          <a:p>
            <a:pPr marL="457200" indent="-457200" algn="just">
              <a:buAutoNum type="alphaLcPeriod"/>
            </a:pPr>
            <a:r>
              <a:rPr lang="en-US" sz="1800" b="0" i="0" dirty="0">
                <a:effectLst/>
                <a:latin typeface="Söhne"/>
              </a:rPr>
              <a:t>Network layer</a:t>
            </a:r>
          </a:p>
          <a:p>
            <a:pPr marL="457200" indent="-457200" algn="just">
              <a:buAutoNum type="alphaLcPeriod"/>
            </a:pPr>
            <a:r>
              <a:rPr lang="en-US" sz="1800" b="0" i="0" dirty="0">
                <a:effectLst/>
                <a:latin typeface="Söhne"/>
              </a:rPr>
              <a:t>Data link layer</a:t>
            </a:r>
          </a:p>
          <a:p>
            <a:pPr marL="457200" indent="-457200" algn="just">
              <a:buAutoNum type="alphaLcPeriod"/>
            </a:pPr>
            <a:r>
              <a:rPr lang="en-US" sz="1800" b="0" i="0" dirty="0">
                <a:effectLst/>
                <a:latin typeface="Söhne"/>
              </a:rPr>
              <a:t>Transport layer</a:t>
            </a:r>
          </a:p>
          <a:p>
            <a:pPr marL="0" indent="0" algn="just">
              <a:lnSpc>
                <a:spcPct val="120000"/>
              </a:lnSpc>
              <a:buNone/>
            </a:pPr>
            <a:r>
              <a:rPr lang="en-US" sz="1800" b="1" dirty="0">
                <a:latin typeface="Söhne"/>
              </a:rPr>
              <a:t>What is the purpose of a Switched Port Analyzer (SPAN) port?</a:t>
            </a:r>
          </a:p>
          <a:p>
            <a:pPr marL="0" indent="0" algn="just">
              <a:buNone/>
            </a:pPr>
            <a:r>
              <a:rPr lang="en-US" sz="1800" b="0" i="0" dirty="0">
                <a:effectLst/>
                <a:latin typeface="Söhne"/>
              </a:rPr>
              <a:t>a. To connect to wireless networks</a:t>
            </a:r>
          </a:p>
          <a:p>
            <a:pPr marL="0" indent="0" algn="just">
              <a:buNone/>
            </a:pPr>
            <a:r>
              <a:rPr lang="en-US" sz="1800" b="0" i="0" dirty="0">
                <a:effectLst/>
                <a:latin typeface="Söhne"/>
              </a:rPr>
              <a:t>b. To monitor and capture traffic on a specific network port</a:t>
            </a:r>
          </a:p>
          <a:p>
            <a:pPr marL="0" indent="0" algn="just">
              <a:buNone/>
            </a:pPr>
            <a:r>
              <a:rPr lang="en-US" sz="1800" b="0" i="0" dirty="0">
                <a:effectLst/>
                <a:latin typeface="Söhne"/>
              </a:rPr>
              <a:t>c. To analyze browser history</a:t>
            </a:r>
          </a:p>
          <a:p>
            <a:pPr marL="0" indent="0" algn="just">
              <a:buNone/>
            </a:pPr>
            <a:r>
              <a:rPr lang="en-US" sz="1800" b="0" i="0" dirty="0">
                <a:effectLst/>
                <a:latin typeface="Söhne"/>
              </a:rPr>
              <a:t>d. To detect malware</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3482915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0"/>
            <a:ext cx="11809852" cy="5704986"/>
          </a:xfrm>
        </p:spPr>
        <p:txBody>
          <a:bodyPr vert="horz" lIns="91440" tIns="45720" rIns="91440" bIns="45720" rtlCol="0">
            <a:noAutofit/>
          </a:bodyPr>
          <a:lstStyle/>
          <a:p>
            <a:pPr marL="0" indent="0" algn="just">
              <a:lnSpc>
                <a:spcPct val="110000"/>
              </a:lnSpc>
              <a:buNone/>
            </a:pPr>
            <a:r>
              <a:rPr lang="en-US" sz="1700" b="1" dirty="0">
                <a:latin typeface="Söhne"/>
              </a:rPr>
              <a:t>Define "wiretapping" in the context of network security.</a:t>
            </a:r>
          </a:p>
          <a:p>
            <a:pPr marL="0" indent="0" algn="just">
              <a:lnSpc>
                <a:spcPct val="110000"/>
              </a:lnSpc>
              <a:buNone/>
            </a:pPr>
            <a:r>
              <a:rPr lang="en-US" sz="1700" dirty="0">
                <a:latin typeface="Söhne"/>
              </a:rPr>
              <a:t>a. Intercepting and monitoring telephone or internet conversations</a:t>
            </a:r>
          </a:p>
          <a:p>
            <a:pPr marL="0" indent="0" algn="just">
              <a:lnSpc>
                <a:spcPct val="110000"/>
              </a:lnSpc>
              <a:buNone/>
            </a:pPr>
            <a:r>
              <a:rPr lang="en-US" sz="1700" dirty="0">
                <a:latin typeface="Söhne"/>
              </a:rPr>
              <a:t>b. Encrypting network traffic</a:t>
            </a:r>
          </a:p>
          <a:p>
            <a:pPr marL="0" indent="0" algn="just">
              <a:lnSpc>
                <a:spcPct val="110000"/>
              </a:lnSpc>
              <a:buNone/>
            </a:pPr>
            <a:r>
              <a:rPr lang="en-US" sz="1700" dirty="0">
                <a:latin typeface="Söhne"/>
              </a:rPr>
              <a:t>c. Blocking malicious websites</a:t>
            </a:r>
          </a:p>
          <a:p>
            <a:pPr marL="0" indent="0" algn="just">
              <a:lnSpc>
                <a:spcPct val="110000"/>
              </a:lnSpc>
              <a:buNone/>
            </a:pPr>
            <a:r>
              <a:rPr lang="en-US" sz="1700" dirty="0">
                <a:latin typeface="Söhne"/>
              </a:rPr>
              <a:t>d. Creating virtual private networks (VPNs)</a:t>
            </a:r>
          </a:p>
          <a:p>
            <a:pPr marL="0" indent="0" algn="just">
              <a:lnSpc>
                <a:spcPct val="110000"/>
              </a:lnSpc>
              <a:buNone/>
            </a:pPr>
            <a:r>
              <a:rPr lang="en-US" sz="1700" b="1" dirty="0">
                <a:latin typeface="Söhne"/>
              </a:rPr>
              <a:t>What is "lawful interception" in the context of network security?</a:t>
            </a:r>
          </a:p>
          <a:p>
            <a:pPr marL="0" indent="0" algn="just">
              <a:lnSpc>
                <a:spcPct val="110000"/>
              </a:lnSpc>
              <a:buNone/>
            </a:pPr>
            <a:r>
              <a:rPr lang="en-US" sz="1700" dirty="0">
                <a:latin typeface="Söhne"/>
              </a:rPr>
              <a:t>a. Intercepting only malicious traffic</a:t>
            </a:r>
          </a:p>
          <a:p>
            <a:pPr marL="0" indent="0" algn="just">
              <a:lnSpc>
                <a:spcPct val="110000"/>
              </a:lnSpc>
              <a:buNone/>
            </a:pPr>
            <a:r>
              <a:rPr lang="en-US" sz="1700" dirty="0">
                <a:latin typeface="Söhne"/>
              </a:rPr>
              <a:t>b. Intercepting network traffic with legal authorization</a:t>
            </a:r>
          </a:p>
          <a:p>
            <a:pPr marL="0" indent="0" algn="just">
              <a:lnSpc>
                <a:spcPct val="110000"/>
              </a:lnSpc>
              <a:buNone/>
            </a:pPr>
            <a:r>
              <a:rPr lang="en-US" sz="1700" dirty="0">
                <a:latin typeface="Söhne"/>
              </a:rPr>
              <a:t>c. Hacking into government networks</a:t>
            </a:r>
          </a:p>
          <a:p>
            <a:pPr marL="0" indent="0" algn="just">
              <a:lnSpc>
                <a:spcPct val="110000"/>
              </a:lnSpc>
              <a:buNone/>
            </a:pPr>
            <a:r>
              <a:rPr lang="en-US" sz="1700" dirty="0">
                <a:latin typeface="Söhne"/>
              </a:rPr>
              <a:t>d. Bypassing firewalls</a:t>
            </a:r>
          </a:p>
          <a:p>
            <a:pPr marL="0" indent="0" algn="just">
              <a:lnSpc>
                <a:spcPct val="110000"/>
              </a:lnSpc>
              <a:buNone/>
            </a:pPr>
            <a:r>
              <a:rPr lang="en-US" sz="1700" b="1" dirty="0">
                <a:latin typeface="Söhne"/>
              </a:rPr>
              <a:t>How can sniffing attacks be prevented or mitigated in a network?</a:t>
            </a:r>
          </a:p>
          <a:p>
            <a:pPr marL="0" indent="0" algn="just">
              <a:lnSpc>
                <a:spcPct val="110000"/>
              </a:lnSpc>
              <a:buNone/>
            </a:pPr>
            <a:r>
              <a:rPr lang="en-US" sz="1700" dirty="0">
                <a:latin typeface="Söhne"/>
              </a:rPr>
              <a:t>a. Using strong encryption</a:t>
            </a:r>
          </a:p>
          <a:p>
            <a:pPr marL="0" indent="0" algn="just">
              <a:lnSpc>
                <a:spcPct val="110000"/>
              </a:lnSpc>
              <a:buNone/>
            </a:pPr>
            <a:r>
              <a:rPr lang="en-US" sz="1700" dirty="0">
                <a:latin typeface="Söhne"/>
              </a:rPr>
              <a:t>b. Installing antivirus software</a:t>
            </a:r>
          </a:p>
          <a:p>
            <a:pPr marL="0" indent="0" algn="just">
              <a:lnSpc>
                <a:spcPct val="110000"/>
              </a:lnSpc>
              <a:buNone/>
            </a:pPr>
            <a:r>
              <a:rPr lang="en-US" sz="1700" dirty="0">
                <a:latin typeface="Söhne"/>
              </a:rPr>
              <a:t>c. Disconnecting from the internet		d. All of the above</a:t>
            </a:r>
            <a:endParaRPr lang="en-US" sz="1700" i="0" dirty="0">
              <a:effectLst/>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319930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049043"/>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Monitoring and capturing all data packets passing through a given network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Software application or hardware device.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Olden Days!!!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Now!!! – </a:t>
            </a:r>
          </a:p>
          <a:p>
            <a:pPr marL="0" indent="0" algn="just">
              <a:buNone/>
            </a:pPr>
            <a:r>
              <a:rPr lang="en-US" sz="2400" b="1" dirty="0">
                <a:solidFill>
                  <a:srgbClr val="333333"/>
                </a:solidFill>
                <a:latin typeface="Calibri"/>
                <a:ea typeface="Source Sans Pro"/>
                <a:cs typeface="Calibri"/>
              </a:rPr>
              <a:t>Question: What is the difference in network operations between now and olden days?</a:t>
            </a:r>
          </a:p>
          <a:p>
            <a:pPr marL="449263" indent="-449263" algn="just">
              <a:buBlip>
                <a:blip r:embed="rId3">
                  <a:extLst>
                    <a:ext uri="{96DAC541-7B7A-43D3-8B79-37D633B846F1}">
                      <asvg:svgBlip xmlns:asvg="http://schemas.microsoft.com/office/drawing/2016/SVG/main" r:embed="rId4"/>
                    </a:ext>
                  </a:extLst>
                </a:blip>
              </a:buBlip>
            </a:pPr>
            <a:endParaRPr lang="en-US" sz="2400" dirty="0">
              <a:solidFill>
                <a:srgbClr val="333333"/>
              </a:solidFill>
              <a:latin typeface="Calibri"/>
              <a:ea typeface="Source Sans Pro"/>
              <a:cs typeface="Calibri"/>
            </a:endParaRP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Sniffer can capture data packets only from within a given subnet</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A packet sniffer placed on a network in promiscuous mode can therefore capture and </a:t>
            </a:r>
            <a:r>
              <a:rPr lang="en-US" sz="2400" dirty="0"/>
              <a:t>analyze all the network traffic. </a:t>
            </a:r>
            <a:endParaRPr lang="en-US" sz="2400" dirty="0">
              <a:solidFill>
                <a:srgbClr val="333333"/>
              </a:solidFill>
              <a:latin typeface="Calibri"/>
              <a:ea typeface="Source Sans Pro"/>
              <a:cs typeface="Calibri"/>
            </a:endParaRPr>
          </a:p>
          <a:p>
            <a:pPr marL="0" indent="0" algn="just">
              <a:buNone/>
            </a:pPr>
            <a:r>
              <a:rPr lang="en-US" sz="2400" b="1" dirty="0">
                <a:solidFill>
                  <a:srgbClr val="333333"/>
                </a:solidFill>
                <a:latin typeface="Calibri"/>
                <a:ea typeface="Source Sans Pro"/>
                <a:cs typeface="Calibri"/>
              </a:rPr>
              <a:t>Question: Saying the above, anything strikes your thoughts? What are the possible protocols/ techniques that could be viable for sniffing attacks?</a:t>
            </a:r>
          </a:p>
          <a:p>
            <a:pPr marL="0" indent="0" algn="just">
              <a:buNone/>
            </a:pPr>
            <a:endParaRPr lang="en-US" sz="1800" b="1" dirty="0">
              <a:solidFill>
                <a:srgbClr val="333333"/>
              </a:solidFill>
              <a:latin typeface="Calibri"/>
              <a:ea typeface="Source Sans Pro"/>
              <a:cs typeface="Calibri"/>
            </a:endParaRPr>
          </a:p>
        </p:txBody>
      </p:sp>
      <p:sp>
        <p:nvSpPr>
          <p:cNvPr id="4" name="TextBox 3">
            <a:extLst>
              <a:ext uri="{FF2B5EF4-FFF2-40B4-BE49-F238E27FC236}">
                <a16:creationId xmlns:a16="http://schemas.microsoft.com/office/drawing/2014/main" id="{61A6C9F3-0D06-130A-8140-A9488D75565A}"/>
              </a:ext>
            </a:extLst>
          </p:cNvPr>
          <p:cNvSpPr txBox="1"/>
          <p:nvPr/>
        </p:nvSpPr>
        <p:spPr>
          <a:xfrm>
            <a:off x="174720" y="5254674"/>
            <a:ext cx="9058102" cy="461665"/>
          </a:xfrm>
          <a:prstGeom prst="rect">
            <a:avLst/>
          </a:prstGeom>
          <a:noFill/>
        </p:spPr>
        <p:txBody>
          <a:bodyPr wrap="square">
            <a:spAutoFit/>
          </a:bodyPr>
          <a:lstStyle/>
          <a:p>
            <a:pPr algn="just"/>
            <a:r>
              <a:rPr lang="en-US" sz="2400" b="1" dirty="0">
                <a:solidFill>
                  <a:srgbClr val="FF0000"/>
                </a:solidFill>
                <a:latin typeface="Calibri"/>
                <a:ea typeface="Source Sans Pro"/>
                <a:cs typeface="Calibri"/>
              </a:rPr>
              <a:t>Address Resolution Protocol, MAC, </a:t>
            </a:r>
            <a:r>
              <a:rPr lang="en-US" sz="2400" b="1" dirty="0" err="1">
                <a:solidFill>
                  <a:srgbClr val="FF0000"/>
                </a:solidFill>
                <a:latin typeface="Calibri"/>
                <a:ea typeface="Source Sans Pro"/>
                <a:cs typeface="Calibri"/>
              </a:rPr>
              <a:t>etc</a:t>
            </a:r>
            <a:r>
              <a:rPr lang="en-US" sz="2400" b="1" dirty="0">
                <a:solidFill>
                  <a:srgbClr val="FF0000"/>
                </a:solidFill>
                <a:latin typeface="Calibri"/>
                <a:ea typeface="Source Sans Pro"/>
                <a:cs typeface="Calibri"/>
              </a:rPr>
              <a:t> </a:t>
            </a:r>
          </a:p>
        </p:txBody>
      </p:sp>
    </p:spTree>
    <p:extLst>
      <p:ext uri="{BB962C8B-B14F-4D97-AF65-F5344CB8AC3E}">
        <p14:creationId xmlns:p14="http://schemas.microsoft.com/office/powerpoint/2010/main" val="201225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Capture Packets containing sensitive information</a:t>
            </a:r>
          </a:p>
          <a:p>
            <a:pPr marL="906463" lvl="1" indent="-449263" algn="just">
              <a:buBlip>
                <a:blip r:embed="rId3">
                  <a:extLst>
                    <a:ext uri="{96DAC541-7B7A-43D3-8B79-37D633B846F1}">
                      <asvg:svgBlip xmlns:asvg="http://schemas.microsoft.com/office/drawing/2016/SVG/main" r:embed="rId4"/>
                    </a:ext>
                  </a:extLst>
                </a:blip>
              </a:buBlip>
            </a:pPr>
            <a:r>
              <a:rPr lang="en-US" dirty="0"/>
              <a:t>Account Information</a:t>
            </a:r>
          </a:p>
          <a:p>
            <a:pPr marL="906463" lvl="1" indent="-449263" algn="just">
              <a:buBlip>
                <a:blip r:embed="rId3">
                  <a:extLst>
                    <a:ext uri="{96DAC541-7B7A-43D3-8B79-37D633B846F1}">
                      <asvg:svgBlip xmlns:asvg="http://schemas.microsoft.com/office/drawing/2016/SVG/main" r:embed="rId4"/>
                    </a:ext>
                  </a:extLst>
                </a:blip>
              </a:buBlip>
            </a:pPr>
            <a:r>
              <a:rPr lang="en-US" dirty="0"/>
              <a:t>Syslog Traffic</a:t>
            </a:r>
          </a:p>
          <a:p>
            <a:pPr marL="906463" lvl="1" indent="-449263" algn="just">
              <a:buBlip>
                <a:blip r:embed="rId3">
                  <a:extLst>
                    <a:ext uri="{96DAC541-7B7A-43D3-8B79-37D633B846F1}">
                      <asvg:svgBlip xmlns:asvg="http://schemas.microsoft.com/office/drawing/2016/SVG/main" r:embed="rId4"/>
                    </a:ext>
                  </a:extLst>
                </a:blip>
              </a:buBlip>
            </a:pPr>
            <a:r>
              <a:rPr lang="en-US" dirty="0"/>
              <a:t>Router Configuration </a:t>
            </a:r>
          </a:p>
          <a:p>
            <a:pPr marL="906463" lvl="1" indent="-449263" algn="just">
              <a:buBlip>
                <a:blip r:embed="rId3">
                  <a:extLst>
                    <a:ext uri="{96DAC541-7B7A-43D3-8B79-37D633B846F1}">
                      <asvg:svgBlip xmlns:asvg="http://schemas.microsoft.com/office/drawing/2016/SVG/main" r:embed="rId4"/>
                    </a:ext>
                  </a:extLst>
                </a:blip>
              </a:buBlip>
            </a:pPr>
            <a:r>
              <a:rPr lang="en-US" dirty="0"/>
              <a:t>DNS traffic </a:t>
            </a:r>
          </a:p>
          <a:p>
            <a:pPr marL="906463" lvl="1" indent="-449263" algn="just">
              <a:buBlip>
                <a:blip r:embed="rId3">
                  <a:extLst>
                    <a:ext uri="{96DAC541-7B7A-43D3-8B79-37D633B846F1}">
                      <asvg:svgBlip xmlns:asvg="http://schemas.microsoft.com/office/drawing/2016/SVG/main" r:embed="rId4"/>
                    </a:ext>
                  </a:extLst>
                </a:blip>
              </a:buBlip>
            </a:pPr>
            <a:r>
              <a:rPr lang="en-US" dirty="0"/>
              <a:t>Email traffic, Web traffic, Chat sessions</a:t>
            </a:r>
          </a:p>
          <a:p>
            <a:pPr marL="906463" lvl="1" indent="-449263" algn="just">
              <a:buBlip>
                <a:blip r:embed="rId3">
                  <a:extLst>
                    <a:ext uri="{96DAC541-7B7A-43D3-8B79-37D633B846F1}">
                      <asvg:svgBlip xmlns:asvg="http://schemas.microsoft.com/office/drawing/2016/SVG/main" r:embed="rId4"/>
                    </a:ext>
                  </a:extLst>
                </a:blip>
              </a:buBlip>
            </a:pPr>
            <a:r>
              <a:rPr lang="en-US" dirty="0"/>
              <a:t>FTP passwords, FTP Traffic</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SMTP</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POP, IMAP</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HTTP, Telnet Authentication</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SQL Database</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SMB, NFS</a:t>
            </a:r>
          </a:p>
        </p:txBody>
      </p:sp>
    </p:spTree>
    <p:extLst>
      <p:ext uri="{BB962C8B-B14F-4D97-AF65-F5344CB8AC3E}">
        <p14:creationId xmlns:p14="http://schemas.microsoft.com/office/powerpoint/2010/main" val="10445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Understanding Sniffing</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lgn="just">
              <a:buNone/>
            </a:pPr>
            <a:r>
              <a:rPr lang="en-US" dirty="0">
                <a:solidFill>
                  <a:srgbClr val="FFFFFF"/>
                </a:solidFill>
              </a:rPr>
              <a:t>“A layer 2 switch, maintains a mac-address table mapping each computer’s MAC address and the physical port. The switch sends packets to the destined computer, and it does not broadcast them to all the computers. This results in better utilization of the available bandwidth and improved security. Hence, the process of putting a machine NIC into promiscuous mode to gather packets does not work”</a:t>
            </a:r>
          </a:p>
          <a:p>
            <a:pPr marL="0" indent="0" algn="ctr">
              <a:buNone/>
            </a:pPr>
            <a:endParaRPr lang="en-US" dirty="0">
              <a:solidFill>
                <a:srgbClr val="FFFFFF"/>
              </a:solidFill>
            </a:endParaRPr>
          </a:p>
          <a:p>
            <a:pPr marL="0" indent="0" algn="ctr">
              <a:buNone/>
            </a:pPr>
            <a:r>
              <a:rPr lang="en-US" b="1" i="1" dirty="0">
                <a:solidFill>
                  <a:srgbClr val="FFFFFF"/>
                </a:solidFill>
              </a:rPr>
              <a:t>What is your thoughts? Discuss further. So, does that means sniffing doesn’t work in a Switched Network?</a:t>
            </a:r>
            <a:r>
              <a:rPr lang="en-US" dirty="0">
                <a:solidFill>
                  <a:srgbClr val="FFFFFF"/>
                </a:solidFill>
              </a:rPr>
              <a:t>  </a:t>
            </a:r>
          </a:p>
        </p:txBody>
      </p:sp>
    </p:spTree>
    <p:extLst>
      <p:ext uri="{BB962C8B-B14F-4D97-AF65-F5344CB8AC3E}">
        <p14:creationId xmlns:p14="http://schemas.microsoft.com/office/powerpoint/2010/main" val="240823707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0"/>
            <a:ext cx="11481847" cy="5161531"/>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Sniffing Methods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Passive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Compromising Physical Security </a:t>
            </a:r>
            <a:r>
              <a:rPr lang="en-US" sz="2800" i="1" dirty="0">
                <a:solidFill>
                  <a:srgbClr val="333333"/>
                </a:solidFill>
                <a:latin typeface="Calibri"/>
                <a:ea typeface="Source Sans Pro"/>
                <a:cs typeface="Calibri"/>
              </a:rPr>
              <a:t>(very unlikely now a days)</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Using a Trojan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Active</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MAC Flooding</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DNS Poisoning</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ARP Poisoning</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DHCP Attacks</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Switch Port Stealing</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Spoofing Attack</a:t>
            </a:r>
          </a:p>
        </p:txBody>
      </p:sp>
      <p:sp>
        <p:nvSpPr>
          <p:cNvPr id="3" name="Explosion: 8 Points 2">
            <a:extLst>
              <a:ext uri="{FF2B5EF4-FFF2-40B4-BE49-F238E27FC236}">
                <a16:creationId xmlns:a16="http://schemas.microsoft.com/office/drawing/2014/main" id="{393F788F-89F1-603E-4EA4-B8B9F22C292C}"/>
              </a:ext>
            </a:extLst>
          </p:cNvPr>
          <p:cNvSpPr/>
          <p:nvPr/>
        </p:nvSpPr>
        <p:spPr>
          <a:xfrm>
            <a:off x="4123427" y="1846053"/>
            <a:ext cx="8068574" cy="362309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answer the previous question “</a:t>
            </a:r>
            <a:r>
              <a:rPr lang="en-US" dirty="0"/>
              <a:t>What are the possible protocols/ techniques that could be viable for sniffing attacks?</a:t>
            </a:r>
            <a:r>
              <a:rPr lang="en-GB" dirty="0"/>
              <a:t> “ – Telnet and Rlogin, HTTP, SNMP, SMTP, POP, FTP, IMAP</a:t>
            </a:r>
          </a:p>
        </p:txBody>
      </p:sp>
    </p:spTree>
    <p:extLst>
      <p:ext uri="{BB962C8B-B14F-4D97-AF65-F5344CB8AC3E}">
        <p14:creationId xmlns:p14="http://schemas.microsoft.com/office/powerpoint/2010/main" val="335790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a:t>
            </a:r>
            <a:endParaRPr lang="en-GB" sz="3200" dirty="0"/>
          </a:p>
        </p:txBody>
      </p:sp>
      <p:pic>
        <p:nvPicPr>
          <p:cNvPr id="5" name="Picture 2">
            <a:extLst>
              <a:ext uri="{FF2B5EF4-FFF2-40B4-BE49-F238E27FC236}">
                <a16:creationId xmlns:a16="http://schemas.microsoft.com/office/drawing/2014/main" id="{7ABB9DCF-A01A-21F3-05DC-8B45D9CC82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86" t="9091" r="15682" b="24363"/>
          <a:stretch/>
        </p:blipFill>
        <p:spPr bwMode="auto">
          <a:xfrm>
            <a:off x="1800045" y="1633848"/>
            <a:ext cx="7556740" cy="3909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77B5D2D2-E6DE-67E2-B465-E295AC5274AB}"/>
              </a:ext>
            </a:extLst>
          </p:cNvPr>
          <p:cNvSpPr txBox="1"/>
          <p:nvPr/>
        </p:nvSpPr>
        <p:spPr>
          <a:xfrm>
            <a:off x="414068" y="745383"/>
            <a:ext cx="11404121" cy="461665"/>
          </a:xfrm>
          <a:prstGeom prst="rect">
            <a:avLst/>
          </a:prstGeom>
          <a:noFill/>
        </p:spPr>
        <p:txBody>
          <a:bodyPr wrap="square">
            <a:spAutoFit/>
          </a:bodyPr>
          <a:lstStyle/>
          <a:p>
            <a:pPr marL="0" indent="0" algn="ctr">
              <a:buNone/>
            </a:pPr>
            <a:r>
              <a:rPr lang="en-US" sz="2400" b="1" i="1" dirty="0">
                <a:solidFill>
                  <a:srgbClr val="FF0000"/>
                </a:solidFill>
              </a:rPr>
              <a:t>Which Layer in the OSI model does Sniffing operates and successfully capture?</a:t>
            </a:r>
            <a:endParaRPr lang="en-US" sz="2400" dirty="0">
              <a:solidFill>
                <a:srgbClr val="FF0000"/>
              </a:solidFill>
            </a:endParaRPr>
          </a:p>
        </p:txBody>
      </p:sp>
      <p:sp>
        <p:nvSpPr>
          <p:cNvPr id="8" name="Arrow: Left-Right 7">
            <a:extLst>
              <a:ext uri="{FF2B5EF4-FFF2-40B4-BE49-F238E27FC236}">
                <a16:creationId xmlns:a16="http://schemas.microsoft.com/office/drawing/2014/main" id="{CE9DFAFE-0241-0F9A-8454-CF99B35B0CE3}"/>
              </a:ext>
            </a:extLst>
          </p:cNvPr>
          <p:cNvSpPr/>
          <p:nvPr/>
        </p:nvSpPr>
        <p:spPr>
          <a:xfrm>
            <a:off x="4700180" y="5207182"/>
            <a:ext cx="1790440" cy="29517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Left-Right 8">
            <a:extLst>
              <a:ext uri="{FF2B5EF4-FFF2-40B4-BE49-F238E27FC236}">
                <a16:creationId xmlns:a16="http://schemas.microsoft.com/office/drawing/2014/main" id="{DA85A818-907B-BF71-3E7D-6CB8C56EE055}"/>
              </a:ext>
            </a:extLst>
          </p:cNvPr>
          <p:cNvSpPr/>
          <p:nvPr/>
        </p:nvSpPr>
        <p:spPr>
          <a:xfrm>
            <a:off x="4700180" y="4692648"/>
            <a:ext cx="1790440" cy="29517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25613E55-6C75-30EA-6D0C-EEE0E104C928}"/>
              </a:ext>
            </a:extLst>
          </p:cNvPr>
          <p:cNvSpPr/>
          <p:nvPr/>
        </p:nvSpPr>
        <p:spPr>
          <a:xfrm>
            <a:off x="4334032" y="2474188"/>
            <a:ext cx="2488759"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Protocol Analyzers</a:t>
            </a:r>
          </a:p>
        </p:txBody>
      </p:sp>
      <p:sp>
        <p:nvSpPr>
          <p:cNvPr id="11" name="Rectangle 10">
            <a:extLst>
              <a:ext uri="{FF2B5EF4-FFF2-40B4-BE49-F238E27FC236}">
                <a16:creationId xmlns:a16="http://schemas.microsoft.com/office/drawing/2014/main" id="{905FD0EA-4F22-A6D7-D35A-F2790BBBDDDE}"/>
              </a:ext>
            </a:extLst>
          </p:cNvPr>
          <p:cNvSpPr/>
          <p:nvPr/>
        </p:nvSpPr>
        <p:spPr>
          <a:xfrm>
            <a:off x="4879500" y="3121753"/>
            <a:ext cx="143180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SPAN Port</a:t>
            </a:r>
          </a:p>
        </p:txBody>
      </p:sp>
      <p:sp>
        <p:nvSpPr>
          <p:cNvPr id="12" name="Rectangle 11">
            <a:extLst>
              <a:ext uri="{FF2B5EF4-FFF2-40B4-BE49-F238E27FC236}">
                <a16:creationId xmlns:a16="http://schemas.microsoft.com/office/drawing/2014/main" id="{C9713428-C36D-069A-C581-C2C5A9BB8C15}"/>
              </a:ext>
            </a:extLst>
          </p:cNvPr>
          <p:cNvSpPr/>
          <p:nvPr/>
        </p:nvSpPr>
        <p:spPr>
          <a:xfrm>
            <a:off x="4712568" y="3840685"/>
            <a:ext cx="1731693"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Wiretapping</a:t>
            </a:r>
          </a:p>
        </p:txBody>
      </p:sp>
      <p:sp>
        <p:nvSpPr>
          <p:cNvPr id="13" name="Rectangle 12">
            <a:extLst>
              <a:ext uri="{FF2B5EF4-FFF2-40B4-BE49-F238E27FC236}">
                <a16:creationId xmlns:a16="http://schemas.microsoft.com/office/drawing/2014/main" id="{044F39A5-4356-5E78-7B6D-39FC0E20146A}"/>
              </a:ext>
            </a:extLst>
          </p:cNvPr>
          <p:cNvSpPr/>
          <p:nvPr/>
        </p:nvSpPr>
        <p:spPr>
          <a:xfrm>
            <a:off x="9356783" y="3840563"/>
            <a:ext cx="2571858" cy="461665"/>
          </a:xfrm>
          <a:prstGeom prst="rect">
            <a:avLst/>
          </a:prstGeom>
          <a:noFill/>
        </p:spPr>
        <p:txBody>
          <a:bodyPr wrap="none" lIns="91440" tIns="45720" rIns="91440" bIns="45720">
            <a:spAutoFit/>
          </a:bodyPr>
          <a:lstStyle/>
          <a:p>
            <a:r>
              <a:rPr lang="en-US" sz="2400" b="0" cap="none" spc="0" dirty="0">
                <a:ln w="0"/>
                <a:solidFill>
                  <a:schemeClr val="tx1"/>
                </a:solidFill>
                <a:effectLst>
                  <a:outerShdw blurRad="38100" dist="19050" dir="2700000" algn="tl" rotWithShape="0">
                    <a:schemeClr val="dk1">
                      <a:alpha val="40000"/>
                    </a:schemeClr>
                  </a:outerShdw>
                </a:effectLst>
              </a:rPr>
              <a:t>Active Wiretapping</a:t>
            </a:r>
          </a:p>
        </p:txBody>
      </p:sp>
      <p:sp>
        <p:nvSpPr>
          <p:cNvPr id="15" name="Rectangle 14">
            <a:extLst>
              <a:ext uri="{FF2B5EF4-FFF2-40B4-BE49-F238E27FC236}">
                <a16:creationId xmlns:a16="http://schemas.microsoft.com/office/drawing/2014/main" id="{33C3AECA-9EA1-DD8F-E130-E6C2C9DFC702}"/>
              </a:ext>
            </a:extLst>
          </p:cNvPr>
          <p:cNvSpPr/>
          <p:nvPr/>
        </p:nvSpPr>
        <p:spPr>
          <a:xfrm>
            <a:off x="9356784" y="4302228"/>
            <a:ext cx="2701509" cy="461665"/>
          </a:xfrm>
          <a:prstGeom prst="rect">
            <a:avLst/>
          </a:prstGeom>
          <a:noFill/>
        </p:spPr>
        <p:txBody>
          <a:bodyPr wrap="none" lIns="91440" tIns="45720" rIns="91440" bIns="45720">
            <a:spAutoFit/>
          </a:bodyPr>
          <a:lstStyle/>
          <a:p>
            <a:r>
              <a:rPr lang="en-US" sz="2400" b="0" cap="none" spc="0" dirty="0">
                <a:ln w="0"/>
                <a:solidFill>
                  <a:schemeClr val="tx1"/>
                </a:solidFill>
                <a:effectLst>
                  <a:outerShdw blurRad="38100" dist="19050" dir="2700000" algn="tl" rotWithShape="0">
                    <a:schemeClr val="dk1">
                      <a:alpha val="40000"/>
                    </a:schemeClr>
                  </a:outerShdw>
                </a:effectLst>
              </a:rPr>
              <a:t>Passive Wiretapping</a:t>
            </a:r>
          </a:p>
        </p:txBody>
      </p:sp>
    </p:spTree>
    <p:extLst>
      <p:ext uri="{BB962C8B-B14F-4D97-AF65-F5344CB8AC3E}">
        <p14:creationId xmlns:p14="http://schemas.microsoft.com/office/powerpoint/2010/main" val="742208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0-#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randombar(horizontal)">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randombar(horizontal)">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randombar(horizontal)">
                                      <p:cBhvr>
                                        <p:cTn id="34" dur="5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randombar(horizontal)">
                                      <p:cBhvr>
                                        <p:cTn id="3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p:bldP spid="11" grpId="0"/>
      <p:bldP spid="12" grpId="0"/>
      <p:bldP spid="13"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MAC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MAC Address</a:t>
            </a:r>
          </a:p>
          <a:p>
            <a:pPr marL="449263"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CAM Table</a:t>
            </a:r>
          </a:p>
          <a:p>
            <a:pPr marL="0" indent="0" algn="just">
              <a:buNone/>
            </a:pPr>
            <a:r>
              <a:rPr lang="en-GB" b="1" dirty="0">
                <a:solidFill>
                  <a:srgbClr val="333333"/>
                </a:solidFill>
                <a:latin typeface="Calibri"/>
                <a:ea typeface="Source Sans Pro"/>
                <a:cs typeface="Calibri"/>
              </a:rPr>
              <a:t>What happens when a CAM Table is full?</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Flooding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MAC Flooding </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MAC flooding is a technique used to compromise the security of network switches that connect network segments or devices. </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Attackers use the MAC flooding technique to force a switch to act as a hub so that they can easily sniff the traffic.</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Forcing the switch to enter fail-open mode</a:t>
            </a:r>
          </a:p>
          <a:p>
            <a:pPr marL="457200" lvl="1" indent="0" algn="just">
              <a:buNone/>
            </a:pPr>
            <a:endParaRPr lang="en-US" sz="2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796038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MAC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MAC Address</a:t>
            </a:r>
          </a:p>
          <a:p>
            <a:pPr marL="449263"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CAM Table</a:t>
            </a:r>
          </a:p>
          <a:p>
            <a:pPr marL="0" indent="0" algn="just">
              <a:buNone/>
            </a:pPr>
            <a:r>
              <a:rPr lang="en-GB" b="1" dirty="0">
                <a:solidFill>
                  <a:srgbClr val="333333"/>
                </a:solidFill>
                <a:latin typeface="Calibri"/>
                <a:ea typeface="Source Sans Pro"/>
                <a:cs typeface="Calibri"/>
              </a:rPr>
              <a:t>What happens when a CAM Table is full?</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MAC Flooding: Switch Port Stealing</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Uses MAC flooding to sniff the packets</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Sends ARP to switch making target mac as source and its address as destination, creating a race condition</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Switch is forced to constantly bind between two ports.</a:t>
            </a:r>
          </a:p>
          <a:p>
            <a:pPr marL="1363663" lvl="3"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The ARP request will help to discover the target host IP Address, enabling to sniff the packets</a:t>
            </a:r>
          </a:p>
          <a:p>
            <a:pPr marL="457200" lvl="1" indent="0" algn="just">
              <a:buNone/>
            </a:pPr>
            <a:endParaRPr lang="en-US" sz="2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2799720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661585" cy="583660"/>
          </a:xfrm>
        </p:spPr>
        <p:txBody>
          <a:bodyPr>
            <a:normAutofit/>
          </a:bodyPr>
          <a:lstStyle/>
          <a:p>
            <a:r>
              <a:rPr lang="en-US" sz="3200" dirty="0"/>
              <a:t>Understanding Sniffing – Defending MAC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dirty="0"/>
              <a:t>Port security</a:t>
            </a:r>
          </a:p>
          <a:p>
            <a:pPr marL="906463" lvl="1" indent="-449263" algn="just">
              <a:buBlip>
                <a:blip r:embed="rId3">
                  <a:extLst>
                    <a:ext uri="{96DAC541-7B7A-43D3-8B79-37D633B846F1}">
                      <asvg:svgBlip xmlns:asvg="http://schemas.microsoft.com/office/drawing/2016/SVG/main" r:embed="rId4"/>
                    </a:ext>
                  </a:extLst>
                </a:blip>
              </a:buBlip>
            </a:pPr>
            <a:r>
              <a:rPr lang="en-GB" sz="2800" dirty="0"/>
              <a:t>It is a feature that identifies and limits the MAC addresses of the machines that can access the port.</a:t>
            </a:r>
          </a:p>
          <a:p>
            <a:pPr marL="906463" lvl="1" indent="-449263" algn="just">
              <a:buBlip>
                <a:blip r:embed="rId3">
                  <a:extLst>
                    <a:ext uri="{96DAC541-7B7A-43D3-8B79-37D633B846F1}">
                      <asvg:svgBlip xmlns:asvg="http://schemas.microsoft.com/office/drawing/2016/SVG/main" r:embed="rId4"/>
                    </a:ext>
                  </a:extLst>
                </a:blip>
              </a:buBlip>
            </a:pPr>
            <a:r>
              <a:rPr lang="en-GB" sz="2800" dirty="0"/>
              <a:t>A security violation occurs if conditions not met.</a:t>
            </a:r>
          </a:p>
          <a:p>
            <a:pPr marL="906463" lvl="1" indent="-449263" algn="just">
              <a:buBlip>
                <a:blip r:embed="rId3">
                  <a:extLst>
                    <a:ext uri="{96DAC541-7B7A-43D3-8B79-37D633B846F1}">
                      <asvg:svgBlip xmlns:asvg="http://schemas.microsoft.com/office/drawing/2016/SVG/main" r:embed="rId4"/>
                    </a:ext>
                  </a:extLst>
                </a:blip>
              </a:buBlip>
            </a:pPr>
            <a:r>
              <a:rPr lang="en-GB" sz="2800" dirty="0"/>
              <a:t>You can configure all secure MAC addresses by using the switch port, port-securing the MAC-address interface configuration command.</a:t>
            </a:r>
          </a:p>
          <a:p>
            <a:pPr marL="906463" lvl="1" indent="-449263" algn="just">
              <a:buBlip>
                <a:blip r:embed="rId3">
                  <a:extLst>
                    <a:ext uri="{96DAC541-7B7A-43D3-8B79-37D633B846F1}">
                      <asvg:svgBlip xmlns:asvg="http://schemas.microsoft.com/office/drawing/2016/SVG/main" r:embed="rId4"/>
                    </a:ext>
                  </a:extLst>
                </a:blip>
              </a:buBlip>
            </a:pPr>
            <a:r>
              <a:rPr lang="en-GB" sz="2800" dirty="0"/>
              <a:t>You can allow the port to dynamically configure secure MAC addresses with the MAC addresses of the connected devices.</a:t>
            </a:r>
          </a:p>
          <a:p>
            <a:pPr marL="906463" lvl="1" indent="-449263" algn="just">
              <a:buBlip>
                <a:blip r:embed="rId3">
                  <a:extLst>
                    <a:ext uri="{96DAC541-7B7A-43D3-8B79-37D633B846F1}">
                      <asvg:svgBlip xmlns:asvg="http://schemas.microsoft.com/office/drawing/2016/SVG/main" r:embed="rId4"/>
                    </a:ext>
                  </a:extLst>
                </a:blip>
              </a:buBlip>
            </a:pPr>
            <a:r>
              <a:rPr lang="en-GB" sz="2800" dirty="0"/>
              <a:t>Port security limits MAC flooding attacks and locks down ports, sending an SNMP trap.</a:t>
            </a:r>
          </a:p>
        </p:txBody>
      </p:sp>
    </p:spTree>
    <p:extLst>
      <p:ext uri="{BB962C8B-B14F-4D97-AF65-F5344CB8AC3E}">
        <p14:creationId xmlns:p14="http://schemas.microsoft.com/office/powerpoint/2010/main" val="202588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DHCP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DHCP – Dynamic Host Configuration Protocol</a:t>
            </a:r>
          </a:p>
          <a:p>
            <a:pPr marL="449263"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Deliver host-specific configuration information and allocate network address to the host</a:t>
            </a:r>
          </a:p>
          <a:p>
            <a:pPr marL="0" indent="0" algn="just">
              <a:buNone/>
            </a:pPr>
            <a:r>
              <a:rPr lang="en-GB" b="1" dirty="0">
                <a:solidFill>
                  <a:srgbClr val="333333"/>
                </a:solidFill>
                <a:latin typeface="Calibri"/>
                <a:ea typeface="Source Sans Pro"/>
                <a:cs typeface="Calibri"/>
              </a:rPr>
              <a:t>DHCP Starvation Attack</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Flooding the DHCP Server with no. of DHCP Request</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Uses all the available IP Addresses that the DHCP Server can issue, making the server not to issue any further IP Address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Valid users can’t obtain or renew their IP Address</a:t>
            </a:r>
          </a:p>
          <a:p>
            <a:pPr marL="0" indent="0" algn="just">
              <a:buNone/>
            </a:pPr>
            <a:r>
              <a:rPr lang="en-GB" b="1" dirty="0">
                <a:solidFill>
                  <a:srgbClr val="333333"/>
                </a:solidFill>
                <a:latin typeface="Calibri"/>
                <a:ea typeface="Source Sans Pro"/>
                <a:cs typeface="Calibri"/>
              </a:rPr>
              <a:t>Defending DHCP Starvation Attack</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Enable Port Security</a:t>
            </a:r>
            <a:endParaRPr lang="en-US" sz="2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365088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DHCP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DHCP – Dynamic Host Configuration Protocol</a:t>
            </a:r>
          </a:p>
          <a:p>
            <a:pPr marL="449263"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Deliver host-specific configuration information and allocate network address to the host</a:t>
            </a:r>
          </a:p>
          <a:p>
            <a:pPr marL="0" indent="0" algn="just">
              <a:buNone/>
            </a:pPr>
            <a:r>
              <a:rPr lang="en-GB" b="1" dirty="0">
                <a:solidFill>
                  <a:srgbClr val="333333"/>
                </a:solidFill>
                <a:latin typeface="Calibri"/>
                <a:ea typeface="Source Sans Pro"/>
                <a:cs typeface="Calibri"/>
              </a:rPr>
              <a:t>Rogue DHCP Server Attack</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In addition to DHCP Starvation attacks, an attacker can perform MITM attacks such as sniffing.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Setting up a rogue DHCP Server – impersonating a legitimate server and start offering IP Address and being a default gateway.</a:t>
            </a:r>
          </a:p>
          <a:p>
            <a:pPr marL="0" indent="0" algn="just">
              <a:buNone/>
            </a:pPr>
            <a:r>
              <a:rPr lang="en-GB" b="1" dirty="0">
                <a:solidFill>
                  <a:srgbClr val="333333"/>
                </a:solidFill>
                <a:latin typeface="Calibri"/>
                <a:ea typeface="Source Sans Pro"/>
                <a:cs typeface="Calibri"/>
              </a:rPr>
              <a:t>Defending Rogue DHCP Server Attack</a:t>
            </a:r>
            <a:endParaRPr lang="en-US" sz="2800" b="1" dirty="0">
              <a:solidFill>
                <a:srgbClr val="333333"/>
              </a:solidFill>
              <a:latin typeface="Calibri"/>
              <a:cs typeface="Calibri"/>
            </a:endParaRP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Enable DHCP Snooping</a:t>
            </a:r>
            <a:endParaRPr lang="en-US" sz="2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234048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ARP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583661"/>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ARP resolves IP addresses to the MAC address of the interface to send data.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ARP packets can be forged to send data to the attacker’s machine. </a:t>
            </a:r>
          </a:p>
          <a:p>
            <a:pPr marL="449263" indent="-449263" algn="just">
              <a:buBlip>
                <a:blip r:embed="rId3">
                  <a:extLst>
                    <a:ext uri="{96DAC541-7B7A-43D3-8B79-37D633B846F1}">
                      <asvg:svgBlip xmlns:asvg="http://schemas.microsoft.com/office/drawing/2016/SVG/main" r:embed="rId4"/>
                    </a:ext>
                  </a:extLst>
                </a:blip>
              </a:buBlip>
            </a:pPr>
            <a:r>
              <a:rPr lang="en-GB" sz="2800" b="1" kern="1200" dirty="0">
                <a:solidFill>
                  <a:schemeClr val="tx1"/>
                </a:solidFill>
                <a:latin typeface="+mn-lt"/>
                <a:ea typeface="+mn-ea"/>
                <a:cs typeface="+mn-cs"/>
              </a:rPr>
              <a:t>ARP spoofing </a:t>
            </a:r>
            <a:r>
              <a:rPr lang="en-GB" sz="2800" b="0" kern="1200" dirty="0">
                <a:solidFill>
                  <a:schemeClr val="tx1"/>
                </a:solidFill>
                <a:latin typeface="+mn-lt"/>
                <a:ea typeface="+mn-ea"/>
                <a:cs typeface="+mn-cs"/>
              </a:rPr>
              <a:t>involves constructing a large number of forged ARP request and reply packets to overload a switch.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When a machine sends an ARP request, it assumes that the ARP reply will come from the right machine.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ARP provides no means of verifying the authenticity of the responding device.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Even systems that have not made an ARP request can accept the ARP replies coming from other devices.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Attackers </a:t>
            </a:r>
            <a:r>
              <a:rPr lang="en-GB" sz="2800" b="1" kern="1200" dirty="0">
                <a:solidFill>
                  <a:schemeClr val="tx1"/>
                </a:solidFill>
                <a:latin typeface="+mn-lt"/>
                <a:ea typeface="+mn-ea"/>
                <a:cs typeface="+mn-cs"/>
              </a:rPr>
              <a:t>use this flaw in ARP to create malformed ARP replies </a:t>
            </a:r>
            <a:r>
              <a:rPr lang="en-GB" sz="2800" b="0" kern="1200" dirty="0">
                <a:solidFill>
                  <a:schemeClr val="tx1"/>
                </a:solidFill>
                <a:latin typeface="+mn-lt"/>
                <a:ea typeface="+mn-ea"/>
                <a:cs typeface="+mn-cs"/>
              </a:rPr>
              <a:t>containing spoofed IP and MAC addresses.</a:t>
            </a:r>
            <a:endParaRPr lang="en-GB" dirty="0">
              <a:solidFill>
                <a:srgbClr val="333333"/>
              </a:solidFill>
              <a:latin typeface="Calibri"/>
              <a:ea typeface="Source Sans Pro"/>
              <a:cs typeface="Calibri"/>
            </a:endParaRPr>
          </a:p>
        </p:txBody>
      </p:sp>
    </p:spTree>
    <p:extLst>
      <p:ext uri="{BB962C8B-B14F-4D97-AF65-F5344CB8AC3E}">
        <p14:creationId xmlns:p14="http://schemas.microsoft.com/office/powerpoint/2010/main" val="287660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ARP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583661"/>
            <a:ext cx="12017280"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Computers blindly accepts the ARP entry into its ARP table, leads to  ARP table flooding (with spoofed ARP replies)</a:t>
            </a:r>
          </a:p>
          <a:p>
            <a:pPr marL="449263" indent="-449263" algn="just">
              <a:buBlip>
                <a:blip r:embed="rId3">
                  <a:extLst>
                    <a:ext uri="{96DAC541-7B7A-43D3-8B79-37D633B846F1}">
                      <asvg:svgBlip xmlns:asvg="http://schemas.microsoft.com/office/drawing/2016/SVG/main" r:embed="rId4"/>
                    </a:ext>
                  </a:extLst>
                </a:blip>
              </a:buBlip>
            </a:pPr>
            <a:r>
              <a:rPr lang="en-GB" dirty="0"/>
              <a:t>T</a:t>
            </a:r>
            <a:r>
              <a:rPr lang="en-GB" sz="2800" b="0" kern="1200" dirty="0">
                <a:solidFill>
                  <a:schemeClr val="tx1"/>
                </a:solidFill>
                <a:latin typeface="+mn-lt"/>
                <a:ea typeface="+mn-ea"/>
                <a:cs typeface="+mn-cs"/>
              </a:rPr>
              <a:t>he switch is set in forwarding mode, and the attacker intercepts all the data that flows from the victim’s machine without the victim being aware of the attack.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Attackers flood a </a:t>
            </a:r>
            <a:r>
              <a:rPr lang="en-GB" sz="2800" b="1" kern="1200" dirty="0">
                <a:solidFill>
                  <a:schemeClr val="tx1"/>
                </a:solidFill>
                <a:latin typeface="+mn-lt"/>
                <a:ea typeface="+mn-ea"/>
                <a:cs typeface="+mn-cs"/>
              </a:rPr>
              <a:t>target computer’s ARP cache with forged entries</a:t>
            </a:r>
            <a:r>
              <a:rPr lang="en-GB" sz="2800" b="0" kern="1200" dirty="0">
                <a:solidFill>
                  <a:schemeClr val="tx1"/>
                </a:solidFill>
                <a:latin typeface="+mn-lt"/>
                <a:ea typeface="+mn-ea"/>
                <a:cs typeface="+mn-cs"/>
              </a:rPr>
              <a:t>, which is also known as</a:t>
            </a:r>
            <a:r>
              <a:rPr lang="en-GB" sz="2800" b="1" kern="1200" dirty="0">
                <a:solidFill>
                  <a:schemeClr val="tx1"/>
                </a:solidFill>
                <a:latin typeface="+mn-lt"/>
                <a:ea typeface="+mn-ea"/>
                <a:cs typeface="+mn-cs"/>
              </a:rPr>
              <a:t> poisoning</a:t>
            </a:r>
            <a:r>
              <a:rPr lang="en-GB" sz="2800" b="0" kern="1200" dirty="0">
                <a:solidFill>
                  <a:schemeClr val="tx1"/>
                </a:solidFill>
                <a:latin typeface="+mn-lt"/>
                <a:ea typeface="+mn-ea"/>
                <a:cs typeface="+mn-cs"/>
              </a:rPr>
              <a:t>. </a:t>
            </a:r>
          </a:p>
          <a:p>
            <a:pPr marL="449263" indent="-449263" algn="just">
              <a:buBlip>
                <a:blip r:embed="rId3">
                  <a:extLst>
                    <a:ext uri="{96DAC541-7B7A-43D3-8B79-37D633B846F1}">
                      <asvg:svgBlip xmlns:asvg="http://schemas.microsoft.com/office/drawing/2016/SVG/main" r:embed="rId4"/>
                    </a:ext>
                  </a:extLst>
                </a:blip>
              </a:buBlip>
            </a:pPr>
            <a:r>
              <a:rPr lang="en-GB" sz="2800" b="1" kern="1200" dirty="0">
                <a:solidFill>
                  <a:schemeClr val="tx1"/>
                </a:solidFill>
                <a:latin typeface="+mn-lt"/>
                <a:ea typeface="+mn-ea"/>
                <a:cs typeface="+mn-cs"/>
              </a:rPr>
              <a:t>ARP spoofing </a:t>
            </a:r>
            <a:r>
              <a:rPr lang="en-GB" sz="2800" b="0" kern="1200" dirty="0">
                <a:solidFill>
                  <a:schemeClr val="tx1"/>
                </a:solidFill>
                <a:latin typeface="+mn-lt"/>
                <a:ea typeface="+mn-ea"/>
                <a:cs typeface="+mn-cs"/>
              </a:rPr>
              <a:t>is an intermediary for performing attacks such as DoS, MITM, and session hijacking. </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ARP spoofing is a method of attacking an Ethernet LAN</a:t>
            </a:r>
          </a:p>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It is changing the IP address of the attacker’s computer to that of the target computer</a:t>
            </a:r>
          </a:p>
        </p:txBody>
      </p:sp>
    </p:spTree>
    <p:extLst>
      <p:ext uri="{BB962C8B-B14F-4D97-AF65-F5344CB8AC3E}">
        <p14:creationId xmlns:p14="http://schemas.microsoft.com/office/powerpoint/2010/main" val="449161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370A17A-867E-27C6-FB44-D72221EAEFDD}"/>
              </a:ext>
            </a:extLst>
          </p:cNvPr>
          <p:cNvPicPr>
            <a:picLocks noChangeAspect="1"/>
          </p:cNvPicPr>
          <p:nvPr/>
        </p:nvPicPr>
        <p:blipFill>
          <a:blip r:embed="rId3"/>
          <a:stretch>
            <a:fillRect/>
          </a:stretch>
        </p:blipFill>
        <p:spPr>
          <a:xfrm>
            <a:off x="2984741" y="0"/>
            <a:ext cx="8929810" cy="573901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ARP Attacks</a:t>
            </a:r>
            <a:endParaRPr lang="en-GB" sz="3200" dirty="0"/>
          </a:p>
        </p:txBody>
      </p:sp>
    </p:spTree>
    <p:extLst>
      <p:ext uri="{BB962C8B-B14F-4D97-AF65-F5344CB8AC3E}">
        <p14:creationId xmlns:p14="http://schemas.microsoft.com/office/powerpoint/2010/main" val="3720650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ARP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Threats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Packet Sniffing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Session Hijacking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VoIP Call Tapping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Manipulating Data</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Man-in-the-Middle Attack</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Data Interception</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Connection Hijacking</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Connection Resetting and Stealing Passwords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DOS Attack</a:t>
            </a:r>
            <a:endParaRPr lang="en-US" sz="2800" dirty="0">
              <a:solidFill>
                <a:srgbClr val="333333"/>
              </a:solidFill>
              <a:latin typeface="Calibri"/>
              <a:cs typeface="Calibri"/>
            </a:endParaRPr>
          </a:p>
        </p:txBody>
      </p:sp>
      <p:sp>
        <p:nvSpPr>
          <p:cNvPr id="5" name="TextBox 4">
            <a:extLst>
              <a:ext uri="{FF2B5EF4-FFF2-40B4-BE49-F238E27FC236}">
                <a16:creationId xmlns:a16="http://schemas.microsoft.com/office/drawing/2014/main" id="{0E152D60-072A-57F3-7234-7CCA84647E74}"/>
              </a:ext>
            </a:extLst>
          </p:cNvPr>
          <p:cNvSpPr txBox="1"/>
          <p:nvPr/>
        </p:nvSpPr>
        <p:spPr>
          <a:xfrm>
            <a:off x="5641676" y="841220"/>
            <a:ext cx="6176512" cy="1384995"/>
          </a:xfrm>
          <a:prstGeom prst="rect">
            <a:avLst/>
          </a:prstGeom>
          <a:noFill/>
        </p:spPr>
        <p:txBody>
          <a:bodyPr wrap="square">
            <a:spAutoFit/>
          </a:bodyPr>
          <a:lstStyle/>
          <a:p>
            <a:pPr marL="449263" indent="-449263" algn="just">
              <a:buBlip>
                <a:blip r:embed="rId3">
                  <a:extLst>
                    <a:ext uri="{96DAC541-7B7A-43D3-8B79-37D633B846F1}">
                      <asvg:svgBlip xmlns:asvg="http://schemas.microsoft.com/office/drawing/2016/SVG/main" r:embed="rId4"/>
                    </a:ext>
                  </a:extLst>
                </a:blip>
              </a:buBlip>
            </a:pPr>
            <a:r>
              <a:rPr lang="en-GB" sz="2800" b="1" kern="1200" dirty="0">
                <a:solidFill>
                  <a:srgbClr val="FF0000"/>
                </a:solidFill>
                <a:latin typeface="+mn-lt"/>
                <a:ea typeface="+mn-ea"/>
                <a:cs typeface="+mn-cs"/>
              </a:rPr>
              <a:t>Implementing Dynamic ARP Inspection (DAI) prevents poisoning attacks.</a:t>
            </a:r>
          </a:p>
        </p:txBody>
      </p:sp>
    </p:spTree>
    <p:extLst>
      <p:ext uri="{BB962C8B-B14F-4D97-AF65-F5344CB8AC3E}">
        <p14:creationId xmlns:p14="http://schemas.microsoft.com/office/powerpoint/2010/main" val="2652262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Understanding Sniffing – MAC Spoofing</a:t>
            </a:r>
            <a:endParaRPr lang="en-GB" sz="3200" dirty="0"/>
          </a:p>
        </p:txBody>
      </p:sp>
      <p:pic>
        <p:nvPicPr>
          <p:cNvPr id="6" name="Picture 5">
            <a:extLst>
              <a:ext uri="{FF2B5EF4-FFF2-40B4-BE49-F238E27FC236}">
                <a16:creationId xmlns:a16="http://schemas.microsoft.com/office/drawing/2014/main" id="{ECD6AB28-EA4A-A4F0-9724-34CD4548C5C0}"/>
              </a:ext>
            </a:extLst>
          </p:cNvPr>
          <p:cNvPicPr>
            <a:picLocks noChangeAspect="1"/>
          </p:cNvPicPr>
          <p:nvPr/>
        </p:nvPicPr>
        <p:blipFill>
          <a:blip r:embed="rId3"/>
          <a:stretch>
            <a:fillRect/>
          </a:stretch>
        </p:blipFill>
        <p:spPr>
          <a:xfrm>
            <a:off x="3975406" y="739804"/>
            <a:ext cx="8216594" cy="2689196"/>
          </a:xfrm>
          <a:prstGeom prst="rect">
            <a:avLst/>
          </a:prstGeom>
        </p:spPr>
      </p:pic>
      <p:sp>
        <p:nvSpPr>
          <p:cNvPr id="7" name="TextBox 6">
            <a:extLst>
              <a:ext uri="{FF2B5EF4-FFF2-40B4-BE49-F238E27FC236}">
                <a16:creationId xmlns:a16="http://schemas.microsoft.com/office/drawing/2014/main" id="{A598EB93-EFB3-0E1A-F3E0-F26A6E980648}"/>
              </a:ext>
            </a:extLst>
          </p:cNvPr>
          <p:cNvSpPr txBox="1"/>
          <p:nvPr/>
        </p:nvSpPr>
        <p:spPr>
          <a:xfrm>
            <a:off x="0" y="2480239"/>
            <a:ext cx="11231592" cy="3108543"/>
          </a:xfrm>
          <a:prstGeom prst="rect">
            <a:avLst/>
          </a:prstGeom>
          <a:noFill/>
        </p:spPr>
        <p:txBody>
          <a:bodyPr wrap="square">
            <a:spAutoFit/>
          </a:bodyPr>
          <a:lstStyle/>
          <a:p>
            <a:pPr algn="just"/>
            <a:r>
              <a:rPr lang="en-GB" sz="2800" b="1" kern="1200" dirty="0">
                <a:solidFill>
                  <a:schemeClr val="tx1"/>
                </a:solidFill>
                <a:latin typeface="+mn-lt"/>
                <a:ea typeface="+mn-ea"/>
                <a:cs typeface="+mn-cs"/>
              </a:rPr>
              <a:t>Defending Spoofing!!!</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DHCP Snooping Binding Table </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Dynamic ARP Inspection</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IP Source Guard </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Encryption </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Retrieval of MAC Address </a:t>
            </a:r>
          </a:p>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Implementation of IEEE 802.1X Suites: </a:t>
            </a:r>
          </a:p>
        </p:txBody>
      </p:sp>
    </p:spTree>
    <p:extLst>
      <p:ext uri="{BB962C8B-B14F-4D97-AF65-F5344CB8AC3E}">
        <p14:creationId xmlns:p14="http://schemas.microsoft.com/office/powerpoint/2010/main" val="1347638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Other Sniffing Attacks</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38200" y="1825625"/>
            <a:ext cx="10515600" cy="4351338"/>
          </a:xfrm>
        </p:spPr>
        <p:txBody>
          <a:bodyPr vert="horz" lIns="91440" tIns="45720" rIns="91440" bIns="45720" rtlCol="0">
            <a:normAutofit lnSpcReduction="10000"/>
          </a:bodyPr>
          <a:lstStyle/>
          <a:p>
            <a:pPr marL="0" indent="0" algn="just">
              <a:buNone/>
            </a:pPr>
            <a:r>
              <a:rPr lang="en-US" dirty="0">
                <a:solidFill>
                  <a:srgbClr val="FFFFFF"/>
                </a:solidFill>
              </a:rPr>
              <a:t>As a team, discuss about attacks like VLAN Hopping, Double Tagging, STP Attacks, DNS Poisoning.</a:t>
            </a:r>
          </a:p>
          <a:p>
            <a:pPr marL="896938" indent="-534988" algn="just">
              <a:buFont typeface="Wingdings" panose="05000000000000000000" pitchFamily="2" charset="2"/>
              <a:buChar char="Ø"/>
            </a:pPr>
            <a:r>
              <a:rPr lang="en-US" dirty="0">
                <a:solidFill>
                  <a:srgbClr val="FFFFFF"/>
                </a:solidFill>
              </a:rPr>
              <a:t>Each team, select one attack from the above.</a:t>
            </a:r>
          </a:p>
          <a:p>
            <a:pPr marL="896938" indent="-534988" algn="just">
              <a:buFont typeface="Wingdings" panose="05000000000000000000" pitchFamily="2" charset="2"/>
              <a:buChar char="Ø"/>
            </a:pPr>
            <a:r>
              <a:rPr lang="en-US" dirty="0">
                <a:solidFill>
                  <a:srgbClr val="FFFFFF"/>
                </a:solidFill>
              </a:rPr>
              <a:t>You will be given 30 minutes to present.</a:t>
            </a:r>
          </a:p>
          <a:p>
            <a:pPr marL="1354138" lvl="1" indent="-534988" algn="just">
              <a:buFont typeface="Wingdings" panose="05000000000000000000" pitchFamily="2" charset="2"/>
              <a:buChar char="Ø"/>
            </a:pPr>
            <a:r>
              <a:rPr lang="en-US" dirty="0">
                <a:solidFill>
                  <a:srgbClr val="FFFFFF"/>
                </a:solidFill>
              </a:rPr>
              <a:t>Brief about the attack</a:t>
            </a:r>
          </a:p>
          <a:p>
            <a:pPr marL="1354138" lvl="1" indent="-534988" algn="just">
              <a:buFont typeface="Wingdings" panose="05000000000000000000" pitchFamily="2" charset="2"/>
              <a:buChar char="Ø"/>
            </a:pPr>
            <a:r>
              <a:rPr lang="en-US" dirty="0">
                <a:solidFill>
                  <a:srgbClr val="FFFFFF"/>
                </a:solidFill>
              </a:rPr>
              <a:t>Tools used for the attack</a:t>
            </a:r>
          </a:p>
          <a:p>
            <a:pPr marL="1354138" lvl="1" indent="-534988" algn="just">
              <a:buFont typeface="Wingdings" panose="05000000000000000000" pitchFamily="2" charset="2"/>
              <a:buChar char="Ø"/>
            </a:pPr>
            <a:r>
              <a:rPr lang="en-US" dirty="0">
                <a:solidFill>
                  <a:srgbClr val="FFFFFF"/>
                </a:solidFill>
              </a:rPr>
              <a:t>Demonstrate the attack (Use Packet Tracer or Simulated environment)</a:t>
            </a:r>
          </a:p>
          <a:p>
            <a:pPr marL="1354138" lvl="1" indent="-534988" algn="just">
              <a:buFont typeface="Wingdings" panose="05000000000000000000" pitchFamily="2" charset="2"/>
              <a:buChar char="Ø"/>
            </a:pPr>
            <a:r>
              <a:rPr lang="en-US" dirty="0">
                <a:solidFill>
                  <a:srgbClr val="FFFFFF"/>
                </a:solidFill>
              </a:rPr>
              <a:t>Discuss mitigation steps</a:t>
            </a:r>
          </a:p>
          <a:p>
            <a:pPr marL="1354138" lvl="1" indent="-534988" algn="just">
              <a:buFont typeface="Wingdings" panose="05000000000000000000" pitchFamily="2" charset="2"/>
              <a:buChar char="Ø"/>
            </a:pPr>
            <a:r>
              <a:rPr lang="en-US" dirty="0">
                <a:solidFill>
                  <a:srgbClr val="FFFFFF"/>
                </a:solidFill>
              </a:rPr>
              <a:t>Implement mitigation steps</a:t>
            </a:r>
          </a:p>
          <a:p>
            <a:pPr marL="0" indent="0" algn="just">
              <a:buNone/>
            </a:pPr>
            <a:r>
              <a:rPr lang="en-US" dirty="0">
                <a:solidFill>
                  <a:srgbClr val="FFFFFF"/>
                </a:solidFill>
              </a:rPr>
              <a:t>You will be doing this presentation during the next weeks lecture!!!</a:t>
            </a:r>
          </a:p>
        </p:txBody>
      </p:sp>
    </p:spTree>
    <p:extLst>
      <p:ext uri="{BB962C8B-B14F-4D97-AF65-F5344CB8AC3E}">
        <p14:creationId xmlns:p14="http://schemas.microsoft.com/office/powerpoint/2010/main" val="42031081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t>
            </a:r>
            <a:r>
              <a:rPr lang="en-US" sz="3200" dirty="0" err="1"/>
              <a:t>Coutermeasures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Restrict physical access to the network media to ensure that a packet sniffer cannot be installed.</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Use end-to-end encryption to protect confidential information.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Permanently add the MAC address of the gateway to the ARP cache.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Use static IP addresses and ARP tables to prevent attackers from adding the spoofed ARP entries for machines in the network.</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Turn off network identification broadcasts and, if possible, restrict the network to authorized users to protect the network from being discovered with sniffing tools.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Use IPv6 instead of IPv4, as IPsec implementation is optional in IPv4 but mandatory in IPv6.</a:t>
            </a:r>
            <a:endParaRPr lang="en-US" sz="2800" dirty="0">
              <a:solidFill>
                <a:srgbClr val="333333"/>
              </a:solidFill>
              <a:latin typeface="Calibri"/>
              <a:cs typeface="Calibri"/>
            </a:endParaRPr>
          </a:p>
        </p:txBody>
      </p:sp>
    </p:spTree>
    <p:extLst>
      <p:ext uri="{BB962C8B-B14F-4D97-AF65-F5344CB8AC3E}">
        <p14:creationId xmlns:p14="http://schemas.microsoft.com/office/powerpoint/2010/main" val="974645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t>
            </a:r>
            <a:r>
              <a:rPr lang="en-US" sz="3200" dirty="0" err="1"/>
              <a:t>Coutermeasures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Use encrypted sessions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SSH instead of Telnet</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Secure Copy (SCP), Secure File Transfer Protocol (SFTP) instead of FTP</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SSL for email connections to protect wireless network users against sniffing attacks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HTTPS instead of HTTP to protect usernames and passwords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PGP and S/MIME, VPN, IPsec, SSL/TLS, SSH, and one-time passwords (OTPs).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POP2 or POP3 instead of POP to download emails from email servers.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SNMPv3 instead of SNMPv1 or SNMPv2 to manage networked devices.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Always encrypt the wireless traffic with a strong encryption protocol such as WPA2 or WPA3.</a:t>
            </a:r>
          </a:p>
        </p:txBody>
      </p:sp>
    </p:spTree>
    <p:extLst>
      <p:ext uri="{BB962C8B-B14F-4D97-AF65-F5344CB8AC3E}">
        <p14:creationId xmlns:p14="http://schemas.microsoft.com/office/powerpoint/2010/main" val="28376858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Sniffing – </a:t>
            </a:r>
            <a:r>
              <a:rPr lang="en-US" sz="3200" dirty="0" err="1"/>
              <a:t>Coutermeasures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Retrieve MAC addresses directly from NICs instead of the OS; this prevents MAC address spoofing.</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Use tools to determine if any NICs are running in the promiscuous mode.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Use access-control lists (ACLs) to allow access only to a fixed range of trusted IP addresses in a network.</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Change default passwords to complex passwords.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Avoid broadcasting session set identifiers (SSIDs).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Implement a MAC filtering mechanism on the router.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Implement network scanning and monitoring tools to detect malicious intrusions, rogue devices, and sniffers connected to the network.</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Avoid accessing unsecured networks and open Wi-Fi networks.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Implement secure network segmentation.</a:t>
            </a:r>
          </a:p>
        </p:txBody>
      </p:sp>
    </p:spTree>
    <p:extLst>
      <p:ext uri="{BB962C8B-B14F-4D97-AF65-F5344CB8AC3E}">
        <p14:creationId xmlns:p14="http://schemas.microsoft.com/office/powerpoint/2010/main" val="3837878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0"/>
            <a:ext cx="11809852" cy="5704986"/>
          </a:xfrm>
        </p:spPr>
        <p:txBody>
          <a:bodyPr vert="horz" lIns="91440" tIns="45720" rIns="91440" bIns="45720" rtlCol="0">
            <a:noAutofit/>
          </a:bodyPr>
          <a:lstStyle/>
          <a:p>
            <a:pPr marL="0" indent="0" algn="just">
              <a:lnSpc>
                <a:spcPct val="110000"/>
              </a:lnSpc>
              <a:buNone/>
            </a:pPr>
            <a:r>
              <a:rPr lang="en-GB" sz="1700" b="1" dirty="0">
                <a:latin typeface="Söhne"/>
              </a:rPr>
              <a:t>What is the primary purpose of an ARP poisoning attack?</a:t>
            </a:r>
          </a:p>
          <a:p>
            <a:pPr marL="0" indent="0" algn="just">
              <a:lnSpc>
                <a:spcPct val="110000"/>
              </a:lnSpc>
              <a:buNone/>
            </a:pPr>
            <a:r>
              <a:rPr lang="en-GB" sz="1700" dirty="0">
                <a:latin typeface="Söhne"/>
              </a:rPr>
              <a:t>a. To flood the network with excessive ARP requests</a:t>
            </a:r>
          </a:p>
          <a:p>
            <a:pPr marL="0" indent="0" algn="just">
              <a:lnSpc>
                <a:spcPct val="110000"/>
              </a:lnSpc>
              <a:buNone/>
            </a:pPr>
            <a:r>
              <a:rPr lang="en-GB" sz="1700" dirty="0">
                <a:latin typeface="Söhne"/>
              </a:rPr>
              <a:t>b. To manipulate the mapping between IP addresses and MAC addresses</a:t>
            </a:r>
          </a:p>
          <a:p>
            <a:pPr marL="0" indent="0" algn="just">
              <a:lnSpc>
                <a:spcPct val="110000"/>
              </a:lnSpc>
              <a:buNone/>
            </a:pPr>
            <a:r>
              <a:rPr lang="en-GB" sz="1700" dirty="0">
                <a:latin typeface="Söhne"/>
              </a:rPr>
              <a:t>c. To overload the DHCP server</a:t>
            </a:r>
          </a:p>
          <a:p>
            <a:pPr marL="0" indent="0" algn="just">
              <a:lnSpc>
                <a:spcPct val="110000"/>
              </a:lnSpc>
              <a:buNone/>
            </a:pPr>
            <a:r>
              <a:rPr lang="en-GB" sz="1700" dirty="0">
                <a:latin typeface="Söhne"/>
              </a:rPr>
              <a:t>d. To encrypt network traffic</a:t>
            </a:r>
          </a:p>
          <a:p>
            <a:pPr marL="0" indent="0" algn="just">
              <a:lnSpc>
                <a:spcPct val="110000"/>
              </a:lnSpc>
              <a:buNone/>
            </a:pPr>
            <a:r>
              <a:rPr lang="en-GB" sz="1700" b="1" dirty="0">
                <a:latin typeface="Söhne"/>
              </a:rPr>
              <a:t>How does MAC spoofing work in the context of network security?</a:t>
            </a:r>
          </a:p>
          <a:p>
            <a:pPr marL="0" indent="0" algn="just">
              <a:lnSpc>
                <a:spcPct val="110000"/>
              </a:lnSpc>
              <a:buNone/>
            </a:pPr>
            <a:r>
              <a:rPr lang="en-GB" sz="1700" dirty="0">
                <a:latin typeface="Söhne"/>
              </a:rPr>
              <a:t>a. It involves changing the IP address of a device.</a:t>
            </a:r>
          </a:p>
          <a:p>
            <a:pPr marL="0" indent="0" algn="just">
              <a:lnSpc>
                <a:spcPct val="110000"/>
              </a:lnSpc>
              <a:buNone/>
            </a:pPr>
            <a:r>
              <a:rPr lang="en-GB" sz="1700" dirty="0">
                <a:latin typeface="Söhne"/>
              </a:rPr>
              <a:t>b. It manipulates the MAC address of a network interface.</a:t>
            </a:r>
          </a:p>
          <a:p>
            <a:pPr marL="0" indent="0" algn="just">
              <a:lnSpc>
                <a:spcPct val="110000"/>
              </a:lnSpc>
              <a:buNone/>
            </a:pPr>
            <a:r>
              <a:rPr lang="en-GB" sz="1700" dirty="0">
                <a:latin typeface="Söhne"/>
              </a:rPr>
              <a:t>c. It targets DNS servers.		d. It infects routers with malware.</a:t>
            </a:r>
          </a:p>
          <a:p>
            <a:pPr marL="0" indent="0" algn="just">
              <a:lnSpc>
                <a:spcPct val="110000"/>
              </a:lnSpc>
              <a:buNone/>
            </a:pPr>
            <a:r>
              <a:rPr lang="en-GB" sz="1700" b="1" dirty="0">
                <a:latin typeface="Söhne"/>
              </a:rPr>
              <a:t>What is the main objective of a DHCP attack?</a:t>
            </a:r>
          </a:p>
          <a:p>
            <a:pPr marL="0" indent="0" algn="just">
              <a:lnSpc>
                <a:spcPct val="110000"/>
              </a:lnSpc>
              <a:buNone/>
            </a:pPr>
            <a:r>
              <a:rPr lang="en-GB" sz="1700" dirty="0">
                <a:latin typeface="Söhne"/>
              </a:rPr>
              <a:t>a. To compromise email servers</a:t>
            </a:r>
          </a:p>
          <a:p>
            <a:pPr marL="0" indent="0" algn="just">
              <a:lnSpc>
                <a:spcPct val="110000"/>
              </a:lnSpc>
              <a:buNone/>
            </a:pPr>
            <a:r>
              <a:rPr lang="en-GB" sz="1700" dirty="0">
                <a:latin typeface="Söhne"/>
              </a:rPr>
              <a:t>b. To intercept HTTP traffic</a:t>
            </a:r>
          </a:p>
          <a:p>
            <a:pPr marL="0" indent="0" algn="just">
              <a:lnSpc>
                <a:spcPct val="110000"/>
              </a:lnSpc>
              <a:buNone/>
            </a:pPr>
            <a:r>
              <a:rPr lang="en-GB" sz="1700" dirty="0">
                <a:latin typeface="Söhne"/>
              </a:rPr>
              <a:t>c. To exhaust the pool of available IP addresses</a:t>
            </a:r>
          </a:p>
          <a:p>
            <a:pPr marL="0" indent="0" algn="just">
              <a:lnSpc>
                <a:spcPct val="110000"/>
              </a:lnSpc>
              <a:buNone/>
            </a:pPr>
            <a:r>
              <a:rPr lang="en-GB" sz="1700" dirty="0">
                <a:latin typeface="Söhne"/>
              </a:rPr>
              <a:t>d. To create virtual private networks (VPNs)</a:t>
            </a:r>
          </a:p>
          <a:p>
            <a:pPr marL="0" indent="0" algn="just">
              <a:lnSpc>
                <a:spcPct val="110000"/>
              </a:lnSpc>
              <a:buNone/>
            </a:pPr>
            <a:endParaRPr lang="en-US" sz="1700" dirty="0">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4192584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0"/>
            <a:ext cx="11809852" cy="5704986"/>
          </a:xfrm>
        </p:spPr>
        <p:txBody>
          <a:bodyPr vert="horz" lIns="91440" tIns="45720" rIns="91440" bIns="45720" rtlCol="0">
            <a:noAutofit/>
          </a:bodyPr>
          <a:lstStyle/>
          <a:p>
            <a:pPr marL="0" indent="0" algn="just">
              <a:lnSpc>
                <a:spcPct val="110000"/>
              </a:lnSpc>
              <a:buNone/>
            </a:pPr>
            <a:r>
              <a:rPr lang="en-GB" sz="1700" b="1" dirty="0">
                <a:latin typeface="Söhne"/>
              </a:rPr>
              <a:t>What is the potential consequence of a successful MAC flooding attack?</a:t>
            </a:r>
          </a:p>
          <a:p>
            <a:pPr marL="0" indent="0" algn="just">
              <a:lnSpc>
                <a:spcPct val="110000"/>
              </a:lnSpc>
              <a:buNone/>
            </a:pPr>
            <a:r>
              <a:rPr lang="en-GB" sz="1700" dirty="0">
                <a:latin typeface="Söhne"/>
              </a:rPr>
              <a:t>a. Increased network performance</a:t>
            </a:r>
          </a:p>
          <a:p>
            <a:pPr marL="0" indent="0" algn="just">
              <a:lnSpc>
                <a:spcPct val="110000"/>
              </a:lnSpc>
              <a:buNone/>
            </a:pPr>
            <a:r>
              <a:rPr lang="en-GB" sz="1700" dirty="0">
                <a:latin typeface="Söhne"/>
              </a:rPr>
              <a:t>b. Denial of service (DoS) for legitimate devices</a:t>
            </a:r>
          </a:p>
          <a:p>
            <a:pPr marL="0" indent="0" algn="just">
              <a:lnSpc>
                <a:spcPct val="110000"/>
              </a:lnSpc>
              <a:buNone/>
            </a:pPr>
            <a:r>
              <a:rPr lang="en-GB" sz="1700" dirty="0">
                <a:latin typeface="Söhne"/>
              </a:rPr>
              <a:t>c. Enhanced security</a:t>
            </a:r>
          </a:p>
          <a:p>
            <a:pPr marL="0" indent="0" algn="just">
              <a:lnSpc>
                <a:spcPct val="110000"/>
              </a:lnSpc>
              <a:buNone/>
            </a:pPr>
            <a:r>
              <a:rPr lang="en-GB" sz="1700" dirty="0">
                <a:latin typeface="Söhne"/>
              </a:rPr>
              <a:t>d. Improved DNS resolution</a:t>
            </a:r>
          </a:p>
          <a:p>
            <a:pPr marL="0" indent="0" algn="just">
              <a:lnSpc>
                <a:spcPct val="110000"/>
              </a:lnSpc>
              <a:buNone/>
            </a:pPr>
            <a:r>
              <a:rPr lang="en-GB" sz="1700" b="1" dirty="0">
                <a:latin typeface="Söhne"/>
              </a:rPr>
              <a:t>Which of the following is a countermeasure against ARP poisoning attacks?</a:t>
            </a:r>
          </a:p>
          <a:p>
            <a:pPr marL="0" indent="0" algn="just">
              <a:lnSpc>
                <a:spcPct val="110000"/>
              </a:lnSpc>
              <a:buNone/>
            </a:pPr>
            <a:r>
              <a:rPr lang="en-GB" sz="1700" dirty="0">
                <a:latin typeface="Söhne"/>
              </a:rPr>
              <a:t>a. MAC flooding</a:t>
            </a:r>
          </a:p>
          <a:p>
            <a:pPr marL="0" indent="0" algn="just">
              <a:lnSpc>
                <a:spcPct val="110000"/>
              </a:lnSpc>
              <a:buNone/>
            </a:pPr>
            <a:r>
              <a:rPr lang="en-GB" sz="1700" dirty="0">
                <a:latin typeface="Söhne"/>
              </a:rPr>
              <a:t>b. VLAN implementation</a:t>
            </a:r>
          </a:p>
          <a:p>
            <a:pPr marL="0" indent="0" algn="just">
              <a:lnSpc>
                <a:spcPct val="110000"/>
              </a:lnSpc>
              <a:buNone/>
            </a:pPr>
            <a:r>
              <a:rPr lang="en-GB" sz="1700" dirty="0">
                <a:latin typeface="Söhne"/>
              </a:rPr>
              <a:t>c. Port security		d. DNS spoofing</a:t>
            </a:r>
          </a:p>
          <a:p>
            <a:pPr marL="0" indent="0" algn="just">
              <a:lnSpc>
                <a:spcPct val="110000"/>
              </a:lnSpc>
              <a:buNone/>
            </a:pPr>
            <a:r>
              <a:rPr lang="en-GB" sz="1700" b="1" dirty="0">
                <a:latin typeface="Söhne"/>
              </a:rPr>
              <a:t>What is the role of dynamic ARP inspection in network security?</a:t>
            </a:r>
          </a:p>
          <a:p>
            <a:pPr marL="0" indent="0" algn="just">
              <a:lnSpc>
                <a:spcPct val="110000"/>
              </a:lnSpc>
              <a:buNone/>
            </a:pPr>
            <a:r>
              <a:rPr lang="en-GB" sz="1700" dirty="0">
                <a:latin typeface="Söhne"/>
              </a:rPr>
              <a:t>a. To prevent ARP poisoning attacks by validating ARP requests</a:t>
            </a:r>
          </a:p>
          <a:p>
            <a:pPr marL="0" indent="0" algn="just">
              <a:lnSpc>
                <a:spcPct val="110000"/>
              </a:lnSpc>
              <a:buNone/>
            </a:pPr>
            <a:r>
              <a:rPr lang="en-GB" sz="1700" dirty="0">
                <a:latin typeface="Söhne"/>
              </a:rPr>
              <a:t>b. To flood the network with ARP requests</a:t>
            </a:r>
          </a:p>
          <a:p>
            <a:pPr marL="0" indent="0" algn="just">
              <a:lnSpc>
                <a:spcPct val="110000"/>
              </a:lnSpc>
              <a:buNone/>
            </a:pPr>
            <a:r>
              <a:rPr lang="en-GB" sz="1700" dirty="0">
                <a:latin typeface="Söhne"/>
              </a:rPr>
              <a:t>c. To manipulate DNS resolutions</a:t>
            </a:r>
          </a:p>
          <a:p>
            <a:pPr marL="0" indent="0" algn="just">
              <a:lnSpc>
                <a:spcPct val="110000"/>
              </a:lnSpc>
              <a:buNone/>
            </a:pPr>
            <a:r>
              <a:rPr lang="en-GB" sz="1700" dirty="0">
                <a:latin typeface="Söhne"/>
              </a:rPr>
              <a:t>d. To disable DHCP servers</a:t>
            </a:r>
          </a:p>
          <a:p>
            <a:pPr marL="0" indent="0" algn="just">
              <a:lnSpc>
                <a:spcPct val="110000"/>
              </a:lnSpc>
              <a:buNone/>
            </a:pPr>
            <a:endParaRPr lang="en-US" sz="1700" dirty="0">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056447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12</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2464</Words>
  <Application>Microsoft Office PowerPoint</Application>
  <PresentationFormat>Widescreen</PresentationFormat>
  <Paragraphs>323</Paragraphs>
  <Slides>31</Slides>
  <Notes>26</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31</vt:i4>
      </vt:variant>
    </vt:vector>
  </HeadingPairs>
  <TitlesOfParts>
    <vt:vector size="43" baseType="lpstr">
      <vt:lpstr>Söhne</vt:lpstr>
      <vt:lpstr>Aptos Mono</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1_UWTSD 200_Text 1</vt:lpstr>
      <vt:lpstr>PowerPoint Presentation</vt:lpstr>
      <vt:lpstr>PowerPoint Presentation</vt:lpstr>
      <vt:lpstr>PowerPoint Presentation</vt:lpstr>
      <vt:lpstr>PowerPoint Presentation</vt:lpstr>
      <vt:lpstr>Understanding Sniffing</vt:lpstr>
      <vt:lpstr>PowerPoint Presentation</vt:lpstr>
      <vt:lpstr>PowerPoint Presentation</vt:lpstr>
      <vt:lpstr>PowerPoint Presentation</vt:lpstr>
      <vt:lpstr>Understanding Sniffing</vt:lpstr>
      <vt:lpstr>Understanding Sniffing</vt:lpstr>
      <vt:lpstr>Understanding Sniffing</vt:lpstr>
      <vt:lpstr>Understanding Sniffing</vt:lpstr>
      <vt:lpstr>Understanding Sniffing</vt:lpstr>
      <vt:lpstr>Understanding Sniffing – MAC Attacks</vt:lpstr>
      <vt:lpstr>Understanding Sniffing – MAC Attacks</vt:lpstr>
      <vt:lpstr>Understanding Sniffing – Defending MAC Attacks</vt:lpstr>
      <vt:lpstr>Understanding Sniffing – DHCP Attacks</vt:lpstr>
      <vt:lpstr>Understanding Sniffing – DHCP Attacks</vt:lpstr>
      <vt:lpstr>Understanding Sniffing – ARP Attacks</vt:lpstr>
      <vt:lpstr>Understanding Sniffing – ARP Attacks</vt:lpstr>
      <vt:lpstr>Understanding Sniffing – ARP Attacks</vt:lpstr>
      <vt:lpstr>Understanding Sniffing – ARP Attacks</vt:lpstr>
      <vt:lpstr>Understanding Sniffing – MAC Spoofing</vt:lpstr>
      <vt:lpstr>Other Sniffing Attacks</vt:lpstr>
      <vt:lpstr>Understanding Sniffing – Coutermeasures</vt:lpstr>
      <vt:lpstr>Understanding Sniffing – Coutermeasures</vt:lpstr>
      <vt:lpstr>Understanding Sniffing – Coutermeasures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62</cp:revision>
  <dcterms:created xsi:type="dcterms:W3CDTF">2021-03-05T06:07:01Z</dcterms:created>
  <dcterms:modified xsi:type="dcterms:W3CDTF">2023-11-19T13:28:45Z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