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44"/>
  </p:notesMasterIdLst>
  <p:sldIdLst>
    <p:sldId id="259" r:id="rId2"/>
    <p:sldId id="257" r:id="rId3"/>
    <p:sldId id="258" r:id="rId4"/>
    <p:sldId id="260" r:id="rId5"/>
    <p:sldId id="261" r:id="rId6"/>
    <p:sldId id="262"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99EE4-233B-431B-9E86-A798F5EC3535}" v="1763" dt="2020-10-07T16:20:22.850"/>
    <p1510:client id="{D2D1BABF-953F-4371-ACF3-1AAAAD94CA34}" v="984" dt="2020-10-07T15:34:06.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104" autoAdjust="0"/>
  </p:normalViewPr>
  <p:slideViewPr>
    <p:cSldViewPr snapToGrid="0">
      <p:cViewPr varScale="1">
        <p:scale>
          <a:sx n="63" d="100"/>
          <a:sy n="63" d="100"/>
        </p:scale>
        <p:origin x="828"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D26CC-55CE-43EF-B378-C831269E736F}" type="datetimeFigureOut">
              <a:rPr lang="en-GB"/>
              <a:t>07/10/2020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AC0015-BEE0-4BD1-87DA-1BE28C3FD31E}" type="slidenum">
              <a:rPr lang="en-GB"/>
              <a:t>‹#›</a:t>
            </a:fld>
            <a:endParaRPr lang="en-GB"/>
          </a:p>
        </p:txBody>
      </p:sp>
    </p:spTree>
    <p:extLst>
      <p:ext uri="{BB962C8B-B14F-4D97-AF65-F5344CB8AC3E}">
        <p14:creationId xmlns:p14="http://schemas.microsoft.com/office/powerpoint/2010/main" val="3860626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6</a:t>
            </a:fld>
            <a:endParaRPr lang="en-GB"/>
          </a:p>
        </p:txBody>
      </p:sp>
    </p:spTree>
    <p:extLst>
      <p:ext uri="{BB962C8B-B14F-4D97-AF65-F5344CB8AC3E}">
        <p14:creationId xmlns:p14="http://schemas.microsoft.com/office/powerpoint/2010/main" val="774558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7</a:t>
            </a:fld>
            <a:endParaRPr lang="en-GB"/>
          </a:p>
        </p:txBody>
      </p:sp>
    </p:spTree>
    <p:extLst>
      <p:ext uri="{BB962C8B-B14F-4D97-AF65-F5344CB8AC3E}">
        <p14:creationId xmlns:p14="http://schemas.microsoft.com/office/powerpoint/2010/main" val="3931366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8</a:t>
            </a:fld>
            <a:endParaRPr lang="en-GB"/>
          </a:p>
        </p:txBody>
      </p:sp>
    </p:spTree>
    <p:extLst>
      <p:ext uri="{BB962C8B-B14F-4D97-AF65-F5344CB8AC3E}">
        <p14:creationId xmlns:p14="http://schemas.microsoft.com/office/powerpoint/2010/main" val="3685823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9</a:t>
            </a:fld>
            <a:endParaRPr lang="en-GB"/>
          </a:p>
        </p:txBody>
      </p:sp>
    </p:spTree>
    <p:extLst>
      <p:ext uri="{BB962C8B-B14F-4D97-AF65-F5344CB8AC3E}">
        <p14:creationId xmlns:p14="http://schemas.microsoft.com/office/powerpoint/2010/main" val="1254197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10</a:t>
            </a:fld>
            <a:endParaRPr lang="en-GB"/>
          </a:p>
        </p:txBody>
      </p:sp>
    </p:spTree>
    <p:extLst>
      <p:ext uri="{BB962C8B-B14F-4D97-AF65-F5344CB8AC3E}">
        <p14:creationId xmlns:p14="http://schemas.microsoft.com/office/powerpoint/2010/main" val="2860428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11</a:t>
            </a:fld>
            <a:endParaRPr lang="en-GB"/>
          </a:p>
        </p:txBody>
      </p:sp>
    </p:spTree>
    <p:extLst>
      <p:ext uri="{BB962C8B-B14F-4D97-AF65-F5344CB8AC3E}">
        <p14:creationId xmlns:p14="http://schemas.microsoft.com/office/powerpoint/2010/main" val="1487506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12</a:t>
            </a:fld>
            <a:endParaRPr lang="en-GB"/>
          </a:p>
        </p:txBody>
      </p:sp>
    </p:spTree>
    <p:extLst>
      <p:ext uri="{BB962C8B-B14F-4D97-AF65-F5344CB8AC3E}">
        <p14:creationId xmlns:p14="http://schemas.microsoft.com/office/powerpoint/2010/main" val="4182529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13</a:t>
            </a:fld>
            <a:endParaRPr lang="en-GB"/>
          </a:p>
        </p:txBody>
      </p:sp>
    </p:spTree>
    <p:extLst>
      <p:ext uri="{BB962C8B-B14F-4D97-AF65-F5344CB8AC3E}">
        <p14:creationId xmlns:p14="http://schemas.microsoft.com/office/powerpoint/2010/main" val="2259914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14</a:t>
            </a:fld>
            <a:endParaRPr lang="en-GB"/>
          </a:p>
        </p:txBody>
      </p:sp>
    </p:spTree>
    <p:extLst>
      <p:ext uri="{BB962C8B-B14F-4D97-AF65-F5344CB8AC3E}">
        <p14:creationId xmlns:p14="http://schemas.microsoft.com/office/powerpoint/2010/main" val="2765212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15</a:t>
            </a:fld>
            <a:endParaRPr lang="en-GB"/>
          </a:p>
        </p:txBody>
      </p:sp>
    </p:spTree>
    <p:extLst>
      <p:ext uri="{BB962C8B-B14F-4D97-AF65-F5344CB8AC3E}">
        <p14:creationId xmlns:p14="http://schemas.microsoft.com/office/powerpoint/2010/main" val="3875569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17</a:t>
            </a:fld>
            <a:endParaRPr lang="en-GB"/>
          </a:p>
        </p:txBody>
      </p:sp>
    </p:spTree>
    <p:extLst>
      <p:ext uri="{BB962C8B-B14F-4D97-AF65-F5344CB8AC3E}">
        <p14:creationId xmlns:p14="http://schemas.microsoft.com/office/powerpoint/2010/main" val="602029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37</a:t>
            </a:fld>
            <a:endParaRPr lang="en-GB"/>
          </a:p>
        </p:txBody>
      </p:sp>
    </p:spTree>
    <p:extLst>
      <p:ext uri="{BB962C8B-B14F-4D97-AF65-F5344CB8AC3E}">
        <p14:creationId xmlns:p14="http://schemas.microsoft.com/office/powerpoint/2010/main" val="111059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39</a:t>
            </a:fld>
            <a:endParaRPr lang="en-GB"/>
          </a:p>
        </p:txBody>
      </p:sp>
    </p:spTree>
    <p:extLst>
      <p:ext uri="{BB962C8B-B14F-4D97-AF65-F5344CB8AC3E}">
        <p14:creationId xmlns:p14="http://schemas.microsoft.com/office/powerpoint/2010/main" val="2790113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6AC0015-BEE0-4BD1-87DA-1BE28C3FD31E}" type="slidenum">
              <a:rPr lang="en-GB"/>
              <a:t>40</a:t>
            </a:fld>
            <a:endParaRPr lang="en-GB"/>
          </a:p>
        </p:txBody>
      </p:sp>
    </p:spTree>
    <p:extLst>
      <p:ext uri="{BB962C8B-B14F-4D97-AF65-F5344CB8AC3E}">
        <p14:creationId xmlns:p14="http://schemas.microsoft.com/office/powerpoint/2010/main" val="746723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10/7/2020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0454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25365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10/7/2020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44602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92668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5052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9946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7843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10/7/2020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4402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10/7/2020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418200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047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90114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10/7/2020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921046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5" r:id="rId5"/>
    <p:sldLayoutId id="2147483740"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21">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23">
            <a:extLst>
              <a:ext uri="{FF2B5EF4-FFF2-40B4-BE49-F238E27FC236}">
                <a16:creationId xmlns:a16="http://schemas.microsoft.com/office/drawing/2014/main" id="{1E8D93C5-28EB-42D0-86CE-D80495565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6" name="Rectangle 25">
            <a:extLst>
              <a:ext uri="{FF2B5EF4-FFF2-40B4-BE49-F238E27FC236}">
                <a16:creationId xmlns:a16="http://schemas.microsoft.com/office/drawing/2014/main" id="{AB1B1E7D-F76D-4744-AF85-239E6998A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8" name="Rectangle 27">
            <a:extLst>
              <a:ext uri="{FF2B5EF4-FFF2-40B4-BE49-F238E27FC236}">
                <a16:creationId xmlns:a16="http://schemas.microsoft.com/office/drawing/2014/main" id="{3BB65211-00DB-45B6-A223-033B2D19C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0" name="Group 29">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30">
              <a:extLst>
                <a:ext uri="{FF2B5EF4-FFF2-40B4-BE49-F238E27FC236}">
                  <a16:creationId xmlns:a16="http://schemas.microsoft.com/office/drawing/2014/main" id="{14DF524F-3FEF-4236-90C6-820E876A94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31">
              <a:extLst>
                <a:ext uri="{FF2B5EF4-FFF2-40B4-BE49-F238E27FC236}">
                  <a16:creationId xmlns:a16="http://schemas.microsoft.com/office/drawing/2014/main" id="{2400A003-1BE9-49C2-8E57-DCD9B870F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5" name="Straight Connector 32">
              <a:extLst>
                <a:ext uri="{FF2B5EF4-FFF2-40B4-BE49-F238E27FC236}">
                  <a16:creationId xmlns:a16="http://schemas.microsoft.com/office/drawing/2014/main" id="{83BF0991-F9A1-4282-99DB-92D70239F6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34">
            <a:extLst>
              <a:ext uri="{FF2B5EF4-FFF2-40B4-BE49-F238E27FC236}">
                <a16:creationId xmlns:a16="http://schemas.microsoft.com/office/drawing/2014/main"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7" name="Rectangle 36">
            <a:extLst>
              <a:ext uri="{FF2B5EF4-FFF2-40B4-BE49-F238E27FC236}">
                <a16:creationId xmlns:a16="http://schemas.microsoft.com/office/drawing/2014/main"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38">
            <a:extLst>
              <a:ext uri="{FF2B5EF4-FFF2-40B4-BE49-F238E27FC236}">
                <a16:creationId xmlns:a16="http://schemas.microsoft.com/office/drawing/2014/main"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40">
            <a:extLst>
              <a:ext uri="{FF2B5EF4-FFF2-40B4-BE49-F238E27FC236}">
                <a16:creationId xmlns:a16="http://schemas.microsoft.com/office/drawing/2014/main"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60" name="Rectangle 42">
            <a:extLst>
              <a:ext uri="{FF2B5EF4-FFF2-40B4-BE49-F238E27FC236}">
                <a16:creationId xmlns:a16="http://schemas.microsoft.com/office/drawing/2014/main"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958AA7F-B205-46BE-93D3-7D984169FA0F}"/>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700" cap="all" spc="-100">
                <a:solidFill>
                  <a:schemeClr val="bg1"/>
                </a:solidFill>
              </a:rPr>
              <a:t>Early Hospitals and Medieval Mind</a:t>
            </a:r>
          </a:p>
        </p:txBody>
      </p:sp>
      <p:sp>
        <p:nvSpPr>
          <p:cNvPr id="61" name="Rectangle 44">
            <a:extLst>
              <a:ext uri="{FF2B5EF4-FFF2-40B4-BE49-F238E27FC236}">
                <a16:creationId xmlns:a16="http://schemas.microsoft.com/office/drawing/2014/main" id="{BA53A868-C420-4BAE-9244-EC162AF05C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2" name="Straight Connector 46">
            <a:extLst>
              <a:ext uri="{FF2B5EF4-FFF2-40B4-BE49-F238E27FC236}">
                <a16:creationId xmlns:a16="http://schemas.microsoft.com/office/drawing/2014/main" id="{C2686EF3-81CC-419F-96C3-002A758803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3" name="Straight Connector 48">
            <a:extLst>
              <a:ext uri="{FF2B5EF4-FFF2-40B4-BE49-F238E27FC236}">
                <a16:creationId xmlns:a16="http://schemas.microsoft.com/office/drawing/2014/main" id="{F8D93CCA-A85E-4529-A6F0-8BB54D27BCD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50">
            <a:extLst>
              <a:ext uri="{FF2B5EF4-FFF2-40B4-BE49-F238E27FC236}">
                <a16:creationId xmlns:a16="http://schemas.microsoft.com/office/drawing/2014/main" id="{1ECFA516-C18C-41AE-AFF2-A0D0A59C9E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A close up of text on a black surface&#10;&#10;Description automatically generated">
            <a:extLst>
              <a:ext uri="{FF2B5EF4-FFF2-40B4-BE49-F238E27FC236}">
                <a16:creationId xmlns:a16="http://schemas.microsoft.com/office/drawing/2014/main" id="{7F0E1A8C-BF5F-4A17-A8B6-0026D46DF46E}"/>
              </a:ext>
            </a:extLst>
          </p:cNvPr>
          <p:cNvPicPr>
            <a:picLocks noGrp="1" noChangeAspect="1"/>
          </p:cNvPicPr>
          <p:nvPr>
            <p:ph idx="1"/>
          </p:nvPr>
        </p:nvPicPr>
        <p:blipFill rotWithShape="1">
          <a:blip r:embed="rId3"/>
          <a:srcRect l="10742" r="11924" b="-1"/>
          <a:stretch/>
        </p:blipFill>
        <p:spPr>
          <a:xfrm>
            <a:off x="5346570" y="1171772"/>
            <a:ext cx="6202238" cy="4511330"/>
          </a:xfrm>
          <a:prstGeom prst="rect">
            <a:avLst/>
          </a:prstGeom>
        </p:spPr>
      </p:pic>
    </p:spTree>
    <p:extLst>
      <p:ext uri="{BB962C8B-B14F-4D97-AF65-F5344CB8AC3E}">
        <p14:creationId xmlns:p14="http://schemas.microsoft.com/office/powerpoint/2010/main" val="26969664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B949D8D-8E17-4DBF-BEA8-13C57BF638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4BC6FC45-D4D9-4025-91DA-272D318D37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55">
            <a:extLst>
              <a:ext uri="{FF2B5EF4-FFF2-40B4-BE49-F238E27FC236}">
                <a16:creationId xmlns:a16="http://schemas.microsoft.com/office/drawing/2014/main" id="{EA284212-C175-4C82-B112-A5208F70CB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BC588-4571-43F1-84A3-985F6625BE41}"/>
              </a:ext>
            </a:extLst>
          </p:cNvPr>
          <p:cNvSpPr>
            <a:spLocks noGrp="1"/>
          </p:cNvSpPr>
          <p:nvPr>
            <p:ph type="title"/>
          </p:nvPr>
        </p:nvSpPr>
        <p:spPr>
          <a:xfrm>
            <a:off x="868680" y="642593"/>
            <a:ext cx="6281928" cy="1744183"/>
          </a:xfrm>
        </p:spPr>
        <p:txBody>
          <a:bodyPr>
            <a:normAutofit/>
          </a:bodyPr>
          <a:lstStyle/>
          <a:p>
            <a:r>
              <a:rPr lang="en-GB" dirty="0"/>
              <a:t>Review</a:t>
            </a:r>
          </a:p>
        </p:txBody>
      </p:sp>
      <p:sp>
        <p:nvSpPr>
          <p:cNvPr id="3" name="Content Placeholder 2">
            <a:extLst>
              <a:ext uri="{FF2B5EF4-FFF2-40B4-BE49-F238E27FC236}">
                <a16:creationId xmlns:a16="http://schemas.microsoft.com/office/drawing/2014/main" id="{D13621BF-203E-47F9-9BAC-85768E21AEFB}"/>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ea typeface="+mn-lt"/>
                <a:cs typeface="+mn-lt"/>
              </a:rPr>
              <a:t>•What do we know so far?</a:t>
            </a:r>
            <a:endParaRPr lang="en-GB" dirty="0"/>
          </a:p>
          <a:p>
            <a:r>
              <a:rPr lang="en-GB" dirty="0">
                <a:ea typeface="+mn-lt"/>
                <a:cs typeface="+mn-lt"/>
              </a:rPr>
              <a:t>•Spend time just evaluating your knowledge to date on early development.</a:t>
            </a:r>
            <a:endParaRPr lang="en-GB" dirty="0"/>
          </a:p>
          <a:p>
            <a:r>
              <a:rPr lang="en-GB" dirty="0">
                <a:ea typeface="+mn-lt"/>
                <a:cs typeface="+mn-lt"/>
              </a:rPr>
              <a:t>•What are the key themes that have stood out for you?</a:t>
            </a:r>
            <a:endParaRPr lang="en-GB" dirty="0"/>
          </a:p>
          <a:p>
            <a:r>
              <a:rPr lang="en-GB" dirty="0">
                <a:ea typeface="+mn-lt"/>
                <a:cs typeface="+mn-lt"/>
              </a:rPr>
              <a:t>•What has surprised you within this?</a:t>
            </a:r>
            <a:endParaRPr lang="en-GB" dirty="0"/>
          </a:p>
          <a:p>
            <a:endParaRPr lang="en-GB" dirty="0"/>
          </a:p>
          <a:p>
            <a:endParaRPr lang="en-GB" dirty="0"/>
          </a:p>
        </p:txBody>
      </p:sp>
      <p:pic>
        <p:nvPicPr>
          <p:cNvPr id="36" name="Graphic 36" descr="Question mark">
            <a:extLst>
              <a:ext uri="{FF2B5EF4-FFF2-40B4-BE49-F238E27FC236}">
                <a16:creationId xmlns:a16="http://schemas.microsoft.com/office/drawing/2014/main" id="{C5918741-8757-40B9-87B9-0A5D8800A474}"/>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8316242" y="1768534"/>
            <a:ext cx="3322121" cy="3322121"/>
          </a:xfrm>
          <a:prstGeom prst="rect">
            <a:avLst/>
          </a:prstGeom>
        </p:spPr>
      </p:pic>
    </p:spTree>
    <p:extLst>
      <p:ext uri="{BB962C8B-B14F-4D97-AF65-F5344CB8AC3E}">
        <p14:creationId xmlns:p14="http://schemas.microsoft.com/office/powerpoint/2010/main" val="1931306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hoto, food, items&#10;&#10;Description automatically generated">
            <a:extLst>
              <a:ext uri="{FF2B5EF4-FFF2-40B4-BE49-F238E27FC236}">
                <a16:creationId xmlns:a16="http://schemas.microsoft.com/office/drawing/2014/main" id="{D7AD61E9-7D47-4FB5-80AC-C57E21E446C6}"/>
              </a:ext>
            </a:extLst>
          </p:cNvPr>
          <p:cNvPicPr>
            <a:picLocks noChangeAspect="1"/>
          </p:cNvPicPr>
          <p:nvPr/>
        </p:nvPicPr>
        <p:blipFill rotWithShape="1">
          <a:blip r:embed="rId2"/>
          <a:srcRect t="12087" r="9091" b="23183"/>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D9E25-E7E0-483E-9279-7FBADF9618B5}"/>
              </a:ext>
            </a:extLst>
          </p:cNvPr>
          <p:cNvSpPr>
            <a:spLocks noGrp="1"/>
          </p:cNvSpPr>
          <p:nvPr>
            <p:ph type="title"/>
          </p:nvPr>
        </p:nvSpPr>
        <p:spPr>
          <a:xfrm>
            <a:off x="774043" y="727626"/>
            <a:ext cx="4602152" cy="1718225"/>
          </a:xfrm>
        </p:spPr>
        <p:txBody>
          <a:bodyPr>
            <a:normAutofit/>
          </a:bodyPr>
          <a:lstStyle/>
          <a:p>
            <a:r>
              <a:rPr lang="en-GB" sz="4400"/>
              <a:t>Aims</a:t>
            </a:r>
          </a:p>
        </p:txBody>
      </p:sp>
      <p:sp>
        <p:nvSpPr>
          <p:cNvPr id="3" name="Content Placeholder 2">
            <a:extLst>
              <a:ext uri="{FF2B5EF4-FFF2-40B4-BE49-F238E27FC236}">
                <a16:creationId xmlns:a16="http://schemas.microsoft.com/office/drawing/2014/main" id="{80BFD75C-4581-4515-937F-F0320AC4E8F9}"/>
              </a:ext>
            </a:extLst>
          </p:cNvPr>
          <p:cNvSpPr>
            <a:spLocks noGrp="1"/>
          </p:cNvSpPr>
          <p:nvPr>
            <p:ph idx="1"/>
          </p:nvPr>
        </p:nvSpPr>
        <p:spPr>
          <a:xfrm>
            <a:off x="774043" y="2538920"/>
            <a:ext cx="4602152" cy="3480066"/>
          </a:xfrm>
        </p:spPr>
        <p:txBody>
          <a:bodyPr vert="horz" lIns="91440" tIns="45720" rIns="91440" bIns="45720" rtlCol="0">
            <a:normAutofit/>
          </a:bodyPr>
          <a:lstStyle/>
          <a:p>
            <a:r>
              <a:rPr lang="en-GB" dirty="0"/>
              <a:t>To review previous knowledge of early understanding of madness</a:t>
            </a:r>
          </a:p>
          <a:p>
            <a:r>
              <a:rPr lang="en-GB" dirty="0"/>
              <a:t>To start to think about the care of the mentally ill within Europe during the  middle  ages</a:t>
            </a:r>
          </a:p>
          <a:p>
            <a:r>
              <a:rPr lang="en-GB" dirty="0"/>
              <a:t>To begin to reflect on the early hospitals and the conditions available for the insane.</a:t>
            </a:r>
          </a:p>
        </p:txBody>
      </p:sp>
    </p:spTree>
    <p:extLst>
      <p:ext uri="{BB962C8B-B14F-4D97-AF65-F5344CB8AC3E}">
        <p14:creationId xmlns:p14="http://schemas.microsoft.com/office/powerpoint/2010/main" val="1360010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close up of a large rock&#10;&#10;Description automatically generated">
            <a:extLst>
              <a:ext uri="{FF2B5EF4-FFF2-40B4-BE49-F238E27FC236}">
                <a16:creationId xmlns:a16="http://schemas.microsoft.com/office/drawing/2014/main" id="{703BE697-2936-4497-ACCB-58525C6634A6}"/>
              </a:ext>
            </a:extLst>
          </p:cNvPr>
          <p:cNvPicPr>
            <a:picLocks noChangeAspect="1"/>
          </p:cNvPicPr>
          <p:nvPr/>
        </p:nvPicPr>
        <p:blipFill rotWithShape="1">
          <a:blip r:embed="rId2"/>
          <a:srcRect l="16916" r="22411"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FA5CB-E6E0-44E4-A241-AFA81E044560}"/>
              </a:ext>
            </a:extLst>
          </p:cNvPr>
          <p:cNvSpPr>
            <a:spLocks noGrp="1"/>
          </p:cNvSpPr>
          <p:nvPr>
            <p:ph type="title"/>
          </p:nvPr>
        </p:nvSpPr>
        <p:spPr>
          <a:xfrm>
            <a:off x="6846137" y="727626"/>
            <a:ext cx="4602152" cy="1718225"/>
          </a:xfrm>
        </p:spPr>
        <p:txBody>
          <a:bodyPr>
            <a:normAutofit/>
          </a:bodyPr>
          <a:lstStyle/>
          <a:p>
            <a:r>
              <a:rPr lang="en-GB"/>
              <a:t>Early Hospitals - Review</a:t>
            </a:r>
          </a:p>
        </p:txBody>
      </p:sp>
      <p:sp>
        <p:nvSpPr>
          <p:cNvPr id="3" name="Content Placeholder 2">
            <a:extLst>
              <a:ext uri="{FF2B5EF4-FFF2-40B4-BE49-F238E27FC236}">
                <a16:creationId xmlns:a16="http://schemas.microsoft.com/office/drawing/2014/main" id="{03617C87-F4C1-4B6C-8A92-541A3AEFF629}"/>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sz="1300">
                <a:ea typeface="+mn-lt"/>
                <a:cs typeface="+mn-lt"/>
              </a:rPr>
              <a:t>•Hospitals for the infirm were first developed by the Byzantine empire</a:t>
            </a:r>
          </a:p>
          <a:p>
            <a:r>
              <a:rPr lang="en-GB" sz="1300">
                <a:ea typeface="+mn-lt"/>
                <a:cs typeface="+mn-lt"/>
              </a:rPr>
              <a:t>•Christian and Islamic Hospitals</a:t>
            </a:r>
          </a:p>
          <a:p>
            <a:r>
              <a:rPr lang="en-GB" sz="1300">
                <a:ea typeface="+mn-lt"/>
                <a:cs typeface="+mn-lt"/>
              </a:rPr>
              <a:t>•They first appeared around the 8</a:t>
            </a:r>
            <a:r>
              <a:rPr lang="en-GB" sz="1300" baseline="30000">
                <a:ea typeface="+mn-lt"/>
                <a:cs typeface="+mn-lt"/>
              </a:rPr>
              <a:t>th</a:t>
            </a:r>
            <a:r>
              <a:rPr lang="en-GB" sz="1300">
                <a:ea typeface="+mn-lt"/>
                <a:cs typeface="+mn-lt"/>
              </a:rPr>
              <a:t> century and within this provision was made for the insane.</a:t>
            </a:r>
          </a:p>
          <a:p>
            <a:r>
              <a:rPr lang="en-GB" sz="1300">
                <a:ea typeface="+mn-lt"/>
                <a:cs typeface="+mn-lt"/>
              </a:rPr>
              <a:t>•Within both Christianity and Islam, there was an expectation that the rich would provide for and support the poor.</a:t>
            </a:r>
          </a:p>
          <a:p>
            <a:r>
              <a:rPr lang="en-GB" sz="1300">
                <a:ea typeface="+mn-lt"/>
                <a:cs typeface="+mn-lt"/>
              </a:rPr>
              <a:t>•Rivalry existed between the Christians and Muslims – who can provide the most care and attention?</a:t>
            </a:r>
          </a:p>
          <a:p>
            <a:r>
              <a:rPr lang="en-GB" sz="1300">
                <a:ea typeface="+mn-lt"/>
                <a:cs typeface="+mn-lt"/>
              </a:rPr>
              <a:t>•By the 12</a:t>
            </a:r>
            <a:r>
              <a:rPr lang="en-GB" sz="1300" baseline="30000">
                <a:ea typeface="+mn-lt"/>
                <a:cs typeface="+mn-lt"/>
              </a:rPr>
              <a:t>th</a:t>
            </a:r>
            <a:r>
              <a:rPr lang="en-GB" sz="1300">
                <a:ea typeface="+mn-lt"/>
                <a:cs typeface="+mn-lt"/>
              </a:rPr>
              <a:t> century the larger Islamic towns had a hospital within its walls.</a:t>
            </a:r>
          </a:p>
          <a:p>
            <a:endParaRPr lang="en-GB" sz="1300"/>
          </a:p>
        </p:txBody>
      </p:sp>
    </p:spTree>
    <p:extLst>
      <p:ext uri="{BB962C8B-B14F-4D97-AF65-F5344CB8AC3E}">
        <p14:creationId xmlns:p14="http://schemas.microsoft.com/office/powerpoint/2010/main" val="708571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750C0E5-860F-4764-A2D4-F6266E004B9B}"/>
              </a:ext>
            </a:extLst>
          </p:cNvPr>
          <p:cNvSpPr>
            <a:spLocks noGrp="1"/>
          </p:cNvSpPr>
          <p:nvPr>
            <p:ph type="title"/>
          </p:nvPr>
        </p:nvSpPr>
        <p:spPr>
          <a:xfrm>
            <a:off x="868680" y="642593"/>
            <a:ext cx="6281928" cy="1744183"/>
          </a:xfrm>
        </p:spPr>
        <p:txBody>
          <a:bodyPr>
            <a:normAutofit/>
          </a:bodyPr>
          <a:lstStyle/>
          <a:p>
            <a:r>
              <a:rPr lang="en-GB"/>
              <a:t>Islamic Hospitals</a:t>
            </a:r>
          </a:p>
        </p:txBody>
      </p:sp>
      <p:sp>
        <p:nvSpPr>
          <p:cNvPr id="3" name="Content Placeholder 2">
            <a:extLst>
              <a:ext uri="{FF2B5EF4-FFF2-40B4-BE49-F238E27FC236}">
                <a16:creationId xmlns:a16="http://schemas.microsoft.com/office/drawing/2014/main" id="{A0EDD229-0D78-497E-AC85-261907784A21}"/>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Last week we discussed some of the following points:</a:t>
            </a:r>
            <a:endParaRPr lang="en-US" dirty="0"/>
          </a:p>
          <a:p>
            <a:pPr lvl="1"/>
            <a:r>
              <a:rPr lang="en-GB" dirty="0"/>
              <a:t>Treatment of patients</a:t>
            </a:r>
          </a:p>
          <a:p>
            <a:pPr lvl="1"/>
            <a:r>
              <a:rPr lang="en-GB" dirty="0"/>
              <a:t>Hospital design</a:t>
            </a:r>
          </a:p>
          <a:p>
            <a:pPr lvl="1"/>
            <a:r>
              <a:rPr lang="en-GB" dirty="0"/>
              <a:t>Diet</a:t>
            </a:r>
          </a:p>
          <a:p>
            <a:pPr lvl="1"/>
            <a:r>
              <a:rPr lang="en-GB" dirty="0"/>
              <a:t>Men and women ideally taken care of in the home, the most violent being cared for in hospital.</a:t>
            </a:r>
          </a:p>
        </p:txBody>
      </p:sp>
      <p:pic>
        <p:nvPicPr>
          <p:cNvPr id="4" name="Picture 4" descr="A close up of a snow covered ground&#10;&#10;Description automatically generated">
            <a:extLst>
              <a:ext uri="{FF2B5EF4-FFF2-40B4-BE49-F238E27FC236}">
                <a16:creationId xmlns:a16="http://schemas.microsoft.com/office/drawing/2014/main" id="{48DFD75C-11F2-40EF-91C7-0C5C0B2B63C6}"/>
              </a:ext>
            </a:extLst>
          </p:cNvPr>
          <p:cNvPicPr>
            <a:picLocks noChangeAspect="1"/>
          </p:cNvPicPr>
          <p:nvPr/>
        </p:nvPicPr>
        <p:blipFill rotWithShape="1">
          <a:blip r:embed="rId2"/>
          <a:srcRect l="455" r="2733" b="-2"/>
          <a:stretch/>
        </p:blipFill>
        <p:spPr>
          <a:xfrm>
            <a:off x="7837371" y="237744"/>
            <a:ext cx="4124416" cy="6382512"/>
          </a:xfrm>
          <a:prstGeom prst="rect">
            <a:avLst/>
          </a:prstGeom>
        </p:spPr>
      </p:pic>
    </p:spTree>
    <p:extLst>
      <p:ext uri="{BB962C8B-B14F-4D97-AF65-F5344CB8AC3E}">
        <p14:creationId xmlns:p14="http://schemas.microsoft.com/office/powerpoint/2010/main" val="132245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0674-965B-4D0D-81EA-B7513C58B64F}"/>
              </a:ext>
            </a:extLst>
          </p:cNvPr>
          <p:cNvSpPr>
            <a:spLocks noGrp="1"/>
          </p:cNvSpPr>
          <p:nvPr>
            <p:ph type="title"/>
          </p:nvPr>
        </p:nvSpPr>
        <p:spPr/>
        <p:txBody>
          <a:bodyPr/>
          <a:lstStyle/>
          <a:p>
            <a:r>
              <a:rPr lang="en-GB"/>
              <a:t>Demonic Possession and Spiritual Healing</a:t>
            </a:r>
          </a:p>
        </p:txBody>
      </p:sp>
      <p:sp>
        <p:nvSpPr>
          <p:cNvPr id="3" name="Content Placeholder 2">
            <a:extLst>
              <a:ext uri="{FF2B5EF4-FFF2-40B4-BE49-F238E27FC236}">
                <a16:creationId xmlns:a16="http://schemas.microsoft.com/office/drawing/2014/main" id="{A1820D6A-B13E-4932-9479-CD2C830BA9AD}"/>
              </a:ext>
            </a:extLst>
          </p:cNvPr>
          <p:cNvSpPr>
            <a:spLocks noGrp="1"/>
          </p:cNvSpPr>
          <p:nvPr>
            <p:ph idx="1"/>
          </p:nvPr>
        </p:nvSpPr>
        <p:spPr/>
        <p:txBody>
          <a:bodyPr vert="horz" lIns="91440" tIns="45720" rIns="91440" bIns="45720" rtlCol="0" anchor="t">
            <a:normAutofit/>
          </a:bodyPr>
          <a:lstStyle/>
          <a:p>
            <a:r>
              <a:rPr lang="en-GB" dirty="0"/>
              <a:t>Ordinary folk and to some degree the most powerful individuals believed that madness was caused by unseen demons.</a:t>
            </a:r>
          </a:p>
          <a:p>
            <a:r>
              <a:rPr lang="en-GB" dirty="0"/>
              <a:t>Attempts to heal mad patients through religious interventions were commonplace.</a:t>
            </a:r>
          </a:p>
        </p:txBody>
      </p:sp>
    </p:spTree>
    <p:extLst>
      <p:ext uri="{BB962C8B-B14F-4D97-AF65-F5344CB8AC3E}">
        <p14:creationId xmlns:p14="http://schemas.microsoft.com/office/powerpoint/2010/main" val="4184661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2474ACF-8F4B-4D0C-89BD-8BE3857541D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3700" cap="all" spc="-100" dirty="0">
                <a:solidFill>
                  <a:schemeClr val="bg1"/>
                </a:solidFill>
              </a:rPr>
              <a:t>Christian Europe (Middle Ages</a:t>
            </a:r>
            <a:r>
              <a:rPr lang="en-US" sz="3700" cap="all" spc="-100">
                <a:solidFill>
                  <a:schemeClr val="bg1"/>
                </a:solidFill>
              </a:rPr>
              <a:t>)</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A picture containing photo, table, food, filled&#10;&#10;Description automatically generated">
            <a:extLst>
              <a:ext uri="{FF2B5EF4-FFF2-40B4-BE49-F238E27FC236}">
                <a16:creationId xmlns:a16="http://schemas.microsoft.com/office/drawing/2014/main" id="{D1D21F89-56B4-4448-907D-B2A5FC793D6E}"/>
              </a:ext>
            </a:extLst>
          </p:cNvPr>
          <p:cNvPicPr>
            <a:picLocks noGrp="1" noChangeAspect="1"/>
          </p:cNvPicPr>
          <p:nvPr>
            <p:ph idx="1"/>
          </p:nvPr>
        </p:nvPicPr>
        <p:blipFill>
          <a:blip r:embed="rId4"/>
          <a:stretch>
            <a:fillRect/>
          </a:stretch>
        </p:blipFill>
        <p:spPr>
          <a:xfrm>
            <a:off x="5346570" y="1109351"/>
            <a:ext cx="6202238" cy="4636173"/>
          </a:xfrm>
          <a:prstGeom prst="rect">
            <a:avLst/>
          </a:prstGeom>
        </p:spPr>
      </p:pic>
    </p:spTree>
    <p:extLst>
      <p:ext uri="{BB962C8B-B14F-4D97-AF65-F5344CB8AC3E}">
        <p14:creationId xmlns:p14="http://schemas.microsoft.com/office/powerpoint/2010/main" val="25792934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DC0EC7-60EA-4BD3-BC04-D547DE1B28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rgbClr val="404040"/>
            </a:solidFill>
            <a:prstDash val="solid"/>
            <a:miter lim="800000"/>
          </a:ln>
          <a:effectLst/>
        </p:spPr>
      </p:sp>
      <p:pic>
        <p:nvPicPr>
          <p:cNvPr id="4" name="Picture 4" descr="Graffiti on a wall&#10;&#10;Description automatically generated">
            <a:extLst>
              <a:ext uri="{FF2B5EF4-FFF2-40B4-BE49-F238E27FC236}">
                <a16:creationId xmlns:a16="http://schemas.microsoft.com/office/drawing/2014/main" id="{66DA21DA-FAD5-4CD1-A616-EEC82327A258}"/>
              </a:ext>
            </a:extLst>
          </p:cNvPr>
          <p:cNvPicPr>
            <a:picLocks noChangeAspect="1"/>
          </p:cNvPicPr>
          <p:nvPr/>
        </p:nvPicPr>
        <p:blipFill>
          <a:blip r:embed="rId3"/>
          <a:stretch>
            <a:fillRect/>
          </a:stretch>
        </p:blipFill>
        <p:spPr>
          <a:xfrm>
            <a:off x="1949965" y="882398"/>
            <a:ext cx="5147349" cy="5121612"/>
          </a:xfrm>
          <a:prstGeom prst="rect">
            <a:avLst/>
          </a:prstGeom>
        </p:spPr>
      </p:pic>
      <p:sp>
        <p:nvSpPr>
          <p:cNvPr id="15" name="Rectangle 14">
            <a:extLst>
              <a:ext uri="{FF2B5EF4-FFF2-40B4-BE49-F238E27FC236}">
                <a16:creationId xmlns:a16="http://schemas.microsoft.com/office/drawing/2014/main" id="{2FFEFC7E-85EE-4AC9-A351-FBEB13A1D6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CB2511BB-FC4C-45F3-94EB-661D6806C9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6699"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A28A6-4CCB-48FC-82E3-1B0234E77923}"/>
              </a:ext>
            </a:extLst>
          </p:cNvPr>
          <p:cNvSpPr>
            <a:spLocks noGrp="1"/>
          </p:cNvSpPr>
          <p:nvPr>
            <p:ph type="title"/>
          </p:nvPr>
        </p:nvSpPr>
        <p:spPr>
          <a:xfrm>
            <a:off x="9321801" y="612843"/>
            <a:ext cx="2312480" cy="1499738"/>
          </a:xfrm>
        </p:spPr>
        <p:txBody>
          <a:bodyPr anchor="b">
            <a:normAutofit/>
          </a:bodyPr>
          <a:lstStyle/>
          <a:p>
            <a:r>
              <a:rPr lang="en-GB" sz="2800"/>
              <a:t>Magic and Miracles</a:t>
            </a:r>
          </a:p>
        </p:txBody>
      </p:sp>
      <p:sp>
        <p:nvSpPr>
          <p:cNvPr id="8" name="Content Placeholder 7">
            <a:extLst>
              <a:ext uri="{FF2B5EF4-FFF2-40B4-BE49-F238E27FC236}">
                <a16:creationId xmlns:a16="http://schemas.microsoft.com/office/drawing/2014/main" id="{A00BDDD4-B4B3-44F6-9119-D9382FF83A08}"/>
              </a:ext>
            </a:extLst>
          </p:cNvPr>
          <p:cNvSpPr>
            <a:spLocks noGrp="1"/>
          </p:cNvSpPr>
          <p:nvPr>
            <p:ph idx="1"/>
          </p:nvPr>
        </p:nvSpPr>
        <p:spPr>
          <a:xfrm>
            <a:off x="9321801" y="2149813"/>
            <a:ext cx="2312479" cy="3854197"/>
          </a:xfrm>
        </p:spPr>
        <p:txBody>
          <a:bodyPr vert="horz" lIns="91440" tIns="45720" rIns="91440" bIns="45720" rtlCol="0" anchor="t">
            <a:normAutofit/>
          </a:bodyPr>
          <a:lstStyle/>
          <a:p>
            <a:r>
              <a:rPr lang="en-US" dirty="0">
                <a:solidFill>
                  <a:schemeClr val="tx1">
                    <a:lumMod val="85000"/>
                    <a:lumOff val="15000"/>
                  </a:schemeClr>
                </a:solidFill>
              </a:rPr>
              <a:t>Is there a difference between magic and miracles?</a:t>
            </a:r>
          </a:p>
          <a:p>
            <a:pPr marL="0" indent="0">
              <a:buNone/>
            </a:pPr>
            <a:endParaRPr lang="en-US" dirty="0">
              <a:solidFill>
                <a:schemeClr val="tx1">
                  <a:lumMod val="85000"/>
                  <a:lumOff val="15000"/>
                </a:schemeClr>
              </a:solidFill>
            </a:endParaRPr>
          </a:p>
        </p:txBody>
      </p:sp>
    </p:spTree>
    <p:extLst>
      <p:ext uri="{BB962C8B-B14F-4D97-AF65-F5344CB8AC3E}">
        <p14:creationId xmlns:p14="http://schemas.microsoft.com/office/powerpoint/2010/main" val="3091064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E1511-9193-431C-9E88-0DFC999528EE}"/>
              </a:ext>
            </a:extLst>
          </p:cNvPr>
          <p:cNvSpPr>
            <a:spLocks noGrp="1"/>
          </p:cNvSpPr>
          <p:nvPr>
            <p:ph type="title"/>
          </p:nvPr>
        </p:nvSpPr>
        <p:spPr/>
        <p:txBody>
          <a:bodyPr/>
          <a:lstStyle/>
          <a:p>
            <a:r>
              <a:rPr lang="en-GB"/>
              <a:t>Jesus and his Disciples</a:t>
            </a:r>
          </a:p>
        </p:txBody>
      </p:sp>
      <p:sp>
        <p:nvSpPr>
          <p:cNvPr id="3" name="Content Placeholder 2">
            <a:extLst>
              <a:ext uri="{FF2B5EF4-FFF2-40B4-BE49-F238E27FC236}">
                <a16:creationId xmlns:a16="http://schemas.microsoft.com/office/drawing/2014/main" id="{1B364362-903D-4F39-85A2-DC2440A06153}"/>
              </a:ext>
            </a:extLst>
          </p:cNvPr>
          <p:cNvSpPr>
            <a:spLocks noGrp="1"/>
          </p:cNvSpPr>
          <p:nvPr>
            <p:ph idx="1"/>
          </p:nvPr>
        </p:nvSpPr>
        <p:spPr/>
        <p:txBody>
          <a:bodyPr vert="horz" lIns="91440" tIns="45720" rIns="91440" bIns="45720" rtlCol="0" anchor="t">
            <a:normAutofit/>
          </a:bodyPr>
          <a:lstStyle/>
          <a:p>
            <a:r>
              <a:rPr lang="en-GB" dirty="0">
                <a:ea typeface="+mn-lt"/>
                <a:cs typeface="+mn-lt"/>
              </a:rPr>
              <a:t>•Jesus demonstrated his ability to cast out demons. He passed his powers on to his disciples which in turn was passed on to bishops and saints</a:t>
            </a:r>
            <a:endParaRPr lang="en-GB" dirty="0"/>
          </a:p>
          <a:p>
            <a:r>
              <a:rPr lang="en-GB" dirty="0">
                <a:ea typeface="+mn-lt"/>
                <a:cs typeface="+mn-lt"/>
              </a:rPr>
              <a:t>•At every mass a sacrament was enacted.</a:t>
            </a:r>
            <a:endParaRPr lang="en-GB" dirty="0"/>
          </a:p>
          <a:p>
            <a:endParaRPr lang="en-GB" dirty="0"/>
          </a:p>
        </p:txBody>
      </p:sp>
    </p:spTree>
    <p:extLst>
      <p:ext uri="{BB962C8B-B14F-4D97-AF65-F5344CB8AC3E}">
        <p14:creationId xmlns:p14="http://schemas.microsoft.com/office/powerpoint/2010/main" val="1281461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667D938-FF56-4418-BAB9-1BC72C13767C}"/>
              </a:ext>
            </a:extLst>
          </p:cNvPr>
          <p:cNvSpPr>
            <a:spLocks noGrp="1"/>
          </p:cNvSpPr>
          <p:nvPr>
            <p:ph type="title"/>
          </p:nvPr>
        </p:nvSpPr>
        <p:spPr>
          <a:xfrm>
            <a:off x="868680" y="642593"/>
            <a:ext cx="6281928" cy="1744183"/>
          </a:xfrm>
        </p:spPr>
        <p:txBody>
          <a:bodyPr>
            <a:normAutofit/>
          </a:bodyPr>
          <a:lstStyle/>
          <a:p>
            <a:r>
              <a:rPr lang="en-GB"/>
              <a:t>Saints and Miracles</a:t>
            </a:r>
          </a:p>
        </p:txBody>
      </p:sp>
      <p:sp>
        <p:nvSpPr>
          <p:cNvPr id="3" name="Content Placeholder 2">
            <a:extLst>
              <a:ext uri="{FF2B5EF4-FFF2-40B4-BE49-F238E27FC236}">
                <a16:creationId xmlns:a16="http://schemas.microsoft.com/office/drawing/2014/main" id="{189FF079-BA74-483B-844F-A9B232D9A34C}"/>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ea typeface="+mn-lt"/>
                <a:cs typeface="+mn-lt"/>
              </a:rPr>
              <a:t>•Relic Collections</a:t>
            </a:r>
            <a:endParaRPr lang="en-GB" dirty="0"/>
          </a:p>
          <a:p>
            <a:r>
              <a:rPr lang="en-GB" dirty="0">
                <a:ea typeface="+mn-lt"/>
                <a:cs typeface="+mn-lt"/>
              </a:rPr>
              <a:t>•Benedictine Monastery in Abingdon, Oxfordshire</a:t>
            </a:r>
            <a:endParaRPr lang="en-GB" dirty="0"/>
          </a:p>
          <a:p>
            <a:r>
              <a:rPr lang="en-GB" dirty="0">
                <a:ea typeface="+mn-lt"/>
                <a:cs typeface="+mn-lt"/>
              </a:rPr>
              <a:t>•Remains of Thomas a  Becket were placed in a gold and bejewelled shrine in Canterbury Cathedral</a:t>
            </a:r>
            <a:endParaRPr lang="en-GB" dirty="0"/>
          </a:p>
          <a:p>
            <a:endParaRPr lang="en-GB" dirty="0"/>
          </a:p>
        </p:txBody>
      </p:sp>
      <p:pic>
        <p:nvPicPr>
          <p:cNvPr id="4" name="Picture 4" descr="A picture containing group, filled, people, person&#10;&#10;Description automatically generated">
            <a:extLst>
              <a:ext uri="{FF2B5EF4-FFF2-40B4-BE49-F238E27FC236}">
                <a16:creationId xmlns:a16="http://schemas.microsoft.com/office/drawing/2014/main" id="{99D9E500-65B0-4CD3-8B00-AEE778D84B5F}"/>
              </a:ext>
            </a:extLst>
          </p:cNvPr>
          <p:cNvPicPr>
            <a:picLocks noChangeAspect="1"/>
          </p:cNvPicPr>
          <p:nvPr/>
        </p:nvPicPr>
        <p:blipFill rotWithShape="1">
          <a:blip r:embed="rId3"/>
          <a:srcRect r="27187" b="-2"/>
          <a:stretch/>
        </p:blipFill>
        <p:spPr>
          <a:xfrm>
            <a:off x="7837371" y="237744"/>
            <a:ext cx="4124416" cy="6382512"/>
          </a:xfrm>
          <a:prstGeom prst="rect">
            <a:avLst/>
          </a:prstGeom>
        </p:spPr>
      </p:pic>
    </p:spTree>
    <p:extLst>
      <p:ext uri="{BB962C8B-B14F-4D97-AF65-F5344CB8AC3E}">
        <p14:creationId xmlns:p14="http://schemas.microsoft.com/office/powerpoint/2010/main" val="1578712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643B7E8-B361-4A91-A7A5-07418CFCF9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7A74E93-DAA8-4661-8F23-0F48710EAF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8" name="Rectangle 27">
            <a:extLst>
              <a:ext uri="{FF2B5EF4-FFF2-40B4-BE49-F238E27FC236}">
                <a16:creationId xmlns:a16="http://schemas.microsoft.com/office/drawing/2014/main" id="{FF212E38-C041-49D9-9236-29FF44B27E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EE01E77-ABFA-4C5F-B920-3AFD5554DA5B}"/>
              </a:ext>
            </a:extLst>
          </p:cNvPr>
          <p:cNvSpPr>
            <a:spLocks noGrp="1"/>
          </p:cNvSpPr>
          <p:nvPr>
            <p:ph type="title"/>
          </p:nvPr>
        </p:nvSpPr>
        <p:spPr>
          <a:xfrm>
            <a:off x="1243632" y="1559768"/>
            <a:ext cx="5068568" cy="3135379"/>
          </a:xfrm>
        </p:spPr>
        <p:txBody>
          <a:bodyPr vert="horz" lIns="91440" tIns="45720" rIns="91440" bIns="45720" rtlCol="0" anchor="ctr">
            <a:normAutofit/>
          </a:bodyPr>
          <a:lstStyle/>
          <a:p>
            <a:pPr algn="ctr">
              <a:lnSpc>
                <a:spcPct val="83000"/>
              </a:lnSpc>
            </a:pPr>
            <a:r>
              <a:rPr lang="en-US" sz="6000" cap="all" spc="-100"/>
              <a:t>Legend of Dymphna</a:t>
            </a:r>
          </a:p>
        </p:txBody>
      </p:sp>
      <p:sp>
        <p:nvSpPr>
          <p:cNvPr id="3" name="Content Placeholder 2">
            <a:extLst>
              <a:ext uri="{FF2B5EF4-FFF2-40B4-BE49-F238E27FC236}">
                <a16:creationId xmlns:a16="http://schemas.microsoft.com/office/drawing/2014/main" id="{281D4037-CCA2-4BE7-957E-1571216C6540}"/>
              </a:ext>
            </a:extLst>
          </p:cNvPr>
          <p:cNvSpPr>
            <a:spLocks noGrp="1"/>
          </p:cNvSpPr>
          <p:nvPr>
            <p:ph idx="1"/>
          </p:nvPr>
        </p:nvSpPr>
        <p:spPr>
          <a:xfrm>
            <a:off x="1214308" y="4695147"/>
            <a:ext cx="5068567" cy="797089"/>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smtClean="0">
                <a:solidFill>
                  <a:schemeClr val="tx1">
                    <a:lumMod val="95000"/>
                    <a:lumOff val="5000"/>
                  </a:schemeClr>
                </a:solidFill>
              </a:rPr>
              <a:t>The link for this video is on Moodle</a:t>
            </a:r>
            <a:endParaRPr lang="en-US" sz="1800" spc="80" dirty="0">
              <a:solidFill>
                <a:schemeClr val="tx1">
                  <a:lumMod val="95000"/>
                  <a:lumOff val="5000"/>
                </a:schemeClr>
              </a:solidFill>
            </a:endParaRPr>
          </a:p>
        </p:txBody>
      </p:sp>
      <p:sp>
        <p:nvSpPr>
          <p:cNvPr id="30" name="Rectangle 29">
            <a:extLst>
              <a:ext uri="{FF2B5EF4-FFF2-40B4-BE49-F238E27FC236}">
                <a16:creationId xmlns:a16="http://schemas.microsoft.com/office/drawing/2014/main" id="{790391D1-AA86-467F-A77E-0606FCCCD2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4A430F17-C7B1-40FD-89FA-55002B66369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3EAAD29-514C-4272-AA97-D2DCEB35B69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80894D-F290-4DF4-82A7-905285A7E12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A picture containing photo, posing, holding, person&#10;&#10;Description automatically generated">
            <a:extLst>
              <a:ext uri="{FF2B5EF4-FFF2-40B4-BE49-F238E27FC236}">
                <a16:creationId xmlns:a16="http://schemas.microsoft.com/office/drawing/2014/main" id="{45BE6B8E-FC88-46CA-94A6-FD951DDE377C}"/>
              </a:ext>
            </a:extLst>
          </p:cNvPr>
          <p:cNvPicPr>
            <a:picLocks noChangeAspect="1"/>
          </p:cNvPicPr>
          <p:nvPr/>
        </p:nvPicPr>
        <p:blipFill rotWithShape="1">
          <a:blip r:embed="rId3"/>
          <a:srcRect r="-2" b="3108"/>
          <a:stretch/>
        </p:blipFill>
        <p:spPr>
          <a:xfrm>
            <a:off x="7555832" y="10"/>
            <a:ext cx="4636163" cy="6857990"/>
          </a:xfrm>
          <a:prstGeom prst="rect">
            <a:avLst/>
          </a:prstGeom>
        </p:spPr>
      </p:pic>
    </p:spTree>
    <p:extLst>
      <p:ext uri="{BB962C8B-B14F-4D97-AF65-F5344CB8AC3E}">
        <p14:creationId xmlns:p14="http://schemas.microsoft.com/office/powerpoint/2010/main" val="70250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6A413F7-FFE1-42E7-8C6C-E9CCC477F8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BCE0B0FD-3413-40CC-A7D8-6A5058608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50C4C044-5B1C-40C8-8C7B-AA5E6D879D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00163F5F-1439-4827-8F7A-B08BDDEFB99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A677414-C3D2-4430-876D-9092D633F51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9181D20-1D81-447D-9854-10DDB10D541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A6020133-135E-4D08-9F4A-D76B87578C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building&#10;&#10;Description automatically generated">
            <a:extLst>
              <a:ext uri="{FF2B5EF4-FFF2-40B4-BE49-F238E27FC236}">
                <a16:creationId xmlns:a16="http://schemas.microsoft.com/office/drawing/2014/main" id="{6521E07E-31D9-4CCD-8464-33FE9C5B9152}"/>
              </a:ext>
            </a:extLst>
          </p:cNvPr>
          <p:cNvPicPr>
            <a:picLocks noGrp="1" noChangeAspect="1"/>
          </p:cNvPicPr>
          <p:nvPr>
            <p:ph idx="1"/>
          </p:nvPr>
        </p:nvPicPr>
        <p:blipFill>
          <a:blip r:embed="rId3"/>
          <a:stretch>
            <a:fillRect/>
          </a:stretch>
        </p:blipFill>
        <p:spPr>
          <a:xfrm>
            <a:off x="918309" y="643467"/>
            <a:ext cx="4581114" cy="3447288"/>
          </a:xfrm>
          <a:prstGeom prst="rect">
            <a:avLst/>
          </a:prstGeom>
        </p:spPr>
      </p:pic>
      <p:pic>
        <p:nvPicPr>
          <p:cNvPr id="5" name="Picture 5" descr="A close up of a sign&#10;&#10;Description automatically generated">
            <a:extLst>
              <a:ext uri="{FF2B5EF4-FFF2-40B4-BE49-F238E27FC236}">
                <a16:creationId xmlns:a16="http://schemas.microsoft.com/office/drawing/2014/main" id="{5A4CB378-08CA-454C-AD5D-A588708E5926}"/>
              </a:ext>
            </a:extLst>
          </p:cNvPr>
          <p:cNvPicPr>
            <a:picLocks noChangeAspect="1"/>
          </p:cNvPicPr>
          <p:nvPr/>
        </p:nvPicPr>
        <p:blipFill>
          <a:blip r:embed="rId4"/>
          <a:stretch>
            <a:fillRect/>
          </a:stretch>
        </p:blipFill>
        <p:spPr>
          <a:xfrm>
            <a:off x="6417734" y="943314"/>
            <a:ext cx="5130799" cy="2847593"/>
          </a:xfrm>
          <a:prstGeom prst="rect">
            <a:avLst/>
          </a:prstGeom>
        </p:spPr>
      </p:pic>
      <p:sp>
        <p:nvSpPr>
          <p:cNvPr id="25" name="Rectangle 24">
            <a:extLst>
              <a:ext uri="{FF2B5EF4-FFF2-40B4-BE49-F238E27FC236}">
                <a16:creationId xmlns:a16="http://schemas.microsoft.com/office/drawing/2014/main" id="{0E7CA313-2F4B-4574-8399-12EF6A1BF2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6119"/>
            <a:ext cx="12192000" cy="2251881"/>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29"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3C09DBB5-3638-4B8F-AFB3-C796D1813EB4}"/>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cap="all" spc="-100">
                <a:solidFill>
                  <a:schemeClr val="tx1"/>
                </a:solidFill>
              </a:rPr>
              <a:t>Margery Kempe</a:t>
            </a:r>
          </a:p>
        </p:txBody>
      </p:sp>
      <p:cxnSp>
        <p:nvCxnSpPr>
          <p:cNvPr id="31" name="Straight Connector 30">
            <a:extLst>
              <a:ext uri="{FF2B5EF4-FFF2-40B4-BE49-F238E27FC236}">
                <a16:creationId xmlns:a16="http://schemas.microsoft.com/office/drawing/2014/main" id="{A5EECEE2-745A-4C3E-9A46-1B2ACCDC02D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93533"/>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9691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1" name="Rectangle 30">
            <a:extLst>
              <a:ext uri="{FF2B5EF4-FFF2-40B4-BE49-F238E27FC236}">
                <a16:creationId xmlns:a16="http://schemas.microsoft.com/office/drawing/2014/main"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D0CD7F1B-73ED-4FF4-B810-F0E79F00D5AE}"/>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100" cap="all" spc="-100">
                <a:solidFill>
                  <a:schemeClr val="bg1"/>
                </a:solidFill>
              </a:rPr>
              <a:t>Ars Moriendi</a:t>
            </a:r>
          </a:p>
        </p:txBody>
      </p:sp>
      <p:sp>
        <p:nvSpPr>
          <p:cNvPr id="33" name="Rectangle 32">
            <a:extLst>
              <a:ext uri="{FF2B5EF4-FFF2-40B4-BE49-F238E27FC236}">
                <a16:creationId xmlns:a16="http://schemas.microsoft.com/office/drawing/2014/main" id="{BA53A868-C420-4BAE-9244-EC162AF05C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C2686EF3-81CC-419F-96C3-002A758803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8D93CCA-A85E-4529-A6F0-8BB54D27BCD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CFA516-C18C-41AE-AFF2-A0D0A59C9E9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5" descr="A close up of a book&#10;&#10;Description automatically generated">
            <a:extLst>
              <a:ext uri="{FF2B5EF4-FFF2-40B4-BE49-F238E27FC236}">
                <a16:creationId xmlns:a16="http://schemas.microsoft.com/office/drawing/2014/main" id="{1012769B-E7C4-4051-B18D-3C62E756FF56}"/>
              </a:ext>
            </a:extLst>
          </p:cNvPr>
          <p:cNvPicPr>
            <a:picLocks noGrp="1" noChangeAspect="1"/>
          </p:cNvPicPr>
          <p:nvPr>
            <p:ph idx="1"/>
          </p:nvPr>
        </p:nvPicPr>
        <p:blipFill>
          <a:blip r:embed="rId4"/>
          <a:stretch>
            <a:fillRect/>
          </a:stretch>
        </p:blipFill>
        <p:spPr>
          <a:xfrm>
            <a:off x="6347029" y="645106"/>
            <a:ext cx="4201319" cy="5564663"/>
          </a:xfrm>
          <a:prstGeom prst="rect">
            <a:avLst/>
          </a:prstGeom>
        </p:spPr>
      </p:pic>
    </p:spTree>
    <p:extLst>
      <p:ext uri="{BB962C8B-B14F-4D97-AF65-F5344CB8AC3E}">
        <p14:creationId xmlns:p14="http://schemas.microsoft.com/office/powerpoint/2010/main" val="333291641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D424F66-C530-4C9A-AB53-3F72F6E68646}"/>
              </a:ext>
            </a:extLst>
          </p:cNvPr>
          <p:cNvSpPr>
            <a:spLocks noGrp="1"/>
          </p:cNvSpPr>
          <p:nvPr>
            <p:ph type="title"/>
          </p:nvPr>
        </p:nvSpPr>
        <p:spPr>
          <a:xfrm>
            <a:off x="1192625" y="1420706"/>
            <a:ext cx="3466540" cy="4016587"/>
          </a:xfrm>
        </p:spPr>
        <p:txBody>
          <a:bodyPr>
            <a:normAutofit/>
          </a:bodyPr>
          <a:lstStyle/>
          <a:p>
            <a:r>
              <a:rPr lang="en-GB"/>
              <a:t>Medieval Hospitals</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BEE349-A7CB-4A34-8257-C1F0ABC615F3}"/>
              </a:ext>
            </a:extLst>
          </p:cNvPr>
          <p:cNvSpPr>
            <a:spLocks noGrp="1"/>
          </p:cNvSpPr>
          <p:nvPr>
            <p:ph idx="1"/>
          </p:nvPr>
        </p:nvSpPr>
        <p:spPr>
          <a:xfrm>
            <a:off x="5236723" y="1420706"/>
            <a:ext cx="5514758" cy="4016587"/>
          </a:xfrm>
        </p:spPr>
        <p:txBody>
          <a:bodyPr vert="horz" lIns="91440" tIns="45720" rIns="91440" bIns="45720" rtlCol="0" anchor="ctr">
            <a:normAutofit/>
          </a:bodyPr>
          <a:lstStyle/>
          <a:p>
            <a:r>
              <a:rPr lang="en-GB">
                <a:solidFill>
                  <a:schemeClr val="tx1">
                    <a:lumMod val="75000"/>
                    <a:lumOff val="25000"/>
                  </a:schemeClr>
                </a:solidFill>
                <a:ea typeface="+mn-lt"/>
                <a:cs typeface="+mn-lt"/>
              </a:rPr>
              <a:t>•“Hospes” – Host and Guest</a:t>
            </a:r>
            <a:endParaRPr lang="en-GB">
              <a:solidFill>
                <a:schemeClr val="tx1">
                  <a:lumMod val="75000"/>
                  <a:lumOff val="25000"/>
                </a:schemeClr>
              </a:solidFill>
            </a:endParaRPr>
          </a:p>
          <a:p>
            <a:r>
              <a:rPr lang="en-GB">
                <a:solidFill>
                  <a:schemeClr val="tx1">
                    <a:lumMod val="75000"/>
                    <a:lumOff val="25000"/>
                  </a:schemeClr>
                </a:solidFill>
                <a:ea typeface="+mn-lt"/>
                <a:cs typeface="+mn-lt"/>
              </a:rPr>
              <a:t>•Four different places for the infirm and the sick</a:t>
            </a:r>
            <a:endParaRPr lang="en-GB">
              <a:solidFill>
                <a:schemeClr val="tx1">
                  <a:lumMod val="75000"/>
                  <a:lumOff val="25000"/>
                </a:schemeClr>
              </a:solidFill>
            </a:endParaRPr>
          </a:p>
          <a:p>
            <a:r>
              <a:rPr lang="en-GB">
                <a:solidFill>
                  <a:schemeClr val="tx1">
                    <a:lumMod val="75000"/>
                    <a:lumOff val="25000"/>
                  </a:schemeClr>
                </a:solidFill>
                <a:ea typeface="+mn-lt"/>
                <a:cs typeface="+mn-lt"/>
              </a:rPr>
              <a:t>•Leper Houses,</a:t>
            </a:r>
            <a:endParaRPr lang="en-GB">
              <a:solidFill>
                <a:schemeClr val="tx1">
                  <a:lumMod val="75000"/>
                  <a:lumOff val="25000"/>
                </a:schemeClr>
              </a:solidFill>
            </a:endParaRPr>
          </a:p>
          <a:p>
            <a:r>
              <a:rPr lang="en-GB">
                <a:solidFill>
                  <a:schemeClr val="tx1">
                    <a:lumMod val="75000"/>
                    <a:lumOff val="25000"/>
                  </a:schemeClr>
                </a:solidFill>
                <a:ea typeface="+mn-lt"/>
                <a:cs typeface="+mn-lt"/>
              </a:rPr>
              <a:t>•Hostels for Pilgrims</a:t>
            </a:r>
            <a:endParaRPr lang="en-GB">
              <a:solidFill>
                <a:schemeClr val="tx1">
                  <a:lumMod val="75000"/>
                  <a:lumOff val="25000"/>
                </a:schemeClr>
              </a:solidFill>
            </a:endParaRPr>
          </a:p>
          <a:p>
            <a:r>
              <a:rPr lang="en-GB">
                <a:solidFill>
                  <a:schemeClr val="tx1">
                    <a:lumMod val="75000"/>
                    <a:lumOff val="25000"/>
                  </a:schemeClr>
                </a:solidFill>
                <a:ea typeface="+mn-lt"/>
                <a:cs typeface="+mn-lt"/>
              </a:rPr>
              <a:t>•Institutions for the sick poor</a:t>
            </a:r>
            <a:endParaRPr lang="en-GB">
              <a:solidFill>
                <a:schemeClr val="tx1">
                  <a:lumMod val="75000"/>
                  <a:lumOff val="25000"/>
                </a:schemeClr>
              </a:solidFill>
            </a:endParaRPr>
          </a:p>
          <a:p>
            <a:r>
              <a:rPr lang="en-GB">
                <a:solidFill>
                  <a:schemeClr val="tx1">
                    <a:lumMod val="75000"/>
                    <a:lumOff val="25000"/>
                  </a:schemeClr>
                </a:solidFill>
                <a:ea typeface="+mn-lt"/>
                <a:cs typeface="+mn-lt"/>
              </a:rPr>
              <a:t>•Almshouses</a:t>
            </a:r>
            <a:endParaRPr lang="en-GB">
              <a:solidFill>
                <a:schemeClr val="tx1">
                  <a:lumMod val="75000"/>
                  <a:lumOff val="25000"/>
                </a:schemeClr>
              </a:solidFill>
            </a:endParaRPr>
          </a:p>
          <a:p>
            <a:r>
              <a:rPr lang="en-GB">
                <a:solidFill>
                  <a:schemeClr val="tx1">
                    <a:lumMod val="75000"/>
                    <a:lumOff val="25000"/>
                  </a:schemeClr>
                </a:solidFill>
                <a:ea typeface="+mn-lt"/>
                <a:cs typeface="+mn-lt"/>
              </a:rPr>
              <a:t>•</a:t>
            </a:r>
            <a:endParaRPr lang="en-GB">
              <a:solidFill>
                <a:schemeClr val="tx1">
                  <a:lumMod val="75000"/>
                  <a:lumOff val="25000"/>
                </a:schemeClr>
              </a:solidFill>
            </a:endParaRPr>
          </a:p>
          <a:p>
            <a:r>
              <a:rPr lang="en-GB">
                <a:solidFill>
                  <a:schemeClr val="tx1">
                    <a:lumMod val="75000"/>
                    <a:lumOff val="25000"/>
                  </a:schemeClr>
                </a:solidFill>
                <a:ea typeface="+mn-lt"/>
                <a:cs typeface="+mn-lt"/>
              </a:rPr>
              <a:t>•Infirmary Hall</a:t>
            </a:r>
            <a:endParaRPr lang="en-GB">
              <a:solidFill>
                <a:schemeClr val="tx1">
                  <a:lumMod val="75000"/>
                  <a:lumOff val="25000"/>
                </a:schemeClr>
              </a:solidFill>
            </a:endParaRPr>
          </a:p>
          <a:p>
            <a:endParaRPr lang="en-GB">
              <a:solidFill>
                <a:schemeClr val="tx1">
                  <a:lumMod val="75000"/>
                  <a:lumOff val="25000"/>
                </a:schemeClr>
              </a:solidFill>
            </a:endParaRPr>
          </a:p>
        </p:txBody>
      </p:sp>
    </p:spTree>
    <p:extLst>
      <p:ext uri="{BB962C8B-B14F-4D97-AF65-F5344CB8AC3E}">
        <p14:creationId xmlns:p14="http://schemas.microsoft.com/office/powerpoint/2010/main" val="2119516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9664D085-C814-4D74-BCE0-2059F0DC04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1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A5539E-D8B4-4F5A-B46F-C304F5D7A8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engineering drawing&#10;&#10;Description automatically generated">
            <a:extLst>
              <a:ext uri="{FF2B5EF4-FFF2-40B4-BE49-F238E27FC236}">
                <a16:creationId xmlns:a16="http://schemas.microsoft.com/office/drawing/2014/main" id="{7A6CB2BA-371D-4D65-BFE7-B14A2EE36C94}"/>
              </a:ext>
            </a:extLst>
          </p:cNvPr>
          <p:cNvPicPr>
            <a:picLocks noGrp="1" noChangeAspect="1"/>
          </p:cNvPicPr>
          <p:nvPr>
            <p:ph idx="1"/>
          </p:nvPr>
        </p:nvPicPr>
        <p:blipFill>
          <a:blip r:embed="rId3"/>
          <a:stretch>
            <a:fillRect/>
          </a:stretch>
        </p:blipFill>
        <p:spPr>
          <a:xfrm>
            <a:off x="2358012" y="803063"/>
            <a:ext cx="7475976" cy="5251874"/>
          </a:xfrm>
          <a:prstGeom prst="rect">
            <a:avLst/>
          </a:prstGeom>
        </p:spPr>
      </p:pic>
    </p:spTree>
    <p:extLst>
      <p:ext uri="{BB962C8B-B14F-4D97-AF65-F5344CB8AC3E}">
        <p14:creationId xmlns:p14="http://schemas.microsoft.com/office/powerpoint/2010/main" val="2093069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A0016F8-C8DE-4158-95B2-17B9A3646E3A}"/>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Medieval Hospitals</a:t>
            </a:r>
          </a:p>
        </p:txBody>
      </p:sp>
      <p:sp>
        <p:nvSpPr>
          <p:cNvPr id="3" name="Content Placeholder 2">
            <a:extLst>
              <a:ext uri="{FF2B5EF4-FFF2-40B4-BE49-F238E27FC236}">
                <a16:creationId xmlns:a16="http://schemas.microsoft.com/office/drawing/2014/main" id="{B0399FA9-97F7-47DB-8C08-6B9B1037017E}"/>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GB" sz="2000">
                <a:ea typeface="+mn-lt"/>
                <a:cs typeface="+mn-lt"/>
              </a:rPr>
              <a:t>As sickness of the body may sometimes be the result of sin ... so we by this present decree order and strictly command physicians of the body [i.e. doctors], when they are called to the sick, to warn an persuade them first of all to call in physicians of the soul [i.e. priests] so that after their spiritual health had been seen to they may respond better to medicine for their bodies: for when the cause ceases so does the effect. </a:t>
            </a:r>
            <a:endParaRPr lang="en-GB" sz="2000"/>
          </a:p>
          <a:p>
            <a:endParaRPr lang="en-GB" sz="2000"/>
          </a:p>
        </p:txBody>
      </p:sp>
    </p:spTree>
    <p:extLst>
      <p:ext uri="{BB962C8B-B14F-4D97-AF65-F5344CB8AC3E}">
        <p14:creationId xmlns:p14="http://schemas.microsoft.com/office/powerpoint/2010/main" val="3444169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82E2A95-1A08-4118-83C6-B1CA5648E0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DC0EC7-60EA-4BD3-BC04-D547DE1B28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rgbClr val="404040"/>
            </a:solidFill>
            <a:prstDash val="solid"/>
            <a:miter lim="800000"/>
          </a:ln>
          <a:effectLst/>
        </p:spPr>
      </p:sp>
      <p:pic>
        <p:nvPicPr>
          <p:cNvPr id="4" name="Picture 4" descr="A large brick building with grass in front of a castle&#10;&#10;Description automatically generated">
            <a:extLst>
              <a:ext uri="{FF2B5EF4-FFF2-40B4-BE49-F238E27FC236}">
                <a16:creationId xmlns:a16="http://schemas.microsoft.com/office/drawing/2014/main" id="{03D802E2-3CED-4494-9933-F4C31E9EB822}"/>
              </a:ext>
            </a:extLst>
          </p:cNvPr>
          <p:cNvPicPr>
            <a:picLocks noChangeAspect="1"/>
          </p:cNvPicPr>
          <p:nvPr/>
        </p:nvPicPr>
        <p:blipFill>
          <a:blip r:embed="rId3"/>
          <a:stretch>
            <a:fillRect/>
          </a:stretch>
        </p:blipFill>
        <p:spPr>
          <a:xfrm>
            <a:off x="1154158" y="882398"/>
            <a:ext cx="6738963" cy="5121612"/>
          </a:xfrm>
          <a:prstGeom prst="rect">
            <a:avLst/>
          </a:prstGeom>
        </p:spPr>
      </p:pic>
      <p:sp>
        <p:nvSpPr>
          <p:cNvPr id="15" name="Rectangle 14">
            <a:extLst>
              <a:ext uri="{FF2B5EF4-FFF2-40B4-BE49-F238E27FC236}">
                <a16:creationId xmlns:a16="http://schemas.microsoft.com/office/drawing/2014/main" id="{2FFEFC7E-85EE-4AC9-A351-FBEB13A1D6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CB2511BB-FC4C-45F3-94EB-661D6806C9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6699"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E446ED-8AD6-466A-9A95-A4E3F3C2FA31}"/>
              </a:ext>
            </a:extLst>
          </p:cNvPr>
          <p:cNvSpPr>
            <a:spLocks noGrp="1"/>
          </p:cNvSpPr>
          <p:nvPr>
            <p:ph type="title"/>
          </p:nvPr>
        </p:nvSpPr>
        <p:spPr>
          <a:xfrm>
            <a:off x="9321801" y="612843"/>
            <a:ext cx="2312480" cy="1499738"/>
          </a:xfrm>
        </p:spPr>
        <p:txBody>
          <a:bodyPr anchor="b">
            <a:normAutofit/>
          </a:bodyPr>
          <a:lstStyle/>
          <a:p>
            <a:r>
              <a:rPr lang="en-GB" sz="2800"/>
              <a:t>Almshouses</a:t>
            </a:r>
          </a:p>
        </p:txBody>
      </p:sp>
      <p:sp>
        <p:nvSpPr>
          <p:cNvPr id="8" name="Content Placeholder 7">
            <a:extLst>
              <a:ext uri="{FF2B5EF4-FFF2-40B4-BE49-F238E27FC236}">
                <a16:creationId xmlns:a16="http://schemas.microsoft.com/office/drawing/2014/main" id="{ED25202D-0562-4BE3-9B2C-E71D837AF3CC}"/>
              </a:ext>
            </a:extLst>
          </p:cNvPr>
          <p:cNvSpPr>
            <a:spLocks noGrp="1"/>
          </p:cNvSpPr>
          <p:nvPr>
            <p:ph idx="1"/>
          </p:nvPr>
        </p:nvSpPr>
        <p:spPr>
          <a:xfrm>
            <a:off x="9321801" y="2149813"/>
            <a:ext cx="2312479" cy="3854197"/>
          </a:xfrm>
        </p:spPr>
        <p:txBody>
          <a:bodyPr vert="horz" lIns="91440" tIns="45720" rIns="91440" bIns="45720" rtlCol="0" anchor="t">
            <a:normAutofit/>
          </a:bodyPr>
          <a:lstStyle/>
          <a:p>
            <a:r>
              <a:rPr lang="en-US" dirty="0">
                <a:ea typeface="+mn-lt"/>
                <a:cs typeface="+mn-lt"/>
              </a:rPr>
              <a:t>Ewelme (Oxon). Founded in 1437</a:t>
            </a:r>
            <a:endParaRPr lang="en-US" dirty="0">
              <a:solidFill>
                <a:schemeClr val="tx1">
                  <a:lumMod val="85000"/>
                  <a:lumOff val="15000"/>
                </a:schemeClr>
              </a:solidFill>
            </a:endParaRPr>
          </a:p>
          <a:p>
            <a:endParaRPr lang="en-US" dirty="0">
              <a:solidFill>
                <a:schemeClr val="tx1">
                  <a:lumMod val="85000"/>
                  <a:lumOff val="15000"/>
                </a:schemeClr>
              </a:solidFill>
            </a:endParaRPr>
          </a:p>
        </p:txBody>
      </p:sp>
    </p:spTree>
    <p:extLst>
      <p:ext uri="{BB962C8B-B14F-4D97-AF65-F5344CB8AC3E}">
        <p14:creationId xmlns:p14="http://schemas.microsoft.com/office/powerpoint/2010/main" val="1466240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4238B59-2DF9-4DB7-AB0A-4AFAD6CAB6E9}"/>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Thoughts?</a:t>
            </a:r>
          </a:p>
        </p:txBody>
      </p:sp>
      <p:sp>
        <p:nvSpPr>
          <p:cNvPr id="3" name="Content Placeholder 2">
            <a:extLst>
              <a:ext uri="{FF2B5EF4-FFF2-40B4-BE49-F238E27FC236}">
                <a16:creationId xmlns:a16="http://schemas.microsoft.com/office/drawing/2014/main" id="{D5970178-33E1-4415-87A4-13D1E10636E6}"/>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GB" sz="2000" dirty="0"/>
              <a:t>Pause at this point to consider...</a:t>
            </a:r>
          </a:p>
          <a:p>
            <a:r>
              <a:rPr lang="en-GB" sz="2000" dirty="0">
                <a:ea typeface="+mn-lt"/>
                <a:cs typeface="+mn-lt"/>
              </a:rPr>
              <a:t>•Having explored the Greek and Islamic attitudes towards Madness and the treatment and care of patients, we have now moved into the Western Medieval World.</a:t>
            </a:r>
            <a:endParaRPr lang="en-GB" sz="2000" dirty="0"/>
          </a:p>
          <a:p>
            <a:r>
              <a:rPr lang="en-GB" sz="2000" dirty="0">
                <a:ea typeface="+mn-lt"/>
                <a:cs typeface="+mn-lt"/>
              </a:rPr>
              <a:t>•Explore these early interventions and begin to consider why understanding the historical perspective can help us to understand the treatment of Mental Health patients in the 21</a:t>
            </a:r>
            <a:r>
              <a:rPr lang="en-GB" sz="2000" baseline="30000" dirty="0">
                <a:ea typeface="+mn-lt"/>
                <a:cs typeface="+mn-lt"/>
              </a:rPr>
              <a:t>st</a:t>
            </a:r>
            <a:r>
              <a:rPr lang="en-GB" sz="2000" dirty="0">
                <a:ea typeface="+mn-lt"/>
                <a:cs typeface="+mn-lt"/>
              </a:rPr>
              <a:t> Century.</a:t>
            </a:r>
            <a:endParaRPr lang="en-GB" sz="2000" dirty="0"/>
          </a:p>
          <a:p>
            <a:endParaRPr lang="en-GB" sz="2000"/>
          </a:p>
        </p:txBody>
      </p:sp>
    </p:spTree>
    <p:extLst>
      <p:ext uri="{BB962C8B-B14F-4D97-AF65-F5344CB8AC3E}">
        <p14:creationId xmlns:p14="http://schemas.microsoft.com/office/powerpoint/2010/main" val="1082299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4DD68-1059-4CD9-B856-0055988A4D2A}"/>
              </a:ext>
            </a:extLst>
          </p:cNvPr>
          <p:cNvSpPr>
            <a:spLocks noGrp="1"/>
          </p:cNvSpPr>
          <p:nvPr>
            <p:ph type="title"/>
          </p:nvPr>
        </p:nvSpPr>
        <p:spPr/>
        <p:txBody>
          <a:bodyPr/>
          <a:lstStyle/>
          <a:p>
            <a:r>
              <a:rPr lang="en-GB"/>
              <a:t>The Medieval Hospital</a:t>
            </a:r>
          </a:p>
        </p:txBody>
      </p:sp>
      <p:sp>
        <p:nvSpPr>
          <p:cNvPr id="3" name="Content Placeholder 2">
            <a:extLst>
              <a:ext uri="{FF2B5EF4-FFF2-40B4-BE49-F238E27FC236}">
                <a16:creationId xmlns:a16="http://schemas.microsoft.com/office/drawing/2014/main" id="{D7EB9E9C-D1C3-4480-A6B6-AD96B68A7C22}"/>
              </a:ext>
            </a:extLst>
          </p:cNvPr>
          <p:cNvSpPr>
            <a:spLocks noGrp="1"/>
          </p:cNvSpPr>
          <p:nvPr>
            <p:ph idx="1"/>
          </p:nvPr>
        </p:nvSpPr>
        <p:spPr/>
        <p:txBody>
          <a:bodyPr vert="horz" lIns="91440" tIns="45720" rIns="91440" bIns="45720" rtlCol="0" anchor="t">
            <a:normAutofit/>
          </a:bodyPr>
          <a:lstStyle/>
          <a:p>
            <a:r>
              <a:rPr lang="en-GB" dirty="0" smtClean="0"/>
              <a:t>The link for this video is provided on Moodle.</a:t>
            </a:r>
            <a:endParaRPr lang="en-GB" dirty="0"/>
          </a:p>
        </p:txBody>
      </p:sp>
    </p:spTree>
    <p:extLst>
      <p:ext uri="{BB962C8B-B14F-4D97-AF65-F5344CB8AC3E}">
        <p14:creationId xmlns:p14="http://schemas.microsoft.com/office/powerpoint/2010/main" val="3174697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E3D9-C5FB-41A9-B6D2-DFB210BB62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367909BF-1DF7-4ACE-8F58-6CF719BB27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89E8BEDB-0BBC-4F21-9CFB-8530D664C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51D6D676-6F2F-4446-9935-2D8D0382147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9BAEA2B-9C25-4B43-8C9A-A9D0C3E9B15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1FC5F3A-7F1A-4EE8-A913-C8E96ACC3C5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420551B3-B4DA-48EE-988C-4FAEAEB5C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702010-68BC-443D-88D4-407773D980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7" name="Rectangle 26">
            <a:extLst>
              <a:ext uri="{FF2B5EF4-FFF2-40B4-BE49-F238E27FC236}">
                <a16:creationId xmlns:a16="http://schemas.microsoft.com/office/drawing/2014/main" id="{CFFB3FCD-ADAB-4198-B351-2D48D2A624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0AF02150-C055-48FD-8562-11B06B54A3A8}"/>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cap="all" spc="-100"/>
              <a:t>Medieval Mind</a:t>
            </a:r>
          </a:p>
        </p:txBody>
      </p:sp>
      <p:sp>
        <p:nvSpPr>
          <p:cNvPr id="29" name="Rectangle 28">
            <a:extLst>
              <a:ext uri="{FF2B5EF4-FFF2-40B4-BE49-F238E27FC236}">
                <a16:creationId xmlns:a16="http://schemas.microsoft.com/office/drawing/2014/main" id="{728BB691-7718-4B75-B2DC-DD370B7D05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934E5709-24C6-4EAA-A963-DEB137693CD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50C428-FB13-481F-9585-5BCCF34DB1E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ABEFF2D-6408-485D-BAD5-EFF000E256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5" descr="A close up of a book&#10;&#10;Description automatically generated">
            <a:extLst>
              <a:ext uri="{FF2B5EF4-FFF2-40B4-BE49-F238E27FC236}">
                <a16:creationId xmlns:a16="http://schemas.microsoft.com/office/drawing/2014/main" id="{A3E74BD7-7997-4D7B-B7AA-934F36DB05E2}"/>
              </a:ext>
            </a:extLst>
          </p:cNvPr>
          <p:cNvPicPr>
            <a:picLocks noGrp="1" noChangeAspect="1"/>
          </p:cNvPicPr>
          <p:nvPr>
            <p:ph idx="1"/>
          </p:nvPr>
        </p:nvPicPr>
        <p:blipFill rotWithShape="1">
          <a:blip r:embed="rId2"/>
          <a:srcRect t="1741" r="2" b="2"/>
          <a:stretch/>
        </p:blipFill>
        <p:spPr>
          <a:xfrm>
            <a:off x="7228702" y="621793"/>
            <a:ext cx="4342547" cy="5614416"/>
          </a:xfrm>
          <a:prstGeom prst="rect">
            <a:avLst/>
          </a:prstGeom>
        </p:spPr>
      </p:pic>
    </p:spTree>
    <p:extLst>
      <p:ext uri="{BB962C8B-B14F-4D97-AF65-F5344CB8AC3E}">
        <p14:creationId xmlns:p14="http://schemas.microsoft.com/office/powerpoint/2010/main" val="479322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5DAF815-F664-490D-B746-76A1CAD898E8}"/>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Knowledge of the World</a:t>
            </a:r>
          </a:p>
        </p:txBody>
      </p:sp>
      <p:sp>
        <p:nvSpPr>
          <p:cNvPr id="3" name="Content Placeholder 2">
            <a:extLst>
              <a:ext uri="{FF2B5EF4-FFF2-40B4-BE49-F238E27FC236}">
                <a16:creationId xmlns:a16="http://schemas.microsoft.com/office/drawing/2014/main" id="{47AAF8CF-8630-4ECB-AA3D-A3F08E0AB29A}"/>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GB" sz="2000">
                <a:ea typeface="+mn-lt"/>
                <a:cs typeface="+mn-lt"/>
              </a:rPr>
              <a:t>•Medieval Monstrous Races</a:t>
            </a:r>
            <a:endParaRPr lang="en-GB" sz="2000"/>
          </a:p>
          <a:p>
            <a:r>
              <a:rPr lang="en-GB" sz="2000">
                <a:ea typeface="+mn-lt"/>
                <a:cs typeface="+mn-lt"/>
              </a:rPr>
              <a:t>•Demons</a:t>
            </a:r>
            <a:endParaRPr lang="en-GB" sz="2000"/>
          </a:p>
          <a:p>
            <a:r>
              <a:rPr lang="en-GB" sz="2000">
                <a:ea typeface="+mn-lt"/>
                <a:cs typeface="+mn-lt"/>
              </a:rPr>
              <a:t>•Mappa Mundi</a:t>
            </a:r>
            <a:endParaRPr lang="en-GB" sz="2000"/>
          </a:p>
          <a:p>
            <a:r>
              <a:rPr lang="en-GB" sz="2000">
                <a:ea typeface="+mn-lt"/>
                <a:cs typeface="+mn-lt"/>
              </a:rPr>
              <a:t>•Knowledge</a:t>
            </a:r>
            <a:endParaRPr lang="en-GB" sz="2000"/>
          </a:p>
          <a:p>
            <a:endParaRPr lang="en-GB" sz="2000"/>
          </a:p>
        </p:txBody>
      </p:sp>
    </p:spTree>
    <p:extLst>
      <p:ext uri="{BB962C8B-B14F-4D97-AF65-F5344CB8AC3E}">
        <p14:creationId xmlns:p14="http://schemas.microsoft.com/office/powerpoint/2010/main" val="3877048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22">
            <a:extLst>
              <a:ext uri="{FF2B5EF4-FFF2-40B4-BE49-F238E27FC236}">
                <a16:creationId xmlns:a16="http://schemas.microsoft.com/office/drawing/2014/main" id="{26C4D022-E2BC-435F-9CDB-44DC57C070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ss, table, water, covered&#10;&#10;Description automatically generated">
            <a:extLst>
              <a:ext uri="{FF2B5EF4-FFF2-40B4-BE49-F238E27FC236}">
                <a16:creationId xmlns:a16="http://schemas.microsoft.com/office/drawing/2014/main" id="{67238EBD-29D4-4E29-9D72-11EBF66652B1}"/>
              </a:ext>
            </a:extLst>
          </p:cNvPr>
          <p:cNvPicPr>
            <a:picLocks noChangeAspect="1"/>
          </p:cNvPicPr>
          <p:nvPr/>
        </p:nvPicPr>
        <p:blipFill rotWithShape="1">
          <a:blip r:embed="rId2"/>
          <a:srcRect l="27916" r="17224" b="-1"/>
          <a:stretch/>
        </p:blipFill>
        <p:spPr>
          <a:xfrm>
            <a:off x="-1" y="10"/>
            <a:ext cx="2852928" cy="3428990"/>
          </a:xfrm>
          <a:prstGeom prst="rect">
            <a:avLst/>
          </a:prstGeom>
        </p:spPr>
      </p:pic>
      <p:sp>
        <p:nvSpPr>
          <p:cNvPr id="21" name="Rectangle 24">
            <a:extLst>
              <a:ext uri="{FF2B5EF4-FFF2-40B4-BE49-F238E27FC236}">
                <a16:creationId xmlns:a16="http://schemas.microsoft.com/office/drawing/2014/main" id="{C926CAD6-45B1-4A85-A196-E722067B1D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sp>
      <p:sp>
        <p:nvSpPr>
          <p:cNvPr id="22" name="Rectangle 26">
            <a:extLst>
              <a:ext uri="{FF2B5EF4-FFF2-40B4-BE49-F238E27FC236}">
                <a16:creationId xmlns:a16="http://schemas.microsoft.com/office/drawing/2014/main" id="{0E0936D5-2DCE-48A4-93BC-BA7861B4E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D1AEC0A3-E7DA-4E99-AE61-1C7059F23906}"/>
              </a:ext>
            </a:extLst>
          </p:cNvPr>
          <p:cNvSpPr>
            <a:spLocks noGrp="1"/>
          </p:cNvSpPr>
          <p:nvPr>
            <p:ph type="title"/>
          </p:nvPr>
        </p:nvSpPr>
        <p:spPr>
          <a:xfrm>
            <a:off x="6303580" y="642594"/>
            <a:ext cx="5245269" cy="1371600"/>
          </a:xfrm>
        </p:spPr>
        <p:txBody>
          <a:bodyPr>
            <a:normAutofit/>
          </a:bodyPr>
          <a:lstStyle/>
          <a:p>
            <a:r>
              <a:rPr lang="en-GB" sz="4000">
                <a:solidFill>
                  <a:schemeClr val="tx1"/>
                </a:solidFill>
              </a:rPr>
              <a:t>Medieval Monstrous Races</a:t>
            </a:r>
          </a:p>
        </p:txBody>
      </p:sp>
      <p:pic>
        <p:nvPicPr>
          <p:cNvPr id="5" name="Picture 5" descr="A picture containing text, book&#10;&#10;Description automatically generated">
            <a:extLst>
              <a:ext uri="{FF2B5EF4-FFF2-40B4-BE49-F238E27FC236}">
                <a16:creationId xmlns:a16="http://schemas.microsoft.com/office/drawing/2014/main" id="{3151F40F-80FF-45A3-B189-1A55084676B6}"/>
              </a:ext>
            </a:extLst>
          </p:cNvPr>
          <p:cNvPicPr>
            <a:picLocks noChangeAspect="1"/>
          </p:cNvPicPr>
          <p:nvPr/>
        </p:nvPicPr>
        <p:blipFill rotWithShape="1">
          <a:blip r:embed="rId3"/>
          <a:srcRect b="3281"/>
          <a:stretch/>
        </p:blipFill>
        <p:spPr>
          <a:xfrm>
            <a:off x="2852929" y="10"/>
            <a:ext cx="2807185" cy="3428990"/>
          </a:xfrm>
          <a:prstGeom prst="rect">
            <a:avLst/>
          </a:prstGeom>
        </p:spPr>
      </p:pic>
      <p:pic>
        <p:nvPicPr>
          <p:cNvPr id="6" name="Picture 6" descr="A picture containing text, book&#10;&#10;Description automatically generated">
            <a:extLst>
              <a:ext uri="{FF2B5EF4-FFF2-40B4-BE49-F238E27FC236}">
                <a16:creationId xmlns:a16="http://schemas.microsoft.com/office/drawing/2014/main" id="{0FB945ED-9096-4639-9035-163E3A366FF6}"/>
              </a:ext>
            </a:extLst>
          </p:cNvPr>
          <p:cNvPicPr>
            <a:picLocks noChangeAspect="1"/>
          </p:cNvPicPr>
          <p:nvPr/>
        </p:nvPicPr>
        <p:blipFill rotWithShape="1">
          <a:blip r:embed="rId4"/>
          <a:srcRect l="5346" r="16998" b="-3"/>
          <a:stretch/>
        </p:blipFill>
        <p:spPr>
          <a:xfrm>
            <a:off x="20" y="3429000"/>
            <a:ext cx="2852908" cy="3429000"/>
          </a:xfrm>
          <a:prstGeom prst="rect">
            <a:avLst/>
          </a:prstGeom>
        </p:spPr>
      </p:pic>
      <p:pic>
        <p:nvPicPr>
          <p:cNvPr id="7" name="Picture 7" descr="A picture containing text, book&#10;&#10;Description automatically generated">
            <a:extLst>
              <a:ext uri="{FF2B5EF4-FFF2-40B4-BE49-F238E27FC236}">
                <a16:creationId xmlns:a16="http://schemas.microsoft.com/office/drawing/2014/main" id="{F906E74F-3256-4AEB-9277-F5D80B3E180A}"/>
              </a:ext>
            </a:extLst>
          </p:cNvPr>
          <p:cNvPicPr>
            <a:picLocks noChangeAspect="1"/>
          </p:cNvPicPr>
          <p:nvPr/>
        </p:nvPicPr>
        <p:blipFill rotWithShape="1">
          <a:blip r:embed="rId5"/>
          <a:srcRect l="4258" r="18117" b="2"/>
          <a:stretch/>
        </p:blipFill>
        <p:spPr>
          <a:xfrm>
            <a:off x="2810552" y="3429000"/>
            <a:ext cx="2852928" cy="3429000"/>
          </a:xfrm>
          <a:prstGeom prst="rect">
            <a:avLst/>
          </a:prstGeom>
        </p:spPr>
      </p:pic>
      <p:sp>
        <p:nvSpPr>
          <p:cNvPr id="11" name="Content Placeholder 10">
            <a:extLst>
              <a:ext uri="{FF2B5EF4-FFF2-40B4-BE49-F238E27FC236}">
                <a16:creationId xmlns:a16="http://schemas.microsoft.com/office/drawing/2014/main" id="{F7D0AD69-2C8F-4125-8855-101AED7FE5E9}"/>
              </a:ext>
            </a:extLst>
          </p:cNvPr>
          <p:cNvSpPr>
            <a:spLocks noGrp="1"/>
          </p:cNvSpPr>
          <p:nvPr>
            <p:ph idx="1"/>
          </p:nvPr>
        </p:nvSpPr>
        <p:spPr>
          <a:xfrm>
            <a:off x="6303580" y="2103120"/>
            <a:ext cx="5245269" cy="3931920"/>
          </a:xfrm>
        </p:spPr>
        <p:txBody>
          <a:bodyPr vert="horz" lIns="91440" tIns="45720" rIns="91440" bIns="45720" rtlCol="0" anchor="t">
            <a:normAutofit/>
          </a:bodyPr>
          <a:lstStyle/>
          <a:p>
            <a:r>
              <a:rPr lang="en-US" dirty="0"/>
              <a:t>Cynocephali (</a:t>
            </a:r>
            <a:r>
              <a:rPr lang="en-US" dirty="0" err="1"/>
              <a:t>Dogheads</a:t>
            </a:r>
            <a:r>
              <a:rPr lang="en-US" dirty="0"/>
              <a:t>)</a:t>
            </a:r>
          </a:p>
          <a:p>
            <a:r>
              <a:rPr lang="en-US" dirty="0" err="1"/>
              <a:t>Sciopods</a:t>
            </a:r>
            <a:r>
              <a:rPr lang="en-US" dirty="0"/>
              <a:t> (one leg)</a:t>
            </a:r>
          </a:p>
          <a:p>
            <a:r>
              <a:rPr lang="en-US" dirty="0" err="1"/>
              <a:t>Panotii</a:t>
            </a:r>
            <a:r>
              <a:rPr lang="en-US" dirty="0"/>
              <a:t> (All Ears)</a:t>
            </a:r>
          </a:p>
          <a:p>
            <a:r>
              <a:rPr lang="en-US" dirty="0" err="1"/>
              <a:t>Blemmyae</a:t>
            </a:r>
            <a:r>
              <a:rPr lang="en-US" dirty="0"/>
              <a:t> (eyes in the chest)</a:t>
            </a:r>
          </a:p>
          <a:p>
            <a:endParaRPr lang="en-US" dirty="0"/>
          </a:p>
        </p:txBody>
      </p:sp>
    </p:spTree>
    <p:extLst>
      <p:ext uri="{BB962C8B-B14F-4D97-AF65-F5344CB8AC3E}">
        <p14:creationId xmlns:p14="http://schemas.microsoft.com/office/powerpoint/2010/main" val="322418011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3">
            <a:extLst>
              <a:ext uri="{FF2B5EF4-FFF2-40B4-BE49-F238E27FC236}">
                <a16:creationId xmlns:a16="http://schemas.microsoft.com/office/drawing/2014/main" id="{9BFBBE2E-1F9E-4A1F-80DC-AFE542763F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15">
            <a:extLst>
              <a:ext uri="{FF2B5EF4-FFF2-40B4-BE49-F238E27FC236}">
                <a16:creationId xmlns:a16="http://schemas.microsoft.com/office/drawing/2014/main" id="{312C1FD2-BCF6-4E4B-88E2-32BB52C715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6" name="Rectangle 17">
            <a:extLst>
              <a:ext uri="{FF2B5EF4-FFF2-40B4-BE49-F238E27FC236}">
                <a16:creationId xmlns:a16="http://schemas.microsoft.com/office/drawing/2014/main" id="{2CE109AD-B701-4957-9648-E9D9FC641D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8"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40F643E8-8A04-4F5E-9682-75DB08A0564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778470-AE14-43E4-AFBF-22FD7527571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184196-EC73-466B-AD6B-1F270902802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0" name="Rectangle 24">
            <a:extLst>
              <a:ext uri="{FF2B5EF4-FFF2-40B4-BE49-F238E27FC236}">
                <a16:creationId xmlns:a16="http://schemas.microsoft.com/office/drawing/2014/main" id="{A6020133-135E-4D08-9F4A-D76B87578C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2644B391-9BFE-445C-A9EC-F544BB85FB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5"/>
            <a:ext cx="12192000" cy="2327925"/>
          </a:xfrm>
          <a:prstGeom prst="rect">
            <a:avLst/>
          </a:prstGeom>
          <a:solidFill>
            <a:schemeClr val="bg1">
              <a:lumMod val="75000"/>
              <a:lumOff val="25000"/>
            </a:schemeClr>
          </a:solidFill>
          <a:ln w="6350" cap="sq" cmpd="sng" algn="ctr">
            <a:noFill/>
            <a:prstDash val="solid"/>
            <a:miter lim="800000"/>
          </a:ln>
          <a:effectLst/>
        </p:spPr>
      </p:sp>
      <p:sp>
        <p:nvSpPr>
          <p:cNvPr id="34" name="Rectangle 28">
            <a:extLst>
              <a:ext uri="{FF2B5EF4-FFF2-40B4-BE49-F238E27FC236}">
                <a16:creationId xmlns:a16="http://schemas.microsoft.com/office/drawing/2014/main" id="{80F26E69-87D9-4655-AE7B-280A87AA3C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42CECBFD-C685-4E30-A4AA-F3D890750BF5}"/>
              </a:ext>
            </a:extLst>
          </p:cNvPr>
          <p:cNvSpPr>
            <a:spLocks noGrp="1"/>
          </p:cNvSpPr>
          <p:nvPr>
            <p:ph type="title"/>
          </p:nvPr>
        </p:nvSpPr>
        <p:spPr>
          <a:xfrm>
            <a:off x="372723" y="4956811"/>
            <a:ext cx="11439414" cy="897439"/>
          </a:xfrm>
        </p:spPr>
        <p:txBody>
          <a:bodyPr vert="horz" lIns="91440" tIns="45720" rIns="91440" bIns="45720" rtlCol="0" anchor="ctr">
            <a:normAutofit/>
          </a:bodyPr>
          <a:lstStyle/>
          <a:p>
            <a:pPr algn="ctr">
              <a:lnSpc>
                <a:spcPct val="83000"/>
              </a:lnSpc>
            </a:pPr>
            <a:r>
              <a:rPr lang="en-US" sz="4400" cap="all" spc="-100">
                <a:solidFill>
                  <a:schemeClr val="tx1"/>
                </a:solidFill>
              </a:rPr>
              <a:t>Demons in the Middle Ages</a:t>
            </a:r>
          </a:p>
        </p:txBody>
      </p:sp>
      <p:pic>
        <p:nvPicPr>
          <p:cNvPr id="6" name="Picture 6" descr="A close up of a box&#10;&#10;Description automatically generated">
            <a:extLst>
              <a:ext uri="{FF2B5EF4-FFF2-40B4-BE49-F238E27FC236}">
                <a16:creationId xmlns:a16="http://schemas.microsoft.com/office/drawing/2014/main" id="{89D698D8-C028-40BC-9A8C-A8DE06581CE4}"/>
              </a:ext>
            </a:extLst>
          </p:cNvPr>
          <p:cNvPicPr>
            <a:picLocks noChangeAspect="1"/>
          </p:cNvPicPr>
          <p:nvPr/>
        </p:nvPicPr>
        <p:blipFill>
          <a:blip r:embed="rId2"/>
          <a:stretch>
            <a:fillRect/>
          </a:stretch>
        </p:blipFill>
        <p:spPr>
          <a:xfrm>
            <a:off x="656200" y="1375009"/>
            <a:ext cx="2339970" cy="1762777"/>
          </a:xfrm>
          <a:prstGeom prst="rect">
            <a:avLst/>
          </a:prstGeom>
        </p:spPr>
      </p:pic>
      <p:cxnSp>
        <p:nvCxnSpPr>
          <p:cNvPr id="36" name="Straight Connector 30">
            <a:extLst>
              <a:ext uri="{FF2B5EF4-FFF2-40B4-BE49-F238E27FC236}">
                <a16:creationId xmlns:a16="http://schemas.microsoft.com/office/drawing/2014/main" id="{16375FBC-91C4-4ED6-8EA7-172444EFEA5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3361"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7" descr="A picture containing text, old&#10;&#10;Description automatically generated">
            <a:extLst>
              <a:ext uri="{FF2B5EF4-FFF2-40B4-BE49-F238E27FC236}">
                <a16:creationId xmlns:a16="http://schemas.microsoft.com/office/drawing/2014/main" id="{CBB52FF6-15B7-43E4-B4BF-33A807D12929}"/>
              </a:ext>
            </a:extLst>
          </p:cNvPr>
          <p:cNvPicPr>
            <a:picLocks noChangeAspect="1"/>
          </p:cNvPicPr>
          <p:nvPr/>
        </p:nvPicPr>
        <p:blipFill>
          <a:blip r:embed="rId3"/>
          <a:stretch>
            <a:fillRect/>
          </a:stretch>
        </p:blipFill>
        <p:spPr>
          <a:xfrm>
            <a:off x="3630552" y="864805"/>
            <a:ext cx="2130876" cy="2783184"/>
          </a:xfrm>
          <a:prstGeom prst="rect">
            <a:avLst/>
          </a:prstGeom>
        </p:spPr>
      </p:pic>
      <p:cxnSp>
        <p:nvCxnSpPr>
          <p:cNvPr id="37" name="Straight Connector 32">
            <a:extLst>
              <a:ext uri="{FF2B5EF4-FFF2-40B4-BE49-F238E27FC236}">
                <a16:creationId xmlns:a16="http://schemas.microsoft.com/office/drawing/2014/main" id="{C4C7B537-21BE-493A-8E43-BC163FF9ADA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8619"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water, photo, table, covered&#10;&#10;Description automatically generated">
            <a:extLst>
              <a:ext uri="{FF2B5EF4-FFF2-40B4-BE49-F238E27FC236}">
                <a16:creationId xmlns:a16="http://schemas.microsoft.com/office/drawing/2014/main" id="{DED079ED-AF2E-4A3A-A023-DF5ADA419BA5}"/>
              </a:ext>
            </a:extLst>
          </p:cNvPr>
          <p:cNvPicPr>
            <a:picLocks noGrp="1" noChangeAspect="1"/>
          </p:cNvPicPr>
          <p:nvPr>
            <p:ph idx="1"/>
          </p:nvPr>
        </p:nvPicPr>
        <p:blipFill>
          <a:blip r:embed="rId4"/>
          <a:stretch>
            <a:fillRect/>
          </a:stretch>
        </p:blipFill>
        <p:spPr>
          <a:xfrm>
            <a:off x="6395810" y="865826"/>
            <a:ext cx="2190150" cy="2781142"/>
          </a:xfrm>
          <a:prstGeom prst="rect">
            <a:avLst/>
          </a:prstGeom>
        </p:spPr>
      </p:pic>
      <p:cxnSp>
        <p:nvCxnSpPr>
          <p:cNvPr id="38" name="Straight Connector 34">
            <a:extLst>
              <a:ext uri="{FF2B5EF4-FFF2-40B4-BE49-F238E27FC236}">
                <a16:creationId xmlns:a16="http://schemas.microsoft.com/office/drawing/2014/main" id="{E1B0D243-E302-47C8-A91E-92C8F7FFCB2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03151" y="1382819"/>
            <a:ext cx="0" cy="174715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5" name="Picture 5" descr="A picture containing sitting, person&#10;&#10;Description automatically generated">
            <a:extLst>
              <a:ext uri="{FF2B5EF4-FFF2-40B4-BE49-F238E27FC236}">
                <a16:creationId xmlns:a16="http://schemas.microsoft.com/office/drawing/2014/main" id="{A205C173-E5E1-4B7B-AC4D-131ED1AE3B22}"/>
              </a:ext>
            </a:extLst>
          </p:cNvPr>
          <p:cNvPicPr>
            <a:picLocks noChangeAspect="1"/>
          </p:cNvPicPr>
          <p:nvPr/>
        </p:nvPicPr>
        <p:blipFill>
          <a:blip r:embed="rId5"/>
          <a:stretch>
            <a:fillRect/>
          </a:stretch>
        </p:blipFill>
        <p:spPr>
          <a:xfrm>
            <a:off x="9220340" y="976026"/>
            <a:ext cx="2315460" cy="2560741"/>
          </a:xfrm>
          <a:prstGeom prst="rect">
            <a:avLst/>
          </a:prstGeom>
        </p:spPr>
      </p:pic>
    </p:spTree>
    <p:extLst>
      <p:ext uri="{BB962C8B-B14F-4D97-AF65-F5344CB8AC3E}">
        <p14:creationId xmlns:p14="http://schemas.microsoft.com/office/powerpoint/2010/main" val="4177497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A217A-4A7E-4D86-A7EE-C43D54A9CD12}"/>
              </a:ext>
            </a:extLst>
          </p:cNvPr>
          <p:cNvSpPr>
            <a:spLocks noGrp="1"/>
          </p:cNvSpPr>
          <p:nvPr>
            <p:ph type="title"/>
          </p:nvPr>
        </p:nvSpPr>
        <p:spPr>
          <a:xfrm>
            <a:off x="6579450" y="727627"/>
            <a:ext cx="4957553" cy="1645920"/>
          </a:xfrm>
        </p:spPr>
        <p:txBody>
          <a:bodyPr>
            <a:normAutofit/>
          </a:bodyPr>
          <a:lstStyle/>
          <a:p>
            <a:r>
              <a:rPr lang="en-GB"/>
              <a:t>Demons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indoor, photo, table, sitting&#10;&#10;Description automatically generated">
            <a:extLst>
              <a:ext uri="{FF2B5EF4-FFF2-40B4-BE49-F238E27FC236}">
                <a16:creationId xmlns:a16="http://schemas.microsoft.com/office/drawing/2014/main" id="{B06FA2CE-DEBC-47A8-800A-B2BDF904A387}"/>
              </a:ext>
            </a:extLst>
          </p:cNvPr>
          <p:cNvPicPr>
            <a:picLocks noChangeAspect="1"/>
          </p:cNvPicPr>
          <p:nvPr/>
        </p:nvPicPr>
        <p:blipFill>
          <a:blip r:embed="rId2"/>
          <a:stretch>
            <a:fillRect/>
          </a:stretch>
        </p:blipFill>
        <p:spPr>
          <a:xfrm>
            <a:off x="1205256" y="1237317"/>
            <a:ext cx="4414438" cy="4401530"/>
          </a:xfrm>
          <a:prstGeom prst="rect">
            <a:avLst/>
          </a:prstGeom>
        </p:spPr>
      </p:pic>
      <p:sp>
        <p:nvSpPr>
          <p:cNvPr id="3" name="Content Placeholder 2">
            <a:extLst>
              <a:ext uri="{FF2B5EF4-FFF2-40B4-BE49-F238E27FC236}">
                <a16:creationId xmlns:a16="http://schemas.microsoft.com/office/drawing/2014/main" id="{E25CF1A6-55B2-419B-9A08-D6C1637C511D}"/>
              </a:ext>
            </a:extLst>
          </p:cNvPr>
          <p:cNvSpPr>
            <a:spLocks noGrp="1"/>
          </p:cNvSpPr>
          <p:nvPr>
            <p:ph idx="1"/>
          </p:nvPr>
        </p:nvSpPr>
        <p:spPr>
          <a:xfrm>
            <a:off x="6579450" y="2538919"/>
            <a:ext cx="4957554" cy="3496120"/>
          </a:xfrm>
        </p:spPr>
        <p:txBody>
          <a:bodyPr vert="horz" lIns="91440" tIns="45720" rIns="91440" bIns="45720" rtlCol="0">
            <a:normAutofit/>
          </a:bodyPr>
          <a:lstStyle/>
          <a:p>
            <a:r>
              <a:rPr lang="en-GB" dirty="0">
                <a:ea typeface="+mn-lt"/>
                <a:cs typeface="+mn-lt"/>
              </a:rPr>
              <a:t>For they were ferocious in appearance, terrible in shape with great heads, long necks, thin faces, yellow complexions, filthy beards, shaggy ears, wild foreheads, fierce eyes, foul mouths, horses teeth, throats vomiting flames, twisted jaws, thick lips, strident voices, singed hair, fat cheeks, pigeon breasts, scabby thighs, knotty knees, crooked legs, swollen ankles, splay feet, spreading mouths, raucous cries.</a:t>
            </a:r>
            <a:endParaRPr lang="en-GB" dirty="0"/>
          </a:p>
          <a:p>
            <a:r>
              <a:rPr lang="en-GB" dirty="0">
                <a:ea typeface="+mn-lt"/>
                <a:cs typeface="+mn-lt"/>
              </a:rPr>
              <a:t>For they grew so terrible to hear with their might </a:t>
            </a:r>
            <a:r>
              <a:rPr lang="en-GB" dirty="0" err="1">
                <a:ea typeface="+mn-lt"/>
                <a:cs typeface="+mn-lt"/>
              </a:rPr>
              <a:t>shriekings</a:t>
            </a:r>
            <a:r>
              <a:rPr lang="en-GB" dirty="0">
                <a:ea typeface="+mn-lt"/>
                <a:cs typeface="+mn-lt"/>
              </a:rPr>
              <a:t> that they filled almost the whole intervening space between earth and heaven with their discordant </a:t>
            </a:r>
            <a:r>
              <a:rPr lang="en-GB" dirty="0" err="1">
                <a:ea typeface="+mn-lt"/>
                <a:cs typeface="+mn-lt"/>
              </a:rPr>
              <a:t>bellowings</a:t>
            </a:r>
            <a:r>
              <a:rPr lang="en-GB" dirty="0">
                <a:ea typeface="+mn-lt"/>
                <a:cs typeface="+mn-lt"/>
              </a:rPr>
              <a:t>. </a:t>
            </a:r>
            <a:endParaRPr lang="en-GB" dirty="0"/>
          </a:p>
          <a:p>
            <a:endParaRPr lang="en-GB" dirty="0"/>
          </a:p>
        </p:txBody>
      </p:sp>
    </p:spTree>
    <p:extLst>
      <p:ext uri="{BB962C8B-B14F-4D97-AF65-F5344CB8AC3E}">
        <p14:creationId xmlns:p14="http://schemas.microsoft.com/office/powerpoint/2010/main" val="2372505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433DF-ACD3-4F9C-8471-AB73B93AD5E8}"/>
              </a:ext>
            </a:extLst>
          </p:cNvPr>
          <p:cNvSpPr>
            <a:spLocks noGrp="1"/>
          </p:cNvSpPr>
          <p:nvPr>
            <p:ph type="title"/>
          </p:nvPr>
        </p:nvSpPr>
        <p:spPr>
          <a:xfrm>
            <a:off x="6579450" y="727627"/>
            <a:ext cx="4957553" cy="1645920"/>
          </a:xfrm>
        </p:spPr>
        <p:txBody>
          <a:bodyPr>
            <a:normAutofit/>
          </a:bodyPr>
          <a:lstStyle/>
          <a:p>
            <a:r>
              <a:rPr lang="en-GB"/>
              <a:t>Hereford Mappa Mundi</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close up of a sign&#10;&#10;Description automatically generated">
            <a:extLst>
              <a:ext uri="{FF2B5EF4-FFF2-40B4-BE49-F238E27FC236}">
                <a16:creationId xmlns:a16="http://schemas.microsoft.com/office/drawing/2014/main" id="{7E783EF5-479A-4792-9881-91BB25BF0956}"/>
              </a:ext>
            </a:extLst>
          </p:cNvPr>
          <p:cNvPicPr>
            <a:picLocks noChangeAspect="1"/>
          </p:cNvPicPr>
          <p:nvPr/>
        </p:nvPicPr>
        <p:blipFill>
          <a:blip r:embed="rId2"/>
          <a:stretch>
            <a:fillRect/>
          </a:stretch>
        </p:blipFill>
        <p:spPr>
          <a:xfrm>
            <a:off x="1537332" y="1206900"/>
            <a:ext cx="3750285" cy="4462365"/>
          </a:xfrm>
          <a:prstGeom prst="rect">
            <a:avLst/>
          </a:prstGeom>
        </p:spPr>
      </p:pic>
      <p:sp>
        <p:nvSpPr>
          <p:cNvPr id="3" name="Content Placeholder 2">
            <a:extLst>
              <a:ext uri="{FF2B5EF4-FFF2-40B4-BE49-F238E27FC236}">
                <a16:creationId xmlns:a16="http://schemas.microsoft.com/office/drawing/2014/main" id="{3EB00B09-DA50-44E2-8FBC-D051F232AE23}"/>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dirty="0">
                <a:ea typeface="+mn-lt"/>
                <a:cs typeface="+mn-lt"/>
              </a:rPr>
              <a:t>•The map is constructed on a single sheet of calf skin (vellum)</a:t>
            </a:r>
            <a:endParaRPr lang="en-GB" dirty="0"/>
          </a:p>
          <a:p>
            <a:r>
              <a:rPr lang="en-GB" dirty="0">
                <a:ea typeface="+mn-lt"/>
                <a:cs typeface="+mn-lt"/>
              </a:rPr>
              <a:t>•It was made around the year 1300 and shows the history, geography and destiny of humanity as it was understood during the middle ages.</a:t>
            </a:r>
            <a:endParaRPr lang="en-GB" dirty="0"/>
          </a:p>
          <a:p>
            <a:r>
              <a:rPr lang="en-GB" dirty="0">
                <a:ea typeface="+mn-lt"/>
                <a:cs typeface="+mn-lt"/>
              </a:rPr>
              <a:t>•Jerusalem is in the centre; east is at the top – where the sun rises and where the medieval Christians looked for the second coming of Christ.</a:t>
            </a:r>
            <a:endParaRPr lang="en-GB" dirty="0"/>
          </a:p>
          <a:p>
            <a:r>
              <a:rPr lang="en-GB" dirty="0">
                <a:ea typeface="+mn-lt"/>
                <a:cs typeface="+mn-lt"/>
              </a:rPr>
              <a:t>•The British Isles are at the bottom left.</a:t>
            </a:r>
            <a:endParaRPr lang="en-GB" dirty="0"/>
          </a:p>
          <a:p>
            <a:endParaRPr lang="en-GB" dirty="0"/>
          </a:p>
        </p:txBody>
      </p:sp>
    </p:spTree>
    <p:extLst>
      <p:ext uri="{BB962C8B-B14F-4D97-AF65-F5344CB8AC3E}">
        <p14:creationId xmlns:p14="http://schemas.microsoft.com/office/powerpoint/2010/main" val="1273331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picture containing old&#10;&#10;Description automatically generated">
            <a:extLst>
              <a:ext uri="{FF2B5EF4-FFF2-40B4-BE49-F238E27FC236}">
                <a16:creationId xmlns:a16="http://schemas.microsoft.com/office/drawing/2014/main" id="{6FB17CFD-00B3-4DA2-B2B6-4B17293172BD}"/>
              </a:ext>
            </a:extLst>
          </p:cNvPr>
          <p:cNvPicPr>
            <a:picLocks noChangeAspect="1"/>
          </p:cNvPicPr>
          <p:nvPr/>
        </p:nvPicPr>
        <p:blipFill rotWithShape="1">
          <a:blip r:embed="rId2"/>
          <a:srcRect l="20015" r="21592"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CE216-82CB-40C2-8EB7-955D2344341B}"/>
              </a:ext>
            </a:extLst>
          </p:cNvPr>
          <p:cNvSpPr>
            <a:spLocks noGrp="1"/>
          </p:cNvSpPr>
          <p:nvPr>
            <p:ph type="title"/>
          </p:nvPr>
        </p:nvSpPr>
        <p:spPr>
          <a:xfrm>
            <a:off x="6846137" y="727626"/>
            <a:ext cx="4602152" cy="1718225"/>
          </a:xfrm>
        </p:spPr>
        <p:txBody>
          <a:bodyPr>
            <a:normAutofit/>
          </a:bodyPr>
          <a:lstStyle/>
          <a:p>
            <a:r>
              <a:rPr lang="en-GB"/>
              <a:t>Hereford – </a:t>
            </a:r>
            <a:r>
              <a:rPr lang="en-GB" err="1"/>
              <a:t>Mappa</a:t>
            </a:r>
            <a:r>
              <a:rPr lang="en-GB"/>
              <a:t> Mundi. Jerusalem</a:t>
            </a:r>
          </a:p>
        </p:txBody>
      </p:sp>
      <p:sp>
        <p:nvSpPr>
          <p:cNvPr id="3" name="Content Placeholder 2">
            <a:extLst>
              <a:ext uri="{FF2B5EF4-FFF2-40B4-BE49-F238E27FC236}">
                <a16:creationId xmlns:a16="http://schemas.microsoft.com/office/drawing/2014/main" id="{3F699488-04E2-444E-A734-B6B2E53A2B49}"/>
              </a:ext>
            </a:extLst>
          </p:cNvPr>
          <p:cNvSpPr>
            <a:spLocks noGrp="1"/>
          </p:cNvSpPr>
          <p:nvPr>
            <p:ph idx="1"/>
          </p:nvPr>
        </p:nvSpPr>
        <p:spPr>
          <a:xfrm>
            <a:off x="6846137" y="2538919"/>
            <a:ext cx="4602152" cy="3557805"/>
          </a:xfrm>
        </p:spPr>
        <p:txBody>
          <a:bodyPr vert="horz" lIns="91440" tIns="45720" rIns="91440" bIns="45720" rtlCol="0" anchor="t">
            <a:normAutofit/>
          </a:bodyPr>
          <a:lstStyle/>
          <a:p>
            <a:r>
              <a:rPr lang="en-GB" dirty="0">
                <a:ea typeface="+mn-lt"/>
                <a:cs typeface="+mn-lt"/>
              </a:rPr>
              <a:t>•Jerusalem, represented by a circular battlemented wall enclosing eight towers or gates, is the place of the crucifixion and the centre of the map. The book of Ezekiel in the Old Testament of the Bible says: ‘Thus says the Lord God: This is Jerusalem; I have set her in the centre of the nations’, and the Hereford map is just one of a number of medieval maps that show Jerusalem as the centre of the known inhabited world.</a:t>
            </a:r>
            <a:endParaRPr lang="en-GB" dirty="0"/>
          </a:p>
          <a:p>
            <a:endParaRPr lang="en-GB" dirty="0"/>
          </a:p>
        </p:txBody>
      </p:sp>
    </p:spTree>
    <p:extLst>
      <p:ext uri="{BB962C8B-B14F-4D97-AF65-F5344CB8AC3E}">
        <p14:creationId xmlns:p14="http://schemas.microsoft.com/office/powerpoint/2010/main" val="14842460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abric, rug, old&#10;&#10;Description automatically generated">
            <a:extLst>
              <a:ext uri="{FF2B5EF4-FFF2-40B4-BE49-F238E27FC236}">
                <a16:creationId xmlns:a16="http://schemas.microsoft.com/office/drawing/2014/main" id="{9438484E-675E-4B48-972A-64B8746AB2CD}"/>
              </a:ext>
            </a:extLst>
          </p:cNvPr>
          <p:cNvPicPr>
            <a:picLocks noChangeAspect="1"/>
          </p:cNvPicPr>
          <p:nvPr/>
        </p:nvPicPr>
        <p:blipFill rotWithShape="1">
          <a:blip r:embed="rId2"/>
          <a:srcRect l="16866" r="13223"/>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0FA61-050B-4B42-BDE7-D64824DC1EAC}"/>
              </a:ext>
            </a:extLst>
          </p:cNvPr>
          <p:cNvSpPr>
            <a:spLocks noGrp="1"/>
          </p:cNvSpPr>
          <p:nvPr>
            <p:ph type="title"/>
          </p:nvPr>
        </p:nvSpPr>
        <p:spPr>
          <a:xfrm>
            <a:off x="7064082" y="642594"/>
            <a:ext cx="4472921" cy="1371600"/>
          </a:xfrm>
        </p:spPr>
        <p:txBody>
          <a:bodyPr>
            <a:normAutofit/>
          </a:bodyPr>
          <a:lstStyle/>
          <a:p>
            <a:r>
              <a:rPr lang="en-GB" sz="3100"/>
              <a:t>Who had the knowledge at this time?</a:t>
            </a:r>
          </a:p>
        </p:txBody>
      </p:sp>
      <p:sp>
        <p:nvSpPr>
          <p:cNvPr id="3" name="Content Placeholder 2">
            <a:extLst>
              <a:ext uri="{FF2B5EF4-FFF2-40B4-BE49-F238E27FC236}">
                <a16:creationId xmlns:a16="http://schemas.microsoft.com/office/drawing/2014/main" id="{D23A047E-1CF2-4272-ACCD-9CCD15ED4507}"/>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ea typeface="+mn-lt"/>
                <a:cs typeface="+mn-lt"/>
              </a:rPr>
              <a:t>•Priests, Clerics and monks</a:t>
            </a:r>
            <a:endParaRPr lang="en-GB" dirty="0"/>
          </a:p>
          <a:p>
            <a:r>
              <a:rPr lang="en-GB" dirty="0">
                <a:ea typeface="+mn-lt"/>
                <a:cs typeface="+mn-lt"/>
              </a:rPr>
              <a:t>•Texts were copied out by hand.</a:t>
            </a:r>
            <a:endParaRPr lang="en-GB" dirty="0"/>
          </a:p>
          <a:p>
            <a:r>
              <a:rPr lang="en-GB" dirty="0">
                <a:ea typeface="+mn-lt"/>
                <a:cs typeface="+mn-lt"/>
              </a:rPr>
              <a:t>•The religious orders were the interpreters of the world</a:t>
            </a:r>
            <a:endParaRPr lang="en-GB" dirty="0"/>
          </a:p>
          <a:p>
            <a:r>
              <a:rPr lang="en-GB" dirty="0">
                <a:ea typeface="+mn-lt"/>
                <a:cs typeface="+mn-lt"/>
              </a:rPr>
              <a:t>•Knowledge and knowing was jealously owned and controlled by the religious</a:t>
            </a:r>
            <a:endParaRPr lang="en-GB" dirty="0"/>
          </a:p>
          <a:p>
            <a:r>
              <a:rPr lang="en-GB" dirty="0">
                <a:ea typeface="+mn-lt"/>
                <a:cs typeface="+mn-lt"/>
              </a:rPr>
              <a:t>•The world was created by God and only those with holy orders could possibly interpret God’s will and order.</a:t>
            </a:r>
            <a:endParaRPr lang="en-GB" dirty="0"/>
          </a:p>
          <a:p>
            <a:endParaRPr lang="en-GB" dirty="0"/>
          </a:p>
        </p:txBody>
      </p:sp>
    </p:spTree>
    <p:extLst>
      <p:ext uri="{BB962C8B-B14F-4D97-AF65-F5344CB8AC3E}">
        <p14:creationId xmlns:p14="http://schemas.microsoft.com/office/powerpoint/2010/main" val="297224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E9EDDFA-8F05-462B-8D3E-5B9C4FBC73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text on a black background&#10;&#10;Description automatically generated">
            <a:extLst>
              <a:ext uri="{FF2B5EF4-FFF2-40B4-BE49-F238E27FC236}">
                <a16:creationId xmlns:a16="http://schemas.microsoft.com/office/drawing/2014/main" id="{F7464783-256E-4798-A973-D7B47EF8F00C}"/>
              </a:ext>
            </a:extLst>
          </p:cNvPr>
          <p:cNvPicPr>
            <a:picLocks noChangeAspect="1"/>
          </p:cNvPicPr>
          <p:nvPr/>
        </p:nvPicPr>
        <p:blipFill>
          <a:blip r:embed="rId2"/>
          <a:stretch>
            <a:fillRect/>
          </a:stretch>
        </p:blipFill>
        <p:spPr>
          <a:xfrm>
            <a:off x="727654" y="1342210"/>
            <a:ext cx="5367165" cy="4186388"/>
          </a:xfrm>
          <a:prstGeom prst="rect">
            <a:avLst/>
          </a:prstGeom>
        </p:spPr>
      </p:pic>
      <p:sp>
        <p:nvSpPr>
          <p:cNvPr id="7" name="Rectangle 10">
            <a:extLst>
              <a:ext uri="{FF2B5EF4-FFF2-40B4-BE49-F238E27FC236}">
                <a16:creationId xmlns:a16="http://schemas.microsoft.com/office/drawing/2014/main" id="{143F9A23-3237-4ED6-A1E9-C0E6530E05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C63CD46D-4335-4BA4-842A-BF835A99CB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31082-9D51-4F2D-9439-83D339373180}"/>
              </a:ext>
            </a:extLst>
          </p:cNvPr>
          <p:cNvSpPr>
            <a:spLocks noGrp="1"/>
          </p:cNvSpPr>
          <p:nvPr>
            <p:ph type="title"/>
          </p:nvPr>
        </p:nvSpPr>
        <p:spPr>
          <a:xfrm>
            <a:off x="7064082" y="642594"/>
            <a:ext cx="4472921" cy="1371600"/>
          </a:xfrm>
        </p:spPr>
        <p:txBody>
          <a:bodyPr>
            <a:normAutofit/>
          </a:bodyPr>
          <a:lstStyle/>
          <a:p>
            <a:r>
              <a:rPr lang="en-GB"/>
              <a:t>New Class</a:t>
            </a:r>
          </a:p>
        </p:txBody>
      </p:sp>
      <p:sp>
        <p:nvSpPr>
          <p:cNvPr id="3" name="Content Placeholder 2">
            <a:extLst>
              <a:ext uri="{FF2B5EF4-FFF2-40B4-BE49-F238E27FC236}">
                <a16:creationId xmlns:a16="http://schemas.microsoft.com/office/drawing/2014/main" id="{75549FD1-8C01-48C0-976B-78653094D5A7}"/>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ea typeface="+mn-lt"/>
                <a:cs typeface="+mn-lt"/>
              </a:rPr>
              <a:t>•Tutors were congregating in Oxford</a:t>
            </a:r>
            <a:endParaRPr lang="en-GB" dirty="0"/>
          </a:p>
          <a:p>
            <a:r>
              <a:rPr lang="en-GB" dirty="0">
                <a:ea typeface="+mn-lt"/>
                <a:cs typeface="+mn-lt"/>
              </a:rPr>
              <a:t>•Young boys were coming to Oxford to learn, not to become more religious, but to learn and improve their chances in life.</a:t>
            </a:r>
            <a:endParaRPr lang="en-GB" dirty="0"/>
          </a:p>
          <a:p>
            <a:r>
              <a:rPr lang="en-GB" dirty="0">
                <a:ea typeface="+mn-lt"/>
                <a:cs typeface="+mn-lt"/>
              </a:rPr>
              <a:t>•Oxford Riots: 1209</a:t>
            </a:r>
            <a:endParaRPr lang="en-GB" dirty="0"/>
          </a:p>
          <a:p>
            <a:r>
              <a:rPr lang="en-GB" dirty="0">
                <a:ea typeface="+mn-lt"/>
                <a:cs typeface="+mn-lt"/>
              </a:rPr>
              <a:t>•University Foundations </a:t>
            </a:r>
            <a:endParaRPr lang="en-GB" dirty="0"/>
          </a:p>
          <a:p>
            <a:endParaRPr lang="en-GB" dirty="0"/>
          </a:p>
        </p:txBody>
      </p:sp>
    </p:spTree>
    <p:extLst>
      <p:ext uri="{BB962C8B-B14F-4D97-AF65-F5344CB8AC3E}">
        <p14:creationId xmlns:p14="http://schemas.microsoft.com/office/powerpoint/2010/main" val="10548510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indoor, table, food, photo&#10;&#10;Description automatically generated">
            <a:extLst>
              <a:ext uri="{FF2B5EF4-FFF2-40B4-BE49-F238E27FC236}">
                <a16:creationId xmlns:a16="http://schemas.microsoft.com/office/drawing/2014/main" id="{EAED329E-A45E-4B7C-A653-710BAEAC5959}"/>
              </a:ext>
            </a:extLst>
          </p:cNvPr>
          <p:cNvPicPr>
            <a:picLocks noChangeAspect="1"/>
          </p:cNvPicPr>
          <p:nvPr/>
        </p:nvPicPr>
        <p:blipFill rotWithShape="1">
          <a:blip r:embed="rId2"/>
          <a:srcRect l="15268" r="12307" b="1"/>
          <a:stretch/>
        </p:blipFill>
        <p:spPr>
          <a:xfrm>
            <a:off x="20" y="10"/>
            <a:ext cx="12188932" cy="6857990"/>
          </a:xfrm>
          <a:prstGeom prst="rect">
            <a:avLst/>
          </a:prstGeom>
        </p:spPr>
      </p:pic>
      <p:sp>
        <p:nvSpPr>
          <p:cNvPr id="8" name="Rectangle 8">
            <a:extLst>
              <a:ext uri="{FF2B5EF4-FFF2-40B4-BE49-F238E27FC236}">
                <a16:creationId xmlns:a16="http://schemas.microsoft.com/office/drawing/2014/main" id="{CD64F326-929E-45E2-B54D-DC7E172077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10" name="Rectangle 10">
            <a:extLst>
              <a:ext uri="{FF2B5EF4-FFF2-40B4-BE49-F238E27FC236}">
                <a16:creationId xmlns:a16="http://schemas.microsoft.com/office/drawing/2014/main" id="{7BFCDFD7-7B3B-4ED9-B533-34D0B37244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68791498-767A-4CBB-A5AD-340B6A1FF37C}"/>
              </a:ext>
            </a:extLst>
          </p:cNvPr>
          <p:cNvSpPr>
            <a:spLocks noGrp="1"/>
          </p:cNvSpPr>
          <p:nvPr>
            <p:ph type="title"/>
          </p:nvPr>
        </p:nvSpPr>
        <p:spPr>
          <a:xfrm>
            <a:off x="1357951" y="1352277"/>
            <a:ext cx="4633416" cy="1371600"/>
          </a:xfrm>
        </p:spPr>
        <p:txBody>
          <a:bodyPr>
            <a:normAutofit/>
          </a:bodyPr>
          <a:lstStyle/>
          <a:p>
            <a:r>
              <a:rPr lang="en-GB" sz="4000"/>
              <a:t>Toledo</a:t>
            </a:r>
          </a:p>
        </p:txBody>
      </p:sp>
      <p:sp>
        <p:nvSpPr>
          <p:cNvPr id="3" name="Content Placeholder 2">
            <a:extLst>
              <a:ext uri="{FF2B5EF4-FFF2-40B4-BE49-F238E27FC236}">
                <a16:creationId xmlns:a16="http://schemas.microsoft.com/office/drawing/2014/main" id="{0ADCEEC8-B67B-49E7-BB63-5B422FCFF558}"/>
              </a:ext>
            </a:extLst>
          </p:cNvPr>
          <p:cNvSpPr>
            <a:spLocks noGrp="1"/>
          </p:cNvSpPr>
          <p:nvPr>
            <p:ph idx="1"/>
          </p:nvPr>
        </p:nvSpPr>
        <p:spPr>
          <a:xfrm>
            <a:off x="1357950" y="2852792"/>
            <a:ext cx="4633415" cy="2572193"/>
          </a:xfrm>
        </p:spPr>
        <p:txBody>
          <a:bodyPr vert="horz" lIns="91440" tIns="45720" rIns="91440" bIns="45720" rtlCol="0">
            <a:normAutofit/>
          </a:bodyPr>
          <a:lstStyle/>
          <a:p>
            <a:r>
              <a:rPr lang="en-GB" dirty="0">
                <a:ea typeface="+mn-lt"/>
                <a:cs typeface="+mn-lt"/>
              </a:rPr>
              <a:t>•An Outpost of the Christian Kingdoms fighting the Moors</a:t>
            </a:r>
            <a:endParaRPr lang="en-GB" dirty="0"/>
          </a:p>
          <a:p>
            <a:r>
              <a:rPr lang="en-GB" dirty="0">
                <a:ea typeface="+mn-lt"/>
                <a:cs typeface="+mn-lt"/>
              </a:rPr>
              <a:t>•It has over 2,000 years of history – “Imperial City” and “City of Three Cultures”</a:t>
            </a:r>
            <a:endParaRPr lang="en-GB" dirty="0"/>
          </a:p>
          <a:p>
            <a:r>
              <a:rPr lang="en-GB" dirty="0">
                <a:ea typeface="+mn-lt"/>
                <a:cs typeface="+mn-lt"/>
              </a:rPr>
              <a:t>•1085 – Alfonso VI of Castile took Toledo</a:t>
            </a:r>
            <a:endParaRPr lang="en-GB" dirty="0"/>
          </a:p>
          <a:p>
            <a:endParaRPr lang="en-GB" dirty="0"/>
          </a:p>
        </p:txBody>
      </p:sp>
    </p:spTree>
    <p:extLst>
      <p:ext uri="{BB962C8B-B14F-4D97-AF65-F5344CB8AC3E}">
        <p14:creationId xmlns:p14="http://schemas.microsoft.com/office/powerpoint/2010/main" val="398060595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915125A-70C6-4580-8F30-3CCF278BC264}"/>
              </a:ext>
            </a:extLst>
          </p:cNvPr>
          <p:cNvSpPr>
            <a:spLocks noGrp="1"/>
          </p:cNvSpPr>
          <p:nvPr>
            <p:ph type="title"/>
          </p:nvPr>
        </p:nvSpPr>
        <p:spPr>
          <a:xfrm>
            <a:off x="1192625" y="1420706"/>
            <a:ext cx="3466540" cy="4016587"/>
          </a:xfrm>
        </p:spPr>
        <p:txBody>
          <a:bodyPr>
            <a:normAutofit/>
          </a:bodyPr>
          <a:lstStyle/>
          <a:p>
            <a:r>
              <a:rPr lang="en-GB"/>
              <a:t>Toledo Libraries and the change of ideas</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38A4A9-C1E4-42C3-93C2-DCC7E02C7ACF}"/>
              </a:ext>
            </a:extLst>
          </p:cNvPr>
          <p:cNvSpPr>
            <a:spLocks noGrp="1"/>
          </p:cNvSpPr>
          <p:nvPr>
            <p:ph idx="1"/>
          </p:nvPr>
        </p:nvSpPr>
        <p:spPr>
          <a:xfrm>
            <a:off x="5236723" y="1420706"/>
            <a:ext cx="5514758" cy="4016587"/>
          </a:xfrm>
        </p:spPr>
        <p:txBody>
          <a:bodyPr vert="horz" lIns="91440" tIns="45720" rIns="91440" bIns="45720" rtlCol="0" anchor="ctr">
            <a:normAutofit/>
          </a:bodyPr>
          <a:lstStyle/>
          <a:p>
            <a:r>
              <a:rPr lang="en-GB">
                <a:solidFill>
                  <a:schemeClr val="tx1">
                    <a:lumMod val="75000"/>
                    <a:lumOff val="25000"/>
                  </a:schemeClr>
                </a:solidFill>
                <a:ea typeface="+mn-lt"/>
                <a:cs typeface="+mn-lt"/>
              </a:rPr>
              <a:t>•Translation of the Greek texts of Aristotle, Galen, Hippocrates.</a:t>
            </a:r>
            <a:endParaRPr lang="en-GB">
              <a:solidFill>
                <a:schemeClr val="tx1">
                  <a:lumMod val="75000"/>
                  <a:lumOff val="25000"/>
                </a:schemeClr>
              </a:solidFill>
            </a:endParaRPr>
          </a:p>
          <a:p>
            <a:r>
              <a:rPr lang="en-GB">
                <a:solidFill>
                  <a:schemeClr val="tx1">
                    <a:lumMod val="75000"/>
                    <a:lumOff val="25000"/>
                  </a:schemeClr>
                </a:solidFill>
                <a:ea typeface="+mn-lt"/>
                <a:cs typeface="+mn-lt"/>
              </a:rPr>
              <a:t>•Scholars began to question the idea that God had made the universe.</a:t>
            </a:r>
            <a:endParaRPr lang="en-GB">
              <a:solidFill>
                <a:schemeClr val="tx1">
                  <a:lumMod val="75000"/>
                  <a:lumOff val="25000"/>
                </a:schemeClr>
              </a:solidFill>
            </a:endParaRPr>
          </a:p>
          <a:p>
            <a:r>
              <a:rPr lang="en-GB">
                <a:solidFill>
                  <a:schemeClr val="tx1">
                    <a:lumMod val="75000"/>
                    <a:lumOff val="25000"/>
                  </a:schemeClr>
                </a:solidFill>
                <a:ea typeface="+mn-lt"/>
                <a:cs typeface="+mn-lt"/>
              </a:rPr>
              <a:t>•The Greek texts had no idea about Christianity, and they suggested that the universe had always been there and always would.</a:t>
            </a:r>
            <a:endParaRPr lang="en-GB">
              <a:solidFill>
                <a:schemeClr val="tx1">
                  <a:lumMod val="75000"/>
                  <a:lumOff val="25000"/>
                </a:schemeClr>
              </a:solidFill>
            </a:endParaRPr>
          </a:p>
          <a:p>
            <a:r>
              <a:rPr lang="en-GB">
                <a:solidFill>
                  <a:schemeClr val="tx1">
                    <a:lumMod val="75000"/>
                    <a:lumOff val="25000"/>
                  </a:schemeClr>
                </a:solidFill>
                <a:ea typeface="+mn-lt"/>
                <a:cs typeface="+mn-lt"/>
              </a:rPr>
              <a:t>•The Greek texts debated psychology without any understanding or knowledge of Christianity.</a:t>
            </a:r>
            <a:endParaRPr lang="en-GB">
              <a:solidFill>
                <a:schemeClr val="tx1">
                  <a:lumMod val="75000"/>
                  <a:lumOff val="25000"/>
                </a:schemeClr>
              </a:solidFill>
            </a:endParaRPr>
          </a:p>
          <a:p>
            <a:r>
              <a:rPr lang="en-GB">
                <a:solidFill>
                  <a:schemeClr val="tx1">
                    <a:lumMod val="75000"/>
                    <a:lumOff val="25000"/>
                  </a:schemeClr>
                </a:solidFill>
                <a:ea typeface="+mn-lt"/>
                <a:cs typeface="+mn-lt"/>
              </a:rPr>
              <a:t>•The response by the church was immediate</a:t>
            </a:r>
            <a:endParaRPr lang="en-GB">
              <a:solidFill>
                <a:schemeClr val="tx1">
                  <a:lumMod val="75000"/>
                  <a:lumOff val="25000"/>
                </a:schemeClr>
              </a:solidFill>
            </a:endParaRPr>
          </a:p>
          <a:p>
            <a:endParaRPr lang="en-GB">
              <a:solidFill>
                <a:schemeClr val="tx1">
                  <a:lumMod val="75000"/>
                  <a:lumOff val="25000"/>
                </a:schemeClr>
              </a:solidFill>
            </a:endParaRPr>
          </a:p>
        </p:txBody>
      </p:sp>
    </p:spTree>
    <p:extLst>
      <p:ext uri="{BB962C8B-B14F-4D97-AF65-F5344CB8AC3E}">
        <p14:creationId xmlns:p14="http://schemas.microsoft.com/office/powerpoint/2010/main" val="12325935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7B8A97-A55C-4B63-9224-277C84F4B6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ook, indoor, cat, sitting&#10;&#10;Description automatically generated">
            <a:extLst>
              <a:ext uri="{FF2B5EF4-FFF2-40B4-BE49-F238E27FC236}">
                <a16:creationId xmlns:a16="http://schemas.microsoft.com/office/drawing/2014/main" id="{A0BBE6AD-E5E5-421C-BC98-5993EB02E439}"/>
              </a:ext>
            </a:extLst>
          </p:cNvPr>
          <p:cNvPicPr>
            <a:picLocks noChangeAspect="1"/>
          </p:cNvPicPr>
          <p:nvPr/>
        </p:nvPicPr>
        <p:blipFill rotWithShape="1">
          <a:blip r:embed="rId2"/>
          <a:srcRect t="613" r="1" b="10540"/>
          <a:stretch/>
        </p:blipFill>
        <p:spPr>
          <a:xfrm>
            <a:off x="233261" y="233264"/>
            <a:ext cx="3324388" cy="3755625"/>
          </a:xfrm>
          <a:prstGeom prst="rect">
            <a:avLst/>
          </a:prstGeom>
        </p:spPr>
      </p:pic>
      <p:sp>
        <p:nvSpPr>
          <p:cNvPr id="12" name="Rectangle 11">
            <a:extLst>
              <a:ext uri="{FF2B5EF4-FFF2-40B4-BE49-F238E27FC236}">
                <a16:creationId xmlns:a16="http://schemas.microsoft.com/office/drawing/2014/main" id="{64E8C82B-29EE-43B6-90D9-4C3463486DB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2243" y="239052"/>
            <a:ext cx="2722671" cy="2474937"/>
          </a:xfrm>
          <a:prstGeom prst="rect">
            <a:avLst/>
          </a:prstGeom>
          <a:solidFill>
            <a:srgbClr val="A14DC3">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E2D67D-01A2-4277-8EA0-1560E7E952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264" y="4154694"/>
            <a:ext cx="3324388" cy="2470041"/>
          </a:xfrm>
          <a:prstGeom prst="rect">
            <a:avLst/>
          </a:prstGeom>
          <a:solidFill>
            <a:srgbClr val="A14DC3">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building, table, sitting&#10;&#10;Description automatically generated">
            <a:extLst>
              <a:ext uri="{FF2B5EF4-FFF2-40B4-BE49-F238E27FC236}">
                <a16:creationId xmlns:a16="http://schemas.microsoft.com/office/drawing/2014/main" id="{EE362795-AE44-46F7-9D71-56923D110945}"/>
              </a:ext>
            </a:extLst>
          </p:cNvPr>
          <p:cNvPicPr>
            <a:picLocks noChangeAspect="1"/>
          </p:cNvPicPr>
          <p:nvPr/>
        </p:nvPicPr>
        <p:blipFill rotWithShape="1">
          <a:blip r:embed="rId3"/>
          <a:srcRect t="8067" r="-3" b="-3"/>
          <a:stretch/>
        </p:blipFill>
        <p:spPr>
          <a:xfrm>
            <a:off x="3692246" y="2874858"/>
            <a:ext cx="2722671" cy="3749878"/>
          </a:xfrm>
          <a:prstGeom prst="rect">
            <a:avLst/>
          </a:prstGeom>
        </p:spPr>
      </p:pic>
      <p:sp>
        <p:nvSpPr>
          <p:cNvPr id="16" name="Rectangle 15">
            <a:extLst>
              <a:ext uri="{FF2B5EF4-FFF2-40B4-BE49-F238E27FC236}">
                <a16:creationId xmlns:a16="http://schemas.microsoft.com/office/drawing/2014/main" id="{66A5D548-4865-4D5F-97A6-2D8C1657B2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9451" y="233264"/>
            <a:ext cx="5362178" cy="6391471"/>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FFB280C-BA0C-49DC-926F-5BB41ADF0A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8711" y="374903"/>
            <a:ext cx="5103658"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D4A64F5-ADA8-4A4C-975F-8C98DB394D58}"/>
              </a:ext>
            </a:extLst>
          </p:cNvPr>
          <p:cNvSpPr>
            <a:spLocks noGrp="1"/>
          </p:cNvSpPr>
          <p:nvPr>
            <p:ph type="title"/>
          </p:nvPr>
        </p:nvSpPr>
        <p:spPr>
          <a:xfrm>
            <a:off x="7064082" y="642594"/>
            <a:ext cx="4472921" cy="1371600"/>
          </a:xfrm>
        </p:spPr>
        <p:txBody>
          <a:bodyPr>
            <a:normAutofit/>
          </a:bodyPr>
          <a:lstStyle/>
          <a:p>
            <a:r>
              <a:rPr lang="en-GB" sz="4000"/>
              <a:t>The Christian Church and the Scholar</a:t>
            </a:r>
          </a:p>
        </p:txBody>
      </p:sp>
      <p:sp>
        <p:nvSpPr>
          <p:cNvPr id="3" name="Content Placeholder 2">
            <a:extLst>
              <a:ext uri="{FF2B5EF4-FFF2-40B4-BE49-F238E27FC236}">
                <a16:creationId xmlns:a16="http://schemas.microsoft.com/office/drawing/2014/main" id="{5FF38649-8E25-4246-A114-AA895972A2A6}"/>
              </a:ext>
            </a:extLst>
          </p:cNvPr>
          <p:cNvSpPr>
            <a:spLocks noGrp="1"/>
          </p:cNvSpPr>
          <p:nvPr>
            <p:ph idx="1"/>
          </p:nvPr>
        </p:nvSpPr>
        <p:spPr>
          <a:xfrm>
            <a:off x="7064082" y="2103120"/>
            <a:ext cx="4472921" cy="3931920"/>
          </a:xfrm>
        </p:spPr>
        <p:txBody>
          <a:bodyPr vert="horz" lIns="91440" tIns="45720" rIns="91440" bIns="45720" rtlCol="0">
            <a:normAutofit/>
          </a:bodyPr>
          <a:lstStyle/>
          <a:p>
            <a:r>
              <a:rPr lang="en-GB" dirty="0">
                <a:ea typeface="+mn-lt"/>
                <a:cs typeface="+mn-lt"/>
              </a:rPr>
              <a:t>‘The books by Aristotle are natural philosophy and the commentaries on them shall not be read at Paris, in public or in private under pain of excommunication!’</a:t>
            </a:r>
            <a:endParaRPr lang="en-GB" dirty="0"/>
          </a:p>
          <a:p>
            <a:endParaRPr lang="en-GB" dirty="0"/>
          </a:p>
        </p:txBody>
      </p:sp>
    </p:spTree>
    <p:extLst>
      <p:ext uri="{BB962C8B-B14F-4D97-AF65-F5344CB8AC3E}">
        <p14:creationId xmlns:p14="http://schemas.microsoft.com/office/powerpoint/2010/main" val="3511135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ook, text&#10;&#10;Description automatically generated">
            <a:extLst>
              <a:ext uri="{FF2B5EF4-FFF2-40B4-BE49-F238E27FC236}">
                <a16:creationId xmlns:a16="http://schemas.microsoft.com/office/drawing/2014/main" id="{11EAB9B3-CB01-4029-9F64-0FCF1CCC0B13}"/>
              </a:ext>
            </a:extLst>
          </p:cNvPr>
          <p:cNvPicPr>
            <a:picLocks noChangeAspect="1"/>
          </p:cNvPicPr>
          <p:nvPr/>
        </p:nvPicPr>
        <p:blipFill rotWithShape="1">
          <a:blip r:embed="rId2"/>
          <a:srcRect l="6499" r="2118" b="-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E8A08-244C-4880-BCBA-B4057123326B}"/>
              </a:ext>
            </a:extLst>
          </p:cNvPr>
          <p:cNvSpPr>
            <a:spLocks noGrp="1"/>
          </p:cNvSpPr>
          <p:nvPr>
            <p:ph type="title"/>
          </p:nvPr>
        </p:nvSpPr>
        <p:spPr>
          <a:xfrm>
            <a:off x="7064082" y="642594"/>
            <a:ext cx="4472921" cy="1371600"/>
          </a:xfrm>
        </p:spPr>
        <p:txBody>
          <a:bodyPr>
            <a:normAutofit/>
          </a:bodyPr>
          <a:lstStyle/>
          <a:p>
            <a:r>
              <a:rPr lang="en-GB" sz="4000"/>
              <a:t>Scholasticism</a:t>
            </a:r>
          </a:p>
        </p:txBody>
      </p:sp>
      <p:sp>
        <p:nvSpPr>
          <p:cNvPr id="3" name="Content Placeholder 2">
            <a:extLst>
              <a:ext uri="{FF2B5EF4-FFF2-40B4-BE49-F238E27FC236}">
                <a16:creationId xmlns:a16="http://schemas.microsoft.com/office/drawing/2014/main" id="{2A21A22A-BE4E-44E1-93AF-5A6D06D1D993}"/>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ea typeface="+mn-lt"/>
                <a:cs typeface="+mn-lt"/>
              </a:rPr>
              <a:t>•The system of theology and philosophy taught in medieval European universities, based on Aristotelian logic and the writings of the early Christian Fathers and emphasizing tradition and dogma.</a:t>
            </a:r>
            <a:endParaRPr lang="en-GB" dirty="0"/>
          </a:p>
          <a:p>
            <a:endParaRPr lang="en-GB" dirty="0"/>
          </a:p>
        </p:txBody>
      </p:sp>
    </p:spTree>
    <p:extLst>
      <p:ext uri="{BB962C8B-B14F-4D97-AF65-F5344CB8AC3E}">
        <p14:creationId xmlns:p14="http://schemas.microsoft.com/office/powerpoint/2010/main" val="2328214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person with collar shirt&#10;&#10;Description automatically generated">
            <a:extLst>
              <a:ext uri="{FF2B5EF4-FFF2-40B4-BE49-F238E27FC236}">
                <a16:creationId xmlns:a16="http://schemas.microsoft.com/office/drawing/2014/main" id="{ED6FDCCD-41C9-4A95-A26F-F9E2D4A653D2}"/>
              </a:ext>
            </a:extLst>
          </p:cNvPr>
          <p:cNvPicPr>
            <a:picLocks noChangeAspect="1"/>
          </p:cNvPicPr>
          <p:nvPr/>
        </p:nvPicPr>
        <p:blipFill rotWithShape="1">
          <a:blip r:embed="rId2"/>
          <a:srcRect t="1747" r="1" b="17970"/>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299AC-E11E-438A-82E3-D4BD305DC102}"/>
              </a:ext>
            </a:extLst>
          </p:cNvPr>
          <p:cNvSpPr>
            <a:spLocks noGrp="1"/>
          </p:cNvSpPr>
          <p:nvPr>
            <p:ph type="title"/>
          </p:nvPr>
        </p:nvSpPr>
        <p:spPr>
          <a:xfrm>
            <a:off x="6846137" y="727626"/>
            <a:ext cx="4602152" cy="1718225"/>
          </a:xfrm>
        </p:spPr>
        <p:txBody>
          <a:bodyPr>
            <a:normAutofit/>
          </a:bodyPr>
          <a:lstStyle/>
          <a:p>
            <a:r>
              <a:rPr lang="en-GB"/>
              <a:t>Roger Bacon</a:t>
            </a:r>
          </a:p>
        </p:txBody>
      </p:sp>
      <p:sp>
        <p:nvSpPr>
          <p:cNvPr id="3" name="Content Placeholder 2">
            <a:extLst>
              <a:ext uri="{FF2B5EF4-FFF2-40B4-BE49-F238E27FC236}">
                <a16:creationId xmlns:a16="http://schemas.microsoft.com/office/drawing/2014/main" id="{D57EC9B4-3075-4051-A845-DEFF0C4B4F0D}"/>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dirty="0">
                <a:ea typeface="+mn-lt"/>
                <a:cs typeface="+mn-lt"/>
              </a:rPr>
              <a:t>•Study of nature through empirical methods.</a:t>
            </a:r>
            <a:endParaRPr lang="en-GB" dirty="0"/>
          </a:p>
          <a:p>
            <a:r>
              <a:rPr lang="en-GB" dirty="0">
                <a:ea typeface="+mn-lt"/>
                <a:cs typeface="+mn-lt"/>
              </a:rPr>
              <a:t>•All things must be verified</a:t>
            </a:r>
            <a:endParaRPr lang="en-GB" dirty="0"/>
          </a:p>
          <a:p>
            <a:r>
              <a:rPr lang="en-GB" dirty="0">
                <a:ea typeface="+mn-lt"/>
                <a:cs typeface="+mn-lt"/>
              </a:rPr>
              <a:t>•The importance of testing and testing again.</a:t>
            </a:r>
            <a:endParaRPr lang="en-GB" dirty="0"/>
          </a:p>
          <a:p>
            <a:r>
              <a:rPr lang="en-GB" dirty="0">
                <a:ea typeface="+mn-lt"/>
                <a:cs typeface="+mn-lt"/>
              </a:rPr>
              <a:t>•Father of modern science.</a:t>
            </a:r>
            <a:endParaRPr lang="en-GB" dirty="0"/>
          </a:p>
          <a:p>
            <a:endParaRPr lang="en-GB" dirty="0"/>
          </a:p>
        </p:txBody>
      </p:sp>
    </p:spTree>
    <p:extLst>
      <p:ext uri="{BB962C8B-B14F-4D97-AF65-F5344CB8AC3E}">
        <p14:creationId xmlns:p14="http://schemas.microsoft.com/office/powerpoint/2010/main" val="1864360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7C22366-2BFD-4AF7-A50A-FC89DF663238}"/>
              </a:ext>
            </a:extLst>
          </p:cNvPr>
          <p:cNvSpPr>
            <a:spLocks noGrp="1"/>
          </p:cNvSpPr>
          <p:nvPr>
            <p:ph type="title"/>
          </p:nvPr>
        </p:nvSpPr>
        <p:spPr>
          <a:xfrm>
            <a:off x="868680" y="642593"/>
            <a:ext cx="6281928" cy="1744183"/>
          </a:xfrm>
        </p:spPr>
        <p:txBody>
          <a:bodyPr>
            <a:normAutofit/>
          </a:bodyPr>
          <a:lstStyle/>
          <a:p>
            <a:r>
              <a:rPr lang="en-GB"/>
              <a:t>Marco Polo and Columbus</a:t>
            </a:r>
          </a:p>
        </p:txBody>
      </p:sp>
      <p:sp>
        <p:nvSpPr>
          <p:cNvPr id="3" name="Content Placeholder 2">
            <a:extLst>
              <a:ext uri="{FF2B5EF4-FFF2-40B4-BE49-F238E27FC236}">
                <a16:creationId xmlns:a16="http://schemas.microsoft.com/office/drawing/2014/main" id="{BD85B621-2B4F-4C37-A9DF-A16588EC33B0}"/>
              </a:ext>
            </a:extLst>
          </p:cNvPr>
          <p:cNvSpPr>
            <a:spLocks noGrp="1"/>
          </p:cNvSpPr>
          <p:nvPr>
            <p:ph idx="1"/>
          </p:nvPr>
        </p:nvSpPr>
        <p:spPr>
          <a:xfrm>
            <a:off x="868680" y="2386584"/>
            <a:ext cx="6281928" cy="3648456"/>
          </a:xfrm>
        </p:spPr>
        <p:txBody>
          <a:bodyPr vert="horz" lIns="91440" tIns="45720" rIns="91440" bIns="45720" rtlCol="0" anchor="t">
            <a:normAutofit/>
          </a:bodyPr>
          <a:lstStyle/>
          <a:p>
            <a:r>
              <a:rPr lang="en-GB" dirty="0">
                <a:ea typeface="+mn-lt"/>
                <a:cs typeface="+mn-lt"/>
              </a:rPr>
              <a:t>1270 travelled from Venice to China. In his book ‘The Travels of Marco Polo’ he introduces Europeans to Central Asia and China,</a:t>
            </a:r>
            <a:endParaRPr lang="en-GB" dirty="0"/>
          </a:p>
          <a:p>
            <a:r>
              <a:rPr lang="en-GB" dirty="0">
                <a:ea typeface="+mn-lt"/>
                <a:cs typeface="+mn-lt"/>
              </a:rPr>
              <a:t>Silk Road</a:t>
            </a:r>
            <a:endParaRPr lang="en-GB" dirty="0"/>
          </a:p>
          <a:p>
            <a:endParaRPr lang="en-GB" dirty="0">
              <a:ea typeface="+mn-lt"/>
              <a:cs typeface="+mn-lt"/>
            </a:endParaRPr>
          </a:p>
          <a:p>
            <a:r>
              <a:rPr lang="en-GB" dirty="0">
                <a:ea typeface="+mn-lt"/>
                <a:cs typeface="+mn-lt"/>
              </a:rPr>
              <a:t>1492 the Voyages of Columbus.</a:t>
            </a:r>
            <a:endParaRPr lang="en-GB" dirty="0"/>
          </a:p>
          <a:p>
            <a:r>
              <a:rPr lang="en-GB" dirty="0">
                <a:ea typeface="+mn-lt"/>
                <a:cs typeface="+mn-lt"/>
              </a:rPr>
              <a:t>He wanted to find the fabulous East, but ended up finding the Americas.</a:t>
            </a:r>
            <a:endParaRPr lang="en-GB" dirty="0"/>
          </a:p>
          <a:p>
            <a:r>
              <a:rPr lang="en-GB" dirty="0">
                <a:ea typeface="+mn-lt"/>
                <a:cs typeface="+mn-lt"/>
              </a:rPr>
              <a:t>His voyage marked the end of the medieval age and the birth of the modern era.</a:t>
            </a:r>
            <a:endParaRPr lang="en-GB" dirty="0"/>
          </a:p>
          <a:p>
            <a:endParaRPr lang="en-GB" dirty="0"/>
          </a:p>
          <a:p>
            <a:endParaRPr lang="en-GB" dirty="0"/>
          </a:p>
          <a:p>
            <a:endParaRPr lang="en-GB" dirty="0"/>
          </a:p>
        </p:txBody>
      </p:sp>
      <p:pic>
        <p:nvPicPr>
          <p:cNvPr id="4" name="Picture 4" descr="A person wearing a hat&#10;&#10;Description automatically generated">
            <a:extLst>
              <a:ext uri="{FF2B5EF4-FFF2-40B4-BE49-F238E27FC236}">
                <a16:creationId xmlns:a16="http://schemas.microsoft.com/office/drawing/2014/main" id="{16E0E196-664C-49EB-8B72-45F13E7319DE}"/>
              </a:ext>
            </a:extLst>
          </p:cNvPr>
          <p:cNvPicPr>
            <a:picLocks noChangeAspect="1"/>
          </p:cNvPicPr>
          <p:nvPr/>
        </p:nvPicPr>
        <p:blipFill rotWithShape="1">
          <a:blip r:embed="rId2"/>
          <a:srcRect l="14055" r="-2" b="-2"/>
          <a:stretch/>
        </p:blipFill>
        <p:spPr>
          <a:xfrm>
            <a:off x="7837371" y="237744"/>
            <a:ext cx="4124416" cy="3191256"/>
          </a:xfrm>
          <a:prstGeom prst="rect">
            <a:avLst/>
          </a:prstGeom>
        </p:spPr>
      </p:pic>
      <p:pic>
        <p:nvPicPr>
          <p:cNvPr id="6" name="Picture 6" descr="A picture containing person, person, indoor, sitting&#10;&#10;Description automatically generated">
            <a:extLst>
              <a:ext uri="{FF2B5EF4-FFF2-40B4-BE49-F238E27FC236}">
                <a16:creationId xmlns:a16="http://schemas.microsoft.com/office/drawing/2014/main" id="{4CDDFE31-121F-47E2-8C21-247D2F4A2857}"/>
              </a:ext>
            </a:extLst>
          </p:cNvPr>
          <p:cNvPicPr>
            <a:picLocks noChangeAspect="1"/>
          </p:cNvPicPr>
          <p:nvPr/>
        </p:nvPicPr>
        <p:blipFill rotWithShape="1">
          <a:blip r:embed="rId3"/>
          <a:srcRect b="39574"/>
          <a:stretch/>
        </p:blipFill>
        <p:spPr>
          <a:xfrm>
            <a:off x="7837370" y="3429000"/>
            <a:ext cx="4124416" cy="3191256"/>
          </a:xfrm>
          <a:prstGeom prst="rect">
            <a:avLst/>
          </a:prstGeom>
        </p:spPr>
      </p:pic>
    </p:spTree>
    <p:extLst>
      <p:ext uri="{BB962C8B-B14F-4D97-AF65-F5344CB8AC3E}">
        <p14:creationId xmlns:p14="http://schemas.microsoft.com/office/powerpoint/2010/main" val="30475897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72DF799-193E-4454-814A-5AA87BAF6783}"/>
              </a:ext>
            </a:extLst>
          </p:cNvPr>
          <p:cNvSpPr>
            <a:spLocks noGrp="1"/>
          </p:cNvSpPr>
          <p:nvPr>
            <p:ph type="title"/>
          </p:nvPr>
        </p:nvSpPr>
        <p:spPr>
          <a:xfrm>
            <a:off x="1192625" y="1420706"/>
            <a:ext cx="3466540" cy="4016587"/>
          </a:xfrm>
        </p:spPr>
        <p:txBody>
          <a:bodyPr>
            <a:normAutofit/>
          </a:bodyPr>
          <a:lstStyle/>
          <a:p>
            <a:r>
              <a:rPr lang="en-GB"/>
              <a:t>Madness during the Middle Ages</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AA7616-6646-4205-88F8-A420D820DE57}"/>
              </a:ext>
            </a:extLst>
          </p:cNvPr>
          <p:cNvSpPr>
            <a:spLocks noGrp="1"/>
          </p:cNvSpPr>
          <p:nvPr>
            <p:ph idx="1"/>
          </p:nvPr>
        </p:nvSpPr>
        <p:spPr>
          <a:xfrm>
            <a:off x="5236723" y="1420706"/>
            <a:ext cx="5514758" cy="4016587"/>
          </a:xfrm>
        </p:spPr>
        <p:txBody>
          <a:bodyPr vert="horz" lIns="91440" tIns="45720" rIns="91440" bIns="45720" rtlCol="0" anchor="ctr">
            <a:normAutofit/>
          </a:bodyPr>
          <a:lstStyle/>
          <a:p>
            <a:r>
              <a:rPr lang="en-GB">
                <a:solidFill>
                  <a:schemeClr val="tx1">
                    <a:lumMod val="75000"/>
                    <a:lumOff val="25000"/>
                  </a:schemeClr>
                </a:solidFill>
                <a:ea typeface="+mn-lt"/>
                <a:cs typeface="+mn-lt"/>
              </a:rPr>
              <a:t>•Madness was believed to be derived from:</a:t>
            </a:r>
            <a:endParaRPr lang="en-GB">
              <a:solidFill>
                <a:schemeClr val="tx1">
                  <a:lumMod val="75000"/>
                  <a:lumOff val="25000"/>
                </a:schemeClr>
              </a:solidFill>
            </a:endParaRPr>
          </a:p>
          <a:p>
            <a:r>
              <a:rPr lang="en-GB">
                <a:solidFill>
                  <a:schemeClr val="tx1">
                    <a:lumMod val="75000"/>
                    <a:lumOff val="25000"/>
                  </a:schemeClr>
                </a:solidFill>
                <a:ea typeface="+mn-lt"/>
                <a:cs typeface="+mn-lt"/>
              </a:rPr>
              <a:t>•Divine, diabolical, magical and transcendental</a:t>
            </a:r>
            <a:endParaRPr lang="en-GB">
              <a:solidFill>
                <a:schemeClr val="tx1">
                  <a:lumMod val="75000"/>
                  <a:lumOff val="25000"/>
                </a:schemeClr>
              </a:solidFill>
            </a:endParaRPr>
          </a:p>
          <a:p>
            <a:r>
              <a:rPr lang="en-GB">
                <a:solidFill>
                  <a:schemeClr val="tx1">
                    <a:lumMod val="75000"/>
                    <a:lumOff val="25000"/>
                  </a:schemeClr>
                </a:solidFill>
                <a:ea typeface="+mn-lt"/>
                <a:cs typeface="+mn-lt"/>
              </a:rPr>
              <a:t>•Application of Galen’s Four Humours (Black bile, yellow bile, blood and phlegm)</a:t>
            </a:r>
            <a:endParaRPr lang="en-GB">
              <a:solidFill>
                <a:schemeClr val="tx1">
                  <a:lumMod val="75000"/>
                  <a:lumOff val="25000"/>
                </a:schemeClr>
              </a:solidFill>
            </a:endParaRPr>
          </a:p>
          <a:p>
            <a:endParaRPr lang="en-GB">
              <a:solidFill>
                <a:schemeClr val="tx1">
                  <a:lumMod val="75000"/>
                  <a:lumOff val="25000"/>
                </a:schemeClr>
              </a:solidFill>
            </a:endParaRPr>
          </a:p>
        </p:txBody>
      </p:sp>
    </p:spTree>
    <p:extLst>
      <p:ext uri="{BB962C8B-B14F-4D97-AF65-F5344CB8AC3E}">
        <p14:creationId xmlns:p14="http://schemas.microsoft.com/office/powerpoint/2010/main" val="2018260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4F1EF-617D-41DA-9A7C-D1C5BC769A71}"/>
              </a:ext>
            </a:extLst>
          </p:cNvPr>
          <p:cNvSpPr>
            <a:spLocks noGrp="1"/>
          </p:cNvSpPr>
          <p:nvPr>
            <p:ph type="title"/>
          </p:nvPr>
        </p:nvSpPr>
        <p:spPr>
          <a:xfrm>
            <a:off x="6579450" y="727627"/>
            <a:ext cx="4957553" cy="1645920"/>
          </a:xfrm>
        </p:spPr>
        <p:txBody>
          <a:bodyPr>
            <a:normAutofit/>
          </a:bodyPr>
          <a:lstStyle/>
          <a:p>
            <a:r>
              <a:rPr lang="en-GB"/>
              <a:t>Arnaldus de Villa Nova</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diagram&#10;&#10;Description automatically generated">
            <a:extLst>
              <a:ext uri="{FF2B5EF4-FFF2-40B4-BE49-F238E27FC236}">
                <a16:creationId xmlns:a16="http://schemas.microsoft.com/office/drawing/2014/main" id="{EC9891D5-30BA-4E9A-859F-578F39E89C56}"/>
              </a:ext>
            </a:extLst>
          </p:cNvPr>
          <p:cNvPicPr>
            <a:picLocks noChangeAspect="1"/>
          </p:cNvPicPr>
          <p:nvPr/>
        </p:nvPicPr>
        <p:blipFill>
          <a:blip r:embed="rId2"/>
          <a:stretch>
            <a:fillRect/>
          </a:stretch>
        </p:blipFill>
        <p:spPr>
          <a:xfrm>
            <a:off x="1364871" y="1206900"/>
            <a:ext cx="4095208" cy="4462365"/>
          </a:xfrm>
          <a:prstGeom prst="rect">
            <a:avLst/>
          </a:prstGeom>
        </p:spPr>
      </p:pic>
      <p:sp>
        <p:nvSpPr>
          <p:cNvPr id="3" name="Content Placeholder 2">
            <a:extLst>
              <a:ext uri="{FF2B5EF4-FFF2-40B4-BE49-F238E27FC236}">
                <a16:creationId xmlns:a16="http://schemas.microsoft.com/office/drawing/2014/main" id="{CC980192-806A-46D0-AB38-D2C796CBD92B}"/>
              </a:ext>
            </a:extLst>
          </p:cNvPr>
          <p:cNvSpPr>
            <a:spLocks noGrp="1"/>
          </p:cNvSpPr>
          <p:nvPr>
            <p:ph idx="1"/>
          </p:nvPr>
        </p:nvSpPr>
        <p:spPr>
          <a:xfrm>
            <a:off x="6579450" y="2538919"/>
            <a:ext cx="4957554" cy="3496120"/>
          </a:xfrm>
        </p:spPr>
        <p:txBody>
          <a:bodyPr vert="horz" lIns="91440" tIns="45720" rIns="91440" bIns="45720" rtlCol="0" anchor="t">
            <a:normAutofit/>
          </a:bodyPr>
          <a:lstStyle/>
          <a:p>
            <a:pPr rtl="0">
              <a:buChar char="•"/>
            </a:pPr>
            <a:r>
              <a:rPr lang="en-GB" kern="1200" dirty="0">
                <a:latin typeface="Constantia"/>
                <a:ea typeface="+mn-ea"/>
                <a:cs typeface="+mn-cs"/>
              </a:rPr>
              <a:t>Ca.1235</a:t>
            </a:r>
          </a:p>
          <a:p>
            <a:pPr rtl="0"/>
            <a:r>
              <a:rPr lang="en-GB" kern="1200" dirty="0">
                <a:latin typeface="Constantia"/>
                <a:ea typeface="+mn-ea"/>
                <a:cs typeface="+mn-cs"/>
              </a:rPr>
              <a:t>Alchemist, astrologer, physician</a:t>
            </a:r>
            <a:endParaRPr lang="en-GB" kern="1200" dirty="0">
              <a:latin typeface="Constantia"/>
            </a:endParaRPr>
          </a:p>
          <a:p>
            <a:pPr rtl="0"/>
            <a:r>
              <a:rPr lang="en-GB" kern="1200" dirty="0">
                <a:latin typeface="Constantia"/>
                <a:ea typeface="+mn-ea"/>
                <a:cs typeface="+mn-cs"/>
              </a:rPr>
              <a:t>Studied chemistry, medicine, physics and Arabic philosophy</a:t>
            </a:r>
            <a:endParaRPr lang="en-GB" kern="1200" dirty="0">
              <a:latin typeface="Constantia"/>
            </a:endParaRPr>
          </a:p>
          <a:p>
            <a:pPr rtl="0"/>
            <a:r>
              <a:rPr lang="en-GB" kern="1200" dirty="0">
                <a:latin typeface="Constantia"/>
                <a:ea typeface="+mn-ea"/>
                <a:cs typeface="+mn-cs"/>
              </a:rPr>
              <a:t>He is credited with translating </a:t>
            </a:r>
            <a:r>
              <a:rPr lang="en-GB" dirty="0">
                <a:latin typeface="Constantia"/>
              </a:rPr>
              <a:t>several</a:t>
            </a:r>
            <a:r>
              <a:rPr lang="en-GB" kern="1200" dirty="0">
                <a:latin typeface="Constantia"/>
                <a:ea typeface="+mn-ea"/>
                <a:cs typeface="+mn-cs"/>
              </a:rPr>
              <a:t> medical texts from Arabic, including works by Ibn </a:t>
            </a:r>
            <a:r>
              <a:rPr lang="en-GB" kern="1200" dirty="0" err="1">
                <a:latin typeface="Constantia"/>
                <a:ea typeface="+mn-ea"/>
                <a:cs typeface="+mn-cs"/>
              </a:rPr>
              <a:t>Sina</a:t>
            </a:r>
            <a:r>
              <a:rPr lang="en-GB" kern="1200" dirty="0">
                <a:latin typeface="Constantia"/>
                <a:ea typeface="+mn-ea"/>
                <a:cs typeface="+mn-cs"/>
              </a:rPr>
              <a:t> (Avicenna) and Galen</a:t>
            </a:r>
            <a:endParaRPr lang="en-GB" dirty="0"/>
          </a:p>
        </p:txBody>
      </p:sp>
    </p:spTree>
    <p:extLst>
      <p:ext uri="{BB962C8B-B14F-4D97-AF65-F5344CB8AC3E}">
        <p14:creationId xmlns:p14="http://schemas.microsoft.com/office/powerpoint/2010/main" val="2305993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0CC7B-C413-4B3B-887E-474DDD131A9C}"/>
              </a:ext>
            </a:extLst>
          </p:cNvPr>
          <p:cNvSpPr>
            <a:spLocks noGrp="1"/>
          </p:cNvSpPr>
          <p:nvPr>
            <p:ph type="title"/>
          </p:nvPr>
        </p:nvSpPr>
        <p:spPr/>
        <p:txBody>
          <a:bodyPr/>
          <a:lstStyle/>
          <a:p>
            <a:r>
              <a:rPr lang="en-GB"/>
              <a:t>Cures for Madness</a:t>
            </a:r>
          </a:p>
        </p:txBody>
      </p:sp>
      <p:sp>
        <p:nvSpPr>
          <p:cNvPr id="3" name="Content Placeholder 2">
            <a:extLst>
              <a:ext uri="{FF2B5EF4-FFF2-40B4-BE49-F238E27FC236}">
                <a16:creationId xmlns:a16="http://schemas.microsoft.com/office/drawing/2014/main" id="{E58BAB47-F885-4A80-8FB4-C2975417B526}"/>
              </a:ext>
            </a:extLst>
          </p:cNvPr>
          <p:cNvSpPr>
            <a:spLocks noGrp="1"/>
          </p:cNvSpPr>
          <p:nvPr>
            <p:ph idx="1"/>
          </p:nvPr>
        </p:nvSpPr>
        <p:spPr/>
        <p:txBody>
          <a:bodyPr vert="horz" lIns="91440" tIns="45720" rIns="91440" bIns="45720" rtlCol="0" anchor="t">
            <a:normAutofit/>
          </a:bodyPr>
          <a:lstStyle/>
          <a:p>
            <a:r>
              <a:rPr lang="en-GB" dirty="0">
                <a:ea typeface="+mn-lt"/>
                <a:cs typeface="+mn-lt"/>
              </a:rPr>
              <a:t>•Purges</a:t>
            </a:r>
            <a:endParaRPr lang="en-GB" dirty="0"/>
          </a:p>
          <a:p>
            <a:r>
              <a:rPr lang="en-GB" dirty="0">
                <a:ea typeface="+mn-lt"/>
                <a:cs typeface="+mn-lt"/>
              </a:rPr>
              <a:t>•Bloodletting</a:t>
            </a:r>
            <a:endParaRPr lang="en-GB" dirty="0"/>
          </a:p>
          <a:p>
            <a:r>
              <a:rPr lang="en-GB" dirty="0">
                <a:ea typeface="+mn-lt"/>
                <a:cs typeface="+mn-lt"/>
              </a:rPr>
              <a:t>•Whipping</a:t>
            </a:r>
            <a:endParaRPr lang="en-GB" dirty="0"/>
          </a:p>
          <a:p>
            <a:r>
              <a:rPr lang="en-GB" dirty="0">
                <a:ea typeface="+mn-lt"/>
                <a:cs typeface="+mn-lt"/>
              </a:rPr>
              <a:t>•Madness was often seen as punishment for a sin, or a test of faith.</a:t>
            </a:r>
            <a:endParaRPr lang="en-GB" dirty="0"/>
          </a:p>
          <a:p>
            <a:r>
              <a:rPr lang="en-GB" dirty="0">
                <a:ea typeface="+mn-lt"/>
                <a:cs typeface="+mn-lt"/>
              </a:rPr>
              <a:t>•Christian theologians suggested fasting and prayer and exorcism for those possessed by a demon</a:t>
            </a:r>
            <a:endParaRPr lang="en-GB" dirty="0"/>
          </a:p>
          <a:p>
            <a:endParaRPr lang="en-GB" dirty="0"/>
          </a:p>
        </p:txBody>
      </p:sp>
    </p:spTree>
    <p:extLst>
      <p:ext uri="{BB962C8B-B14F-4D97-AF65-F5344CB8AC3E}">
        <p14:creationId xmlns:p14="http://schemas.microsoft.com/office/powerpoint/2010/main" val="18728735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EE537B6-098D-494F-9A54-F22CD09775C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07328FD4-8F4F-45D0-B179-C09F34FF8E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082" y="407588"/>
            <a:ext cx="5532146" cy="6066184"/>
          </a:xfrm>
          <a:prstGeom prst="rect">
            <a:avLst/>
          </a:prstGeom>
          <a:noFill/>
          <a:ln w="6350" cap="sq" cmpd="sng" algn="ctr">
            <a:solidFill>
              <a:srgbClr val="404040"/>
            </a:solidFill>
            <a:prstDash val="solid"/>
            <a:miter lim="800000"/>
          </a:ln>
          <a:effectLst/>
        </p:spPr>
      </p:sp>
      <p:pic>
        <p:nvPicPr>
          <p:cNvPr id="4" name="Picture 4" descr="A picture containing text, church&#10;&#10;Description automatically generated">
            <a:extLst>
              <a:ext uri="{FF2B5EF4-FFF2-40B4-BE49-F238E27FC236}">
                <a16:creationId xmlns:a16="http://schemas.microsoft.com/office/drawing/2014/main" id="{12336D08-1096-4D5F-BA6C-FF8A4ED66111}"/>
              </a:ext>
            </a:extLst>
          </p:cNvPr>
          <p:cNvPicPr>
            <a:picLocks noChangeAspect="1"/>
          </p:cNvPicPr>
          <p:nvPr/>
        </p:nvPicPr>
        <p:blipFill>
          <a:blip r:embed="rId2"/>
          <a:stretch>
            <a:fillRect/>
          </a:stretch>
        </p:blipFill>
        <p:spPr>
          <a:xfrm>
            <a:off x="882713" y="1723486"/>
            <a:ext cx="4572418" cy="3455491"/>
          </a:xfrm>
          <a:prstGeom prst="rect">
            <a:avLst/>
          </a:prstGeom>
        </p:spPr>
      </p:pic>
      <p:sp>
        <p:nvSpPr>
          <p:cNvPr id="8" name="Rectangle 12">
            <a:extLst>
              <a:ext uri="{FF2B5EF4-FFF2-40B4-BE49-F238E27FC236}">
                <a16:creationId xmlns:a16="http://schemas.microsoft.com/office/drawing/2014/main" id="{4D22A8B8-E29F-4EB2-95D4-3C24EF2347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451EF9F5-BAA7-45A5-BD84-F3184FCED1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374AF3-5D0D-44A6-A845-795FA818DB46}"/>
              </a:ext>
            </a:extLst>
          </p:cNvPr>
          <p:cNvSpPr>
            <a:spLocks noGrp="1"/>
          </p:cNvSpPr>
          <p:nvPr>
            <p:ph type="title"/>
          </p:nvPr>
        </p:nvSpPr>
        <p:spPr>
          <a:xfrm>
            <a:off x="6846137" y="727626"/>
            <a:ext cx="4602152" cy="1718225"/>
          </a:xfrm>
        </p:spPr>
        <p:txBody>
          <a:bodyPr>
            <a:normAutofit/>
          </a:bodyPr>
          <a:lstStyle/>
          <a:p>
            <a:r>
              <a:rPr lang="en-GB"/>
              <a:t>Dancing Plague of 1518</a:t>
            </a:r>
          </a:p>
        </p:txBody>
      </p:sp>
      <p:sp>
        <p:nvSpPr>
          <p:cNvPr id="3" name="Content Placeholder 2">
            <a:extLst>
              <a:ext uri="{FF2B5EF4-FFF2-40B4-BE49-F238E27FC236}">
                <a16:creationId xmlns:a16="http://schemas.microsoft.com/office/drawing/2014/main" id="{912A730D-DE89-4419-8EAD-862FB151E718}"/>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110000"/>
              </a:lnSpc>
            </a:pPr>
            <a:r>
              <a:rPr lang="en-GB" sz="1100">
                <a:ea typeface="+mn-lt"/>
                <a:cs typeface="+mn-lt"/>
              </a:rPr>
              <a:t>•Strasbourg, 1518. </a:t>
            </a:r>
            <a:endParaRPr lang="en-GB" sz="1100"/>
          </a:p>
          <a:p>
            <a:pPr>
              <a:lnSpc>
                <a:spcPct val="110000"/>
              </a:lnSpc>
            </a:pPr>
            <a:r>
              <a:rPr lang="en-GB" sz="1100">
                <a:ea typeface="+mn-lt"/>
                <a:cs typeface="+mn-lt"/>
              </a:rPr>
              <a:t>•Around 400 people danced for days without rest, over the period of one month some died of a heart attack, exhaustion and stroke</a:t>
            </a:r>
            <a:endParaRPr lang="en-GB" sz="1100"/>
          </a:p>
          <a:p>
            <a:pPr>
              <a:lnSpc>
                <a:spcPct val="110000"/>
              </a:lnSpc>
            </a:pPr>
            <a:r>
              <a:rPr lang="en-GB" sz="1100">
                <a:ea typeface="+mn-lt"/>
                <a:cs typeface="+mn-lt"/>
              </a:rPr>
              <a:t>•Historical notes are clear that people danced, but there is no clear indication why.</a:t>
            </a:r>
            <a:endParaRPr lang="en-GB" sz="1100"/>
          </a:p>
          <a:p>
            <a:pPr>
              <a:lnSpc>
                <a:spcPct val="110000"/>
              </a:lnSpc>
            </a:pPr>
            <a:r>
              <a:rPr lang="en-GB" sz="1100">
                <a:ea typeface="+mn-lt"/>
                <a:cs typeface="+mn-lt"/>
              </a:rPr>
              <a:t>•Local physicians ruled out astrological and supernatural causes, instead blaming it on hot blood.</a:t>
            </a:r>
            <a:endParaRPr lang="en-GB" sz="1100"/>
          </a:p>
          <a:p>
            <a:pPr>
              <a:lnSpc>
                <a:spcPct val="110000"/>
              </a:lnSpc>
            </a:pPr>
            <a:r>
              <a:rPr lang="en-GB" sz="1100">
                <a:ea typeface="+mn-lt"/>
                <a:cs typeface="+mn-lt"/>
              </a:rPr>
              <a:t>•Modern theories suggest food-poisoning caused by a particular fungi, which grows in grains of wheat (it is structurally related to LSD)</a:t>
            </a:r>
            <a:endParaRPr lang="en-GB" sz="1100"/>
          </a:p>
          <a:p>
            <a:pPr>
              <a:lnSpc>
                <a:spcPct val="110000"/>
              </a:lnSpc>
            </a:pPr>
            <a:r>
              <a:rPr lang="en-GB" sz="1100">
                <a:ea typeface="+mn-lt"/>
                <a:cs typeface="+mn-lt"/>
              </a:rPr>
              <a:t>•Was it a stress-induced psychosis? </a:t>
            </a:r>
            <a:endParaRPr lang="en-GB" sz="1100"/>
          </a:p>
          <a:p>
            <a:pPr>
              <a:lnSpc>
                <a:spcPct val="110000"/>
              </a:lnSpc>
            </a:pPr>
            <a:r>
              <a:rPr lang="en-GB" sz="1100">
                <a:ea typeface="+mn-lt"/>
                <a:cs typeface="+mn-lt"/>
              </a:rPr>
              <a:t>•7 other cases of the dancing fever were said to have occurred during the middle ages.</a:t>
            </a:r>
            <a:endParaRPr lang="en-GB" sz="1100"/>
          </a:p>
          <a:p>
            <a:pPr>
              <a:lnSpc>
                <a:spcPct val="110000"/>
              </a:lnSpc>
            </a:pPr>
            <a:endParaRPr lang="en-GB" sz="1100"/>
          </a:p>
        </p:txBody>
      </p:sp>
    </p:spTree>
    <p:extLst>
      <p:ext uri="{BB962C8B-B14F-4D97-AF65-F5344CB8AC3E}">
        <p14:creationId xmlns:p14="http://schemas.microsoft.com/office/powerpoint/2010/main" val="39119357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engineering drawing&#10;&#10;Description automatically generated">
            <a:extLst>
              <a:ext uri="{FF2B5EF4-FFF2-40B4-BE49-F238E27FC236}">
                <a16:creationId xmlns:a16="http://schemas.microsoft.com/office/drawing/2014/main" id="{E407B183-5BE3-4E29-87A5-8CF88E2AEC11}"/>
              </a:ext>
            </a:extLst>
          </p:cNvPr>
          <p:cNvPicPr>
            <a:picLocks noChangeAspect="1"/>
          </p:cNvPicPr>
          <p:nvPr/>
        </p:nvPicPr>
        <p:blipFill rotWithShape="1">
          <a:blip r:embed="rId3"/>
          <a:srcRect l="10853" r="1644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2FA27-547C-413E-89A3-F6674E9CE17F}"/>
              </a:ext>
            </a:extLst>
          </p:cNvPr>
          <p:cNvSpPr>
            <a:spLocks noGrp="1"/>
          </p:cNvSpPr>
          <p:nvPr>
            <p:ph type="title"/>
          </p:nvPr>
        </p:nvSpPr>
        <p:spPr>
          <a:xfrm>
            <a:off x="7064082" y="642594"/>
            <a:ext cx="4472921" cy="1371600"/>
          </a:xfrm>
        </p:spPr>
        <p:txBody>
          <a:bodyPr>
            <a:normAutofit/>
          </a:bodyPr>
          <a:lstStyle/>
          <a:p>
            <a:r>
              <a:rPr lang="en-GB" sz="3700"/>
              <a:t>Priory of Saint Mary of Bethlehem</a:t>
            </a:r>
          </a:p>
        </p:txBody>
      </p:sp>
      <p:sp>
        <p:nvSpPr>
          <p:cNvPr id="3" name="Content Placeholder 2">
            <a:extLst>
              <a:ext uri="{FF2B5EF4-FFF2-40B4-BE49-F238E27FC236}">
                <a16:creationId xmlns:a16="http://schemas.microsoft.com/office/drawing/2014/main" id="{2AE33EF1-22BE-405E-B406-732B30B7F01B}"/>
              </a:ext>
            </a:extLst>
          </p:cNvPr>
          <p:cNvSpPr>
            <a:spLocks noGrp="1"/>
          </p:cNvSpPr>
          <p:nvPr>
            <p:ph idx="1"/>
          </p:nvPr>
        </p:nvSpPr>
        <p:spPr>
          <a:xfrm>
            <a:off x="7064082" y="2103120"/>
            <a:ext cx="4472922" cy="3931920"/>
          </a:xfrm>
        </p:spPr>
        <p:txBody>
          <a:bodyPr vert="horz" lIns="91440" tIns="45720" rIns="91440" bIns="45720" rtlCol="0">
            <a:normAutofit/>
          </a:bodyPr>
          <a:lstStyle/>
          <a:p>
            <a:r>
              <a:rPr lang="en-GB" dirty="0">
                <a:ea typeface="+mn-lt"/>
                <a:cs typeface="+mn-lt"/>
              </a:rPr>
              <a:t>•England’s first hospital for the mentally ill.</a:t>
            </a:r>
            <a:endParaRPr lang="en-GB" dirty="0"/>
          </a:p>
          <a:p>
            <a:r>
              <a:rPr lang="en-GB" dirty="0">
                <a:ea typeface="+mn-lt"/>
                <a:cs typeface="+mn-lt"/>
              </a:rPr>
              <a:t>•1247 the Priory of St Mary of Bethlehem was founded, devoted to healing sick paupers.</a:t>
            </a:r>
            <a:endParaRPr lang="en-GB" dirty="0"/>
          </a:p>
          <a:p>
            <a:r>
              <a:rPr lang="en-GB" dirty="0">
                <a:ea typeface="+mn-lt"/>
                <a:cs typeface="+mn-lt"/>
              </a:rPr>
              <a:t>•It became known as Bethlehem hospital, later abbreviated to ‘Bethlam’ and often pronounced Bedlam</a:t>
            </a:r>
            <a:endParaRPr lang="en-GB" dirty="0"/>
          </a:p>
          <a:p>
            <a:endParaRPr lang="en-GB" dirty="0"/>
          </a:p>
        </p:txBody>
      </p:sp>
    </p:spTree>
    <p:extLst>
      <p:ext uri="{BB962C8B-B14F-4D97-AF65-F5344CB8AC3E}">
        <p14:creationId xmlns:p14="http://schemas.microsoft.com/office/powerpoint/2010/main" val="441095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D73ED-FF0A-4D4C-8933-C44896DFB37C}"/>
              </a:ext>
            </a:extLst>
          </p:cNvPr>
          <p:cNvSpPr>
            <a:spLocks noGrp="1"/>
          </p:cNvSpPr>
          <p:nvPr>
            <p:ph type="title"/>
          </p:nvPr>
        </p:nvSpPr>
        <p:spPr>
          <a:xfrm>
            <a:off x="6579450" y="727627"/>
            <a:ext cx="4957553" cy="1645920"/>
          </a:xfrm>
        </p:spPr>
        <p:txBody>
          <a:bodyPr>
            <a:normAutofit/>
          </a:bodyPr>
          <a:lstStyle/>
          <a:p>
            <a:r>
              <a:rPr lang="en-GB"/>
              <a:t>Layout of the Hospital</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Text, whiteboard&#10;&#10;Description automatically generated">
            <a:extLst>
              <a:ext uri="{FF2B5EF4-FFF2-40B4-BE49-F238E27FC236}">
                <a16:creationId xmlns:a16="http://schemas.microsoft.com/office/drawing/2014/main" id="{73B0FAB2-CD57-4618-8472-66E6F3B390CC}"/>
              </a:ext>
            </a:extLst>
          </p:cNvPr>
          <p:cNvPicPr>
            <a:picLocks noChangeAspect="1"/>
          </p:cNvPicPr>
          <p:nvPr/>
        </p:nvPicPr>
        <p:blipFill>
          <a:blip r:embed="rId3"/>
          <a:stretch>
            <a:fillRect/>
          </a:stretch>
        </p:blipFill>
        <p:spPr>
          <a:xfrm>
            <a:off x="1205256" y="1688862"/>
            <a:ext cx="4414438" cy="3498441"/>
          </a:xfrm>
          <a:prstGeom prst="rect">
            <a:avLst/>
          </a:prstGeom>
        </p:spPr>
      </p:pic>
      <p:sp>
        <p:nvSpPr>
          <p:cNvPr id="3" name="Content Placeholder 2">
            <a:extLst>
              <a:ext uri="{FF2B5EF4-FFF2-40B4-BE49-F238E27FC236}">
                <a16:creationId xmlns:a16="http://schemas.microsoft.com/office/drawing/2014/main" id="{E2BBEAE9-AD04-441C-9396-BFF47097F2DB}"/>
              </a:ext>
            </a:extLst>
          </p:cNvPr>
          <p:cNvSpPr>
            <a:spLocks noGrp="1"/>
          </p:cNvSpPr>
          <p:nvPr>
            <p:ph idx="1"/>
          </p:nvPr>
        </p:nvSpPr>
        <p:spPr>
          <a:xfrm>
            <a:off x="6579450" y="2538919"/>
            <a:ext cx="4957554" cy="3496120"/>
          </a:xfrm>
        </p:spPr>
        <p:txBody>
          <a:bodyPr vert="horz" lIns="91440" tIns="45720" rIns="91440" bIns="45720" rtlCol="0">
            <a:normAutofit/>
          </a:bodyPr>
          <a:lstStyle/>
          <a:p>
            <a:r>
              <a:rPr lang="en-GB" dirty="0">
                <a:ea typeface="+mn-lt"/>
                <a:cs typeface="+mn-lt"/>
              </a:rPr>
              <a:t>•Covered just two acres</a:t>
            </a:r>
            <a:endParaRPr lang="en-GB" dirty="0"/>
          </a:p>
          <a:p>
            <a:r>
              <a:rPr lang="en-GB" dirty="0">
                <a:ea typeface="+mn-lt"/>
                <a:cs typeface="+mn-lt"/>
              </a:rPr>
              <a:t>•Centred around a courtyard, it had 12 cells for patients, staff accommodation, a kitchen and an exercise yard.</a:t>
            </a:r>
            <a:endParaRPr lang="en-GB" dirty="0"/>
          </a:p>
          <a:p>
            <a:r>
              <a:rPr lang="en-GB" dirty="0">
                <a:ea typeface="+mn-lt"/>
                <a:cs typeface="+mn-lt"/>
              </a:rPr>
              <a:t>•It remained in </a:t>
            </a:r>
            <a:r>
              <a:rPr lang="en-GB" dirty="0" err="1">
                <a:ea typeface="+mn-lt"/>
                <a:cs typeface="+mn-lt"/>
              </a:rPr>
              <a:t>Bishopgate</a:t>
            </a:r>
            <a:r>
              <a:rPr lang="en-GB" dirty="0">
                <a:ea typeface="+mn-lt"/>
                <a:cs typeface="+mn-lt"/>
              </a:rPr>
              <a:t> until 1676 when it moved to Moorfields, London.</a:t>
            </a:r>
            <a:endParaRPr lang="en-GB" dirty="0"/>
          </a:p>
          <a:p>
            <a:r>
              <a:rPr lang="en-GB" dirty="0">
                <a:ea typeface="+mn-lt"/>
                <a:cs typeface="+mn-lt"/>
              </a:rPr>
              <a:t>•Started to specialise in mental illness (insanity, madness, lunatics). By 1403 ‘lunatic’ patients formed the majority of Bethlem’s clients.</a:t>
            </a:r>
            <a:endParaRPr lang="en-GB" dirty="0"/>
          </a:p>
          <a:p>
            <a:endParaRPr lang="en-GB" dirty="0"/>
          </a:p>
        </p:txBody>
      </p:sp>
    </p:spTree>
    <p:extLst>
      <p:ext uri="{BB962C8B-B14F-4D97-AF65-F5344CB8AC3E}">
        <p14:creationId xmlns:p14="http://schemas.microsoft.com/office/powerpoint/2010/main" val="25110675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late of food&#10;&#10;Description automatically generated">
            <a:extLst>
              <a:ext uri="{FF2B5EF4-FFF2-40B4-BE49-F238E27FC236}">
                <a16:creationId xmlns:a16="http://schemas.microsoft.com/office/drawing/2014/main" id="{86D9E53F-F77B-401C-8081-4239B9E505F0}"/>
              </a:ext>
            </a:extLst>
          </p:cNvPr>
          <p:cNvPicPr>
            <a:picLocks noChangeAspect="1"/>
          </p:cNvPicPr>
          <p:nvPr/>
        </p:nvPicPr>
        <p:blipFill rotWithShape="1">
          <a:blip r:embed="rId2"/>
          <a:srcRect t="10482" r="-1" b="5226"/>
          <a:stretch/>
        </p:blipFill>
        <p:spPr>
          <a:xfrm>
            <a:off x="20" y="10"/>
            <a:ext cx="12188932" cy="6857990"/>
          </a:xfrm>
          <a:prstGeom prst="rect">
            <a:avLst/>
          </a:prstGeom>
        </p:spPr>
      </p:pic>
      <p:sp>
        <p:nvSpPr>
          <p:cNvPr id="9" name="Rectangle 8">
            <a:extLst>
              <a:ext uri="{FF2B5EF4-FFF2-40B4-BE49-F238E27FC236}">
                <a16:creationId xmlns:a16="http://schemas.microsoft.com/office/drawing/2014/main" id="{CD64F326-929E-45E2-B54D-DC7E172077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11" name="Rectangle 10">
            <a:extLst>
              <a:ext uri="{FF2B5EF4-FFF2-40B4-BE49-F238E27FC236}">
                <a16:creationId xmlns:a16="http://schemas.microsoft.com/office/drawing/2014/main" id="{7BFCDFD7-7B3B-4ED9-B533-34D0B37244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77A0C513-A634-4433-BA30-845D24FDF3F4}"/>
              </a:ext>
            </a:extLst>
          </p:cNvPr>
          <p:cNvSpPr>
            <a:spLocks noGrp="1"/>
          </p:cNvSpPr>
          <p:nvPr>
            <p:ph type="title"/>
          </p:nvPr>
        </p:nvSpPr>
        <p:spPr>
          <a:xfrm>
            <a:off x="1357951" y="1352277"/>
            <a:ext cx="4633416" cy="1371600"/>
          </a:xfrm>
        </p:spPr>
        <p:txBody>
          <a:bodyPr>
            <a:normAutofit/>
          </a:bodyPr>
          <a:lstStyle/>
          <a:p>
            <a:r>
              <a:rPr lang="en-GB" sz="3100"/>
              <a:t>Cures for madness during the middle ages</a:t>
            </a:r>
          </a:p>
        </p:txBody>
      </p:sp>
      <p:sp>
        <p:nvSpPr>
          <p:cNvPr id="3" name="Content Placeholder 2">
            <a:extLst>
              <a:ext uri="{FF2B5EF4-FFF2-40B4-BE49-F238E27FC236}">
                <a16:creationId xmlns:a16="http://schemas.microsoft.com/office/drawing/2014/main" id="{998E3545-36C8-49DA-A703-0DFC1DA286B5}"/>
              </a:ext>
            </a:extLst>
          </p:cNvPr>
          <p:cNvSpPr>
            <a:spLocks noGrp="1"/>
          </p:cNvSpPr>
          <p:nvPr>
            <p:ph idx="1"/>
          </p:nvPr>
        </p:nvSpPr>
        <p:spPr>
          <a:xfrm>
            <a:off x="1357950" y="2852792"/>
            <a:ext cx="4633415" cy="2572193"/>
          </a:xfrm>
        </p:spPr>
        <p:txBody>
          <a:bodyPr vert="horz" lIns="91440" tIns="45720" rIns="91440" bIns="45720" rtlCol="0">
            <a:normAutofit/>
          </a:bodyPr>
          <a:lstStyle/>
          <a:p>
            <a:r>
              <a:rPr lang="en-GB" dirty="0">
                <a:ea typeface="+mn-lt"/>
                <a:cs typeface="+mn-lt"/>
              </a:rPr>
              <a:t>•Diet: use of spices in cooking: pepper, cumin, </a:t>
            </a:r>
            <a:r>
              <a:rPr lang="en-GB" dirty="0" err="1">
                <a:ea typeface="+mn-lt"/>
                <a:cs typeface="+mn-lt"/>
              </a:rPr>
              <a:t>cardoman</a:t>
            </a:r>
            <a:r>
              <a:rPr lang="en-GB" dirty="0">
                <a:ea typeface="+mn-lt"/>
                <a:cs typeface="+mn-lt"/>
              </a:rPr>
              <a:t>, cinnamon and cloves: all essential regulators of the four humours.</a:t>
            </a:r>
            <a:endParaRPr lang="en-GB" dirty="0"/>
          </a:p>
          <a:p>
            <a:r>
              <a:rPr lang="en-GB" dirty="0">
                <a:ea typeface="+mn-lt"/>
                <a:cs typeface="+mn-lt"/>
              </a:rPr>
              <a:t>•Insanity was treated by changing the balance.</a:t>
            </a:r>
            <a:endParaRPr lang="en-GB" dirty="0"/>
          </a:p>
          <a:p>
            <a:r>
              <a:rPr lang="en-GB" dirty="0">
                <a:ea typeface="+mn-lt"/>
                <a:cs typeface="+mn-lt"/>
              </a:rPr>
              <a:t>•Galen’s Four Humours</a:t>
            </a:r>
            <a:endParaRPr lang="en-GB" dirty="0"/>
          </a:p>
          <a:p>
            <a:endParaRPr lang="en-GB" dirty="0"/>
          </a:p>
        </p:txBody>
      </p:sp>
    </p:spTree>
    <p:extLst>
      <p:ext uri="{BB962C8B-B14F-4D97-AF65-F5344CB8AC3E}">
        <p14:creationId xmlns:p14="http://schemas.microsoft.com/office/powerpoint/2010/main" val="2448726474"/>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1657BF2-BFFB-4FF0-9FE2-4D7F7A7C9D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25397171-E233-4F26-9A8C-29C436537D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EA830B9C-C9EB-4D80-9552-AE9DE3075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859676-0859-47A8-8363-0805F7377E33}"/>
              </a:ext>
            </a:extLst>
          </p:cNvPr>
          <p:cNvSpPr>
            <a:spLocks noGrp="1"/>
          </p:cNvSpPr>
          <p:nvPr>
            <p:ph type="title"/>
          </p:nvPr>
        </p:nvSpPr>
        <p:spPr>
          <a:xfrm>
            <a:off x="868680" y="642593"/>
            <a:ext cx="6281928" cy="1744183"/>
          </a:xfrm>
        </p:spPr>
        <p:txBody>
          <a:bodyPr>
            <a:normAutofit/>
          </a:bodyPr>
          <a:lstStyle/>
          <a:p>
            <a:r>
              <a:rPr lang="en-GB"/>
              <a:t>Summary</a:t>
            </a:r>
          </a:p>
        </p:txBody>
      </p:sp>
      <p:sp>
        <p:nvSpPr>
          <p:cNvPr id="3" name="Content Placeholder 2">
            <a:extLst>
              <a:ext uri="{FF2B5EF4-FFF2-40B4-BE49-F238E27FC236}">
                <a16:creationId xmlns:a16="http://schemas.microsoft.com/office/drawing/2014/main" id="{1E87DCA3-68C1-4D94-8A9C-1DEC831E7480}"/>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Spend time, before you close this session to think about the key points from today. We've explored a lot around Medieval history and the changing times, as well as started to think about Medieval hospitals. Just take some time to summarise the main points.</a:t>
            </a:r>
          </a:p>
        </p:txBody>
      </p:sp>
      <p:pic>
        <p:nvPicPr>
          <p:cNvPr id="5" name="Picture 5" descr="A close up of a flower&#10;&#10;Description automatically generated">
            <a:extLst>
              <a:ext uri="{FF2B5EF4-FFF2-40B4-BE49-F238E27FC236}">
                <a16:creationId xmlns:a16="http://schemas.microsoft.com/office/drawing/2014/main" id="{5876143F-5ACF-4CD8-927A-6543D8CC414D}"/>
              </a:ext>
            </a:extLst>
          </p:cNvPr>
          <p:cNvPicPr>
            <a:picLocks noChangeAspect="1"/>
          </p:cNvPicPr>
          <p:nvPr/>
        </p:nvPicPr>
        <p:blipFill rotWithShape="1">
          <a:blip r:embed="rId2"/>
          <a:srcRect l="29541" r="28617"/>
          <a:stretch/>
        </p:blipFill>
        <p:spPr>
          <a:xfrm>
            <a:off x="7837371" y="237744"/>
            <a:ext cx="4124416" cy="6382512"/>
          </a:xfrm>
          <a:prstGeom prst="rect">
            <a:avLst/>
          </a:prstGeom>
        </p:spPr>
      </p:pic>
    </p:spTree>
    <p:extLst>
      <p:ext uri="{BB962C8B-B14F-4D97-AF65-F5344CB8AC3E}">
        <p14:creationId xmlns:p14="http://schemas.microsoft.com/office/powerpoint/2010/main" val="32179308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243341"/>
      </a:dk2>
      <a:lt2>
        <a:srgbClr val="E4E8E2"/>
      </a:lt2>
      <a:accent1>
        <a:srgbClr val="A14DC3"/>
      </a:accent1>
      <a:accent2>
        <a:srgbClr val="6B4AB7"/>
      </a:accent2>
      <a:accent3>
        <a:srgbClr val="4D5BC3"/>
      </a:accent3>
      <a:accent4>
        <a:srgbClr val="3B7AB1"/>
      </a:accent4>
      <a:accent5>
        <a:srgbClr val="48B1B6"/>
      </a:accent5>
      <a:accent6>
        <a:srgbClr val="3BB186"/>
      </a:accent6>
      <a:hlink>
        <a:srgbClr val="378DA5"/>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1802</Words>
  <Application>Microsoft Office PowerPoint</Application>
  <PresentationFormat>Widescreen</PresentationFormat>
  <Paragraphs>171</Paragraphs>
  <Slides>42</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Calibri</vt:lpstr>
      <vt:lpstr>Constantia</vt:lpstr>
      <vt:lpstr>Garamond</vt:lpstr>
      <vt:lpstr>Sagona Book</vt:lpstr>
      <vt:lpstr>Sagona ExtraLight</vt:lpstr>
      <vt:lpstr>SavonVTI</vt:lpstr>
      <vt:lpstr>Early Hospitals and Medieval Mind</vt:lpstr>
      <vt:lpstr>Review</vt:lpstr>
      <vt:lpstr>Aims</vt:lpstr>
      <vt:lpstr>Early Hospitals - Review</vt:lpstr>
      <vt:lpstr>Islamic Hospitals</vt:lpstr>
      <vt:lpstr>Demonic Possession and Spiritual Healing</vt:lpstr>
      <vt:lpstr>Christian Europe (Middle Ages)</vt:lpstr>
      <vt:lpstr>Magic and Miracles</vt:lpstr>
      <vt:lpstr>Jesus and his Disciples</vt:lpstr>
      <vt:lpstr>Saints and Miracles</vt:lpstr>
      <vt:lpstr>Legend of Dymphna</vt:lpstr>
      <vt:lpstr>Margery Kempe</vt:lpstr>
      <vt:lpstr>Ars Moriendi</vt:lpstr>
      <vt:lpstr>Medieval Hospitals</vt:lpstr>
      <vt:lpstr>PowerPoint Presentation</vt:lpstr>
      <vt:lpstr>Medieval Hospitals</vt:lpstr>
      <vt:lpstr>Almshouses</vt:lpstr>
      <vt:lpstr>Thoughts?</vt:lpstr>
      <vt:lpstr>The Medieval Hospital</vt:lpstr>
      <vt:lpstr>Medieval Mind</vt:lpstr>
      <vt:lpstr>Knowledge of the World</vt:lpstr>
      <vt:lpstr>Medieval Monstrous Races</vt:lpstr>
      <vt:lpstr>Demons in the Middle Ages</vt:lpstr>
      <vt:lpstr>Demons</vt:lpstr>
      <vt:lpstr>Hereford Mappa Mundi</vt:lpstr>
      <vt:lpstr>Hereford – Mappa Mundi. Jerusalem</vt:lpstr>
      <vt:lpstr>Who had the knowledge at this time?</vt:lpstr>
      <vt:lpstr>New Class</vt:lpstr>
      <vt:lpstr>Toledo</vt:lpstr>
      <vt:lpstr>Toledo Libraries and the change of ideas</vt:lpstr>
      <vt:lpstr>The Christian Church and the Scholar</vt:lpstr>
      <vt:lpstr>Scholasticism</vt:lpstr>
      <vt:lpstr>Roger Bacon</vt:lpstr>
      <vt:lpstr>Marco Polo and Columbus</vt:lpstr>
      <vt:lpstr>Madness during the Middle Ages</vt:lpstr>
      <vt:lpstr>Arnaldus de Villa Nova</vt:lpstr>
      <vt:lpstr>Cures for Madness</vt:lpstr>
      <vt:lpstr>Dancing Plague of 1518</vt:lpstr>
      <vt:lpstr>Priory of Saint Mary of Bethlehem</vt:lpstr>
      <vt:lpstr>Layout of the Hospital</vt:lpstr>
      <vt:lpstr>Cures for madness during the middle ages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EArly</dc:title>
  <dc:creator>Catherine Slade</dc:creator>
  <cp:lastModifiedBy>Catherine Slade</cp:lastModifiedBy>
  <cp:revision>451</cp:revision>
  <dcterms:created xsi:type="dcterms:W3CDTF">2020-10-07T14:22:33Z</dcterms:created>
  <dcterms:modified xsi:type="dcterms:W3CDTF">2020-10-07T16:25:01Z</dcterms:modified>
</cp:coreProperties>
</file>