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sldIdLst>
    <p:sldId id="256" r:id="rId2"/>
    <p:sldId id="257" r:id="rId3"/>
    <p:sldId id="258" r:id="rId4"/>
    <p:sldId id="259" r:id="rId5"/>
    <p:sldId id="260" r:id="rId6"/>
    <p:sldId id="261" r:id="rId7"/>
    <p:sldId id="262" r:id="rId8"/>
    <p:sldId id="263" r:id="rId9"/>
    <p:sldId id="264" r:id="rId10"/>
    <p:sldId id="269" r:id="rId11"/>
    <p:sldId id="265" r:id="rId12"/>
    <p:sldId id="266" r:id="rId13"/>
    <p:sldId id="267" r:id="rId14"/>
    <p:sldId id="268"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663BAA-A9A9-4549-987D-DFFFAEAF10D2}" v="19" dt="2026-06-20T21:10:27.5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773" autoAdjust="0"/>
  </p:normalViewPr>
  <p:slideViewPr>
    <p:cSldViewPr snapToGrid="0" showGuides="1">
      <p:cViewPr varScale="1">
        <p:scale>
          <a:sx n="75" d="100"/>
          <a:sy n="75" d="100"/>
        </p:scale>
        <p:origin x="499" y="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hwish Arshad" userId="ff72fa3e97d75a53" providerId="LiveId" clId="{8D538555-56EA-45B2-B7B8-D83D7B8442A2}"/>
    <pc:docChg chg="undo custSel addSld delSld modSld sldOrd">
      <pc:chgData name="Mehwish Arshad" userId="ff72fa3e97d75a53" providerId="LiveId" clId="{8D538555-56EA-45B2-B7B8-D83D7B8442A2}" dt="2026-06-21T00:04:45.808" v="4671" actId="20577"/>
      <pc:docMkLst>
        <pc:docMk/>
      </pc:docMkLst>
      <pc:sldChg chg="modSp mod ord">
        <pc:chgData name="Mehwish Arshad" userId="ff72fa3e97d75a53" providerId="LiveId" clId="{8D538555-56EA-45B2-B7B8-D83D7B8442A2}" dt="2026-06-20T22:43:15.894" v="4620"/>
        <pc:sldMkLst>
          <pc:docMk/>
          <pc:sldMk cId="1009771661" sldId="256"/>
        </pc:sldMkLst>
        <pc:spChg chg="mod">
          <ac:chgData name="Mehwish Arshad" userId="ff72fa3e97d75a53" providerId="LiveId" clId="{8D538555-56EA-45B2-B7B8-D83D7B8442A2}" dt="2026-06-20T20:52:57.333" v="4608" actId="1076"/>
          <ac:spMkLst>
            <pc:docMk/>
            <pc:sldMk cId="1009771661" sldId="256"/>
            <ac:spMk id="9" creationId="{BB872C9F-D1B1-8E4F-3D4C-AF319F664A1C}"/>
          </ac:spMkLst>
        </pc:spChg>
      </pc:sldChg>
      <pc:sldChg chg="addSp delSp modSp mod setBg delDesignElem">
        <pc:chgData name="Mehwish Arshad" userId="ff72fa3e97d75a53" providerId="LiveId" clId="{8D538555-56EA-45B2-B7B8-D83D7B8442A2}" dt="2026-06-13T09:28:01.518" v="1911" actId="1076"/>
        <pc:sldMkLst>
          <pc:docMk/>
          <pc:sldMk cId="3711980663" sldId="257"/>
        </pc:sldMkLst>
        <pc:spChg chg="mod">
          <ac:chgData name="Mehwish Arshad" userId="ff72fa3e97d75a53" providerId="LiveId" clId="{8D538555-56EA-45B2-B7B8-D83D7B8442A2}" dt="2026-06-12T11:36:43.794" v="1874"/>
          <ac:spMkLst>
            <pc:docMk/>
            <pc:sldMk cId="3711980663" sldId="257"/>
            <ac:spMk id="2" creationId="{AECE0851-81F2-EEF0-2DE4-0EC7253FFB13}"/>
          </ac:spMkLst>
        </pc:spChg>
        <pc:spChg chg="mod">
          <ac:chgData name="Mehwish Arshad" userId="ff72fa3e97d75a53" providerId="LiveId" clId="{8D538555-56EA-45B2-B7B8-D83D7B8442A2}" dt="2026-06-13T09:27:47.691" v="1910" actId="5793"/>
          <ac:spMkLst>
            <pc:docMk/>
            <pc:sldMk cId="3711980663" sldId="257"/>
            <ac:spMk id="3" creationId="{5CF34365-9192-33C5-002B-9707169854B2}"/>
          </ac:spMkLst>
        </pc:spChg>
        <pc:graphicFrameChg chg="add mod modGraphic">
          <ac:chgData name="Mehwish Arshad" userId="ff72fa3e97d75a53" providerId="LiveId" clId="{8D538555-56EA-45B2-B7B8-D83D7B8442A2}" dt="2026-06-13T09:28:01.518" v="1911" actId="1076"/>
          <ac:graphicFrameMkLst>
            <pc:docMk/>
            <pc:sldMk cId="3711980663" sldId="257"/>
            <ac:graphicFrameMk id="12" creationId="{9446027B-8FD8-12E2-5282-4554C41EB8A3}"/>
          </ac:graphicFrameMkLst>
        </pc:graphicFrameChg>
        <pc:picChg chg="add mod">
          <ac:chgData name="Mehwish Arshad" userId="ff72fa3e97d75a53" providerId="LiveId" clId="{8D538555-56EA-45B2-B7B8-D83D7B8442A2}" dt="2026-05-22T22:43:59.426" v="595" actId="1076"/>
          <ac:picMkLst>
            <pc:docMk/>
            <pc:sldMk cId="3711980663" sldId="257"/>
            <ac:picMk id="1026" creationId="{BF3FB0C6-D7AE-8877-5158-B616EB85446F}"/>
          </ac:picMkLst>
        </pc:picChg>
      </pc:sldChg>
      <pc:sldChg chg="addSp delSp modSp new mod setBg delDesignElem">
        <pc:chgData name="Mehwish Arshad" userId="ff72fa3e97d75a53" providerId="LiveId" clId="{8D538555-56EA-45B2-B7B8-D83D7B8442A2}" dt="2026-06-17T15:10:08.408" v="3287" actId="20577"/>
        <pc:sldMkLst>
          <pc:docMk/>
          <pc:sldMk cId="2794727796" sldId="258"/>
        </pc:sldMkLst>
        <pc:spChg chg="mod">
          <ac:chgData name="Mehwish Arshad" userId="ff72fa3e97d75a53" providerId="LiveId" clId="{8D538555-56EA-45B2-B7B8-D83D7B8442A2}" dt="2026-05-26T08:21:02.472" v="973" actId="1076"/>
          <ac:spMkLst>
            <pc:docMk/>
            <pc:sldMk cId="2794727796" sldId="258"/>
            <ac:spMk id="2" creationId="{ED1EB7A3-76C0-7DB6-A9D8-4105DDD23161}"/>
          </ac:spMkLst>
        </pc:spChg>
        <pc:spChg chg="add mod">
          <ac:chgData name="Mehwish Arshad" userId="ff72fa3e97d75a53" providerId="LiveId" clId="{8D538555-56EA-45B2-B7B8-D83D7B8442A2}" dt="2026-05-26T08:14:45.625" v="926" actId="1076"/>
          <ac:spMkLst>
            <pc:docMk/>
            <pc:sldMk cId="2794727796" sldId="258"/>
            <ac:spMk id="4" creationId="{79DB1D2E-3315-BAFE-610A-4A2655D184FB}"/>
          </ac:spMkLst>
        </pc:spChg>
        <pc:spChg chg="add mod">
          <ac:chgData name="Mehwish Arshad" userId="ff72fa3e97d75a53" providerId="LiveId" clId="{8D538555-56EA-45B2-B7B8-D83D7B8442A2}" dt="2026-06-17T15:10:08.408" v="3287" actId="20577"/>
          <ac:spMkLst>
            <pc:docMk/>
            <pc:sldMk cId="2794727796" sldId="258"/>
            <ac:spMk id="5" creationId="{52AD6B88-9CC3-ADA4-2F18-8B2F6D6CE7B3}"/>
          </ac:spMkLst>
        </pc:spChg>
        <pc:spChg chg="add del">
          <ac:chgData name="Mehwish Arshad" userId="ff72fa3e97d75a53" providerId="LiveId" clId="{8D538555-56EA-45B2-B7B8-D83D7B8442A2}" dt="2026-06-12T11:36:43.794" v="1874"/>
          <ac:spMkLst>
            <pc:docMk/>
            <pc:sldMk cId="2794727796" sldId="258"/>
            <ac:spMk id="98" creationId="{CB5AA8A5-25CC-4295-892F-367FCDAF2BF6}"/>
          </ac:spMkLst>
        </pc:spChg>
        <pc:spChg chg="add del">
          <ac:chgData name="Mehwish Arshad" userId="ff72fa3e97d75a53" providerId="LiveId" clId="{8D538555-56EA-45B2-B7B8-D83D7B8442A2}" dt="2026-06-12T11:36:43.794" v="1874"/>
          <ac:spMkLst>
            <pc:docMk/>
            <pc:sldMk cId="2794727796" sldId="258"/>
            <ac:spMk id="111" creationId="{24C6BC13-FB1E-48CC-B421-3D06039728B4}"/>
          </ac:spMkLst>
        </pc:spChg>
        <pc:grpChg chg="add del">
          <ac:chgData name="Mehwish Arshad" userId="ff72fa3e97d75a53" providerId="LiveId" clId="{8D538555-56EA-45B2-B7B8-D83D7B8442A2}" dt="2026-06-12T11:36:43.794" v="1874"/>
          <ac:grpSpMkLst>
            <pc:docMk/>
            <pc:sldMk cId="2794727796" sldId="258"/>
            <ac:grpSpMk id="100" creationId="{09DD65AA-8280-4962-92F3-DF1CB53349DB}"/>
          </ac:grpSpMkLst>
        </pc:grpChg>
        <pc:graphicFrameChg chg="add mod modGraphic">
          <ac:chgData name="Mehwish Arshad" userId="ff72fa3e97d75a53" providerId="LiveId" clId="{8D538555-56EA-45B2-B7B8-D83D7B8442A2}" dt="2026-05-26T08:20:21.335" v="969"/>
          <ac:graphicFrameMkLst>
            <pc:docMk/>
            <pc:sldMk cId="2794727796" sldId="258"/>
            <ac:graphicFrameMk id="49" creationId="{B72255B4-12F8-D8AC-448D-0DEDC33CB8E9}"/>
          </ac:graphicFrameMkLst>
        </pc:graphicFrameChg>
        <pc:picChg chg="add mod">
          <ac:chgData name="Mehwish Arshad" userId="ff72fa3e97d75a53" providerId="LiveId" clId="{8D538555-56EA-45B2-B7B8-D83D7B8442A2}" dt="2026-05-26T08:24:12.022" v="978" actId="14100"/>
          <ac:picMkLst>
            <pc:docMk/>
            <pc:sldMk cId="2794727796" sldId="258"/>
            <ac:picMk id="6" creationId="{DFDA623C-0F4C-90C2-5888-4C5CB7113691}"/>
          </ac:picMkLst>
        </pc:picChg>
      </pc:sldChg>
      <pc:sldChg chg="addSp modSp new mod">
        <pc:chgData name="Mehwish Arshad" userId="ff72fa3e97d75a53" providerId="LiveId" clId="{8D538555-56EA-45B2-B7B8-D83D7B8442A2}" dt="2026-06-17T15:15:51.457" v="3311" actId="20577"/>
        <pc:sldMkLst>
          <pc:docMk/>
          <pc:sldMk cId="2817201322" sldId="259"/>
        </pc:sldMkLst>
        <pc:spChg chg="mod">
          <ac:chgData name="Mehwish Arshad" userId="ff72fa3e97d75a53" providerId="LiveId" clId="{8D538555-56EA-45B2-B7B8-D83D7B8442A2}" dt="2026-05-26T10:30:41.383" v="1276" actId="207"/>
          <ac:spMkLst>
            <pc:docMk/>
            <pc:sldMk cId="2817201322" sldId="259"/>
            <ac:spMk id="2" creationId="{D47A9CCA-2602-0D71-AFDB-43D8F67047BB}"/>
          </ac:spMkLst>
        </pc:spChg>
        <pc:spChg chg="mod">
          <ac:chgData name="Mehwish Arshad" userId="ff72fa3e97d75a53" providerId="LiveId" clId="{8D538555-56EA-45B2-B7B8-D83D7B8442A2}" dt="2026-06-17T15:15:12.069" v="3304" actId="20577"/>
          <ac:spMkLst>
            <pc:docMk/>
            <pc:sldMk cId="2817201322" sldId="259"/>
            <ac:spMk id="3" creationId="{79584C50-6AD2-DCA1-6C8C-4FC71AD9D8CB}"/>
          </ac:spMkLst>
        </pc:spChg>
        <pc:spChg chg="add mod">
          <ac:chgData name="Mehwish Arshad" userId="ff72fa3e97d75a53" providerId="LiveId" clId="{8D538555-56EA-45B2-B7B8-D83D7B8442A2}" dt="2026-06-17T15:15:51.457" v="3311" actId="20577"/>
          <ac:spMkLst>
            <pc:docMk/>
            <pc:sldMk cId="2817201322" sldId="259"/>
            <ac:spMk id="6" creationId="{5E1F9B53-B7EE-19E5-EE6B-58126C29FB43}"/>
          </ac:spMkLst>
        </pc:spChg>
        <pc:graphicFrameChg chg="add mod modGraphic">
          <ac:chgData name="Mehwish Arshad" userId="ff72fa3e97d75a53" providerId="LiveId" clId="{8D538555-56EA-45B2-B7B8-D83D7B8442A2}" dt="2026-05-26T10:28:13.163" v="1274" actId="13822"/>
          <ac:graphicFrameMkLst>
            <pc:docMk/>
            <pc:sldMk cId="2817201322" sldId="259"/>
            <ac:graphicFrameMk id="4" creationId="{95CC97CF-B906-157E-96D0-6C25F8F853EA}"/>
          </ac:graphicFrameMkLst>
        </pc:graphicFrameChg>
        <pc:picChg chg="add mod">
          <ac:chgData name="Mehwish Arshad" userId="ff72fa3e97d75a53" providerId="LiveId" clId="{8D538555-56EA-45B2-B7B8-D83D7B8442A2}" dt="2026-05-26T09:55:55.919" v="1039" actId="1076"/>
          <ac:picMkLst>
            <pc:docMk/>
            <pc:sldMk cId="2817201322" sldId="259"/>
            <ac:picMk id="1026" creationId="{07AAEC57-478A-AB54-3AC6-B60A2437792C}"/>
          </ac:picMkLst>
        </pc:picChg>
      </pc:sldChg>
      <pc:sldChg chg="addSp modSp new mod">
        <pc:chgData name="Mehwish Arshad" userId="ff72fa3e97d75a53" providerId="LiveId" clId="{8D538555-56EA-45B2-B7B8-D83D7B8442A2}" dt="2026-06-20T21:10:35.589" v="4618" actId="20577"/>
        <pc:sldMkLst>
          <pc:docMk/>
          <pc:sldMk cId="2128382740" sldId="260"/>
        </pc:sldMkLst>
        <pc:spChg chg="mod">
          <ac:chgData name="Mehwish Arshad" userId="ff72fa3e97d75a53" providerId="LiveId" clId="{8D538555-56EA-45B2-B7B8-D83D7B8442A2}" dt="2026-06-12T11:36:43.794" v="1874"/>
          <ac:spMkLst>
            <pc:docMk/>
            <pc:sldMk cId="2128382740" sldId="260"/>
            <ac:spMk id="2" creationId="{8212D02C-0A23-B43C-56CA-E275299436DC}"/>
          </ac:spMkLst>
        </pc:spChg>
        <pc:spChg chg="mod">
          <ac:chgData name="Mehwish Arshad" userId="ff72fa3e97d75a53" providerId="LiveId" clId="{8D538555-56EA-45B2-B7B8-D83D7B8442A2}" dt="2026-06-20T21:10:35.589" v="4618" actId="20577"/>
          <ac:spMkLst>
            <pc:docMk/>
            <pc:sldMk cId="2128382740" sldId="260"/>
            <ac:spMk id="3" creationId="{4DDE8C5A-730E-A6EC-0653-A3AADFE1BF8F}"/>
          </ac:spMkLst>
        </pc:spChg>
        <pc:spChg chg="add mod">
          <ac:chgData name="Mehwish Arshad" userId="ff72fa3e97d75a53" providerId="LiveId" clId="{8D538555-56EA-45B2-B7B8-D83D7B8442A2}" dt="2026-06-13T11:23:32.003" v="2056" actId="1076"/>
          <ac:spMkLst>
            <pc:docMk/>
            <pc:sldMk cId="2128382740" sldId="260"/>
            <ac:spMk id="6" creationId="{D1068654-446B-655A-C094-6829BE53F2EF}"/>
          </ac:spMkLst>
        </pc:spChg>
        <pc:spChg chg="add mod">
          <ac:chgData name="Mehwish Arshad" userId="ff72fa3e97d75a53" providerId="LiveId" clId="{8D538555-56EA-45B2-B7B8-D83D7B8442A2}" dt="2026-06-13T11:20:32.923" v="2034" actId="1076"/>
          <ac:spMkLst>
            <pc:docMk/>
            <pc:sldMk cId="2128382740" sldId="260"/>
            <ac:spMk id="8" creationId="{693DDF62-11B0-108C-3869-07B6B2955FEC}"/>
          </ac:spMkLst>
        </pc:spChg>
        <pc:spChg chg="add mod">
          <ac:chgData name="Mehwish Arshad" userId="ff72fa3e97d75a53" providerId="LiveId" clId="{8D538555-56EA-45B2-B7B8-D83D7B8442A2}" dt="2026-06-17T16:33:14.817" v="3466" actId="20577"/>
          <ac:spMkLst>
            <pc:docMk/>
            <pc:sldMk cId="2128382740" sldId="260"/>
            <ac:spMk id="9" creationId="{73B0B844-7B29-CFA0-0FBB-ED8B6F6FC2C8}"/>
          </ac:spMkLst>
        </pc:spChg>
        <pc:graphicFrameChg chg="add mod modGraphic">
          <ac:chgData name="Mehwish Arshad" userId="ff72fa3e97d75a53" providerId="LiveId" clId="{8D538555-56EA-45B2-B7B8-D83D7B8442A2}" dt="2026-06-13T11:20:38.298" v="2035"/>
          <ac:graphicFrameMkLst>
            <pc:docMk/>
            <pc:sldMk cId="2128382740" sldId="260"/>
            <ac:graphicFrameMk id="4" creationId="{A4B8A84A-BACA-55B3-67D0-C656D0C7F202}"/>
          </ac:graphicFrameMkLst>
        </pc:graphicFrameChg>
        <pc:picChg chg="add mod">
          <ac:chgData name="Mehwish Arshad" userId="ff72fa3e97d75a53" providerId="LiveId" clId="{8D538555-56EA-45B2-B7B8-D83D7B8442A2}" dt="2026-06-13T11:23:19.807" v="2055" actId="1076"/>
          <ac:picMkLst>
            <pc:docMk/>
            <pc:sldMk cId="2128382740" sldId="260"/>
            <ac:picMk id="2050" creationId="{45DE2B74-0CB6-ABF7-F2AD-6D680ABAF36C}"/>
          </ac:picMkLst>
        </pc:picChg>
      </pc:sldChg>
      <pc:sldChg chg="addSp delSp modSp new mod">
        <pc:chgData name="Mehwish Arshad" userId="ff72fa3e97d75a53" providerId="LiveId" clId="{8D538555-56EA-45B2-B7B8-D83D7B8442A2}" dt="2026-06-17T15:13:49.373" v="3301" actId="1076"/>
        <pc:sldMkLst>
          <pc:docMk/>
          <pc:sldMk cId="2532469083" sldId="261"/>
        </pc:sldMkLst>
        <pc:spChg chg="mod">
          <ac:chgData name="Mehwish Arshad" userId="ff72fa3e97d75a53" providerId="LiveId" clId="{8D538555-56EA-45B2-B7B8-D83D7B8442A2}" dt="2026-06-12T11:36:43.794" v="1874"/>
          <ac:spMkLst>
            <pc:docMk/>
            <pc:sldMk cId="2532469083" sldId="261"/>
            <ac:spMk id="3" creationId="{E8BFBC2B-5F6A-B7D2-0EF9-1E5E9EC5C3E6}"/>
          </ac:spMkLst>
        </pc:spChg>
        <pc:spChg chg="add mod">
          <ac:chgData name="Mehwish Arshad" userId="ff72fa3e97d75a53" providerId="LiveId" clId="{8D538555-56EA-45B2-B7B8-D83D7B8442A2}" dt="2026-06-12T10:42:04.967" v="1534" actId="1076"/>
          <ac:spMkLst>
            <pc:docMk/>
            <pc:sldMk cId="2532469083" sldId="261"/>
            <ac:spMk id="5" creationId="{1755E19D-3EC1-2D8A-A0E6-57FD7D4C60B4}"/>
          </ac:spMkLst>
        </pc:spChg>
        <pc:picChg chg="add mod">
          <ac:chgData name="Mehwish Arshad" userId="ff72fa3e97d75a53" providerId="LiveId" clId="{8D538555-56EA-45B2-B7B8-D83D7B8442A2}" dt="2026-06-12T10:50:42.124" v="1550" actId="1076"/>
          <ac:picMkLst>
            <pc:docMk/>
            <pc:sldMk cId="2532469083" sldId="261"/>
            <ac:picMk id="9" creationId="{E1BC817E-5732-8CE4-74BB-5CEE6795642A}"/>
          </ac:picMkLst>
        </pc:picChg>
      </pc:sldChg>
      <pc:sldChg chg="addSp delSp modSp new mod">
        <pc:chgData name="Mehwish Arshad" userId="ff72fa3e97d75a53" providerId="LiveId" clId="{8D538555-56EA-45B2-B7B8-D83D7B8442A2}" dt="2026-06-17T15:12:08.393" v="3295" actId="1076"/>
        <pc:sldMkLst>
          <pc:docMk/>
          <pc:sldMk cId="2858202032" sldId="262"/>
        </pc:sldMkLst>
        <pc:spChg chg="mod">
          <ac:chgData name="Mehwish Arshad" userId="ff72fa3e97d75a53" providerId="LiveId" clId="{8D538555-56EA-45B2-B7B8-D83D7B8442A2}" dt="2026-06-12T11:36:43.794" v="1874"/>
          <ac:spMkLst>
            <pc:docMk/>
            <pc:sldMk cId="2858202032" sldId="262"/>
            <ac:spMk id="3" creationId="{6D7F21BD-CDC3-2758-E07F-29C00E78DC11}"/>
          </ac:spMkLst>
        </pc:spChg>
        <pc:spChg chg="add mod">
          <ac:chgData name="Mehwish Arshad" userId="ff72fa3e97d75a53" providerId="LiveId" clId="{8D538555-56EA-45B2-B7B8-D83D7B8442A2}" dt="2026-06-12T10:58:48.573" v="1593" actId="1076"/>
          <ac:spMkLst>
            <pc:docMk/>
            <pc:sldMk cId="2858202032" sldId="262"/>
            <ac:spMk id="7" creationId="{6EED06C9-725A-C081-47E3-6F5F5BD448D6}"/>
          </ac:spMkLst>
        </pc:spChg>
        <pc:picChg chg="add mod">
          <ac:chgData name="Mehwish Arshad" userId="ff72fa3e97d75a53" providerId="LiveId" clId="{8D538555-56EA-45B2-B7B8-D83D7B8442A2}" dt="2026-06-12T10:59:37.729" v="1601" actId="14100"/>
          <ac:picMkLst>
            <pc:docMk/>
            <pc:sldMk cId="2858202032" sldId="262"/>
            <ac:picMk id="9" creationId="{55CC4058-E092-E4C1-DBA3-78B95C125DF4}"/>
          </ac:picMkLst>
        </pc:picChg>
      </pc:sldChg>
      <pc:sldChg chg="addSp delSp modSp new mod setBg">
        <pc:chgData name="Mehwish Arshad" userId="ff72fa3e97d75a53" providerId="LiveId" clId="{8D538555-56EA-45B2-B7B8-D83D7B8442A2}" dt="2026-06-17T16:28:13.630" v="3462" actId="1076"/>
        <pc:sldMkLst>
          <pc:docMk/>
          <pc:sldMk cId="73277270" sldId="263"/>
        </pc:sldMkLst>
        <pc:spChg chg="mod">
          <ac:chgData name="Mehwish Arshad" userId="ff72fa3e97d75a53" providerId="LiveId" clId="{8D538555-56EA-45B2-B7B8-D83D7B8442A2}" dt="2026-06-17T16:27:11.121" v="3448" actId="26606"/>
          <ac:spMkLst>
            <pc:docMk/>
            <pc:sldMk cId="73277270" sldId="263"/>
            <ac:spMk id="2" creationId="{954BDAEA-CB7D-EDAE-E617-A9187BDBDD85}"/>
          </ac:spMkLst>
        </pc:spChg>
        <pc:spChg chg="add mod">
          <ac:chgData name="Mehwish Arshad" userId="ff72fa3e97d75a53" providerId="LiveId" clId="{8D538555-56EA-45B2-B7B8-D83D7B8442A2}" dt="2026-06-17T16:28:13.630" v="3462" actId="1076"/>
          <ac:spMkLst>
            <pc:docMk/>
            <pc:sldMk cId="73277270" sldId="263"/>
            <ac:spMk id="4" creationId="{4A758E9E-A784-0ECA-483D-CAE635531526}"/>
          </ac:spMkLst>
        </pc:spChg>
        <pc:graphicFrameChg chg="add mod ord modGraphic">
          <ac:chgData name="Mehwish Arshad" userId="ff72fa3e97d75a53" providerId="LiveId" clId="{8D538555-56EA-45B2-B7B8-D83D7B8442A2}" dt="2026-06-17T16:27:11.121" v="3448" actId="26606"/>
          <ac:graphicFrameMkLst>
            <pc:docMk/>
            <pc:sldMk cId="73277270" sldId="263"/>
            <ac:graphicFrameMk id="6" creationId="{F58D32A6-4B27-1901-9227-E6960F4AC9C8}"/>
          </ac:graphicFrameMkLst>
        </pc:graphicFrameChg>
      </pc:sldChg>
      <pc:sldChg chg="addSp delSp modSp new mod">
        <pc:chgData name="Mehwish Arshad" userId="ff72fa3e97d75a53" providerId="LiveId" clId="{8D538555-56EA-45B2-B7B8-D83D7B8442A2}" dt="2026-06-17T16:27:38.675" v="3460" actId="20577"/>
        <pc:sldMkLst>
          <pc:docMk/>
          <pc:sldMk cId="2333115686" sldId="264"/>
        </pc:sldMkLst>
        <pc:spChg chg="add mod">
          <ac:chgData name="Mehwish Arshad" userId="ff72fa3e97d75a53" providerId="LiveId" clId="{8D538555-56EA-45B2-B7B8-D83D7B8442A2}" dt="2026-06-15T08:31:48.064" v="2356" actId="1076"/>
          <ac:spMkLst>
            <pc:docMk/>
            <pc:sldMk cId="2333115686" sldId="264"/>
            <ac:spMk id="6" creationId="{BE743B72-CC7C-BF59-4BC5-CE6CEBF5A684}"/>
          </ac:spMkLst>
        </pc:spChg>
        <pc:spChg chg="add mod">
          <ac:chgData name="Mehwish Arshad" userId="ff72fa3e97d75a53" providerId="LiveId" clId="{8D538555-56EA-45B2-B7B8-D83D7B8442A2}" dt="2026-06-17T16:27:38.675" v="3460" actId="20577"/>
          <ac:spMkLst>
            <pc:docMk/>
            <pc:sldMk cId="2333115686" sldId="264"/>
            <ac:spMk id="8" creationId="{CA3CA05E-F996-22A2-698A-A0A9881C71D4}"/>
          </ac:spMkLst>
        </pc:spChg>
        <pc:spChg chg="add mod">
          <ac:chgData name="Mehwish Arshad" userId="ff72fa3e97d75a53" providerId="LiveId" clId="{8D538555-56EA-45B2-B7B8-D83D7B8442A2}" dt="2026-06-15T09:37:24.098" v="2841" actId="20577"/>
          <ac:spMkLst>
            <pc:docMk/>
            <pc:sldMk cId="2333115686" sldId="264"/>
            <ac:spMk id="10" creationId="{86DAB667-31AE-F19C-35E0-B466E72E3719}"/>
          </ac:spMkLst>
        </pc:spChg>
        <pc:picChg chg="add mod">
          <ac:chgData name="Mehwish Arshad" userId="ff72fa3e97d75a53" providerId="LiveId" clId="{8D538555-56EA-45B2-B7B8-D83D7B8442A2}" dt="2026-06-13T10:50:23.284" v="1932" actId="1076"/>
          <ac:picMkLst>
            <pc:docMk/>
            <pc:sldMk cId="2333115686" sldId="264"/>
            <ac:picMk id="4" creationId="{4DCBB274-AE60-B3D6-062A-54C8B37C6852}"/>
          </ac:picMkLst>
        </pc:picChg>
        <pc:picChg chg="add mod">
          <ac:chgData name="Mehwish Arshad" userId="ff72fa3e97d75a53" providerId="LiveId" clId="{8D538555-56EA-45B2-B7B8-D83D7B8442A2}" dt="2026-06-15T08:37:12.427" v="2511" actId="1076"/>
          <ac:picMkLst>
            <pc:docMk/>
            <pc:sldMk cId="2333115686" sldId="264"/>
            <ac:picMk id="1026" creationId="{A6853BB3-B461-24C9-EA63-304C7F6AFC7C}"/>
          </ac:picMkLst>
        </pc:picChg>
      </pc:sldChg>
      <pc:sldChg chg="addSp delSp modSp new mod">
        <pc:chgData name="Mehwish Arshad" userId="ff72fa3e97d75a53" providerId="LiveId" clId="{8D538555-56EA-45B2-B7B8-D83D7B8442A2}" dt="2026-06-17T16:33:44.209" v="3471" actId="20577"/>
        <pc:sldMkLst>
          <pc:docMk/>
          <pc:sldMk cId="4171294746" sldId="265"/>
        </pc:sldMkLst>
        <pc:spChg chg="mod">
          <ac:chgData name="Mehwish Arshad" userId="ff72fa3e97d75a53" providerId="LiveId" clId="{8D538555-56EA-45B2-B7B8-D83D7B8442A2}" dt="2026-06-13T11:30:13.218" v="2071" actId="255"/>
          <ac:spMkLst>
            <pc:docMk/>
            <pc:sldMk cId="4171294746" sldId="265"/>
            <ac:spMk id="2" creationId="{0D7FB109-9B83-51D9-D875-D5FF87E011D9}"/>
          </ac:spMkLst>
        </pc:spChg>
        <pc:spChg chg="mod">
          <ac:chgData name="Mehwish Arshad" userId="ff72fa3e97d75a53" providerId="LiveId" clId="{8D538555-56EA-45B2-B7B8-D83D7B8442A2}" dt="2026-06-15T20:33:17.827" v="3116" actId="113"/>
          <ac:spMkLst>
            <pc:docMk/>
            <pc:sldMk cId="4171294746" sldId="265"/>
            <ac:spMk id="3" creationId="{46AA58C1-3B2B-5371-71AB-C3EFB44509B1}"/>
          </ac:spMkLst>
        </pc:spChg>
        <pc:spChg chg="add mod">
          <ac:chgData name="Mehwish Arshad" userId="ff72fa3e97d75a53" providerId="LiveId" clId="{8D538555-56EA-45B2-B7B8-D83D7B8442A2}" dt="2026-06-17T16:33:44.209" v="3471" actId="20577"/>
          <ac:spMkLst>
            <pc:docMk/>
            <pc:sldMk cId="4171294746" sldId="265"/>
            <ac:spMk id="7" creationId="{6B52FF41-C483-79E6-E786-DC9F25AB85A6}"/>
          </ac:spMkLst>
        </pc:spChg>
        <pc:picChg chg="add mod">
          <ac:chgData name="Mehwish Arshad" userId="ff72fa3e97d75a53" providerId="LiveId" clId="{8D538555-56EA-45B2-B7B8-D83D7B8442A2}" dt="2026-06-15T20:33:01.047" v="3114" actId="14100"/>
          <ac:picMkLst>
            <pc:docMk/>
            <pc:sldMk cId="4171294746" sldId="265"/>
            <ac:picMk id="4" creationId="{62F59E90-589F-64B6-5747-CD9C5F70884A}"/>
          </ac:picMkLst>
        </pc:picChg>
      </pc:sldChg>
      <pc:sldChg chg="addSp delSp modSp new mod setBg">
        <pc:chgData name="Mehwish Arshad" userId="ff72fa3e97d75a53" providerId="LiveId" clId="{8D538555-56EA-45B2-B7B8-D83D7B8442A2}" dt="2026-06-17T16:46:03.879" v="3520" actId="14100"/>
        <pc:sldMkLst>
          <pc:docMk/>
          <pc:sldMk cId="4075464219" sldId="266"/>
        </pc:sldMkLst>
        <pc:spChg chg="mod">
          <ac:chgData name="Mehwish Arshad" userId="ff72fa3e97d75a53" providerId="LiveId" clId="{8D538555-56EA-45B2-B7B8-D83D7B8442A2}" dt="2026-06-14T11:11:16.892" v="2283" actId="14100"/>
          <ac:spMkLst>
            <pc:docMk/>
            <pc:sldMk cId="4075464219" sldId="266"/>
            <ac:spMk id="2" creationId="{F2FBC780-804B-2DA7-CD06-9F0381DB6056}"/>
          </ac:spMkLst>
        </pc:spChg>
        <pc:spChg chg="mod ord">
          <ac:chgData name="Mehwish Arshad" userId="ff72fa3e97d75a53" providerId="LiveId" clId="{8D538555-56EA-45B2-B7B8-D83D7B8442A2}" dt="2026-06-17T16:35:52.964" v="3479" actId="20577"/>
          <ac:spMkLst>
            <pc:docMk/>
            <pc:sldMk cId="4075464219" sldId="266"/>
            <ac:spMk id="3" creationId="{A6B35353-0380-3C9D-E737-61E910565DB3}"/>
          </ac:spMkLst>
        </pc:spChg>
        <pc:spChg chg="add">
          <ac:chgData name="Mehwish Arshad" userId="ff72fa3e97d75a53" providerId="LiveId" clId="{8D538555-56EA-45B2-B7B8-D83D7B8442A2}" dt="2026-06-14T11:07:15.198" v="2242" actId="26606"/>
          <ac:spMkLst>
            <pc:docMk/>
            <pc:sldMk cId="4075464219" sldId="266"/>
            <ac:spMk id="1034" creationId="{47F84956-48F4-4B90-ACFA-EB0EAC3903BD}"/>
          </ac:spMkLst>
        </pc:spChg>
        <pc:picChg chg="add del mod">
          <ac:chgData name="Mehwish Arshad" userId="ff72fa3e97d75a53" providerId="LiveId" clId="{8D538555-56EA-45B2-B7B8-D83D7B8442A2}" dt="2026-06-14T11:18:47.727" v="2288" actId="14100"/>
          <ac:picMkLst>
            <pc:docMk/>
            <pc:sldMk cId="4075464219" sldId="266"/>
            <ac:picMk id="4" creationId="{4D2543D2-5734-7176-9F38-1C8DC4D4FEBE}"/>
          </ac:picMkLst>
        </pc:picChg>
        <pc:picChg chg="add mod">
          <ac:chgData name="Mehwish Arshad" userId="ff72fa3e97d75a53" providerId="LiveId" clId="{8D538555-56EA-45B2-B7B8-D83D7B8442A2}" dt="2026-06-14T11:18:35.641" v="2285" actId="14100"/>
          <ac:picMkLst>
            <pc:docMk/>
            <pc:sldMk cId="4075464219" sldId="266"/>
            <ac:picMk id="1026" creationId="{B680DCE8-F38E-5CBD-DB40-2BB438FAA800}"/>
          </ac:picMkLst>
        </pc:picChg>
      </pc:sldChg>
      <pc:sldChg chg="addSp delSp modSp new mod ord setBg">
        <pc:chgData name="Mehwish Arshad" userId="ff72fa3e97d75a53" providerId="LiveId" clId="{8D538555-56EA-45B2-B7B8-D83D7B8442A2}" dt="2026-06-15T20:16:35.792" v="3078"/>
        <pc:sldMkLst>
          <pc:docMk/>
          <pc:sldMk cId="1556097601" sldId="267"/>
        </pc:sldMkLst>
        <pc:spChg chg="mod">
          <ac:chgData name="Mehwish Arshad" userId="ff72fa3e97d75a53" providerId="LiveId" clId="{8D538555-56EA-45B2-B7B8-D83D7B8442A2}" dt="2026-06-14T11:34:29.899" v="2331" actId="1076"/>
          <ac:spMkLst>
            <pc:docMk/>
            <pc:sldMk cId="1556097601" sldId="267"/>
            <ac:spMk id="3" creationId="{DFB62593-8B43-D3EA-8C56-E4661490B5A0}"/>
          </ac:spMkLst>
        </pc:spChg>
        <pc:spChg chg="add">
          <ac:chgData name="Mehwish Arshad" userId="ff72fa3e97d75a53" providerId="LiveId" clId="{8D538555-56EA-45B2-B7B8-D83D7B8442A2}" dt="2026-06-14T11:34:21.920" v="2330" actId="26606"/>
          <ac:spMkLst>
            <pc:docMk/>
            <pc:sldMk cId="1556097601" sldId="267"/>
            <ac:spMk id="8" creationId="{8DF4D7F6-81B5-452A-9CE6-76D81F91D41B}"/>
          </ac:spMkLst>
        </pc:spChg>
        <pc:spChg chg="add">
          <ac:chgData name="Mehwish Arshad" userId="ff72fa3e97d75a53" providerId="LiveId" clId="{8D538555-56EA-45B2-B7B8-D83D7B8442A2}" dt="2026-06-14T11:34:21.920" v="2330" actId="26606"/>
          <ac:spMkLst>
            <pc:docMk/>
            <pc:sldMk cId="1556097601" sldId="267"/>
            <ac:spMk id="10" creationId="{4600514D-20FB-4559-97DC-D1DC39E6C3DE}"/>
          </ac:spMkLst>
        </pc:spChg>
        <pc:spChg chg="add">
          <ac:chgData name="Mehwish Arshad" userId="ff72fa3e97d75a53" providerId="LiveId" clId="{8D538555-56EA-45B2-B7B8-D83D7B8442A2}" dt="2026-06-14T11:34:21.920" v="2330" actId="26606"/>
          <ac:spMkLst>
            <pc:docMk/>
            <pc:sldMk cId="1556097601" sldId="267"/>
            <ac:spMk id="12" creationId="{266F638A-E405-4AC0-B984-72E5813B0DD1}"/>
          </ac:spMkLst>
        </pc:spChg>
        <pc:spChg chg="add">
          <ac:chgData name="Mehwish Arshad" userId="ff72fa3e97d75a53" providerId="LiveId" clId="{8D538555-56EA-45B2-B7B8-D83D7B8442A2}" dt="2026-06-14T11:34:21.920" v="2330" actId="26606"/>
          <ac:spMkLst>
            <pc:docMk/>
            <pc:sldMk cId="1556097601" sldId="267"/>
            <ac:spMk id="18" creationId="{27B538D5-95DB-47ED-9CB4-34AE5BF78E6B}"/>
          </ac:spMkLst>
        </pc:spChg>
        <pc:cxnChg chg="add">
          <ac:chgData name="Mehwish Arshad" userId="ff72fa3e97d75a53" providerId="LiveId" clId="{8D538555-56EA-45B2-B7B8-D83D7B8442A2}" dt="2026-06-14T11:34:21.920" v="2330" actId="26606"/>
          <ac:cxnSpMkLst>
            <pc:docMk/>
            <pc:sldMk cId="1556097601" sldId="267"/>
            <ac:cxnSpMk id="14" creationId="{7D1CBE93-B17D-4509-843C-82287C38032A}"/>
          </ac:cxnSpMkLst>
        </pc:cxnChg>
        <pc:cxnChg chg="add">
          <ac:chgData name="Mehwish Arshad" userId="ff72fa3e97d75a53" providerId="LiveId" clId="{8D538555-56EA-45B2-B7B8-D83D7B8442A2}" dt="2026-06-14T11:34:21.920" v="2330" actId="26606"/>
          <ac:cxnSpMkLst>
            <pc:docMk/>
            <pc:sldMk cId="1556097601" sldId="267"/>
            <ac:cxnSpMk id="16" creationId="{AE6277B4-6A43-48AB-89B2-3442221619CC}"/>
          </ac:cxnSpMkLst>
        </pc:cxnChg>
      </pc:sldChg>
      <pc:sldChg chg="addSp delSp modSp new mod">
        <pc:chgData name="Mehwish Arshad" userId="ff72fa3e97d75a53" providerId="LiveId" clId="{8D538555-56EA-45B2-B7B8-D83D7B8442A2}" dt="2026-06-15T19:51:41.133" v="3076" actId="20577"/>
        <pc:sldMkLst>
          <pc:docMk/>
          <pc:sldMk cId="1487504800" sldId="268"/>
        </pc:sldMkLst>
        <pc:spChg chg="mod">
          <ac:chgData name="Mehwish Arshad" userId="ff72fa3e97d75a53" providerId="LiveId" clId="{8D538555-56EA-45B2-B7B8-D83D7B8442A2}" dt="2026-06-15T19:51:41.133" v="3076" actId="20577"/>
          <ac:spMkLst>
            <pc:docMk/>
            <pc:sldMk cId="1487504800" sldId="268"/>
            <ac:spMk id="3" creationId="{586F950B-5C4D-2EDB-A131-51E6C33C282F}"/>
          </ac:spMkLst>
        </pc:spChg>
        <pc:picChg chg="add mod">
          <ac:chgData name="Mehwish Arshad" userId="ff72fa3e97d75a53" providerId="LiveId" clId="{8D538555-56EA-45B2-B7B8-D83D7B8442A2}" dt="2026-06-15T11:29:15.138" v="3030" actId="14100"/>
          <ac:picMkLst>
            <pc:docMk/>
            <pc:sldMk cId="1487504800" sldId="268"/>
            <ac:picMk id="4" creationId="{471BF542-58E8-6BEA-70DB-F4409AA8FBCC}"/>
          </ac:picMkLst>
        </pc:picChg>
      </pc:sldChg>
      <pc:sldChg chg="addSp delSp modSp new mod">
        <pc:chgData name="Mehwish Arshad" userId="ff72fa3e97d75a53" providerId="LiveId" clId="{8D538555-56EA-45B2-B7B8-D83D7B8442A2}" dt="2026-06-17T15:17:40.950" v="3313" actId="1076"/>
        <pc:sldMkLst>
          <pc:docMk/>
          <pc:sldMk cId="3880544946" sldId="269"/>
        </pc:sldMkLst>
        <pc:spChg chg="mod">
          <ac:chgData name="Mehwish Arshad" userId="ff72fa3e97d75a53" providerId="LiveId" clId="{8D538555-56EA-45B2-B7B8-D83D7B8442A2}" dt="2026-06-15T09:19:12.011" v="2580" actId="12"/>
          <ac:spMkLst>
            <pc:docMk/>
            <pc:sldMk cId="3880544946" sldId="269"/>
            <ac:spMk id="3" creationId="{5DDBF4DC-02DC-1D5E-AF7F-3FD347737B89}"/>
          </ac:spMkLst>
        </pc:spChg>
        <pc:graphicFrameChg chg="add mod modGraphic">
          <ac:chgData name="Mehwish Arshad" userId="ff72fa3e97d75a53" providerId="LiveId" clId="{8D538555-56EA-45B2-B7B8-D83D7B8442A2}" dt="2026-06-15T09:26:54.237" v="2784" actId="14100"/>
          <ac:graphicFrameMkLst>
            <pc:docMk/>
            <pc:sldMk cId="3880544946" sldId="269"/>
            <ac:graphicFrameMk id="4" creationId="{DA075450-066C-40F0-F812-4F0042BF35DC}"/>
          </ac:graphicFrameMkLst>
        </pc:graphicFrameChg>
        <pc:picChg chg="add mod modCrop">
          <ac:chgData name="Mehwish Arshad" userId="ff72fa3e97d75a53" providerId="LiveId" clId="{8D538555-56EA-45B2-B7B8-D83D7B8442A2}" dt="2026-06-15T21:17:31.792" v="3141" actId="1076"/>
          <ac:picMkLst>
            <pc:docMk/>
            <pc:sldMk cId="3880544946" sldId="269"/>
            <ac:picMk id="5" creationId="{5E6330CC-AEC7-C4AC-6CE0-546AAC3AAE7B}"/>
          </ac:picMkLst>
        </pc:picChg>
      </pc:sldChg>
      <pc:sldChg chg="addSp delSp modSp new mod">
        <pc:chgData name="Mehwish Arshad" userId="ff72fa3e97d75a53" providerId="LiveId" clId="{8D538555-56EA-45B2-B7B8-D83D7B8442A2}" dt="2026-06-21T00:02:16.341" v="4659" actId="255"/>
        <pc:sldMkLst>
          <pc:docMk/>
          <pc:sldMk cId="275339363" sldId="270"/>
        </pc:sldMkLst>
        <pc:spChg chg="mod">
          <ac:chgData name="Mehwish Arshad" userId="ff72fa3e97d75a53" providerId="LiveId" clId="{8D538555-56EA-45B2-B7B8-D83D7B8442A2}" dt="2026-06-20T20:39:52.242" v="4552" actId="1076"/>
          <ac:spMkLst>
            <pc:docMk/>
            <pc:sldMk cId="275339363" sldId="270"/>
            <ac:spMk id="3" creationId="{2D4C73D0-E90E-B629-387B-A42B7ED0AFAF}"/>
          </ac:spMkLst>
        </pc:spChg>
        <pc:spChg chg="add mod">
          <ac:chgData name="Mehwish Arshad" userId="ff72fa3e97d75a53" providerId="LiveId" clId="{8D538555-56EA-45B2-B7B8-D83D7B8442A2}" dt="2026-06-21T00:02:16.341" v="4659" actId="255"/>
          <ac:spMkLst>
            <pc:docMk/>
            <pc:sldMk cId="275339363" sldId="270"/>
            <ac:spMk id="4" creationId="{531C1467-EEAC-0E14-B27B-A8E306638419}"/>
          </ac:spMkLst>
        </pc:spChg>
        <pc:spChg chg="add del mod">
          <ac:chgData name="Mehwish Arshad" userId="ff72fa3e97d75a53" providerId="LiveId" clId="{8D538555-56EA-45B2-B7B8-D83D7B8442A2}" dt="2026-06-20T20:06:58.124" v="4067" actId="22"/>
          <ac:spMkLst>
            <pc:docMk/>
            <pc:sldMk cId="275339363" sldId="270"/>
            <ac:spMk id="4" creationId="{6925B390-9A14-20CF-83AD-E0D50789EA2B}"/>
          </ac:spMkLst>
        </pc:spChg>
        <pc:picChg chg="add mod">
          <ac:chgData name="Mehwish Arshad" userId="ff72fa3e97d75a53" providerId="LiveId" clId="{8D538555-56EA-45B2-B7B8-D83D7B8442A2}" dt="2026-06-20T20:07:00.744" v="4070" actId="14100"/>
          <ac:picMkLst>
            <pc:docMk/>
            <pc:sldMk cId="275339363" sldId="270"/>
            <ac:picMk id="1026" creationId="{CA7908D1-2633-22A4-C79E-DED034A4834B}"/>
          </ac:picMkLst>
        </pc:picChg>
      </pc:sldChg>
      <pc:sldChg chg="addSp delSp modSp new mod">
        <pc:chgData name="Mehwish Arshad" userId="ff72fa3e97d75a53" providerId="LiveId" clId="{8D538555-56EA-45B2-B7B8-D83D7B8442A2}" dt="2026-06-21T00:04:45.808" v="4671" actId="20577"/>
        <pc:sldMkLst>
          <pc:docMk/>
          <pc:sldMk cId="2704793185" sldId="271"/>
        </pc:sldMkLst>
        <pc:spChg chg="mod">
          <ac:chgData name="Mehwish Arshad" userId="ff72fa3e97d75a53" providerId="LiveId" clId="{8D538555-56EA-45B2-B7B8-D83D7B8442A2}" dt="2026-06-21T00:04:45.808" v="4671" actId="20577"/>
          <ac:spMkLst>
            <pc:docMk/>
            <pc:sldMk cId="2704793185" sldId="271"/>
            <ac:spMk id="3" creationId="{91198B88-4111-20B9-3A9B-0DE951E58428}"/>
          </ac:spMkLst>
        </pc:spChg>
        <pc:spChg chg="mod">
          <ac:chgData name="Mehwish Arshad" userId="ff72fa3e97d75a53" providerId="LiveId" clId="{8D538555-56EA-45B2-B7B8-D83D7B8442A2}" dt="2026-06-20T23:56:53.581" v="4633" actId="1076"/>
          <ac:spMkLst>
            <pc:docMk/>
            <pc:sldMk cId="2704793185" sldId="271"/>
            <ac:spMk id="4" creationId="{40F21707-CE0B-A291-65CC-842319083008}"/>
          </ac:spMkLst>
        </pc:spChg>
        <pc:spChg chg="add mod">
          <ac:chgData name="Mehwish Arshad" userId="ff72fa3e97d75a53" providerId="LiveId" clId="{8D538555-56EA-45B2-B7B8-D83D7B8442A2}" dt="2026-06-20T23:56:00.966" v="4625" actId="1076"/>
          <ac:spMkLst>
            <pc:docMk/>
            <pc:sldMk cId="2704793185" sldId="271"/>
            <ac:spMk id="12" creationId="{6A75F1EE-7BA7-09E7-7EA4-ECD7E5C60B27}"/>
          </ac:spMkLst>
        </pc:spChg>
      </pc:sldChg>
      <pc:sldChg chg="delSp modSp new mod">
        <pc:chgData name="Mehwish Arshad" userId="ff72fa3e97d75a53" providerId="LiveId" clId="{8D538555-56EA-45B2-B7B8-D83D7B8442A2}" dt="2026-06-21T00:00:17.233" v="4655" actId="255"/>
        <pc:sldMkLst>
          <pc:docMk/>
          <pc:sldMk cId="3781265383" sldId="272"/>
        </pc:sldMkLst>
        <pc:spChg chg="mod">
          <ac:chgData name="Mehwish Arshad" userId="ff72fa3e97d75a53" providerId="LiveId" clId="{8D538555-56EA-45B2-B7B8-D83D7B8442A2}" dt="2026-06-21T00:00:17.233" v="4655" actId="255"/>
          <ac:spMkLst>
            <pc:docMk/>
            <pc:sldMk cId="3781265383" sldId="272"/>
            <ac:spMk id="3" creationId="{E4D3881D-3A94-0935-60E7-0644952EC41F}"/>
          </ac:spMkLst>
        </pc:spChg>
      </pc:sldChg>
      <pc:sldChg chg="addSp modSp new mod">
        <pc:chgData name="Mehwish Arshad" userId="ff72fa3e97d75a53" providerId="LiveId" clId="{8D538555-56EA-45B2-B7B8-D83D7B8442A2}" dt="2026-06-20T20:56:54.085" v="4610" actId="1076"/>
        <pc:sldMkLst>
          <pc:docMk/>
          <pc:sldMk cId="2038313049" sldId="273"/>
        </pc:sldMkLst>
        <pc:spChg chg="add mod">
          <ac:chgData name="Mehwish Arshad" userId="ff72fa3e97d75a53" providerId="LiveId" clId="{8D538555-56EA-45B2-B7B8-D83D7B8442A2}" dt="2026-06-20T20:56:54.085" v="4610" actId="1076"/>
          <ac:spMkLst>
            <pc:docMk/>
            <pc:sldMk cId="2038313049" sldId="273"/>
            <ac:spMk id="3" creationId="{4C7142A3-044B-BE58-1A1F-8725589AD557}"/>
          </ac:spMkLst>
        </pc:spChg>
      </pc:sldChg>
      <pc:sldChg chg="addSp modSp new mod">
        <pc:chgData name="Mehwish Arshad" userId="ff72fa3e97d75a53" providerId="LiveId" clId="{8D538555-56EA-45B2-B7B8-D83D7B8442A2}" dt="2026-06-20T20:50:57.194" v="4603" actId="20577"/>
        <pc:sldMkLst>
          <pc:docMk/>
          <pc:sldMk cId="2311335816" sldId="274"/>
        </pc:sldMkLst>
        <pc:spChg chg="add mod">
          <ac:chgData name="Mehwish Arshad" userId="ff72fa3e97d75a53" providerId="LiveId" clId="{8D538555-56EA-45B2-B7B8-D83D7B8442A2}" dt="2026-06-20T20:50:57.194" v="4603" actId="20577"/>
          <ac:spMkLst>
            <pc:docMk/>
            <pc:sldMk cId="2311335816" sldId="274"/>
            <ac:spMk id="3" creationId="{247369EC-DEA6-4874-E9DE-0917D7A1EC09}"/>
          </ac:spMkLst>
        </pc:spChg>
      </pc:sldChg>
      <pc:sldChg chg="addSp modSp new mod">
        <pc:chgData name="Mehwish Arshad" userId="ff72fa3e97d75a53" providerId="LiveId" clId="{8D538555-56EA-45B2-B7B8-D83D7B8442A2}" dt="2026-06-20T20:47:24.094" v="4592" actId="114"/>
        <pc:sldMkLst>
          <pc:docMk/>
          <pc:sldMk cId="1152961370" sldId="275"/>
        </pc:sldMkLst>
        <pc:spChg chg="add mod">
          <ac:chgData name="Mehwish Arshad" userId="ff72fa3e97d75a53" providerId="LiveId" clId="{8D538555-56EA-45B2-B7B8-D83D7B8442A2}" dt="2026-06-20T20:47:24.094" v="4592" actId="114"/>
          <ac:spMkLst>
            <pc:docMk/>
            <pc:sldMk cId="1152961370" sldId="275"/>
            <ac:spMk id="3" creationId="{51F88018-2632-B175-FF85-5516F2CA92E8}"/>
          </ac:spMkLst>
        </pc:spChg>
      </pc:sldChg>
      <pc:sldChg chg="new del">
        <pc:chgData name="Mehwish Arshad" userId="ff72fa3e97d75a53" providerId="LiveId" clId="{8D538555-56EA-45B2-B7B8-D83D7B8442A2}" dt="2026-06-20T19:50:37.630" v="4056" actId="47"/>
        <pc:sldMkLst>
          <pc:docMk/>
          <pc:sldMk cId="2224317241" sldId="27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F59382-0543-4C59-AFAD-44C797CD17AE}"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F30358D4-49DE-4BA5-877D-E54ECF51CC44}">
      <dgm:prSet phldrT="[Text]" custT="1"/>
      <dgm:spPr/>
      <dgm:t>
        <a:bodyPr/>
        <a:lstStyle/>
        <a:p>
          <a:r>
            <a:rPr lang="en-GB" sz="1400" dirty="0">
              <a:latin typeface="Arial" panose="020B0604020202020204" pitchFamily="34" charset="0"/>
              <a:cs typeface="Arial" panose="020B0604020202020204" pitchFamily="34" charset="0"/>
            </a:rPr>
            <a:t>Definition</a:t>
          </a:r>
        </a:p>
      </dgm:t>
    </dgm:pt>
    <dgm:pt modelId="{F52B931B-2667-48DB-A071-836F33C4AB55}" type="parTrans" cxnId="{220422FA-3D1A-4662-9B7E-2A49B4FEC5BF}">
      <dgm:prSet/>
      <dgm:spPr/>
      <dgm:t>
        <a:bodyPr/>
        <a:lstStyle/>
        <a:p>
          <a:endParaRPr lang="en-GB"/>
        </a:p>
      </dgm:t>
    </dgm:pt>
    <dgm:pt modelId="{8EB280E3-2771-4477-801D-AFA6B6F92C90}" type="sibTrans" cxnId="{220422FA-3D1A-4662-9B7E-2A49B4FEC5BF}">
      <dgm:prSet/>
      <dgm:spPr/>
      <dgm:t>
        <a:bodyPr/>
        <a:lstStyle/>
        <a:p>
          <a:endParaRPr lang="en-GB"/>
        </a:p>
      </dgm:t>
    </dgm:pt>
    <dgm:pt modelId="{71B3B7E0-F834-4210-9D1E-DE59455CE865}">
      <dgm:prSet phldrT="[Text]" phldr="0" custT="1"/>
      <dgm:spPr/>
      <dgm:t>
        <a:bodyPr/>
        <a:lstStyle/>
        <a:p>
          <a:r>
            <a:rPr lang="en-US" sz="1400" dirty="0">
              <a:latin typeface="Arial" panose="020B0604020202020204" pitchFamily="34" charset="0"/>
              <a:cs typeface="Arial" panose="020B0604020202020204" pitchFamily="34" charset="0"/>
            </a:rPr>
            <a:t>policy</a:t>
          </a:r>
          <a:endParaRPr lang="en-GB" sz="1400" dirty="0">
            <a:latin typeface="Arial" panose="020B0604020202020204" pitchFamily="34" charset="0"/>
            <a:cs typeface="Arial" panose="020B0604020202020204" pitchFamily="34" charset="0"/>
          </a:endParaRPr>
        </a:p>
      </dgm:t>
    </dgm:pt>
    <dgm:pt modelId="{EF01C115-8307-49D7-A6BF-95C47EF437DC}" type="parTrans" cxnId="{889C32EB-93F4-4E0C-9C4F-9252F8619176}">
      <dgm:prSet/>
      <dgm:spPr/>
      <dgm:t>
        <a:bodyPr/>
        <a:lstStyle/>
        <a:p>
          <a:endParaRPr lang="en-GB"/>
        </a:p>
      </dgm:t>
    </dgm:pt>
    <dgm:pt modelId="{01B890D2-FF59-4143-AF72-438091C90951}" type="sibTrans" cxnId="{889C32EB-93F4-4E0C-9C4F-9252F8619176}">
      <dgm:prSet/>
      <dgm:spPr/>
      <dgm:t>
        <a:bodyPr/>
        <a:lstStyle/>
        <a:p>
          <a:endParaRPr lang="en-GB"/>
        </a:p>
      </dgm:t>
    </dgm:pt>
    <dgm:pt modelId="{7DC791AC-819A-43D2-830B-F79CD28BF1CE}">
      <dgm:prSet phldrT="[Text]" phldr="0" custT="1"/>
      <dgm:spPr/>
      <dgm:t>
        <a:bodyPr/>
        <a:lstStyle/>
        <a:p>
          <a:r>
            <a:rPr lang="en-US" sz="1400" dirty="0">
              <a:latin typeface="Arial" panose="020B0604020202020204" pitchFamily="34" charset="0"/>
              <a:cs typeface="Arial" panose="020B0604020202020204" pitchFamily="34" charset="0"/>
            </a:rPr>
            <a:t>Legislation</a:t>
          </a:r>
          <a:endParaRPr lang="en-GB" sz="1400" dirty="0">
            <a:latin typeface="Arial" panose="020B0604020202020204" pitchFamily="34" charset="0"/>
            <a:cs typeface="Arial" panose="020B0604020202020204" pitchFamily="34" charset="0"/>
          </a:endParaRPr>
        </a:p>
      </dgm:t>
    </dgm:pt>
    <dgm:pt modelId="{EFE396CE-2F04-42BC-81EC-32891DA29366}" type="parTrans" cxnId="{B1E6A08B-6E7E-4C9C-A2FA-DF54DEA8CDE3}">
      <dgm:prSet/>
      <dgm:spPr/>
      <dgm:t>
        <a:bodyPr/>
        <a:lstStyle/>
        <a:p>
          <a:endParaRPr lang="en-GB"/>
        </a:p>
      </dgm:t>
    </dgm:pt>
    <dgm:pt modelId="{2B111860-325F-4894-8E1A-7123B533C6F0}" type="sibTrans" cxnId="{B1E6A08B-6E7E-4C9C-A2FA-DF54DEA8CDE3}">
      <dgm:prSet/>
      <dgm:spPr/>
      <dgm:t>
        <a:bodyPr/>
        <a:lstStyle/>
        <a:p>
          <a:endParaRPr lang="en-GB"/>
        </a:p>
      </dgm:t>
    </dgm:pt>
    <dgm:pt modelId="{D624A7A1-AD04-47A6-8A58-762C50E7AA9B}">
      <dgm:prSet custT="1"/>
      <dgm:spPr/>
      <dgm:t>
        <a:bodyPr/>
        <a:lstStyle/>
        <a:p>
          <a:r>
            <a:rPr lang="en-US" sz="1400" dirty="0">
              <a:latin typeface="Arial" panose="020B0604020202020204" pitchFamily="34" charset="0"/>
              <a:cs typeface="Arial" panose="020B0604020202020204" pitchFamily="34" charset="0"/>
            </a:rPr>
            <a:t>Inequalities</a:t>
          </a:r>
          <a:endParaRPr lang="en-GB" sz="1400" dirty="0">
            <a:latin typeface="Arial" panose="020B0604020202020204" pitchFamily="34" charset="0"/>
            <a:cs typeface="Arial" panose="020B0604020202020204" pitchFamily="34" charset="0"/>
          </a:endParaRPr>
        </a:p>
      </dgm:t>
    </dgm:pt>
    <dgm:pt modelId="{BA428076-9641-4FA6-A3C8-B9F43FCA3183}" type="parTrans" cxnId="{61CF9E63-CFBE-417E-95F3-5C7D4AE0B95D}">
      <dgm:prSet/>
      <dgm:spPr/>
      <dgm:t>
        <a:bodyPr/>
        <a:lstStyle/>
        <a:p>
          <a:endParaRPr lang="en-GB"/>
        </a:p>
      </dgm:t>
    </dgm:pt>
    <dgm:pt modelId="{4B503D6F-34EA-4105-85FC-F396BCB031A3}" type="sibTrans" cxnId="{61CF9E63-CFBE-417E-95F3-5C7D4AE0B95D}">
      <dgm:prSet/>
      <dgm:spPr/>
      <dgm:t>
        <a:bodyPr/>
        <a:lstStyle/>
        <a:p>
          <a:endParaRPr lang="en-GB"/>
        </a:p>
      </dgm:t>
    </dgm:pt>
    <dgm:pt modelId="{7171F4C5-CEE5-4602-B6A0-82800D4EE3D1}">
      <dgm:prSet custT="1"/>
      <dgm:spPr/>
      <dgm:t>
        <a:bodyPr/>
        <a:lstStyle/>
        <a:p>
          <a:r>
            <a:rPr lang="en-US" sz="1400" dirty="0">
              <a:latin typeface="Arial" panose="020B0604020202020204" pitchFamily="34" charset="0"/>
              <a:cs typeface="Arial" panose="020B0604020202020204" pitchFamily="34" charset="0"/>
            </a:rPr>
            <a:t>Sustainability </a:t>
          </a:r>
          <a:endParaRPr lang="en-GB" sz="1400" dirty="0">
            <a:latin typeface="Arial" panose="020B0604020202020204" pitchFamily="34" charset="0"/>
            <a:cs typeface="Arial" panose="020B0604020202020204" pitchFamily="34" charset="0"/>
          </a:endParaRPr>
        </a:p>
      </dgm:t>
    </dgm:pt>
    <dgm:pt modelId="{3B30FD50-9E95-4D28-BDE8-C14FB5905F92}" type="parTrans" cxnId="{F0A60C6B-457E-44D7-A9B4-A37E64914909}">
      <dgm:prSet/>
      <dgm:spPr/>
      <dgm:t>
        <a:bodyPr/>
        <a:lstStyle/>
        <a:p>
          <a:endParaRPr lang="en-GB"/>
        </a:p>
      </dgm:t>
    </dgm:pt>
    <dgm:pt modelId="{F37EBD9D-9504-4C82-A8AF-3DAD4A8EF873}" type="sibTrans" cxnId="{F0A60C6B-457E-44D7-A9B4-A37E64914909}">
      <dgm:prSet/>
      <dgm:spPr/>
      <dgm:t>
        <a:bodyPr/>
        <a:lstStyle/>
        <a:p>
          <a:endParaRPr lang="en-GB"/>
        </a:p>
      </dgm:t>
    </dgm:pt>
    <dgm:pt modelId="{A0A5A822-E80D-40A0-B43B-F1DBAD0CDDB8}">
      <dgm:prSet custT="1"/>
      <dgm:spPr/>
      <dgm:t>
        <a:bodyPr/>
        <a:lstStyle/>
        <a:p>
          <a:r>
            <a:rPr lang="en-US" sz="1400" dirty="0">
              <a:latin typeface="Arial" panose="020B0604020202020204" pitchFamily="34" charset="0"/>
              <a:cs typeface="Arial" panose="020B0604020202020204" pitchFamily="34" charset="0"/>
            </a:rPr>
            <a:t>Critique</a:t>
          </a:r>
          <a:endParaRPr lang="en-GB" sz="1400" dirty="0">
            <a:latin typeface="Arial" panose="020B0604020202020204" pitchFamily="34" charset="0"/>
            <a:cs typeface="Arial" panose="020B0604020202020204" pitchFamily="34" charset="0"/>
          </a:endParaRPr>
        </a:p>
      </dgm:t>
    </dgm:pt>
    <dgm:pt modelId="{31C8582D-46F7-4101-8F6E-D6DE39549146}" type="parTrans" cxnId="{85AB6F64-3903-4E97-8A3D-4FA61656E05C}">
      <dgm:prSet/>
      <dgm:spPr/>
      <dgm:t>
        <a:bodyPr/>
        <a:lstStyle/>
        <a:p>
          <a:endParaRPr lang="en-GB"/>
        </a:p>
      </dgm:t>
    </dgm:pt>
    <dgm:pt modelId="{D0D840AC-EBD2-4198-AE8C-7B949A5AD074}" type="sibTrans" cxnId="{85AB6F64-3903-4E97-8A3D-4FA61656E05C}">
      <dgm:prSet/>
      <dgm:spPr/>
      <dgm:t>
        <a:bodyPr/>
        <a:lstStyle/>
        <a:p>
          <a:endParaRPr lang="en-GB"/>
        </a:p>
      </dgm:t>
    </dgm:pt>
    <dgm:pt modelId="{93749C8C-DAE9-41AB-83F2-D1D52D7763C0}">
      <dgm:prSet custT="1"/>
      <dgm:spPr/>
      <dgm:t>
        <a:bodyPr/>
        <a:lstStyle/>
        <a:p>
          <a:r>
            <a:rPr lang="en-GB" sz="1400" dirty="0">
              <a:latin typeface="Arial" panose="020B0604020202020204" pitchFamily="34" charset="0"/>
              <a:cs typeface="Arial" panose="020B0604020202020204" pitchFamily="34" charset="0"/>
            </a:rPr>
            <a:t>Models</a:t>
          </a:r>
        </a:p>
      </dgm:t>
    </dgm:pt>
    <dgm:pt modelId="{82CA1C18-CB0B-4235-9021-BABD02C6A6D4}" type="parTrans" cxnId="{8F4AB695-C989-4BC4-82EB-9C1903CE90DF}">
      <dgm:prSet/>
      <dgm:spPr/>
      <dgm:t>
        <a:bodyPr/>
        <a:lstStyle/>
        <a:p>
          <a:endParaRPr lang="en-GB"/>
        </a:p>
      </dgm:t>
    </dgm:pt>
    <dgm:pt modelId="{34CD671F-2CE9-480C-AD56-52A20F2D9CEB}" type="sibTrans" cxnId="{8F4AB695-C989-4BC4-82EB-9C1903CE90DF}">
      <dgm:prSet/>
      <dgm:spPr/>
      <dgm:t>
        <a:bodyPr/>
        <a:lstStyle/>
        <a:p>
          <a:endParaRPr lang="en-GB"/>
        </a:p>
      </dgm:t>
    </dgm:pt>
    <dgm:pt modelId="{D7230903-EB3B-4074-82D8-8FC27301BAB2}">
      <dgm:prSet custT="1"/>
      <dgm:spPr/>
      <dgm:t>
        <a:bodyPr/>
        <a:lstStyle/>
        <a:p>
          <a:r>
            <a:rPr lang="en-US" sz="1400" dirty="0">
              <a:latin typeface="Arial" panose="020B0604020202020204" pitchFamily="34" charset="0"/>
              <a:cs typeface="Arial" panose="020B0604020202020204" pitchFamily="34" charset="0"/>
            </a:rPr>
            <a:t>Conclusion</a:t>
          </a:r>
          <a:endParaRPr lang="en-GB" sz="1400" dirty="0">
            <a:latin typeface="Arial" panose="020B0604020202020204" pitchFamily="34" charset="0"/>
            <a:cs typeface="Arial" panose="020B0604020202020204" pitchFamily="34" charset="0"/>
          </a:endParaRPr>
        </a:p>
      </dgm:t>
    </dgm:pt>
    <dgm:pt modelId="{F38D4E17-11DE-4E29-95DD-809C4B11FE6F}" type="parTrans" cxnId="{224370B5-F206-4D7A-8B65-8144DC1242C9}">
      <dgm:prSet/>
      <dgm:spPr/>
      <dgm:t>
        <a:bodyPr/>
        <a:lstStyle/>
        <a:p>
          <a:endParaRPr lang="en-GB"/>
        </a:p>
      </dgm:t>
    </dgm:pt>
    <dgm:pt modelId="{701FB85D-8579-4A7D-9669-63A9D4FF2B45}" type="sibTrans" cxnId="{224370B5-F206-4D7A-8B65-8144DC1242C9}">
      <dgm:prSet/>
      <dgm:spPr/>
      <dgm:t>
        <a:bodyPr/>
        <a:lstStyle/>
        <a:p>
          <a:endParaRPr lang="en-GB"/>
        </a:p>
      </dgm:t>
    </dgm:pt>
    <dgm:pt modelId="{937B1C7A-52E1-4A01-85F1-B19A60ED04F6}">
      <dgm:prSet custT="1"/>
      <dgm:spPr/>
      <dgm:t>
        <a:bodyPr/>
        <a:lstStyle/>
        <a:p>
          <a:r>
            <a:rPr lang="en-US" sz="2000" b="1" dirty="0">
              <a:solidFill>
                <a:schemeClr val="tx1"/>
              </a:solidFill>
              <a:latin typeface="Arial" panose="020B0604020202020204" pitchFamily="34" charset="0"/>
              <a:cs typeface="Arial" panose="020B0604020202020204" pitchFamily="34" charset="0"/>
            </a:rPr>
            <a:t>Structure</a:t>
          </a:r>
          <a:endParaRPr lang="en-GB" sz="2000" b="1" dirty="0">
            <a:solidFill>
              <a:schemeClr val="tx1"/>
            </a:solidFill>
            <a:latin typeface="Arial" panose="020B0604020202020204" pitchFamily="34" charset="0"/>
            <a:cs typeface="Arial" panose="020B0604020202020204" pitchFamily="34" charset="0"/>
          </a:endParaRPr>
        </a:p>
      </dgm:t>
    </dgm:pt>
    <dgm:pt modelId="{44E13CEC-A9BD-4CAB-B2BF-1220C0F37B0C}" type="sibTrans" cxnId="{F459496D-05EA-4400-B567-DED43FEB6B4D}">
      <dgm:prSet/>
      <dgm:spPr/>
      <dgm:t>
        <a:bodyPr/>
        <a:lstStyle/>
        <a:p>
          <a:endParaRPr lang="en-GB"/>
        </a:p>
      </dgm:t>
    </dgm:pt>
    <dgm:pt modelId="{8D9AAEDA-D8F1-42C7-BE21-19B30C05D818}" type="parTrans" cxnId="{F459496D-05EA-4400-B567-DED43FEB6B4D}">
      <dgm:prSet/>
      <dgm:spPr/>
      <dgm:t>
        <a:bodyPr/>
        <a:lstStyle/>
        <a:p>
          <a:endParaRPr lang="en-GB"/>
        </a:p>
      </dgm:t>
    </dgm:pt>
    <dgm:pt modelId="{213B919E-48E1-4EA5-8DBD-2E9062DF64AE}" type="pres">
      <dgm:prSet presAssocID="{88F59382-0543-4C59-AFAD-44C797CD17AE}" presName="Name0" presStyleCnt="0">
        <dgm:presLayoutVars>
          <dgm:dir/>
          <dgm:resizeHandles val="exact"/>
        </dgm:presLayoutVars>
      </dgm:prSet>
      <dgm:spPr/>
    </dgm:pt>
    <dgm:pt modelId="{9C7F6EB0-7C77-4921-9C23-76FFA57FD49C}" type="pres">
      <dgm:prSet presAssocID="{937B1C7A-52E1-4A01-85F1-B19A60ED04F6}" presName="parTxOnly" presStyleLbl="node1" presStyleIdx="0" presStyleCnt="9">
        <dgm:presLayoutVars>
          <dgm:bulletEnabled val="1"/>
        </dgm:presLayoutVars>
      </dgm:prSet>
      <dgm:spPr/>
    </dgm:pt>
    <dgm:pt modelId="{7908C53C-0355-4268-8FB6-06D0C6139F2C}" type="pres">
      <dgm:prSet presAssocID="{44E13CEC-A9BD-4CAB-B2BF-1220C0F37B0C}" presName="parSpace" presStyleCnt="0"/>
      <dgm:spPr/>
    </dgm:pt>
    <dgm:pt modelId="{CF677F17-14A7-46A4-A666-DCD050F9BA43}" type="pres">
      <dgm:prSet presAssocID="{F30358D4-49DE-4BA5-877D-E54ECF51CC44}" presName="parTxOnly" presStyleLbl="node1" presStyleIdx="1" presStyleCnt="9">
        <dgm:presLayoutVars>
          <dgm:bulletEnabled val="1"/>
        </dgm:presLayoutVars>
      </dgm:prSet>
      <dgm:spPr/>
    </dgm:pt>
    <dgm:pt modelId="{DA459864-51EE-4BD4-8986-016F3F723209}" type="pres">
      <dgm:prSet presAssocID="{8EB280E3-2771-4477-801D-AFA6B6F92C90}" presName="parSpace" presStyleCnt="0"/>
      <dgm:spPr/>
    </dgm:pt>
    <dgm:pt modelId="{2D18581A-A101-4EC4-B264-C018B371181D}" type="pres">
      <dgm:prSet presAssocID="{93749C8C-DAE9-41AB-83F2-D1D52D7763C0}" presName="parTxOnly" presStyleLbl="node1" presStyleIdx="2" presStyleCnt="9">
        <dgm:presLayoutVars>
          <dgm:bulletEnabled val="1"/>
        </dgm:presLayoutVars>
      </dgm:prSet>
      <dgm:spPr/>
    </dgm:pt>
    <dgm:pt modelId="{75DBC4B4-C61C-4C93-BBA2-58FFEC04336E}" type="pres">
      <dgm:prSet presAssocID="{34CD671F-2CE9-480C-AD56-52A20F2D9CEB}" presName="parSpace" presStyleCnt="0"/>
      <dgm:spPr/>
    </dgm:pt>
    <dgm:pt modelId="{9C4D88BD-C1FD-4CA8-A893-02479CF98358}" type="pres">
      <dgm:prSet presAssocID="{7171F4C5-CEE5-4602-B6A0-82800D4EE3D1}" presName="parTxOnly" presStyleLbl="node1" presStyleIdx="3" presStyleCnt="9">
        <dgm:presLayoutVars>
          <dgm:bulletEnabled val="1"/>
        </dgm:presLayoutVars>
      </dgm:prSet>
      <dgm:spPr/>
    </dgm:pt>
    <dgm:pt modelId="{692AC6D2-A621-402F-9AD1-A19C07E34C6A}" type="pres">
      <dgm:prSet presAssocID="{F37EBD9D-9504-4C82-A8AF-3DAD4A8EF873}" presName="parSpace" presStyleCnt="0"/>
      <dgm:spPr/>
    </dgm:pt>
    <dgm:pt modelId="{1B4B57A4-935C-4096-91D2-AA1FA9410D40}" type="pres">
      <dgm:prSet presAssocID="{71B3B7E0-F834-4210-9D1E-DE59455CE865}" presName="parTxOnly" presStyleLbl="node1" presStyleIdx="4" presStyleCnt="9">
        <dgm:presLayoutVars>
          <dgm:bulletEnabled val="1"/>
        </dgm:presLayoutVars>
      </dgm:prSet>
      <dgm:spPr/>
    </dgm:pt>
    <dgm:pt modelId="{093FA4AB-25A2-4D2A-89E4-A7B2E86BCA58}" type="pres">
      <dgm:prSet presAssocID="{01B890D2-FF59-4143-AF72-438091C90951}" presName="parSpace" presStyleCnt="0"/>
      <dgm:spPr/>
    </dgm:pt>
    <dgm:pt modelId="{290411AD-B524-4485-A00A-5F85E40BA28B}" type="pres">
      <dgm:prSet presAssocID="{D624A7A1-AD04-47A6-8A58-762C50E7AA9B}" presName="parTxOnly" presStyleLbl="node1" presStyleIdx="5" presStyleCnt="9">
        <dgm:presLayoutVars>
          <dgm:bulletEnabled val="1"/>
        </dgm:presLayoutVars>
      </dgm:prSet>
      <dgm:spPr/>
    </dgm:pt>
    <dgm:pt modelId="{3435D196-9306-40E0-9244-ED3AD90195CA}" type="pres">
      <dgm:prSet presAssocID="{4B503D6F-34EA-4105-85FC-F396BCB031A3}" presName="parSpace" presStyleCnt="0"/>
      <dgm:spPr/>
    </dgm:pt>
    <dgm:pt modelId="{EB1238A6-E11F-40BD-800C-F3071F144BF4}" type="pres">
      <dgm:prSet presAssocID="{7DC791AC-819A-43D2-830B-F79CD28BF1CE}" presName="parTxOnly" presStyleLbl="node1" presStyleIdx="6" presStyleCnt="9">
        <dgm:presLayoutVars>
          <dgm:bulletEnabled val="1"/>
        </dgm:presLayoutVars>
      </dgm:prSet>
      <dgm:spPr/>
    </dgm:pt>
    <dgm:pt modelId="{6A00CA1C-DAFE-404F-8B7E-2E174DDF8020}" type="pres">
      <dgm:prSet presAssocID="{2B111860-325F-4894-8E1A-7123B533C6F0}" presName="parSpace" presStyleCnt="0"/>
      <dgm:spPr/>
    </dgm:pt>
    <dgm:pt modelId="{F3EAC6A6-3EDB-4823-82AE-9F2FFE6E2298}" type="pres">
      <dgm:prSet presAssocID="{A0A5A822-E80D-40A0-B43B-F1DBAD0CDDB8}" presName="parTxOnly" presStyleLbl="node1" presStyleIdx="7" presStyleCnt="9">
        <dgm:presLayoutVars>
          <dgm:bulletEnabled val="1"/>
        </dgm:presLayoutVars>
      </dgm:prSet>
      <dgm:spPr/>
    </dgm:pt>
    <dgm:pt modelId="{D411952B-9AB6-4CD5-B63E-0FB335B24C74}" type="pres">
      <dgm:prSet presAssocID="{D0D840AC-EBD2-4198-AE8C-7B949A5AD074}" presName="parSpace" presStyleCnt="0"/>
      <dgm:spPr/>
    </dgm:pt>
    <dgm:pt modelId="{18B993EE-D20A-4DA7-B009-E1791C76D79C}" type="pres">
      <dgm:prSet presAssocID="{D7230903-EB3B-4074-82D8-8FC27301BAB2}" presName="parTxOnly" presStyleLbl="node1" presStyleIdx="8" presStyleCnt="9">
        <dgm:presLayoutVars>
          <dgm:bulletEnabled val="1"/>
        </dgm:presLayoutVars>
      </dgm:prSet>
      <dgm:spPr/>
    </dgm:pt>
  </dgm:ptLst>
  <dgm:cxnLst>
    <dgm:cxn modelId="{53954C0F-1D04-4D7B-BF4C-363D14660A8B}" type="presOf" srcId="{7DC791AC-819A-43D2-830B-F79CD28BF1CE}" destId="{EB1238A6-E11F-40BD-800C-F3071F144BF4}" srcOrd="0" destOrd="0" presId="urn:microsoft.com/office/officeart/2005/8/layout/hChevron3"/>
    <dgm:cxn modelId="{9EB3241F-5E19-458E-838C-5AF1F5691E52}" type="presOf" srcId="{D624A7A1-AD04-47A6-8A58-762C50E7AA9B}" destId="{290411AD-B524-4485-A00A-5F85E40BA28B}" srcOrd="0" destOrd="0" presId="urn:microsoft.com/office/officeart/2005/8/layout/hChevron3"/>
    <dgm:cxn modelId="{768B5462-EB4B-4AD0-918C-AF919C6E1798}" type="presOf" srcId="{D7230903-EB3B-4074-82D8-8FC27301BAB2}" destId="{18B993EE-D20A-4DA7-B009-E1791C76D79C}" srcOrd="0" destOrd="0" presId="urn:microsoft.com/office/officeart/2005/8/layout/hChevron3"/>
    <dgm:cxn modelId="{61CF9E63-CFBE-417E-95F3-5C7D4AE0B95D}" srcId="{88F59382-0543-4C59-AFAD-44C797CD17AE}" destId="{D624A7A1-AD04-47A6-8A58-762C50E7AA9B}" srcOrd="5" destOrd="0" parTransId="{BA428076-9641-4FA6-A3C8-B9F43FCA3183}" sibTransId="{4B503D6F-34EA-4105-85FC-F396BCB031A3}"/>
    <dgm:cxn modelId="{85AB6F64-3903-4E97-8A3D-4FA61656E05C}" srcId="{88F59382-0543-4C59-AFAD-44C797CD17AE}" destId="{A0A5A822-E80D-40A0-B43B-F1DBAD0CDDB8}" srcOrd="7" destOrd="0" parTransId="{31C8582D-46F7-4101-8F6E-D6DE39549146}" sibTransId="{D0D840AC-EBD2-4198-AE8C-7B949A5AD074}"/>
    <dgm:cxn modelId="{F0A60C6B-457E-44D7-A9B4-A37E64914909}" srcId="{88F59382-0543-4C59-AFAD-44C797CD17AE}" destId="{7171F4C5-CEE5-4602-B6A0-82800D4EE3D1}" srcOrd="3" destOrd="0" parTransId="{3B30FD50-9E95-4D28-BDE8-C14FB5905F92}" sibTransId="{F37EBD9D-9504-4C82-A8AF-3DAD4A8EF873}"/>
    <dgm:cxn modelId="{F459496D-05EA-4400-B567-DED43FEB6B4D}" srcId="{88F59382-0543-4C59-AFAD-44C797CD17AE}" destId="{937B1C7A-52E1-4A01-85F1-B19A60ED04F6}" srcOrd="0" destOrd="0" parTransId="{8D9AAEDA-D8F1-42C7-BE21-19B30C05D818}" sibTransId="{44E13CEC-A9BD-4CAB-B2BF-1220C0F37B0C}"/>
    <dgm:cxn modelId="{5EBDE86D-724C-4540-9E0A-ADB045A6291B}" type="presOf" srcId="{A0A5A822-E80D-40A0-B43B-F1DBAD0CDDB8}" destId="{F3EAC6A6-3EDB-4823-82AE-9F2FFE6E2298}" srcOrd="0" destOrd="0" presId="urn:microsoft.com/office/officeart/2005/8/layout/hChevron3"/>
    <dgm:cxn modelId="{28352655-4220-42F1-9DCA-D45D75BF31D9}" type="presOf" srcId="{7171F4C5-CEE5-4602-B6A0-82800D4EE3D1}" destId="{9C4D88BD-C1FD-4CA8-A893-02479CF98358}" srcOrd="0" destOrd="0" presId="urn:microsoft.com/office/officeart/2005/8/layout/hChevron3"/>
    <dgm:cxn modelId="{A6BBBD77-74EB-46AF-A720-33CF7F17E3A8}" type="presOf" srcId="{93749C8C-DAE9-41AB-83F2-D1D52D7763C0}" destId="{2D18581A-A101-4EC4-B264-C018B371181D}" srcOrd="0" destOrd="0" presId="urn:microsoft.com/office/officeart/2005/8/layout/hChevron3"/>
    <dgm:cxn modelId="{2F4FFD89-A484-4360-85A4-52184F0777A7}" type="presOf" srcId="{71B3B7E0-F834-4210-9D1E-DE59455CE865}" destId="{1B4B57A4-935C-4096-91D2-AA1FA9410D40}" srcOrd="0" destOrd="0" presId="urn:microsoft.com/office/officeart/2005/8/layout/hChevron3"/>
    <dgm:cxn modelId="{B1E6A08B-6E7E-4C9C-A2FA-DF54DEA8CDE3}" srcId="{88F59382-0543-4C59-AFAD-44C797CD17AE}" destId="{7DC791AC-819A-43D2-830B-F79CD28BF1CE}" srcOrd="6" destOrd="0" parTransId="{EFE396CE-2F04-42BC-81EC-32891DA29366}" sibTransId="{2B111860-325F-4894-8E1A-7123B533C6F0}"/>
    <dgm:cxn modelId="{1543648E-A131-4E46-B02F-8959669D38B3}" type="presOf" srcId="{937B1C7A-52E1-4A01-85F1-B19A60ED04F6}" destId="{9C7F6EB0-7C77-4921-9C23-76FFA57FD49C}" srcOrd="0" destOrd="0" presId="urn:microsoft.com/office/officeart/2005/8/layout/hChevron3"/>
    <dgm:cxn modelId="{8F4AB695-C989-4BC4-82EB-9C1903CE90DF}" srcId="{88F59382-0543-4C59-AFAD-44C797CD17AE}" destId="{93749C8C-DAE9-41AB-83F2-D1D52D7763C0}" srcOrd="2" destOrd="0" parTransId="{82CA1C18-CB0B-4235-9021-BABD02C6A6D4}" sibTransId="{34CD671F-2CE9-480C-AD56-52A20F2D9CEB}"/>
    <dgm:cxn modelId="{FDC9379F-CFC8-428A-B7C2-3D9DF408FD62}" type="presOf" srcId="{88F59382-0543-4C59-AFAD-44C797CD17AE}" destId="{213B919E-48E1-4EA5-8DBD-2E9062DF64AE}" srcOrd="0" destOrd="0" presId="urn:microsoft.com/office/officeart/2005/8/layout/hChevron3"/>
    <dgm:cxn modelId="{B2DCF6B3-6C62-456B-AB8A-FDFD1CAD3810}" type="presOf" srcId="{F30358D4-49DE-4BA5-877D-E54ECF51CC44}" destId="{CF677F17-14A7-46A4-A666-DCD050F9BA43}" srcOrd="0" destOrd="0" presId="urn:microsoft.com/office/officeart/2005/8/layout/hChevron3"/>
    <dgm:cxn modelId="{224370B5-F206-4D7A-8B65-8144DC1242C9}" srcId="{88F59382-0543-4C59-AFAD-44C797CD17AE}" destId="{D7230903-EB3B-4074-82D8-8FC27301BAB2}" srcOrd="8" destOrd="0" parTransId="{F38D4E17-11DE-4E29-95DD-809C4B11FE6F}" sibTransId="{701FB85D-8579-4A7D-9669-63A9D4FF2B45}"/>
    <dgm:cxn modelId="{889C32EB-93F4-4E0C-9C4F-9252F8619176}" srcId="{88F59382-0543-4C59-AFAD-44C797CD17AE}" destId="{71B3B7E0-F834-4210-9D1E-DE59455CE865}" srcOrd="4" destOrd="0" parTransId="{EF01C115-8307-49D7-A6BF-95C47EF437DC}" sibTransId="{01B890D2-FF59-4143-AF72-438091C90951}"/>
    <dgm:cxn modelId="{220422FA-3D1A-4662-9B7E-2A49B4FEC5BF}" srcId="{88F59382-0543-4C59-AFAD-44C797CD17AE}" destId="{F30358D4-49DE-4BA5-877D-E54ECF51CC44}" srcOrd="1" destOrd="0" parTransId="{F52B931B-2667-48DB-A071-836F33C4AB55}" sibTransId="{8EB280E3-2771-4477-801D-AFA6B6F92C90}"/>
    <dgm:cxn modelId="{38DC1497-4A8D-4F3E-950D-6ED5797A7AB6}" type="presParOf" srcId="{213B919E-48E1-4EA5-8DBD-2E9062DF64AE}" destId="{9C7F6EB0-7C77-4921-9C23-76FFA57FD49C}" srcOrd="0" destOrd="0" presId="urn:microsoft.com/office/officeart/2005/8/layout/hChevron3"/>
    <dgm:cxn modelId="{129F47D0-F35C-4586-BBE1-282E6A1A90CA}" type="presParOf" srcId="{213B919E-48E1-4EA5-8DBD-2E9062DF64AE}" destId="{7908C53C-0355-4268-8FB6-06D0C6139F2C}" srcOrd="1" destOrd="0" presId="urn:microsoft.com/office/officeart/2005/8/layout/hChevron3"/>
    <dgm:cxn modelId="{8C69CCC6-2FF9-4EE2-B42B-AA5BDE6639FF}" type="presParOf" srcId="{213B919E-48E1-4EA5-8DBD-2E9062DF64AE}" destId="{CF677F17-14A7-46A4-A666-DCD050F9BA43}" srcOrd="2" destOrd="0" presId="urn:microsoft.com/office/officeart/2005/8/layout/hChevron3"/>
    <dgm:cxn modelId="{594D2181-F633-490F-AFBF-E864E0FA09E5}" type="presParOf" srcId="{213B919E-48E1-4EA5-8DBD-2E9062DF64AE}" destId="{DA459864-51EE-4BD4-8986-016F3F723209}" srcOrd="3" destOrd="0" presId="urn:microsoft.com/office/officeart/2005/8/layout/hChevron3"/>
    <dgm:cxn modelId="{3D90B371-E6C4-42FD-AB0C-D1D416DDB823}" type="presParOf" srcId="{213B919E-48E1-4EA5-8DBD-2E9062DF64AE}" destId="{2D18581A-A101-4EC4-B264-C018B371181D}" srcOrd="4" destOrd="0" presId="urn:microsoft.com/office/officeart/2005/8/layout/hChevron3"/>
    <dgm:cxn modelId="{946DA1F6-88A0-4820-9D7A-35696C04BAD4}" type="presParOf" srcId="{213B919E-48E1-4EA5-8DBD-2E9062DF64AE}" destId="{75DBC4B4-C61C-4C93-BBA2-58FFEC04336E}" srcOrd="5" destOrd="0" presId="urn:microsoft.com/office/officeart/2005/8/layout/hChevron3"/>
    <dgm:cxn modelId="{9DCAC0C9-14B4-43F3-8A26-5A412E49113D}" type="presParOf" srcId="{213B919E-48E1-4EA5-8DBD-2E9062DF64AE}" destId="{9C4D88BD-C1FD-4CA8-A893-02479CF98358}" srcOrd="6" destOrd="0" presId="urn:microsoft.com/office/officeart/2005/8/layout/hChevron3"/>
    <dgm:cxn modelId="{D2EE30AD-3EE0-492E-B965-E14EAC038510}" type="presParOf" srcId="{213B919E-48E1-4EA5-8DBD-2E9062DF64AE}" destId="{692AC6D2-A621-402F-9AD1-A19C07E34C6A}" srcOrd="7" destOrd="0" presId="urn:microsoft.com/office/officeart/2005/8/layout/hChevron3"/>
    <dgm:cxn modelId="{EDDADBA2-F487-4B77-8EFC-12C8676F0AC8}" type="presParOf" srcId="{213B919E-48E1-4EA5-8DBD-2E9062DF64AE}" destId="{1B4B57A4-935C-4096-91D2-AA1FA9410D40}" srcOrd="8" destOrd="0" presId="urn:microsoft.com/office/officeart/2005/8/layout/hChevron3"/>
    <dgm:cxn modelId="{F941A639-72DB-46EA-A919-839A59C56A99}" type="presParOf" srcId="{213B919E-48E1-4EA5-8DBD-2E9062DF64AE}" destId="{093FA4AB-25A2-4D2A-89E4-A7B2E86BCA58}" srcOrd="9" destOrd="0" presId="urn:microsoft.com/office/officeart/2005/8/layout/hChevron3"/>
    <dgm:cxn modelId="{3778A543-2F29-4C2E-B9B8-23CC481E2888}" type="presParOf" srcId="{213B919E-48E1-4EA5-8DBD-2E9062DF64AE}" destId="{290411AD-B524-4485-A00A-5F85E40BA28B}" srcOrd="10" destOrd="0" presId="urn:microsoft.com/office/officeart/2005/8/layout/hChevron3"/>
    <dgm:cxn modelId="{03360FA7-DA9A-4129-9E08-82988F1A9194}" type="presParOf" srcId="{213B919E-48E1-4EA5-8DBD-2E9062DF64AE}" destId="{3435D196-9306-40E0-9244-ED3AD90195CA}" srcOrd="11" destOrd="0" presId="urn:microsoft.com/office/officeart/2005/8/layout/hChevron3"/>
    <dgm:cxn modelId="{1B2FE073-3134-4D89-AACF-45DC4499E9B4}" type="presParOf" srcId="{213B919E-48E1-4EA5-8DBD-2E9062DF64AE}" destId="{EB1238A6-E11F-40BD-800C-F3071F144BF4}" srcOrd="12" destOrd="0" presId="urn:microsoft.com/office/officeart/2005/8/layout/hChevron3"/>
    <dgm:cxn modelId="{64DAEE92-533A-4514-B663-758AF886CFBE}" type="presParOf" srcId="{213B919E-48E1-4EA5-8DBD-2E9062DF64AE}" destId="{6A00CA1C-DAFE-404F-8B7E-2E174DDF8020}" srcOrd="13" destOrd="0" presId="urn:microsoft.com/office/officeart/2005/8/layout/hChevron3"/>
    <dgm:cxn modelId="{1C1CA96C-9D59-42BC-88E8-E2E93BA00739}" type="presParOf" srcId="{213B919E-48E1-4EA5-8DBD-2E9062DF64AE}" destId="{F3EAC6A6-3EDB-4823-82AE-9F2FFE6E2298}" srcOrd="14" destOrd="0" presId="urn:microsoft.com/office/officeart/2005/8/layout/hChevron3"/>
    <dgm:cxn modelId="{27FCFFB8-58CA-42E6-9757-6CCB1242F5C3}" type="presParOf" srcId="{213B919E-48E1-4EA5-8DBD-2E9062DF64AE}" destId="{D411952B-9AB6-4CD5-B63E-0FB335B24C74}" srcOrd="15" destOrd="0" presId="urn:microsoft.com/office/officeart/2005/8/layout/hChevron3"/>
    <dgm:cxn modelId="{E038BF0A-9195-4D24-875A-6C0F0CA45DB8}" type="presParOf" srcId="{213B919E-48E1-4EA5-8DBD-2E9062DF64AE}" destId="{18B993EE-D20A-4DA7-B009-E1791C76D79C}" srcOrd="16"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46D68D-0DA9-4D21-8B49-9B5190BC2302}"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FEE583DD-F94E-41D8-B932-EE70326F2512}">
      <dgm:prSet custT="1"/>
      <dgm:spPr/>
      <dgm:t>
        <a:bodyPr/>
        <a:lstStyle/>
        <a:p>
          <a:r>
            <a:rPr lang="en-US" sz="1400" b="0" dirty="0">
              <a:latin typeface="Arial" panose="020B0604020202020204" pitchFamily="34" charset="0"/>
              <a:cs typeface="Arial" panose="020B0604020202020204" pitchFamily="34" charset="0"/>
            </a:rPr>
            <a:t>WHO (World Health </a:t>
          </a:r>
          <a:r>
            <a:rPr lang="en-US" sz="1400" b="0" dirty="0" err="1">
              <a:latin typeface="Arial" panose="020B0604020202020204" pitchFamily="34" charset="0"/>
              <a:cs typeface="Arial" panose="020B0604020202020204" pitchFamily="34" charset="0"/>
            </a:rPr>
            <a:t>Organisation</a:t>
          </a:r>
          <a:r>
            <a:rPr lang="en-US" sz="1400" b="0" dirty="0">
              <a:latin typeface="Arial" panose="020B0604020202020204" pitchFamily="34" charset="0"/>
              <a:cs typeface="Arial" panose="020B0604020202020204" pitchFamily="34" charset="0"/>
            </a:rPr>
            <a:t>) (1948): A state of complete physical, mental, and social well-being </a:t>
          </a:r>
        </a:p>
      </dgm:t>
    </dgm:pt>
    <dgm:pt modelId="{F8D7A8A9-BC1C-4D11-9C2C-A727C0B11992}" type="parTrans" cxnId="{1AF26AC7-9D50-4ABF-AF24-8C4D643B51FF}">
      <dgm:prSet/>
      <dgm:spPr/>
      <dgm:t>
        <a:bodyPr/>
        <a:lstStyle/>
        <a:p>
          <a:endParaRPr lang="en-US"/>
        </a:p>
      </dgm:t>
    </dgm:pt>
    <dgm:pt modelId="{EC1687B8-23B4-47A5-B5DB-C38DCB4B6765}" type="sibTrans" cxnId="{1AF26AC7-9D50-4ABF-AF24-8C4D643B51FF}">
      <dgm:prSet/>
      <dgm:spPr/>
      <dgm:t>
        <a:bodyPr/>
        <a:lstStyle/>
        <a:p>
          <a:endParaRPr lang="en-US"/>
        </a:p>
      </dgm:t>
    </dgm:pt>
    <dgm:pt modelId="{0BD46BD5-531E-40F1-BEA5-348DBB45A7D1}">
      <dgm:prSet custT="1"/>
      <dgm:spPr/>
      <dgm:t>
        <a:bodyPr/>
        <a:lstStyle/>
        <a:p>
          <a:r>
            <a:rPr lang="en-US" sz="1400" b="0" dirty="0">
              <a:latin typeface="Arial" panose="020B0604020202020204" pitchFamily="34" charset="0"/>
              <a:cs typeface="Arial" panose="020B0604020202020204" pitchFamily="34" charset="0"/>
            </a:rPr>
            <a:t>Absence of disease </a:t>
          </a:r>
        </a:p>
      </dgm:t>
    </dgm:pt>
    <dgm:pt modelId="{681B8565-4333-4794-8DAA-B5506BE8FA21}" type="parTrans" cxnId="{D7969776-1CBF-45FD-9F79-1DB622131A62}">
      <dgm:prSet/>
      <dgm:spPr/>
      <dgm:t>
        <a:bodyPr/>
        <a:lstStyle/>
        <a:p>
          <a:endParaRPr lang="en-US"/>
        </a:p>
      </dgm:t>
    </dgm:pt>
    <dgm:pt modelId="{C86611C3-84EB-4A2A-8EEE-F097336B4012}" type="sibTrans" cxnId="{D7969776-1CBF-45FD-9F79-1DB622131A62}">
      <dgm:prSet/>
      <dgm:spPr/>
      <dgm:t>
        <a:bodyPr/>
        <a:lstStyle/>
        <a:p>
          <a:endParaRPr lang="en-US"/>
        </a:p>
      </dgm:t>
    </dgm:pt>
    <dgm:pt modelId="{82B67ACD-34F5-4EB4-9BEF-44FD5D12BF4D}">
      <dgm:prSet custT="1"/>
      <dgm:spPr/>
      <dgm:t>
        <a:bodyPr/>
        <a:lstStyle/>
        <a:p>
          <a:r>
            <a:rPr lang="en-US" sz="1400" b="0" dirty="0">
              <a:latin typeface="Arial" panose="020B0604020202020204" pitchFamily="34" charset="0"/>
              <a:cs typeface="Arial" panose="020B0604020202020204" pitchFamily="34" charset="0"/>
            </a:rPr>
            <a:t>Ability to cope with daily life </a:t>
          </a:r>
        </a:p>
      </dgm:t>
    </dgm:pt>
    <dgm:pt modelId="{329C4B76-68EE-405B-9560-AD1BE27E3D22}" type="parTrans" cxnId="{253CC5F8-F72F-4F51-8FAB-ADD99630D91C}">
      <dgm:prSet/>
      <dgm:spPr/>
      <dgm:t>
        <a:bodyPr/>
        <a:lstStyle/>
        <a:p>
          <a:endParaRPr lang="en-US"/>
        </a:p>
      </dgm:t>
    </dgm:pt>
    <dgm:pt modelId="{E8AD4D9E-1698-4353-A85E-51C52B13BA9D}" type="sibTrans" cxnId="{253CC5F8-F72F-4F51-8FAB-ADD99630D91C}">
      <dgm:prSet/>
      <dgm:spPr/>
      <dgm:t>
        <a:bodyPr/>
        <a:lstStyle/>
        <a:p>
          <a:endParaRPr lang="en-US"/>
        </a:p>
      </dgm:t>
    </dgm:pt>
    <dgm:pt modelId="{97851797-6959-4CF3-B706-1A8387227310}">
      <dgm:prSet custT="1"/>
      <dgm:spPr/>
      <dgm:t>
        <a:bodyPr/>
        <a:lstStyle/>
        <a:p>
          <a:r>
            <a:rPr lang="en-US" sz="1400" b="0" dirty="0">
              <a:latin typeface="Arial" panose="020B0604020202020204" pitchFamily="34" charset="0"/>
              <a:cs typeface="Arial" panose="020B0604020202020204" pitchFamily="34" charset="0"/>
            </a:rPr>
            <a:t>Balance within individual and environment</a:t>
          </a:r>
        </a:p>
      </dgm:t>
    </dgm:pt>
    <dgm:pt modelId="{0A3A628D-B6E9-4F40-B08C-2FC43C90B693}" type="parTrans" cxnId="{EC4A06D8-D01E-4B2F-9B1E-738609C3AD5C}">
      <dgm:prSet/>
      <dgm:spPr/>
      <dgm:t>
        <a:bodyPr/>
        <a:lstStyle/>
        <a:p>
          <a:endParaRPr lang="en-US"/>
        </a:p>
      </dgm:t>
    </dgm:pt>
    <dgm:pt modelId="{E8DE4A06-8012-4D1A-8636-B25CABE9B1A3}" type="sibTrans" cxnId="{EC4A06D8-D01E-4B2F-9B1E-738609C3AD5C}">
      <dgm:prSet/>
      <dgm:spPr/>
      <dgm:t>
        <a:bodyPr/>
        <a:lstStyle/>
        <a:p>
          <a:endParaRPr lang="en-US"/>
        </a:p>
      </dgm:t>
    </dgm:pt>
    <dgm:pt modelId="{2487E145-1888-423A-ACC2-1590D039F809}">
      <dgm:prSet custT="1"/>
      <dgm:spPr/>
      <dgm:t>
        <a:bodyPr/>
        <a:lstStyle/>
        <a:p>
          <a:r>
            <a:rPr lang="en-US" sz="1400" b="0" dirty="0">
              <a:latin typeface="Arial" panose="020B0604020202020204" pitchFamily="34" charset="0"/>
              <a:cs typeface="Arial" panose="020B0604020202020204" pitchFamily="34" charset="0"/>
            </a:rPr>
            <a:t>Too broad and idealistic</a:t>
          </a:r>
        </a:p>
      </dgm:t>
    </dgm:pt>
    <dgm:pt modelId="{08B604F5-EE7F-4A48-8D6E-9531749BE257}" type="parTrans" cxnId="{4EFC0201-18BA-4C88-AE54-EBAD090BE724}">
      <dgm:prSet/>
      <dgm:spPr/>
      <dgm:t>
        <a:bodyPr/>
        <a:lstStyle/>
        <a:p>
          <a:endParaRPr lang="en-US"/>
        </a:p>
      </dgm:t>
    </dgm:pt>
    <dgm:pt modelId="{D7A7D80C-B8EF-4343-8C53-AB28147AF43B}" type="sibTrans" cxnId="{4EFC0201-18BA-4C88-AE54-EBAD090BE724}">
      <dgm:prSet/>
      <dgm:spPr/>
      <dgm:t>
        <a:bodyPr/>
        <a:lstStyle/>
        <a:p>
          <a:endParaRPr lang="en-US"/>
        </a:p>
      </dgm:t>
    </dgm:pt>
    <dgm:pt modelId="{34ADB3D5-3155-49C4-A8D4-5255A8C44482}">
      <dgm:prSet custT="1"/>
      <dgm:spPr/>
      <dgm:t>
        <a:bodyPr/>
        <a:lstStyle/>
        <a:p>
          <a:r>
            <a:rPr lang="en-US" sz="1400" b="0" dirty="0">
              <a:latin typeface="Arial" panose="020B0604020202020204" pitchFamily="34" charset="0"/>
              <a:cs typeface="Arial" panose="020B0604020202020204" pitchFamily="34" charset="0"/>
            </a:rPr>
            <a:t>Health seen as a dynamic process, not a fixed state</a:t>
          </a:r>
        </a:p>
      </dgm:t>
    </dgm:pt>
    <dgm:pt modelId="{3B325F9A-DB62-487D-8F06-F140E198B12A}" type="parTrans" cxnId="{EDBB951A-020B-40F7-8A40-902AB59A2CB7}">
      <dgm:prSet/>
      <dgm:spPr/>
      <dgm:t>
        <a:bodyPr/>
        <a:lstStyle/>
        <a:p>
          <a:endParaRPr lang="en-US"/>
        </a:p>
      </dgm:t>
    </dgm:pt>
    <dgm:pt modelId="{E3939E43-E1A9-49B3-97CE-FCAB4B34DEF8}" type="sibTrans" cxnId="{EDBB951A-020B-40F7-8A40-902AB59A2CB7}">
      <dgm:prSet/>
      <dgm:spPr/>
      <dgm:t>
        <a:bodyPr/>
        <a:lstStyle/>
        <a:p>
          <a:endParaRPr lang="en-US"/>
        </a:p>
      </dgm:t>
    </dgm:pt>
    <dgm:pt modelId="{4C8FC61F-17ED-4395-BE76-E639EB198E67}">
      <dgm:prSet/>
      <dgm:spPr/>
      <dgm:t>
        <a:bodyPr/>
        <a:lstStyle/>
        <a:p>
          <a:r>
            <a:rPr lang="en-US" b="1" dirty="0"/>
            <a:t>Includes ability to lead socially/economically productive life</a:t>
          </a:r>
          <a:endParaRPr lang="en-US" dirty="0"/>
        </a:p>
      </dgm:t>
    </dgm:pt>
    <dgm:pt modelId="{22555226-F5D0-4BB2-A8A5-966C00161938}" type="parTrans" cxnId="{D48B1DD1-57B3-4A8B-AB21-77BF321E6674}">
      <dgm:prSet/>
      <dgm:spPr/>
      <dgm:t>
        <a:bodyPr/>
        <a:lstStyle/>
        <a:p>
          <a:endParaRPr lang="en-US"/>
        </a:p>
      </dgm:t>
    </dgm:pt>
    <dgm:pt modelId="{ECF27188-1739-4D31-8E6D-75C96E72DADF}" type="sibTrans" cxnId="{D48B1DD1-57B3-4A8B-AB21-77BF321E6674}">
      <dgm:prSet/>
      <dgm:spPr/>
      <dgm:t>
        <a:bodyPr/>
        <a:lstStyle/>
        <a:p>
          <a:endParaRPr lang="en-US"/>
        </a:p>
      </dgm:t>
    </dgm:pt>
    <dgm:pt modelId="{00A4FC7B-4071-4DB7-8D70-DBB01193F143}">
      <dgm:prSet custT="1"/>
      <dgm:spPr/>
      <dgm:t>
        <a:bodyPr/>
        <a:lstStyle/>
        <a:p>
          <a:r>
            <a:rPr lang="en-US" sz="1400" b="0" dirty="0">
              <a:latin typeface="Arial" panose="020B0604020202020204" pitchFamily="34" charset="0"/>
              <a:cs typeface="Arial" panose="020B0604020202020204" pitchFamily="34" charset="0"/>
            </a:rPr>
            <a:t>Includes the ability to lead socially/economically productive life</a:t>
          </a:r>
          <a:endParaRPr lang="en-GB" sz="1400" b="0" dirty="0">
            <a:latin typeface="Arial" panose="020B0604020202020204" pitchFamily="34" charset="0"/>
            <a:cs typeface="Arial" panose="020B0604020202020204" pitchFamily="34" charset="0"/>
          </a:endParaRPr>
        </a:p>
      </dgm:t>
    </dgm:pt>
    <dgm:pt modelId="{365713D9-C526-4846-B72D-1572E97E5209}" type="parTrans" cxnId="{6317AF71-AB42-46DD-BC49-29D132588EA7}">
      <dgm:prSet/>
      <dgm:spPr/>
      <dgm:t>
        <a:bodyPr/>
        <a:lstStyle/>
        <a:p>
          <a:endParaRPr lang="en-GB"/>
        </a:p>
      </dgm:t>
    </dgm:pt>
    <dgm:pt modelId="{19467E36-862D-4596-877B-852A70028D11}" type="sibTrans" cxnId="{6317AF71-AB42-46DD-BC49-29D132588EA7}">
      <dgm:prSet/>
      <dgm:spPr/>
      <dgm:t>
        <a:bodyPr/>
        <a:lstStyle/>
        <a:p>
          <a:endParaRPr lang="en-GB"/>
        </a:p>
      </dgm:t>
    </dgm:pt>
    <dgm:pt modelId="{2C8760B7-1158-42A3-8FA1-A45DD214FCA5}">
      <dgm:prSet custT="1"/>
      <dgm:spPr/>
      <dgm:t>
        <a:bodyPr/>
        <a:lstStyle/>
        <a:p>
          <a:r>
            <a:rPr lang="en-US" sz="1400" b="0" dirty="0">
              <a:latin typeface="Arial" panose="020B0604020202020204" pitchFamily="34" charset="0"/>
              <a:cs typeface="Arial" panose="020B0604020202020204" pitchFamily="34" charset="0"/>
            </a:rPr>
            <a:t>Health is the foundation for positive wellbeing</a:t>
          </a:r>
        </a:p>
      </dgm:t>
    </dgm:pt>
    <dgm:pt modelId="{4B2BC334-9B7C-432C-8FB7-D35B30B16E5C}" type="parTrans" cxnId="{DBC5A7B8-39F5-4FE5-B27D-69603AF0B10D}">
      <dgm:prSet/>
      <dgm:spPr/>
      <dgm:t>
        <a:bodyPr/>
        <a:lstStyle/>
        <a:p>
          <a:endParaRPr lang="en-GB"/>
        </a:p>
      </dgm:t>
    </dgm:pt>
    <dgm:pt modelId="{BB798922-58C6-475D-BEB7-6F3D68BFF60E}" type="sibTrans" cxnId="{DBC5A7B8-39F5-4FE5-B27D-69603AF0B10D}">
      <dgm:prSet/>
      <dgm:spPr/>
      <dgm:t>
        <a:bodyPr/>
        <a:lstStyle/>
        <a:p>
          <a:endParaRPr lang="en-GB"/>
        </a:p>
      </dgm:t>
    </dgm:pt>
    <dgm:pt modelId="{7681B699-3C07-45BB-94FE-56899D7B247D}" type="pres">
      <dgm:prSet presAssocID="{9D46D68D-0DA9-4D21-8B49-9B5190BC2302}" presName="linear" presStyleCnt="0">
        <dgm:presLayoutVars>
          <dgm:animLvl val="lvl"/>
          <dgm:resizeHandles val="exact"/>
        </dgm:presLayoutVars>
      </dgm:prSet>
      <dgm:spPr/>
    </dgm:pt>
    <dgm:pt modelId="{9BF2ABDA-BD50-43A2-81EC-847A826AACA8}" type="pres">
      <dgm:prSet presAssocID="{FEE583DD-F94E-41D8-B932-EE70326F2512}" presName="parentText" presStyleLbl="node1" presStyleIdx="0" presStyleCnt="9" custLinFactY="-134599" custLinFactNeighborX="-1841" custLinFactNeighborY="-200000">
        <dgm:presLayoutVars>
          <dgm:chMax val="0"/>
          <dgm:bulletEnabled val="1"/>
        </dgm:presLayoutVars>
      </dgm:prSet>
      <dgm:spPr/>
    </dgm:pt>
    <dgm:pt modelId="{1A6FFD04-EE4C-4E78-944D-313CBED94F3C}" type="pres">
      <dgm:prSet presAssocID="{EC1687B8-23B4-47A5-B5DB-C38DCB4B6765}" presName="spacer" presStyleCnt="0"/>
      <dgm:spPr/>
    </dgm:pt>
    <dgm:pt modelId="{A186937B-CC7F-4F04-92B2-EB5C9711A0E8}" type="pres">
      <dgm:prSet presAssocID="{0BD46BD5-531E-40F1-BEA5-348DBB45A7D1}" presName="parentText" presStyleLbl="node1" presStyleIdx="1" presStyleCnt="9" custLinFactY="-77342" custLinFactNeighborX="-229" custLinFactNeighborY="-100000">
        <dgm:presLayoutVars>
          <dgm:chMax val="0"/>
          <dgm:bulletEnabled val="1"/>
        </dgm:presLayoutVars>
      </dgm:prSet>
      <dgm:spPr/>
    </dgm:pt>
    <dgm:pt modelId="{30332A0E-892B-4272-9BA2-E19481E321C8}" type="pres">
      <dgm:prSet presAssocID="{C86611C3-84EB-4A2A-8EEE-F097336B4012}" presName="spacer" presStyleCnt="0"/>
      <dgm:spPr/>
    </dgm:pt>
    <dgm:pt modelId="{AAF533F9-6919-48E0-836A-4917094D099F}" type="pres">
      <dgm:prSet presAssocID="{2C8760B7-1158-42A3-8FA1-A45DD214FCA5}" presName="parentText" presStyleLbl="node1" presStyleIdx="2" presStyleCnt="9" custLinFactY="47962" custLinFactNeighborX="-229" custLinFactNeighborY="100000">
        <dgm:presLayoutVars>
          <dgm:chMax val="0"/>
          <dgm:bulletEnabled val="1"/>
        </dgm:presLayoutVars>
      </dgm:prSet>
      <dgm:spPr/>
    </dgm:pt>
    <dgm:pt modelId="{5D5A3F90-014E-469C-95D2-FC627E9F2C89}" type="pres">
      <dgm:prSet presAssocID="{BB798922-58C6-475D-BEB7-6F3D68BFF60E}" presName="spacer" presStyleCnt="0"/>
      <dgm:spPr/>
    </dgm:pt>
    <dgm:pt modelId="{EAF94CD0-B059-4C32-B5DD-9BB4B09EC2EF}" type="pres">
      <dgm:prSet presAssocID="{82B67ACD-34F5-4EB4-9BEF-44FD5D12BF4D}" presName="parentText" presStyleLbl="node1" presStyleIdx="3" presStyleCnt="9" custLinFactY="-195398" custLinFactNeighborX="-269" custLinFactNeighborY="-200000">
        <dgm:presLayoutVars>
          <dgm:chMax val="0"/>
          <dgm:bulletEnabled val="1"/>
        </dgm:presLayoutVars>
      </dgm:prSet>
      <dgm:spPr/>
    </dgm:pt>
    <dgm:pt modelId="{74F23E4D-E0D5-40F3-90B5-562BE42C10B0}" type="pres">
      <dgm:prSet presAssocID="{E8AD4D9E-1698-4353-A85E-51C52B13BA9D}" presName="spacer" presStyleCnt="0"/>
      <dgm:spPr/>
    </dgm:pt>
    <dgm:pt modelId="{5BB09489-0A32-4D36-817D-DCE7C4231EF0}" type="pres">
      <dgm:prSet presAssocID="{97851797-6959-4CF3-B706-1A8387227310}" presName="parentText" presStyleLbl="node1" presStyleIdx="4" presStyleCnt="9" custLinFactY="-202420" custLinFactNeighborX="-702" custLinFactNeighborY="-300000">
        <dgm:presLayoutVars>
          <dgm:chMax val="0"/>
          <dgm:bulletEnabled val="1"/>
        </dgm:presLayoutVars>
      </dgm:prSet>
      <dgm:spPr/>
    </dgm:pt>
    <dgm:pt modelId="{33B2053D-B7B4-443A-8FA6-7061681C2131}" type="pres">
      <dgm:prSet presAssocID="{E8DE4A06-8012-4D1A-8636-B25CABE9B1A3}" presName="spacer" presStyleCnt="0"/>
      <dgm:spPr/>
    </dgm:pt>
    <dgm:pt modelId="{99526D1E-FEC7-40ED-9848-7827E15FB219}" type="pres">
      <dgm:prSet presAssocID="{2487E145-1888-423A-ACC2-1590D039F809}" presName="parentText" presStyleLbl="node1" presStyleIdx="5" presStyleCnt="9" custLinFactY="-34112" custLinFactNeighborX="-1841" custLinFactNeighborY="-100000">
        <dgm:presLayoutVars>
          <dgm:chMax val="0"/>
          <dgm:bulletEnabled val="1"/>
        </dgm:presLayoutVars>
      </dgm:prSet>
      <dgm:spPr/>
    </dgm:pt>
    <dgm:pt modelId="{3523F143-C382-4E40-82C5-E57667A6BF36}" type="pres">
      <dgm:prSet presAssocID="{D7A7D80C-B8EF-4343-8C53-AB28147AF43B}" presName="spacer" presStyleCnt="0"/>
      <dgm:spPr/>
    </dgm:pt>
    <dgm:pt modelId="{A78AAD18-FE85-473D-8BE7-AB4DC39449A4}" type="pres">
      <dgm:prSet presAssocID="{34ADB3D5-3155-49C4-A8D4-5255A8C44482}" presName="parentText" presStyleLbl="node1" presStyleIdx="6" presStyleCnt="9" custLinFactY="-46622" custLinFactNeighborX="-843" custLinFactNeighborY="-100000">
        <dgm:presLayoutVars>
          <dgm:chMax val="0"/>
          <dgm:bulletEnabled val="1"/>
        </dgm:presLayoutVars>
      </dgm:prSet>
      <dgm:spPr/>
    </dgm:pt>
    <dgm:pt modelId="{F7E0FD42-6699-4AB1-A77C-31662603CD93}" type="pres">
      <dgm:prSet presAssocID="{E3939E43-E1A9-49B3-97CE-FCAB4B34DEF8}" presName="spacer" presStyleCnt="0"/>
      <dgm:spPr/>
    </dgm:pt>
    <dgm:pt modelId="{82D0350D-8532-4BBA-B036-CD11791C2B74}" type="pres">
      <dgm:prSet presAssocID="{00A4FC7B-4071-4DB7-8D70-DBB01193F143}" presName="parentText" presStyleLbl="node1" presStyleIdx="7" presStyleCnt="9" custLinFactY="-63564" custLinFactNeighborX="-431" custLinFactNeighborY="-100000">
        <dgm:presLayoutVars>
          <dgm:chMax val="0"/>
          <dgm:bulletEnabled val="1"/>
        </dgm:presLayoutVars>
      </dgm:prSet>
      <dgm:spPr/>
    </dgm:pt>
    <dgm:pt modelId="{68792841-3429-49C8-9491-AFD94F7DCEE1}" type="pres">
      <dgm:prSet presAssocID="{19467E36-862D-4596-877B-852A70028D11}" presName="spacer" presStyleCnt="0"/>
      <dgm:spPr/>
    </dgm:pt>
    <dgm:pt modelId="{8FF299C0-EDD4-48DE-8E73-C673CA4D0217}" type="pres">
      <dgm:prSet presAssocID="{4C8FC61F-17ED-4395-BE76-E639EB198E67}" presName="parentText" presStyleLbl="node1" presStyleIdx="8" presStyleCnt="9" custLinFactY="140652" custLinFactNeighborX="-8025" custLinFactNeighborY="200000">
        <dgm:presLayoutVars>
          <dgm:chMax val="0"/>
          <dgm:bulletEnabled val="1"/>
        </dgm:presLayoutVars>
      </dgm:prSet>
      <dgm:spPr/>
    </dgm:pt>
  </dgm:ptLst>
  <dgm:cxnLst>
    <dgm:cxn modelId="{4EFC0201-18BA-4C88-AE54-EBAD090BE724}" srcId="{9D46D68D-0DA9-4D21-8B49-9B5190BC2302}" destId="{2487E145-1888-423A-ACC2-1590D039F809}" srcOrd="5" destOrd="0" parTransId="{08B604F5-EE7F-4A48-8D6E-9531749BE257}" sibTransId="{D7A7D80C-B8EF-4343-8C53-AB28147AF43B}"/>
    <dgm:cxn modelId="{517BE50B-2895-4D64-BC7C-4DCE2CE337B4}" type="presOf" srcId="{FEE583DD-F94E-41D8-B932-EE70326F2512}" destId="{9BF2ABDA-BD50-43A2-81EC-847A826AACA8}" srcOrd="0" destOrd="0" presId="urn:microsoft.com/office/officeart/2005/8/layout/vList2"/>
    <dgm:cxn modelId="{EDBB951A-020B-40F7-8A40-902AB59A2CB7}" srcId="{9D46D68D-0DA9-4D21-8B49-9B5190BC2302}" destId="{34ADB3D5-3155-49C4-A8D4-5255A8C44482}" srcOrd="6" destOrd="0" parTransId="{3B325F9A-DB62-487D-8F06-F140E198B12A}" sibTransId="{E3939E43-E1A9-49B3-97CE-FCAB4B34DEF8}"/>
    <dgm:cxn modelId="{0818C534-9079-401C-9039-FBA5A2633315}" type="presOf" srcId="{4C8FC61F-17ED-4395-BE76-E639EB198E67}" destId="{8FF299C0-EDD4-48DE-8E73-C673CA4D0217}" srcOrd="0" destOrd="0" presId="urn:microsoft.com/office/officeart/2005/8/layout/vList2"/>
    <dgm:cxn modelId="{6317AF71-AB42-46DD-BC49-29D132588EA7}" srcId="{9D46D68D-0DA9-4D21-8B49-9B5190BC2302}" destId="{00A4FC7B-4071-4DB7-8D70-DBB01193F143}" srcOrd="7" destOrd="0" parTransId="{365713D9-C526-4846-B72D-1572E97E5209}" sibTransId="{19467E36-862D-4596-877B-852A70028D11}"/>
    <dgm:cxn modelId="{D7969776-1CBF-45FD-9F79-1DB622131A62}" srcId="{9D46D68D-0DA9-4D21-8B49-9B5190BC2302}" destId="{0BD46BD5-531E-40F1-BEA5-348DBB45A7D1}" srcOrd="1" destOrd="0" parTransId="{681B8565-4333-4794-8DAA-B5506BE8FA21}" sibTransId="{C86611C3-84EB-4A2A-8EEE-F097336B4012}"/>
    <dgm:cxn modelId="{F48AD876-DC69-4020-AC2B-B12EF6244648}" type="presOf" srcId="{9D46D68D-0DA9-4D21-8B49-9B5190BC2302}" destId="{7681B699-3C07-45BB-94FE-56899D7B247D}" srcOrd="0" destOrd="0" presId="urn:microsoft.com/office/officeart/2005/8/layout/vList2"/>
    <dgm:cxn modelId="{DFC7FD79-D0F5-4304-AD25-CD6992C081ED}" type="presOf" srcId="{97851797-6959-4CF3-B706-1A8387227310}" destId="{5BB09489-0A32-4D36-817D-DCE7C4231EF0}" srcOrd="0" destOrd="0" presId="urn:microsoft.com/office/officeart/2005/8/layout/vList2"/>
    <dgm:cxn modelId="{F721608E-7019-43E4-9079-226182E7E9DF}" type="presOf" srcId="{0BD46BD5-531E-40F1-BEA5-348DBB45A7D1}" destId="{A186937B-CC7F-4F04-92B2-EB5C9711A0E8}" srcOrd="0" destOrd="0" presId="urn:microsoft.com/office/officeart/2005/8/layout/vList2"/>
    <dgm:cxn modelId="{6ACA9A98-DE5D-4321-9C44-025BFD7A7E2E}" type="presOf" srcId="{2C8760B7-1158-42A3-8FA1-A45DD214FCA5}" destId="{AAF533F9-6919-48E0-836A-4917094D099F}" srcOrd="0" destOrd="0" presId="urn:microsoft.com/office/officeart/2005/8/layout/vList2"/>
    <dgm:cxn modelId="{0A7B18B6-9BF6-4403-A668-210D8FC9B7BE}" type="presOf" srcId="{34ADB3D5-3155-49C4-A8D4-5255A8C44482}" destId="{A78AAD18-FE85-473D-8BE7-AB4DC39449A4}" srcOrd="0" destOrd="0" presId="urn:microsoft.com/office/officeart/2005/8/layout/vList2"/>
    <dgm:cxn modelId="{DBC5A7B8-39F5-4FE5-B27D-69603AF0B10D}" srcId="{9D46D68D-0DA9-4D21-8B49-9B5190BC2302}" destId="{2C8760B7-1158-42A3-8FA1-A45DD214FCA5}" srcOrd="2" destOrd="0" parTransId="{4B2BC334-9B7C-432C-8FB7-D35B30B16E5C}" sibTransId="{BB798922-58C6-475D-BEB7-6F3D68BFF60E}"/>
    <dgm:cxn modelId="{1AF26AC7-9D50-4ABF-AF24-8C4D643B51FF}" srcId="{9D46D68D-0DA9-4D21-8B49-9B5190BC2302}" destId="{FEE583DD-F94E-41D8-B932-EE70326F2512}" srcOrd="0" destOrd="0" parTransId="{F8D7A8A9-BC1C-4D11-9C2C-A727C0B11992}" sibTransId="{EC1687B8-23B4-47A5-B5DB-C38DCB4B6765}"/>
    <dgm:cxn modelId="{D48B1DD1-57B3-4A8B-AB21-77BF321E6674}" srcId="{9D46D68D-0DA9-4D21-8B49-9B5190BC2302}" destId="{4C8FC61F-17ED-4395-BE76-E639EB198E67}" srcOrd="8" destOrd="0" parTransId="{22555226-F5D0-4BB2-A8A5-966C00161938}" sibTransId="{ECF27188-1739-4D31-8E6D-75C96E72DADF}"/>
    <dgm:cxn modelId="{EC4A06D8-D01E-4B2F-9B1E-738609C3AD5C}" srcId="{9D46D68D-0DA9-4D21-8B49-9B5190BC2302}" destId="{97851797-6959-4CF3-B706-1A8387227310}" srcOrd="4" destOrd="0" parTransId="{0A3A628D-B6E9-4F40-B08C-2FC43C90B693}" sibTransId="{E8DE4A06-8012-4D1A-8636-B25CABE9B1A3}"/>
    <dgm:cxn modelId="{9633ACD8-829E-496C-A314-5CA7E4DC2D8E}" type="presOf" srcId="{00A4FC7B-4071-4DB7-8D70-DBB01193F143}" destId="{82D0350D-8532-4BBA-B036-CD11791C2B74}" srcOrd="0" destOrd="0" presId="urn:microsoft.com/office/officeart/2005/8/layout/vList2"/>
    <dgm:cxn modelId="{4C4CBDDA-B619-4C21-BA02-AB306CDC2C20}" type="presOf" srcId="{82B67ACD-34F5-4EB4-9BEF-44FD5D12BF4D}" destId="{EAF94CD0-B059-4C32-B5DD-9BB4B09EC2EF}" srcOrd="0" destOrd="0" presId="urn:microsoft.com/office/officeart/2005/8/layout/vList2"/>
    <dgm:cxn modelId="{0B5C41E9-180A-4873-8FF9-1F39799AE597}" type="presOf" srcId="{2487E145-1888-423A-ACC2-1590D039F809}" destId="{99526D1E-FEC7-40ED-9848-7827E15FB219}" srcOrd="0" destOrd="0" presId="urn:microsoft.com/office/officeart/2005/8/layout/vList2"/>
    <dgm:cxn modelId="{253CC5F8-F72F-4F51-8FAB-ADD99630D91C}" srcId="{9D46D68D-0DA9-4D21-8B49-9B5190BC2302}" destId="{82B67ACD-34F5-4EB4-9BEF-44FD5D12BF4D}" srcOrd="3" destOrd="0" parTransId="{329C4B76-68EE-405B-9560-AD1BE27E3D22}" sibTransId="{E8AD4D9E-1698-4353-A85E-51C52B13BA9D}"/>
    <dgm:cxn modelId="{67CC0F97-2C8C-462E-8A94-9E38FDD6638A}" type="presParOf" srcId="{7681B699-3C07-45BB-94FE-56899D7B247D}" destId="{9BF2ABDA-BD50-43A2-81EC-847A826AACA8}" srcOrd="0" destOrd="0" presId="urn:microsoft.com/office/officeart/2005/8/layout/vList2"/>
    <dgm:cxn modelId="{88E4C91D-52A2-41AC-9462-F08B3A25D40F}" type="presParOf" srcId="{7681B699-3C07-45BB-94FE-56899D7B247D}" destId="{1A6FFD04-EE4C-4E78-944D-313CBED94F3C}" srcOrd="1" destOrd="0" presId="urn:microsoft.com/office/officeart/2005/8/layout/vList2"/>
    <dgm:cxn modelId="{FE903E1E-580C-4964-B9A9-588A860B51DD}" type="presParOf" srcId="{7681B699-3C07-45BB-94FE-56899D7B247D}" destId="{A186937B-CC7F-4F04-92B2-EB5C9711A0E8}" srcOrd="2" destOrd="0" presId="urn:microsoft.com/office/officeart/2005/8/layout/vList2"/>
    <dgm:cxn modelId="{43B7D750-CA0D-4678-AEA5-4D62275FEB88}" type="presParOf" srcId="{7681B699-3C07-45BB-94FE-56899D7B247D}" destId="{30332A0E-892B-4272-9BA2-E19481E321C8}" srcOrd="3" destOrd="0" presId="urn:microsoft.com/office/officeart/2005/8/layout/vList2"/>
    <dgm:cxn modelId="{8CD379D8-A7C1-4518-8FF8-4C8AD7C39C62}" type="presParOf" srcId="{7681B699-3C07-45BB-94FE-56899D7B247D}" destId="{AAF533F9-6919-48E0-836A-4917094D099F}" srcOrd="4" destOrd="0" presId="urn:microsoft.com/office/officeart/2005/8/layout/vList2"/>
    <dgm:cxn modelId="{CB8B2F3E-9D80-4C40-8EE8-FCA47C660305}" type="presParOf" srcId="{7681B699-3C07-45BB-94FE-56899D7B247D}" destId="{5D5A3F90-014E-469C-95D2-FC627E9F2C89}" srcOrd="5" destOrd="0" presId="urn:microsoft.com/office/officeart/2005/8/layout/vList2"/>
    <dgm:cxn modelId="{A348304F-245B-4971-87FA-E4D2BF1FD30D}" type="presParOf" srcId="{7681B699-3C07-45BB-94FE-56899D7B247D}" destId="{EAF94CD0-B059-4C32-B5DD-9BB4B09EC2EF}" srcOrd="6" destOrd="0" presId="urn:microsoft.com/office/officeart/2005/8/layout/vList2"/>
    <dgm:cxn modelId="{09ABDC7D-E7A1-49E9-B6FF-556AFA424C82}" type="presParOf" srcId="{7681B699-3C07-45BB-94FE-56899D7B247D}" destId="{74F23E4D-E0D5-40F3-90B5-562BE42C10B0}" srcOrd="7" destOrd="0" presId="urn:microsoft.com/office/officeart/2005/8/layout/vList2"/>
    <dgm:cxn modelId="{6F66EB8A-90C2-4C45-8A0C-127A80229B42}" type="presParOf" srcId="{7681B699-3C07-45BB-94FE-56899D7B247D}" destId="{5BB09489-0A32-4D36-817D-DCE7C4231EF0}" srcOrd="8" destOrd="0" presId="urn:microsoft.com/office/officeart/2005/8/layout/vList2"/>
    <dgm:cxn modelId="{76341784-A0EF-4D42-A1FC-E4E2995FA02F}" type="presParOf" srcId="{7681B699-3C07-45BB-94FE-56899D7B247D}" destId="{33B2053D-B7B4-443A-8FA6-7061681C2131}" srcOrd="9" destOrd="0" presId="urn:microsoft.com/office/officeart/2005/8/layout/vList2"/>
    <dgm:cxn modelId="{8857BADD-53B9-4A48-9532-E0363C97AF2D}" type="presParOf" srcId="{7681B699-3C07-45BB-94FE-56899D7B247D}" destId="{99526D1E-FEC7-40ED-9848-7827E15FB219}" srcOrd="10" destOrd="0" presId="urn:microsoft.com/office/officeart/2005/8/layout/vList2"/>
    <dgm:cxn modelId="{C667E5C3-4399-4228-B072-5BA786069B97}" type="presParOf" srcId="{7681B699-3C07-45BB-94FE-56899D7B247D}" destId="{3523F143-C382-4E40-82C5-E57667A6BF36}" srcOrd="11" destOrd="0" presId="urn:microsoft.com/office/officeart/2005/8/layout/vList2"/>
    <dgm:cxn modelId="{3233A95A-A5E7-41A4-9CB5-555FB8FA7BB9}" type="presParOf" srcId="{7681B699-3C07-45BB-94FE-56899D7B247D}" destId="{A78AAD18-FE85-473D-8BE7-AB4DC39449A4}" srcOrd="12" destOrd="0" presId="urn:microsoft.com/office/officeart/2005/8/layout/vList2"/>
    <dgm:cxn modelId="{5B7EF1B9-FD6E-4B34-AD53-76AFD0C389F7}" type="presParOf" srcId="{7681B699-3C07-45BB-94FE-56899D7B247D}" destId="{F7E0FD42-6699-4AB1-A77C-31662603CD93}" srcOrd="13" destOrd="0" presId="urn:microsoft.com/office/officeart/2005/8/layout/vList2"/>
    <dgm:cxn modelId="{64F6A346-7CA5-422C-9BE3-C840CEC533E0}" type="presParOf" srcId="{7681B699-3C07-45BB-94FE-56899D7B247D}" destId="{82D0350D-8532-4BBA-B036-CD11791C2B74}" srcOrd="14" destOrd="0" presId="urn:microsoft.com/office/officeart/2005/8/layout/vList2"/>
    <dgm:cxn modelId="{A0DD91A8-50BE-47A1-90CB-D817DC58F8B8}" type="presParOf" srcId="{7681B699-3C07-45BB-94FE-56899D7B247D}" destId="{68792841-3429-49C8-9491-AFD94F7DCEE1}" srcOrd="15" destOrd="0" presId="urn:microsoft.com/office/officeart/2005/8/layout/vList2"/>
    <dgm:cxn modelId="{986CFC49-82AC-4C82-AD39-4A07C99C1DCD}" type="presParOf" srcId="{7681B699-3C07-45BB-94FE-56899D7B247D}" destId="{8FF299C0-EDD4-48DE-8E73-C673CA4D0217}"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F2E370-2953-489E-AB11-72A0E4BC17F0}" type="doc">
      <dgm:prSet loTypeId="urn:microsoft.com/office/officeart/2005/8/layout/cycle7" loCatId="cycle" qsTypeId="urn:microsoft.com/office/officeart/2005/8/quickstyle/simple3" qsCatId="simple" csTypeId="urn:microsoft.com/office/officeart/2005/8/colors/accent1_2" csCatId="accent1" phldr="1"/>
      <dgm:spPr/>
      <dgm:t>
        <a:bodyPr/>
        <a:lstStyle/>
        <a:p>
          <a:endParaRPr lang="en-GB"/>
        </a:p>
      </dgm:t>
    </dgm:pt>
    <dgm:pt modelId="{CF610AE6-CC94-4F88-BA85-68719444AF44}">
      <dgm:prSet phldrT="[Text]" phldr="0" custT="1">
        <dgm:style>
          <a:lnRef idx="2">
            <a:schemeClr val="accent4">
              <a:shade val="15000"/>
            </a:schemeClr>
          </a:lnRef>
          <a:fillRef idx="1">
            <a:schemeClr val="accent4"/>
          </a:fillRef>
          <a:effectRef idx="0">
            <a:schemeClr val="accent4"/>
          </a:effectRef>
          <a:fontRef idx="minor">
            <a:schemeClr val="lt1"/>
          </a:fontRef>
        </dgm:style>
      </dgm:prSet>
      <dgm:spPr/>
      <dgm:t>
        <a:bodyPr/>
        <a:lstStyle/>
        <a:p>
          <a:r>
            <a:rPr lang="en-US" sz="2800" b="1" dirty="0">
              <a:latin typeface="Arial" panose="020B0604020202020204" pitchFamily="34" charset="0"/>
              <a:cs typeface="Arial" panose="020B0604020202020204" pitchFamily="34" charset="0"/>
            </a:rPr>
            <a:t>wellbeing</a:t>
          </a:r>
          <a:endParaRPr lang="en-GB" sz="2800" b="1" dirty="0">
            <a:latin typeface="Arial" panose="020B0604020202020204" pitchFamily="34" charset="0"/>
            <a:cs typeface="Arial" panose="020B0604020202020204" pitchFamily="34" charset="0"/>
          </a:endParaRPr>
        </a:p>
      </dgm:t>
    </dgm:pt>
    <dgm:pt modelId="{97569CDE-9E66-454B-9219-0163E9533C32}" type="parTrans" cxnId="{D0BF6B48-5A47-4279-B365-1E31CE1731E4}">
      <dgm:prSet/>
      <dgm:spPr/>
      <dgm:t>
        <a:bodyPr/>
        <a:lstStyle/>
        <a:p>
          <a:endParaRPr lang="en-GB"/>
        </a:p>
      </dgm:t>
    </dgm:pt>
    <dgm:pt modelId="{A5F390A7-0AC0-4C33-B503-C8C1127B4D96}" type="sibTrans" cxnId="{D0BF6B48-5A47-4279-B365-1E31CE1731E4}">
      <dgm:prSet/>
      <dgm:spPr/>
      <dgm:t>
        <a:bodyPr/>
        <a:lstStyle/>
        <a:p>
          <a:endParaRPr lang="en-GB"/>
        </a:p>
      </dgm:t>
    </dgm:pt>
    <dgm:pt modelId="{6C889B15-FF0F-41F4-A010-F6992AD20E30}">
      <dgm:prSet phldrT="[Text]" phldr="0" custT="1"/>
      <dgm:spPr/>
      <dgm:t>
        <a:bodyPr/>
        <a:lstStyle/>
        <a:p>
          <a:r>
            <a:rPr lang="en-US" sz="1200" b="1" dirty="0">
              <a:latin typeface="Arial" panose="020B0604020202020204" pitchFamily="34" charset="0"/>
              <a:cs typeface="Arial" panose="020B0604020202020204" pitchFamily="34" charset="0"/>
            </a:rPr>
            <a:t>SUBJECTIVE </a:t>
          </a:r>
          <a:endParaRPr lang="en-US"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WELLBEING </a:t>
          </a:r>
        </a:p>
        <a:p>
          <a:r>
            <a:rPr lang="en-US" sz="1400" b="1" dirty="0">
              <a:latin typeface="Arial" panose="020B0604020202020204" pitchFamily="34" charset="0"/>
              <a:cs typeface="Arial" panose="020B0604020202020204" pitchFamily="34" charset="0"/>
            </a:rPr>
            <a:t>Personal feelings and satisfaction
</a:t>
          </a:r>
          <a:r>
            <a:rPr lang="en-US" sz="1400" b="0" dirty="0">
              <a:latin typeface="Arial" panose="020B0604020202020204" pitchFamily="34" charset="0"/>
              <a:cs typeface="Arial" panose="020B0604020202020204" pitchFamily="34" charset="0"/>
            </a:rPr>
            <a:t>Examples: Happiness, purpose, relationship satisfaction</a:t>
          </a:r>
          <a:endParaRPr lang="en-GB" sz="1400" b="0" dirty="0">
            <a:latin typeface="Arial" panose="020B0604020202020204" pitchFamily="34" charset="0"/>
            <a:cs typeface="Arial" panose="020B0604020202020204" pitchFamily="34" charset="0"/>
          </a:endParaRPr>
        </a:p>
      </dgm:t>
    </dgm:pt>
    <dgm:pt modelId="{E3DBB204-CB5C-4AED-9531-1227F8F999D6}" type="parTrans" cxnId="{7BB91729-EAD9-4F98-802D-0A00F9A6C302}">
      <dgm:prSet/>
      <dgm:spPr/>
      <dgm:t>
        <a:bodyPr/>
        <a:lstStyle/>
        <a:p>
          <a:endParaRPr lang="en-GB"/>
        </a:p>
      </dgm:t>
    </dgm:pt>
    <dgm:pt modelId="{43BECBD7-2B8D-42CB-B0DD-5C4B54A4BD99}" type="sibTrans" cxnId="{7BB91729-EAD9-4F98-802D-0A00F9A6C302}">
      <dgm:prSet/>
      <dgm:spPr/>
      <dgm:t>
        <a:bodyPr/>
        <a:lstStyle/>
        <a:p>
          <a:endParaRPr lang="en-GB" dirty="0"/>
        </a:p>
      </dgm:t>
    </dgm:pt>
    <dgm:pt modelId="{7D3022B7-593B-4BB0-A7C3-9311E35E741A}">
      <dgm:prSet phldrT="[Text]" phldr="0" custT="1"/>
      <dgm:spPr/>
      <dgm:t>
        <a:bodyPr/>
        <a:lstStyle/>
        <a:p>
          <a:endParaRPr lang="en-US" sz="1200" b="1" dirty="0">
            <a:latin typeface="Arial" panose="020B0604020202020204" pitchFamily="34" charset="0"/>
            <a:cs typeface="Arial" panose="020B0604020202020204" pitchFamily="34" charset="0"/>
          </a:endParaRPr>
        </a:p>
        <a:p>
          <a:endParaRPr lang="en-US" sz="1200" b="1" dirty="0">
            <a:latin typeface="Arial" panose="020B0604020202020204" pitchFamily="34" charset="0"/>
            <a:cs typeface="Arial" panose="020B0604020202020204" pitchFamily="34" charset="0"/>
          </a:endParaRPr>
        </a:p>
        <a:p>
          <a:endParaRPr lang="en-US" sz="1200" b="1"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OBJECTIVE </a:t>
          </a:r>
        </a:p>
        <a:p>
          <a:r>
            <a:rPr lang="en-US" sz="1400" b="1"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WELLBEING</a:t>
          </a:r>
        </a:p>
        <a:p>
          <a:r>
            <a:rPr lang="en-US" sz="1400" b="1" dirty="0">
              <a:latin typeface="Arial" panose="020B0604020202020204" pitchFamily="34" charset="0"/>
              <a:cs typeface="Arial" panose="020B0604020202020204" pitchFamily="34" charset="0"/>
            </a:rPr>
            <a:t>Measurable external factors
</a:t>
          </a:r>
          <a:r>
            <a:rPr lang="en-US" sz="1400" b="0" dirty="0">
              <a:latin typeface="Arial" panose="020B0604020202020204" pitchFamily="34" charset="0"/>
              <a:cs typeface="Arial" panose="020B0604020202020204" pitchFamily="34" charset="0"/>
            </a:rPr>
            <a:t>Examples: Health stats, income, safety, clean water</a:t>
          </a:r>
          <a:endParaRPr lang="en-GB" sz="1400" b="0" dirty="0">
            <a:latin typeface="Arial" panose="020B0604020202020204" pitchFamily="34" charset="0"/>
            <a:cs typeface="Arial" panose="020B0604020202020204" pitchFamily="34" charset="0"/>
          </a:endParaRPr>
        </a:p>
        <a:p>
          <a:endParaRPr lang="en-GB" sz="1200" b="1" dirty="0">
            <a:latin typeface="Arial" panose="020B0604020202020204" pitchFamily="34" charset="0"/>
            <a:cs typeface="Arial" panose="020B0604020202020204" pitchFamily="34" charset="0"/>
          </a:endParaRPr>
        </a:p>
        <a:p>
          <a:endParaRPr lang="en-GB" sz="1200" b="1" dirty="0">
            <a:latin typeface="Arial" panose="020B0604020202020204" pitchFamily="34" charset="0"/>
            <a:cs typeface="Arial" panose="020B0604020202020204" pitchFamily="34" charset="0"/>
          </a:endParaRPr>
        </a:p>
      </dgm:t>
    </dgm:pt>
    <dgm:pt modelId="{6513FE91-D4E8-4E41-A4F2-C69ECC7B810A}" type="sibTrans" cxnId="{7D78486E-AEF4-478D-BC95-0A5A17CBA154}">
      <dgm:prSet/>
      <dgm:spPr/>
      <dgm:t>
        <a:bodyPr/>
        <a:lstStyle/>
        <a:p>
          <a:endParaRPr lang="en-GB"/>
        </a:p>
      </dgm:t>
    </dgm:pt>
    <dgm:pt modelId="{8618306D-3CB7-4147-91C4-E135CCB4C7B4}" type="parTrans" cxnId="{7D78486E-AEF4-478D-BC95-0A5A17CBA154}">
      <dgm:prSet/>
      <dgm:spPr/>
      <dgm:t>
        <a:bodyPr/>
        <a:lstStyle/>
        <a:p>
          <a:endParaRPr lang="en-GB"/>
        </a:p>
      </dgm:t>
    </dgm:pt>
    <dgm:pt modelId="{B01FC29E-23CD-4A1D-A849-B597482F7172}" type="pres">
      <dgm:prSet presAssocID="{40F2E370-2953-489E-AB11-72A0E4BC17F0}" presName="Name0" presStyleCnt="0">
        <dgm:presLayoutVars>
          <dgm:dir/>
          <dgm:resizeHandles val="exact"/>
        </dgm:presLayoutVars>
      </dgm:prSet>
      <dgm:spPr/>
    </dgm:pt>
    <dgm:pt modelId="{E99A7A8F-FCAF-4368-83E9-BB5017695BC4}" type="pres">
      <dgm:prSet presAssocID="{CF610AE6-CC94-4F88-BA85-68719444AF44}" presName="node" presStyleLbl="node1" presStyleIdx="0" presStyleCnt="3" custRadScaleRad="92546" custRadScaleInc="-2685">
        <dgm:presLayoutVars>
          <dgm:bulletEnabled val="1"/>
        </dgm:presLayoutVars>
      </dgm:prSet>
      <dgm:spPr/>
    </dgm:pt>
    <dgm:pt modelId="{92DAE629-5454-4780-A200-FFF5A9142DA1}" type="pres">
      <dgm:prSet presAssocID="{A5F390A7-0AC0-4C33-B503-C8C1127B4D96}" presName="sibTrans" presStyleLbl="sibTrans2D1" presStyleIdx="0" presStyleCnt="3" custScaleX="177916" custLinFactNeighborX="75403" custLinFactNeighborY="-37678"/>
      <dgm:spPr/>
    </dgm:pt>
    <dgm:pt modelId="{8A88D18C-9232-41E2-925E-3F6C1FF542E6}" type="pres">
      <dgm:prSet presAssocID="{A5F390A7-0AC0-4C33-B503-C8C1127B4D96}" presName="connectorText" presStyleLbl="sibTrans2D1" presStyleIdx="0" presStyleCnt="3"/>
      <dgm:spPr/>
    </dgm:pt>
    <dgm:pt modelId="{2DA44AA2-6302-4C90-B534-0102A73991D3}" type="pres">
      <dgm:prSet presAssocID="{6C889B15-FF0F-41F4-A010-F6992AD20E30}" presName="node" presStyleLbl="node1" presStyleIdx="1" presStyleCnt="3" custScaleX="169747" custScaleY="126423" custRadScaleRad="153361" custRadScaleInc="-30044">
        <dgm:presLayoutVars>
          <dgm:bulletEnabled val="1"/>
        </dgm:presLayoutVars>
      </dgm:prSet>
      <dgm:spPr/>
    </dgm:pt>
    <dgm:pt modelId="{789C3C7F-FDE2-4C87-979F-DB65F997869E}" type="pres">
      <dgm:prSet presAssocID="{43BECBD7-2B8D-42CB-B0DD-5C4B54A4BD99}" presName="sibTrans" presStyleLbl="sibTrans2D1" presStyleIdx="1" presStyleCnt="3" custFlipHor="1" custScaleX="4446" custScaleY="13250" custLinFactX="100000" custLinFactY="-200000" custLinFactNeighborX="107709" custLinFactNeighborY="-248935"/>
      <dgm:spPr/>
    </dgm:pt>
    <dgm:pt modelId="{0E82CC81-8DF0-46CC-9945-D99EFC856E91}" type="pres">
      <dgm:prSet presAssocID="{43BECBD7-2B8D-42CB-B0DD-5C4B54A4BD99}" presName="connectorText" presStyleLbl="sibTrans2D1" presStyleIdx="1" presStyleCnt="3"/>
      <dgm:spPr/>
    </dgm:pt>
    <dgm:pt modelId="{387D59CA-8799-446D-A618-EBB941E87C01}" type="pres">
      <dgm:prSet presAssocID="{7D3022B7-593B-4BB0-A7C3-9311E35E741A}" presName="node" presStyleLbl="node1" presStyleIdx="2" presStyleCnt="3" custScaleX="181057" custScaleY="135728" custRadScaleRad="110565" custRadScaleInc="19521">
        <dgm:presLayoutVars>
          <dgm:bulletEnabled val="1"/>
        </dgm:presLayoutVars>
      </dgm:prSet>
      <dgm:spPr/>
    </dgm:pt>
    <dgm:pt modelId="{588BC3E0-59B1-4A33-A4F9-26B27595886F}" type="pres">
      <dgm:prSet presAssocID="{6513FE91-D4E8-4E41-A4F2-C69ECC7B810A}" presName="sibTrans" presStyleLbl="sibTrans2D1" presStyleIdx="2" presStyleCnt="3" custScaleX="200687" custLinFactNeighborX="10912" custLinFactNeighborY="-31843"/>
      <dgm:spPr/>
    </dgm:pt>
    <dgm:pt modelId="{DE5107D3-79C0-4D15-81DC-E09FE715B1E4}" type="pres">
      <dgm:prSet presAssocID="{6513FE91-D4E8-4E41-A4F2-C69ECC7B810A}" presName="connectorText" presStyleLbl="sibTrans2D1" presStyleIdx="2" presStyleCnt="3"/>
      <dgm:spPr/>
    </dgm:pt>
  </dgm:ptLst>
  <dgm:cxnLst>
    <dgm:cxn modelId="{D6AD6A0A-719F-463E-BD7A-F7DEB3D4B62C}" type="presOf" srcId="{A5F390A7-0AC0-4C33-B503-C8C1127B4D96}" destId="{8A88D18C-9232-41E2-925E-3F6C1FF542E6}" srcOrd="1" destOrd="0" presId="urn:microsoft.com/office/officeart/2005/8/layout/cycle7"/>
    <dgm:cxn modelId="{B7A08024-FD35-4639-994F-7502829AC65D}" type="presOf" srcId="{43BECBD7-2B8D-42CB-B0DD-5C4B54A4BD99}" destId="{789C3C7F-FDE2-4C87-979F-DB65F997869E}" srcOrd="0" destOrd="0" presId="urn:microsoft.com/office/officeart/2005/8/layout/cycle7"/>
    <dgm:cxn modelId="{7BB91729-EAD9-4F98-802D-0A00F9A6C302}" srcId="{40F2E370-2953-489E-AB11-72A0E4BC17F0}" destId="{6C889B15-FF0F-41F4-A010-F6992AD20E30}" srcOrd="1" destOrd="0" parTransId="{E3DBB204-CB5C-4AED-9531-1227F8F999D6}" sibTransId="{43BECBD7-2B8D-42CB-B0DD-5C4B54A4BD99}"/>
    <dgm:cxn modelId="{7151A02B-9EE2-4F16-82FD-B7206744D4C4}" type="presOf" srcId="{CF610AE6-CC94-4F88-BA85-68719444AF44}" destId="{E99A7A8F-FCAF-4368-83E9-BB5017695BC4}" srcOrd="0" destOrd="0" presId="urn:microsoft.com/office/officeart/2005/8/layout/cycle7"/>
    <dgm:cxn modelId="{92D78540-5399-4020-AE3F-BB672492C6FD}" type="presOf" srcId="{7D3022B7-593B-4BB0-A7C3-9311E35E741A}" destId="{387D59CA-8799-446D-A618-EBB941E87C01}" srcOrd="0" destOrd="0" presId="urn:microsoft.com/office/officeart/2005/8/layout/cycle7"/>
    <dgm:cxn modelId="{7BDA7A67-203B-4F04-B6DC-60EE8D1C1D74}" type="presOf" srcId="{6C889B15-FF0F-41F4-A010-F6992AD20E30}" destId="{2DA44AA2-6302-4C90-B534-0102A73991D3}" srcOrd="0" destOrd="0" presId="urn:microsoft.com/office/officeart/2005/8/layout/cycle7"/>
    <dgm:cxn modelId="{D0BF6B48-5A47-4279-B365-1E31CE1731E4}" srcId="{40F2E370-2953-489E-AB11-72A0E4BC17F0}" destId="{CF610AE6-CC94-4F88-BA85-68719444AF44}" srcOrd="0" destOrd="0" parTransId="{97569CDE-9E66-454B-9219-0163E9533C32}" sibTransId="{A5F390A7-0AC0-4C33-B503-C8C1127B4D96}"/>
    <dgm:cxn modelId="{D9003F69-86D1-4157-ADE2-513F78C97901}" type="presOf" srcId="{43BECBD7-2B8D-42CB-B0DD-5C4B54A4BD99}" destId="{0E82CC81-8DF0-46CC-9945-D99EFC856E91}" srcOrd="1" destOrd="0" presId="urn:microsoft.com/office/officeart/2005/8/layout/cycle7"/>
    <dgm:cxn modelId="{7D78486E-AEF4-478D-BC95-0A5A17CBA154}" srcId="{40F2E370-2953-489E-AB11-72A0E4BC17F0}" destId="{7D3022B7-593B-4BB0-A7C3-9311E35E741A}" srcOrd="2" destOrd="0" parTransId="{8618306D-3CB7-4147-91C4-E135CCB4C7B4}" sibTransId="{6513FE91-D4E8-4E41-A4F2-C69ECC7B810A}"/>
    <dgm:cxn modelId="{76ADBB58-9E72-4354-BF93-763A990FB6CE}" type="presOf" srcId="{40F2E370-2953-489E-AB11-72A0E4BC17F0}" destId="{B01FC29E-23CD-4A1D-A849-B597482F7172}" srcOrd="0" destOrd="0" presId="urn:microsoft.com/office/officeart/2005/8/layout/cycle7"/>
    <dgm:cxn modelId="{3AA20B9C-9961-4147-8B70-A739C2AB1F8B}" type="presOf" srcId="{6513FE91-D4E8-4E41-A4F2-C69ECC7B810A}" destId="{588BC3E0-59B1-4A33-A4F9-26B27595886F}" srcOrd="0" destOrd="0" presId="urn:microsoft.com/office/officeart/2005/8/layout/cycle7"/>
    <dgm:cxn modelId="{F9D601F5-8B3D-4627-BEEB-E44381BF7E4E}" type="presOf" srcId="{A5F390A7-0AC0-4C33-B503-C8C1127B4D96}" destId="{92DAE629-5454-4780-A200-FFF5A9142DA1}" srcOrd="0" destOrd="0" presId="urn:microsoft.com/office/officeart/2005/8/layout/cycle7"/>
    <dgm:cxn modelId="{0B00A0FC-F19B-4BB6-BBB2-C882060D8909}" type="presOf" srcId="{6513FE91-D4E8-4E41-A4F2-C69ECC7B810A}" destId="{DE5107D3-79C0-4D15-81DC-E09FE715B1E4}" srcOrd="1" destOrd="0" presId="urn:microsoft.com/office/officeart/2005/8/layout/cycle7"/>
    <dgm:cxn modelId="{0B75C89A-6379-4D9C-8028-446C6A569D6B}" type="presParOf" srcId="{B01FC29E-23CD-4A1D-A849-B597482F7172}" destId="{E99A7A8F-FCAF-4368-83E9-BB5017695BC4}" srcOrd="0" destOrd="0" presId="urn:microsoft.com/office/officeart/2005/8/layout/cycle7"/>
    <dgm:cxn modelId="{A8A4263F-3EC0-475B-BBA1-A50AAA5D6A49}" type="presParOf" srcId="{B01FC29E-23CD-4A1D-A849-B597482F7172}" destId="{92DAE629-5454-4780-A200-FFF5A9142DA1}" srcOrd="1" destOrd="0" presId="urn:microsoft.com/office/officeart/2005/8/layout/cycle7"/>
    <dgm:cxn modelId="{643B7DE5-874E-4909-905F-D73792389125}" type="presParOf" srcId="{92DAE629-5454-4780-A200-FFF5A9142DA1}" destId="{8A88D18C-9232-41E2-925E-3F6C1FF542E6}" srcOrd="0" destOrd="0" presId="urn:microsoft.com/office/officeart/2005/8/layout/cycle7"/>
    <dgm:cxn modelId="{93538C26-B272-4887-B588-6CA06634CBAF}" type="presParOf" srcId="{B01FC29E-23CD-4A1D-A849-B597482F7172}" destId="{2DA44AA2-6302-4C90-B534-0102A73991D3}" srcOrd="2" destOrd="0" presId="urn:microsoft.com/office/officeart/2005/8/layout/cycle7"/>
    <dgm:cxn modelId="{C810343D-633C-4D64-8D3D-84FE6EC8B58E}" type="presParOf" srcId="{B01FC29E-23CD-4A1D-A849-B597482F7172}" destId="{789C3C7F-FDE2-4C87-979F-DB65F997869E}" srcOrd="3" destOrd="0" presId="urn:microsoft.com/office/officeart/2005/8/layout/cycle7"/>
    <dgm:cxn modelId="{7F7925BB-0124-44DE-94E3-CC736FCDEAFE}" type="presParOf" srcId="{789C3C7F-FDE2-4C87-979F-DB65F997869E}" destId="{0E82CC81-8DF0-46CC-9945-D99EFC856E91}" srcOrd="0" destOrd="0" presId="urn:microsoft.com/office/officeart/2005/8/layout/cycle7"/>
    <dgm:cxn modelId="{868E8F2F-3551-4DC5-BB97-C4F67E015918}" type="presParOf" srcId="{B01FC29E-23CD-4A1D-A849-B597482F7172}" destId="{387D59CA-8799-446D-A618-EBB941E87C01}" srcOrd="4" destOrd="0" presId="urn:microsoft.com/office/officeart/2005/8/layout/cycle7"/>
    <dgm:cxn modelId="{924D8CAA-D495-49C9-8226-349FE514ADF5}" type="presParOf" srcId="{B01FC29E-23CD-4A1D-A849-B597482F7172}" destId="{588BC3E0-59B1-4A33-A4F9-26B27595886F}" srcOrd="5" destOrd="0" presId="urn:microsoft.com/office/officeart/2005/8/layout/cycle7"/>
    <dgm:cxn modelId="{F3A3E9A7-29E3-4293-B6A0-F546CF4059F5}" type="presParOf" srcId="{588BC3E0-59B1-4A33-A4F9-26B27595886F}" destId="{DE5107D3-79C0-4D15-81DC-E09FE715B1E4}"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6AA2367-B134-416A-B501-6A2119C2008C}" type="doc">
      <dgm:prSet loTypeId="urn:microsoft.com/office/officeart/2005/8/layout/venn1" loCatId="relationship" qsTypeId="urn:microsoft.com/office/officeart/2005/8/quickstyle/simple1" qsCatId="simple" csTypeId="urn:microsoft.com/office/officeart/2005/8/colors/colorful5" csCatId="colorful" phldr="1"/>
      <dgm:spPr/>
      <dgm:t>
        <a:bodyPr/>
        <a:lstStyle/>
        <a:p>
          <a:endParaRPr lang="en-GB"/>
        </a:p>
      </dgm:t>
    </dgm:pt>
    <dgm:pt modelId="{F9E2DE99-5B15-44FD-8BC6-C195A9FEAD22}">
      <dgm:prSet phldrT="[Text]" phldr="0" custT="1"/>
      <dgm:spPr/>
      <dgm:t>
        <a:bodyPr/>
        <a:lstStyle/>
        <a:p>
          <a:r>
            <a:rPr lang="en-US" sz="1400" b="1" dirty="0">
              <a:latin typeface="Arial" panose="020B0604020202020204" pitchFamily="34" charset="0"/>
              <a:cs typeface="Arial" panose="020B0604020202020204" pitchFamily="34" charset="0"/>
            </a:rPr>
            <a:t>Natural Environment</a:t>
          </a:r>
          <a:endParaRPr lang="en-GB" sz="1400" b="1" dirty="0">
            <a:latin typeface="Arial" panose="020B0604020202020204" pitchFamily="34" charset="0"/>
            <a:cs typeface="Arial" panose="020B0604020202020204" pitchFamily="34" charset="0"/>
          </a:endParaRPr>
        </a:p>
      </dgm:t>
    </dgm:pt>
    <dgm:pt modelId="{9019214C-FABC-405F-9503-0DFA11200172}" type="parTrans" cxnId="{E3F51465-2DD4-466F-BAEB-A68E74AFF86A}">
      <dgm:prSet/>
      <dgm:spPr/>
      <dgm:t>
        <a:bodyPr/>
        <a:lstStyle/>
        <a:p>
          <a:endParaRPr lang="en-GB"/>
        </a:p>
      </dgm:t>
    </dgm:pt>
    <dgm:pt modelId="{A76E0651-1F0D-44C5-BD95-0B1B0278DE59}" type="sibTrans" cxnId="{E3F51465-2DD4-466F-BAEB-A68E74AFF86A}">
      <dgm:prSet/>
      <dgm:spPr/>
      <dgm:t>
        <a:bodyPr/>
        <a:lstStyle/>
        <a:p>
          <a:endParaRPr lang="en-GB"/>
        </a:p>
      </dgm:t>
    </dgm:pt>
    <dgm:pt modelId="{C3A20174-3661-4F48-B737-C3D72973C5DD}">
      <dgm:prSet phldrT="[Text]" phldr="0" custT="1"/>
      <dgm:spPr/>
      <dgm:t>
        <a:bodyPr/>
        <a:lstStyle/>
        <a:p>
          <a:r>
            <a:rPr lang="en-US" sz="1400" b="1" dirty="0">
              <a:latin typeface="Arial" panose="020B0604020202020204" pitchFamily="34" charset="0"/>
              <a:cs typeface="Arial" panose="020B0604020202020204" pitchFamily="34" charset="0"/>
            </a:rPr>
            <a:t>Social </a:t>
          </a:r>
        </a:p>
        <a:p>
          <a:endParaRPr lang="en-GB" sz="1400" b="1" dirty="0">
            <a:latin typeface="Arial" panose="020B0604020202020204" pitchFamily="34" charset="0"/>
            <a:cs typeface="Arial" panose="020B0604020202020204" pitchFamily="34" charset="0"/>
          </a:endParaRPr>
        </a:p>
      </dgm:t>
    </dgm:pt>
    <dgm:pt modelId="{F058C06B-2C56-4BBF-A7CE-734A6E48BA66}" type="parTrans" cxnId="{BDE05FD8-02A3-458C-B8C7-1ED2B7DED34D}">
      <dgm:prSet/>
      <dgm:spPr/>
      <dgm:t>
        <a:bodyPr/>
        <a:lstStyle/>
        <a:p>
          <a:endParaRPr lang="en-GB"/>
        </a:p>
      </dgm:t>
    </dgm:pt>
    <dgm:pt modelId="{4305583C-50D9-4C62-9ACE-567DB623417D}" type="sibTrans" cxnId="{BDE05FD8-02A3-458C-B8C7-1ED2B7DED34D}">
      <dgm:prSet/>
      <dgm:spPr/>
      <dgm:t>
        <a:bodyPr/>
        <a:lstStyle/>
        <a:p>
          <a:endParaRPr lang="en-GB"/>
        </a:p>
      </dgm:t>
    </dgm:pt>
    <dgm:pt modelId="{57A05F40-38A3-405A-A5CB-7B87440A5871}">
      <dgm:prSet phldrT="[Text]" phldr="0" custT="1"/>
      <dgm:spPr/>
      <dgm:t>
        <a:bodyPr/>
        <a:lstStyle/>
        <a:p>
          <a:r>
            <a:rPr lang="en-US" sz="1400" b="1" dirty="0">
              <a:latin typeface="Arial" panose="020B0604020202020204" pitchFamily="34" charset="0"/>
              <a:cs typeface="Arial" panose="020B0604020202020204" pitchFamily="34" charset="0"/>
            </a:rPr>
            <a:t>Economic Vitality</a:t>
          </a:r>
          <a:endParaRPr lang="en-GB" sz="1400" b="1" dirty="0">
            <a:latin typeface="Arial" panose="020B0604020202020204" pitchFamily="34" charset="0"/>
            <a:cs typeface="Arial" panose="020B0604020202020204" pitchFamily="34" charset="0"/>
          </a:endParaRPr>
        </a:p>
      </dgm:t>
    </dgm:pt>
    <dgm:pt modelId="{867DC14B-7CE6-4085-9C74-E7D4DC029AEA}" type="parTrans" cxnId="{AA46562F-00C2-4039-B7EE-0BBD1FCBD5D2}">
      <dgm:prSet/>
      <dgm:spPr/>
      <dgm:t>
        <a:bodyPr/>
        <a:lstStyle/>
        <a:p>
          <a:endParaRPr lang="en-GB"/>
        </a:p>
      </dgm:t>
    </dgm:pt>
    <dgm:pt modelId="{77328741-F45A-4918-8886-6A62D745245E}" type="sibTrans" cxnId="{AA46562F-00C2-4039-B7EE-0BBD1FCBD5D2}">
      <dgm:prSet/>
      <dgm:spPr/>
      <dgm:t>
        <a:bodyPr/>
        <a:lstStyle/>
        <a:p>
          <a:endParaRPr lang="en-GB"/>
        </a:p>
      </dgm:t>
    </dgm:pt>
    <dgm:pt modelId="{6154F841-82D8-498D-802D-D8B26D18FF72}" type="pres">
      <dgm:prSet presAssocID="{46AA2367-B134-416A-B501-6A2119C2008C}" presName="compositeShape" presStyleCnt="0">
        <dgm:presLayoutVars>
          <dgm:chMax val="7"/>
          <dgm:dir/>
          <dgm:resizeHandles val="exact"/>
        </dgm:presLayoutVars>
      </dgm:prSet>
      <dgm:spPr/>
    </dgm:pt>
    <dgm:pt modelId="{D880ED72-C7C4-4436-B627-A8B2436320AB}" type="pres">
      <dgm:prSet presAssocID="{F9E2DE99-5B15-44FD-8BC6-C195A9FEAD22}" presName="circ1" presStyleLbl="vennNode1" presStyleIdx="0" presStyleCnt="3" custLinFactNeighborY="-6626"/>
      <dgm:spPr/>
    </dgm:pt>
    <dgm:pt modelId="{34270E89-E35F-41B8-90AF-5D7D389BAF4F}" type="pres">
      <dgm:prSet presAssocID="{F9E2DE99-5B15-44FD-8BC6-C195A9FEAD22}" presName="circ1Tx" presStyleLbl="revTx" presStyleIdx="0" presStyleCnt="0">
        <dgm:presLayoutVars>
          <dgm:chMax val="0"/>
          <dgm:chPref val="0"/>
          <dgm:bulletEnabled val="1"/>
        </dgm:presLayoutVars>
      </dgm:prSet>
      <dgm:spPr/>
    </dgm:pt>
    <dgm:pt modelId="{8C6557D1-E6A0-4106-974A-F9D732D34881}" type="pres">
      <dgm:prSet presAssocID="{C3A20174-3661-4F48-B737-C3D72973C5DD}" presName="circ2" presStyleLbl="vennNode1" presStyleIdx="1" presStyleCnt="3" custLinFactNeighborX="15329" custLinFactNeighborY="8887"/>
      <dgm:spPr/>
    </dgm:pt>
    <dgm:pt modelId="{3689BDD3-CDD6-460B-8C88-883F42FFF1E9}" type="pres">
      <dgm:prSet presAssocID="{C3A20174-3661-4F48-B737-C3D72973C5DD}" presName="circ2Tx" presStyleLbl="revTx" presStyleIdx="0" presStyleCnt="0">
        <dgm:presLayoutVars>
          <dgm:chMax val="0"/>
          <dgm:chPref val="0"/>
          <dgm:bulletEnabled val="1"/>
        </dgm:presLayoutVars>
      </dgm:prSet>
      <dgm:spPr/>
    </dgm:pt>
    <dgm:pt modelId="{BCA568AD-D488-455A-879B-1133E1AC2F67}" type="pres">
      <dgm:prSet presAssocID="{57A05F40-38A3-405A-A5CB-7B87440A5871}" presName="circ3" presStyleLbl="vennNode1" presStyleIdx="2" presStyleCnt="3" custLinFactNeighborX="3512" custLinFactNeighborY="4904"/>
      <dgm:spPr/>
    </dgm:pt>
    <dgm:pt modelId="{B749B7FE-2D21-4D0E-81BF-6CEDE96F0BB0}" type="pres">
      <dgm:prSet presAssocID="{57A05F40-38A3-405A-A5CB-7B87440A5871}" presName="circ3Tx" presStyleLbl="revTx" presStyleIdx="0" presStyleCnt="0">
        <dgm:presLayoutVars>
          <dgm:chMax val="0"/>
          <dgm:chPref val="0"/>
          <dgm:bulletEnabled val="1"/>
        </dgm:presLayoutVars>
      </dgm:prSet>
      <dgm:spPr/>
    </dgm:pt>
  </dgm:ptLst>
  <dgm:cxnLst>
    <dgm:cxn modelId="{AA46562F-00C2-4039-B7EE-0BBD1FCBD5D2}" srcId="{46AA2367-B134-416A-B501-6A2119C2008C}" destId="{57A05F40-38A3-405A-A5CB-7B87440A5871}" srcOrd="2" destOrd="0" parTransId="{867DC14B-7CE6-4085-9C74-E7D4DC029AEA}" sibTransId="{77328741-F45A-4918-8886-6A62D745245E}"/>
    <dgm:cxn modelId="{F864A42F-0B64-400F-AFB6-38F0C2E7F742}" type="presOf" srcId="{C3A20174-3661-4F48-B737-C3D72973C5DD}" destId="{3689BDD3-CDD6-460B-8C88-883F42FFF1E9}" srcOrd="1" destOrd="0" presId="urn:microsoft.com/office/officeart/2005/8/layout/venn1"/>
    <dgm:cxn modelId="{477C385C-AC29-4DF2-89FF-FD44600A556B}" type="presOf" srcId="{57A05F40-38A3-405A-A5CB-7B87440A5871}" destId="{B749B7FE-2D21-4D0E-81BF-6CEDE96F0BB0}" srcOrd="1" destOrd="0" presId="urn:microsoft.com/office/officeart/2005/8/layout/venn1"/>
    <dgm:cxn modelId="{E3F51465-2DD4-466F-BAEB-A68E74AFF86A}" srcId="{46AA2367-B134-416A-B501-6A2119C2008C}" destId="{F9E2DE99-5B15-44FD-8BC6-C195A9FEAD22}" srcOrd="0" destOrd="0" parTransId="{9019214C-FABC-405F-9503-0DFA11200172}" sibTransId="{A76E0651-1F0D-44C5-BD95-0B1B0278DE59}"/>
    <dgm:cxn modelId="{9B7D7BB4-12B8-4CB0-A59E-9E5AC679129C}" type="presOf" srcId="{C3A20174-3661-4F48-B737-C3D72973C5DD}" destId="{8C6557D1-E6A0-4106-974A-F9D732D34881}" srcOrd="0" destOrd="0" presId="urn:microsoft.com/office/officeart/2005/8/layout/venn1"/>
    <dgm:cxn modelId="{13DD1AC4-5064-41D6-8189-9CD97C0769C3}" type="presOf" srcId="{57A05F40-38A3-405A-A5CB-7B87440A5871}" destId="{BCA568AD-D488-455A-879B-1133E1AC2F67}" srcOrd="0" destOrd="0" presId="urn:microsoft.com/office/officeart/2005/8/layout/venn1"/>
    <dgm:cxn modelId="{2BBE20CF-08D0-486D-8E2F-B4ADE4E94EE9}" type="presOf" srcId="{F9E2DE99-5B15-44FD-8BC6-C195A9FEAD22}" destId="{D880ED72-C7C4-4436-B627-A8B2436320AB}" srcOrd="0" destOrd="0" presId="urn:microsoft.com/office/officeart/2005/8/layout/venn1"/>
    <dgm:cxn modelId="{BDE05FD8-02A3-458C-B8C7-1ED2B7DED34D}" srcId="{46AA2367-B134-416A-B501-6A2119C2008C}" destId="{C3A20174-3661-4F48-B737-C3D72973C5DD}" srcOrd="1" destOrd="0" parTransId="{F058C06B-2C56-4BBF-A7CE-734A6E48BA66}" sibTransId="{4305583C-50D9-4C62-9ACE-567DB623417D}"/>
    <dgm:cxn modelId="{312058E1-D5A0-417D-8782-A2BAFE7763FC}" type="presOf" srcId="{46AA2367-B134-416A-B501-6A2119C2008C}" destId="{6154F841-82D8-498D-802D-D8B26D18FF72}" srcOrd="0" destOrd="0" presId="urn:microsoft.com/office/officeart/2005/8/layout/venn1"/>
    <dgm:cxn modelId="{A42153E6-6938-4982-9626-53FF926278AF}" type="presOf" srcId="{F9E2DE99-5B15-44FD-8BC6-C195A9FEAD22}" destId="{34270E89-E35F-41B8-90AF-5D7D389BAF4F}" srcOrd="1" destOrd="0" presId="urn:microsoft.com/office/officeart/2005/8/layout/venn1"/>
    <dgm:cxn modelId="{AE8D73A4-2E40-42DA-83FD-072DF0B9393F}" type="presParOf" srcId="{6154F841-82D8-498D-802D-D8B26D18FF72}" destId="{D880ED72-C7C4-4436-B627-A8B2436320AB}" srcOrd="0" destOrd="0" presId="urn:microsoft.com/office/officeart/2005/8/layout/venn1"/>
    <dgm:cxn modelId="{18EC4097-EDE2-4EC3-974A-F644B9CDFB10}" type="presParOf" srcId="{6154F841-82D8-498D-802D-D8B26D18FF72}" destId="{34270E89-E35F-41B8-90AF-5D7D389BAF4F}" srcOrd="1" destOrd="0" presId="urn:microsoft.com/office/officeart/2005/8/layout/venn1"/>
    <dgm:cxn modelId="{44F4CE6E-A8D0-44E9-A99A-B7DE43EFFB18}" type="presParOf" srcId="{6154F841-82D8-498D-802D-D8B26D18FF72}" destId="{8C6557D1-E6A0-4106-974A-F9D732D34881}" srcOrd="2" destOrd="0" presId="urn:microsoft.com/office/officeart/2005/8/layout/venn1"/>
    <dgm:cxn modelId="{D2B7A055-46DF-44DD-870B-4579D8FC3282}" type="presParOf" srcId="{6154F841-82D8-498D-802D-D8B26D18FF72}" destId="{3689BDD3-CDD6-460B-8C88-883F42FFF1E9}" srcOrd="3" destOrd="0" presId="urn:microsoft.com/office/officeart/2005/8/layout/venn1"/>
    <dgm:cxn modelId="{41F8182C-560E-4AE2-9D54-28C261EC6668}" type="presParOf" srcId="{6154F841-82D8-498D-802D-D8B26D18FF72}" destId="{BCA568AD-D488-455A-879B-1133E1AC2F67}" srcOrd="4" destOrd="0" presId="urn:microsoft.com/office/officeart/2005/8/layout/venn1"/>
    <dgm:cxn modelId="{E5EC7B91-8A14-4946-8376-30A6D101F2E9}" type="presParOf" srcId="{6154F841-82D8-498D-802D-D8B26D18FF72}" destId="{B749B7FE-2D21-4D0E-81BF-6CEDE96F0BB0}"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F6EB0-7C77-4921-9C23-76FFA57FD49C}">
      <dsp:nvSpPr>
        <dsp:cNvPr id="0" name=""/>
        <dsp:cNvSpPr/>
      </dsp:nvSpPr>
      <dsp:spPr>
        <a:xfrm>
          <a:off x="5655" y="511164"/>
          <a:ext cx="1646039" cy="658415"/>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26670" bIns="5334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Arial" panose="020B0604020202020204" pitchFamily="34" charset="0"/>
              <a:cs typeface="Arial" panose="020B0604020202020204" pitchFamily="34" charset="0"/>
            </a:rPr>
            <a:t>Structure</a:t>
          </a:r>
          <a:endParaRPr lang="en-GB" sz="2000" b="1" kern="1200" dirty="0">
            <a:solidFill>
              <a:schemeClr val="tx1"/>
            </a:solidFill>
            <a:latin typeface="Arial" panose="020B0604020202020204" pitchFamily="34" charset="0"/>
            <a:cs typeface="Arial" panose="020B0604020202020204" pitchFamily="34" charset="0"/>
          </a:endParaRPr>
        </a:p>
      </dsp:txBody>
      <dsp:txXfrm>
        <a:off x="5655" y="511164"/>
        <a:ext cx="1481435" cy="658415"/>
      </dsp:txXfrm>
    </dsp:sp>
    <dsp:sp modelId="{CF677F17-14A7-46A4-A666-DCD050F9BA43}">
      <dsp:nvSpPr>
        <dsp:cNvPr id="0" name=""/>
        <dsp:cNvSpPr/>
      </dsp:nvSpPr>
      <dsp:spPr>
        <a:xfrm>
          <a:off x="1322486" y="511164"/>
          <a:ext cx="1646039" cy="658415"/>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Definition</a:t>
          </a:r>
        </a:p>
      </dsp:txBody>
      <dsp:txXfrm>
        <a:off x="1651694" y="511164"/>
        <a:ext cx="987624" cy="658415"/>
      </dsp:txXfrm>
    </dsp:sp>
    <dsp:sp modelId="{2D18581A-A101-4EC4-B264-C018B371181D}">
      <dsp:nvSpPr>
        <dsp:cNvPr id="0" name=""/>
        <dsp:cNvSpPr/>
      </dsp:nvSpPr>
      <dsp:spPr>
        <a:xfrm>
          <a:off x="2639317" y="511164"/>
          <a:ext cx="1646039" cy="658415"/>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Models</a:t>
          </a:r>
        </a:p>
      </dsp:txBody>
      <dsp:txXfrm>
        <a:off x="2968525" y="511164"/>
        <a:ext cx="987624" cy="658415"/>
      </dsp:txXfrm>
    </dsp:sp>
    <dsp:sp modelId="{9C4D88BD-C1FD-4CA8-A893-02479CF98358}">
      <dsp:nvSpPr>
        <dsp:cNvPr id="0" name=""/>
        <dsp:cNvSpPr/>
      </dsp:nvSpPr>
      <dsp:spPr>
        <a:xfrm>
          <a:off x="3956149" y="511164"/>
          <a:ext cx="1646039" cy="658415"/>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Sustainability </a:t>
          </a:r>
          <a:endParaRPr lang="en-GB" sz="1400" kern="1200" dirty="0">
            <a:latin typeface="Arial" panose="020B0604020202020204" pitchFamily="34" charset="0"/>
            <a:cs typeface="Arial" panose="020B0604020202020204" pitchFamily="34" charset="0"/>
          </a:endParaRPr>
        </a:p>
      </dsp:txBody>
      <dsp:txXfrm>
        <a:off x="4285357" y="511164"/>
        <a:ext cx="987624" cy="658415"/>
      </dsp:txXfrm>
    </dsp:sp>
    <dsp:sp modelId="{1B4B57A4-935C-4096-91D2-AA1FA9410D40}">
      <dsp:nvSpPr>
        <dsp:cNvPr id="0" name=""/>
        <dsp:cNvSpPr/>
      </dsp:nvSpPr>
      <dsp:spPr>
        <a:xfrm>
          <a:off x="5272980" y="511164"/>
          <a:ext cx="1646039" cy="658415"/>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policy</a:t>
          </a:r>
          <a:endParaRPr lang="en-GB" sz="1400" kern="1200" dirty="0">
            <a:latin typeface="Arial" panose="020B0604020202020204" pitchFamily="34" charset="0"/>
            <a:cs typeface="Arial" panose="020B0604020202020204" pitchFamily="34" charset="0"/>
          </a:endParaRPr>
        </a:p>
      </dsp:txBody>
      <dsp:txXfrm>
        <a:off x="5602188" y="511164"/>
        <a:ext cx="987624" cy="658415"/>
      </dsp:txXfrm>
    </dsp:sp>
    <dsp:sp modelId="{290411AD-B524-4485-A00A-5F85E40BA28B}">
      <dsp:nvSpPr>
        <dsp:cNvPr id="0" name=""/>
        <dsp:cNvSpPr/>
      </dsp:nvSpPr>
      <dsp:spPr>
        <a:xfrm>
          <a:off x="6589811" y="511164"/>
          <a:ext cx="1646039" cy="658415"/>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Inequalities</a:t>
          </a:r>
          <a:endParaRPr lang="en-GB" sz="1400" kern="1200" dirty="0">
            <a:latin typeface="Arial" panose="020B0604020202020204" pitchFamily="34" charset="0"/>
            <a:cs typeface="Arial" panose="020B0604020202020204" pitchFamily="34" charset="0"/>
          </a:endParaRPr>
        </a:p>
      </dsp:txBody>
      <dsp:txXfrm>
        <a:off x="6919019" y="511164"/>
        <a:ext cx="987624" cy="658415"/>
      </dsp:txXfrm>
    </dsp:sp>
    <dsp:sp modelId="{EB1238A6-E11F-40BD-800C-F3071F144BF4}">
      <dsp:nvSpPr>
        <dsp:cNvPr id="0" name=""/>
        <dsp:cNvSpPr/>
      </dsp:nvSpPr>
      <dsp:spPr>
        <a:xfrm>
          <a:off x="7906642" y="511164"/>
          <a:ext cx="1646039" cy="658415"/>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Legislation</a:t>
          </a:r>
          <a:endParaRPr lang="en-GB" sz="1400" kern="1200" dirty="0">
            <a:latin typeface="Arial" panose="020B0604020202020204" pitchFamily="34" charset="0"/>
            <a:cs typeface="Arial" panose="020B0604020202020204" pitchFamily="34" charset="0"/>
          </a:endParaRPr>
        </a:p>
      </dsp:txBody>
      <dsp:txXfrm>
        <a:off x="8235850" y="511164"/>
        <a:ext cx="987624" cy="658415"/>
      </dsp:txXfrm>
    </dsp:sp>
    <dsp:sp modelId="{F3EAC6A6-3EDB-4823-82AE-9F2FFE6E2298}">
      <dsp:nvSpPr>
        <dsp:cNvPr id="0" name=""/>
        <dsp:cNvSpPr/>
      </dsp:nvSpPr>
      <dsp:spPr>
        <a:xfrm>
          <a:off x="9223474" y="511164"/>
          <a:ext cx="1646039" cy="658415"/>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Critique</a:t>
          </a:r>
          <a:endParaRPr lang="en-GB" sz="1400" kern="1200" dirty="0">
            <a:latin typeface="Arial" panose="020B0604020202020204" pitchFamily="34" charset="0"/>
            <a:cs typeface="Arial" panose="020B0604020202020204" pitchFamily="34" charset="0"/>
          </a:endParaRPr>
        </a:p>
      </dsp:txBody>
      <dsp:txXfrm>
        <a:off x="9552682" y="511164"/>
        <a:ext cx="987624" cy="658415"/>
      </dsp:txXfrm>
    </dsp:sp>
    <dsp:sp modelId="{18B993EE-D20A-4DA7-B009-E1791C76D79C}">
      <dsp:nvSpPr>
        <dsp:cNvPr id="0" name=""/>
        <dsp:cNvSpPr/>
      </dsp:nvSpPr>
      <dsp:spPr>
        <a:xfrm>
          <a:off x="10540305" y="511164"/>
          <a:ext cx="1646039" cy="658415"/>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Conclusion</a:t>
          </a:r>
          <a:endParaRPr lang="en-GB" sz="1400" kern="1200" dirty="0">
            <a:latin typeface="Arial" panose="020B0604020202020204" pitchFamily="34" charset="0"/>
            <a:cs typeface="Arial" panose="020B0604020202020204" pitchFamily="34" charset="0"/>
          </a:endParaRPr>
        </a:p>
      </dsp:txBody>
      <dsp:txXfrm>
        <a:off x="10869513" y="511164"/>
        <a:ext cx="987624" cy="6584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F2ABDA-BD50-43A2-81EC-847A826AACA8}">
      <dsp:nvSpPr>
        <dsp:cNvPr id="0" name=""/>
        <dsp:cNvSpPr/>
      </dsp:nvSpPr>
      <dsp:spPr>
        <a:xfrm>
          <a:off x="0" y="0"/>
          <a:ext cx="8809669" cy="5382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kern="1200" dirty="0">
              <a:latin typeface="Arial" panose="020B0604020202020204" pitchFamily="34" charset="0"/>
              <a:cs typeface="Arial" panose="020B0604020202020204" pitchFamily="34" charset="0"/>
            </a:rPr>
            <a:t>WHO (World Health </a:t>
          </a:r>
          <a:r>
            <a:rPr lang="en-US" sz="1400" b="0" kern="1200" dirty="0" err="1">
              <a:latin typeface="Arial" panose="020B0604020202020204" pitchFamily="34" charset="0"/>
              <a:cs typeface="Arial" panose="020B0604020202020204" pitchFamily="34" charset="0"/>
            </a:rPr>
            <a:t>Organisation</a:t>
          </a:r>
          <a:r>
            <a:rPr lang="en-US" sz="1400" b="0" kern="1200" dirty="0">
              <a:latin typeface="Arial" panose="020B0604020202020204" pitchFamily="34" charset="0"/>
              <a:cs typeface="Arial" panose="020B0604020202020204" pitchFamily="34" charset="0"/>
            </a:rPr>
            <a:t>) (1948): A state of complete physical, mental, and social well-being </a:t>
          </a:r>
        </a:p>
      </dsp:txBody>
      <dsp:txXfrm>
        <a:off x="26273" y="26273"/>
        <a:ext cx="8757123" cy="485654"/>
      </dsp:txXfrm>
    </dsp:sp>
    <dsp:sp modelId="{A186937B-CC7F-4F04-92B2-EB5C9711A0E8}">
      <dsp:nvSpPr>
        <dsp:cNvPr id="0" name=""/>
        <dsp:cNvSpPr/>
      </dsp:nvSpPr>
      <dsp:spPr>
        <a:xfrm>
          <a:off x="0" y="613970"/>
          <a:ext cx="8809669" cy="538200"/>
        </a:xfrm>
        <a:prstGeom prst="roundRect">
          <a:avLst/>
        </a:prstGeom>
        <a:gradFill rotWithShape="0">
          <a:gsLst>
            <a:gs pos="0">
              <a:schemeClr val="accent2">
                <a:hueOff val="-339056"/>
                <a:satOff val="-207"/>
                <a:lumOff val="809"/>
                <a:alphaOff val="0"/>
                <a:tint val="96000"/>
                <a:lumMod val="100000"/>
              </a:schemeClr>
            </a:gs>
            <a:gs pos="78000">
              <a:schemeClr val="accent2">
                <a:hueOff val="-339056"/>
                <a:satOff val="-207"/>
                <a:lumOff val="80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kern="1200" dirty="0">
              <a:latin typeface="Arial" panose="020B0604020202020204" pitchFamily="34" charset="0"/>
              <a:cs typeface="Arial" panose="020B0604020202020204" pitchFamily="34" charset="0"/>
            </a:rPr>
            <a:t>Absence of disease </a:t>
          </a:r>
        </a:p>
      </dsp:txBody>
      <dsp:txXfrm>
        <a:off x="26273" y="640243"/>
        <a:ext cx="8757123" cy="485654"/>
      </dsp:txXfrm>
    </dsp:sp>
    <dsp:sp modelId="{AAF533F9-6919-48E0-836A-4917094D099F}">
      <dsp:nvSpPr>
        <dsp:cNvPr id="0" name=""/>
        <dsp:cNvSpPr/>
      </dsp:nvSpPr>
      <dsp:spPr>
        <a:xfrm>
          <a:off x="0" y="2025276"/>
          <a:ext cx="8809669" cy="538200"/>
        </a:xfrm>
        <a:prstGeom prst="roundRect">
          <a:avLst/>
        </a:prstGeom>
        <a:gradFill rotWithShape="0">
          <a:gsLst>
            <a:gs pos="0">
              <a:schemeClr val="accent2">
                <a:hueOff val="-678113"/>
                <a:satOff val="-414"/>
                <a:lumOff val="1618"/>
                <a:alphaOff val="0"/>
                <a:tint val="96000"/>
                <a:lumMod val="100000"/>
              </a:schemeClr>
            </a:gs>
            <a:gs pos="78000">
              <a:schemeClr val="accent2">
                <a:hueOff val="-678113"/>
                <a:satOff val="-414"/>
                <a:lumOff val="161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kern="1200" dirty="0">
              <a:latin typeface="Arial" panose="020B0604020202020204" pitchFamily="34" charset="0"/>
              <a:cs typeface="Arial" panose="020B0604020202020204" pitchFamily="34" charset="0"/>
            </a:rPr>
            <a:t>Health is the foundation for positive wellbeing</a:t>
          </a:r>
        </a:p>
      </dsp:txBody>
      <dsp:txXfrm>
        <a:off x="26273" y="2051549"/>
        <a:ext cx="8757123" cy="485654"/>
      </dsp:txXfrm>
    </dsp:sp>
    <dsp:sp modelId="{EAF94CD0-B059-4C32-B5DD-9BB4B09EC2EF}">
      <dsp:nvSpPr>
        <dsp:cNvPr id="0" name=""/>
        <dsp:cNvSpPr/>
      </dsp:nvSpPr>
      <dsp:spPr>
        <a:xfrm>
          <a:off x="0" y="1121232"/>
          <a:ext cx="8809669" cy="538200"/>
        </a:xfrm>
        <a:prstGeom prst="roundRect">
          <a:avLst/>
        </a:prstGeom>
        <a:gradFill rotWithShape="0">
          <a:gsLst>
            <a:gs pos="0">
              <a:schemeClr val="accent2">
                <a:hueOff val="-1017169"/>
                <a:satOff val="-621"/>
                <a:lumOff val="2427"/>
                <a:alphaOff val="0"/>
                <a:tint val="96000"/>
                <a:lumMod val="100000"/>
              </a:schemeClr>
            </a:gs>
            <a:gs pos="78000">
              <a:schemeClr val="accent2">
                <a:hueOff val="-1017169"/>
                <a:satOff val="-621"/>
                <a:lumOff val="242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kern="1200" dirty="0">
              <a:latin typeface="Arial" panose="020B0604020202020204" pitchFamily="34" charset="0"/>
              <a:cs typeface="Arial" panose="020B0604020202020204" pitchFamily="34" charset="0"/>
            </a:rPr>
            <a:t>Ability to cope with daily life </a:t>
          </a:r>
        </a:p>
      </dsp:txBody>
      <dsp:txXfrm>
        <a:off x="26273" y="1147505"/>
        <a:ext cx="8757123" cy="485654"/>
      </dsp:txXfrm>
    </dsp:sp>
    <dsp:sp modelId="{5BB09489-0A32-4D36-817D-DCE7C4231EF0}">
      <dsp:nvSpPr>
        <dsp:cNvPr id="0" name=""/>
        <dsp:cNvSpPr/>
      </dsp:nvSpPr>
      <dsp:spPr>
        <a:xfrm>
          <a:off x="0" y="1621640"/>
          <a:ext cx="8809669" cy="538200"/>
        </a:xfrm>
        <a:prstGeom prst="roundRect">
          <a:avLst/>
        </a:prstGeom>
        <a:gradFill rotWithShape="0">
          <a:gsLst>
            <a:gs pos="0">
              <a:schemeClr val="accent2">
                <a:hueOff val="-1356225"/>
                <a:satOff val="-828"/>
                <a:lumOff val="3235"/>
                <a:alphaOff val="0"/>
                <a:tint val="96000"/>
                <a:lumMod val="100000"/>
              </a:schemeClr>
            </a:gs>
            <a:gs pos="78000">
              <a:schemeClr val="accent2">
                <a:hueOff val="-1356225"/>
                <a:satOff val="-828"/>
                <a:lumOff val="323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kern="1200" dirty="0">
              <a:latin typeface="Arial" panose="020B0604020202020204" pitchFamily="34" charset="0"/>
              <a:cs typeface="Arial" panose="020B0604020202020204" pitchFamily="34" charset="0"/>
            </a:rPr>
            <a:t>Balance within individual and environment</a:t>
          </a:r>
        </a:p>
      </dsp:txBody>
      <dsp:txXfrm>
        <a:off x="26273" y="1647913"/>
        <a:ext cx="8757123" cy="485654"/>
      </dsp:txXfrm>
    </dsp:sp>
    <dsp:sp modelId="{99526D1E-FEC7-40ED-9848-7827E15FB219}">
      <dsp:nvSpPr>
        <dsp:cNvPr id="0" name=""/>
        <dsp:cNvSpPr/>
      </dsp:nvSpPr>
      <dsp:spPr>
        <a:xfrm>
          <a:off x="0" y="3264394"/>
          <a:ext cx="8809669" cy="538200"/>
        </a:xfrm>
        <a:prstGeom prst="roundRect">
          <a:avLst/>
        </a:prstGeom>
        <a:gradFill rotWithShape="0">
          <a:gsLst>
            <a:gs pos="0">
              <a:schemeClr val="accent2">
                <a:hueOff val="-1695281"/>
                <a:satOff val="-1035"/>
                <a:lumOff val="4044"/>
                <a:alphaOff val="0"/>
                <a:tint val="96000"/>
                <a:lumMod val="100000"/>
              </a:schemeClr>
            </a:gs>
            <a:gs pos="78000">
              <a:schemeClr val="accent2">
                <a:hueOff val="-1695281"/>
                <a:satOff val="-1035"/>
                <a:lumOff val="404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kern="1200" dirty="0">
              <a:latin typeface="Arial" panose="020B0604020202020204" pitchFamily="34" charset="0"/>
              <a:cs typeface="Arial" panose="020B0604020202020204" pitchFamily="34" charset="0"/>
            </a:rPr>
            <a:t>Too broad and idealistic</a:t>
          </a:r>
        </a:p>
      </dsp:txBody>
      <dsp:txXfrm>
        <a:off x="26273" y="3290667"/>
        <a:ext cx="8757123" cy="485654"/>
      </dsp:txXfrm>
    </dsp:sp>
    <dsp:sp modelId="{A78AAD18-FE85-473D-8BE7-AB4DC39449A4}">
      <dsp:nvSpPr>
        <dsp:cNvPr id="0" name=""/>
        <dsp:cNvSpPr/>
      </dsp:nvSpPr>
      <dsp:spPr>
        <a:xfrm>
          <a:off x="0" y="3801505"/>
          <a:ext cx="8809669" cy="538200"/>
        </a:xfrm>
        <a:prstGeom prst="roundRect">
          <a:avLst/>
        </a:prstGeom>
        <a:gradFill rotWithShape="0">
          <a:gsLst>
            <a:gs pos="0">
              <a:schemeClr val="accent2">
                <a:hueOff val="-2034338"/>
                <a:satOff val="-1242"/>
                <a:lumOff val="4853"/>
                <a:alphaOff val="0"/>
                <a:tint val="96000"/>
                <a:lumMod val="100000"/>
              </a:schemeClr>
            </a:gs>
            <a:gs pos="78000">
              <a:schemeClr val="accent2">
                <a:hueOff val="-2034338"/>
                <a:satOff val="-1242"/>
                <a:lumOff val="4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kern="1200" dirty="0">
              <a:latin typeface="Arial" panose="020B0604020202020204" pitchFamily="34" charset="0"/>
              <a:cs typeface="Arial" panose="020B0604020202020204" pitchFamily="34" charset="0"/>
            </a:rPr>
            <a:t>Health seen as a dynamic process, not a fixed state</a:t>
          </a:r>
        </a:p>
      </dsp:txBody>
      <dsp:txXfrm>
        <a:off x="26273" y="3827778"/>
        <a:ext cx="8757123" cy="485654"/>
      </dsp:txXfrm>
    </dsp:sp>
    <dsp:sp modelId="{82D0350D-8532-4BBA-B036-CD11791C2B74}">
      <dsp:nvSpPr>
        <dsp:cNvPr id="0" name=""/>
        <dsp:cNvSpPr/>
      </dsp:nvSpPr>
      <dsp:spPr>
        <a:xfrm>
          <a:off x="0" y="4314763"/>
          <a:ext cx="8809669" cy="538200"/>
        </a:xfrm>
        <a:prstGeom prst="roundRect">
          <a:avLst/>
        </a:prstGeom>
        <a:gradFill rotWithShape="0">
          <a:gsLst>
            <a:gs pos="0">
              <a:schemeClr val="accent2">
                <a:hueOff val="-2373394"/>
                <a:satOff val="-1449"/>
                <a:lumOff val="5662"/>
                <a:alphaOff val="0"/>
                <a:tint val="96000"/>
                <a:lumMod val="100000"/>
              </a:schemeClr>
            </a:gs>
            <a:gs pos="78000">
              <a:schemeClr val="accent2">
                <a:hueOff val="-2373394"/>
                <a:satOff val="-1449"/>
                <a:lumOff val="5662"/>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kern="1200" dirty="0">
              <a:latin typeface="Arial" panose="020B0604020202020204" pitchFamily="34" charset="0"/>
              <a:cs typeface="Arial" panose="020B0604020202020204" pitchFamily="34" charset="0"/>
            </a:rPr>
            <a:t>Includes the ability to lead socially/economically productive life</a:t>
          </a:r>
          <a:endParaRPr lang="en-GB" sz="1400" b="0" kern="1200" dirty="0">
            <a:latin typeface="Arial" panose="020B0604020202020204" pitchFamily="34" charset="0"/>
            <a:cs typeface="Arial" panose="020B0604020202020204" pitchFamily="34" charset="0"/>
          </a:endParaRPr>
        </a:p>
      </dsp:txBody>
      <dsp:txXfrm>
        <a:off x="26273" y="4341036"/>
        <a:ext cx="8757123" cy="485654"/>
      </dsp:txXfrm>
    </dsp:sp>
    <dsp:sp modelId="{8FF299C0-EDD4-48DE-8E73-C673CA4D0217}">
      <dsp:nvSpPr>
        <dsp:cNvPr id="0" name=""/>
        <dsp:cNvSpPr/>
      </dsp:nvSpPr>
      <dsp:spPr>
        <a:xfrm>
          <a:off x="0" y="5819570"/>
          <a:ext cx="8809669" cy="53820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dirty="0"/>
            <a:t>Includes ability to lead socially/economically productive life</a:t>
          </a:r>
          <a:endParaRPr lang="en-US" sz="2300" kern="1200" dirty="0"/>
        </a:p>
      </dsp:txBody>
      <dsp:txXfrm>
        <a:off x="26273" y="5845843"/>
        <a:ext cx="8757123" cy="4856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9A7A8F-FCAF-4368-83E9-BB5017695BC4}">
      <dsp:nvSpPr>
        <dsp:cNvPr id="0" name=""/>
        <dsp:cNvSpPr/>
      </dsp:nvSpPr>
      <dsp:spPr>
        <a:xfrm>
          <a:off x="2971424" y="54754"/>
          <a:ext cx="1996979" cy="998489"/>
        </a:xfrm>
        <a:prstGeom prst="roundRect">
          <a:avLst>
            <a:gd name="adj" fmla="val 10000"/>
          </a:avLst>
        </a:prstGeom>
        <a:solidFill>
          <a:schemeClr val="accent4"/>
        </a:solidFill>
        <a:ln w="19050" cap="rnd" cmpd="sng" algn="ctr">
          <a:solidFill>
            <a:schemeClr val="accent4">
              <a:shade val="15000"/>
            </a:schemeClr>
          </a:solidFill>
          <a:prstDash val="solid"/>
        </a:ln>
        <a:effectLst/>
        <a:scene3d>
          <a:camera prst="orthographicFront"/>
          <a:lightRig rig="flat" dir="t"/>
        </a:scene3d>
        <a:sp3d/>
      </dsp:spPr>
      <dsp:style>
        <a:lnRef idx="2">
          <a:schemeClr val="accent4">
            <a:shade val="15000"/>
          </a:schemeClr>
        </a:lnRef>
        <a:fillRef idx="1">
          <a:schemeClr val="accent4"/>
        </a:fillRef>
        <a:effectRef idx="0">
          <a:schemeClr val="accent4"/>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wellbeing</a:t>
          </a:r>
          <a:endParaRPr lang="en-GB" sz="2800" b="1" kern="1200" dirty="0">
            <a:latin typeface="Arial" panose="020B0604020202020204" pitchFamily="34" charset="0"/>
            <a:cs typeface="Arial" panose="020B0604020202020204" pitchFamily="34" charset="0"/>
          </a:endParaRPr>
        </a:p>
      </dsp:txBody>
      <dsp:txXfrm>
        <a:off x="3000669" y="83999"/>
        <a:ext cx="1938489" cy="939999"/>
      </dsp:txXfrm>
    </dsp:sp>
    <dsp:sp modelId="{92DAE629-5454-4780-A200-FFF5A9142DA1}">
      <dsp:nvSpPr>
        <dsp:cNvPr id="0" name=""/>
        <dsp:cNvSpPr/>
      </dsp:nvSpPr>
      <dsp:spPr>
        <a:xfrm rot="2779077">
          <a:off x="4960712" y="1365467"/>
          <a:ext cx="1008011" cy="349471"/>
        </a:xfrm>
        <a:prstGeom prst="leftRightArrow">
          <a:avLst>
            <a:gd name="adj1" fmla="val 60000"/>
            <a:gd name="adj2" fmla="val 50000"/>
          </a:avLst>
        </a:prstGeom>
        <a:gradFill rotWithShape="0">
          <a:gsLst>
            <a:gs pos="0">
              <a:schemeClr val="accent1">
                <a:tint val="60000"/>
                <a:hueOff val="0"/>
                <a:satOff val="0"/>
                <a:lumOff val="0"/>
                <a:alphaOff val="0"/>
                <a:tint val="65000"/>
                <a:lumMod val="110000"/>
              </a:schemeClr>
            </a:gs>
            <a:gs pos="88000">
              <a:schemeClr val="accent1">
                <a:tint val="60000"/>
                <a:hueOff val="0"/>
                <a:satOff val="0"/>
                <a:lumOff val="0"/>
                <a:alphaOff val="0"/>
                <a:tint val="90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5065553" y="1435361"/>
        <a:ext cx="798329" cy="209683"/>
      </dsp:txXfrm>
    </dsp:sp>
    <dsp:sp modelId="{2DA44AA2-6302-4C90-B534-0102A73991D3}">
      <dsp:nvSpPr>
        <dsp:cNvPr id="0" name=""/>
        <dsp:cNvSpPr/>
      </dsp:nvSpPr>
      <dsp:spPr>
        <a:xfrm>
          <a:off x="4536183" y="2290508"/>
          <a:ext cx="3389812" cy="1262320"/>
        </a:xfrm>
        <a:prstGeom prst="roundRect">
          <a:avLst>
            <a:gd name="adj" fmla="val 10000"/>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SUBJECTIVE </a:t>
          </a:r>
          <a:endParaRPr lang="en-US" sz="14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WELLBEING </a:t>
          </a:r>
        </a:p>
        <a:p>
          <a:pPr marL="0" lvl="0" indent="0" algn="ctr" defTabSz="5334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Personal feelings and satisfaction
</a:t>
          </a:r>
          <a:r>
            <a:rPr lang="en-US" sz="1400" b="0" kern="1200" dirty="0">
              <a:latin typeface="Arial" panose="020B0604020202020204" pitchFamily="34" charset="0"/>
              <a:cs typeface="Arial" panose="020B0604020202020204" pitchFamily="34" charset="0"/>
            </a:rPr>
            <a:t>Examples: Happiness, purpose, relationship satisfaction</a:t>
          </a:r>
          <a:endParaRPr lang="en-GB" sz="1400" b="0" kern="1200" dirty="0">
            <a:latin typeface="Arial" panose="020B0604020202020204" pitchFamily="34" charset="0"/>
            <a:cs typeface="Arial" panose="020B0604020202020204" pitchFamily="34" charset="0"/>
          </a:endParaRPr>
        </a:p>
      </dsp:txBody>
      <dsp:txXfrm>
        <a:off x="4573155" y="2327480"/>
        <a:ext cx="3315868" cy="1188376"/>
      </dsp:txXfrm>
    </dsp:sp>
    <dsp:sp modelId="{789C3C7F-FDE2-4C87-979F-DB65F997869E}">
      <dsp:nvSpPr>
        <dsp:cNvPr id="0" name=""/>
        <dsp:cNvSpPr/>
      </dsp:nvSpPr>
      <dsp:spPr>
        <a:xfrm rot="10844729" flipH="1">
          <a:off x="5346323" y="1356277"/>
          <a:ext cx="25189" cy="46304"/>
        </a:xfrm>
        <a:prstGeom prst="leftRightArrow">
          <a:avLst>
            <a:gd name="adj1" fmla="val 60000"/>
            <a:gd name="adj2" fmla="val 50000"/>
          </a:avLst>
        </a:prstGeom>
        <a:gradFill rotWithShape="0">
          <a:gsLst>
            <a:gs pos="0">
              <a:schemeClr val="accent1">
                <a:tint val="60000"/>
                <a:hueOff val="0"/>
                <a:satOff val="0"/>
                <a:lumOff val="0"/>
                <a:alphaOff val="0"/>
                <a:tint val="65000"/>
                <a:lumMod val="110000"/>
              </a:schemeClr>
            </a:gs>
            <a:gs pos="88000">
              <a:schemeClr val="accent1">
                <a:tint val="60000"/>
                <a:hueOff val="0"/>
                <a:satOff val="0"/>
                <a:lumOff val="0"/>
                <a:alphaOff val="0"/>
                <a:tint val="90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rot="10800000">
        <a:off x="5353880" y="1365538"/>
        <a:ext cx="10075" cy="27782"/>
      </dsp:txXfrm>
    </dsp:sp>
    <dsp:sp modelId="{387D59CA-8799-446D-A618-EBB941E87C01}">
      <dsp:nvSpPr>
        <dsp:cNvPr id="0" name=""/>
        <dsp:cNvSpPr/>
      </dsp:nvSpPr>
      <dsp:spPr>
        <a:xfrm>
          <a:off x="212364" y="2298845"/>
          <a:ext cx="3615671" cy="1355230"/>
        </a:xfrm>
        <a:prstGeom prst="roundRect">
          <a:avLst>
            <a:gd name="adj" fmla="val 10000"/>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US" sz="12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US" sz="12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US" sz="12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OBJECTIVE </a:t>
          </a:r>
        </a:p>
        <a:p>
          <a:pPr marL="0" lvl="0" indent="0" algn="ctr" defTabSz="5334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 </a:t>
          </a:r>
          <a:r>
            <a:rPr lang="en-GB" sz="1400" b="1" kern="1200" dirty="0">
              <a:latin typeface="Arial" panose="020B0604020202020204" pitchFamily="34" charset="0"/>
              <a:cs typeface="Arial" panose="020B0604020202020204" pitchFamily="34" charset="0"/>
            </a:rPr>
            <a:t>WELLBEING</a:t>
          </a:r>
        </a:p>
        <a:p>
          <a:pPr marL="0" lvl="0" indent="0" algn="ctr" defTabSz="5334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Measurable external factors
</a:t>
          </a:r>
          <a:r>
            <a:rPr lang="en-US" sz="1400" b="0" kern="1200" dirty="0">
              <a:latin typeface="Arial" panose="020B0604020202020204" pitchFamily="34" charset="0"/>
              <a:cs typeface="Arial" panose="020B0604020202020204" pitchFamily="34" charset="0"/>
            </a:rPr>
            <a:t>Examples: Health stats, income, safety, clean water</a:t>
          </a:r>
          <a:endParaRPr lang="en-GB" sz="1400" b="0"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GB" sz="12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GB" sz="1200" b="1" kern="1200" dirty="0">
            <a:latin typeface="Arial" panose="020B0604020202020204" pitchFamily="34" charset="0"/>
            <a:cs typeface="Arial" panose="020B0604020202020204" pitchFamily="34" charset="0"/>
          </a:endParaRPr>
        </a:p>
      </dsp:txBody>
      <dsp:txXfrm>
        <a:off x="252057" y="2338538"/>
        <a:ext cx="3536285" cy="1275844"/>
      </dsp:txXfrm>
    </dsp:sp>
    <dsp:sp modelId="{588BC3E0-59B1-4A33-A4F9-26B27595886F}">
      <dsp:nvSpPr>
        <dsp:cNvPr id="0" name=""/>
        <dsp:cNvSpPr/>
      </dsp:nvSpPr>
      <dsp:spPr>
        <a:xfrm rot="18529728">
          <a:off x="2560149" y="1390026"/>
          <a:ext cx="1137024" cy="349471"/>
        </a:xfrm>
        <a:prstGeom prst="leftRightArrow">
          <a:avLst>
            <a:gd name="adj1" fmla="val 60000"/>
            <a:gd name="adj2" fmla="val 50000"/>
          </a:avLst>
        </a:prstGeom>
        <a:gradFill rotWithShape="0">
          <a:gsLst>
            <a:gs pos="0">
              <a:schemeClr val="accent1">
                <a:tint val="60000"/>
                <a:hueOff val="0"/>
                <a:satOff val="0"/>
                <a:lumOff val="0"/>
                <a:alphaOff val="0"/>
                <a:tint val="65000"/>
                <a:lumMod val="110000"/>
              </a:schemeClr>
            </a:gs>
            <a:gs pos="88000">
              <a:schemeClr val="accent1">
                <a:tint val="60000"/>
                <a:hueOff val="0"/>
                <a:satOff val="0"/>
                <a:lumOff val="0"/>
                <a:alphaOff val="0"/>
                <a:tint val="90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2664990" y="1459920"/>
        <a:ext cx="927342" cy="2096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0ED72-C7C4-4436-B627-A8B2436320AB}">
      <dsp:nvSpPr>
        <dsp:cNvPr id="0" name=""/>
        <dsp:cNvSpPr/>
      </dsp:nvSpPr>
      <dsp:spPr>
        <a:xfrm>
          <a:off x="867066" y="0"/>
          <a:ext cx="1525434" cy="1525434"/>
        </a:xfrm>
        <a:prstGeom prst="ellipse">
          <a:avLst/>
        </a:prstGeom>
        <a:solidFill>
          <a:schemeClr val="accent5">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Natural Environment</a:t>
          </a:r>
          <a:endParaRPr lang="en-GB" sz="1400" b="1" kern="1200" dirty="0">
            <a:latin typeface="Arial" panose="020B0604020202020204" pitchFamily="34" charset="0"/>
            <a:cs typeface="Arial" panose="020B0604020202020204" pitchFamily="34" charset="0"/>
          </a:endParaRPr>
        </a:p>
      </dsp:txBody>
      <dsp:txXfrm>
        <a:off x="1070457" y="266951"/>
        <a:ext cx="1118652" cy="686445"/>
      </dsp:txXfrm>
    </dsp:sp>
    <dsp:sp modelId="{8C6557D1-E6A0-4106-974A-F9D732D34881}">
      <dsp:nvSpPr>
        <dsp:cNvPr id="0" name=""/>
        <dsp:cNvSpPr/>
      </dsp:nvSpPr>
      <dsp:spPr>
        <a:xfrm>
          <a:off x="1651327" y="1016956"/>
          <a:ext cx="1525434" cy="1525434"/>
        </a:xfrm>
        <a:prstGeom prst="ellipse">
          <a:avLst/>
        </a:prstGeom>
        <a:solidFill>
          <a:schemeClr val="accent5">
            <a:alpha val="50000"/>
            <a:hueOff val="-1307943"/>
            <a:satOff val="7781"/>
            <a:lumOff val="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Social </a:t>
          </a:r>
        </a:p>
        <a:p>
          <a:pPr marL="0" lvl="0" indent="0" algn="ctr" defTabSz="622300">
            <a:lnSpc>
              <a:spcPct val="90000"/>
            </a:lnSpc>
            <a:spcBef>
              <a:spcPct val="0"/>
            </a:spcBef>
            <a:spcAft>
              <a:spcPct val="35000"/>
            </a:spcAft>
            <a:buNone/>
          </a:pPr>
          <a:endParaRPr lang="en-GB" sz="1400" b="1" kern="1200" dirty="0">
            <a:latin typeface="Arial" panose="020B0604020202020204" pitchFamily="34" charset="0"/>
            <a:cs typeface="Arial" panose="020B0604020202020204" pitchFamily="34" charset="0"/>
          </a:endParaRPr>
        </a:p>
      </dsp:txBody>
      <dsp:txXfrm>
        <a:off x="2117856" y="1411027"/>
        <a:ext cx="915260" cy="838989"/>
      </dsp:txXfrm>
    </dsp:sp>
    <dsp:sp modelId="{BCA568AD-D488-455A-879B-1133E1AC2F67}">
      <dsp:nvSpPr>
        <dsp:cNvPr id="0" name=""/>
        <dsp:cNvSpPr/>
      </dsp:nvSpPr>
      <dsp:spPr>
        <a:xfrm>
          <a:off x="370211" y="1016956"/>
          <a:ext cx="1525434" cy="1525434"/>
        </a:xfrm>
        <a:prstGeom prst="ellipse">
          <a:avLst/>
        </a:prstGeom>
        <a:solidFill>
          <a:schemeClr val="accent5">
            <a:alpha val="50000"/>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Economic Vitality</a:t>
          </a:r>
          <a:endParaRPr lang="en-GB" sz="1400" b="1" kern="1200" dirty="0">
            <a:latin typeface="Arial" panose="020B0604020202020204" pitchFamily="34" charset="0"/>
            <a:cs typeface="Arial" panose="020B0604020202020204" pitchFamily="34" charset="0"/>
          </a:endParaRPr>
        </a:p>
      </dsp:txBody>
      <dsp:txXfrm>
        <a:off x="513856" y="1411027"/>
        <a:ext cx="915260" cy="838989"/>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4DE302B-E5FB-4256-8053-6E67C791B34C}"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2383428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DE302B-E5FB-4256-8053-6E67C791B34C}"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2336896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DE302B-E5FB-4256-8053-6E67C791B34C}"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1785114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4DE302B-E5FB-4256-8053-6E67C791B34C}"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1122165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4DE302B-E5FB-4256-8053-6E67C791B34C}" type="datetimeFigureOut">
              <a:rPr lang="en-GB" smtClean="0"/>
              <a:t>21/06/2026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2634458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4DE302B-E5FB-4256-8053-6E67C791B34C}" type="datetimeFigureOut">
              <a:rPr lang="en-GB" smtClean="0"/>
              <a:t>21/06/2026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458835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DE302B-E5FB-4256-8053-6E67C791B34C}" type="datetimeFigureOut">
              <a:rPr lang="en-GB" smtClean="0"/>
              <a:t>21/06/2026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655752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4DE302B-E5FB-4256-8053-6E67C791B34C}"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4189682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99AB48-91A1-41A0-94B7-C02AB0DBE530}" type="slidenum">
              <a:rPr lang="en-GB" smtClean="0"/>
              <a:t>‹#›</a:t>
            </a:fld>
            <a:endParaRPr lang="en-GB"/>
          </a:p>
        </p:txBody>
      </p:sp>
      <p:sp>
        <p:nvSpPr>
          <p:cNvPr id="5" name="Date Placeholder 4"/>
          <p:cNvSpPr>
            <a:spLocks noGrp="1"/>
          </p:cNvSpPr>
          <p:nvPr>
            <p:ph type="dt" sz="half" idx="10"/>
          </p:nvPr>
        </p:nvSpPr>
        <p:spPr/>
        <p:txBody>
          <a:bodyPr/>
          <a:lstStyle/>
          <a:p>
            <a:fld id="{54DE302B-E5FB-4256-8053-6E67C791B34C}" type="datetimeFigureOut">
              <a:rPr lang="en-GB" smtClean="0"/>
              <a:t>21/06/2026</a:t>
            </a:fld>
            <a:endParaRPr lang="en-GB"/>
          </a:p>
        </p:txBody>
      </p:sp>
    </p:spTree>
    <p:extLst>
      <p:ext uri="{BB962C8B-B14F-4D97-AF65-F5344CB8AC3E}">
        <p14:creationId xmlns:p14="http://schemas.microsoft.com/office/powerpoint/2010/main" val="2299313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DE302B-E5FB-4256-8053-6E67C791B34C}"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442945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DE302B-E5FB-4256-8053-6E67C791B34C}"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9AB48-91A1-41A0-94B7-C02AB0DBE53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348458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DE302B-E5FB-4256-8053-6E67C791B34C}"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18041280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DE302B-E5FB-4256-8053-6E67C791B34C}"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9AB48-91A1-41A0-94B7-C02AB0DBE53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907368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DE302B-E5FB-4256-8053-6E67C791B34C}"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19692929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DE302B-E5FB-4256-8053-6E67C791B34C}"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2681952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DE302B-E5FB-4256-8053-6E67C791B34C}"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2993785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4DE302B-E5FB-4256-8053-6E67C791B34C}" type="datetimeFigureOut">
              <a:rPr lang="en-GB" smtClean="0"/>
              <a:t>21/06/2026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A99AB48-91A1-41A0-94B7-C02AB0DBE530}" type="slidenum">
              <a:rPr lang="en-GB" smtClean="0"/>
              <a:t>‹#›</a:t>
            </a:fld>
            <a:endParaRPr lang="en-GB"/>
          </a:p>
        </p:txBody>
      </p:sp>
    </p:spTree>
    <p:extLst>
      <p:ext uri="{BB962C8B-B14F-4D97-AF65-F5344CB8AC3E}">
        <p14:creationId xmlns:p14="http://schemas.microsoft.com/office/powerpoint/2010/main" val="3133757038"/>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 id="2147483840" r:id="rId12"/>
    <p:sldLayoutId id="2147483841" r:id="rId13"/>
    <p:sldLayoutId id="2147483842" r:id="rId14"/>
    <p:sldLayoutId id="2147483843" r:id="rId15"/>
    <p:sldLayoutId id="214748384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5.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bmj.com/content/343/bmj.d4163" TargetMode="External"/><Relationship Id="rId2" Type="http://schemas.openxmlformats.org/officeDocument/2006/relationships/hyperlink" Target="https://www.gov.uk/government/collections/public-health-outcomes-framework" TargetMode="External"/><Relationship Id="rId1" Type="http://schemas.openxmlformats.org/officeDocument/2006/relationships/slideLayout" Target="../slideLayouts/slideLayout7.xml"/><Relationship Id="rId4" Type="http://schemas.openxmlformats.org/officeDocument/2006/relationships/hyperlink" Target="https://www.instituteofhealthequity.org/resources-reports/fair-society-healthy-lives-the-marmot-review"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gov.uk/government/publications/health-profile-for-england/chapter-6-social-determinants-of-health" TargetMode="External"/><Relationship Id="rId3" Type="http://schemas.openxmlformats.org/officeDocument/2006/relationships/hyperlink" Target="https://www.england.nhs.uk/publication/making-every-contact-count-mecc-consensus-statement/" TargetMode="External"/><Relationship Id="rId7" Type="http://schemas.openxmlformats.org/officeDocument/2006/relationships/hyperlink" Target="https://www.england.nhs.uk/wp-content/uploads/2016/04/making-every-contact-count.pdf" TargetMode="External"/><Relationship Id="rId2" Type="http://schemas.openxmlformats.org/officeDocument/2006/relationships/hyperlink" Target="https://www.health.org.uk/publications/reports/the-marmot-review-10-years-on" TargetMode="External"/><Relationship Id="rId1" Type="http://schemas.openxmlformats.org/officeDocument/2006/relationships/slideLayout" Target="../slideLayouts/slideLayout7.xml"/><Relationship Id="rId6" Type="http://schemas.openxmlformats.org/officeDocument/2006/relationships/hyperlink" Target="https://www.nice.org.uk/guidance/health-and-social-care-delivery/health-inequalities" TargetMode="External"/><Relationship Id="rId5" Type="http://schemas.openxmlformats.org/officeDocument/2006/relationships/hyperlink" Target="https://www.hee.nhs.uk/our-work/population-health/our-resources-hub/making-every-contact-count-mecc" TargetMode="External"/><Relationship Id="rId4" Type="http://schemas.openxmlformats.org/officeDocument/2006/relationships/hyperlink" Target="https://www.longtermplan.nhs.uk/online-version/overview-and-summary/"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sdgs.un.org/goals/goal3" TargetMode="External"/><Relationship Id="rId2" Type="http://schemas.openxmlformats.org/officeDocument/2006/relationships/hyperlink" Target="https://www.gov.uk/government/publications/sugar-reduction-report-on-progress-between-2015-and-2019" TargetMode="External"/><Relationship Id="rId1" Type="http://schemas.openxmlformats.org/officeDocument/2006/relationships/slideLayout" Target="../slideLayouts/slideLayout7.xml"/><Relationship Id="rId6" Type="http://schemas.openxmlformats.org/officeDocument/2006/relationships/hyperlink" Target="https://www.who.int/about/governance/constitution" TargetMode="External"/><Relationship Id="rId5" Type="http://schemas.openxmlformats.org/officeDocument/2006/relationships/hyperlink" Target="https://www.who.int/health-topics/social-determinants-of-health" TargetMode="External"/><Relationship Id="rId4" Type="http://schemas.openxmlformats.org/officeDocument/2006/relationships/hyperlink" Target="https://sdgs.un.org/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B872C9F-D1B1-8E4F-3D4C-AF319F664A1C}"/>
              </a:ext>
            </a:extLst>
          </p:cNvPr>
          <p:cNvSpPr txBox="1"/>
          <p:nvPr/>
        </p:nvSpPr>
        <p:spPr>
          <a:xfrm>
            <a:off x="2286000" y="2202310"/>
            <a:ext cx="9276080" cy="2908489"/>
          </a:xfrm>
          <a:prstGeom prst="rect">
            <a:avLst/>
          </a:prstGeom>
          <a:noFill/>
        </p:spPr>
        <p:txBody>
          <a:bodyPr wrap="square" rtlCol="0">
            <a:spAutoFit/>
          </a:bodyPr>
          <a:lstStyle/>
          <a:p>
            <a:pPr>
              <a:lnSpc>
                <a:spcPct val="150000"/>
              </a:lnSpc>
            </a:pPr>
            <a:r>
              <a:rPr lang="en-GB" sz="1400" b="1" dirty="0">
                <a:latin typeface="Arial" panose="020B0604020202020204" pitchFamily="34" charset="0"/>
                <a:cs typeface="Arial" panose="020B0604020202020204" pitchFamily="34" charset="0"/>
              </a:rPr>
              <a:t>Programme: BSc (Hons) Health and Social Care  </a:t>
            </a:r>
          </a:p>
          <a:p>
            <a:pPr>
              <a:lnSpc>
                <a:spcPct val="150000"/>
              </a:lnSpc>
            </a:pPr>
            <a:r>
              <a:rPr lang="en-GB" sz="1400" b="1" dirty="0">
                <a:latin typeface="Arial" panose="020B0604020202020204" pitchFamily="34" charset="0"/>
                <a:cs typeface="Arial" panose="020B0604020202020204" pitchFamily="34" charset="0"/>
              </a:rPr>
              <a:t>Module: Health, Wellbeing and Sustainable Development</a:t>
            </a:r>
          </a:p>
          <a:p>
            <a:pPr>
              <a:lnSpc>
                <a:spcPct val="150000"/>
              </a:lnSpc>
            </a:pPr>
            <a:r>
              <a:rPr lang="en-GB" sz="1400" b="1" dirty="0">
                <a:latin typeface="Arial" panose="020B0604020202020204" pitchFamily="34" charset="0"/>
                <a:cs typeface="Arial" panose="020B0604020202020204" pitchFamily="34" charset="0"/>
              </a:rPr>
              <a:t>Module Code: BMHP6030</a:t>
            </a:r>
          </a:p>
          <a:p>
            <a:pPr>
              <a:lnSpc>
                <a:spcPct val="150000"/>
              </a:lnSpc>
            </a:pPr>
            <a:r>
              <a:rPr lang="en-US" sz="1400" b="1" dirty="0">
                <a:latin typeface="Arial" panose="020B0604020202020204" pitchFamily="34" charset="0"/>
                <a:cs typeface="Arial" panose="020B0604020202020204" pitchFamily="34" charset="0"/>
              </a:rPr>
              <a:t>Assignment Title: </a:t>
            </a:r>
            <a:r>
              <a:rPr lang="en-GB" sz="1400" b="1" dirty="0">
                <a:latin typeface="Arial" panose="020B0604020202020204" pitchFamily="34" charset="0"/>
                <a:cs typeface="Arial" panose="020B0604020202020204" pitchFamily="34" charset="0"/>
              </a:rPr>
              <a:t>Component 1: Presentation</a:t>
            </a:r>
            <a:endParaRPr lang="en-GB" sz="1400" dirty="0">
              <a:latin typeface="Arial" panose="020B0604020202020204" pitchFamily="34" charset="0"/>
              <a:cs typeface="Arial" panose="020B0604020202020204" pitchFamily="34" charset="0"/>
            </a:endParaRPr>
          </a:p>
          <a:p>
            <a:pPr>
              <a:lnSpc>
                <a:spcPct val="150000"/>
              </a:lnSpc>
            </a:pPr>
            <a:r>
              <a:rPr lang="en-US" sz="1400" b="1" dirty="0">
                <a:latin typeface="Arial" panose="020B0604020202020204" pitchFamily="34" charset="0"/>
                <a:cs typeface="Arial" panose="020B0604020202020204" pitchFamily="34" charset="0"/>
              </a:rPr>
              <a:t>Lecturer’s Name: </a:t>
            </a:r>
            <a:r>
              <a:rPr lang="en-GB" sz="1400" b="1" dirty="0">
                <a:latin typeface="Arial" panose="020B0604020202020204" pitchFamily="34" charset="0"/>
                <a:cs typeface="Arial" panose="020B0604020202020204" pitchFamily="34" charset="0"/>
              </a:rPr>
              <a:t>Parese Ahmed</a:t>
            </a:r>
            <a:br>
              <a:rPr lang="en-GB" sz="1400" b="1" dirty="0">
                <a:latin typeface="Arial" panose="020B0604020202020204" pitchFamily="34" charset="0"/>
                <a:cs typeface="Arial" panose="020B0604020202020204" pitchFamily="34" charset="0"/>
              </a:rPr>
            </a:br>
            <a:r>
              <a:rPr lang="en-US" sz="1400" b="1" dirty="0">
                <a:latin typeface="Arial" panose="020B0604020202020204" pitchFamily="34" charset="0"/>
                <a:cs typeface="Arial" panose="020B0604020202020204" pitchFamily="34" charset="0"/>
              </a:rPr>
              <a:t>Name:     Mehwish Arshad </a:t>
            </a:r>
            <a:br>
              <a:rPr lang="en-US" sz="1400" b="1" dirty="0">
                <a:latin typeface="Arial" panose="020B0604020202020204" pitchFamily="34" charset="0"/>
                <a:cs typeface="Arial" panose="020B0604020202020204" pitchFamily="34" charset="0"/>
              </a:rPr>
            </a:br>
            <a:r>
              <a:rPr lang="en-US" sz="1400" b="1" dirty="0">
                <a:latin typeface="Arial" panose="020B0604020202020204" pitchFamily="34" charset="0"/>
                <a:cs typeface="Arial" panose="020B0604020202020204" pitchFamily="34" charset="0"/>
              </a:rPr>
              <a:t>Student Number:  2312904</a:t>
            </a:r>
            <a:endParaRPr lang="en-GB" sz="1400"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10" name="Picture 9" descr="University of Wales Trinity Saint David | LinkedIn">
            <a:extLst>
              <a:ext uri="{FF2B5EF4-FFF2-40B4-BE49-F238E27FC236}">
                <a16:creationId xmlns:a16="http://schemas.microsoft.com/office/drawing/2014/main" id="{6BEA3B57-95B7-F3B7-6BCC-20A0B9C4790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74040" y="193357"/>
            <a:ext cx="1814158" cy="1553845"/>
          </a:xfrm>
          <a:prstGeom prst="rect">
            <a:avLst/>
          </a:prstGeom>
          <a:noFill/>
          <a:ln>
            <a:noFill/>
          </a:ln>
        </p:spPr>
      </p:pic>
    </p:spTree>
    <p:extLst>
      <p:ext uri="{BB962C8B-B14F-4D97-AF65-F5344CB8AC3E}">
        <p14:creationId xmlns:p14="http://schemas.microsoft.com/office/powerpoint/2010/main" val="10097716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E0851-81F2-EEF0-2DE4-0EC7253FFB13}"/>
              </a:ext>
            </a:extLst>
          </p:cNvPr>
          <p:cNvSpPr>
            <a:spLocks noGrp="1"/>
          </p:cNvSpPr>
          <p:nvPr>
            <p:ph type="title"/>
          </p:nvPr>
        </p:nvSpPr>
        <p:spPr>
          <a:xfrm>
            <a:off x="179931" y="145471"/>
            <a:ext cx="2626178" cy="833475"/>
          </a:xfrm>
        </p:spPr>
        <p:txBody>
          <a:bodyPr>
            <a:normAutofit/>
          </a:bodyPr>
          <a:lstStyle/>
          <a:p>
            <a:r>
              <a:rPr lang="en-US" sz="2800" dirty="0">
                <a:latin typeface="Arial" panose="020B0604020202020204" pitchFamily="34" charset="0"/>
                <a:cs typeface="Arial" panose="020B0604020202020204" pitchFamily="34" charset="0"/>
              </a:rPr>
              <a:t>Introduction</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CF34365-9192-33C5-002B-9707169854B2}"/>
              </a:ext>
            </a:extLst>
          </p:cNvPr>
          <p:cNvSpPr>
            <a:spLocks noGrp="1"/>
          </p:cNvSpPr>
          <p:nvPr>
            <p:ph idx="1"/>
          </p:nvPr>
        </p:nvSpPr>
        <p:spPr>
          <a:xfrm>
            <a:off x="291326" y="1011324"/>
            <a:ext cx="6668274" cy="4972916"/>
          </a:xfrm>
        </p:spPr>
        <p:txBody>
          <a:bodyPr>
            <a:noAutofit/>
          </a:bodyPr>
          <a:lstStyle/>
          <a:p>
            <a:pPr marL="0" indent="0">
              <a:lnSpc>
                <a:spcPct val="90000"/>
              </a:lnSpc>
              <a:buNone/>
            </a:pPr>
            <a:r>
              <a:rPr lang="en-US" sz="1400" b="1" dirty="0">
                <a:latin typeface="Arial" panose="020B0604020202020204" pitchFamily="34" charset="0"/>
                <a:cs typeface="Arial" panose="020B0604020202020204" pitchFamily="34" charset="0"/>
              </a:rPr>
              <a:t>Content Aim:</a:t>
            </a:r>
            <a:r>
              <a:rPr lang="en-US" sz="1400" dirty="0">
                <a:latin typeface="Arial" panose="020B0604020202020204" pitchFamily="34" charset="0"/>
                <a:cs typeface="Arial" panose="020B0604020202020204" pitchFamily="34" charset="0"/>
              </a:rPr>
              <a:t> To critically examine how health, well-being, and sustainable development (SDG 3) are integrated into health and social care delivery.</a:t>
            </a:r>
          </a:p>
          <a:p>
            <a:pPr marL="0" indent="0">
              <a:lnSpc>
                <a:spcPct val="90000"/>
              </a:lnSpc>
              <a:buNone/>
            </a:pPr>
            <a:r>
              <a:rPr lang="en-US" sz="1400" dirty="0">
                <a:latin typeface="Arial" panose="020B0604020202020204" pitchFamily="34" charset="0"/>
                <a:cs typeface="Arial" panose="020B0604020202020204" pitchFamily="34" charset="0"/>
              </a:rPr>
              <a:t>(Callahan, 1973; Brundtland Commission, 1987; United Nations, 2023)</a:t>
            </a:r>
          </a:p>
          <a:p>
            <a:pPr marL="0" indent="0">
              <a:lnSpc>
                <a:spcPct val="90000"/>
              </a:lnSpc>
              <a:buNone/>
            </a:pPr>
            <a:r>
              <a:rPr lang="en-US" sz="1400" b="1" dirty="0">
                <a:latin typeface="Arial" panose="020B0604020202020204" pitchFamily="34" charset="0"/>
                <a:cs typeface="Arial" panose="020B0604020202020204" pitchFamily="34" charset="0"/>
              </a:rPr>
              <a:t>Key relationship:</a:t>
            </a:r>
          </a:p>
          <a:p>
            <a:pPr marL="0" indent="0">
              <a:lnSpc>
                <a:spcPct val="90000"/>
              </a:lnSpc>
              <a:buNone/>
            </a:pPr>
            <a:r>
              <a:rPr lang="en-US" sz="1400" b="1" dirty="0">
                <a:latin typeface="Arial" panose="020B0604020202020204" pitchFamily="34" charset="0"/>
                <a:cs typeface="Arial" panose="020B0604020202020204" pitchFamily="34" charset="0"/>
              </a:rPr>
              <a:t>Health and well-being: </a:t>
            </a:r>
            <a:r>
              <a:rPr lang="en-US" sz="1400" dirty="0">
                <a:latin typeface="Arial" panose="020B0604020202020204" pitchFamily="34" charset="0"/>
                <a:cs typeface="Arial" panose="020B0604020202020204" pitchFamily="34" charset="0"/>
              </a:rPr>
              <a:t>Deeply interconnected </a:t>
            </a:r>
          </a:p>
          <a:p>
            <a:pPr marL="0" indent="0">
              <a:lnSpc>
                <a:spcPct val="90000"/>
              </a:lnSpc>
              <a:buNone/>
            </a:pPr>
            <a:r>
              <a:rPr lang="en-US" sz="1400" dirty="0">
                <a:latin typeface="Arial" panose="020B0604020202020204" pitchFamily="34" charset="0"/>
                <a:cs typeface="Arial" panose="020B0604020202020204" pitchFamily="34" charset="0"/>
              </a:rPr>
              <a:t>Health is the foundation; wellbeing sustains and improves health</a:t>
            </a:r>
          </a:p>
          <a:p>
            <a:pPr marL="0" indent="0">
              <a:lnSpc>
                <a:spcPct val="90000"/>
              </a:lnSpc>
              <a:buNone/>
            </a:pPr>
            <a:r>
              <a:rPr lang="en-US" sz="1400" dirty="0">
                <a:latin typeface="Arial" panose="020B0604020202020204" pitchFamily="34" charset="0"/>
                <a:cs typeface="Arial" panose="020B0604020202020204" pitchFamily="34" charset="0"/>
              </a:rPr>
              <a:t>Modern care moves beyond treatment → focus on prevention, holistic needs, and long-term support</a:t>
            </a:r>
          </a:p>
          <a:p>
            <a:pPr marL="0" indent="0">
              <a:lnSpc>
                <a:spcPct val="90000"/>
              </a:lnSpc>
              <a:buNone/>
            </a:pP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Sustainability:</a:t>
            </a:r>
            <a:r>
              <a:rPr lang="en-US" sz="1400" dirty="0">
                <a:latin typeface="Arial" panose="020B0604020202020204" pitchFamily="34" charset="0"/>
                <a:cs typeface="Arial" panose="020B0604020202020204" pitchFamily="34" charset="0"/>
              </a:rPr>
              <a:t> Meet needs now and protect future generations</a:t>
            </a:r>
          </a:p>
          <a:p>
            <a:pPr marL="0" indent="0">
              <a:lnSpc>
                <a:spcPct val="90000"/>
              </a:lnSpc>
              <a:buNone/>
            </a:pPr>
            <a:r>
              <a:rPr lang="en-US" sz="1400" dirty="0">
                <a:latin typeface="Arial" panose="020B0604020202020204" pitchFamily="34" charset="0"/>
                <a:cs typeface="Arial" panose="020B0604020202020204" pitchFamily="34" charset="0"/>
              </a:rPr>
              <a:t>Aligned with UN SDG 3 and UK health and social care priorities</a:t>
            </a:r>
          </a:p>
          <a:p>
            <a:pPr marL="0" indent="0">
              <a:lnSpc>
                <a:spcPct val="90000"/>
              </a:lnSpc>
              <a:buNone/>
            </a:pPr>
            <a:r>
              <a:rPr lang="en-US" sz="1400" b="1" dirty="0">
                <a:latin typeface="Arial" panose="020B0604020202020204" pitchFamily="34" charset="0"/>
                <a:cs typeface="Arial" panose="020B0604020202020204" pitchFamily="34" charset="0"/>
              </a:rPr>
              <a:t>Why important </a:t>
            </a:r>
          </a:p>
          <a:p>
            <a:pPr marL="0" indent="0">
              <a:lnSpc>
                <a:spcPct val="90000"/>
              </a:lnSpc>
              <a:buNone/>
            </a:pPr>
            <a:r>
              <a:rPr lang="en-US" sz="1400" dirty="0">
                <a:latin typeface="Arial" panose="020B0604020202020204" pitchFamily="34" charset="0"/>
                <a:cs typeface="Arial" panose="020B0604020202020204" pitchFamily="34" charset="0"/>
              </a:rPr>
              <a:t>Improves quality of care and outcomes </a:t>
            </a:r>
          </a:p>
          <a:p>
            <a:pPr marL="0" indent="0">
              <a:lnSpc>
                <a:spcPct val="90000"/>
              </a:lnSpc>
              <a:buNone/>
            </a:pPr>
            <a:r>
              <a:rPr lang="en-US" sz="1400" dirty="0">
                <a:latin typeface="Arial" panose="020B0604020202020204" pitchFamily="34" charset="0"/>
                <a:cs typeface="Arial" panose="020B0604020202020204" pitchFamily="34" charset="0"/>
              </a:rPr>
              <a:t>Reduces health inequalities</a:t>
            </a:r>
          </a:p>
          <a:p>
            <a:pPr marL="0" indent="0">
              <a:lnSpc>
                <a:spcPct val="90000"/>
              </a:lnSpc>
              <a:buNone/>
            </a:pPr>
            <a:endParaRPr lang="en-US" sz="1400" b="1" dirty="0">
              <a:latin typeface="Arial" panose="020B0604020202020204" pitchFamily="34" charset="0"/>
              <a:cs typeface="Arial" panose="020B0604020202020204" pitchFamily="34" charset="0"/>
            </a:endParaRPr>
          </a:p>
          <a:p>
            <a:pPr marL="0" indent="0">
              <a:lnSpc>
                <a:spcPct val="90000"/>
              </a:lnSpc>
              <a:buNone/>
            </a:pPr>
            <a:r>
              <a:rPr lang="en-US" sz="1400" b="1" dirty="0">
                <a:latin typeface="Arial" panose="020B0604020202020204" pitchFamily="34" charset="0"/>
                <a:cs typeface="Arial" panose="020B0604020202020204" pitchFamily="34" charset="0"/>
              </a:rPr>
              <a:t>Frameworks used:</a:t>
            </a:r>
          </a:p>
          <a:p>
            <a:pPr>
              <a:lnSpc>
                <a:spcPct val="90000"/>
              </a:lnSpc>
            </a:pPr>
            <a:r>
              <a:rPr lang="en-US" sz="1400" dirty="0">
                <a:latin typeface="Arial" panose="020B0604020202020204" pitchFamily="34" charset="0"/>
                <a:cs typeface="Arial" panose="020B0604020202020204" pitchFamily="34" charset="0"/>
              </a:rPr>
              <a:t>Biopsychosocial </a:t>
            </a:r>
          </a:p>
          <a:p>
            <a:pPr>
              <a:lnSpc>
                <a:spcPct val="90000"/>
              </a:lnSpc>
            </a:pPr>
            <a:r>
              <a:rPr lang="en-US" sz="1400" dirty="0">
                <a:latin typeface="Arial" panose="020B0604020202020204" pitchFamily="34" charset="0"/>
                <a:cs typeface="Arial" panose="020B0604020202020204" pitchFamily="34" charset="0"/>
              </a:rPr>
              <a:t>Ecological Model</a:t>
            </a:r>
          </a:p>
          <a:p>
            <a:pPr marL="0" indent="0">
              <a:lnSpc>
                <a:spcPct val="90000"/>
              </a:lnSpc>
              <a:buNone/>
            </a:pPr>
            <a:endParaRPr lang="en-US" sz="1400" dirty="0">
              <a:latin typeface="Arial" panose="020B0604020202020204" pitchFamily="34" charset="0"/>
              <a:cs typeface="Arial" panose="020B0604020202020204" pitchFamily="34" charset="0"/>
            </a:endParaRPr>
          </a:p>
          <a:p>
            <a:pPr marL="0" indent="0">
              <a:lnSpc>
                <a:spcPct val="90000"/>
              </a:lnSpc>
              <a:buNone/>
            </a:pPr>
            <a:endParaRPr lang="en-US" sz="1400" dirty="0"/>
          </a:p>
          <a:p>
            <a:pPr marL="0" indent="0">
              <a:lnSpc>
                <a:spcPct val="90000"/>
              </a:lnSpc>
              <a:buNone/>
            </a:pPr>
            <a:endParaRPr lang="en-US" sz="1400" dirty="0"/>
          </a:p>
          <a:p>
            <a:pPr marL="0" indent="0">
              <a:buNone/>
            </a:pPr>
            <a:endParaRPr lang="en-GB" sz="1400" dirty="0"/>
          </a:p>
          <a:p>
            <a:pPr marL="0" indent="0">
              <a:buNone/>
            </a:pPr>
            <a:endParaRPr lang="en-GB" sz="1400" dirty="0"/>
          </a:p>
          <a:p>
            <a:pPr marL="0" indent="0">
              <a:lnSpc>
                <a:spcPct val="90000"/>
              </a:lnSpc>
              <a:buNone/>
            </a:pPr>
            <a:endParaRPr lang="en-US" sz="1400" dirty="0"/>
          </a:p>
          <a:p>
            <a:pPr marL="0" indent="0">
              <a:lnSpc>
                <a:spcPct val="90000"/>
              </a:lnSpc>
              <a:buNone/>
            </a:pPr>
            <a:endParaRPr lang="en-US" sz="1400" dirty="0"/>
          </a:p>
          <a:p>
            <a:pPr marL="0" indent="0">
              <a:lnSpc>
                <a:spcPct val="90000"/>
              </a:lnSpc>
              <a:buNone/>
            </a:pPr>
            <a:endParaRPr lang="en-US" sz="1400" dirty="0"/>
          </a:p>
        </p:txBody>
      </p:sp>
      <p:graphicFrame>
        <p:nvGraphicFramePr>
          <p:cNvPr id="12" name="Diagram 11">
            <a:extLst>
              <a:ext uri="{FF2B5EF4-FFF2-40B4-BE49-F238E27FC236}">
                <a16:creationId xmlns:a16="http://schemas.microsoft.com/office/drawing/2014/main" id="{9446027B-8FD8-12E2-5282-4554C41EB8A3}"/>
              </a:ext>
            </a:extLst>
          </p:cNvPr>
          <p:cNvGraphicFramePr/>
          <p:nvPr>
            <p:extLst>
              <p:ext uri="{D42A27DB-BD31-4B8C-83A1-F6EECF244321}">
                <p14:modId xmlns:p14="http://schemas.microsoft.com/office/powerpoint/2010/main" val="577922056"/>
              </p:ext>
            </p:extLst>
          </p:nvPr>
        </p:nvGraphicFramePr>
        <p:xfrm>
          <a:off x="0" y="5608212"/>
          <a:ext cx="12192000" cy="16807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a:extLst>
              <a:ext uri="{FF2B5EF4-FFF2-40B4-BE49-F238E27FC236}">
                <a16:creationId xmlns:a16="http://schemas.microsoft.com/office/drawing/2014/main" id="{BF3FB0C6-D7AE-8877-5158-B616EB85446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52621" y="0"/>
            <a:ext cx="5339379" cy="307354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173C049-A7E3-6E19-1A82-9A15DD5EB2B1}"/>
              </a:ext>
            </a:extLst>
          </p:cNvPr>
          <p:cNvSpPr txBox="1"/>
          <p:nvPr/>
        </p:nvSpPr>
        <p:spPr>
          <a:xfrm>
            <a:off x="8930640" y="2854960"/>
            <a:ext cx="3180080" cy="738664"/>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Figure 1: Sustainable Development Goal 3 – Good Health and Well-being</a:t>
            </a:r>
          </a:p>
          <a:p>
            <a:r>
              <a:rPr lang="en-US" sz="1400" dirty="0">
                <a:latin typeface="Arial" panose="020B0604020202020204" pitchFamily="34" charset="0"/>
                <a:cs typeface="Arial" panose="020B0604020202020204" pitchFamily="34" charset="0"/>
              </a:rPr>
              <a:t> United Nations (2023)</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1980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8" name="Rectangle 97">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0" name="Group 99">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01" name="Straight Connector 100">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02" name="Straight Connector 101">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03"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 name="Isosceles Triangle 104">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 name="Isosceles Triangle 108">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ED1EB7A3-76C0-7DB6-A9D8-4105DDD23161}"/>
              </a:ext>
            </a:extLst>
          </p:cNvPr>
          <p:cNvSpPr>
            <a:spLocks noGrp="1"/>
          </p:cNvSpPr>
          <p:nvPr>
            <p:ph type="title"/>
          </p:nvPr>
        </p:nvSpPr>
        <p:spPr>
          <a:xfrm>
            <a:off x="475699" y="711330"/>
            <a:ext cx="5620301" cy="650709"/>
          </a:xfrm>
        </p:spPr>
        <p:txBody>
          <a:bodyPr anchor="ctr">
            <a:normAutofit/>
          </a:bodyPr>
          <a:lstStyle/>
          <a:p>
            <a:r>
              <a:rPr lang="en-GB" sz="2800" b="1" dirty="0">
                <a:solidFill>
                  <a:schemeClr val="tx1"/>
                </a:solidFill>
                <a:latin typeface="Arial" panose="020B0604020202020204" pitchFamily="34" charset="0"/>
                <a:cs typeface="Arial" panose="020B0604020202020204" pitchFamily="34" charset="0"/>
              </a:rPr>
              <a:t>Definitions of  Health</a:t>
            </a:r>
          </a:p>
        </p:txBody>
      </p:sp>
      <p:sp>
        <p:nvSpPr>
          <p:cNvPr id="111" name="Rectangle 110">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9" name="Content Placeholder 2">
            <a:extLst>
              <a:ext uri="{FF2B5EF4-FFF2-40B4-BE49-F238E27FC236}">
                <a16:creationId xmlns:a16="http://schemas.microsoft.com/office/drawing/2014/main" id="{B72255B4-12F8-D8AC-448D-0DEDC33CB8E9}"/>
              </a:ext>
            </a:extLst>
          </p:cNvPr>
          <p:cNvGraphicFramePr>
            <a:graphicFrameLocks noGrp="1"/>
          </p:cNvGraphicFramePr>
          <p:nvPr>
            <p:ph idx="1"/>
            <p:extLst>
              <p:ext uri="{D42A27DB-BD31-4B8C-83A1-F6EECF244321}">
                <p14:modId xmlns:p14="http://schemas.microsoft.com/office/powerpoint/2010/main" val="2599275915"/>
              </p:ext>
            </p:extLst>
          </p:nvPr>
        </p:nvGraphicFramePr>
        <p:xfrm>
          <a:off x="162208" y="1333948"/>
          <a:ext cx="8809669" cy="63577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79DB1D2E-3315-BAFE-610A-4A2655D184FB}"/>
              </a:ext>
            </a:extLst>
          </p:cNvPr>
          <p:cNvSpPr txBox="1"/>
          <p:nvPr/>
        </p:nvSpPr>
        <p:spPr>
          <a:xfrm>
            <a:off x="202603" y="4113724"/>
            <a:ext cx="7992932"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Critiques of the WHO Definition</a:t>
            </a:r>
            <a:endParaRPr lang="en-GB" sz="2800" dirty="0">
              <a:latin typeface="Arial" panose="020B0604020202020204" pitchFamily="34" charset="0"/>
              <a:cs typeface="Arial" panose="020B0604020202020204" pitchFamily="34" charset="0"/>
            </a:endParaRPr>
          </a:p>
        </p:txBody>
      </p:sp>
      <p:pic>
        <p:nvPicPr>
          <p:cNvPr id="6" name="Picture 5" descr="Smiling hospital staff">
            <a:extLst>
              <a:ext uri="{FF2B5EF4-FFF2-40B4-BE49-F238E27FC236}">
                <a16:creationId xmlns:a16="http://schemas.microsoft.com/office/drawing/2014/main" id="{DFDA623C-0F4C-90C2-5888-4C5CB711369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645100" y="2210986"/>
            <a:ext cx="4446494" cy="2940853"/>
          </a:xfrm>
          <a:prstGeom prst="rect">
            <a:avLst/>
          </a:prstGeom>
        </p:spPr>
      </p:pic>
      <p:sp>
        <p:nvSpPr>
          <p:cNvPr id="5" name="TextBox 4">
            <a:extLst>
              <a:ext uri="{FF2B5EF4-FFF2-40B4-BE49-F238E27FC236}">
                <a16:creationId xmlns:a16="http://schemas.microsoft.com/office/drawing/2014/main" id="{52AD6B88-9CC3-ADA4-2F18-8B2F6D6CE7B3}"/>
              </a:ext>
            </a:extLst>
          </p:cNvPr>
          <p:cNvSpPr txBox="1"/>
          <p:nvPr/>
        </p:nvSpPr>
        <p:spPr>
          <a:xfrm>
            <a:off x="7745506" y="6363441"/>
            <a:ext cx="6239434" cy="307777"/>
          </a:xfrm>
          <a:prstGeom prst="rect">
            <a:avLst/>
          </a:prstGeom>
          <a:noFill/>
        </p:spPr>
        <p:txBody>
          <a:bodyPr wrap="square">
            <a:spAutoFit/>
          </a:bodyPr>
          <a:lstStyle/>
          <a:p>
            <a:r>
              <a:rPr lang="da-DK" sz="1400" dirty="0">
                <a:latin typeface="Arial" panose="020B0604020202020204" pitchFamily="34" charset="0"/>
                <a:cs typeface="Arial" panose="020B0604020202020204" pitchFamily="34" charset="0"/>
              </a:rPr>
              <a:t>(Callahan, 1973; Huber </a:t>
            </a:r>
            <a:r>
              <a:rPr lang="da-DK" sz="1400" i="1" dirty="0">
                <a:latin typeface="Arial" panose="020B0604020202020204" pitchFamily="34" charset="0"/>
                <a:cs typeface="Arial" panose="020B0604020202020204" pitchFamily="34" charset="0"/>
              </a:rPr>
              <a:t>et al., </a:t>
            </a:r>
            <a:r>
              <a:rPr lang="da-DK" sz="1400" dirty="0">
                <a:latin typeface="Arial" panose="020B0604020202020204" pitchFamily="34" charset="0"/>
                <a:cs typeface="Arial" panose="020B0604020202020204" pitchFamily="34" charset="0"/>
              </a:rPr>
              <a:t>2011)</a:t>
            </a:r>
            <a:endParaRPr lang="en-GB" sz="1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4B36155-53EA-B253-4CC1-383B4533CA7D}"/>
              </a:ext>
            </a:extLst>
          </p:cNvPr>
          <p:cNvSpPr txBox="1"/>
          <p:nvPr/>
        </p:nvSpPr>
        <p:spPr>
          <a:xfrm>
            <a:off x="4698218" y="3744392"/>
            <a:ext cx="6994634" cy="307777"/>
          </a:xfrm>
          <a:prstGeom prst="rect">
            <a:avLst/>
          </a:prstGeom>
          <a:noFill/>
        </p:spPr>
        <p:txBody>
          <a:bodyPr wrap="square">
            <a:spAutoFit/>
          </a:bodyPr>
          <a:lstStyle/>
          <a:p>
            <a:r>
              <a:rPr lang="en-GB" sz="1400" dirty="0"/>
              <a:t>(</a:t>
            </a:r>
            <a:r>
              <a:rPr lang="en-GB" sz="1400" dirty="0">
                <a:latin typeface="Arial" panose="020B0604020202020204" pitchFamily="34" charset="0"/>
                <a:cs typeface="Arial" panose="020B0604020202020204" pitchFamily="34" charset="0"/>
              </a:rPr>
              <a:t>Dubos, 1965; Dodge et al., 2012</a:t>
            </a:r>
            <a:r>
              <a:rPr lang="en-GB" sz="1400" dirty="0"/>
              <a:t>)</a:t>
            </a:r>
          </a:p>
        </p:txBody>
      </p:sp>
    </p:spTree>
    <p:extLst>
      <p:ext uri="{BB962C8B-B14F-4D97-AF65-F5344CB8AC3E}">
        <p14:creationId xmlns:p14="http://schemas.microsoft.com/office/powerpoint/2010/main" val="2794727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A9CCA-2602-0D71-AFDB-43D8F67047BB}"/>
              </a:ext>
            </a:extLst>
          </p:cNvPr>
          <p:cNvSpPr>
            <a:spLocks noGrp="1"/>
          </p:cNvSpPr>
          <p:nvPr>
            <p:ph type="title"/>
          </p:nvPr>
        </p:nvSpPr>
        <p:spPr>
          <a:xfrm>
            <a:off x="419150" y="0"/>
            <a:ext cx="8240755" cy="756621"/>
          </a:xfrm>
        </p:spPr>
        <p:txBody>
          <a:bodyPr>
            <a:normAutofit/>
          </a:bodyPr>
          <a:lstStyle/>
          <a:p>
            <a:r>
              <a:rPr lang="en-US" sz="2800" dirty="0">
                <a:latin typeface="Arial" panose="020B0604020202020204" pitchFamily="34" charset="0"/>
                <a:cs typeface="Arial" panose="020B0604020202020204" pitchFamily="34" charset="0"/>
              </a:rPr>
              <a:t>Wellbeing</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584C50-6AD2-DCA1-6C8C-4FC71AD9D8CB}"/>
              </a:ext>
            </a:extLst>
          </p:cNvPr>
          <p:cNvSpPr>
            <a:spLocks noGrp="1"/>
          </p:cNvSpPr>
          <p:nvPr>
            <p:ph idx="1"/>
          </p:nvPr>
        </p:nvSpPr>
        <p:spPr>
          <a:xfrm>
            <a:off x="0" y="718025"/>
            <a:ext cx="8520056" cy="5284742"/>
          </a:xfrm>
        </p:spPr>
        <p:txBody>
          <a:bodyPr/>
          <a:lstStyle/>
          <a:p>
            <a:pPr marL="0" indent="0">
              <a:buNone/>
            </a:pPr>
            <a:r>
              <a:rPr lang="en-US" sz="1400" dirty="0">
                <a:latin typeface="Arial" panose="020B0604020202020204" pitchFamily="34" charset="0"/>
                <a:cs typeface="Arial" panose="020B0604020202020204" pitchFamily="34" charset="0"/>
              </a:rPr>
              <a:t>Wellbeing is a broader and more holistic concept that refers to how people feel and function in their lives. It includes health but also encompasses life satisfaction, purpose, emotional resilience, and overall quality of life </a:t>
            </a:r>
          </a:p>
          <a:p>
            <a:pPr marL="0" indent="0">
              <a:buNone/>
            </a:pPr>
            <a:r>
              <a:rPr lang="en-US" sz="1400" dirty="0">
                <a:latin typeface="Arial" panose="020B0604020202020204" pitchFamily="34" charset="0"/>
                <a:cs typeface="Arial" panose="020B0604020202020204" pitchFamily="34" charset="0"/>
              </a:rPr>
              <a:t>Wellbeing is a core component of SDG 3 </a:t>
            </a:r>
            <a:r>
              <a:rPr lang="en-GB"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United Nations, 2024)</a:t>
            </a:r>
          </a:p>
          <a:p>
            <a:pPr marL="0" indent="0">
              <a:buNone/>
            </a:pPr>
            <a:r>
              <a:rPr lang="en-GB" sz="2800" b="1" dirty="0">
                <a:latin typeface="Arial" panose="020B0604020202020204" pitchFamily="34" charset="0"/>
                <a:cs typeface="Arial" panose="020B0604020202020204" pitchFamily="34" charset="0"/>
              </a:rPr>
              <a:t>Objective and Subjective Wellbeing</a:t>
            </a:r>
          </a:p>
          <a:p>
            <a:pPr marL="0" indent="0">
              <a:buNone/>
            </a:pPr>
            <a:endParaRPr lang="en-US" sz="2800" dirty="0">
              <a:latin typeface="Arial" panose="020B0604020202020204" pitchFamily="34" charset="0"/>
              <a:cs typeface="Arial" panose="020B0604020202020204" pitchFamily="34" charset="0"/>
            </a:endParaRPr>
          </a:p>
          <a:p>
            <a:pPr marL="0" indent="0">
              <a:buNone/>
            </a:pPr>
            <a:endParaRPr lang="en-GB" dirty="0"/>
          </a:p>
        </p:txBody>
      </p:sp>
      <p:pic>
        <p:nvPicPr>
          <p:cNvPr id="1026" name="Picture 2">
            <a:extLst>
              <a:ext uri="{FF2B5EF4-FFF2-40B4-BE49-F238E27FC236}">
                <a16:creationId xmlns:a16="http://schemas.microsoft.com/office/drawing/2014/main" id="{07AAEC57-478A-AB54-3AC6-B60A243779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946" b="6946"/>
          <a:stretch>
            <a:fillRect/>
          </a:stretch>
        </p:blipFill>
        <p:spPr bwMode="auto">
          <a:xfrm>
            <a:off x="8652732" y="1"/>
            <a:ext cx="3476881" cy="378968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95CC97CF-B906-157E-96D0-6C25F8F853EA}"/>
              </a:ext>
            </a:extLst>
          </p:cNvPr>
          <p:cNvGraphicFramePr/>
          <p:nvPr>
            <p:extLst>
              <p:ext uri="{D42A27DB-BD31-4B8C-83A1-F6EECF244321}">
                <p14:modId xmlns:p14="http://schemas.microsoft.com/office/powerpoint/2010/main" val="3404010047"/>
              </p:ext>
            </p:extLst>
          </p:nvPr>
        </p:nvGraphicFramePr>
        <p:xfrm>
          <a:off x="206785" y="2863115"/>
          <a:ext cx="7925996" cy="38576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5E1F9B53-B7EE-19E5-EE6B-58126C29FB43}"/>
              </a:ext>
            </a:extLst>
          </p:cNvPr>
          <p:cNvSpPr txBox="1"/>
          <p:nvPr/>
        </p:nvSpPr>
        <p:spPr>
          <a:xfrm>
            <a:off x="6455484" y="4206370"/>
            <a:ext cx="4394499"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(Dodge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2012; WHO, 2023)</a:t>
            </a:r>
          </a:p>
        </p:txBody>
      </p:sp>
    </p:spTree>
    <p:extLst>
      <p:ext uri="{BB962C8B-B14F-4D97-AF65-F5344CB8AC3E}">
        <p14:creationId xmlns:p14="http://schemas.microsoft.com/office/powerpoint/2010/main" val="2817201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2D02C-0A23-B43C-56CA-E275299436DC}"/>
              </a:ext>
            </a:extLst>
          </p:cNvPr>
          <p:cNvSpPr>
            <a:spLocks noGrp="1"/>
          </p:cNvSpPr>
          <p:nvPr>
            <p:ph type="title"/>
          </p:nvPr>
        </p:nvSpPr>
        <p:spPr/>
        <p:txBody>
          <a:bodyPr>
            <a:normAutofit/>
          </a:bodyPr>
          <a:lstStyle/>
          <a:p>
            <a:r>
              <a:rPr lang="en-US" sz="2800" dirty="0">
                <a:latin typeface="Arial" panose="020B0604020202020204" pitchFamily="34" charset="0"/>
                <a:cs typeface="Arial" panose="020B0604020202020204" pitchFamily="34" charset="0"/>
              </a:rPr>
              <a:t>Sustainability</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DDE8C5A-730E-A6EC-0653-A3AADFE1BF8F}"/>
              </a:ext>
            </a:extLst>
          </p:cNvPr>
          <p:cNvSpPr>
            <a:spLocks noGrp="1"/>
          </p:cNvSpPr>
          <p:nvPr>
            <p:ph idx="1"/>
          </p:nvPr>
        </p:nvSpPr>
        <p:spPr>
          <a:xfrm>
            <a:off x="193240" y="1488613"/>
            <a:ext cx="8596668" cy="3880773"/>
          </a:xfrm>
        </p:spPr>
        <p:txBody>
          <a:bodyPr/>
          <a:lstStyle/>
          <a:p>
            <a:pPr marL="0" indent="0">
              <a:buNone/>
            </a:pPr>
            <a:r>
              <a:rPr lang="en-GB" sz="1400" dirty="0">
                <a:latin typeface="Arial" panose="020B0604020202020204" pitchFamily="34" charset="0"/>
                <a:cs typeface="Arial" panose="020B0604020202020204" pitchFamily="34" charset="0"/>
              </a:rPr>
              <a:t>Meeting the needs of the present without compromising the ability of future generations to meet their own needs (Brundtland Commission, 1987).</a:t>
            </a:r>
          </a:p>
          <a:p>
            <a:endParaRPr lang="en-GB" dirty="0"/>
          </a:p>
        </p:txBody>
      </p:sp>
      <p:graphicFrame>
        <p:nvGraphicFramePr>
          <p:cNvPr id="4" name="Diagram 3">
            <a:extLst>
              <a:ext uri="{FF2B5EF4-FFF2-40B4-BE49-F238E27FC236}">
                <a16:creationId xmlns:a16="http://schemas.microsoft.com/office/drawing/2014/main" id="{A4B8A84A-BACA-55B3-67D0-C656D0C7F202}"/>
              </a:ext>
            </a:extLst>
          </p:cNvPr>
          <p:cNvGraphicFramePr/>
          <p:nvPr>
            <p:extLst>
              <p:ext uri="{D42A27DB-BD31-4B8C-83A1-F6EECF244321}">
                <p14:modId xmlns:p14="http://schemas.microsoft.com/office/powerpoint/2010/main" val="1477922592"/>
              </p:ext>
            </p:extLst>
          </p:nvPr>
        </p:nvGraphicFramePr>
        <p:xfrm>
          <a:off x="8347934" y="609600"/>
          <a:ext cx="3259567" cy="25423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descr="International Secretary-General of the United Nations Sustainable ...">
            <a:extLst>
              <a:ext uri="{FF2B5EF4-FFF2-40B4-BE49-F238E27FC236}">
                <a16:creationId xmlns:a16="http://schemas.microsoft.com/office/drawing/2014/main" id="{45DE2B74-0CB6-ABF7-F2AD-6D680ABAF36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3264349"/>
            <a:ext cx="3721377" cy="367718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93DDF62-11B0-108C-3869-07B6B2955FEC}"/>
              </a:ext>
            </a:extLst>
          </p:cNvPr>
          <p:cNvSpPr txBox="1"/>
          <p:nvPr/>
        </p:nvSpPr>
        <p:spPr>
          <a:xfrm>
            <a:off x="9120264" y="1730345"/>
            <a:ext cx="1906779" cy="400110"/>
          </a:xfrm>
          <a:prstGeom prst="rect">
            <a:avLst/>
          </a:prstGeom>
          <a:noFill/>
        </p:spPr>
        <p:txBody>
          <a:bodyPr wrap="square" rtlCol="0">
            <a:spAutoFit/>
          </a:bodyPr>
          <a:lstStyle/>
          <a:p>
            <a:r>
              <a:rPr lang="en-US" sz="2000" b="1" dirty="0">
                <a:highlight>
                  <a:srgbClr val="FFFF00"/>
                </a:highlight>
                <a:latin typeface="Arial" panose="020B0604020202020204" pitchFamily="34" charset="0"/>
                <a:cs typeface="Arial" panose="020B0604020202020204" pitchFamily="34" charset="0"/>
              </a:rPr>
              <a:t>Sustainability</a:t>
            </a:r>
            <a:endParaRPr lang="en-GB" sz="2000" b="1" dirty="0">
              <a:highlight>
                <a:srgbClr val="FFFF00"/>
              </a:highlight>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1068654-446B-655A-C094-6829BE53F2EF}"/>
              </a:ext>
            </a:extLst>
          </p:cNvPr>
          <p:cNvSpPr txBox="1"/>
          <p:nvPr/>
        </p:nvSpPr>
        <p:spPr>
          <a:xfrm>
            <a:off x="4158742" y="3706010"/>
            <a:ext cx="6185646" cy="1815882"/>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Introduced by the United Nations in 2015</a:t>
            </a:r>
          </a:p>
          <a:p>
            <a:r>
              <a:rPr lang="en-GB" sz="1400" dirty="0">
                <a:latin typeface="Arial" panose="020B0604020202020204" pitchFamily="34" charset="0"/>
                <a:cs typeface="Arial" panose="020B0604020202020204" pitchFamily="34" charset="0"/>
              </a:rPr>
              <a:t>17 goals to end poverty, protect the planet, and ensure prosperity for all by 2030</a:t>
            </a:r>
          </a:p>
          <a:p>
            <a:r>
              <a:rPr lang="en-GB" sz="1400" dirty="0">
                <a:latin typeface="Arial" panose="020B0604020202020204" pitchFamily="34" charset="0"/>
                <a:cs typeface="Arial" panose="020B0604020202020204" pitchFamily="34" charset="0"/>
              </a:rPr>
              <a:t>Builds on the Millennium Development Goals (MDGs)</a:t>
            </a:r>
          </a:p>
          <a:p>
            <a:r>
              <a:rPr lang="en-GB" sz="1400" dirty="0">
                <a:latin typeface="Arial" panose="020B0604020202020204" pitchFamily="34" charset="0"/>
                <a:cs typeface="Arial" panose="020B0604020202020204" pitchFamily="34" charset="0"/>
              </a:rPr>
              <a:t>Applies to all countries, developed and developing</a:t>
            </a:r>
          </a:p>
          <a:p>
            <a:r>
              <a:rPr lang="en-GB" sz="1400" dirty="0">
                <a:latin typeface="Arial" panose="020B0604020202020204" pitchFamily="34" charset="0"/>
                <a:cs typeface="Arial" panose="020B0604020202020204" pitchFamily="34" charset="0"/>
              </a:rPr>
              <a:t>Covers areas like health, education, inequality, climate change, and peace</a:t>
            </a:r>
          </a:p>
          <a:p>
            <a:r>
              <a:rPr lang="en-US" sz="1400" dirty="0">
                <a:latin typeface="Arial" panose="020B0604020202020204" pitchFamily="34" charset="0"/>
                <a:cs typeface="Arial" panose="020B0604020202020204" pitchFamily="34" charset="0"/>
              </a:rPr>
              <a:t>Directly underpins SDG 3: ensure health needs are met without harming future generations</a:t>
            </a:r>
            <a:endParaRPr lang="en-GB" sz="14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73B0B844-7B29-CFA0-0FBB-ED8B6F6FC2C8}"/>
              </a:ext>
            </a:extLst>
          </p:cNvPr>
          <p:cNvSpPr txBox="1"/>
          <p:nvPr/>
        </p:nvSpPr>
        <p:spPr>
          <a:xfrm>
            <a:off x="8094845" y="5491410"/>
            <a:ext cx="6099586"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United Nations, 2023; WHO, 2021)</a:t>
            </a:r>
          </a:p>
        </p:txBody>
      </p:sp>
      <p:sp>
        <p:nvSpPr>
          <p:cNvPr id="7" name="TextBox 6">
            <a:extLst>
              <a:ext uri="{FF2B5EF4-FFF2-40B4-BE49-F238E27FC236}">
                <a16:creationId xmlns:a16="http://schemas.microsoft.com/office/drawing/2014/main" id="{4B33AD72-396D-A0B3-422D-D0B135014032}"/>
              </a:ext>
            </a:extLst>
          </p:cNvPr>
          <p:cNvSpPr txBox="1"/>
          <p:nvPr/>
        </p:nvSpPr>
        <p:spPr>
          <a:xfrm>
            <a:off x="3295234" y="6550223"/>
            <a:ext cx="2392680"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(United Nations, 2023)</a:t>
            </a:r>
            <a:endParaRPr lang="en-GB" sz="1400" dirty="0"/>
          </a:p>
        </p:txBody>
      </p:sp>
    </p:spTree>
    <p:extLst>
      <p:ext uri="{BB962C8B-B14F-4D97-AF65-F5344CB8AC3E}">
        <p14:creationId xmlns:p14="http://schemas.microsoft.com/office/powerpoint/2010/main" val="2128382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BFBC2B-5F6A-B7D2-0EF9-1E5E9EC5C3E6}"/>
              </a:ext>
            </a:extLst>
          </p:cNvPr>
          <p:cNvSpPr>
            <a:spLocks noGrp="1"/>
          </p:cNvSpPr>
          <p:nvPr>
            <p:ph idx="1"/>
          </p:nvPr>
        </p:nvSpPr>
        <p:spPr>
          <a:xfrm>
            <a:off x="203091" y="544367"/>
            <a:ext cx="7487321" cy="5599480"/>
          </a:xfrm>
        </p:spPr>
        <p:txBody>
          <a:bodyPr>
            <a:normAutofit/>
          </a:bodyPr>
          <a:lstStyle/>
          <a:p>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 </a:t>
            </a:r>
            <a:r>
              <a:rPr lang="en-US" sz="2200" b="1" dirty="0">
                <a:highlight>
                  <a:srgbClr val="FFFF00"/>
                </a:highlight>
                <a:latin typeface="Arial" panose="020B0604020202020204" pitchFamily="34" charset="0"/>
                <a:cs typeface="Arial" panose="020B0604020202020204" pitchFamily="34" charset="0"/>
              </a:rPr>
              <a:t>Biopsychosocial Model</a:t>
            </a:r>
          </a:p>
          <a:p>
            <a:pPr marL="0" indent="0">
              <a:buNone/>
            </a:pPr>
            <a:r>
              <a:rPr lang="en-US" sz="1400" b="1" dirty="0">
                <a:latin typeface="Arial" panose="020B0604020202020204" pitchFamily="34" charset="0"/>
                <a:cs typeface="Arial" panose="020B0604020202020204" pitchFamily="34" charset="0"/>
              </a:rPr>
              <a:t>Definition: </a:t>
            </a:r>
            <a:r>
              <a:rPr lang="en-US" sz="1400" dirty="0">
                <a:latin typeface="Arial" panose="020B0604020202020204" pitchFamily="34" charset="0"/>
                <a:cs typeface="Arial" panose="020B0604020202020204" pitchFamily="34" charset="0"/>
              </a:rPr>
              <a:t>Health is shaped by the interaction of biological, psychological and social factors, not just disease</a:t>
            </a:r>
          </a:p>
          <a:p>
            <a:r>
              <a:rPr lang="en-US" sz="1400" b="1" dirty="0">
                <a:latin typeface="Arial" panose="020B0604020202020204" pitchFamily="34" charset="0"/>
                <a:cs typeface="Arial" panose="020B0604020202020204" pitchFamily="34" charset="0"/>
              </a:rPr>
              <a:t>Objective side: </a:t>
            </a:r>
            <a:r>
              <a:rPr lang="en-US" sz="1400" dirty="0">
                <a:latin typeface="Arial" panose="020B0604020202020204" pitchFamily="34" charset="0"/>
                <a:cs typeface="Arial" panose="020B0604020202020204" pitchFamily="34" charset="0"/>
              </a:rPr>
              <a:t>Observable/measurable factors – genetics, development, sensory needs, medical records, observed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a:t>
            </a:r>
          </a:p>
          <a:p>
            <a:r>
              <a:rPr lang="en-US" sz="1400" b="1" dirty="0">
                <a:latin typeface="Arial" panose="020B0604020202020204" pitchFamily="34" charset="0"/>
                <a:cs typeface="Arial" panose="020B0604020202020204" pitchFamily="34" charset="0"/>
              </a:rPr>
              <a:t>Subjective side: </a:t>
            </a:r>
            <a:r>
              <a:rPr lang="en-US" sz="1400" dirty="0">
                <a:latin typeface="Arial" panose="020B0604020202020204" pitchFamily="34" charset="0"/>
                <a:cs typeface="Arial" panose="020B0604020202020204" pitchFamily="34" charset="0"/>
              </a:rPr>
              <a:t>Personal experience – feelings, anxiety, communication style, preferences, quality of life.</a:t>
            </a:r>
          </a:p>
          <a:p>
            <a:r>
              <a:rPr lang="en-US" sz="1400" b="1" dirty="0">
                <a:latin typeface="Arial" panose="020B0604020202020204" pitchFamily="34" charset="0"/>
                <a:cs typeface="Arial" panose="020B0604020202020204" pitchFamily="34" charset="0"/>
              </a:rPr>
              <a:t>Service link: </a:t>
            </a:r>
            <a:r>
              <a:rPr lang="en-US" sz="1400" dirty="0">
                <a:latin typeface="Arial" panose="020B0604020202020204" pitchFamily="34" charset="0"/>
                <a:cs typeface="Arial" panose="020B0604020202020204" pitchFamily="34" charset="0"/>
              </a:rPr>
              <a:t>Guides person-</a:t>
            </a:r>
            <a:r>
              <a:rPr lang="en-US" sz="1400" dirty="0" err="1">
                <a:latin typeface="Arial" panose="020B0604020202020204" pitchFamily="34" charset="0"/>
                <a:cs typeface="Arial" panose="020B0604020202020204" pitchFamily="34" charset="0"/>
              </a:rPr>
              <a:t>centred</a:t>
            </a:r>
            <a:r>
              <a:rPr lang="en-US" sz="1400" dirty="0">
                <a:latin typeface="Arial" panose="020B0604020202020204" pitchFamily="34" charset="0"/>
                <a:cs typeface="Arial" panose="020B0604020202020204" pitchFamily="34" charset="0"/>
              </a:rPr>
              <a:t> care, multi-disciplinary working (e.g. SALT, OT, CAMHS) and SEND support plans.</a:t>
            </a:r>
            <a:endParaRPr lang="en-GB"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755E19D-3EC1-2D8A-A0E6-57FD7D4C60B4}"/>
              </a:ext>
            </a:extLst>
          </p:cNvPr>
          <p:cNvSpPr txBox="1"/>
          <p:nvPr/>
        </p:nvSpPr>
        <p:spPr>
          <a:xfrm>
            <a:off x="2533426" y="96571"/>
            <a:ext cx="5050715" cy="1138773"/>
          </a:xfrm>
          <a:prstGeom prst="rect">
            <a:avLst/>
          </a:prstGeom>
          <a:noFill/>
        </p:spPr>
        <p:txBody>
          <a:bodyPr wrap="square">
            <a:spAutoFit/>
          </a:bodyPr>
          <a:lstStyle/>
          <a:p>
            <a:r>
              <a:rPr lang="en-GB" sz="2800" b="1" dirty="0">
                <a:latin typeface="Arial" panose="020B0604020202020204" pitchFamily="34" charset="0"/>
                <a:cs typeface="Arial" panose="020B0604020202020204" pitchFamily="34" charset="0"/>
              </a:rPr>
              <a:t>Models of Health</a:t>
            </a:r>
            <a:endParaRPr lang="en-GB" sz="2800" dirty="0">
              <a:latin typeface="Arial" panose="020B0604020202020204" pitchFamily="34" charset="0"/>
              <a:cs typeface="Arial" panose="020B0604020202020204" pitchFamily="34" charset="0"/>
            </a:endParaRPr>
          </a:p>
          <a:p>
            <a:endParaRPr lang="en-GB" sz="40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E1BC817E-5732-8CE4-74BB-5CEE6795642A}"/>
              </a:ext>
            </a:extLst>
          </p:cNvPr>
          <p:cNvPicPr>
            <a:picLocks noChangeAspect="1"/>
          </p:cNvPicPr>
          <p:nvPr/>
        </p:nvPicPr>
        <p:blipFill>
          <a:blip r:embed="rId2">
            <a:extLst>
              <a:ext uri="{28A0092B-C50C-407E-A947-70E740481C1C}">
                <a14:useLocalDpi xmlns:a14="http://schemas.microsoft.com/office/drawing/2010/main" val="0"/>
              </a:ext>
            </a:extLst>
          </a:blip>
          <a:srcRect r="2831" b="4637"/>
          <a:stretch>
            <a:fillRect/>
          </a:stretch>
        </p:blipFill>
        <p:spPr>
          <a:xfrm>
            <a:off x="8245249" y="1598053"/>
            <a:ext cx="3834991" cy="3492108"/>
          </a:xfrm>
          <a:prstGeom prst="rect">
            <a:avLst/>
          </a:prstGeom>
        </p:spPr>
      </p:pic>
      <p:sp>
        <p:nvSpPr>
          <p:cNvPr id="6" name="TextBox 5">
            <a:extLst>
              <a:ext uri="{FF2B5EF4-FFF2-40B4-BE49-F238E27FC236}">
                <a16:creationId xmlns:a16="http://schemas.microsoft.com/office/drawing/2014/main" id="{DA3077D4-D0F3-0CFD-22F5-F64B0060CFDD}"/>
              </a:ext>
            </a:extLst>
          </p:cNvPr>
          <p:cNvSpPr txBox="1"/>
          <p:nvPr/>
        </p:nvSpPr>
        <p:spPr>
          <a:xfrm>
            <a:off x="7487322" y="5090161"/>
            <a:ext cx="6126480"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(Huber et al., 2011)</a:t>
            </a:r>
            <a:endParaRPr lang="en-GB" sz="1400" dirty="0"/>
          </a:p>
        </p:txBody>
      </p:sp>
      <p:sp>
        <p:nvSpPr>
          <p:cNvPr id="8" name="TextBox 7">
            <a:extLst>
              <a:ext uri="{FF2B5EF4-FFF2-40B4-BE49-F238E27FC236}">
                <a16:creationId xmlns:a16="http://schemas.microsoft.com/office/drawing/2014/main" id="{252C45E2-7350-7D1D-934F-EEDEDFA8D24E}"/>
              </a:ext>
            </a:extLst>
          </p:cNvPr>
          <p:cNvSpPr txBox="1"/>
          <p:nvPr/>
        </p:nvSpPr>
        <p:spPr>
          <a:xfrm>
            <a:off x="2004060" y="4542786"/>
            <a:ext cx="6832600" cy="369332"/>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(Dubos, 1965; Engel,1977;Huber et al.,2011</a:t>
            </a:r>
            <a:r>
              <a:rPr lang="en-US" sz="1800" dirty="0">
                <a:latin typeface="Arial" panose="020B060402020202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2469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7F21BD-CDC3-2758-E07F-29C00E78DC11}"/>
              </a:ext>
            </a:extLst>
          </p:cNvPr>
          <p:cNvSpPr>
            <a:spLocks noGrp="1"/>
          </p:cNvSpPr>
          <p:nvPr>
            <p:ph idx="1"/>
          </p:nvPr>
        </p:nvSpPr>
        <p:spPr>
          <a:xfrm>
            <a:off x="467957" y="1332250"/>
            <a:ext cx="7557247" cy="4756578"/>
          </a:xfrm>
        </p:spPr>
        <p:txBody>
          <a:bodyPr>
            <a:normAutofit/>
          </a:bodyPr>
          <a:lstStyle/>
          <a:p>
            <a:pPr marL="0" indent="0">
              <a:buNone/>
            </a:pPr>
            <a:r>
              <a:rPr lang="en-US" sz="1400" b="1" dirty="0">
                <a:latin typeface="Arial" panose="020B0604020202020204" pitchFamily="34" charset="0"/>
                <a:cs typeface="Arial" panose="020B0604020202020204" pitchFamily="34" charset="0"/>
              </a:rPr>
              <a:t>Definition: </a:t>
            </a:r>
            <a:r>
              <a:rPr lang="en-US" sz="1400" dirty="0">
                <a:latin typeface="Arial" panose="020B0604020202020204" pitchFamily="34" charset="0"/>
                <a:cs typeface="Arial" panose="020B0604020202020204" pitchFamily="34" charset="0"/>
              </a:rPr>
              <a:t>Health is a dynamic balance between the individual and their wider environment, working across levels:</a:t>
            </a:r>
          </a:p>
          <a:p>
            <a:pPr marL="0" indent="0">
              <a:buNone/>
            </a:pPr>
            <a:r>
              <a:rPr lang="en-US" sz="1400" dirty="0">
                <a:highlight>
                  <a:srgbClr val="00FFFF"/>
                </a:highlight>
                <a:latin typeface="Arial" panose="020B0604020202020204" pitchFamily="34" charset="0"/>
                <a:cs typeface="Arial" panose="020B0604020202020204" pitchFamily="34" charset="0"/>
              </a:rPr>
              <a:t> Individual</a:t>
            </a:r>
            <a:r>
              <a:rPr lang="en-US" sz="1400" dirty="0">
                <a:latin typeface="Arial" panose="020B0604020202020204" pitchFamily="34" charset="0"/>
                <a:cs typeface="Arial" panose="020B0604020202020204" pitchFamily="34" charset="0"/>
              </a:rPr>
              <a:t> → </a:t>
            </a:r>
            <a:r>
              <a:rPr lang="en-US" sz="1400" dirty="0">
                <a:highlight>
                  <a:srgbClr val="00FFFF"/>
                </a:highlight>
                <a:latin typeface="Arial" panose="020B0604020202020204" pitchFamily="34" charset="0"/>
                <a:cs typeface="Arial" panose="020B0604020202020204" pitchFamily="34" charset="0"/>
              </a:rPr>
              <a:t>Interpersonal</a:t>
            </a:r>
            <a:r>
              <a:rPr lang="en-US" sz="1400" dirty="0">
                <a:latin typeface="Arial" panose="020B0604020202020204" pitchFamily="34" charset="0"/>
                <a:cs typeface="Arial" panose="020B0604020202020204" pitchFamily="34" charset="0"/>
              </a:rPr>
              <a:t> → </a:t>
            </a:r>
            <a:r>
              <a:rPr lang="en-US" sz="1400" dirty="0">
                <a:highlight>
                  <a:srgbClr val="00FFFF"/>
                </a:highlight>
                <a:latin typeface="Arial" panose="020B0604020202020204" pitchFamily="34" charset="0"/>
                <a:cs typeface="Arial" panose="020B0604020202020204" pitchFamily="34" charset="0"/>
              </a:rPr>
              <a:t>Organisational</a:t>
            </a:r>
            <a:r>
              <a:rPr lang="en-US" sz="1400" dirty="0">
                <a:latin typeface="Arial" panose="020B0604020202020204" pitchFamily="34" charset="0"/>
                <a:cs typeface="Arial" panose="020B0604020202020204" pitchFamily="34" charset="0"/>
              </a:rPr>
              <a:t> → </a:t>
            </a:r>
            <a:r>
              <a:rPr lang="en-US" sz="1400" dirty="0">
                <a:highlight>
                  <a:srgbClr val="00FFFF"/>
                </a:highlight>
                <a:latin typeface="Arial" panose="020B0604020202020204" pitchFamily="34" charset="0"/>
                <a:cs typeface="Arial" panose="020B0604020202020204" pitchFamily="34" charset="0"/>
              </a:rPr>
              <a:t>Community</a:t>
            </a:r>
            <a:r>
              <a:rPr lang="en-US" sz="1400" dirty="0">
                <a:latin typeface="Arial" panose="020B0604020202020204" pitchFamily="34" charset="0"/>
                <a:cs typeface="Arial" panose="020B0604020202020204" pitchFamily="34" charset="0"/>
              </a:rPr>
              <a:t> → </a:t>
            </a:r>
            <a:r>
              <a:rPr lang="en-US" sz="1400" dirty="0">
                <a:highlight>
                  <a:srgbClr val="00FFFF"/>
                </a:highlight>
                <a:latin typeface="Arial" panose="020B0604020202020204" pitchFamily="34" charset="0"/>
                <a:cs typeface="Arial" panose="020B0604020202020204" pitchFamily="34" charset="0"/>
              </a:rPr>
              <a:t>Policy</a:t>
            </a:r>
            <a:r>
              <a:rPr lang="en-US" sz="1400" dirty="0">
                <a:latin typeface="Arial" panose="020B0604020202020204" pitchFamily="34" charset="0"/>
                <a:cs typeface="Arial" panose="020B0604020202020204" pitchFamily="34" charset="0"/>
              </a:rPr>
              <a:t>. </a:t>
            </a:r>
          </a:p>
          <a:p>
            <a:r>
              <a:rPr lang="en-US" sz="1400" dirty="0">
                <a:latin typeface="Arial" panose="020B0604020202020204" pitchFamily="34" charset="0"/>
                <a:cs typeface="Arial" panose="020B0604020202020204" pitchFamily="34" charset="0"/>
              </a:rPr>
              <a:t>Objective side: Measurable conditions – housing, safety, funding, legislation, access to services, community resources.</a:t>
            </a:r>
          </a:p>
          <a:p>
            <a:r>
              <a:rPr lang="en-US" sz="1400" dirty="0">
                <a:latin typeface="Arial" panose="020B0604020202020204" pitchFamily="34" charset="0"/>
                <a:cs typeface="Arial" panose="020B0604020202020204" pitchFamily="34" charset="0"/>
              </a:rPr>
              <a:t>Subjective side: Lived experience feeling included, barriers faced, sense of belonging.</a:t>
            </a:r>
          </a:p>
          <a:p>
            <a:r>
              <a:rPr lang="en-US" sz="1400" dirty="0">
                <a:latin typeface="Arial" panose="020B0604020202020204" pitchFamily="34" charset="0"/>
                <a:cs typeface="Arial" panose="020B0604020202020204" pitchFamily="34" charset="0"/>
              </a:rPr>
              <a:t>Service link: Informs whole-system planning, reducing inequalities, and applying frameworks like the SEND Code of Practice.</a:t>
            </a:r>
            <a:endParaRPr lang="en-GB" sz="1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EED06C9-725A-C081-47E3-6F5F5BD448D6}"/>
              </a:ext>
            </a:extLst>
          </p:cNvPr>
          <p:cNvSpPr txBox="1"/>
          <p:nvPr/>
        </p:nvSpPr>
        <p:spPr>
          <a:xfrm>
            <a:off x="467958" y="354973"/>
            <a:ext cx="6099586" cy="307777"/>
          </a:xfrm>
          <a:prstGeom prst="rect">
            <a:avLst/>
          </a:prstGeom>
          <a:noFill/>
        </p:spPr>
        <p:txBody>
          <a:bodyPr wrap="square">
            <a:spAutoFit/>
          </a:bodyPr>
          <a:lstStyle/>
          <a:p>
            <a:r>
              <a:rPr lang="en-GB" sz="1400" dirty="0"/>
              <a:t>🌍 </a:t>
            </a:r>
            <a:r>
              <a:rPr lang="en-GB" sz="1400" b="1" dirty="0">
                <a:highlight>
                  <a:srgbClr val="FFFF00"/>
                </a:highlight>
                <a:latin typeface="Arial" panose="020B0604020202020204" pitchFamily="34" charset="0"/>
                <a:cs typeface="Arial" panose="020B0604020202020204" pitchFamily="34" charset="0"/>
              </a:rPr>
              <a:t>Ecological Model</a:t>
            </a:r>
          </a:p>
        </p:txBody>
      </p:sp>
      <p:pic>
        <p:nvPicPr>
          <p:cNvPr id="9" name="Picture 8">
            <a:extLst>
              <a:ext uri="{FF2B5EF4-FFF2-40B4-BE49-F238E27FC236}">
                <a16:creationId xmlns:a16="http://schemas.microsoft.com/office/drawing/2014/main" id="{55CC4058-E092-E4C1-DBA3-78B95C125DF4}"/>
              </a:ext>
            </a:extLst>
          </p:cNvPr>
          <p:cNvPicPr>
            <a:picLocks noChangeAspect="1"/>
          </p:cNvPicPr>
          <p:nvPr/>
        </p:nvPicPr>
        <p:blipFill>
          <a:blip r:embed="rId2"/>
          <a:srcRect l="3519" r="3756" b="-2"/>
          <a:stretch>
            <a:fillRect/>
          </a:stretch>
        </p:blipFill>
        <p:spPr>
          <a:xfrm>
            <a:off x="7981558" y="998763"/>
            <a:ext cx="4210442" cy="4756577"/>
          </a:xfrm>
          <a:prstGeom prst="rect">
            <a:avLst/>
          </a:prstGeom>
          <a:noFill/>
        </p:spPr>
      </p:pic>
      <p:sp>
        <p:nvSpPr>
          <p:cNvPr id="6" name="TextBox 5">
            <a:extLst>
              <a:ext uri="{FF2B5EF4-FFF2-40B4-BE49-F238E27FC236}">
                <a16:creationId xmlns:a16="http://schemas.microsoft.com/office/drawing/2014/main" id="{E321EE67-4717-128A-EC9C-02615848E88D}"/>
              </a:ext>
            </a:extLst>
          </p:cNvPr>
          <p:cNvSpPr txBox="1"/>
          <p:nvPr/>
        </p:nvSpPr>
        <p:spPr>
          <a:xfrm>
            <a:off x="3345031" y="4196080"/>
            <a:ext cx="4013200" cy="307777"/>
          </a:xfrm>
          <a:prstGeom prst="rect">
            <a:avLst/>
          </a:prstGeom>
          <a:noFill/>
        </p:spPr>
        <p:txBody>
          <a:bodyPr wrap="square" rtlCol="0">
            <a:spAutoFit/>
          </a:bodyPr>
          <a:lstStyle/>
          <a:p>
            <a:r>
              <a:rPr lang="en-US" sz="1400" dirty="0"/>
              <a:t>(</a:t>
            </a:r>
            <a:r>
              <a:rPr lang="en-US" sz="1400" dirty="0">
                <a:latin typeface="Arial" panose="020B0604020202020204" pitchFamily="34" charset="0"/>
                <a:cs typeface="Arial" panose="020B0604020202020204" pitchFamily="34" charset="0"/>
              </a:rPr>
              <a:t>Dubos, 1965; Engel,1977; Huber et al.,2011)</a:t>
            </a:r>
            <a:endParaRPr lang="en-GB" sz="1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4F971B3-2EE0-9978-66B1-28C238369F12}"/>
              </a:ext>
            </a:extLst>
          </p:cNvPr>
          <p:cNvSpPr txBox="1"/>
          <p:nvPr/>
        </p:nvSpPr>
        <p:spPr>
          <a:xfrm>
            <a:off x="7500620" y="5859237"/>
            <a:ext cx="6101080" cy="307777"/>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(Huber et al.,2011)</a:t>
            </a:r>
            <a:endParaRPr lang="en-GB" sz="1400" dirty="0"/>
          </a:p>
        </p:txBody>
      </p:sp>
    </p:spTree>
    <p:extLst>
      <p:ext uri="{BB962C8B-B14F-4D97-AF65-F5344CB8AC3E}">
        <p14:creationId xmlns:p14="http://schemas.microsoft.com/office/powerpoint/2010/main" val="28582020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BDAEA-CB7D-EDAE-E617-A9187BDBDD85}"/>
              </a:ext>
            </a:extLst>
          </p:cNvPr>
          <p:cNvSpPr>
            <a:spLocks noGrp="1"/>
          </p:cNvSpPr>
          <p:nvPr>
            <p:ph type="title"/>
          </p:nvPr>
        </p:nvSpPr>
        <p:spPr>
          <a:xfrm>
            <a:off x="677334" y="609600"/>
            <a:ext cx="7877386" cy="843280"/>
          </a:xfrm>
        </p:spPr>
        <p:txBody>
          <a:bodyPr>
            <a:normAutofit/>
          </a:bodyPr>
          <a:lstStyle/>
          <a:p>
            <a:r>
              <a:rPr lang="en-US" sz="2800" dirty="0">
                <a:latin typeface="Arial" panose="020B0604020202020204" pitchFamily="34" charset="0"/>
                <a:cs typeface="Arial" panose="020B0604020202020204" pitchFamily="34" charset="0"/>
              </a:rPr>
              <a:t>Comparison and Critical Analysis</a:t>
            </a:r>
            <a:endParaRPr lang="en-GB" sz="2800" dirty="0">
              <a:latin typeface="Arial" panose="020B0604020202020204" pitchFamily="34" charset="0"/>
              <a:cs typeface="Arial" panose="020B0604020202020204" pitchFamily="34" charset="0"/>
            </a:endParaRPr>
          </a:p>
        </p:txBody>
      </p:sp>
      <p:graphicFrame>
        <p:nvGraphicFramePr>
          <p:cNvPr id="6" name="Content Placeholder 5">
            <a:extLst>
              <a:ext uri="{FF2B5EF4-FFF2-40B4-BE49-F238E27FC236}">
                <a16:creationId xmlns:a16="http://schemas.microsoft.com/office/drawing/2014/main" id="{F58D32A6-4B27-1901-9227-E6960F4AC9C8}"/>
              </a:ext>
            </a:extLst>
          </p:cNvPr>
          <p:cNvGraphicFramePr>
            <a:graphicFrameLocks noGrp="1"/>
          </p:cNvGraphicFramePr>
          <p:nvPr>
            <p:ph idx="1"/>
            <p:extLst>
              <p:ext uri="{D42A27DB-BD31-4B8C-83A1-F6EECF244321}">
                <p14:modId xmlns:p14="http://schemas.microsoft.com/office/powerpoint/2010/main" val="505690034"/>
              </p:ext>
            </p:extLst>
          </p:nvPr>
        </p:nvGraphicFramePr>
        <p:xfrm>
          <a:off x="808040" y="1703388"/>
          <a:ext cx="8112439" cy="4297746"/>
        </p:xfrm>
        <a:graphic>
          <a:graphicData uri="http://schemas.openxmlformats.org/drawingml/2006/table">
            <a:tbl>
              <a:tblPr firstRow="1" bandRow="1">
                <a:tableStyleId>{5C22544A-7EE6-4342-B048-85BDC9FD1C3A}</a:tableStyleId>
              </a:tblPr>
              <a:tblGrid>
                <a:gridCol w="1249142">
                  <a:extLst>
                    <a:ext uri="{9D8B030D-6E8A-4147-A177-3AD203B41FA5}">
                      <a16:colId xmlns:a16="http://schemas.microsoft.com/office/drawing/2014/main" val="3539352012"/>
                    </a:ext>
                  </a:extLst>
                </a:gridCol>
                <a:gridCol w="3512434">
                  <a:extLst>
                    <a:ext uri="{9D8B030D-6E8A-4147-A177-3AD203B41FA5}">
                      <a16:colId xmlns:a16="http://schemas.microsoft.com/office/drawing/2014/main" val="1356436920"/>
                    </a:ext>
                  </a:extLst>
                </a:gridCol>
                <a:gridCol w="3350863">
                  <a:extLst>
                    <a:ext uri="{9D8B030D-6E8A-4147-A177-3AD203B41FA5}">
                      <a16:colId xmlns:a16="http://schemas.microsoft.com/office/drawing/2014/main" val="2720022845"/>
                    </a:ext>
                  </a:extLst>
                </a:gridCol>
              </a:tblGrid>
              <a:tr h="327590">
                <a:tc>
                  <a:txBody>
                    <a:bodyPr/>
                    <a:lstStyle/>
                    <a:p>
                      <a:r>
                        <a:rPr lang="en-US" sz="1500" b="1">
                          <a:latin typeface="Arial" panose="020B0604020202020204" pitchFamily="34" charset="0"/>
                          <a:cs typeface="Arial" panose="020B0604020202020204" pitchFamily="34" charset="0"/>
                        </a:rPr>
                        <a:t>Category</a:t>
                      </a:r>
                      <a:endParaRPr lang="en-GB" sz="1500" b="1">
                        <a:latin typeface="Arial" panose="020B0604020202020204" pitchFamily="34" charset="0"/>
                        <a:cs typeface="Arial" panose="020B0604020202020204" pitchFamily="34" charset="0"/>
                      </a:endParaRPr>
                    </a:p>
                  </a:txBody>
                  <a:tcPr marL="74452" marR="74452" marT="37226" marB="37226"/>
                </a:tc>
                <a:tc>
                  <a:txBody>
                    <a:bodyPr/>
                    <a:lstStyle/>
                    <a:p>
                      <a:r>
                        <a:rPr lang="en-US" sz="1400">
                          <a:latin typeface="Arial" panose="020B0604020202020204" pitchFamily="34" charset="0"/>
                          <a:cs typeface="Arial" panose="020B0604020202020204" pitchFamily="34" charset="0"/>
                        </a:rPr>
                        <a:t>Biopsychosocial Model</a:t>
                      </a:r>
                      <a:endParaRPr lang="en-GB" sz="1400">
                        <a:latin typeface="Arial" panose="020B0604020202020204" pitchFamily="34" charset="0"/>
                        <a:cs typeface="Arial" panose="020B0604020202020204" pitchFamily="34" charset="0"/>
                      </a:endParaRPr>
                    </a:p>
                  </a:txBody>
                  <a:tcPr marL="74452" marR="74452" marT="37226" marB="37226"/>
                </a:tc>
                <a:tc>
                  <a:txBody>
                    <a:bodyPr/>
                    <a:lstStyle/>
                    <a:p>
                      <a:r>
                        <a:rPr lang="en-US" sz="1400" dirty="0">
                          <a:latin typeface="Arial" panose="020B0604020202020204" pitchFamily="34" charset="0"/>
                          <a:cs typeface="Arial" panose="020B0604020202020204" pitchFamily="34" charset="0"/>
                        </a:rPr>
                        <a:t>Ecological Model</a:t>
                      </a:r>
                      <a:endParaRPr lang="en-GB" sz="1400" dirty="0">
                        <a:latin typeface="Arial" panose="020B0604020202020204" pitchFamily="34" charset="0"/>
                        <a:cs typeface="Arial" panose="020B0604020202020204" pitchFamily="34" charset="0"/>
                      </a:endParaRPr>
                    </a:p>
                  </a:txBody>
                  <a:tcPr marL="74452" marR="74452" marT="37226" marB="37226"/>
                </a:tc>
                <a:extLst>
                  <a:ext uri="{0D108BD9-81ED-4DB2-BD59-A6C34878D82A}">
                    <a16:rowId xmlns:a16="http://schemas.microsoft.com/office/drawing/2014/main" val="3516781343"/>
                  </a:ext>
                </a:extLst>
              </a:tr>
              <a:tr h="501311">
                <a:tc>
                  <a:txBody>
                    <a:bodyPr/>
                    <a:lstStyle/>
                    <a:p>
                      <a:r>
                        <a:rPr lang="en-US" sz="1400" b="1">
                          <a:latin typeface="Arial" panose="020B0604020202020204" pitchFamily="34" charset="0"/>
                          <a:cs typeface="Arial" panose="020B0604020202020204" pitchFamily="34" charset="0"/>
                        </a:rPr>
                        <a:t>Focus</a:t>
                      </a:r>
                      <a:endParaRPr lang="en-GB" sz="1400" b="1">
                        <a:latin typeface="Arial" panose="020B0604020202020204" pitchFamily="34" charset="0"/>
                        <a:cs typeface="Arial" panose="020B0604020202020204" pitchFamily="34" charset="0"/>
                      </a:endParaRPr>
                    </a:p>
                  </a:txBody>
                  <a:tcPr marL="74452" marR="74452" marT="37226" marB="37226"/>
                </a:tc>
                <a:tc>
                  <a:txBody>
                    <a:bodyPr/>
                    <a:lstStyle/>
                    <a:p>
                      <a:r>
                        <a:rPr lang="en-US" sz="1400" dirty="0">
                          <a:latin typeface="Arial" panose="020B0604020202020204" pitchFamily="34" charset="0"/>
                          <a:cs typeface="Arial" panose="020B0604020202020204" pitchFamily="34" charset="0"/>
                        </a:rPr>
                        <a:t>Looks inwards and outwards at the individual and their immediate relationships</a:t>
                      </a:r>
                      <a:endParaRPr lang="en-GB" sz="1400" dirty="0">
                        <a:latin typeface="Arial" panose="020B0604020202020204" pitchFamily="34" charset="0"/>
                        <a:cs typeface="Arial" panose="020B0604020202020204" pitchFamily="34" charset="0"/>
                      </a:endParaRPr>
                    </a:p>
                  </a:txBody>
                  <a:tcPr marL="74452" marR="74452" marT="37226" marB="37226"/>
                </a:tc>
                <a:tc>
                  <a:txBody>
                    <a:bodyPr/>
                    <a:lstStyle/>
                    <a:p>
                      <a:r>
                        <a:rPr lang="en-US" sz="1400" dirty="0">
                          <a:latin typeface="Arial" panose="020B0604020202020204" pitchFamily="34" charset="0"/>
                          <a:cs typeface="Arial" panose="020B0604020202020204" pitchFamily="34" charset="0"/>
                        </a:rPr>
                        <a:t>Looks outwards at systems, environments and root causes</a:t>
                      </a:r>
                      <a:endParaRPr lang="en-GB" sz="1400" dirty="0">
                        <a:latin typeface="Arial" panose="020B0604020202020204" pitchFamily="34" charset="0"/>
                        <a:cs typeface="Arial" panose="020B0604020202020204" pitchFamily="34" charset="0"/>
                      </a:endParaRPr>
                    </a:p>
                  </a:txBody>
                  <a:tcPr marL="74452" marR="74452" marT="37226" marB="37226"/>
                </a:tc>
                <a:extLst>
                  <a:ext uri="{0D108BD9-81ED-4DB2-BD59-A6C34878D82A}">
                    <a16:rowId xmlns:a16="http://schemas.microsoft.com/office/drawing/2014/main" val="4070580942"/>
                  </a:ext>
                </a:extLst>
              </a:tr>
              <a:tr h="550946">
                <a:tc>
                  <a:txBody>
                    <a:bodyPr/>
                    <a:lstStyle/>
                    <a:p>
                      <a:r>
                        <a:rPr lang="en-US" sz="1400" b="1">
                          <a:latin typeface="Arial" panose="020B0604020202020204" pitchFamily="34" charset="0"/>
                          <a:cs typeface="Arial" panose="020B0604020202020204" pitchFamily="34" charset="0"/>
                        </a:rPr>
                        <a:t>Objective side</a:t>
                      </a:r>
                      <a:endParaRPr lang="en-GB" sz="1400" b="1">
                        <a:latin typeface="Arial" panose="020B0604020202020204" pitchFamily="34" charset="0"/>
                        <a:cs typeface="Arial" panose="020B0604020202020204" pitchFamily="34" charset="0"/>
                      </a:endParaRPr>
                    </a:p>
                  </a:txBody>
                  <a:tcPr marL="74452" marR="74452" marT="37226" marB="37226"/>
                </a:tc>
                <a:tc>
                  <a:txBody>
                    <a:bodyPr/>
                    <a:lstStyle/>
                    <a:p>
                      <a:r>
                        <a:rPr lang="en-US" sz="1400" dirty="0">
                          <a:latin typeface="Arial" panose="020B0604020202020204" pitchFamily="34" charset="0"/>
                          <a:cs typeface="Arial" panose="020B0604020202020204" pitchFamily="34" charset="0"/>
                        </a:rPr>
                        <a:t>Medical records, assessments, observed </a:t>
                      </a:r>
                      <a:r>
                        <a:rPr lang="en-US" sz="1400" dirty="0" err="1">
                          <a:latin typeface="Arial" panose="020B0604020202020204" pitchFamily="34" charset="0"/>
                          <a:cs typeface="Arial" panose="020B0604020202020204" pitchFamily="34" charset="0"/>
                        </a:rPr>
                        <a:t>behaviour</a:t>
                      </a:r>
                      <a:endParaRPr lang="en-GB" sz="1400" dirty="0">
                        <a:latin typeface="Arial" panose="020B0604020202020204" pitchFamily="34" charset="0"/>
                        <a:cs typeface="Arial" panose="020B0604020202020204" pitchFamily="34" charset="0"/>
                      </a:endParaRPr>
                    </a:p>
                  </a:txBody>
                  <a:tcPr marL="74452" marR="74452" marT="37226" marB="37226"/>
                </a:tc>
                <a:tc>
                  <a:txBody>
                    <a:bodyPr/>
                    <a:lstStyle/>
                    <a:p>
                      <a:r>
                        <a:rPr lang="en-US" sz="1400" dirty="0">
                          <a:latin typeface="Arial" panose="020B0604020202020204" pitchFamily="34" charset="0"/>
                          <a:cs typeface="Arial" panose="020B0604020202020204" pitchFamily="34" charset="0"/>
                        </a:rPr>
                        <a:t>Housing, safety, policy, access to services</a:t>
                      </a:r>
                      <a:endParaRPr lang="en-GB" sz="1400" dirty="0">
                        <a:latin typeface="Arial" panose="020B0604020202020204" pitchFamily="34" charset="0"/>
                        <a:cs typeface="Arial" panose="020B0604020202020204" pitchFamily="34" charset="0"/>
                      </a:endParaRPr>
                    </a:p>
                  </a:txBody>
                  <a:tcPr marL="74452" marR="74452" marT="37226" marB="37226"/>
                </a:tc>
                <a:extLst>
                  <a:ext uri="{0D108BD9-81ED-4DB2-BD59-A6C34878D82A}">
                    <a16:rowId xmlns:a16="http://schemas.microsoft.com/office/drawing/2014/main" val="3756165200"/>
                  </a:ext>
                </a:extLst>
              </a:tr>
              <a:tr h="550946">
                <a:tc>
                  <a:txBody>
                    <a:bodyPr/>
                    <a:lstStyle/>
                    <a:p>
                      <a:r>
                        <a:rPr lang="en-US" sz="1400" b="1">
                          <a:latin typeface="Arial" panose="020B0604020202020204" pitchFamily="34" charset="0"/>
                          <a:cs typeface="Arial" panose="020B0604020202020204" pitchFamily="34" charset="0"/>
                        </a:rPr>
                        <a:t>Subjective side</a:t>
                      </a:r>
                      <a:endParaRPr lang="en-GB" sz="1400" b="1">
                        <a:latin typeface="Arial" panose="020B0604020202020204" pitchFamily="34" charset="0"/>
                        <a:cs typeface="Arial" panose="020B0604020202020204" pitchFamily="34" charset="0"/>
                      </a:endParaRPr>
                    </a:p>
                  </a:txBody>
                  <a:tcPr marL="74452" marR="74452" marT="37226" marB="37226"/>
                </a:tc>
                <a:tc>
                  <a:txBody>
                    <a:bodyPr/>
                    <a:lstStyle/>
                    <a:p>
                      <a:r>
                        <a:rPr lang="en-US" sz="1400" dirty="0">
                          <a:latin typeface="Arial" panose="020B0604020202020204" pitchFamily="34" charset="0"/>
                          <a:cs typeface="Arial" panose="020B0604020202020204" pitchFamily="34" charset="0"/>
                        </a:rPr>
                        <a:t>Feelings, preferences, quality of life, wellbeing</a:t>
                      </a:r>
                      <a:endParaRPr lang="en-GB" sz="1400" dirty="0">
                        <a:latin typeface="Arial" panose="020B0604020202020204" pitchFamily="34" charset="0"/>
                        <a:cs typeface="Arial" panose="020B0604020202020204" pitchFamily="34" charset="0"/>
                      </a:endParaRPr>
                    </a:p>
                  </a:txBody>
                  <a:tcPr marL="74452" marR="74452" marT="37226" marB="37226"/>
                </a:tc>
                <a:tc>
                  <a:txBody>
                    <a:bodyPr/>
                    <a:lstStyle/>
                    <a:p>
                      <a:r>
                        <a:rPr lang="en-US" sz="1400" dirty="0">
                          <a:latin typeface="Arial" panose="020B0604020202020204" pitchFamily="34" charset="0"/>
                          <a:cs typeface="Arial" panose="020B0604020202020204" pitchFamily="34" charset="0"/>
                        </a:rPr>
                        <a:t>Lived experience, sense of inclusion/belonging</a:t>
                      </a:r>
                      <a:endParaRPr lang="en-GB" sz="1400" dirty="0">
                        <a:latin typeface="Arial" panose="020B0604020202020204" pitchFamily="34" charset="0"/>
                        <a:cs typeface="Arial" panose="020B0604020202020204" pitchFamily="34" charset="0"/>
                      </a:endParaRPr>
                    </a:p>
                  </a:txBody>
                  <a:tcPr marL="74452" marR="74452" marT="37226" marB="37226"/>
                </a:tc>
                <a:extLst>
                  <a:ext uri="{0D108BD9-81ED-4DB2-BD59-A6C34878D82A}">
                    <a16:rowId xmlns:a16="http://schemas.microsoft.com/office/drawing/2014/main" val="3024169106"/>
                  </a:ext>
                </a:extLst>
              </a:tr>
              <a:tr h="724668">
                <a:tc>
                  <a:txBody>
                    <a:bodyPr/>
                    <a:lstStyle/>
                    <a:p>
                      <a:r>
                        <a:rPr lang="en-US" sz="1400" b="1">
                          <a:latin typeface="Arial" panose="020B0604020202020204" pitchFamily="34" charset="0"/>
                          <a:cs typeface="Arial" panose="020B0604020202020204" pitchFamily="34" charset="0"/>
                        </a:rPr>
                        <a:t>Strengths</a:t>
                      </a:r>
                      <a:endParaRPr lang="en-GB" sz="1400" b="1">
                        <a:latin typeface="Arial" panose="020B0604020202020204" pitchFamily="34" charset="0"/>
                        <a:cs typeface="Arial" panose="020B0604020202020204" pitchFamily="34" charset="0"/>
                      </a:endParaRPr>
                    </a:p>
                  </a:txBody>
                  <a:tcPr marL="74452" marR="74452" marT="37226" marB="37226"/>
                </a:tc>
                <a:tc>
                  <a:txBody>
                    <a:bodyPr/>
                    <a:lstStyle/>
                    <a:p>
                      <a:r>
                        <a:rPr lang="en-US" sz="1400" dirty="0">
                          <a:latin typeface="Arial" panose="020B0604020202020204" pitchFamily="34" charset="0"/>
                          <a:cs typeface="Arial" panose="020B0604020202020204" pitchFamily="34" charset="0"/>
                        </a:rPr>
                        <a:t>Captures complex needs; balances objective assessment and personal experience; easy to apply in daily care</a:t>
                      </a:r>
                      <a:endParaRPr lang="en-GB" sz="1400" dirty="0">
                        <a:latin typeface="Arial" panose="020B0604020202020204" pitchFamily="34" charset="0"/>
                        <a:cs typeface="Arial" panose="020B0604020202020204" pitchFamily="34" charset="0"/>
                      </a:endParaRPr>
                    </a:p>
                  </a:txBody>
                  <a:tcPr marL="74452" marR="74452" marT="37226" marB="37226"/>
                </a:tc>
                <a:tc>
                  <a:txBody>
                    <a:bodyPr/>
                    <a:lstStyle/>
                    <a:p>
                      <a:r>
                        <a:rPr lang="en-US" sz="1400" dirty="0"/>
                        <a:t> </a:t>
                      </a:r>
                      <a:r>
                        <a:rPr lang="en-US" sz="1400" dirty="0">
                          <a:latin typeface="Arial" panose="020B0604020202020204" pitchFamily="34" charset="0"/>
                          <a:cs typeface="Arial" panose="020B0604020202020204" pitchFamily="34" charset="0"/>
                        </a:rPr>
                        <a:t>Identifies barriers across all levels; supports fair, sustainable and inclusive services</a:t>
                      </a:r>
                      <a:endParaRPr lang="en-GB" sz="1400" dirty="0">
                        <a:latin typeface="Arial" panose="020B0604020202020204" pitchFamily="34" charset="0"/>
                        <a:cs typeface="Arial" panose="020B0604020202020204" pitchFamily="34" charset="0"/>
                      </a:endParaRPr>
                    </a:p>
                  </a:txBody>
                  <a:tcPr marL="74452" marR="74452" marT="37226" marB="37226"/>
                </a:tc>
                <a:extLst>
                  <a:ext uri="{0D108BD9-81ED-4DB2-BD59-A6C34878D82A}">
                    <a16:rowId xmlns:a16="http://schemas.microsoft.com/office/drawing/2014/main" val="982188756"/>
                  </a:ext>
                </a:extLst>
              </a:tr>
              <a:tr h="526129">
                <a:tc>
                  <a:txBody>
                    <a:bodyPr/>
                    <a:lstStyle/>
                    <a:p>
                      <a:r>
                        <a:rPr lang="en-US" sz="1400" b="1">
                          <a:latin typeface="Arial" panose="020B0604020202020204" pitchFamily="34" charset="0"/>
                          <a:cs typeface="Arial" panose="020B0604020202020204" pitchFamily="34" charset="0"/>
                        </a:rPr>
                        <a:t>Limitations</a:t>
                      </a:r>
                      <a:endParaRPr lang="en-GB" sz="1400" b="1">
                        <a:latin typeface="Arial" panose="020B0604020202020204" pitchFamily="34" charset="0"/>
                        <a:cs typeface="Arial" panose="020B0604020202020204" pitchFamily="34" charset="0"/>
                      </a:endParaRPr>
                    </a:p>
                  </a:txBody>
                  <a:tcPr marL="74452" marR="74452" marT="37226" marB="37226"/>
                </a:tc>
                <a:tc>
                  <a:txBody>
                    <a:bodyPr/>
                    <a:lstStyle/>
                    <a:p>
                      <a:r>
                        <a:rPr lang="en-US" sz="1400" dirty="0">
                          <a:latin typeface="Arial" panose="020B0604020202020204" pitchFamily="34" charset="0"/>
                          <a:cs typeface="Arial" panose="020B0604020202020204" pitchFamily="34" charset="0"/>
                        </a:rPr>
                        <a:t> Less focus on wider structural/societal barriers</a:t>
                      </a:r>
                      <a:endParaRPr lang="en-GB" sz="1400" dirty="0">
                        <a:latin typeface="Arial" panose="020B0604020202020204" pitchFamily="34" charset="0"/>
                        <a:cs typeface="Arial" panose="020B0604020202020204" pitchFamily="34" charset="0"/>
                      </a:endParaRPr>
                    </a:p>
                  </a:txBody>
                  <a:tcPr marL="74452" marR="74452" marT="37226" marB="37226"/>
                </a:tc>
                <a:tc>
                  <a:txBody>
                    <a:bodyPr/>
                    <a:lstStyle/>
                    <a:p>
                      <a:r>
                        <a:rPr lang="en-US" sz="1400" dirty="0"/>
                        <a:t> </a:t>
                      </a:r>
                      <a:r>
                        <a:rPr lang="en-US" sz="1400" dirty="0">
                          <a:latin typeface="Arial" panose="020B0604020202020204" pitchFamily="34" charset="0"/>
                          <a:cs typeface="Arial" panose="020B0604020202020204" pitchFamily="34" charset="0"/>
                        </a:rPr>
                        <a:t>Less focus on individual internal  experiences; large-scale changes takes time</a:t>
                      </a:r>
                      <a:endParaRPr lang="en-GB" sz="1400" dirty="0">
                        <a:latin typeface="Arial" panose="020B0604020202020204" pitchFamily="34" charset="0"/>
                        <a:cs typeface="Arial" panose="020B0604020202020204" pitchFamily="34" charset="0"/>
                      </a:endParaRPr>
                    </a:p>
                  </a:txBody>
                  <a:tcPr marL="74452" marR="74452" marT="37226" marB="37226"/>
                </a:tc>
                <a:extLst>
                  <a:ext uri="{0D108BD9-81ED-4DB2-BD59-A6C34878D82A}">
                    <a16:rowId xmlns:a16="http://schemas.microsoft.com/office/drawing/2014/main" val="3473643781"/>
                  </a:ext>
                </a:extLst>
              </a:tr>
              <a:tr h="699850">
                <a:tc>
                  <a:txBody>
                    <a:bodyPr/>
                    <a:lstStyle/>
                    <a:p>
                      <a:r>
                        <a:rPr lang="en-US" sz="1400" b="1" dirty="0">
                          <a:latin typeface="Arial" panose="020B0604020202020204" pitchFamily="34" charset="0"/>
                          <a:cs typeface="Arial" panose="020B0604020202020204" pitchFamily="34" charset="0"/>
                        </a:rPr>
                        <a:t>Service Design</a:t>
                      </a:r>
                      <a:endParaRPr lang="en-GB" sz="1400" b="1" dirty="0">
                        <a:latin typeface="Arial" panose="020B0604020202020204" pitchFamily="34" charset="0"/>
                        <a:cs typeface="Arial" panose="020B0604020202020204" pitchFamily="34" charset="0"/>
                      </a:endParaRPr>
                    </a:p>
                  </a:txBody>
                  <a:tcPr marL="74452" marR="74452" marT="37226" marB="37226"/>
                </a:tc>
                <a:tc>
                  <a:txBody>
                    <a:bodyPr/>
                    <a:lstStyle/>
                    <a:p>
                      <a:r>
                        <a:rPr lang="en-US" sz="1400" dirty="0">
                          <a:latin typeface="Arial" panose="020B0604020202020204" pitchFamily="34" charset="0"/>
                          <a:cs typeface="Arial" panose="020B0604020202020204" pitchFamily="34" charset="0"/>
                        </a:rPr>
                        <a:t>Individual Education Plans (IEPs), mental health support, personalised care</a:t>
                      </a:r>
                      <a:endParaRPr lang="en-GB" sz="1400" dirty="0">
                        <a:latin typeface="Arial" panose="020B0604020202020204" pitchFamily="34" charset="0"/>
                        <a:cs typeface="Arial" panose="020B0604020202020204" pitchFamily="34" charset="0"/>
                      </a:endParaRPr>
                    </a:p>
                  </a:txBody>
                  <a:tcPr marL="74452" marR="74452" marT="37226" marB="37226"/>
                </a:tc>
                <a:tc>
                  <a:txBody>
                    <a:bodyPr/>
                    <a:lstStyle/>
                    <a:p>
                      <a:r>
                        <a:rPr lang="en-US" sz="1400" dirty="0">
                          <a:latin typeface="Arial" panose="020B0604020202020204" pitchFamily="34" charset="0"/>
                          <a:cs typeface="Arial" panose="020B0604020202020204" pitchFamily="34" charset="0"/>
                        </a:rPr>
                        <a:t>Accessible schools, safe public spaces, policy updates, community support programmes</a:t>
                      </a:r>
                      <a:endParaRPr lang="en-GB" sz="1400" dirty="0">
                        <a:latin typeface="Arial" panose="020B0604020202020204" pitchFamily="34" charset="0"/>
                        <a:cs typeface="Arial" panose="020B0604020202020204" pitchFamily="34" charset="0"/>
                      </a:endParaRPr>
                    </a:p>
                  </a:txBody>
                  <a:tcPr marL="74452" marR="74452" marT="37226" marB="37226"/>
                </a:tc>
                <a:extLst>
                  <a:ext uri="{0D108BD9-81ED-4DB2-BD59-A6C34878D82A}">
                    <a16:rowId xmlns:a16="http://schemas.microsoft.com/office/drawing/2014/main" val="2730281872"/>
                  </a:ext>
                </a:extLst>
              </a:tr>
            </a:tbl>
          </a:graphicData>
        </a:graphic>
      </p:graphicFrame>
      <p:sp>
        <p:nvSpPr>
          <p:cNvPr id="4" name="TextBox 3">
            <a:extLst>
              <a:ext uri="{FF2B5EF4-FFF2-40B4-BE49-F238E27FC236}">
                <a16:creationId xmlns:a16="http://schemas.microsoft.com/office/drawing/2014/main" id="{4A758E9E-A784-0ECA-483D-CAE635531526}"/>
              </a:ext>
            </a:extLst>
          </p:cNvPr>
          <p:cNvSpPr txBox="1"/>
          <p:nvPr/>
        </p:nvSpPr>
        <p:spPr>
          <a:xfrm>
            <a:off x="422593" y="6001134"/>
            <a:ext cx="6105524"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(Dubos, 1965; Engel, 1977; Huber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2011)</a:t>
            </a:r>
            <a:endParaRPr lang="en-GB" sz="1400" dirty="0"/>
          </a:p>
        </p:txBody>
      </p:sp>
      <p:sp>
        <p:nvSpPr>
          <p:cNvPr id="5" name="TextBox 4">
            <a:extLst>
              <a:ext uri="{FF2B5EF4-FFF2-40B4-BE49-F238E27FC236}">
                <a16:creationId xmlns:a16="http://schemas.microsoft.com/office/drawing/2014/main" id="{066A56E9-56B9-E640-4244-FBC6A1740844}"/>
              </a:ext>
            </a:extLst>
          </p:cNvPr>
          <p:cNvSpPr txBox="1"/>
          <p:nvPr/>
        </p:nvSpPr>
        <p:spPr>
          <a:xfrm>
            <a:off x="5869939" y="6155022"/>
            <a:ext cx="6101080"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(Marmot, 2010; Dodge et al., 2012)</a:t>
            </a:r>
          </a:p>
        </p:txBody>
      </p:sp>
    </p:spTree>
    <p:extLst>
      <p:ext uri="{BB962C8B-B14F-4D97-AF65-F5344CB8AC3E}">
        <p14:creationId xmlns:p14="http://schemas.microsoft.com/office/powerpoint/2010/main" val="732772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Health promotion strategies: A holistic ...">
            <a:extLst>
              <a:ext uri="{FF2B5EF4-FFF2-40B4-BE49-F238E27FC236}">
                <a16:creationId xmlns:a16="http://schemas.microsoft.com/office/drawing/2014/main" id="{4DCBB274-AE60-B3D6-062A-54C8B37C685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810052" y="0"/>
            <a:ext cx="4381948" cy="253393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E743B72-CC7C-BF59-4BC5-CE6CEBF5A684}"/>
              </a:ext>
            </a:extLst>
          </p:cNvPr>
          <p:cNvSpPr txBox="1"/>
          <p:nvPr/>
        </p:nvSpPr>
        <p:spPr>
          <a:xfrm>
            <a:off x="887506" y="0"/>
            <a:ext cx="6099586" cy="523220"/>
          </a:xfrm>
          <a:prstGeom prst="rect">
            <a:avLst/>
          </a:prstGeom>
          <a:noFill/>
        </p:spPr>
        <p:txBody>
          <a:bodyPr wrap="square">
            <a:spAutoFit/>
          </a:bodyPr>
          <a:lstStyle/>
          <a:p>
            <a:r>
              <a:rPr lang="en-GB" sz="2800" b="1" dirty="0">
                <a:latin typeface="Arial" panose="020B0604020202020204" pitchFamily="34" charset="0"/>
                <a:cs typeface="Arial" panose="020B0604020202020204" pitchFamily="34" charset="0"/>
              </a:rPr>
              <a:t>Health Promotion</a:t>
            </a:r>
          </a:p>
        </p:txBody>
      </p:sp>
      <p:sp>
        <p:nvSpPr>
          <p:cNvPr id="8" name="TextBox 7">
            <a:extLst>
              <a:ext uri="{FF2B5EF4-FFF2-40B4-BE49-F238E27FC236}">
                <a16:creationId xmlns:a16="http://schemas.microsoft.com/office/drawing/2014/main" id="{CA3CA05E-F996-22A2-698A-A0A9881C71D4}"/>
              </a:ext>
            </a:extLst>
          </p:cNvPr>
          <p:cNvSpPr txBox="1"/>
          <p:nvPr/>
        </p:nvSpPr>
        <p:spPr>
          <a:xfrm>
            <a:off x="306592" y="2421431"/>
            <a:ext cx="6099586" cy="3385542"/>
          </a:xfrm>
          <a:prstGeom prst="rect">
            <a:avLst/>
          </a:prstGeom>
          <a:noFill/>
        </p:spPr>
        <p:txBody>
          <a:bodyPr wrap="square">
            <a:spAutoFit/>
          </a:bodyPr>
          <a:lstStyle/>
          <a:p>
            <a:r>
              <a:rPr lang="en-GB" sz="2800" b="1" dirty="0">
                <a:latin typeface="Arial" panose="020B0604020202020204" pitchFamily="34" charset="0"/>
                <a:cs typeface="Arial" panose="020B0604020202020204" pitchFamily="34" charset="0"/>
              </a:rPr>
              <a:t>Making Every Contact Count (MECC)</a:t>
            </a:r>
          </a:p>
          <a:p>
            <a:endParaRPr lang="en-GB" b="1"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UK NHS public health approach </a:t>
            </a:r>
            <a:r>
              <a:rPr lang="en-US" sz="1400" dirty="0">
                <a:latin typeface="Arial" panose="020B0604020202020204" pitchFamily="34" charset="0"/>
                <a:cs typeface="Arial" panose="020B0604020202020204" pitchFamily="34" charset="0"/>
              </a:rPr>
              <a:t>Integrates health promotion into everyday interactions with the public.</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MECC supports health promotion by using routine contacts to encourage healthier lifestyle choices and early intervention.</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Brief, supportive conversations during routine appointments.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Empowers choice, builds motivation, signposts to extra help.</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Used in GP surgeries, schools, social care, housing, and community settings.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Aligns with the NICE (2022) guidance and the NHS Long Term Plan and reduces health inequalities (NICE, 2022; Marmot et al., 2020).</a:t>
            </a:r>
          </a:p>
        </p:txBody>
      </p:sp>
      <p:sp>
        <p:nvSpPr>
          <p:cNvPr id="10" name="TextBox 9">
            <a:extLst>
              <a:ext uri="{FF2B5EF4-FFF2-40B4-BE49-F238E27FC236}">
                <a16:creationId xmlns:a16="http://schemas.microsoft.com/office/drawing/2014/main" id="{86DAB667-31AE-F19C-35E0-B466E72E3719}"/>
              </a:ext>
            </a:extLst>
          </p:cNvPr>
          <p:cNvSpPr txBox="1"/>
          <p:nvPr/>
        </p:nvSpPr>
        <p:spPr>
          <a:xfrm>
            <a:off x="532503" y="659030"/>
            <a:ext cx="6556785" cy="1692771"/>
          </a:xfrm>
          <a:prstGeom prst="rect">
            <a:avLst/>
          </a:prstGeom>
          <a:noFill/>
        </p:spPr>
        <p:txBody>
          <a:bodyPr wrap="square">
            <a:spAutoFit/>
          </a:bodyPr>
          <a:lstStyle/>
          <a:p>
            <a:r>
              <a:rPr lang="en-GB" sz="1400" b="1" dirty="0">
                <a:latin typeface="Arial" panose="020B0604020202020204" pitchFamily="34" charset="0"/>
                <a:cs typeface="Arial" panose="020B0604020202020204" pitchFamily="34" charset="0"/>
              </a:rPr>
              <a:t>Definition:  </a:t>
            </a:r>
            <a:r>
              <a:rPr lang="en-GB" sz="1400" dirty="0">
                <a:latin typeface="Arial" panose="020B0604020202020204" pitchFamily="34" charset="0"/>
                <a:cs typeface="Arial" panose="020B0604020202020204" pitchFamily="34" charset="0"/>
              </a:rPr>
              <a:t>The process of enabling people and communities to gain control over and improve their own health goes beyond illness treatment to support long-term wellbeing (World Health Organisation, 1948).                               </a:t>
            </a:r>
          </a:p>
          <a:p>
            <a:r>
              <a:rPr lang="en-GB" sz="1400" dirty="0">
                <a:latin typeface="Arial" panose="020B0604020202020204" pitchFamily="34" charset="0"/>
                <a:cs typeface="Arial" panose="020B0604020202020204" pitchFamily="34" charset="0"/>
              </a:rPr>
              <a:t>The World Health Organisation (WHO) </a:t>
            </a:r>
            <a:r>
              <a:rPr lang="en-US" sz="1400" dirty="0">
                <a:latin typeface="Arial" panose="020B0604020202020204" pitchFamily="34" charset="0"/>
                <a:cs typeface="Arial" panose="020B0604020202020204" pitchFamily="34" charset="0"/>
              </a:rPr>
              <a:t>enables people and communities to improve control over their health and wellbeing. Examples of UK health promotion initiatives include Active 10, Dry January, and Change4Life</a:t>
            </a:r>
            <a:r>
              <a:rPr lang="en-US" sz="1600" dirty="0">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a:p>
            <a:r>
              <a:rPr lang="da-DK" sz="1400" dirty="0">
                <a:latin typeface="Arial" panose="020B0604020202020204" pitchFamily="34" charset="0"/>
                <a:cs typeface="Arial" panose="020B0604020202020204" pitchFamily="34" charset="0"/>
              </a:rPr>
              <a:t>                                                                                            (Huber, M. et al. ,2011)</a:t>
            </a:r>
            <a:endParaRPr lang="en-GB" sz="1400"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A6853BB3-B461-24C9-EA63-304C7F6AFC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66742" y="3759566"/>
            <a:ext cx="3525258" cy="198848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7110EB4-9FA5-D859-1C9F-9EBDC020E262}"/>
              </a:ext>
            </a:extLst>
          </p:cNvPr>
          <p:cNvSpPr txBox="1"/>
          <p:nvPr/>
        </p:nvSpPr>
        <p:spPr>
          <a:xfrm>
            <a:off x="5516936" y="4230586"/>
            <a:ext cx="3759144" cy="523220"/>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(Public Health England, 2016; NHS England, 2022)</a:t>
            </a:r>
          </a:p>
        </p:txBody>
      </p:sp>
      <p:sp>
        <p:nvSpPr>
          <p:cNvPr id="7" name="TextBox 6">
            <a:extLst>
              <a:ext uri="{FF2B5EF4-FFF2-40B4-BE49-F238E27FC236}">
                <a16:creationId xmlns:a16="http://schemas.microsoft.com/office/drawing/2014/main" id="{001F61DD-3003-4F63-0F05-694234C2920C}"/>
              </a:ext>
            </a:extLst>
          </p:cNvPr>
          <p:cNvSpPr txBox="1"/>
          <p:nvPr/>
        </p:nvSpPr>
        <p:spPr>
          <a:xfrm>
            <a:off x="7581900" y="2442748"/>
            <a:ext cx="3837940" cy="307777"/>
          </a:xfrm>
          <a:prstGeom prst="rect">
            <a:avLst/>
          </a:prstGeom>
          <a:noFill/>
        </p:spPr>
        <p:txBody>
          <a:bodyPr wrap="square">
            <a:spAutoFit/>
          </a:bodyPr>
          <a:lstStyle/>
          <a:p>
            <a:r>
              <a:rPr lang="en-GB" sz="1400" dirty="0"/>
              <a:t>(</a:t>
            </a:r>
            <a:r>
              <a:rPr lang="en-GB" sz="1400" dirty="0">
                <a:latin typeface="Arial" panose="020B0604020202020204" pitchFamily="34" charset="0"/>
                <a:cs typeface="Arial" panose="020B0604020202020204" pitchFamily="34" charset="0"/>
              </a:rPr>
              <a:t>World Health Organisation, 2021)</a:t>
            </a:r>
          </a:p>
        </p:txBody>
      </p:sp>
    </p:spTree>
    <p:extLst>
      <p:ext uri="{BB962C8B-B14F-4D97-AF65-F5344CB8AC3E}">
        <p14:creationId xmlns:p14="http://schemas.microsoft.com/office/powerpoint/2010/main" val="23331156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DBF4DC-02DC-1D5E-AF7F-3FD347737B89}"/>
              </a:ext>
            </a:extLst>
          </p:cNvPr>
          <p:cNvSpPr>
            <a:spLocks noGrp="1"/>
          </p:cNvSpPr>
          <p:nvPr>
            <p:ph idx="1"/>
          </p:nvPr>
        </p:nvSpPr>
        <p:spPr>
          <a:xfrm>
            <a:off x="107178" y="86061"/>
            <a:ext cx="8596668" cy="5524996"/>
          </a:xfrm>
        </p:spPr>
        <p:txBody>
          <a:bodyPr>
            <a:normAutofit/>
          </a:bodyPr>
          <a:lstStyle/>
          <a:p>
            <a:pPr marL="0" indent="0">
              <a:buNone/>
            </a:pPr>
            <a:r>
              <a:rPr lang="en-GB" sz="1400" b="1" dirty="0">
                <a:latin typeface="Arial" panose="020B0604020202020204" pitchFamily="34" charset="0"/>
                <a:cs typeface="Arial" panose="020B0604020202020204" pitchFamily="34" charset="0"/>
              </a:rPr>
              <a:t>Quantitative</a:t>
            </a:r>
          </a:p>
          <a:p>
            <a:pPr>
              <a:buFont typeface="Arial" panose="020B0604020202020204" pitchFamily="34" charset="0"/>
              <a:buChar char="•"/>
            </a:pPr>
            <a:r>
              <a:rPr lang="en-US" sz="1400" dirty="0">
                <a:latin typeface="Arial" panose="020B0604020202020204" pitchFamily="34" charset="0"/>
                <a:cs typeface="Arial" panose="020B0604020202020204" pitchFamily="34" charset="0"/>
              </a:rPr>
              <a:t>Birmingham Children’s Hospital: 120+ staff trained → more referrals and  service uptake</a:t>
            </a:r>
          </a:p>
          <a:p>
            <a:pPr>
              <a:buFont typeface="Arial" panose="020B0604020202020204" pitchFamily="34" charset="0"/>
              <a:buChar char="•"/>
            </a:pPr>
            <a:r>
              <a:rPr lang="en-US" sz="1400" dirty="0">
                <a:latin typeface="Arial" panose="020B0604020202020204" pitchFamily="34" charset="0"/>
                <a:cs typeface="Arial" panose="020B0604020202020204" pitchFamily="34" charset="0"/>
              </a:rPr>
              <a:t>3,500+ Health Champions across 2,100 Healthy Living Pharmacies</a:t>
            </a:r>
          </a:p>
          <a:p>
            <a:pPr>
              <a:buFont typeface="Arial" panose="020B0604020202020204" pitchFamily="34" charset="0"/>
              <a:buChar char="•"/>
            </a:pPr>
            <a:r>
              <a:rPr lang="en-US" sz="1400" dirty="0">
                <a:latin typeface="Arial" panose="020B0604020202020204" pitchFamily="34" charset="0"/>
                <a:cs typeface="Arial" panose="020B0604020202020204" pitchFamily="34" charset="0"/>
              </a:rPr>
              <a:t>Cost-effective for smoking/alcohol reduction</a:t>
            </a:r>
          </a:p>
          <a:p>
            <a:pPr>
              <a:buFont typeface="Arial" panose="020B0604020202020204" pitchFamily="34" charset="0"/>
              <a:buChar char="•"/>
            </a:pPr>
            <a:r>
              <a:rPr lang="en-US" sz="1400" dirty="0">
                <a:latin typeface="Arial" panose="020B0604020202020204" pitchFamily="34" charset="0"/>
                <a:cs typeface="Arial" panose="020B0604020202020204" pitchFamily="34" charset="0"/>
              </a:rPr>
              <a:t>40% of premature deaths are linked to lifestyle      </a:t>
            </a:r>
          </a:p>
          <a:p>
            <a:pPr marL="0" indent="0">
              <a:buNone/>
            </a:pPr>
            <a:r>
              <a:rPr lang="en-US" sz="1400" dirty="0">
                <a:latin typeface="Arial" panose="020B0604020202020204" pitchFamily="34" charset="0"/>
                <a:cs typeface="Arial" panose="020B0604020202020204" pitchFamily="34" charset="0"/>
              </a:rPr>
              <a:t> (Public Health England, NHS England and Health Education England, 2016)</a:t>
            </a:r>
          </a:p>
          <a:p>
            <a:pPr marL="0" indent="0">
              <a:buNone/>
            </a:pPr>
            <a:r>
              <a:rPr lang="en-GB" sz="1400" b="1" dirty="0">
                <a:latin typeface="Arial" panose="020B0604020202020204" pitchFamily="34" charset="0"/>
                <a:cs typeface="Arial" panose="020B0604020202020204" pitchFamily="34" charset="0"/>
              </a:rPr>
              <a:t>Qualitative</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Builds staff confidence</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Non-intrusive, fits existing workloads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Improves patient motivation and control</a:t>
            </a:r>
          </a:p>
          <a:p>
            <a:pPr marL="0" indent="0">
              <a:buNone/>
            </a:pPr>
            <a:r>
              <a:rPr lang="en-US" sz="1400" dirty="0">
                <a:latin typeface="Arial" panose="020B0604020202020204" pitchFamily="34" charset="0"/>
                <a:cs typeface="Arial" panose="020B0604020202020204" pitchFamily="34" charset="0"/>
              </a:rPr>
              <a:t>(Public Health England, NHS England and Health Education England, 2016)</a:t>
            </a:r>
          </a:p>
          <a:p>
            <a:pPr marL="0" indent="0">
              <a:buNone/>
            </a:pPr>
            <a:endParaRPr lang="en-GB" sz="1400"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DA075450-066C-40F0-F812-4F0042BF35DC}"/>
              </a:ext>
            </a:extLst>
          </p:cNvPr>
          <p:cNvGraphicFramePr>
            <a:graphicFrameLocks noGrp="1"/>
          </p:cNvGraphicFramePr>
          <p:nvPr>
            <p:extLst>
              <p:ext uri="{D42A27DB-BD31-4B8C-83A1-F6EECF244321}">
                <p14:modId xmlns:p14="http://schemas.microsoft.com/office/powerpoint/2010/main" val="3308248007"/>
              </p:ext>
            </p:extLst>
          </p:nvPr>
        </p:nvGraphicFramePr>
        <p:xfrm>
          <a:off x="-55407" y="4151534"/>
          <a:ext cx="6773732" cy="1900765"/>
        </p:xfrm>
        <a:graphic>
          <a:graphicData uri="http://schemas.openxmlformats.org/drawingml/2006/table">
            <a:tbl>
              <a:tblPr firstRow="1" bandRow="1">
                <a:tableStyleId>{5C22544A-7EE6-4342-B048-85BDC9FD1C3A}</a:tableStyleId>
              </a:tblPr>
              <a:tblGrid>
                <a:gridCol w="3288055">
                  <a:extLst>
                    <a:ext uri="{9D8B030D-6E8A-4147-A177-3AD203B41FA5}">
                      <a16:colId xmlns:a16="http://schemas.microsoft.com/office/drawing/2014/main" val="2839898611"/>
                    </a:ext>
                  </a:extLst>
                </a:gridCol>
                <a:gridCol w="3485677">
                  <a:extLst>
                    <a:ext uri="{9D8B030D-6E8A-4147-A177-3AD203B41FA5}">
                      <a16:colId xmlns:a16="http://schemas.microsoft.com/office/drawing/2014/main" val="1968734981"/>
                    </a:ext>
                  </a:extLst>
                </a:gridCol>
              </a:tblGrid>
              <a:tr h="426941">
                <a:tc>
                  <a:txBody>
                    <a:bodyPr/>
                    <a:lstStyle/>
                    <a:p>
                      <a:r>
                        <a:rPr lang="en-US" sz="1400" dirty="0">
                          <a:latin typeface="Arial" panose="020B0604020202020204" pitchFamily="34" charset="0"/>
                          <a:cs typeface="Arial" panose="020B0604020202020204" pitchFamily="34" charset="0"/>
                        </a:rPr>
                        <a:t>Successes</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Challenges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07113552"/>
                  </a:ext>
                </a:extLst>
              </a:tr>
              <a:tr h="736912">
                <a:tc>
                  <a:txBody>
                    <a:bodyPr/>
                    <a:lstStyle/>
                    <a:p>
                      <a:r>
                        <a:rPr lang="en-US" sz="1400" dirty="0">
                          <a:latin typeface="Arial" panose="020B0604020202020204" pitchFamily="34" charset="0"/>
                          <a:cs typeface="Arial" panose="020B0604020202020204" pitchFamily="34" charset="0"/>
                        </a:rPr>
                        <a:t>Low-cost, wide reach, reduces health inequalities</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Limited long-term published evidence </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25472365"/>
                  </a:ext>
                </a:extLst>
              </a:tr>
              <a:tr h="736912">
                <a:tc>
                  <a:txBody>
                    <a:bodyPr/>
                    <a:lstStyle/>
                    <a:p>
                      <a:r>
                        <a:rPr lang="en-US" sz="1400" dirty="0">
                          <a:latin typeface="Arial" panose="020B0604020202020204" pitchFamily="34" charset="0"/>
                          <a:cs typeface="Arial" panose="020B0604020202020204" pitchFamily="34" charset="0"/>
                        </a:rPr>
                        <a:t>Delivers NHS Long Term Plan and SDG3</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Variable training across services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83596152"/>
                  </a:ext>
                </a:extLst>
              </a:tr>
            </a:tbl>
          </a:graphicData>
        </a:graphic>
      </p:graphicFrame>
      <p:pic>
        <p:nvPicPr>
          <p:cNvPr id="5" name="Picture 4">
            <a:extLst>
              <a:ext uri="{FF2B5EF4-FFF2-40B4-BE49-F238E27FC236}">
                <a16:creationId xmlns:a16="http://schemas.microsoft.com/office/drawing/2014/main" id="{5E6330CC-AEC7-C4AC-6CE0-546AAC3AAE7B}"/>
              </a:ext>
            </a:extLst>
          </p:cNvPr>
          <p:cNvPicPr>
            <a:picLocks noChangeAspect="1"/>
          </p:cNvPicPr>
          <p:nvPr/>
        </p:nvPicPr>
        <p:blipFill>
          <a:blip r:embed="rId2"/>
          <a:srcRect l="25436" t="27331" r="28820" b="8947"/>
          <a:stretch>
            <a:fillRect/>
          </a:stretch>
        </p:blipFill>
        <p:spPr>
          <a:xfrm>
            <a:off x="7394089" y="963929"/>
            <a:ext cx="4797911" cy="4287865"/>
          </a:xfrm>
          <a:prstGeom prst="rect">
            <a:avLst/>
          </a:prstGeom>
        </p:spPr>
      </p:pic>
      <p:sp>
        <p:nvSpPr>
          <p:cNvPr id="7" name="TextBox 6">
            <a:extLst>
              <a:ext uri="{FF2B5EF4-FFF2-40B4-BE49-F238E27FC236}">
                <a16:creationId xmlns:a16="http://schemas.microsoft.com/office/drawing/2014/main" id="{8980C126-713D-98FB-D851-BE43346D8351}"/>
              </a:ext>
            </a:extLst>
          </p:cNvPr>
          <p:cNvSpPr txBox="1"/>
          <p:nvPr/>
        </p:nvSpPr>
        <p:spPr>
          <a:xfrm>
            <a:off x="6555740" y="5529079"/>
            <a:ext cx="5382260" cy="523220"/>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(Public Health England, NHS England and Health Education England, 2016)</a:t>
            </a:r>
          </a:p>
        </p:txBody>
      </p:sp>
      <p:sp>
        <p:nvSpPr>
          <p:cNvPr id="9" name="TextBox 8">
            <a:extLst>
              <a:ext uri="{FF2B5EF4-FFF2-40B4-BE49-F238E27FC236}">
                <a16:creationId xmlns:a16="http://schemas.microsoft.com/office/drawing/2014/main" id="{4EE9CDEA-0036-C19F-36BD-52CA3606304E}"/>
              </a:ext>
            </a:extLst>
          </p:cNvPr>
          <p:cNvSpPr txBox="1"/>
          <p:nvPr/>
        </p:nvSpPr>
        <p:spPr>
          <a:xfrm>
            <a:off x="353085" y="6175695"/>
            <a:ext cx="6365240"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(Marmot et al., 2020; NHS England, 2019; United Nations, 2023) </a:t>
            </a:r>
          </a:p>
        </p:txBody>
      </p:sp>
    </p:spTree>
    <p:extLst>
      <p:ext uri="{BB962C8B-B14F-4D97-AF65-F5344CB8AC3E}">
        <p14:creationId xmlns:p14="http://schemas.microsoft.com/office/powerpoint/2010/main" val="38805449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FB109-9B83-51D9-D875-D5FF87E011D9}"/>
              </a:ext>
            </a:extLst>
          </p:cNvPr>
          <p:cNvSpPr>
            <a:spLocks noGrp="1"/>
          </p:cNvSpPr>
          <p:nvPr>
            <p:ph type="title"/>
          </p:nvPr>
        </p:nvSpPr>
        <p:spPr>
          <a:xfrm>
            <a:off x="1469814" y="116541"/>
            <a:ext cx="6519532" cy="487680"/>
          </a:xfrm>
        </p:spPr>
        <p:txBody>
          <a:bodyPr>
            <a:noAutofit/>
          </a:bodyPr>
          <a:lstStyle/>
          <a:p>
            <a:r>
              <a:rPr lang="en-US" sz="2800" b="1" dirty="0">
                <a:latin typeface="Arial" panose="020B0604020202020204" pitchFamily="34" charset="0"/>
                <a:cs typeface="Arial" panose="020B0604020202020204" pitchFamily="34" charset="0"/>
              </a:rPr>
              <a:t>SDG 3: Good Health and Wellbeing</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AA58C1-3B2B-5371-71AB-C3EFB44509B1}"/>
              </a:ext>
            </a:extLst>
          </p:cNvPr>
          <p:cNvSpPr>
            <a:spLocks noGrp="1"/>
          </p:cNvSpPr>
          <p:nvPr>
            <p:ph idx="1"/>
          </p:nvPr>
        </p:nvSpPr>
        <p:spPr>
          <a:xfrm>
            <a:off x="0" y="717418"/>
            <a:ext cx="8946777" cy="5282004"/>
          </a:xfrm>
        </p:spPr>
        <p:txBody>
          <a:bodyPr>
            <a:normAutofit fontScale="25000" lnSpcReduction="20000"/>
          </a:bodyPr>
          <a:lstStyle/>
          <a:p>
            <a:pPr marL="0" indent="0">
              <a:buNone/>
            </a:pPr>
            <a:r>
              <a:rPr lang="en-US" sz="5600" b="1" dirty="0">
                <a:latin typeface="Arial" panose="020B0604020202020204" pitchFamily="34" charset="0"/>
                <a:cs typeface="Arial" panose="020B0604020202020204" pitchFamily="34" charset="0"/>
              </a:rPr>
              <a:t>Goal</a:t>
            </a:r>
          </a:p>
          <a:p>
            <a:pPr marL="0" indent="0">
              <a:lnSpc>
                <a:spcPct val="170000"/>
              </a:lnSpc>
              <a:buNone/>
            </a:pPr>
            <a:r>
              <a:rPr lang="en-US" sz="5600" dirty="0">
                <a:latin typeface="Arial" panose="020B0604020202020204" pitchFamily="34" charset="0"/>
                <a:cs typeface="Arial" panose="020B0604020202020204" pitchFamily="34" charset="0"/>
              </a:rPr>
              <a:t>Ensure healthy lives and promote wellbeing for all ages; link health to sustainable development.</a:t>
            </a:r>
          </a:p>
          <a:p>
            <a:pPr marL="0" indent="0">
              <a:lnSpc>
                <a:spcPct val="170000"/>
              </a:lnSpc>
              <a:buNone/>
            </a:pPr>
            <a:r>
              <a:rPr lang="en-US" sz="5600" b="1" dirty="0">
                <a:latin typeface="Arial" panose="020B0604020202020204" pitchFamily="34" charset="0"/>
                <a:cs typeface="Arial" panose="020B0604020202020204" pitchFamily="34" charset="0"/>
              </a:rPr>
              <a:t>Key Targets</a:t>
            </a:r>
          </a:p>
          <a:p>
            <a:pPr>
              <a:lnSpc>
                <a:spcPct val="170000"/>
              </a:lnSpc>
              <a:buFont typeface="Arial" panose="020B0604020202020204" pitchFamily="34" charset="0"/>
              <a:buChar char="•"/>
            </a:pPr>
            <a:r>
              <a:rPr lang="en-US" sz="5600" dirty="0">
                <a:latin typeface="Arial" panose="020B0604020202020204" pitchFamily="34" charset="0"/>
                <a:cs typeface="Arial" panose="020B0604020202020204" pitchFamily="34" charset="0"/>
              </a:rPr>
              <a:t>Reduce maternal and child mortality</a:t>
            </a:r>
          </a:p>
          <a:p>
            <a:pPr>
              <a:lnSpc>
                <a:spcPct val="170000"/>
              </a:lnSpc>
              <a:buFont typeface="Arial" panose="020B0604020202020204" pitchFamily="34" charset="0"/>
              <a:buChar char="•"/>
            </a:pPr>
            <a:r>
              <a:rPr lang="en-US" sz="5600" dirty="0">
                <a:latin typeface="Arial" panose="020B0604020202020204" pitchFamily="34" charset="0"/>
                <a:cs typeface="Arial" panose="020B0604020202020204" pitchFamily="34" charset="0"/>
              </a:rPr>
              <a:t>Tackle infectious diseases</a:t>
            </a:r>
          </a:p>
          <a:p>
            <a:pPr>
              <a:lnSpc>
                <a:spcPct val="170000"/>
              </a:lnSpc>
              <a:buFont typeface="Arial" panose="020B0604020202020204" pitchFamily="34" charset="0"/>
              <a:buChar char="•"/>
            </a:pPr>
            <a:r>
              <a:rPr lang="en-US" sz="5600" dirty="0">
                <a:latin typeface="Arial" panose="020B0604020202020204" pitchFamily="34" charset="0"/>
                <a:cs typeface="Arial" panose="020B0604020202020204" pitchFamily="34" charset="0"/>
              </a:rPr>
              <a:t> Improve mental health </a:t>
            </a:r>
          </a:p>
          <a:p>
            <a:pPr>
              <a:lnSpc>
                <a:spcPct val="170000"/>
              </a:lnSpc>
              <a:buFont typeface="Arial" panose="020B0604020202020204" pitchFamily="34" charset="0"/>
              <a:buChar char="•"/>
            </a:pPr>
            <a:r>
              <a:rPr lang="en-US" sz="5600" dirty="0">
                <a:latin typeface="Arial" panose="020B0604020202020204" pitchFamily="34" charset="0"/>
                <a:cs typeface="Arial" panose="020B0604020202020204" pitchFamily="34" charset="0"/>
              </a:rPr>
              <a:t>Prevent substance misuse </a:t>
            </a:r>
          </a:p>
          <a:p>
            <a:pPr>
              <a:lnSpc>
                <a:spcPct val="170000"/>
              </a:lnSpc>
              <a:buFont typeface="Arial" panose="020B0604020202020204" pitchFamily="34" charset="0"/>
              <a:buChar char="•"/>
            </a:pPr>
            <a:r>
              <a:rPr lang="en-US" sz="5600" dirty="0">
                <a:latin typeface="Arial" panose="020B0604020202020204" pitchFamily="34" charset="0"/>
                <a:cs typeface="Arial" panose="020B0604020202020204" pitchFamily="34" charset="0"/>
              </a:rPr>
              <a:t>Universal health coverage</a:t>
            </a:r>
          </a:p>
          <a:p>
            <a:pPr>
              <a:lnSpc>
                <a:spcPct val="170000"/>
              </a:lnSpc>
            </a:pPr>
            <a:r>
              <a:rPr lang="en-GB" sz="5600" b="1" dirty="0">
                <a:latin typeface="Arial" panose="020B0604020202020204" pitchFamily="34" charset="0"/>
                <a:cs typeface="Arial" panose="020B0604020202020204" pitchFamily="34" charset="0"/>
              </a:rPr>
              <a:t>Global Progress (Target 3.2):</a:t>
            </a: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 Under-5 deaths fell from 10.1 million (2000) to 4.8 million (2023).</a:t>
            </a: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 Under-5 mortality rate decreased to 37 deaths per 1,000 live births (52% reduction since 2000).</a:t>
            </a: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 Neonatal mortality rate fell to 17 deaths per 1,000 live births (44% reduction since 2000).</a:t>
            </a: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 Achieving SDG targets could save 8 million lives by 2030.</a:t>
            </a:r>
          </a:p>
          <a:p>
            <a:pPr>
              <a:lnSpc>
                <a:spcPct val="170000"/>
              </a:lnSpc>
            </a:pPr>
            <a:r>
              <a:rPr lang="en-GB" sz="5600" b="1" dirty="0">
                <a:latin typeface="Arial" panose="020B0604020202020204" pitchFamily="34" charset="0"/>
                <a:cs typeface="Arial" panose="020B0604020202020204" pitchFamily="34" charset="0"/>
              </a:rPr>
              <a:t>Challenges:</a:t>
            </a: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 Significant inequalities remain, especially in </a:t>
            </a:r>
            <a:r>
              <a:rPr lang="en-GB" sz="5600" b="1" dirty="0">
                <a:latin typeface="Arial" panose="020B0604020202020204" pitchFamily="34" charset="0"/>
                <a:cs typeface="Arial" panose="020B0604020202020204" pitchFamily="34" charset="0"/>
              </a:rPr>
              <a:t>sub-Saharan Africa</a:t>
            </a:r>
            <a:r>
              <a:rPr lang="en-GB" sz="5600" dirty="0">
                <a:latin typeface="Arial" panose="020B0604020202020204" pitchFamily="34" charset="0"/>
                <a:cs typeface="Arial" panose="020B0604020202020204" pitchFamily="34" charset="0"/>
              </a:rPr>
              <a:t>.</a:t>
            </a: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 Greater investment in maternal and child healthcare and stronger health systems is needed.</a:t>
            </a:r>
          </a:p>
          <a:p>
            <a:pPr marL="0" indent="0">
              <a:lnSpc>
                <a:spcPct val="170000"/>
              </a:lnSpc>
              <a:buNone/>
            </a:pPr>
            <a:endParaRPr lang="en-US" sz="4800" dirty="0">
              <a:latin typeface="Arial" panose="020B0604020202020204" pitchFamily="34" charset="0"/>
              <a:cs typeface="Arial" panose="020B0604020202020204" pitchFamily="34" charset="0"/>
            </a:endParaRPr>
          </a:p>
          <a:p>
            <a:pPr marL="0" indent="0">
              <a:lnSpc>
                <a:spcPct val="170000"/>
              </a:lnSpc>
              <a:buNone/>
            </a:pPr>
            <a:r>
              <a:rPr lang="en-US" sz="4800" b="1" dirty="0">
                <a:latin typeface="Arial" panose="020B0604020202020204" pitchFamily="34" charset="0"/>
                <a:cs typeface="Arial" panose="020B0604020202020204" pitchFamily="34" charset="0"/>
              </a:rPr>
              <a:t>Relevance to the UK</a:t>
            </a:r>
          </a:p>
          <a:p>
            <a:pPr>
              <a:lnSpc>
                <a:spcPct val="170000"/>
              </a:lnSpc>
              <a:buFont typeface="Arial" panose="020B0604020202020204" pitchFamily="34" charset="0"/>
              <a:buChar char="•"/>
            </a:pPr>
            <a:r>
              <a:rPr lang="en-US" sz="4800" dirty="0">
                <a:latin typeface="Arial" panose="020B0604020202020204" pitchFamily="34" charset="0"/>
                <a:cs typeface="Arial" panose="020B0604020202020204" pitchFamily="34" charset="0"/>
              </a:rPr>
              <a:t> Mental health: High demand, long waiting lists </a:t>
            </a:r>
          </a:p>
          <a:p>
            <a:pPr>
              <a:lnSpc>
                <a:spcPct val="170000"/>
              </a:lnSpc>
              <a:buFont typeface="Arial" panose="020B0604020202020204" pitchFamily="34" charset="0"/>
              <a:buChar char="•"/>
            </a:pPr>
            <a:r>
              <a:rPr lang="en-US" sz="4800" dirty="0">
                <a:latin typeface="Arial" panose="020B0604020202020204" pitchFamily="34" charset="0"/>
                <a:cs typeface="Arial" panose="020B0604020202020204" pitchFamily="34" charset="0"/>
              </a:rPr>
              <a:t>Maternal health: Ethnic and socioeconomic gaps</a:t>
            </a:r>
          </a:p>
          <a:p>
            <a:pPr>
              <a:lnSpc>
                <a:spcPct val="170000"/>
              </a:lnSpc>
              <a:buFont typeface="Arial" panose="020B0604020202020204" pitchFamily="34" charset="0"/>
              <a:buChar char="•"/>
            </a:pPr>
            <a:r>
              <a:rPr lang="en-US" sz="4800" dirty="0">
                <a:latin typeface="Arial" panose="020B0604020202020204" pitchFamily="34" charset="0"/>
                <a:cs typeface="Arial" panose="020B0604020202020204" pitchFamily="34" charset="0"/>
              </a:rPr>
              <a:t> Substance misuse: Higher deaths in deprived areas </a:t>
            </a:r>
          </a:p>
          <a:p>
            <a:pPr>
              <a:lnSpc>
                <a:spcPct val="170000"/>
              </a:lnSpc>
              <a:buFont typeface="Arial" panose="020B0604020202020204" pitchFamily="34" charset="0"/>
              <a:buChar char="•"/>
            </a:pPr>
            <a:r>
              <a:rPr lang="en-US" sz="4800" dirty="0">
                <a:latin typeface="Arial" panose="020B0604020202020204" pitchFamily="34" charset="0"/>
                <a:cs typeface="Arial" panose="020B0604020202020204" pitchFamily="34" charset="0"/>
              </a:rPr>
              <a:t>NHS: Universal access, but quality varies by region</a:t>
            </a:r>
            <a:endParaRPr lang="en-GB" sz="4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2F59E90-589F-64B6-5747-CD9C5F70884A}"/>
              </a:ext>
            </a:extLst>
          </p:cNvPr>
          <p:cNvPicPr>
            <a:picLocks noChangeAspect="1"/>
          </p:cNvPicPr>
          <p:nvPr/>
        </p:nvPicPr>
        <p:blipFill>
          <a:blip r:embed="rId2"/>
          <a:srcRect l="4062" t="9010" r="4531" b="12705"/>
          <a:stretch/>
        </p:blipFill>
        <p:spPr>
          <a:xfrm>
            <a:off x="8711678" y="717418"/>
            <a:ext cx="3480322" cy="2466846"/>
          </a:xfrm>
          <a:prstGeom prst="rect">
            <a:avLst/>
          </a:prstGeom>
        </p:spPr>
      </p:pic>
      <p:sp>
        <p:nvSpPr>
          <p:cNvPr id="7" name="TextBox 6">
            <a:extLst>
              <a:ext uri="{FF2B5EF4-FFF2-40B4-BE49-F238E27FC236}">
                <a16:creationId xmlns:a16="http://schemas.microsoft.com/office/drawing/2014/main" id="{6B52FF41-C483-79E6-E786-DC9F25AB85A6}"/>
              </a:ext>
            </a:extLst>
          </p:cNvPr>
          <p:cNvSpPr txBox="1"/>
          <p:nvPr/>
        </p:nvSpPr>
        <p:spPr>
          <a:xfrm>
            <a:off x="7749223" y="5457718"/>
            <a:ext cx="3643312" cy="369332"/>
          </a:xfrm>
          <a:prstGeom prst="rect">
            <a:avLst/>
          </a:prstGeom>
          <a:noFill/>
        </p:spPr>
        <p:txBody>
          <a:bodyPr wrap="square">
            <a:spAutoFit/>
          </a:bodyPr>
          <a:lstStyle/>
          <a:p>
            <a:r>
              <a:rPr lang="en-US" sz="1800" dirty="0">
                <a:latin typeface="Aptos"/>
              </a:rPr>
              <a:t> </a:t>
            </a:r>
            <a:r>
              <a:rPr lang="en-US" sz="1400" dirty="0">
                <a:latin typeface="Aptos"/>
              </a:rPr>
              <a:t>United Nations (2024); </a:t>
            </a:r>
            <a:r>
              <a:rPr lang="en-GB" sz="1400" kern="100" dirty="0">
                <a:latin typeface="Arial" panose="020B0604020202020204" pitchFamily="34" charset="0"/>
                <a:ea typeface="DengXian" panose="02010600030101010101" pitchFamily="2" charset="-122"/>
                <a:cs typeface="Arial" panose="020B0604020202020204" pitchFamily="34" charset="0"/>
              </a:rPr>
              <a:t>Gov.UK (2025) </a:t>
            </a:r>
            <a:endParaRPr lang="en-GB" sz="1400" dirty="0"/>
          </a:p>
        </p:txBody>
      </p:sp>
      <p:sp>
        <p:nvSpPr>
          <p:cNvPr id="6" name="TextBox 5">
            <a:extLst>
              <a:ext uri="{FF2B5EF4-FFF2-40B4-BE49-F238E27FC236}">
                <a16:creationId xmlns:a16="http://schemas.microsoft.com/office/drawing/2014/main" id="{A12C7A20-A5FE-4212-772E-90E54ECFCBA5}"/>
              </a:ext>
            </a:extLst>
          </p:cNvPr>
          <p:cNvSpPr txBox="1"/>
          <p:nvPr/>
        </p:nvSpPr>
        <p:spPr>
          <a:xfrm>
            <a:off x="8151308" y="3641836"/>
            <a:ext cx="3065332" cy="1384995"/>
          </a:xfrm>
          <a:prstGeom prst="rect">
            <a:avLst/>
          </a:prstGeom>
          <a:noFill/>
        </p:spPr>
        <p:txBody>
          <a:bodyPr wrap="square" rtlCol="0">
            <a:spAutoFit/>
          </a:bodyPr>
          <a:lstStyle/>
          <a:p>
            <a:r>
              <a:rPr lang="en-US" sz="1400" dirty="0">
                <a:highlight>
                  <a:srgbClr val="FFFF00"/>
                </a:highlight>
                <a:latin typeface="Arial" panose="020B0604020202020204" pitchFamily="34" charset="0"/>
                <a:cs typeface="Arial" panose="020B0604020202020204" pitchFamily="34" charset="0"/>
              </a:rPr>
              <a:t>In the UK, SDG 3 is delivered via NHS prevention, primary care, and public health programmes. Target 3.4 = reduce premature mortality; Target 3.8 = universal health coverage</a:t>
            </a:r>
            <a:endParaRPr lang="en-GB" sz="1400" dirty="0">
              <a:highlight>
                <a:srgbClr val="FFFF0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1294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PPT - Fair Society, Healthy Lives The Marmot Review of Health ...">
            <a:extLst>
              <a:ext uri="{FF2B5EF4-FFF2-40B4-BE49-F238E27FC236}">
                <a16:creationId xmlns:a16="http://schemas.microsoft.com/office/drawing/2014/main" id="{B680DCE8-F38E-5CBD-DB40-2BB438FAA8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7815" r="2" b="27791"/>
          <a:stretch>
            <a:fillRect/>
          </a:stretch>
        </p:blipFill>
        <p:spPr bwMode="auto">
          <a:xfrm>
            <a:off x="212887" y="0"/>
            <a:ext cx="2557782" cy="2936838"/>
          </a:xfrm>
          <a:custGeom>
            <a:avLst/>
            <a:gdLst/>
            <a:ahLst/>
            <a:cxnLst/>
            <a:rect l="l" t="t" r="r" b="b"/>
            <a:pathLst>
              <a:path w="4671437" h="4236855">
                <a:moveTo>
                  <a:pt x="630049" y="0"/>
                </a:moveTo>
                <a:lnTo>
                  <a:pt x="4671437" y="0"/>
                </a:lnTo>
                <a:lnTo>
                  <a:pt x="4671437" y="1"/>
                </a:lnTo>
                <a:lnTo>
                  <a:pt x="3814017" y="1"/>
                </a:lnTo>
                <a:lnTo>
                  <a:pt x="3181159" y="4236855"/>
                </a:lnTo>
                <a:lnTo>
                  <a:pt x="0" y="4236855"/>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2FBC780-804B-2DA7-CD06-9F0381DB6056}"/>
              </a:ext>
            </a:extLst>
          </p:cNvPr>
          <p:cNvSpPr>
            <a:spLocks noGrp="1"/>
          </p:cNvSpPr>
          <p:nvPr>
            <p:ph type="title"/>
          </p:nvPr>
        </p:nvSpPr>
        <p:spPr>
          <a:xfrm>
            <a:off x="3794836" y="66575"/>
            <a:ext cx="7446905" cy="594235"/>
          </a:xfrm>
        </p:spPr>
        <p:txBody>
          <a:bodyPr>
            <a:normAutofit fontScale="90000"/>
          </a:bodyPr>
          <a:lstStyle/>
          <a:p>
            <a:pPr>
              <a:lnSpc>
                <a:spcPct val="90000"/>
              </a:lnSpc>
            </a:pPr>
            <a:r>
              <a:rPr lang="en-US" sz="3100" b="1" dirty="0">
                <a:solidFill>
                  <a:schemeClr val="tx1"/>
                </a:solidFill>
                <a:latin typeface="Arial" panose="020B0604020202020204" pitchFamily="34" charset="0"/>
                <a:cs typeface="Arial" panose="020B0604020202020204" pitchFamily="34" charset="0"/>
              </a:rPr>
              <a:t>Relevant UK Policy and Legislation</a:t>
            </a:r>
            <a:br>
              <a:rPr lang="en-GB" sz="2800" dirty="0"/>
            </a:br>
            <a:endParaRPr lang="en-GB" sz="2800" dirty="0"/>
          </a:p>
        </p:txBody>
      </p:sp>
      <p:pic>
        <p:nvPicPr>
          <p:cNvPr id="4" name="Picture 3">
            <a:extLst>
              <a:ext uri="{FF2B5EF4-FFF2-40B4-BE49-F238E27FC236}">
                <a16:creationId xmlns:a16="http://schemas.microsoft.com/office/drawing/2014/main" id="{4D2543D2-5734-7176-9F38-1C8DC4D4FEBE}"/>
              </a:ext>
            </a:extLst>
          </p:cNvPr>
          <p:cNvPicPr>
            <a:picLocks noChangeAspect="1"/>
          </p:cNvPicPr>
          <p:nvPr/>
        </p:nvPicPr>
        <p:blipFill>
          <a:blip r:embed="rId3"/>
          <a:srcRect l="13723" r="-2" b="-2"/>
          <a:stretch>
            <a:fillRect/>
          </a:stretch>
        </p:blipFill>
        <p:spPr>
          <a:xfrm>
            <a:off x="20" y="2936839"/>
            <a:ext cx="2054691" cy="3921162"/>
          </a:xfrm>
          <a:custGeom>
            <a:avLst/>
            <a:gdLst/>
            <a:ahLst/>
            <a:cxnLst/>
            <a:rect l="l" t="t" r="r" b="b"/>
            <a:pathLst>
              <a:path w="3393902" h="2622453">
                <a:moveTo>
                  <a:pt x="212741" y="0"/>
                </a:moveTo>
                <a:lnTo>
                  <a:pt x="3393902" y="0"/>
                </a:lnTo>
                <a:lnTo>
                  <a:pt x="3002186" y="2622453"/>
                </a:lnTo>
                <a:lnTo>
                  <a:pt x="0" y="2622453"/>
                </a:lnTo>
                <a:lnTo>
                  <a:pt x="0" y="1430607"/>
                </a:lnTo>
                <a:close/>
              </a:path>
            </a:pathLst>
          </a:custGeom>
          <a:noFill/>
        </p:spPr>
      </p:pic>
      <p:sp>
        <p:nvSpPr>
          <p:cNvPr id="1034" name="Isosceles Triangle 30">
            <a:extLst>
              <a:ext uri="{FF2B5EF4-FFF2-40B4-BE49-F238E27FC236}">
                <a16:creationId xmlns:a16="http://schemas.microsoft.com/office/drawing/2014/main" id="{47F84956-48F4-4B90-ACFA-EB0EAC390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33" name="Straight Connector 1032">
            <a:extLst>
              <a:ext uri="{FF2B5EF4-FFF2-40B4-BE49-F238E27FC236}">
                <a16:creationId xmlns:a16="http://schemas.microsoft.com/office/drawing/2014/main" id="{5A3C2A43-ABEE-4B08-B7AA-35E4BF568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2887" y="4236854"/>
            <a:ext cx="32639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B35353-0380-3C9D-E737-61E910565DB3}"/>
              </a:ext>
            </a:extLst>
          </p:cNvPr>
          <p:cNvSpPr>
            <a:spLocks noGrp="1"/>
          </p:cNvSpPr>
          <p:nvPr>
            <p:ph idx="1"/>
          </p:nvPr>
        </p:nvSpPr>
        <p:spPr>
          <a:xfrm>
            <a:off x="2401352" y="574705"/>
            <a:ext cx="8679622" cy="5137562"/>
          </a:xfrm>
        </p:spPr>
        <p:txBody>
          <a:bodyPr>
            <a:normAutofit fontScale="25000" lnSpcReduction="20000"/>
          </a:bodyPr>
          <a:lstStyle/>
          <a:p>
            <a:pPr marL="0" indent="0" algn="just">
              <a:lnSpc>
                <a:spcPct val="170000"/>
              </a:lnSpc>
              <a:buNone/>
            </a:pPr>
            <a:r>
              <a:rPr lang="en-US" sz="5600" dirty="0">
                <a:latin typeface="Arial" panose="020B0604020202020204" pitchFamily="34" charset="0"/>
                <a:cs typeface="Arial" panose="020B0604020202020204" pitchFamily="34" charset="0"/>
              </a:rPr>
              <a:t>In the UK, some national strategies and frameworks aim to reduce health inequalities by addressing the broader determinants of health. These policies provide a structure for public health efforts and set standards for H+SC delivery.</a:t>
            </a:r>
            <a:endParaRPr lang="en-GB" sz="5600" dirty="0">
              <a:latin typeface="Arial" panose="020B0604020202020204" pitchFamily="34" charset="0"/>
              <a:cs typeface="Arial" panose="020B0604020202020204" pitchFamily="34" charset="0"/>
            </a:endParaRPr>
          </a:p>
          <a:p>
            <a:pPr marL="0" indent="0" algn="just">
              <a:lnSpc>
                <a:spcPct val="170000"/>
              </a:lnSpc>
              <a:buNone/>
            </a:pPr>
            <a:r>
              <a:rPr lang="en-US" sz="5600" b="1" dirty="0">
                <a:latin typeface="Arial" panose="020B0604020202020204" pitchFamily="34" charset="0"/>
                <a:cs typeface="Arial" panose="020B0604020202020204" pitchFamily="34" charset="0"/>
              </a:rPr>
              <a:t>The Marmot Review (2010) and 'Health Equity in England: The Marmot Review 10 Years On' (2020):</a:t>
            </a:r>
            <a:endParaRPr lang="en-GB" sz="5600" b="1" dirty="0">
              <a:latin typeface="Arial" panose="020B0604020202020204" pitchFamily="34" charset="0"/>
              <a:cs typeface="Arial" panose="020B0604020202020204" pitchFamily="34" charset="0"/>
            </a:endParaRPr>
          </a:p>
          <a:p>
            <a:pPr marL="0" indent="0" algn="just">
              <a:lnSpc>
                <a:spcPct val="170000"/>
              </a:lnSpc>
              <a:buNone/>
            </a:pPr>
            <a:r>
              <a:rPr lang="en-US" sz="5600" dirty="0">
                <a:latin typeface="Arial" panose="020B0604020202020204" pitchFamily="34" charset="0"/>
                <a:cs typeface="Arial" panose="020B0604020202020204" pitchFamily="34" charset="0"/>
              </a:rPr>
              <a:t>Landmark reports that call for action across six policy objectives, including early childhood development, employment, income, and healthy communities. These reviews have shaped public health strategy across the UK (Marmot et al., 2010; Marmot et al., 2020).</a:t>
            </a:r>
          </a:p>
          <a:p>
            <a:pPr marL="0" indent="0" algn="just">
              <a:lnSpc>
                <a:spcPct val="170000"/>
              </a:lnSpc>
              <a:buNone/>
            </a:pPr>
            <a:r>
              <a:rPr lang="en-US" sz="5600" dirty="0">
                <a:latin typeface="Arial" panose="020B0604020202020204" pitchFamily="34" charset="0"/>
                <a:cs typeface="Arial" panose="020B0604020202020204" pitchFamily="34" charset="0"/>
              </a:rPr>
              <a:t>SDG links:→ SDG 3 (Good Health and Wellbeing) (United Nations, 2023)- improve population health for all→ SDG 10 (Reduced Inequalities) – close the unfair health gap between rich and poor (United Nations, 2024)</a:t>
            </a:r>
          </a:p>
          <a:p>
            <a:pPr marL="0" indent="0">
              <a:lnSpc>
                <a:spcPct val="170000"/>
              </a:lnSpc>
              <a:buNone/>
            </a:pPr>
            <a:r>
              <a:rPr lang="en-US" sz="5600" b="1" dirty="0">
                <a:latin typeface="Arial" panose="020B0604020202020204" pitchFamily="34" charset="0"/>
                <a:cs typeface="Arial" panose="020B0604020202020204" pitchFamily="34" charset="0"/>
              </a:rPr>
              <a:t>NHS Long Term Plan: </a:t>
            </a:r>
            <a:r>
              <a:rPr lang="en-US" sz="5600" dirty="0">
                <a:latin typeface="Arial" panose="020B0604020202020204" pitchFamily="34" charset="0"/>
                <a:cs typeface="Arial" panose="020B0604020202020204" pitchFamily="34" charset="0"/>
              </a:rPr>
              <a:t>A 10-year strategy to improve the NHS by focusing on prevention, early intervention, personalised care, and reducing inequalities in health outcomes across England.</a:t>
            </a:r>
            <a:r>
              <a:rPr lang="en-US" dirty="0"/>
              <a:t> </a:t>
            </a:r>
            <a:r>
              <a:rPr lang="en-US" sz="5600" dirty="0">
                <a:latin typeface="Arial" panose="020B0604020202020204" pitchFamily="34" charset="0"/>
                <a:cs typeface="Arial" panose="020B0604020202020204" pitchFamily="34" charset="0"/>
              </a:rPr>
              <a:t>Includes a focus on mental health, digital health access, and Making Every Contact Count (MECC</a:t>
            </a:r>
            <a:r>
              <a:rPr lang="en-US" dirty="0"/>
              <a:t>).</a:t>
            </a:r>
            <a:br>
              <a:rPr lang="en-US" dirty="0"/>
            </a:br>
            <a:r>
              <a:rPr lang="en-US" sz="5600" dirty="0">
                <a:latin typeface="Arial" panose="020B0604020202020204" pitchFamily="34" charset="0"/>
                <a:cs typeface="Arial" panose="020B0604020202020204" pitchFamily="34" charset="0"/>
              </a:rPr>
              <a:t>SDG links:→ SDG 3 Target 3.8 (Universal Health Coverage) – Integrated Care Systems, NHS App, personal health budgets→ SDG 3 Target 3.4 (Reduce Premature Mortality) – expanded mental health support, care for long‑term conditions (diabetes, asthma, heart disease) </a:t>
            </a:r>
            <a:r>
              <a:rPr lang="en-GB" sz="6000" dirty="0">
                <a:latin typeface="Aptos"/>
                <a:ea typeface="+mn-lt"/>
                <a:cs typeface="+mn-lt"/>
              </a:rPr>
              <a:t>(NHS England, 2019).</a:t>
            </a:r>
            <a:endParaRPr lang="en-GB" sz="6000" dirty="0">
              <a:latin typeface="Aptos"/>
            </a:endParaRPr>
          </a:p>
          <a:p>
            <a:pPr marL="0" indent="0">
              <a:lnSpc>
                <a:spcPct val="170000"/>
              </a:lnSpc>
              <a:buNone/>
            </a:pPr>
            <a:endParaRPr lang="en-US" sz="5600" dirty="0">
              <a:latin typeface="Arial" panose="020B0604020202020204" pitchFamily="34" charset="0"/>
              <a:cs typeface="Arial" panose="020B0604020202020204" pitchFamily="34" charset="0"/>
            </a:endParaRPr>
          </a:p>
          <a:p>
            <a:pPr marL="0" indent="0">
              <a:lnSpc>
                <a:spcPct val="90000"/>
              </a:lnSpc>
              <a:buNone/>
            </a:pPr>
            <a:br>
              <a:rPr lang="en-US"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91E160C-6182-0561-4F0F-F2C5C5944667}"/>
              </a:ext>
            </a:extLst>
          </p:cNvPr>
          <p:cNvSpPr txBox="1"/>
          <p:nvPr/>
        </p:nvSpPr>
        <p:spPr>
          <a:xfrm>
            <a:off x="8253448" y="6211669"/>
            <a:ext cx="3532151"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(NHS England, 2022; NICE, 2022)</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5464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FB62593-8B43-D3EA-8C56-E4661490B5A0}"/>
              </a:ext>
            </a:extLst>
          </p:cNvPr>
          <p:cNvSpPr>
            <a:spLocks noGrp="1"/>
          </p:cNvSpPr>
          <p:nvPr>
            <p:ph idx="1"/>
          </p:nvPr>
        </p:nvSpPr>
        <p:spPr>
          <a:xfrm>
            <a:off x="1444524" y="1422400"/>
            <a:ext cx="8470898" cy="3429260"/>
          </a:xfrm>
        </p:spPr>
        <p:txBody>
          <a:bodyPr>
            <a:normAutofit/>
          </a:bodyPr>
          <a:lstStyle/>
          <a:p>
            <a:pPr marL="0" indent="0">
              <a:buNone/>
            </a:pPr>
            <a:r>
              <a:rPr lang="en-GB" sz="2800" b="1" dirty="0">
                <a:latin typeface="Arial" panose="020B0604020202020204" pitchFamily="34" charset="0"/>
                <a:cs typeface="Arial" panose="020B0604020202020204" pitchFamily="34" charset="0"/>
              </a:rPr>
              <a:t>Equality Act 2010</a:t>
            </a:r>
          </a:p>
          <a:p>
            <a:pPr marL="0" indent="0">
              <a:buNone/>
            </a:pPr>
            <a:r>
              <a:rPr lang="en-GB" sz="1400" dirty="0">
                <a:latin typeface="Arial" panose="020B0604020202020204" pitchFamily="34" charset="0"/>
                <a:cs typeface="Arial" panose="020B0604020202020204" pitchFamily="34" charset="0"/>
              </a:rPr>
              <a:t>Protects individuals from discrimination, including in healthcare settings (UK Parliament, 2010).</a:t>
            </a:r>
            <a:br>
              <a:rPr lang="en-GB" sz="14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SDG 3 Alignment</a:t>
            </a:r>
            <a:r>
              <a:rPr lang="en-GB" sz="1400" dirty="0">
                <a:latin typeface="Arial" panose="020B0604020202020204" pitchFamily="34" charset="0"/>
                <a:cs typeface="Arial" panose="020B0604020202020204" pitchFamily="34" charset="0"/>
              </a:rPr>
              <a:t>: Promotes equitable access to health services, </a:t>
            </a:r>
            <a:r>
              <a:rPr lang="en-US" sz="1400" dirty="0">
                <a:latin typeface="Arial" panose="020B0604020202020204" pitchFamily="34" charset="0"/>
                <a:cs typeface="Arial" panose="020B0604020202020204" pitchFamily="34" charset="0"/>
              </a:rPr>
              <a:t>supports universal health coverage, and reduces</a:t>
            </a:r>
            <a:r>
              <a:rPr lang="en-GB" sz="1400" dirty="0">
                <a:latin typeface="Arial" panose="020B0604020202020204" pitchFamily="34" charset="0"/>
                <a:cs typeface="Arial" panose="020B0604020202020204" pitchFamily="34" charset="0"/>
              </a:rPr>
              <a:t> health inequalities </a:t>
            </a:r>
            <a:r>
              <a:rPr lang="da-DK" sz="1400" dirty="0">
                <a:latin typeface="Arial" panose="020B0604020202020204" pitchFamily="34" charset="0"/>
                <a:cs typeface="Arial" panose="020B0604020202020204" pitchFamily="34" charset="0"/>
              </a:rPr>
              <a:t>(United Nations, 2023; Marmot et al., 2020)</a:t>
            </a:r>
            <a:endParaRPr lang="en-GB" sz="1400" dirty="0">
              <a:latin typeface="Arial" panose="020B0604020202020204" pitchFamily="34" charset="0"/>
              <a:cs typeface="Arial" panose="020B0604020202020204" pitchFamily="34" charset="0"/>
            </a:endParaRPr>
          </a:p>
          <a:p>
            <a:pPr marL="0" indent="0">
              <a:buNone/>
            </a:pPr>
            <a:r>
              <a:rPr lang="en-GB" sz="2800" b="1" dirty="0">
                <a:latin typeface="Arial" panose="020B0604020202020204" pitchFamily="34" charset="0"/>
                <a:cs typeface="Arial" panose="020B0604020202020204" pitchFamily="34" charset="0"/>
              </a:rPr>
              <a:t>Health and Care Act 2022</a:t>
            </a:r>
          </a:p>
          <a:p>
            <a:pPr marL="0" indent="0">
              <a:buNone/>
            </a:pPr>
            <a:r>
              <a:rPr lang="en-GB" sz="1400" dirty="0">
                <a:latin typeface="Arial" panose="020B0604020202020204" pitchFamily="34" charset="0"/>
                <a:cs typeface="Arial" panose="020B0604020202020204" pitchFamily="34" charset="0"/>
              </a:rPr>
              <a:t>Aims to integrate health and social care services and improve population health through collaborative systems (UK Parliament, 2022).</a:t>
            </a:r>
            <a:br>
              <a:rPr lang="en-GB" sz="14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SDG 3 Alignment</a:t>
            </a:r>
            <a:r>
              <a:rPr lang="en-GB" sz="1400" dirty="0">
                <a:latin typeface="Arial" panose="020B0604020202020204" pitchFamily="34" charset="0"/>
                <a:cs typeface="Arial" panose="020B0604020202020204" pitchFamily="34" charset="0"/>
              </a:rPr>
              <a:t>: Supports Target 3.8 (universal health coverage) and Target 3.4 (reduce premature mortality) by promoting joined-up, person-centred care and reducing health inequalities </a:t>
            </a:r>
            <a:r>
              <a:rPr lang="en-US" sz="1400" dirty="0">
                <a:latin typeface="Arial" panose="020B0604020202020204" pitchFamily="34" charset="0"/>
                <a:cs typeface="Arial" panose="020B0604020202020204" pitchFamily="34" charset="0"/>
              </a:rPr>
              <a:t>(United Nations, 2023; NHS England, 2019).</a:t>
            </a:r>
            <a:endParaRPr lang="en-GB" sz="1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560976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6F950B-5C4D-2EDB-A131-51E6C33C282F}"/>
              </a:ext>
            </a:extLst>
          </p:cNvPr>
          <p:cNvSpPr>
            <a:spLocks noGrp="1"/>
          </p:cNvSpPr>
          <p:nvPr>
            <p:ph idx="1"/>
          </p:nvPr>
        </p:nvSpPr>
        <p:spPr>
          <a:xfrm>
            <a:off x="321421" y="1760669"/>
            <a:ext cx="8596668" cy="5632571"/>
          </a:xfrm>
        </p:spPr>
        <p:txBody>
          <a:bodyPr>
            <a:normAutofit/>
          </a:bodyPr>
          <a:lstStyle/>
          <a:p>
            <a:r>
              <a:rPr lang="en-GB" sz="1400" b="1" dirty="0">
                <a:latin typeface="Arial" panose="020B0604020202020204" pitchFamily="34" charset="0"/>
                <a:cs typeface="Arial" panose="020B0604020202020204" pitchFamily="34" charset="0"/>
              </a:rPr>
              <a:t>Definition:</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 UK public health campaign launched in 2009 to encourage families to make healthier lifestyle choices by improving diet, increasing physical activity, and reducing childhood obesity (NHS, 2021).</a:t>
            </a:r>
          </a:p>
          <a:p>
            <a:r>
              <a:rPr lang="en-GB" sz="1400" b="1" dirty="0">
                <a:latin typeface="Arial" panose="020B0604020202020204" pitchFamily="34" charset="0"/>
                <a:cs typeface="Arial" panose="020B0604020202020204" pitchFamily="34" charset="0"/>
              </a:rPr>
              <a:t>Quantitative Evidence: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Public Health England (2020) reported that Overall sugar reduction in food products was only </a:t>
            </a:r>
            <a:r>
              <a:rPr lang="en-GB" sz="1400" b="1" dirty="0">
                <a:latin typeface="Arial" panose="020B0604020202020204" pitchFamily="34" charset="0"/>
                <a:cs typeface="Arial" panose="020B0604020202020204" pitchFamily="34" charset="0"/>
              </a:rPr>
              <a:t>3%</a:t>
            </a:r>
            <a:r>
              <a:rPr lang="en-GB" sz="1400" dirty="0">
                <a:latin typeface="Arial" panose="020B0604020202020204" pitchFamily="34" charset="0"/>
                <a:cs typeface="Arial" panose="020B0604020202020204" pitchFamily="34" charset="0"/>
              </a:rPr>
              <a:t> between 2015- 2019 (target: 20%).</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Sugar content reduced by 13.3% in breakfast cereals and 12.9% in yoghurts.</a:t>
            </a:r>
          </a:p>
          <a:p>
            <a:r>
              <a:rPr lang="en-GB" sz="1400" b="1" dirty="0">
                <a:latin typeface="Arial" panose="020B0604020202020204" pitchFamily="34" charset="0"/>
                <a:cs typeface="Arial" panose="020B0604020202020204" pitchFamily="34" charset="0"/>
              </a:rPr>
              <a:t>Qualitative Evidence: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Parents reported that healthy recipes, food-swapping advice, and the Food Scanner app helped them make healthier choices for their families.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Families stated that the campaign increased awareness of healthy eating and physical activity.</a:t>
            </a:r>
          </a:p>
          <a:p>
            <a:pPr marL="0" indent="0">
              <a:buNone/>
            </a:pPr>
            <a:r>
              <a:rPr lang="en-GB" sz="1400" b="1" dirty="0">
                <a:latin typeface="Arial" panose="020B0604020202020204" pitchFamily="34" charset="0"/>
                <a:cs typeface="Arial" panose="020B0604020202020204" pitchFamily="34" charset="0"/>
              </a:rPr>
              <a:t>Critical Analysis: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Provides practical resources and easy-to-understand health messages.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Increased awareness of healthy lifestyles among families.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Limited impact on achieving the 20% sugar reduction target.</a:t>
            </a:r>
          </a:p>
          <a:p>
            <a:pPr marL="0" indent="0">
              <a:buNone/>
            </a:pPr>
            <a:r>
              <a:rPr lang="en-GB" sz="1400" dirty="0">
                <a:latin typeface="Arial" panose="020B0604020202020204" pitchFamily="34" charset="0"/>
                <a:cs typeface="Arial" panose="020B0604020202020204" pitchFamily="34" charset="0"/>
              </a:rPr>
              <a:t> May be less effective for disadvantaged families facing barriers such as food costs and access to healthy options (</a:t>
            </a:r>
            <a:r>
              <a:rPr lang="en-US" sz="1400" dirty="0">
                <a:latin typeface="Arial" panose="020B0604020202020204" pitchFamily="34" charset="0"/>
                <a:cs typeface="Arial" panose="020B0604020202020204" pitchFamily="34" charset="0"/>
              </a:rPr>
              <a:t>Marmot et al., 2020; Public Health England, 2018).</a:t>
            </a:r>
            <a:endParaRPr lang="en-GB" sz="1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4" name="Picture 3" descr="Change4Life | The NSMC">
            <a:extLst>
              <a:ext uri="{FF2B5EF4-FFF2-40B4-BE49-F238E27FC236}">
                <a16:creationId xmlns:a16="http://schemas.microsoft.com/office/drawing/2014/main" id="{471BF542-58E8-6BEA-70DB-F4409AA8FBCC}"/>
              </a:ext>
            </a:extLst>
          </p:cNvPr>
          <p:cNvPicPr>
            <a:picLocks noChangeAspect="1"/>
          </p:cNvPicPr>
          <p:nvPr/>
        </p:nvPicPr>
        <p:blipFill>
          <a:blip r:embed="rId2"/>
          <a:stretch>
            <a:fillRect/>
          </a:stretch>
        </p:blipFill>
        <p:spPr>
          <a:xfrm>
            <a:off x="8918089" y="0"/>
            <a:ext cx="3273911" cy="4206240"/>
          </a:xfrm>
          <a:prstGeom prst="rect">
            <a:avLst/>
          </a:prstGeom>
          <a:noFill/>
        </p:spPr>
      </p:pic>
      <p:sp>
        <p:nvSpPr>
          <p:cNvPr id="2" name="TextBox 1">
            <a:extLst>
              <a:ext uri="{FF2B5EF4-FFF2-40B4-BE49-F238E27FC236}">
                <a16:creationId xmlns:a16="http://schemas.microsoft.com/office/drawing/2014/main" id="{8C18BDCF-32EE-88DD-A84E-55B890F27EB0}"/>
              </a:ext>
            </a:extLst>
          </p:cNvPr>
          <p:cNvSpPr txBox="1"/>
          <p:nvPr/>
        </p:nvSpPr>
        <p:spPr>
          <a:xfrm>
            <a:off x="1853005" y="355600"/>
            <a:ext cx="3708400" cy="523220"/>
          </a:xfrm>
          <a:prstGeom prst="rect">
            <a:avLst/>
          </a:prstGeom>
          <a:noFill/>
        </p:spPr>
        <p:txBody>
          <a:bodyPr wrap="square" rtlCol="0">
            <a:spAutoFit/>
          </a:bodyPr>
          <a:lstStyle/>
          <a:p>
            <a:r>
              <a:rPr lang="en-US" sz="2800" b="1" dirty="0">
                <a:latin typeface="Arial" panose="020B0604020202020204" pitchFamily="34" charset="0"/>
                <a:cs typeface="Arial" panose="020B0604020202020204" pitchFamily="34" charset="0"/>
              </a:rPr>
              <a:t>Change 4 Life</a:t>
            </a:r>
            <a:endParaRPr lang="en-GB" sz="28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C39B8475-BBA1-D410-A229-110756B22AAD}"/>
              </a:ext>
            </a:extLst>
          </p:cNvPr>
          <p:cNvSpPr txBox="1"/>
          <p:nvPr/>
        </p:nvSpPr>
        <p:spPr>
          <a:xfrm>
            <a:off x="9447604" y="4206240"/>
            <a:ext cx="6101080"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(NHS, 2021)</a:t>
            </a:r>
            <a:endParaRPr lang="en-GB" dirty="0"/>
          </a:p>
        </p:txBody>
      </p:sp>
    </p:spTree>
    <p:extLst>
      <p:ext uri="{BB962C8B-B14F-4D97-AF65-F5344CB8AC3E}">
        <p14:creationId xmlns:p14="http://schemas.microsoft.com/office/powerpoint/2010/main" val="14875048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4C73D0-E90E-B629-387B-A42B7ED0AFAF}"/>
              </a:ext>
            </a:extLst>
          </p:cNvPr>
          <p:cNvSpPr>
            <a:spLocks noGrp="1"/>
          </p:cNvSpPr>
          <p:nvPr>
            <p:ph idx="1"/>
          </p:nvPr>
        </p:nvSpPr>
        <p:spPr>
          <a:xfrm>
            <a:off x="118534" y="0"/>
            <a:ext cx="7713631" cy="7100048"/>
          </a:xfrm>
        </p:spPr>
        <p:txBody>
          <a:bodyPr>
            <a:normAutofit/>
          </a:bodyPr>
          <a:lstStyle/>
          <a:p>
            <a:pPr marL="0" indent="0">
              <a:buNone/>
            </a:pPr>
            <a:r>
              <a:rPr lang="en-US" sz="2800" b="1" dirty="0">
                <a:latin typeface="Arial" panose="020B0604020202020204" pitchFamily="34" charset="0"/>
                <a:cs typeface="Arial" panose="020B0604020202020204" pitchFamily="34" charset="0"/>
              </a:rPr>
              <a:t>Health Belief Model </a:t>
            </a:r>
          </a:p>
          <a:p>
            <a:pPr marL="0" indent="0">
              <a:buNone/>
            </a:pPr>
            <a:r>
              <a:rPr lang="en-US" sz="1400" dirty="0">
                <a:latin typeface="Arial" panose="020B0604020202020204" pitchFamily="34" charset="0"/>
                <a:cs typeface="Arial" panose="020B0604020202020204" pitchFamily="34" charset="0"/>
              </a:rPr>
              <a:t>A psychological model first developed in the 1950s was used to predict and explain preventive health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It assumes that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change depends on personal beliefs about a health threat and the effectiveness of actions to reduce that threat (Rosenstock, 1974).</a:t>
            </a:r>
          </a:p>
          <a:p>
            <a:pPr marL="0" indent="0">
              <a:buNone/>
            </a:pPr>
            <a:r>
              <a:rPr lang="en-US" sz="1400" dirty="0">
                <a:latin typeface="Arial" panose="020B0604020202020204" pitchFamily="34" charset="0"/>
                <a:cs typeface="Arial" panose="020B0604020202020204" pitchFamily="34" charset="0"/>
              </a:rPr>
              <a:t>Change4Life uses this model to encourage parents to make healthier choices for their children.</a:t>
            </a:r>
          </a:p>
          <a:p>
            <a:pPr marL="0" indent="0">
              <a:buNone/>
            </a:pPr>
            <a:r>
              <a:rPr lang="en-US" sz="1400" b="1" dirty="0">
                <a:latin typeface="Arial" panose="020B0604020202020204" pitchFamily="34" charset="0"/>
                <a:cs typeface="Arial" panose="020B0604020202020204" pitchFamily="34" charset="0"/>
              </a:rPr>
              <a:t>Perceived Susceptibility: </a:t>
            </a:r>
            <a:r>
              <a:rPr lang="en-US" sz="1400" dirty="0">
                <a:latin typeface="Arial" panose="020B0604020202020204" pitchFamily="34" charset="0"/>
                <a:cs typeface="Arial" panose="020B0604020202020204" pitchFamily="34" charset="0"/>
              </a:rPr>
              <a:t>Change4Life shows kids risk weight gain, tooth decay and type 2 diabetes from poor diet and little activity. Parents see that their child could be at risk.</a:t>
            </a:r>
          </a:p>
          <a:p>
            <a:pPr marL="0" indent="0">
              <a:buNone/>
            </a:pPr>
            <a:r>
              <a:rPr lang="en-US" sz="1400" b="1" dirty="0">
                <a:latin typeface="Arial" panose="020B0604020202020204" pitchFamily="34" charset="0"/>
                <a:cs typeface="Arial" panose="020B0604020202020204" pitchFamily="34" charset="0"/>
              </a:rPr>
              <a:t>Perceived Severity: </a:t>
            </a:r>
            <a:r>
              <a:rPr lang="en-US" sz="1400" dirty="0">
                <a:latin typeface="Arial" panose="020B0604020202020204" pitchFamily="34" charset="0"/>
                <a:cs typeface="Arial" panose="020B0604020202020204" pitchFamily="34" charset="0"/>
              </a:rPr>
              <a:t>It explains serious effects: low fitness, low confidence, missed school, and a higher chance of long‑term illness in later life. Act early to avoid worse problems.</a:t>
            </a:r>
          </a:p>
          <a:p>
            <a:pPr marL="0" indent="0">
              <a:buNone/>
            </a:pPr>
            <a:r>
              <a:rPr lang="en-US" sz="1400" b="1" dirty="0">
                <a:latin typeface="Arial" panose="020B0604020202020204" pitchFamily="34" charset="0"/>
                <a:cs typeface="Arial" panose="020B0604020202020204" pitchFamily="34" charset="0"/>
              </a:rPr>
              <a:t>Perceived Benefits: </a:t>
            </a:r>
            <a:r>
              <a:rPr lang="en-US" sz="1400" dirty="0">
                <a:latin typeface="Arial" panose="020B0604020202020204" pitchFamily="34" charset="0"/>
                <a:cs typeface="Arial" panose="020B0604020202020204" pitchFamily="34" charset="0"/>
              </a:rPr>
              <a:t>Healthy habits bring better weight, more energy, better sleep, stronger immunity, and healthy growth. Good reasons to change.</a:t>
            </a:r>
          </a:p>
          <a:p>
            <a:pPr marL="0" indent="0">
              <a:buNone/>
            </a:pPr>
            <a:r>
              <a:rPr lang="en-US" sz="1400" b="1" dirty="0">
                <a:latin typeface="Arial" panose="020B0604020202020204" pitchFamily="34" charset="0"/>
                <a:cs typeface="Arial" panose="020B0604020202020204" pitchFamily="34" charset="0"/>
              </a:rPr>
              <a:t>Perceived Barriers: </a:t>
            </a:r>
            <a:r>
              <a:rPr lang="en-US" sz="1400" dirty="0">
                <a:latin typeface="Arial" panose="020B0604020202020204" pitchFamily="34" charset="0"/>
                <a:cs typeface="Arial" panose="020B0604020202020204" pitchFamily="34" charset="0"/>
              </a:rPr>
              <a:t>Parents often think healthy eating costs more, takes time, or suits fussy eaters. Change4Life gives free guides, recipes, plans and tips to make it easy and cheap.</a:t>
            </a:r>
          </a:p>
          <a:p>
            <a:pPr marL="0" indent="0">
              <a:buNone/>
            </a:pPr>
            <a:r>
              <a:rPr lang="en-US" sz="1400" b="1" dirty="0">
                <a:latin typeface="Arial" panose="020B0604020202020204" pitchFamily="34" charset="0"/>
                <a:cs typeface="Arial" panose="020B0604020202020204" pitchFamily="34" charset="0"/>
              </a:rPr>
              <a:t>Cues to Action:</a:t>
            </a:r>
            <a:r>
              <a:rPr lang="en-US" sz="1400" dirty="0">
                <a:latin typeface="Arial" panose="020B0604020202020204" pitchFamily="34" charset="0"/>
                <a:cs typeface="Arial" panose="020B0604020202020204" pitchFamily="34" charset="0"/>
              </a:rPr>
              <a:t> TV, social media, schools, NHS, apps and shops remind families to choose healthier options. Simple prompts to start.</a:t>
            </a:r>
          </a:p>
          <a:p>
            <a:pPr marL="0" indent="0">
              <a:buNone/>
            </a:pPr>
            <a:r>
              <a:rPr lang="en-US" sz="1400" b="1" dirty="0">
                <a:latin typeface="Arial" panose="020B0604020202020204" pitchFamily="34" charset="0"/>
                <a:cs typeface="Arial" panose="020B0604020202020204" pitchFamily="34" charset="0"/>
              </a:rPr>
              <a:t>Self-Efficacy: </a:t>
            </a:r>
            <a:r>
              <a:rPr lang="en-US" sz="1400" dirty="0">
                <a:latin typeface="Arial" panose="020B0604020202020204" pitchFamily="34" charset="0"/>
                <a:cs typeface="Arial" panose="020B0604020202020204" pitchFamily="34" charset="0"/>
              </a:rPr>
              <a:t>Small changes work: swap sugary drinks for water, move more daily. Parents gain confidence that they can make a real difference.</a:t>
            </a:r>
          </a:p>
          <a:p>
            <a:pPr marL="0" indent="0">
              <a:buNone/>
            </a:pPr>
            <a:r>
              <a:rPr lang="en-US" sz="1400" dirty="0">
                <a:latin typeface="Arial" panose="020B0604020202020204" pitchFamily="34" charset="0"/>
                <a:cs typeface="Arial" panose="020B0604020202020204" pitchFamily="34" charset="0"/>
              </a:rPr>
              <a:t>(NHS, 2021; Public Health England, 2020)</a:t>
            </a:r>
          </a:p>
          <a:p>
            <a:pPr marL="0" indent="0">
              <a:buNone/>
            </a:pPr>
            <a:r>
              <a:rPr lang="en-US" sz="1400" b="1" dirty="0">
                <a:latin typeface="Arial" panose="020B0604020202020204" pitchFamily="34" charset="0"/>
                <a:cs typeface="Arial" panose="020B0604020202020204" pitchFamily="34" charset="0"/>
              </a:rPr>
              <a:t>Policy Links:</a:t>
            </a:r>
          </a:p>
          <a:p>
            <a:pPr marL="0" indent="0">
              <a:buNone/>
            </a:pPr>
            <a:r>
              <a:rPr lang="en-US" sz="1400" b="1" dirty="0">
                <a:latin typeface="Arial" panose="020B0604020202020204" pitchFamily="34" charset="0"/>
                <a:cs typeface="Arial" panose="020B0604020202020204" pitchFamily="34" charset="0"/>
              </a:rPr>
              <a:t>SDG 3: </a:t>
            </a:r>
            <a:r>
              <a:rPr lang="en-US" sz="1400" dirty="0">
                <a:latin typeface="Arial" panose="020B0604020202020204" pitchFamily="34" charset="0"/>
                <a:cs typeface="Arial" panose="020B0604020202020204" pitchFamily="34" charset="0"/>
              </a:rPr>
              <a:t>Good health; cut preventable illness in children (United Nations, 2023)</a:t>
            </a:r>
          </a:p>
          <a:p>
            <a:pPr marL="0" indent="0">
              <a:buNone/>
            </a:pPr>
            <a:r>
              <a:rPr lang="en-US" sz="1400" b="1" dirty="0">
                <a:latin typeface="Arial" panose="020B0604020202020204" pitchFamily="34" charset="0"/>
                <a:cs typeface="Arial" panose="020B0604020202020204" pitchFamily="34" charset="0"/>
              </a:rPr>
              <a:t>Health and Social Care Act 2012: </a:t>
            </a:r>
            <a:r>
              <a:rPr lang="en-US" sz="1400" dirty="0">
                <a:latin typeface="Arial" panose="020B0604020202020204" pitchFamily="34" charset="0"/>
                <a:cs typeface="Arial" panose="020B0604020202020204" pitchFamily="34" charset="0"/>
              </a:rPr>
              <a:t>Local councils lead public health (UK Parliament, 2022)</a:t>
            </a:r>
          </a:p>
          <a:p>
            <a:pPr marL="0" indent="0">
              <a:buNone/>
            </a:pPr>
            <a:r>
              <a:rPr lang="en-US" sz="1400" b="1" dirty="0">
                <a:latin typeface="Arial" panose="020B0604020202020204" pitchFamily="34" charset="0"/>
                <a:cs typeface="Arial" panose="020B0604020202020204" pitchFamily="34" charset="0"/>
              </a:rPr>
              <a:t>Public Health Outcomes Framework: </a:t>
            </a:r>
            <a:r>
              <a:rPr lang="en-US" sz="1400" dirty="0">
                <a:latin typeface="Arial" panose="020B0604020202020204" pitchFamily="34" charset="0"/>
                <a:cs typeface="Arial" panose="020B0604020202020204" pitchFamily="34" charset="0"/>
              </a:rPr>
              <a:t>Targets lower childhood obesity and better health (Gov.UK, 2025)</a:t>
            </a:r>
            <a:endParaRPr lang="en-GB" sz="1400" dirty="0">
              <a:latin typeface="Arial" panose="020B0604020202020204" pitchFamily="34" charset="0"/>
              <a:cs typeface="Arial" panose="020B0604020202020204" pitchFamily="34" charset="0"/>
            </a:endParaRPr>
          </a:p>
        </p:txBody>
      </p:sp>
      <p:pic>
        <p:nvPicPr>
          <p:cNvPr id="1026" name="Picture 2" descr="Health Belief Model Rosenstock">
            <a:extLst>
              <a:ext uri="{FF2B5EF4-FFF2-40B4-BE49-F238E27FC236}">
                <a16:creationId xmlns:a16="http://schemas.microsoft.com/office/drawing/2014/main" id="{CA7908D1-2633-22A4-C79E-DED034A483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90965" y="1685646"/>
            <a:ext cx="3801035" cy="436015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31C1467-EEAC-0E14-B27B-A8E306638419}"/>
              </a:ext>
            </a:extLst>
          </p:cNvPr>
          <p:cNvSpPr txBox="1"/>
          <p:nvPr/>
        </p:nvSpPr>
        <p:spPr>
          <a:xfrm>
            <a:off x="8742680" y="6111838"/>
            <a:ext cx="6106160" cy="307777"/>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(NHS, 2021)</a:t>
            </a:r>
            <a:endParaRPr lang="en-GB" sz="1400" dirty="0"/>
          </a:p>
        </p:txBody>
      </p:sp>
    </p:spTree>
    <p:extLst>
      <p:ext uri="{BB962C8B-B14F-4D97-AF65-F5344CB8AC3E}">
        <p14:creationId xmlns:p14="http://schemas.microsoft.com/office/powerpoint/2010/main" val="275339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198B88-4111-20B9-3A9B-0DE951E58428}"/>
              </a:ext>
            </a:extLst>
          </p:cNvPr>
          <p:cNvSpPr>
            <a:spLocks noGrp="1"/>
          </p:cNvSpPr>
          <p:nvPr>
            <p:ph idx="1"/>
          </p:nvPr>
        </p:nvSpPr>
        <p:spPr>
          <a:xfrm>
            <a:off x="152002" y="0"/>
            <a:ext cx="10353437" cy="6574620"/>
          </a:xfrm>
        </p:spPr>
        <p:txBody>
          <a:bodyPr>
            <a:noAutofit/>
          </a:bodyPr>
          <a:lstStyle/>
          <a:p>
            <a:pPr marL="0" indent="0">
              <a:buNone/>
            </a:pPr>
            <a:r>
              <a:rPr lang="en-US" sz="1400" b="1" dirty="0">
                <a:latin typeface="Arial" panose="020B0604020202020204" pitchFamily="34" charset="0"/>
                <a:cs typeface="Arial" panose="020B0604020202020204" pitchFamily="34" charset="0"/>
              </a:rPr>
              <a:t>Health Inequalities</a:t>
            </a:r>
            <a:r>
              <a:rPr lang="en-US" sz="1400" dirty="0">
                <a:latin typeface="Arial" panose="020B0604020202020204" pitchFamily="34" charset="0"/>
                <a:cs typeface="Arial" panose="020B0604020202020204" pitchFamily="34" charset="0"/>
              </a:rPr>
              <a:t>	</a:t>
            </a:r>
          </a:p>
          <a:p>
            <a:pPr marL="0" indent="0">
              <a:buNone/>
            </a:pPr>
            <a:r>
              <a:rPr lang="en-US" sz="1400" dirty="0">
                <a:latin typeface="Arial" panose="020B0604020202020204" pitchFamily="34" charset="0"/>
                <a:cs typeface="Arial" panose="020B0604020202020204" pitchFamily="34" charset="0"/>
              </a:rPr>
              <a:t>• Systematic, avoidable, and unfair differences in health outcomes, healthcare access, and life expectancy between populations </a:t>
            </a:r>
          </a:p>
          <a:p>
            <a:pPr marL="0" indent="0">
              <a:buNone/>
            </a:pPr>
            <a:r>
              <a:rPr lang="en-US" sz="1400" dirty="0">
                <a:latin typeface="Arial" panose="020B0604020202020204" pitchFamily="34" charset="0"/>
                <a:cs typeface="Arial" panose="020B0604020202020204" pitchFamily="34" charset="0"/>
              </a:rPr>
              <a:t>groups (World Health </a:t>
            </a:r>
            <a:r>
              <a:rPr lang="en-US" sz="1400" dirty="0" err="1">
                <a:latin typeface="Arial" panose="020B0604020202020204" pitchFamily="34" charset="0"/>
                <a:cs typeface="Arial" panose="020B0604020202020204" pitchFamily="34" charset="0"/>
              </a:rPr>
              <a:t>Organisation</a:t>
            </a:r>
            <a:r>
              <a:rPr lang="en-US" sz="1400" dirty="0">
                <a:latin typeface="Arial" panose="020B0604020202020204" pitchFamily="34" charset="0"/>
                <a:cs typeface="Arial" panose="020B0604020202020204" pitchFamily="34" charset="0"/>
              </a:rPr>
              <a:t>, 2021; Marmot et al., 2020).</a:t>
            </a:r>
          </a:p>
          <a:p>
            <a:pPr marL="0" indent="0">
              <a:buNone/>
            </a:pPr>
            <a:r>
              <a:rPr lang="en-US" sz="1400" dirty="0">
                <a:latin typeface="Arial" panose="020B0604020202020204" pitchFamily="34" charset="0"/>
                <a:cs typeface="Arial" panose="020B0604020202020204" pitchFamily="34" charset="0"/>
              </a:rPr>
              <a:t>•Often linked to social determinants of health such as income, education, employment, housing, ethnicity, and environment (World Health </a:t>
            </a:r>
            <a:r>
              <a:rPr lang="en-US" sz="1400" dirty="0" err="1">
                <a:latin typeface="Arial" panose="020B0604020202020204" pitchFamily="34" charset="0"/>
                <a:cs typeface="Arial" panose="020B0604020202020204" pitchFamily="34" charset="0"/>
              </a:rPr>
              <a:t>Organisation</a:t>
            </a:r>
            <a:r>
              <a:rPr lang="en-US" sz="1400" dirty="0">
                <a:latin typeface="Arial" panose="020B0604020202020204" pitchFamily="34" charset="0"/>
                <a:cs typeface="Arial" panose="020B0604020202020204" pitchFamily="34" charset="0"/>
              </a:rPr>
              <a:t>, 2021; WHO, 2023).</a:t>
            </a:r>
          </a:p>
          <a:p>
            <a:pPr marL="0" indent="0">
              <a:buNone/>
            </a:pPr>
            <a:r>
              <a:rPr lang="en-US" sz="1400" b="1" dirty="0">
                <a:latin typeface="Arial" panose="020B0604020202020204" pitchFamily="34" charset="0"/>
                <a:cs typeface="Arial" panose="020B0604020202020204" pitchFamily="34" charset="0"/>
              </a:rPr>
              <a:t>Health Inequalities in the UK</a:t>
            </a:r>
            <a:r>
              <a:rPr lang="en-US" sz="1400" dirty="0">
                <a:latin typeface="Arial" panose="020B0604020202020204" pitchFamily="34" charset="0"/>
                <a:cs typeface="Arial" panose="020B0604020202020204" pitchFamily="34" charset="0"/>
              </a:rPr>
              <a:t>	</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Differences in health outcomes, life expectancy, and access to care are linked to deprivation, ethnicity, income, and education.</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Life expectancy is up to 10 years lower in the most deprived areas of England.	</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Ethnic minority groups experience poorer health outcomes and barriers to healthcare access.	</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Mental health problems are more common in lower-income populations.	</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The Marmot Review highlights the need to address social determinants of health to reduce inequalities (Marmot et al.,2020; Public Health England, 2018)</a:t>
            </a:r>
            <a:endParaRPr lang="en-GB" sz="1400" dirty="0">
              <a:latin typeface="Arial" panose="020B0604020202020204" pitchFamily="34" charset="0"/>
              <a:cs typeface="Arial" panose="020B0604020202020204" pitchFamily="34" charset="0"/>
            </a:endParaRPr>
          </a:p>
          <a:p>
            <a:pPr marL="0" indent="0">
              <a:buNone/>
            </a:pPr>
            <a:r>
              <a:rPr lang="en-US" sz="1400" b="1" dirty="0">
                <a:latin typeface="Arial" panose="020B0604020202020204" pitchFamily="34" charset="0"/>
                <a:cs typeface="Arial" panose="020B0604020202020204" pitchFamily="34" charset="0"/>
              </a:rPr>
              <a:t>Barriers to Access		               </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Deprivation and poverty		</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Ethnic disparities	</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Digital exclusion	</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Language and transport barriers</a:t>
            </a:r>
          </a:p>
          <a:p>
            <a:pPr marL="0" indent="0">
              <a:buNone/>
            </a:pPr>
            <a:r>
              <a:rPr lang="en-US" sz="1400" b="1" dirty="0">
                <a:latin typeface="Arial" panose="020B0604020202020204" pitchFamily="34" charset="0"/>
                <a:cs typeface="Arial" panose="020B0604020202020204" pitchFamily="34" charset="0"/>
              </a:rPr>
              <a:t>Policies and Initiatives</a:t>
            </a:r>
            <a:r>
              <a:rPr lang="en-US" sz="1400" dirty="0">
                <a:latin typeface="Arial" panose="020B0604020202020204" pitchFamily="34" charset="0"/>
                <a:cs typeface="Arial" panose="020B0604020202020204" pitchFamily="34" charset="0"/>
              </a:rPr>
              <a:t>	</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Equality Act 2010, Health and Care Act 2022 </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NHS England Core2                          </a:t>
            </a:r>
          </a:p>
          <a:p>
            <a:pPr>
              <a:buFont typeface="Courier New" panose="02070309020205020404" pitchFamily="49" charset="0"/>
              <a:buChar char="o"/>
            </a:pPr>
            <a:endParaRPr lang="en-GB" sz="1400"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6A75F1EE-7BA7-09E7-7EA4-ECD7E5C60B27}"/>
              </a:ext>
            </a:extLst>
          </p:cNvPr>
          <p:cNvSpPr/>
          <p:nvPr/>
        </p:nvSpPr>
        <p:spPr>
          <a:xfrm>
            <a:off x="7663031" y="3893672"/>
            <a:ext cx="4528969" cy="243122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latin typeface="Arial" panose="020B0604020202020204" pitchFamily="34" charset="0"/>
                <a:cs typeface="Arial" panose="020B0604020202020204" pitchFamily="34" charset="0"/>
              </a:rPr>
              <a:t>Recommendations</a:t>
            </a:r>
            <a:r>
              <a:rPr lang="en-US" dirty="0"/>
              <a:t>	</a:t>
            </a:r>
          </a:p>
          <a:p>
            <a:pPr marL="285750" indent="-285750" algn="just">
              <a:buFont typeface="Arial" panose="020B0604020202020204" pitchFamily="34" charset="0"/>
              <a:buChar char="•"/>
            </a:pPr>
            <a:r>
              <a:rPr lang="en-US" sz="1400" dirty="0">
                <a:latin typeface="Arial" panose="020B0604020202020204" pitchFamily="34" charset="0"/>
                <a:cs typeface="Arial" panose="020B0604020202020204" pitchFamily="34" charset="0"/>
              </a:rPr>
              <a:t>Target funding to deprived communities</a:t>
            </a:r>
          </a:p>
          <a:p>
            <a:pPr marL="285750" indent="-285750" algn="just">
              <a:buFont typeface="Arial" panose="020B0604020202020204" pitchFamily="34" charset="0"/>
              <a:buChar char="•"/>
            </a:pPr>
            <a:r>
              <a:rPr lang="en-US" sz="1400" dirty="0">
                <a:latin typeface="Arial" panose="020B0604020202020204" pitchFamily="34" charset="0"/>
                <a:cs typeface="Arial" panose="020B0604020202020204" pitchFamily="34" charset="0"/>
              </a:rPr>
              <a:t>Improve digital inclusion	(</a:t>
            </a:r>
            <a:r>
              <a:rPr lang="da-DK" sz="1400" dirty="0">
                <a:latin typeface="Arial" panose="020B0604020202020204" pitchFamily="34" charset="0"/>
                <a:cs typeface="Arial" panose="020B0604020202020204" pitchFamily="34" charset="0"/>
              </a:rPr>
              <a:t>Marmot et al., 2020; NICE, 2022).</a:t>
            </a:r>
            <a:endParaRPr lang="en-US" sz="14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400" dirty="0">
                <a:latin typeface="Arial" panose="020B0604020202020204" pitchFamily="34" charset="0"/>
                <a:cs typeface="Arial" panose="020B0604020202020204" pitchFamily="34" charset="0"/>
              </a:rPr>
              <a:t>Expand community-based services</a:t>
            </a:r>
          </a:p>
          <a:p>
            <a:pPr marL="285750" indent="-285750" algn="just">
              <a:buFont typeface="Arial" panose="020B0604020202020204" pitchFamily="34" charset="0"/>
              <a:buChar char="•"/>
            </a:pPr>
            <a:r>
              <a:rPr lang="en-US" sz="1400" dirty="0">
                <a:latin typeface="Arial" panose="020B0604020202020204" pitchFamily="34" charset="0"/>
                <a:cs typeface="Arial" panose="020B0604020202020204" pitchFamily="34" charset="0"/>
              </a:rPr>
              <a:t>Increase cultural competence training</a:t>
            </a:r>
          </a:p>
          <a:p>
            <a:pPr algn="just"/>
            <a:r>
              <a:rPr lang="en-US" sz="1400" dirty="0">
                <a:latin typeface="Arial" panose="020B0604020202020204" pitchFamily="34" charset="0"/>
                <a:cs typeface="Arial" panose="020B0604020202020204" pitchFamily="34" charset="0"/>
              </a:rPr>
              <a:t>(NHS England, 2019; WHO, 2021)</a:t>
            </a:r>
            <a:endParaRPr lang="en-GB" sz="1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0F21707-CE0B-A291-65CC-842319083008}"/>
              </a:ext>
            </a:extLst>
          </p:cNvPr>
          <p:cNvSpPr txBox="1"/>
          <p:nvPr/>
        </p:nvSpPr>
        <p:spPr>
          <a:xfrm>
            <a:off x="4528970" y="5296068"/>
            <a:ext cx="3027680" cy="523220"/>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(Marmot et al.,2020; Public Health England, 2018 ; WHO, 2023)</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47931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D3881D-3A94-0935-60E7-0644952EC41F}"/>
              </a:ext>
            </a:extLst>
          </p:cNvPr>
          <p:cNvSpPr>
            <a:spLocks noGrp="1"/>
          </p:cNvSpPr>
          <p:nvPr>
            <p:ph idx="1"/>
          </p:nvPr>
        </p:nvSpPr>
        <p:spPr>
          <a:xfrm>
            <a:off x="343958" y="579439"/>
            <a:ext cx="8761941" cy="5392736"/>
          </a:xfrm>
        </p:spPr>
        <p:txBody>
          <a:bodyPr>
            <a:normAutofit fontScale="55000" lnSpcReduction="20000"/>
          </a:bodyPr>
          <a:lstStyle/>
          <a:p>
            <a:pPr marL="0" indent="0">
              <a:buNone/>
            </a:pPr>
            <a:endParaRPr lang="en-US" dirty="0">
              <a:latin typeface="Arial" panose="020B0604020202020204" pitchFamily="34" charset="0"/>
              <a:cs typeface="Arial" panose="020B0604020202020204" pitchFamily="34" charset="0"/>
            </a:endParaRPr>
          </a:p>
          <a:p>
            <a:pPr marL="0" indent="0">
              <a:buNone/>
            </a:pPr>
            <a:r>
              <a:rPr lang="en-US" sz="5100" b="1" dirty="0">
                <a:latin typeface="Arial" panose="020B0604020202020204" pitchFamily="34" charset="0"/>
                <a:cs typeface="Arial" panose="020B0604020202020204" pitchFamily="34" charset="0"/>
              </a:rPr>
              <a:t>Conclusion </a:t>
            </a:r>
          </a:p>
          <a:p>
            <a:r>
              <a:rPr lang="en-US" sz="2200" dirty="0">
                <a:latin typeface="Arial" panose="020B0604020202020204" pitchFamily="34" charset="0"/>
                <a:cs typeface="Arial" panose="020B0604020202020204" pitchFamily="34" charset="0"/>
              </a:rPr>
              <a:t>Health, wellbeing and sustainability are interconnected</a:t>
            </a:r>
          </a:p>
          <a:p>
            <a:pPr marL="0" indent="0">
              <a:buNone/>
            </a:pPr>
            <a:r>
              <a:rPr lang="en-US" sz="2200" dirty="0">
                <a:latin typeface="Arial" panose="020B0604020202020204" pitchFamily="34" charset="0"/>
                <a:cs typeface="Arial" panose="020B0604020202020204" pitchFamily="34" charset="0"/>
              </a:rPr>
              <a:t>(Brundtland Commission, 1987; World Health </a:t>
            </a:r>
            <a:r>
              <a:rPr lang="en-US" sz="2200" dirty="0" err="1">
                <a:latin typeface="Arial" panose="020B0604020202020204" pitchFamily="34" charset="0"/>
                <a:cs typeface="Arial" panose="020B0604020202020204" pitchFamily="34" charset="0"/>
              </a:rPr>
              <a:t>Organisation</a:t>
            </a:r>
            <a:r>
              <a:rPr lang="en-US" sz="2200" dirty="0">
                <a:latin typeface="Arial" panose="020B0604020202020204" pitchFamily="34" charset="0"/>
                <a:cs typeface="Arial" panose="020B0604020202020204" pitchFamily="34" charset="0"/>
              </a:rPr>
              <a:t>, 2023; United Nations, 2023).</a:t>
            </a:r>
          </a:p>
          <a:p>
            <a:r>
              <a:rPr lang="en-US" sz="2200" dirty="0">
                <a:latin typeface="Arial" panose="020B0604020202020204" pitchFamily="34" charset="0"/>
                <a:cs typeface="Arial" panose="020B0604020202020204" pitchFamily="34" charset="0"/>
              </a:rPr>
              <a:t>Both models show: Treat the person and address wider causes</a:t>
            </a:r>
          </a:p>
          <a:p>
            <a:pPr marL="0" indent="0">
              <a:buNone/>
            </a:pPr>
            <a:r>
              <a:rPr lang="da-DK" sz="2200" dirty="0">
                <a:latin typeface="Arial" panose="020B0604020202020204" pitchFamily="34" charset="0"/>
                <a:cs typeface="Arial" panose="020B0604020202020204" pitchFamily="34" charset="0"/>
              </a:rPr>
              <a:t>(Marmot et al., 2020; Huber et al., 2011; NHS England, 2022)</a:t>
            </a:r>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UK policies and programs work but face funding and access limits</a:t>
            </a:r>
          </a:p>
          <a:p>
            <a:pPr marL="0" indent="0">
              <a:buNone/>
            </a:pPr>
            <a:r>
              <a:rPr lang="nb-NO" sz="2200" dirty="0">
                <a:latin typeface="Arial" panose="020B0604020202020204" pitchFamily="34" charset="0"/>
                <a:cs typeface="Arial" panose="020B0604020202020204" pitchFamily="34" charset="0"/>
              </a:rPr>
              <a:t>(Gov.UK, 2025; Marmot et al., 2020; NHS England, 2019).</a:t>
            </a:r>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Achieving SDG 3 requires equitable, community-focused care</a:t>
            </a:r>
          </a:p>
          <a:p>
            <a:pPr marL="0" indent="0">
              <a:buNone/>
            </a:pPr>
            <a:r>
              <a:rPr lang="en-US" sz="2200" dirty="0">
                <a:latin typeface="Arial" panose="020B0604020202020204" pitchFamily="34" charset="0"/>
                <a:cs typeface="Arial" panose="020B0604020202020204" pitchFamily="34" charset="0"/>
              </a:rPr>
              <a:t>(United Nations, 2023; NICE, 2022; Public Health England, 2018</a:t>
            </a:r>
            <a:r>
              <a:rPr lang="en-US" sz="2000" dirty="0">
                <a:latin typeface="Arial" panose="020B0604020202020204" pitchFamily="34" charset="0"/>
                <a:cs typeface="Arial" panose="020B0604020202020204" pitchFamily="34" charset="0"/>
              </a:rPr>
              <a:t>)</a:t>
            </a:r>
          </a:p>
          <a:p>
            <a:pPr marL="0" indent="0">
              <a:buNone/>
            </a:pPr>
            <a:r>
              <a:rPr lang="en-US" sz="5100" b="1" dirty="0">
                <a:latin typeface="Arial" panose="020B0604020202020204" pitchFamily="34" charset="0"/>
                <a:cs typeface="Arial" panose="020B0604020202020204" pitchFamily="34" charset="0"/>
              </a:rPr>
              <a:t>Recommendation</a:t>
            </a:r>
          </a:p>
          <a:p>
            <a:r>
              <a:rPr lang="en-US" sz="2500" dirty="0">
                <a:latin typeface="Arial" panose="020B0604020202020204" pitchFamily="34" charset="0"/>
                <a:cs typeface="Arial" panose="020B0604020202020204" pitchFamily="34" charset="0"/>
              </a:rPr>
              <a:t>Fund services based on need and deprivation</a:t>
            </a:r>
          </a:p>
          <a:p>
            <a:pPr marL="0" indent="0">
              <a:buNone/>
            </a:pPr>
            <a:r>
              <a:rPr lang="en-US" sz="2500" dirty="0">
                <a:latin typeface="Arial" panose="020B0604020202020204" pitchFamily="34" charset="0"/>
                <a:cs typeface="Arial" panose="020B0604020202020204" pitchFamily="34" charset="0"/>
              </a:rPr>
              <a:t>(Marmot et al., 2020; Gov.uk , 2025).</a:t>
            </a:r>
          </a:p>
          <a:p>
            <a:r>
              <a:rPr lang="en-US" sz="2500" dirty="0">
                <a:latin typeface="Arial" panose="020B0604020202020204" pitchFamily="34" charset="0"/>
                <a:cs typeface="Arial" panose="020B0604020202020204" pitchFamily="34" charset="0"/>
              </a:rPr>
              <a:t>Expand digital inclusion: Free devices, data and face-to-face help (NHS England, 2019; Marmot et al., 2020)</a:t>
            </a:r>
          </a:p>
          <a:p>
            <a:r>
              <a:rPr lang="en-US" sz="2500" dirty="0">
                <a:latin typeface="Arial" panose="020B0604020202020204" pitchFamily="34" charset="0"/>
                <a:cs typeface="Arial" panose="020B0604020202020204" pitchFamily="34" charset="0"/>
              </a:rPr>
              <a:t>Scale MECC and person-</a:t>
            </a:r>
            <a:r>
              <a:rPr lang="en-US" sz="2500" dirty="0" err="1">
                <a:latin typeface="Arial" panose="020B0604020202020204" pitchFamily="34" charset="0"/>
                <a:cs typeface="Arial" panose="020B0604020202020204" pitchFamily="34" charset="0"/>
              </a:rPr>
              <a:t>centred</a:t>
            </a:r>
            <a:r>
              <a:rPr lang="en-US" sz="2500" dirty="0">
                <a:latin typeface="Arial" panose="020B0604020202020204" pitchFamily="34" charset="0"/>
                <a:cs typeface="Arial" panose="020B0604020202020204" pitchFamily="34" charset="0"/>
              </a:rPr>
              <a:t> care (NHS England, 2022; Public Health England, 2016)</a:t>
            </a:r>
          </a:p>
          <a:p>
            <a:r>
              <a:rPr lang="en-US" sz="2500" dirty="0">
                <a:latin typeface="Arial" panose="020B0604020202020204" pitchFamily="34" charset="0"/>
                <a:cs typeface="Arial" panose="020B0604020202020204" pitchFamily="34" charset="0"/>
              </a:rPr>
              <a:t>Collect data by ethnicity, income, and location to track gaps </a:t>
            </a:r>
            <a:r>
              <a:rPr lang="da-DK" sz="2500" dirty="0">
                <a:latin typeface="Arial" panose="020B0604020202020204" pitchFamily="34" charset="0"/>
                <a:cs typeface="Arial" panose="020B0604020202020204" pitchFamily="34" charset="0"/>
              </a:rPr>
              <a:t>(Marmot et al., 2020; NICE, 2022)</a:t>
            </a:r>
            <a:endParaRPr lang="en-US" sz="2500" dirty="0">
              <a:latin typeface="Arial" panose="020B0604020202020204" pitchFamily="34" charset="0"/>
              <a:cs typeface="Arial" panose="020B0604020202020204" pitchFamily="34" charset="0"/>
            </a:endParaRPr>
          </a:p>
          <a:p>
            <a:r>
              <a:rPr lang="en-US" sz="2500" dirty="0">
                <a:latin typeface="Arial" panose="020B0604020202020204" pitchFamily="34" charset="0"/>
                <a:cs typeface="Arial" panose="020B0604020202020204" pitchFamily="34" charset="0"/>
              </a:rPr>
              <a:t>Co-design services with local communities (Marmot et al., 2020; NHS England, 2019)</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12653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7142A3-044B-BE58-1A1F-8725589AD557}"/>
              </a:ext>
            </a:extLst>
          </p:cNvPr>
          <p:cNvSpPr txBox="1"/>
          <p:nvPr/>
        </p:nvSpPr>
        <p:spPr>
          <a:xfrm>
            <a:off x="230953" y="985519"/>
            <a:ext cx="10914567" cy="6409447"/>
          </a:xfrm>
          <a:prstGeom prst="rect">
            <a:avLst/>
          </a:prstGeom>
          <a:noFill/>
        </p:spPr>
        <p:txBody>
          <a:bodyPr wrap="square">
            <a:spAutoFit/>
          </a:bodyPr>
          <a:lstStyle/>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Brundtland Commission (1987) Our Common Future Available </a:t>
            </a:r>
            <a:r>
              <a:rPr lang="en-GB" sz="1400" dirty="0" err="1">
                <a:latin typeface="Arial" panose="020B0604020202020204" pitchFamily="34" charset="0"/>
                <a:cs typeface="Arial" panose="020B0604020202020204" pitchFamily="34" charset="0"/>
              </a:rPr>
              <a:t>at:https</a:t>
            </a:r>
            <a:r>
              <a:rPr lang="en-GB" sz="1400" dirty="0">
                <a:latin typeface="Arial" panose="020B0604020202020204" pitchFamily="34" charset="0"/>
                <a:cs typeface="Arial" panose="020B0604020202020204" pitchFamily="34" charset="0"/>
              </a:rPr>
              <a:t>://www.brundtland.co.za/other-publication/brundtland-report-1987-our-common-future/ (Accessed: 8 April 2025).</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Callahan, D. (1973) 'The WHO Definition of "Health"',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Hastings Center Studies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1(3), pp. 77–87.</a:t>
            </a:r>
            <a:b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b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Dodge, R., Daly, A.P., Huyton, J. and Sanders, L.D. (2012) 'The challenge of defining wellbeing',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International Journal of Wellbeing</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2(3), pp. 222–235. Available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doi:10.5502/ijw.v2i3.4 </a:t>
            </a:r>
            <a:b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Dubos, R. (1965) </a:t>
            </a:r>
            <a:r>
              <a:rPr lang="en-US" altLang="en-US" sz="1400" i="1" dirty="0">
                <a:latin typeface="Arial" panose="020B0604020202020204" pitchFamily="34" charset="0"/>
                <a:cs typeface="Arial" panose="020B0604020202020204" pitchFamily="34" charset="0"/>
              </a:rPr>
              <a:t>Man Adapting</a:t>
            </a:r>
            <a:r>
              <a:rPr lang="en-US" altLang="en-US" sz="1400" dirty="0">
                <a:latin typeface="Arial" panose="020B0604020202020204" pitchFamily="34" charset="0"/>
                <a:cs typeface="Arial" panose="020B0604020202020204" pitchFamily="34" charset="0"/>
              </a:rPr>
              <a:t>. New Haven: Yale University Press.</a:t>
            </a:r>
          </a:p>
          <a:p>
            <a:pPr lvl="0" defTabSz="914400" eaLnBrk="0" fontAlgn="base" hangingPunct="0">
              <a:spcBef>
                <a:spcPct val="0"/>
              </a:spcBef>
              <a:spcAft>
                <a:spcPct val="0"/>
              </a:spcAft>
            </a:pPr>
            <a:endParaRPr lang="en-US" altLang="en-US" sz="1400"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Engel, G.L. (1977) 'The need for a new medical model: A challenge for biomedicine', </a:t>
            </a:r>
            <a:r>
              <a:rPr lang="en-US" altLang="en-US" sz="1400" i="1" dirty="0">
                <a:latin typeface="Arial" panose="020B0604020202020204" pitchFamily="34" charset="0"/>
                <a:cs typeface="Arial" panose="020B0604020202020204" pitchFamily="34" charset="0"/>
              </a:rPr>
              <a:t>Science</a:t>
            </a:r>
            <a:r>
              <a:rPr lang="en-US" altLang="en-US" sz="1400" dirty="0">
                <a:latin typeface="Arial" panose="020B0604020202020204" pitchFamily="34" charset="0"/>
                <a:cs typeface="Arial" panose="020B0604020202020204" pitchFamily="34" charset="0"/>
              </a:rPr>
              <a:t>, 196(4286), pp. 129–136.</a:t>
            </a:r>
          </a:p>
          <a:p>
            <a:pPr lvl="0" defTabSz="914400" eaLnBrk="0" fontAlgn="base" hangingPunct="0">
              <a:spcBef>
                <a:spcPct val="0"/>
              </a:spcBef>
              <a:spcAft>
                <a:spcPct val="0"/>
              </a:spcAft>
            </a:pPr>
            <a:endParaRPr lang="en-US" altLang="en-US" sz="1400" dirty="0">
              <a:latin typeface="Arial" panose="020B0604020202020204" pitchFamily="34" charset="0"/>
              <a:cs typeface="Arial" panose="020B0604020202020204" pitchFamily="34" charset="0"/>
            </a:endParaRPr>
          </a:p>
          <a:p>
            <a:pPr defTabSz="914400" eaLnBrk="0" fontAlgn="base" hangingPunct="0">
              <a:spcBef>
                <a:spcPct val="0"/>
              </a:spcBef>
              <a:spcAft>
                <a:spcPct val="0"/>
              </a:spcAft>
            </a:pPr>
            <a:r>
              <a:rPr lang="en-GB" sz="1400" kern="100" dirty="0">
                <a:latin typeface="Arial" panose="020B0604020202020204" pitchFamily="34" charset="0"/>
                <a:ea typeface="DengXian" panose="02010600030101010101" pitchFamily="2" charset="-122"/>
                <a:cs typeface="Arial" panose="020B0604020202020204" pitchFamily="34" charset="0"/>
              </a:rPr>
              <a:t>Gov.UK (2025) </a:t>
            </a:r>
            <a:r>
              <a:rPr lang="en-GB" sz="1400" i="1" kern="100" dirty="0">
                <a:latin typeface="Arial" panose="020B0604020202020204" pitchFamily="34" charset="0"/>
                <a:ea typeface="DengXian" panose="02010600030101010101" pitchFamily="2" charset="-122"/>
                <a:cs typeface="Arial" panose="020B0604020202020204" pitchFamily="34" charset="0"/>
              </a:rPr>
              <a:t>Public Health Outcomes Framework </a:t>
            </a:r>
            <a:r>
              <a:rPr lang="en-GB" sz="1400" kern="100" dirty="0">
                <a:latin typeface="Arial" panose="020B0604020202020204" pitchFamily="34" charset="0"/>
                <a:ea typeface="DengXian" panose="02010600030101010101" pitchFamily="2" charset="-122"/>
                <a:cs typeface="Arial" panose="020B0604020202020204" pitchFamily="34" charset="0"/>
              </a:rPr>
              <a:t>Available at: </a:t>
            </a:r>
            <a:r>
              <a:rPr lang="en-GB" sz="1400" u="sng" kern="100" dirty="0">
                <a:solidFill>
                  <a:srgbClr val="0000FF"/>
                </a:solidFill>
                <a:latin typeface="Arial" panose="020B0604020202020204" pitchFamily="34" charset="0"/>
                <a:ea typeface="DengXian" panose="02010600030101010101" pitchFamily="2" charset="-122"/>
                <a:cs typeface="Arial" panose="020B0604020202020204" pitchFamily="34" charset="0"/>
                <a:hlinkClick r:id="rId2"/>
              </a:rPr>
              <a:t>Public Health Outcomes Framework - GOV.UK</a:t>
            </a:r>
            <a:r>
              <a:rPr lang="en-GB" sz="1400" kern="100" dirty="0">
                <a:latin typeface="Arial" panose="020B0604020202020204" pitchFamily="34" charset="0"/>
                <a:ea typeface="DengXian" panose="02010600030101010101" pitchFamily="2" charset="-122"/>
                <a:cs typeface="Arial" panose="020B0604020202020204" pitchFamily="34" charset="0"/>
              </a:rPr>
              <a:t> (Accessed: 5 May 2025).</a:t>
            </a:r>
          </a:p>
          <a:p>
            <a:pPr lvl="0" defTabSz="914400" eaLnBrk="0" fontAlgn="base" hangingPunct="0">
              <a:spcBef>
                <a:spcPct val="0"/>
              </a:spcBef>
              <a:spcAft>
                <a:spcPct val="0"/>
              </a:spcAft>
            </a:pPr>
            <a:br>
              <a:rPr lang="en-US" altLang="en-US" sz="1400" dirty="0">
                <a:latin typeface="Arial" panose="020B0604020202020204" pitchFamily="34" charset="0"/>
                <a:cs typeface="Arial" panose="020B0604020202020204" pitchFamily="34" charset="0"/>
              </a:rPr>
            </a:br>
            <a:r>
              <a:rPr lang="en-US" altLang="en-US" sz="1400" dirty="0">
                <a:latin typeface="Arial" panose="020B0604020202020204" pitchFamily="34" charset="0"/>
                <a:cs typeface="Arial" panose="020B0604020202020204" pitchFamily="34" charset="0"/>
              </a:rPr>
              <a:t>Huber, M., </a:t>
            </a:r>
            <a:r>
              <a:rPr lang="en-US" altLang="en-US" sz="1400" dirty="0" err="1">
                <a:latin typeface="Arial" panose="020B0604020202020204" pitchFamily="34" charset="0"/>
                <a:cs typeface="Arial" panose="020B0604020202020204" pitchFamily="34" charset="0"/>
              </a:rPr>
              <a:t>Knottnerus</a:t>
            </a:r>
            <a:r>
              <a:rPr lang="en-US" altLang="en-US" sz="1400" dirty="0">
                <a:latin typeface="Arial" panose="020B0604020202020204" pitchFamily="34" charset="0"/>
                <a:cs typeface="Arial" panose="020B0604020202020204" pitchFamily="34" charset="0"/>
              </a:rPr>
              <a:t>, J.A., Green, L., van der Horst, H., Jadad, A.R., Kromhout, D., Leonard, B., Lorig, K., Loureiro, M.I., van der Meer, J.W.M., Schnabel, P., Smith, R., van Weel, C. and Smid, H. (2011) 'How should we define health?', </a:t>
            </a:r>
            <a:r>
              <a:rPr lang="en-US" altLang="en-US" sz="1400" i="1" dirty="0">
                <a:latin typeface="Arial" panose="020B0604020202020204" pitchFamily="34" charset="0"/>
                <a:cs typeface="Arial" panose="020B0604020202020204" pitchFamily="34" charset="0"/>
              </a:rPr>
              <a:t>BMJ</a:t>
            </a:r>
            <a:r>
              <a:rPr lang="en-US" altLang="en-US" sz="1400" dirty="0">
                <a:latin typeface="Arial" panose="020B0604020202020204" pitchFamily="34" charset="0"/>
                <a:cs typeface="Arial" panose="020B0604020202020204" pitchFamily="34" charset="0"/>
              </a:rPr>
              <a:t>, 343, d4163. Available at: </a:t>
            </a:r>
            <a:r>
              <a:rPr lang="en-US" altLang="en-US" sz="1400" dirty="0">
                <a:latin typeface="Arial" panose="020B0604020202020204" pitchFamily="34" charset="0"/>
                <a:cs typeface="Arial" panose="020B0604020202020204" pitchFamily="34" charset="0"/>
                <a:hlinkClick r:id="rId3"/>
              </a:rPr>
              <a:t>https://www.bmj.com/content/343/bmj.d4163</a:t>
            </a:r>
            <a:r>
              <a:rPr lang="en-US" altLang="en-US" sz="1400" dirty="0">
                <a:latin typeface="Arial" panose="020B0604020202020204" pitchFamily="34" charset="0"/>
                <a:cs typeface="Arial" panose="020B0604020202020204" pitchFamily="34" charset="0"/>
              </a:rPr>
              <a:t> (Accessed: 8 June 2026).</a:t>
            </a:r>
          </a:p>
          <a:p>
            <a:pPr>
              <a:lnSpc>
                <a:spcPct val="115000"/>
              </a:lnSpc>
              <a:spcAft>
                <a:spcPts val="800"/>
              </a:spcAft>
            </a:pPr>
            <a:endParaRPr lang="en-GB" sz="1400" kern="100" dirty="0">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400" kern="100" dirty="0">
                <a:latin typeface="Arial" panose="020B0604020202020204" pitchFamily="34" charset="0"/>
                <a:ea typeface="DengXian" panose="02010600030101010101" pitchFamily="2" charset="-122"/>
                <a:cs typeface="Arial" panose="020B0604020202020204" pitchFamily="34" charset="0"/>
              </a:rPr>
              <a:t>Marmot, M., Allen, J., Goldblatt, P., Boyce, T., McNeish, D., Grady, M. and Geddes, I. (2010) </a:t>
            </a:r>
            <a:r>
              <a:rPr lang="en-GB" sz="1400" i="1" kern="100" dirty="0">
                <a:latin typeface="Arial" panose="020B0604020202020204" pitchFamily="34" charset="0"/>
                <a:ea typeface="DengXian" panose="02010600030101010101" pitchFamily="2" charset="-122"/>
                <a:cs typeface="Arial" panose="020B0604020202020204" pitchFamily="34" charset="0"/>
              </a:rPr>
              <a:t>Fair society, healthy lives: The Marmot Review</a:t>
            </a:r>
            <a:r>
              <a:rPr lang="en-GB" sz="1400" kern="100" dirty="0">
                <a:latin typeface="Arial" panose="020B0604020202020204" pitchFamily="34" charset="0"/>
                <a:ea typeface="DengXian" panose="02010600030101010101" pitchFamily="2" charset="-122"/>
                <a:cs typeface="Arial" panose="020B0604020202020204" pitchFamily="34" charset="0"/>
              </a:rPr>
              <a:t>. London: Institute of Health Equity. Available at: </a:t>
            </a:r>
            <a:r>
              <a:rPr lang="en-GB" sz="1400" u="sng" kern="100" dirty="0">
                <a:solidFill>
                  <a:srgbClr val="0000FF"/>
                </a:solidFill>
                <a:latin typeface="Arial" panose="020B0604020202020204" pitchFamily="34" charset="0"/>
                <a:ea typeface="DengXian" panose="02010600030101010101" pitchFamily="2" charset="-122"/>
                <a:cs typeface="Arial" panose="020B0604020202020204" pitchFamily="34" charset="0"/>
                <a:hlinkClick r:id="rId4"/>
              </a:rPr>
              <a:t>https://www.instituteofhealthequity.org/resources-reports/fair-society-healthy-lives-the-marmot-review</a:t>
            </a:r>
            <a:r>
              <a:rPr lang="en-GB" sz="1400" kern="100" dirty="0">
                <a:latin typeface="Arial" panose="020B0604020202020204" pitchFamily="34" charset="0"/>
                <a:ea typeface="DengXian" panose="02010600030101010101" pitchFamily="2" charset="-122"/>
                <a:cs typeface="Arial" panose="020B0604020202020204" pitchFamily="34" charset="0"/>
              </a:rPr>
              <a:t>  (Accessed: 11 June 2026).</a:t>
            </a:r>
          </a:p>
          <a:p>
            <a:pPr>
              <a:lnSpc>
                <a:spcPct val="115000"/>
              </a:lnSpc>
              <a:spcAft>
                <a:spcPts val="800"/>
              </a:spcAft>
            </a:pPr>
            <a:endParaRPr lang="en-GB" sz="1400" kern="100" dirty="0">
              <a:latin typeface="Arial" panose="020B0604020202020204" pitchFamily="34" charset="0"/>
              <a:ea typeface="DengXian" panose="02010600030101010101" pitchFamily="2" charset="-122"/>
              <a:cs typeface="Arial" panose="020B0604020202020204" pitchFamily="34" charset="0"/>
            </a:endParaRPr>
          </a:p>
          <a:p>
            <a:pPr lvl="0" defTabSz="914400" eaLnBrk="0" fontAlgn="base" hangingPunct="0">
              <a:spcBef>
                <a:spcPct val="0"/>
              </a:spcBef>
              <a:spcAft>
                <a:spcPct val="0"/>
              </a:spcAft>
            </a:pPr>
            <a:br>
              <a:rPr lang="en-GB" sz="1100" dirty="0">
                <a:latin typeface="Arial" panose="020B0604020202020204" pitchFamily="34" charset="0"/>
                <a:cs typeface="Arial" panose="020B0604020202020204" pitchFamily="34" charset="0"/>
              </a:rPr>
            </a:br>
            <a:endParaRPr lang="en-US" altLang="en-US" sz="1100"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endParaRPr kumimoji="0" lang="en-US"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5CAC320D-9B1C-B712-962C-05C285F5C77F}"/>
              </a:ext>
            </a:extLst>
          </p:cNvPr>
          <p:cNvSpPr txBox="1"/>
          <p:nvPr/>
        </p:nvSpPr>
        <p:spPr>
          <a:xfrm>
            <a:off x="3434080" y="93990"/>
            <a:ext cx="3190240" cy="523220"/>
          </a:xfrm>
          <a:prstGeom prst="rect">
            <a:avLst/>
          </a:prstGeom>
          <a:noFill/>
        </p:spPr>
        <p:txBody>
          <a:bodyPr wrap="square" rtlCol="0">
            <a:spAutoFit/>
          </a:bodyPr>
          <a:lstStyle/>
          <a:p>
            <a:r>
              <a:rPr lang="en-US" sz="2800" b="1" dirty="0">
                <a:latin typeface="Arial" panose="020B0604020202020204" pitchFamily="34" charset="0"/>
                <a:cs typeface="Arial" panose="020B0604020202020204" pitchFamily="34" charset="0"/>
              </a:rPr>
              <a:t>Reference List</a:t>
            </a: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83130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7369EC-DEA6-4874-E9DE-0917D7A1EC09}"/>
              </a:ext>
            </a:extLst>
          </p:cNvPr>
          <p:cNvSpPr txBox="1"/>
          <p:nvPr/>
        </p:nvSpPr>
        <p:spPr>
          <a:xfrm>
            <a:off x="210371" y="124310"/>
            <a:ext cx="9461351" cy="6770058"/>
          </a:xfrm>
          <a:prstGeom prst="rect">
            <a:avLst/>
          </a:prstGeom>
          <a:noFill/>
        </p:spPr>
        <p:txBody>
          <a:bodyPr wrap="square">
            <a:spAutoFit/>
          </a:bodyPr>
          <a:lstStyle/>
          <a:p>
            <a:pPr>
              <a:lnSpc>
                <a:spcPct val="115000"/>
              </a:lnSpc>
              <a:spcAft>
                <a:spcPts val="800"/>
              </a:spcAft>
            </a:pPr>
            <a:r>
              <a:rPr lang="en-GB" sz="1400" kern="100" dirty="0">
                <a:latin typeface="Arial" panose="020B0604020202020204" pitchFamily="34" charset="0"/>
                <a:ea typeface="DengXian" panose="02010600030101010101" pitchFamily="2" charset="-122"/>
                <a:cs typeface="Arial" panose="020B0604020202020204" pitchFamily="34" charset="0"/>
              </a:rPr>
              <a:t>Marmot, M., Allen, J., Boyce, T., Goldblatt, P. and Morrison, J. (2020) </a:t>
            </a:r>
            <a:r>
              <a:rPr lang="en-GB" sz="1400" i="1" kern="100" dirty="0">
                <a:latin typeface="Arial" panose="020B0604020202020204" pitchFamily="34" charset="0"/>
                <a:ea typeface="DengXian" panose="02010600030101010101" pitchFamily="2" charset="-122"/>
                <a:cs typeface="Arial" panose="020B0604020202020204" pitchFamily="34" charset="0"/>
              </a:rPr>
              <a:t>Health equity in England: The Marmot Review 10 years on</a:t>
            </a:r>
            <a:r>
              <a:rPr lang="en-GB" sz="1400" kern="100" dirty="0">
                <a:latin typeface="Arial" panose="020B0604020202020204" pitchFamily="34" charset="0"/>
                <a:ea typeface="DengXian" panose="02010600030101010101" pitchFamily="2" charset="-122"/>
                <a:cs typeface="Arial" panose="020B0604020202020204" pitchFamily="34" charset="0"/>
              </a:rPr>
              <a:t>. London: Institute of Health Equity. Available at: </a:t>
            </a:r>
            <a:r>
              <a:rPr lang="en-GB" sz="1400" u="sng" kern="100" dirty="0">
                <a:solidFill>
                  <a:srgbClr val="0000FF"/>
                </a:solidFill>
                <a:latin typeface="Arial" panose="020B0604020202020204" pitchFamily="34" charset="0"/>
                <a:ea typeface="DengXian" panose="02010600030101010101" pitchFamily="2" charset="-122"/>
                <a:cs typeface="Arial" panose="020B0604020202020204" pitchFamily="34" charset="0"/>
                <a:hlinkClick r:id="rId2"/>
              </a:rPr>
              <a:t>https://www.health.org.uk/publications/reports/the-marmot-review-10-years-on</a:t>
            </a:r>
            <a:r>
              <a:rPr lang="en-GB" sz="1400" kern="100" dirty="0">
                <a:latin typeface="Arial" panose="020B0604020202020204" pitchFamily="34" charset="0"/>
                <a:ea typeface="DengXian" panose="02010600030101010101" pitchFamily="2" charset="-122"/>
                <a:cs typeface="Arial" panose="020B0604020202020204" pitchFamily="34" charset="0"/>
              </a:rPr>
              <a:t> (Accessed: 8 June 2026).</a:t>
            </a:r>
          </a:p>
          <a:p>
            <a:pPr>
              <a:lnSpc>
                <a:spcPct val="115000"/>
              </a:lnSpc>
              <a:spcAft>
                <a:spcPts val="800"/>
              </a:spcAft>
            </a:pPr>
            <a:r>
              <a:rPr lang="en-US" altLang="en-US" sz="1400" dirty="0">
                <a:latin typeface="Arial" panose="020B0604020202020204" pitchFamily="34" charset="0"/>
                <a:cs typeface="Arial" panose="020B0604020202020204" pitchFamily="34" charset="0"/>
              </a:rPr>
              <a:t>NHS England (2017) </a:t>
            </a:r>
            <a:r>
              <a:rPr lang="en-US" altLang="en-US" sz="1400" i="1" dirty="0">
                <a:latin typeface="Arial" panose="020B0604020202020204" pitchFamily="34" charset="0"/>
                <a:cs typeface="Arial" panose="020B0604020202020204" pitchFamily="34" charset="0"/>
              </a:rPr>
              <a:t>Making Every Contact Count (MECC): Consensus statement</a:t>
            </a:r>
            <a:r>
              <a:rPr lang="en-US" altLang="en-US" sz="1400" dirty="0">
                <a:latin typeface="Arial" panose="020B0604020202020204" pitchFamily="34" charset="0"/>
                <a:cs typeface="Arial" panose="020B0604020202020204" pitchFamily="34" charset="0"/>
              </a:rPr>
              <a:t>. Available at: </a:t>
            </a:r>
            <a:r>
              <a:rPr lang="en-US" altLang="en-US" sz="1400" dirty="0">
                <a:latin typeface="Arial" panose="020B0604020202020204" pitchFamily="34" charset="0"/>
                <a:cs typeface="Arial" panose="020B0604020202020204" pitchFamily="34" charset="0"/>
                <a:hlinkClick r:id="rId3"/>
              </a:rPr>
              <a:t>https://www.england.nhs.uk/publication/making-every-contact-count-mecc-consensus-statement/</a:t>
            </a:r>
            <a:r>
              <a:rPr lang="en-US" altLang="en-US" sz="1400" dirty="0">
                <a:latin typeface="Arial" panose="020B0604020202020204" pitchFamily="34" charset="0"/>
                <a:cs typeface="Arial" panose="020B0604020202020204" pitchFamily="34" charset="0"/>
              </a:rPr>
              <a:t> (Accessed: 11 June 2026).</a:t>
            </a:r>
          </a:p>
          <a:p>
            <a:pPr defTabSz="914400" eaLnBrk="0" fontAlgn="base" hangingPunct="0">
              <a:spcBef>
                <a:spcPct val="0"/>
              </a:spcBef>
              <a:spcAft>
                <a:spcPct val="0"/>
              </a:spcAft>
            </a:pPr>
            <a:r>
              <a:rPr lang="en-GB" sz="1400" dirty="0">
                <a:latin typeface="Arial" panose="020B0604020202020204" pitchFamily="34" charset="0"/>
                <a:ea typeface="+mn-lt"/>
                <a:cs typeface="Arial" panose="020B0604020202020204" pitchFamily="34" charset="0"/>
              </a:rPr>
              <a:t>NHS England (2019) </a:t>
            </a:r>
            <a:r>
              <a:rPr lang="en-GB" sz="1400" i="1" dirty="0">
                <a:latin typeface="Arial" panose="020B0604020202020204" pitchFamily="34" charset="0"/>
                <a:ea typeface="+mn-lt"/>
                <a:cs typeface="Arial" panose="020B0604020202020204" pitchFamily="34" charset="0"/>
              </a:rPr>
              <a:t>The NHS Long Term Plan: Overview and summary</a:t>
            </a:r>
            <a:r>
              <a:rPr lang="en-GB" sz="1400" dirty="0">
                <a:latin typeface="Arial" panose="020B0604020202020204" pitchFamily="34" charset="0"/>
                <a:ea typeface="+mn-lt"/>
                <a:cs typeface="Arial" panose="020B0604020202020204" pitchFamily="34" charset="0"/>
              </a:rPr>
              <a:t>. Available at: </a:t>
            </a:r>
            <a:r>
              <a:rPr lang="en-GB" sz="1400" dirty="0">
                <a:latin typeface="Arial" panose="020B0604020202020204" pitchFamily="34" charset="0"/>
                <a:ea typeface="+mn-lt"/>
                <a:cs typeface="Arial" panose="020B0604020202020204" pitchFamily="34" charset="0"/>
                <a:hlinkClick r:id="rId4"/>
              </a:rPr>
              <a:t>https://www.longtermplan.nhs.uk/online-version/overview-and-summary/</a:t>
            </a:r>
            <a:r>
              <a:rPr lang="en-GB" sz="1400" dirty="0">
                <a:latin typeface="Arial" panose="020B0604020202020204" pitchFamily="34" charset="0"/>
                <a:ea typeface="+mn-lt"/>
                <a:cs typeface="Arial" panose="020B0604020202020204" pitchFamily="34" charset="0"/>
              </a:rPr>
              <a:t> (Accessed: 29 May 2026).</a:t>
            </a:r>
          </a:p>
          <a:p>
            <a:pPr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NHS (2021) </a:t>
            </a:r>
            <a:r>
              <a:rPr lang="en-US" altLang="en-US" sz="1400" i="1" dirty="0">
                <a:latin typeface="Arial" panose="020B0604020202020204" pitchFamily="34" charset="0"/>
                <a:cs typeface="Arial" panose="020B0604020202020204" pitchFamily="34" charset="0"/>
              </a:rPr>
              <a:t>About and contact: Healthier Families. Better Healt</a:t>
            </a:r>
            <a:r>
              <a:rPr lang="en-US" altLang="en-US" sz="1400" dirty="0">
                <a:latin typeface="Arial" panose="020B0604020202020204" pitchFamily="34" charset="0"/>
                <a:cs typeface="Arial" panose="020B0604020202020204" pitchFamily="34" charset="0"/>
              </a:rPr>
              <a:t>h. Available at: https://www.nhs.uk/healthier-families/about-and-contact/ (Accessed: 20 June 2026).</a:t>
            </a:r>
          </a:p>
          <a:p>
            <a:pPr defTabSz="914400" eaLnBrk="0" fontAlgn="base" hangingPunct="0">
              <a:spcBef>
                <a:spcPct val="0"/>
              </a:spcBef>
              <a:spcAft>
                <a:spcPct val="0"/>
              </a:spcAft>
            </a:pPr>
            <a:endParaRPr lang="en-GB" sz="1400" kern="100" dirty="0">
              <a:latin typeface="Arial" panose="020B0604020202020204" pitchFamily="34" charset="0"/>
              <a:ea typeface="DengXian" panose="02010600030101010101" pitchFamily="2" charset="-122"/>
              <a:cs typeface="Arial" panose="020B0604020202020204" pitchFamily="34" charset="0"/>
            </a:endParaRPr>
          </a:p>
          <a:p>
            <a:pPr defTabSz="914400" eaLnBrk="0" fontAlgn="base" hangingPunct="0">
              <a:spcBef>
                <a:spcPct val="0"/>
              </a:spcBef>
              <a:spcAft>
                <a:spcPct val="0"/>
              </a:spcAft>
            </a:pPr>
            <a:r>
              <a:rPr lang="en-GB" sz="1400" kern="100" dirty="0">
                <a:latin typeface="Arial" panose="020B0604020202020204" pitchFamily="34" charset="0"/>
                <a:ea typeface="DengXian" panose="02010600030101010101" pitchFamily="2" charset="-122"/>
                <a:cs typeface="Arial" panose="020B0604020202020204" pitchFamily="34" charset="0"/>
              </a:rPr>
              <a:t>NHS England (2022) </a:t>
            </a:r>
            <a:r>
              <a:rPr lang="en-GB" sz="1400" i="1" kern="100" dirty="0">
                <a:latin typeface="Arial" panose="020B0604020202020204" pitchFamily="34" charset="0"/>
                <a:ea typeface="DengXian" panose="02010600030101010101" pitchFamily="2" charset="-122"/>
                <a:cs typeface="Arial" panose="020B0604020202020204" pitchFamily="34" charset="0"/>
              </a:rPr>
              <a:t>Making Every Contact Count (MECC)</a:t>
            </a:r>
            <a:r>
              <a:rPr lang="en-GB" sz="1400" kern="100" dirty="0">
                <a:latin typeface="Arial" panose="020B0604020202020204" pitchFamily="34" charset="0"/>
                <a:ea typeface="DengXian" panose="02010600030101010101" pitchFamily="2" charset="-122"/>
                <a:cs typeface="Arial" panose="020B0604020202020204" pitchFamily="34" charset="0"/>
              </a:rPr>
              <a:t>. Available at: </a:t>
            </a:r>
            <a:r>
              <a:rPr lang="en-GB" sz="1400" u="sng" kern="100" dirty="0">
                <a:solidFill>
                  <a:srgbClr val="0000FF"/>
                </a:solidFill>
                <a:latin typeface="Arial" panose="020B0604020202020204" pitchFamily="34" charset="0"/>
                <a:ea typeface="DengXian" panose="02010600030101010101" pitchFamily="2" charset="-122"/>
                <a:cs typeface="Arial" panose="020B0604020202020204" pitchFamily="34" charset="0"/>
                <a:hlinkClick r:id="rId5"/>
              </a:rPr>
              <a:t>Making Every Contact Count (MECC) | NHS England | Workforce, training and education</a:t>
            </a:r>
            <a:r>
              <a:rPr lang="en-GB" sz="1400" kern="100" dirty="0">
                <a:latin typeface="Arial" panose="020B0604020202020204" pitchFamily="34" charset="0"/>
                <a:ea typeface="DengXian" panose="02010600030101010101" pitchFamily="2" charset="-122"/>
                <a:cs typeface="Arial" panose="020B0604020202020204" pitchFamily="34" charset="0"/>
              </a:rPr>
              <a:t>  (Accessed: 25 May 2026).</a:t>
            </a:r>
          </a:p>
          <a:p>
            <a:pPr defTabSz="914400" eaLnBrk="0" fontAlgn="base" hangingPunct="0">
              <a:spcBef>
                <a:spcPct val="0"/>
              </a:spcBef>
              <a:spcAft>
                <a:spcPct val="0"/>
              </a:spcAft>
            </a:pPr>
            <a:endParaRPr lang="en-GB" sz="1400" kern="100" dirty="0">
              <a:latin typeface="Arial" panose="020B0604020202020204" pitchFamily="34" charset="0"/>
              <a:ea typeface="DengXian" panose="02010600030101010101" pitchFamily="2" charset="-122"/>
              <a:cs typeface="Arial" panose="020B0604020202020204" pitchFamily="34" charset="0"/>
            </a:endParaRPr>
          </a:p>
          <a:p>
            <a:pPr defTabSz="914400" eaLnBrk="0" fontAlgn="base" hangingPunct="0">
              <a:spcBef>
                <a:spcPct val="0"/>
              </a:spcBef>
              <a:spcAft>
                <a:spcPct val="0"/>
              </a:spcAft>
            </a:pPr>
            <a:r>
              <a:rPr lang="en-GB" sz="1400" kern="100" dirty="0">
                <a:latin typeface="Arial" panose="020B0604020202020204" pitchFamily="34" charset="0"/>
                <a:ea typeface="DengXian" panose="02010600030101010101" pitchFamily="2" charset="-122"/>
                <a:cs typeface="Arial" panose="020B0604020202020204" pitchFamily="34" charset="0"/>
              </a:rPr>
              <a:t>NICE (2022) </a:t>
            </a:r>
            <a:r>
              <a:rPr lang="en-GB" sz="1400" i="1" kern="100" dirty="0">
                <a:latin typeface="Arial" panose="020B0604020202020204" pitchFamily="34" charset="0"/>
                <a:ea typeface="DengXian" panose="02010600030101010101" pitchFamily="2" charset="-122"/>
                <a:cs typeface="Arial" panose="020B0604020202020204" pitchFamily="34" charset="0"/>
              </a:rPr>
              <a:t>Health inequalities guidelines</a:t>
            </a:r>
            <a:r>
              <a:rPr lang="en-GB" sz="1400" kern="100" dirty="0">
                <a:latin typeface="Arial" panose="020B0604020202020204" pitchFamily="34" charset="0"/>
                <a:ea typeface="DengXian" panose="02010600030101010101" pitchFamily="2" charset="-122"/>
                <a:cs typeface="Arial" panose="020B0604020202020204" pitchFamily="34" charset="0"/>
              </a:rPr>
              <a:t>. Available at: </a:t>
            </a:r>
            <a:r>
              <a:rPr lang="en-GB" sz="1400" u="sng" kern="100" dirty="0">
                <a:solidFill>
                  <a:srgbClr val="0000FF"/>
                </a:solidFill>
                <a:latin typeface="Arial" panose="020B0604020202020204" pitchFamily="34" charset="0"/>
                <a:ea typeface="DengXian" panose="02010600030101010101" pitchFamily="2" charset="-122"/>
                <a:cs typeface="Arial" panose="020B0604020202020204" pitchFamily="34" charset="0"/>
                <a:hlinkClick r:id="rId6"/>
              </a:rPr>
              <a:t>https://www.nice.org.uk/guidance/health-and-social-care-delivery/health-inequalities</a:t>
            </a:r>
            <a:r>
              <a:rPr lang="en-GB" sz="1400" kern="100" dirty="0">
                <a:latin typeface="Arial" panose="020B0604020202020204" pitchFamily="34" charset="0"/>
                <a:ea typeface="DengXian" panose="02010600030101010101" pitchFamily="2" charset="-122"/>
                <a:cs typeface="Arial" panose="020B0604020202020204" pitchFamily="34" charset="0"/>
              </a:rPr>
              <a:t> (Accessed: 2 June 2026).</a:t>
            </a:r>
          </a:p>
          <a:p>
            <a:pPr defTabSz="914400" eaLnBrk="0" fontAlgn="base" hangingPunct="0">
              <a:spcBef>
                <a:spcPct val="0"/>
              </a:spcBef>
              <a:spcAft>
                <a:spcPct val="0"/>
              </a:spcAft>
            </a:pPr>
            <a:endParaRPr lang="en-GB" sz="1400" kern="100" dirty="0">
              <a:latin typeface="Arial" panose="020B0604020202020204" pitchFamily="34" charset="0"/>
              <a:ea typeface="DengXian" panose="02010600030101010101" pitchFamily="2" charset="-122"/>
              <a:cs typeface="Arial" panose="020B0604020202020204" pitchFamily="34" charset="0"/>
            </a:endParaRPr>
          </a:p>
          <a:p>
            <a:pPr lvl="0" defTabSz="914400" eaLnBrk="0" fontAlgn="base" hangingPunct="0">
              <a:spcBef>
                <a:spcPct val="0"/>
              </a:spcBef>
              <a:spcAft>
                <a:spcPct val="0"/>
              </a:spcAft>
            </a:pPr>
            <a:r>
              <a:rPr lang="en-GB" sz="1400" dirty="0">
                <a:latin typeface="Arial" panose="020B0604020202020204" pitchFamily="34" charset="0"/>
                <a:cs typeface="Arial" panose="020B0604020202020204" pitchFamily="34" charset="0"/>
              </a:rPr>
              <a:t>Public Health England (2016) </a:t>
            </a:r>
            <a:r>
              <a:rPr lang="en-GB" sz="1400" i="1" dirty="0">
                <a:latin typeface="Arial" panose="020B0604020202020204" pitchFamily="34" charset="0"/>
                <a:cs typeface="Arial" panose="020B0604020202020204" pitchFamily="34" charset="0"/>
              </a:rPr>
              <a:t>Making Every Contact Count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7"/>
              </a:rPr>
              <a:t>https://www.england.nhs.uk/wp-content/uploads/2016/04/making-every-contact-count.pdf</a:t>
            </a:r>
            <a:r>
              <a:rPr lang="en-GB" sz="1400" dirty="0">
                <a:latin typeface="Arial" panose="020B0604020202020204" pitchFamily="34" charset="0"/>
                <a:cs typeface="Arial" panose="020B0604020202020204" pitchFamily="34" charset="0"/>
              </a:rPr>
              <a:t> (Accessed: 7 June 2026).</a:t>
            </a:r>
          </a:p>
          <a:p>
            <a:pPr defTabSz="914400" eaLnBrk="0" fontAlgn="base" hangingPunct="0">
              <a:spcBef>
                <a:spcPct val="0"/>
              </a:spcBef>
              <a:spcAft>
                <a:spcPct val="0"/>
              </a:spcAft>
            </a:pPr>
            <a:endParaRPr lang="en-US" sz="1400" dirty="0">
              <a:latin typeface="Arial" panose="020B0604020202020204" pitchFamily="34" charset="0"/>
              <a:cs typeface="Arial" panose="020B0604020202020204" pitchFamily="34" charset="0"/>
            </a:endParaRPr>
          </a:p>
          <a:p>
            <a:pPr defTabSz="914400" eaLnBrk="0" fontAlgn="base" hangingPunct="0">
              <a:spcBef>
                <a:spcPct val="0"/>
              </a:spcBef>
              <a:spcAft>
                <a:spcPct val="0"/>
              </a:spcAft>
            </a:pPr>
            <a:r>
              <a:rPr lang="en-US" sz="1400" dirty="0">
                <a:latin typeface="Arial" panose="020B0604020202020204" pitchFamily="34" charset="0"/>
                <a:cs typeface="Arial" panose="020B0604020202020204" pitchFamily="34" charset="0"/>
              </a:rPr>
              <a:t>Public Health England, NHS England and Health Education England (2016</a:t>
            </a:r>
            <a:r>
              <a:rPr lang="en-US" sz="1400" i="1" dirty="0">
                <a:latin typeface="Arial" panose="020B0604020202020204" pitchFamily="34" charset="0"/>
                <a:cs typeface="Arial" panose="020B0604020202020204" pitchFamily="34" charset="0"/>
              </a:rPr>
              <a:t>) Making Every Contact Count (MECC): Consensus Statement.</a:t>
            </a:r>
            <a:r>
              <a:rPr lang="en-US" sz="1400" dirty="0">
                <a:latin typeface="Arial" panose="020B0604020202020204" pitchFamily="34" charset="0"/>
                <a:cs typeface="Arial" panose="020B0604020202020204" pitchFamily="34" charset="0"/>
              </a:rPr>
              <a:t> London: Public Health England. Available at: </a:t>
            </a:r>
            <a:r>
              <a:rPr lang="en-US" sz="1400" dirty="0">
                <a:latin typeface="Arial" panose="020B0604020202020204" pitchFamily="34" charset="0"/>
                <a:cs typeface="Arial" panose="020B0604020202020204" pitchFamily="34" charset="0"/>
                <a:hlinkClick r:id="rId7"/>
              </a:rPr>
              <a:t>https://www.england.nhs.uk/wp-content/uploads/2016/04/making-every-contact-count.pdf</a:t>
            </a:r>
            <a:r>
              <a:rPr lang="en-US" sz="1400" dirty="0">
                <a:latin typeface="Arial" panose="020B0604020202020204" pitchFamily="34" charset="0"/>
                <a:cs typeface="Arial" panose="020B0604020202020204" pitchFamily="34" charset="0"/>
              </a:rPr>
              <a:t>  </a:t>
            </a:r>
            <a:r>
              <a:rPr lang="en-GB" sz="1400" kern="100" dirty="0">
                <a:latin typeface="Arial" panose="020B0604020202020204" pitchFamily="34" charset="0"/>
                <a:ea typeface="DengXian" panose="02010600030101010101" pitchFamily="2" charset="-122"/>
                <a:cs typeface="Arial" panose="020B0604020202020204" pitchFamily="34" charset="0"/>
              </a:rPr>
              <a:t>(Accessed: 10 June 2026).</a:t>
            </a:r>
          </a:p>
          <a:p>
            <a:pPr lvl="0" defTabSz="914400" eaLnBrk="0" fontAlgn="base" hangingPunct="0">
              <a:spcBef>
                <a:spcPct val="0"/>
              </a:spcBef>
              <a:spcAft>
                <a:spcPct val="0"/>
              </a:spcAft>
            </a:pPr>
            <a:endParaRPr lang="en-GB" sz="1400" dirty="0">
              <a:latin typeface="Arial" panose="020B0604020202020204" pitchFamily="34" charset="0"/>
              <a:cs typeface="Arial" panose="020B0604020202020204" pitchFamily="34" charset="0"/>
            </a:endParaRPr>
          </a:p>
          <a:p>
            <a:pPr defTabSz="914400" eaLnBrk="0" fontAlgn="base" hangingPunct="0">
              <a:spcBef>
                <a:spcPct val="0"/>
              </a:spcBef>
              <a:spcAft>
                <a:spcPct val="0"/>
              </a:spcAft>
            </a:pPr>
            <a:r>
              <a:rPr lang="en-GB" sz="1400" kern="100" dirty="0">
                <a:latin typeface="Arial" panose="020B0604020202020204" pitchFamily="34" charset="0"/>
                <a:ea typeface="DengXian" panose="02010600030101010101" pitchFamily="2" charset="-122"/>
                <a:cs typeface="Arial" panose="020B0604020202020204" pitchFamily="34" charset="0"/>
              </a:rPr>
              <a:t>Public Health England (2018) </a:t>
            </a:r>
            <a:r>
              <a:rPr lang="en-GB" sz="1400" i="1" kern="100" dirty="0">
                <a:latin typeface="Arial" panose="020B0604020202020204" pitchFamily="34" charset="0"/>
                <a:ea typeface="DengXian" panose="02010600030101010101" pitchFamily="2" charset="-122"/>
                <a:cs typeface="Arial" panose="020B0604020202020204" pitchFamily="34" charset="0"/>
              </a:rPr>
              <a:t>Health profile for England: Chapter 6 – Social determinants of health</a:t>
            </a:r>
            <a:r>
              <a:rPr lang="en-GB" sz="1400" kern="100" dirty="0">
                <a:latin typeface="Arial" panose="020B0604020202020204" pitchFamily="34" charset="0"/>
                <a:ea typeface="DengXian" panose="02010600030101010101" pitchFamily="2" charset="-122"/>
                <a:cs typeface="Arial" panose="020B0604020202020204" pitchFamily="34" charset="0"/>
              </a:rPr>
              <a:t>. Available at: </a:t>
            </a:r>
            <a:r>
              <a:rPr lang="en-GB" sz="1400" u="sng" kern="100" dirty="0">
                <a:solidFill>
                  <a:srgbClr val="0000FF"/>
                </a:solidFill>
                <a:latin typeface="Arial" panose="020B0604020202020204" pitchFamily="34" charset="0"/>
                <a:ea typeface="DengXian" panose="02010600030101010101" pitchFamily="2" charset="-122"/>
                <a:cs typeface="Arial" panose="020B0604020202020204" pitchFamily="34" charset="0"/>
                <a:hlinkClick r:id="rId8"/>
              </a:rPr>
              <a:t>https://www.gov.uk/government/publications/health-profile-for-england/chapter-6-social-determinants-of-health</a:t>
            </a:r>
            <a:r>
              <a:rPr lang="en-GB" sz="1400" kern="100" dirty="0">
                <a:latin typeface="Arial" panose="020B0604020202020204" pitchFamily="34" charset="0"/>
                <a:ea typeface="DengXian" panose="02010600030101010101" pitchFamily="2" charset="-122"/>
                <a:cs typeface="Arial" panose="020B0604020202020204" pitchFamily="34" charset="0"/>
              </a:rPr>
              <a:t> (Accessed: 10 June 2026).</a:t>
            </a:r>
          </a:p>
          <a:p>
            <a:pPr defTabSz="914400" eaLnBrk="0" fontAlgn="base" hangingPunct="0">
              <a:spcBef>
                <a:spcPct val="0"/>
              </a:spcBef>
              <a:spcAft>
                <a:spcPct val="0"/>
              </a:spcAft>
            </a:pPr>
            <a:endParaRPr lang="en-GB" sz="1400" kern="100" dirty="0">
              <a:latin typeface="Arial" panose="020B0604020202020204" pitchFamily="34" charset="0"/>
              <a:ea typeface="DengXian" panose="02010600030101010101" pitchFamily="2" charset="-122"/>
              <a:cs typeface="Arial" panose="020B0604020202020204" pitchFamily="34" charset="0"/>
            </a:endParaRPr>
          </a:p>
          <a:p>
            <a:pPr marL="0" indent="0" defTabSz="914400" eaLnBrk="0" fontAlgn="base" hangingPunct="0">
              <a:lnSpc>
                <a:spcPct val="100000"/>
              </a:lnSpc>
              <a:spcBef>
                <a:spcPct val="0"/>
              </a:spcBef>
              <a:spcAft>
                <a:spcPct val="0"/>
              </a:spcAft>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13358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F88018-2632-B175-FF85-5516F2CA92E8}"/>
              </a:ext>
            </a:extLst>
          </p:cNvPr>
          <p:cNvSpPr txBox="1"/>
          <p:nvPr/>
        </p:nvSpPr>
        <p:spPr>
          <a:xfrm>
            <a:off x="243840" y="0"/>
            <a:ext cx="8658860" cy="5861092"/>
          </a:xfrm>
          <a:prstGeom prst="rect">
            <a:avLst/>
          </a:prstGeom>
          <a:noFill/>
        </p:spPr>
        <p:txBody>
          <a:bodyPr wrap="square">
            <a:spAutoFit/>
          </a:bodyPr>
          <a:lstStyle/>
          <a:p>
            <a:pPr defTabSz="914400" eaLnBrk="0" fontAlgn="base" hangingPunct="0">
              <a:spcBef>
                <a:spcPct val="0"/>
              </a:spcBef>
              <a:spcAft>
                <a:spcPct val="0"/>
              </a:spcAft>
            </a:pPr>
            <a:r>
              <a:rPr lang="en-US" sz="1400" kern="100" dirty="0">
                <a:latin typeface="Arial" panose="020B0604020202020204" pitchFamily="34" charset="0"/>
                <a:ea typeface="DengXian" panose="02010600030101010101" pitchFamily="2" charset="-122"/>
                <a:cs typeface="Arial" panose="020B0604020202020204" pitchFamily="34" charset="0"/>
              </a:rPr>
              <a:t>Public Health England (2020) </a:t>
            </a:r>
            <a:r>
              <a:rPr lang="en-US" sz="1400" i="1" kern="100" dirty="0">
                <a:latin typeface="Arial" panose="020B0604020202020204" pitchFamily="34" charset="0"/>
                <a:ea typeface="DengXian" panose="02010600030101010101" pitchFamily="2" charset="-122"/>
                <a:cs typeface="Arial" panose="020B0604020202020204" pitchFamily="34" charset="0"/>
              </a:rPr>
              <a:t>Sugar reduction: report on progress between 2015 and 2019</a:t>
            </a:r>
            <a:r>
              <a:rPr lang="en-US" sz="1400" kern="100" dirty="0">
                <a:latin typeface="Arial" panose="020B0604020202020204" pitchFamily="34" charset="0"/>
                <a:ea typeface="DengXian" panose="02010600030101010101" pitchFamily="2" charset="-122"/>
                <a:cs typeface="Arial" panose="020B0604020202020204" pitchFamily="34" charset="0"/>
              </a:rPr>
              <a:t>. London: Public Health England. Available at: </a:t>
            </a:r>
            <a:r>
              <a:rPr lang="en-US" sz="1400" kern="100" dirty="0">
                <a:latin typeface="Arial" panose="020B0604020202020204" pitchFamily="34" charset="0"/>
                <a:ea typeface="DengXian" panose="02010600030101010101" pitchFamily="2" charset="-122"/>
                <a:cs typeface="Arial" panose="020B0604020202020204" pitchFamily="34" charset="0"/>
                <a:hlinkClick r:id="rId2"/>
              </a:rPr>
              <a:t>https://www.gov.uk/government/publications/sugar-reduction-report-on-progress-between-2015-and-2019</a:t>
            </a:r>
            <a:r>
              <a:rPr lang="en-US" sz="1400" kern="100" dirty="0">
                <a:latin typeface="Arial" panose="020B0604020202020204" pitchFamily="34" charset="0"/>
                <a:ea typeface="DengXian" panose="02010600030101010101" pitchFamily="2" charset="-122"/>
                <a:cs typeface="Arial" panose="020B0604020202020204" pitchFamily="34" charset="0"/>
              </a:rPr>
              <a:t> </a:t>
            </a:r>
            <a:r>
              <a:rPr lang="en-GB" sz="1400" kern="100" dirty="0">
                <a:latin typeface="Arial" panose="020B0604020202020204" pitchFamily="34" charset="0"/>
                <a:ea typeface="DengXian" panose="02010600030101010101" pitchFamily="2" charset="-122"/>
                <a:cs typeface="Arial" panose="020B0604020202020204" pitchFamily="34" charset="0"/>
              </a:rPr>
              <a:t>(Accessed: 10 June 2026).</a:t>
            </a:r>
            <a:endParaRPr lang="en-US" sz="1400" kern="100" dirty="0">
              <a:latin typeface="Arial" panose="020B0604020202020204" pitchFamily="34" charset="0"/>
              <a:ea typeface="DengXian" panose="02010600030101010101" pitchFamily="2" charset="-122"/>
              <a:cs typeface="Arial" panose="020B0604020202020204" pitchFamily="34" charset="0"/>
            </a:endParaRPr>
          </a:p>
          <a:p>
            <a:pPr defTabSz="914400" eaLnBrk="0" fontAlgn="base" hangingPunct="0">
              <a:spcBef>
                <a:spcPct val="0"/>
              </a:spcBef>
              <a:spcAft>
                <a:spcPct val="0"/>
              </a:spcAft>
            </a:pPr>
            <a:endParaRPr lang="en-GB" sz="1400" kern="100" dirty="0">
              <a:latin typeface="Arial" panose="020B0604020202020204" pitchFamily="34" charset="0"/>
              <a:ea typeface="DengXian" panose="02010600030101010101" pitchFamily="2" charset="-122"/>
              <a:cs typeface="Arial" panose="020B0604020202020204" pitchFamily="34" charset="0"/>
            </a:endParaRPr>
          </a:p>
          <a:p>
            <a:pPr defTabSz="914400" eaLnBrk="0" fontAlgn="base" hangingPunct="0">
              <a:spcBef>
                <a:spcPct val="0"/>
              </a:spcBef>
              <a:spcAft>
                <a:spcPct val="0"/>
              </a:spcAft>
            </a:pPr>
            <a:r>
              <a:rPr lang="en-US" sz="1400" kern="100" dirty="0">
                <a:latin typeface="Arial" panose="020B0604020202020204" pitchFamily="34" charset="0"/>
                <a:ea typeface="DengXian" panose="02010600030101010101" pitchFamily="2" charset="-122"/>
                <a:cs typeface="Arial" panose="020B0604020202020204" pitchFamily="34" charset="0"/>
              </a:rPr>
              <a:t>UK Parliament (2010) </a:t>
            </a:r>
            <a:r>
              <a:rPr lang="en-US" sz="1400" i="1" kern="100" dirty="0">
                <a:latin typeface="Arial" panose="020B0604020202020204" pitchFamily="34" charset="0"/>
                <a:ea typeface="DengXian" panose="02010600030101010101" pitchFamily="2" charset="-122"/>
                <a:cs typeface="Arial" panose="020B0604020202020204" pitchFamily="34" charset="0"/>
              </a:rPr>
              <a:t>Equality Act 2010</a:t>
            </a:r>
            <a:r>
              <a:rPr lang="en-US" sz="1400" kern="100" dirty="0">
                <a:latin typeface="Arial" panose="020B0604020202020204" pitchFamily="34" charset="0"/>
                <a:ea typeface="DengXian" panose="02010600030101010101" pitchFamily="2" charset="-122"/>
                <a:cs typeface="Arial" panose="020B0604020202020204" pitchFamily="34" charset="0"/>
              </a:rPr>
              <a:t>. London: The Stationery Office. Available at: https://www.legislation.gov.uk/ukpga/2010/15/contents (Accessed: 20 June 2026).</a:t>
            </a:r>
          </a:p>
          <a:p>
            <a:pPr defTabSz="914400" eaLnBrk="0" fontAlgn="base" hangingPunct="0">
              <a:spcBef>
                <a:spcPct val="0"/>
              </a:spcBef>
              <a:spcAft>
                <a:spcPct val="0"/>
              </a:spcAft>
            </a:pPr>
            <a:endParaRPr lang="en-US" sz="1400" kern="100" dirty="0">
              <a:latin typeface="Arial" panose="020B0604020202020204" pitchFamily="34" charset="0"/>
              <a:ea typeface="DengXian" panose="02010600030101010101" pitchFamily="2" charset="-122"/>
              <a:cs typeface="Arial" panose="020B0604020202020204" pitchFamily="34" charset="0"/>
            </a:endParaRPr>
          </a:p>
          <a:p>
            <a:pPr defTabSz="914400" eaLnBrk="0" fontAlgn="base" hangingPunct="0">
              <a:spcBef>
                <a:spcPct val="0"/>
              </a:spcBef>
              <a:spcAft>
                <a:spcPct val="0"/>
              </a:spcAft>
            </a:pPr>
            <a:r>
              <a:rPr lang="en-US" sz="1400" kern="100" dirty="0">
                <a:latin typeface="Arial" panose="020B0604020202020204" pitchFamily="34" charset="0"/>
                <a:ea typeface="DengXian" panose="02010600030101010101" pitchFamily="2" charset="-122"/>
                <a:cs typeface="Arial" panose="020B0604020202020204" pitchFamily="34" charset="0"/>
              </a:rPr>
              <a:t>UK Parliament (2022) </a:t>
            </a:r>
            <a:r>
              <a:rPr lang="en-US" sz="1400" i="1" kern="100" dirty="0">
                <a:latin typeface="Arial" panose="020B0604020202020204" pitchFamily="34" charset="0"/>
                <a:ea typeface="DengXian" panose="02010600030101010101" pitchFamily="2" charset="-122"/>
                <a:cs typeface="Arial" panose="020B0604020202020204" pitchFamily="34" charset="0"/>
              </a:rPr>
              <a:t>Health and Care Act 2022</a:t>
            </a:r>
            <a:r>
              <a:rPr lang="en-US" sz="1400" kern="100" dirty="0">
                <a:latin typeface="Arial" panose="020B0604020202020204" pitchFamily="34" charset="0"/>
                <a:ea typeface="DengXian" panose="02010600030101010101" pitchFamily="2" charset="-122"/>
                <a:cs typeface="Arial" panose="020B0604020202020204" pitchFamily="34" charset="0"/>
              </a:rPr>
              <a:t>. London: The Stationery Office. Available at: https://www.legislation.gov.uk/ukpga/2022/31/contents (Accessed: 20 June 2026).</a:t>
            </a:r>
            <a:endParaRPr lang="en-GB" sz="1400" kern="100" dirty="0">
              <a:latin typeface="Arial" panose="020B0604020202020204" pitchFamily="34" charset="0"/>
              <a:ea typeface="DengXian" panose="02010600030101010101" pitchFamily="2" charset="-122"/>
              <a:cs typeface="Arial" panose="020B0604020202020204" pitchFamily="34" charset="0"/>
            </a:endParaRPr>
          </a:p>
          <a:p>
            <a:pPr lvl="0" defTabSz="914400" eaLnBrk="0" fontAlgn="base" hangingPunct="0">
              <a:spcBef>
                <a:spcPct val="0"/>
              </a:spcBef>
              <a:spcAft>
                <a:spcPct val="0"/>
              </a:spcAft>
            </a:pPr>
            <a:endParaRPr lang="en-GB" sz="1400" dirty="0">
              <a:latin typeface="Arial" panose="020B0604020202020204" pitchFamily="34" charset="0"/>
              <a:cs typeface="Arial" panose="020B0604020202020204" pitchFamily="34" charset="0"/>
            </a:endParaRPr>
          </a:p>
          <a:p>
            <a:pPr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United Nations (2023) 'Sustainable Development Goal 3'. Available at: </a:t>
            </a:r>
            <a:r>
              <a:rPr lang="en-US" altLang="en-US" sz="1400" dirty="0">
                <a:latin typeface="Arial" panose="020B0604020202020204" pitchFamily="34" charset="0"/>
                <a:cs typeface="Arial" panose="020B0604020202020204" pitchFamily="34" charset="0"/>
                <a:hlinkClick r:id="rId3"/>
              </a:rPr>
              <a:t>https://sdgs.un.org/goals/goal3</a:t>
            </a:r>
            <a:r>
              <a:rPr lang="en-US" altLang="en-US" sz="1400" dirty="0">
                <a:latin typeface="Arial" panose="020B0604020202020204" pitchFamily="34" charset="0"/>
                <a:cs typeface="Arial" panose="020B0604020202020204" pitchFamily="34" charset="0"/>
              </a:rPr>
              <a:t> (Accessed: 8 June 2026).</a:t>
            </a:r>
          </a:p>
          <a:p>
            <a:pPr defTabSz="914400" eaLnBrk="0" fontAlgn="base" hangingPunct="0">
              <a:spcBef>
                <a:spcPct val="0"/>
              </a:spcBef>
              <a:spcAft>
                <a:spcPct val="0"/>
              </a:spcAft>
            </a:pPr>
            <a:endParaRPr lang="en-US" altLang="en-US" sz="1400" dirty="0">
              <a:latin typeface="Arial" panose="020B0604020202020204" pitchFamily="34" charset="0"/>
              <a:cs typeface="Arial" panose="020B0604020202020204" pitchFamily="34" charset="0"/>
            </a:endParaRPr>
          </a:p>
          <a:p>
            <a:pPr defTabSz="914400" eaLnBrk="0" fontAlgn="base" hangingPunct="0">
              <a:spcBef>
                <a:spcPct val="0"/>
              </a:spcBef>
              <a:spcAft>
                <a:spcPct val="0"/>
              </a:spcAft>
            </a:pPr>
            <a:r>
              <a:rPr lang="en-GB" sz="1400" dirty="0">
                <a:latin typeface="Arial" panose="020B0604020202020204" pitchFamily="34" charset="0"/>
                <a:cs typeface="Arial" panose="020B0604020202020204" pitchFamily="34" charset="0"/>
              </a:rPr>
              <a:t>United Nations (2024). </a:t>
            </a:r>
            <a:r>
              <a:rPr lang="en-GB" sz="1400" i="1" dirty="0">
                <a:latin typeface="Arial" panose="020B0604020202020204" pitchFamily="34" charset="0"/>
                <a:cs typeface="Arial" panose="020B0604020202020204" pitchFamily="34" charset="0"/>
              </a:rPr>
              <a:t>The 17 Sustainable Development Goals</a:t>
            </a:r>
            <a:r>
              <a:rPr lang="en-GB" sz="1400" dirty="0">
                <a:latin typeface="Arial" panose="020B0604020202020204" pitchFamily="34" charset="0"/>
                <a:cs typeface="Arial" panose="020B0604020202020204" pitchFamily="34" charset="0"/>
              </a:rPr>
              <a:t>. [online] United Nations. Available at: </a:t>
            </a:r>
            <a:r>
              <a:rPr lang="en-GB" sz="1400" dirty="0">
                <a:latin typeface="Arial" panose="020B0604020202020204" pitchFamily="34" charset="0"/>
                <a:cs typeface="Arial" panose="020B0604020202020204" pitchFamily="34" charset="0"/>
                <a:hlinkClick r:id="rId4"/>
              </a:rPr>
              <a:t>https://sdgs.un.org/goals</a:t>
            </a:r>
            <a:r>
              <a:rPr lang="en-GB" sz="1400" dirty="0">
                <a:latin typeface="Arial" panose="020B0604020202020204" pitchFamily="34" charset="0"/>
                <a:cs typeface="Arial" panose="020B0604020202020204" pitchFamily="34" charset="0"/>
              </a:rPr>
              <a:t> (Accessed:8 June 2026).</a:t>
            </a:r>
          </a:p>
          <a:p>
            <a:pPr defTabSz="914400" eaLnBrk="0" fontAlgn="base" hangingPunct="0">
              <a:spcBef>
                <a:spcPct val="0"/>
              </a:spcBef>
              <a:spcAft>
                <a:spcPct val="0"/>
              </a:spcAft>
            </a:pPr>
            <a:endParaRPr lang="en-US" altLang="en-US" sz="1400" dirty="0">
              <a:latin typeface="Arial" panose="020B0604020202020204" pitchFamily="34" charset="0"/>
              <a:cs typeface="Arial" panose="020B0604020202020204" pitchFamily="34" charset="0"/>
            </a:endParaRPr>
          </a:p>
          <a:p>
            <a:pPr marL="57150" indent="0">
              <a:lnSpc>
                <a:spcPct val="115000"/>
              </a:lnSpc>
              <a:spcAft>
                <a:spcPts val="800"/>
              </a:spcAft>
              <a:buNone/>
            </a:pPr>
            <a:r>
              <a:rPr lang="en-GB" sz="1400" kern="100" dirty="0">
                <a:latin typeface="Arial" panose="020B0604020202020204" pitchFamily="34" charset="0"/>
                <a:ea typeface="DengXian" panose="02010600030101010101" pitchFamily="2" charset="-122"/>
                <a:cs typeface="Arial" panose="020B0604020202020204" pitchFamily="34" charset="0"/>
              </a:rPr>
              <a:t>WHO (2023) </a:t>
            </a:r>
            <a:r>
              <a:rPr lang="en-GB" sz="1400" i="1" kern="100" dirty="0">
                <a:latin typeface="Arial" panose="020B0604020202020204" pitchFamily="34" charset="0"/>
                <a:ea typeface="DengXian" panose="02010600030101010101" pitchFamily="2" charset="-122"/>
                <a:cs typeface="Arial" panose="020B0604020202020204" pitchFamily="34" charset="0"/>
              </a:rPr>
              <a:t>Social determinants of health</a:t>
            </a:r>
            <a:r>
              <a:rPr lang="en-GB" sz="1400" kern="100" dirty="0">
                <a:latin typeface="Arial" panose="020B0604020202020204" pitchFamily="34" charset="0"/>
                <a:ea typeface="DengXian" panose="02010600030101010101" pitchFamily="2" charset="-122"/>
                <a:cs typeface="Arial" panose="020B0604020202020204" pitchFamily="34" charset="0"/>
              </a:rPr>
              <a:t>. Available at: </a:t>
            </a:r>
            <a:r>
              <a:rPr lang="en-GB" sz="1400" u="sng" kern="100" dirty="0">
                <a:solidFill>
                  <a:srgbClr val="0000FF"/>
                </a:solidFill>
                <a:latin typeface="Arial" panose="020B0604020202020204" pitchFamily="34" charset="0"/>
                <a:ea typeface="DengXian" panose="02010600030101010101" pitchFamily="2" charset="-122"/>
                <a:cs typeface="Arial" panose="020B0604020202020204" pitchFamily="34" charset="0"/>
                <a:hlinkClick r:id="rId5"/>
              </a:rPr>
              <a:t>https://www.who.int/health-topics/social-determinants-of-health</a:t>
            </a:r>
            <a:r>
              <a:rPr lang="en-GB" sz="1400" kern="100" dirty="0">
                <a:latin typeface="Arial" panose="020B0604020202020204" pitchFamily="34" charset="0"/>
                <a:ea typeface="DengXian" panose="02010600030101010101" pitchFamily="2" charset="-122"/>
                <a:cs typeface="Arial" panose="020B0604020202020204" pitchFamily="34" charset="0"/>
              </a:rPr>
              <a:t> (Accessed: 15 June 2026).</a:t>
            </a:r>
          </a:p>
          <a:p>
            <a:pPr defTabSz="914400" eaLnBrk="0" fontAlgn="base" hangingPunct="0">
              <a:spcBef>
                <a:spcPct val="0"/>
              </a:spcBef>
              <a:spcAft>
                <a:spcPct val="0"/>
              </a:spcAft>
            </a:pPr>
            <a:br>
              <a:rPr lang="en-US" altLang="en-US" sz="1400" dirty="0">
                <a:latin typeface="Arial" panose="020B0604020202020204" pitchFamily="34" charset="0"/>
                <a:cs typeface="Arial" panose="020B0604020202020204" pitchFamily="34" charset="0"/>
              </a:rPr>
            </a:br>
            <a:r>
              <a:rPr lang="en-US" altLang="en-US" sz="1400" dirty="0">
                <a:latin typeface="Arial" panose="020B0604020202020204" pitchFamily="34" charset="0"/>
                <a:cs typeface="Arial" panose="020B0604020202020204" pitchFamily="34" charset="0"/>
              </a:rPr>
              <a:t>World Health </a:t>
            </a:r>
            <a:r>
              <a:rPr lang="en-US" altLang="en-US" sz="1400" dirty="0" err="1">
                <a:latin typeface="Arial" panose="020B0604020202020204" pitchFamily="34" charset="0"/>
                <a:cs typeface="Arial" panose="020B0604020202020204" pitchFamily="34" charset="0"/>
              </a:rPr>
              <a:t>Organisation</a:t>
            </a:r>
            <a:r>
              <a:rPr lang="en-US" altLang="en-US" sz="1400" dirty="0">
                <a:latin typeface="Arial" panose="020B0604020202020204" pitchFamily="34" charset="0"/>
                <a:cs typeface="Arial" panose="020B0604020202020204" pitchFamily="34" charset="0"/>
              </a:rPr>
              <a:t> (2021) </a:t>
            </a:r>
            <a:r>
              <a:rPr lang="en-US" altLang="en-US" sz="1400" i="1" dirty="0">
                <a:latin typeface="Arial" panose="020B0604020202020204" pitchFamily="34" charset="0"/>
                <a:cs typeface="Arial" panose="020B0604020202020204" pitchFamily="34" charset="0"/>
              </a:rPr>
              <a:t>Social determinants of health</a:t>
            </a:r>
            <a:r>
              <a:rPr lang="en-US" altLang="en-US" sz="1400" dirty="0">
                <a:latin typeface="Arial" panose="020B0604020202020204" pitchFamily="34" charset="0"/>
                <a:cs typeface="Arial" panose="020B0604020202020204" pitchFamily="34" charset="0"/>
              </a:rPr>
              <a:t>. Available at: </a:t>
            </a:r>
            <a:r>
              <a:rPr lang="en-US" altLang="en-US" sz="1400" dirty="0">
                <a:latin typeface="Arial" panose="020B0604020202020204" pitchFamily="34" charset="0"/>
                <a:cs typeface="Arial" panose="020B0604020202020204" pitchFamily="34" charset="0"/>
                <a:hlinkClick r:id="rId5"/>
              </a:rPr>
              <a:t>https://www.who.int/health-topics/social-determinants-of-health</a:t>
            </a:r>
            <a:r>
              <a:rPr lang="en-US" altLang="en-US" sz="1400" dirty="0">
                <a:latin typeface="Arial" panose="020B0604020202020204" pitchFamily="34" charset="0"/>
                <a:cs typeface="Arial" panose="020B0604020202020204" pitchFamily="34" charset="0"/>
              </a:rPr>
              <a:t> (Accessed: 11 June 2026).</a:t>
            </a:r>
          </a:p>
          <a:p>
            <a:pPr lvl="0" defTabSz="914400" eaLnBrk="0" fontAlgn="base" hangingPunct="0">
              <a:spcBef>
                <a:spcPct val="0"/>
              </a:spcBef>
              <a:spcAft>
                <a:spcPct val="0"/>
              </a:spcAft>
            </a:pPr>
            <a:endParaRPr lang="en-US" altLang="en-US" sz="1400"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World Health </a:t>
            </a:r>
            <a:r>
              <a:rPr lang="en-US" altLang="en-US" sz="1400" dirty="0" err="1">
                <a:latin typeface="Arial" panose="020B0604020202020204" pitchFamily="34" charset="0"/>
                <a:cs typeface="Arial" panose="020B0604020202020204" pitchFamily="34" charset="0"/>
              </a:rPr>
              <a:t>Organisation</a:t>
            </a:r>
            <a:r>
              <a:rPr lang="en-US" altLang="en-US" sz="1400" dirty="0">
                <a:latin typeface="Arial" panose="020B0604020202020204" pitchFamily="34" charset="0"/>
                <a:cs typeface="Arial" panose="020B0604020202020204" pitchFamily="34" charset="0"/>
              </a:rPr>
              <a:t> (1948) </a:t>
            </a:r>
            <a:r>
              <a:rPr lang="en-US" altLang="en-US" sz="1400" i="1" dirty="0">
                <a:latin typeface="Arial" panose="020B0604020202020204" pitchFamily="34" charset="0"/>
                <a:cs typeface="Arial" panose="020B0604020202020204" pitchFamily="34" charset="0"/>
              </a:rPr>
              <a:t>Constitution of the World Health </a:t>
            </a:r>
            <a:r>
              <a:rPr lang="en-US" altLang="en-US" sz="1400" i="1" dirty="0" err="1">
                <a:latin typeface="Arial" panose="020B0604020202020204" pitchFamily="34" charset="0"/>
                <a:cs typeface="Arial" panose="020B0604020202020204" pitchFamily="34" charset="0"/>
              </a:rPr>
              <a:t>Organisation</a:t>
            </a:r>
            <a:r>
              <a:rPr lang="en-US" altLang="en-US" sz="1400" dirty="0">
                <a:latin typeface="Arial" panose="020B0604020202020204" pitchFamily="34" charset="0"/>
                <a:cs typeface="Arial" panose="020B0604020202020204" pitchFamily="34" charset="0"/>
              </a:rPr>
              <a:t>. Available at: </a:t>
            </a:r>
            <a:r>
              <a:rPr lang="en-US" altLang="en-US" sz="1400" dirty="0">
                <a:latin typeface="Arial" panose="020B0604020202020204" pitchFamily="34" charset="0"/>
                <a:cs typeface="Arial" panose="020B0604020202020204" pitchFamily="34" charset="0"/>
                <a:hlinkClick r:id="rId6"/>
              </a:rPr>
              <a:t>https://www.who.int/about/governance/constitution</a:t>
            </a:r>
            <a:r>
              <a:rPr lang="en-US" altLang="en-US" sz="1400" dirty="0">
                <a:latin typeface="Arial" panose="020B0604020202020204" pitchFamily="34" charset="0"/>
                <a:cs typeface="Arial" panose="020B0604020202020204" pitchFamily="34" charset="0"/>
              </a:rPr>
              <a:t> (Accessed: 8 April 2025).</a:t>
            </a:r>
          </a:p>
          <a:p>
            <a:pPr marL="0" indent="0" defTabSz="914400" eaLnBrk="0" fontAlgn="base" hangingPunct="0">
              <a:lnSpc>
                <a:spcPct val="100000"/>
              </a:lnSpc>
              <a:spcBef>
                <a:spcPct val="0"/>
              </a:spcBef>
              <a:spcAft>
                <a:spcPct val="0"/>
              </a:spcAft>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29613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3946</Words>
  <Application>Microsoft Office PowerPoint</Application>
  <PresentationFormat>Widescreen</PresentationFormat>
  <Paragraphs>294</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Aptos</vt:lpstr>
      <vt:lpstr>Arial</vt:lpstr>
      <vt:lpstr>Courier New</vt:lpstr>
      <vt:lpstr>Trebuchet MS</vt:lpstr>
      <vt:lpstr>Wingdings 3</vt:lpstr>
      <vt:lpstr>Facet</vt:lpstr>
      <vt:lpstr>PowerPoint Presentation</vt:lpstr>
      <vt:lpstr>Introduction</vt:lpstr>
      <vt:lpstr>Definitions of  Health</vt:lpstr>
      <vt:lpstr>Wellbeing</vt:lpstr>
      <vt:lpstr>Sustainability</vt:lpstr>
      <vt:lpstr>PowerPoint Presentation</vt:lpstr>
      <vt:lpstr>PowerPoint Presentation</vt:lpstr>
      <vt:lpstr>Comparison and Critical Analysis</vt:lpstr>
      <vt:lpstr>PowerPoint Presentation</vt:lpstr>
      <vt:lpstr>PowerPoint Presentation</vt:lpstr>
      <vt:lpstr>SDG 3: Good Health and Wellbeing</vt:lpstr>
      <vt:lpstr>Relevant UK Policy and Legislation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Mehwish Arshad</dc:creator>
  <cp:lastModifiedBy>Mehwish Arshad</cp:lastModifiedBy>
  <cp:revision>11</cp:revision>
  <dcterms:created xsi:type="dcterms:W3CDTF">2026-05-19T11:33:56Z</dcterms:created>
  <dcterms:modified xsi:type="dcterms:W3CDTF">2026-06-21T00:04:54Z</dcterms:modified>
</cp:coreProperties>
</file>