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4" r:id="rId6"/>
    <p:sldId id="266" r:id="rId7"/>
    <p:sldId id="267" r:id="rId8"/>
    <p:sldId id="261" r:id="rId9"/>
    <p:sldId id="269" r:id="rId10"/>
    <p:sldId id="268" r:id="rId11"/>
    <p:sldId id="262" r:id="rId12"/>
    <p:sldId id="271" r:id="rId13"/>
    <p:sldId id="272"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rryl Milnes" initials="DM" lastIdx="1" clrIdx="0">
    <p:extLst>
      <p:ext uri="{19B8F6BF-5375-455C-9EA6-DF929625EA0E}">
        <p15:presenceInfo xmlns:p15="http://schemas.microsoft.com/office/powerpoint/2012/main" userId="ae8e46bf5d71d5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63" autoAdjust="0"/>
    <p:restoredTop sz="94660"/>
  </p:normalViewPr>
  <p:slideViewPr>
    <p:cSldViewPr snapToGrid="0">
      <p:cViewPr>
        <p:scale>
          <a:sx n="50" d="100"/>
          <a:sy n="50" d="100"/>
        </p:scale>
        <p:origin x="3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CC6B51-AB4F-4E11-92B3-FF2D7B890C27}" type="datetimeFigureOut">
              <a:rPr lang="en-GB" smtClean="0"/>
              <a:t>13/07/2018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98DB516F-1D1D-444F-8F17-355CEA66B435}"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9623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836717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DCCC6B51-AB4F-4E11-92B3-FF2D7B890C27}" type="datetimeFigureOut">
              <a:rPr lang="en-GB" smtClean="0"/>
              <a:t>13/07/2018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98DB516F-1D1D-444F-8F17-355CEA66B435}"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2014252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CC6B51-AB4F-4E11-92B3-FF2D7B890C27}" type="datetimeFigureOut">
              <a:rPr lang="en-GB" smtClean="0"/>
              <a:t>13/07/2018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0903378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CC6B51-AB4F-4E11-92B3-FF2D7B890C27}" type="datetimeFigureOut">
              <a:rPr lang="en-GB" smtClean="0"/>
              <a:t>13/07/2018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1868594716"/>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CC6B51-AB4F-4E11-92B3-FF2D7B890C27}" type="datetimeFigureOut">
              <a:rPr lang="en-GB" smtClean="0"/>
              <a:t>13/07/2018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551081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CC6B51-AB4F-4E11-92B3-FF2D7B890C27}" type="datetimeFigureOut">
              <a:rPr lang="en-GB" smtClean="0"/>
              <a:t>13/07/2018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170652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DCCC6B51-AB4F-4E11-92B3-FF2D7B890C27}" type="datetimeFigureOut">
              <a:rPr lang="en-GB" smtClean="0"/>
              <a:t>13/07/2018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98DB516F-1D1D-444F-8F17-355CEA66B435}"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24146072"/>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DCCC6B51-AB4F-4E11-92B3-FF2D7B890C27}" type="datetimeFigureOut">
              <a:rPr lang="en-GB" smtClean="0"/>
              <a:t>13/07/2018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132738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362474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C6B51-AB4F-4E11-92B3-FF2D7B890C27}" type="datetimeFigureOut">
              <a:rPr lang="en-GB" smtClean="0"/>
              <a:t>13/07/2018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B516F-1D1D-444F-8F17-355CEA66B435}" type="slidenum">
              <a:rPr lang="en-GB" smtClean="0"/>
              <a:t>‹#›</a:t>
            </a:fld>
            <a:endParaRPr lang="en-GB"/>
          </a:p>
        </p:txBody>
      </p:sp>
    </p:spTree>
    <p:extLst>
      <p:ext uri="{BB962C8B-B14F-4D97-AF65-F5344CB8AC3E}">
        <p14:creationId xmlns:p14="http://schemas.microsoft.com/office/powerpoint/2010/main" val="818939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DCCC6B51-AB4F-4E11-92B3-FF2D7B890C27}" type="datetimeFigureOut">
              <a:rPr lang="en-GB" smtClean="0"/>
              <a:t>13/07/2018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98DB516F-1D1D-444F-8F17-355CEA66B435}"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6640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72787-2161-4FA0-8FC3-A5D8DC51F4A2}"/>
              </a:ext>
            </a:extLst>
          </p:cNvPr>
          <p:cNvSpPr>
            <a:spLocks noGrp="1"/>
          </p:cNvSpPr>
          <p:nvPr>
            <p:ph type="ctrTitle"/>
          </p:nvPr>
        </p:nvSpPr>
        <p:spPr/>
        <p:txBody>
          <a:bodyPr/>
          <a:lstStyle/>
          <a:p>
            <a:r>
              <a:rPr lang="en-GB" sz="6000" dirty="0"/>
              <a:t>Sikhism: Guru Nanak </a:t>
            </a:r>
          </a:p>
        </p:txBody>
      </p:sp>
      <p:sp>
        <p:nvSpPr>
          <p:cNvPr id="3" name="Subtitle 2">
            <a:extLst>
              <a:ext uri="{FF2B5EF4-FFF2-40B4-BE49-F238E27FC236}">
                <a16:creationId xmlns:a16="http://schemas.microsoft.com/office/drawing/2014/main" id="{F2A34A2D-7EAD-4149-A90B-1F8B1FCA102A}"/>
              </a:ext>
            </a:extLst>
          </p:cNvPr>
          <p:cNvSpPr>
            <a:spLocks noGrp="1"/>
          </p:cNvSpPr>
          <p:nvPr>
            <p:ph type="subTitle" idx="1"/>
          </p:nvPr>
        </p:nvSpPr>
        <p:spPr/>
        <p:txBody>
          <a:bodyPr>
            <a:normAutofit fontScale="85000" lnSpcReduction="20000"/>
          </a:bodyPr>
          <a:lstStyle/>
          <a:p>
            <a:r>
              <a:rPr lang="en-US" b="0" dirty="0"/>
              <a:t>The life of the First Guru, Nanak, and the nature and importance of his contribution to the Sikh tradition</a:t>
            </a:r>
            <a:endParaRPr lang="en-GB" dirty="0"/>
          </a:p>
        </p:txBody>
      </p:sp>
    </p:spTree>
    <p:extLst>
      <p:ext uri="{BB962C8B-B14F-4D97-AF65-F5344CB8AC3E}">
        <p14:creationId xmlns:p14="http://schemas.microsoft.com/office/powerpoint/2010/main" val="4060539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0449CF-09A4-45CD-8C9F-26FC44A159C7}"/>
              </a:ext>
            </a:extLst>
          </p:cNvPr>
          <p:cNvPicPr>
            <a:picLocks noChangeAspect="1"/>
          </p:cNvPicPr>
          <p:nvPr/>
        </p:nvPicPr>
        <p:blipFill>
          <a:blip r:embed="rId2"/>
          <a:stretch>
            <a:fillRect/>
          </a:stretch>
        </p:blipFill>
        <p:spPr>
          <a:xfrm>
            <a:off x="3642360" y="361950"/>
            <a:ext cx="4907280" cy="6134100"/>
          </a:xfrm>
          <a:prstGeom prst="rect">
            <a:avLst/>
          </a:prstGeom>
        </p:spPr>
      </p:pic>
    </p:spTree>
    <p:extLst>
      <p:ext uri="{BB962C8B-B14F-4D97-AF65-F5344CB8AC3E}">
        <p14:creationId xmlns:p14="http://schemas.microsoft.com/office/powerpoint/2010/main" val="247673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60B6-96C6-4E15-8264-C2B5119A28B9}"/>
              </a:ext>
            </a:extLst>
          </p:cNvPr>
          <p:cNvSpPr>
            <a:spLocks noGrp="1"/>
          </p:cNvSpPr>
          <p:nvPr>
            <p:ph type="title"/>
          </p:nvPr>
        </p:nvSpPr>
        <p:spPr>
          <a:xfrm>
            <a:off x="1251678" y="382385"/>
            <a:ext cx="10178322" cy="834504"/>
          </a:xfrm>
        </p:spPr>
        <p:txBody>
          <a:bodyPr>
            <a:normAutofit/>
          </a:bodyPr>
          <a:lstStyle/>
          <a:p>
            <a:r>
              <a:rPr lang="en-GB" sz="5400" dirty="0"/>
              <a:t>Early Life </a:t>
            </a:r>
          </a:p>
        </p:txBody>
      </p:sp>
      <p:sp>
        <p:nvSpPr>
          <p:cNvPr id="3" name="Content Placeholder 2">
            <a:extLst>
              <a:ext uri="{FF2B5EF4-FFF2-40B4-BE49-F238E27FC236}">
                <a16:creationId xmlns:a16="http://schemas.microsoft.com/office/drawing/2014/main" id="{B7054EB4-5662-496F-A222-18F29A850350}"/>
              </a:ext>
            </a:extLst>
          </p:cNvPr>
          <p:cNvSpPr>
            <a:spLocks noGrp="1"/>
          </p:cNvSpPr>
          <p:nvPr>
            <p:ph idx="1"/>
          </p:nvPr>
        </p:nvSpPr>
        <p:spPr>
          <a:xfrm>
            <a:off x="1251678" y="1874516"/>
            <a:ext cx="6279427" cy="4601098"/>
          </a:xfrm>
        </p:spPr>
        <p:txBody>
          <a:bodyPr>
            <a:normAutofit lnSpcReduction="10000"/>
          </a:bodyPr>
          <a:lstStyle/>
          <a:p>
            <a:r>
              <a:rPr lang="en-GB" sz="1800" dirty="0"/>
              <a:t>He was born, according to the official records of the Sikhs, in the months of April-May (referred to as </a:t>
            </a:r>
            <a:r>
              <a:rPr lang="en-GB" sz="1800" dirty="0" err="1"/>
              <a:t>Baisakh</a:t>
            </a:r>
            <a:r>
              <a:rPr lang="en-GB" sz="1800" dirty="0"/>
              <a:t>), on the third day. </a:t>
            </a:r>
          </a:p>
          <a:p>
            <a:pPr lvl="1"/>
            <a:r>
              <a:rPr lang="en-GB" sz="1600" dirty="0"/>
              <a:t>Anniversary celebrated during the months of October-November (Kartik).</a:t>
            </a:r>
          </a:p>
          <a:p>
            <a:pPr marL="457200" lvl="1" indent="0">
              <a:buNone/>
            </a:pPr>
            <a:endParaRPr lang="en-GB" sz="1600" dirty="0"/>
          </a:p>
          <a:p>
            <a:r>
              <a:rPr lang="en-GB" dirty="0"/>
              <a:t>His father was an accountant and/or tax collector.</a:t>
            </a:r>
          </a:p>
          <a:p>
            <a:pPr lvl="1"/>
            <a:r>
              <a:rPr lang="en-GB" sz="1600" dirty="0"/>
              <a:t>His lineage may have been linked to ruling class of Punjab. </a:t>
            </a:r>
          </a:p>
          <a:p>
            <a:pPr lvl="1"/>
            <a:r>
              <a:rPr lang="en-GB" sz="1600" dirty="0"/>
              <a:t>These were known as the solar dynasty of the </a:t>
            </a:r>
            <a:r>
              <a:rPr lang="en-GB" sz="1600" dirty="0" err="1"/>
              <a:t>Kshtriya</a:t>
            </a:r>
            <a:endParaRPr lang="en-GB" sz="1600" dirty="0"/>
          </a:p>
          <a:p>
            <a:pPr marL="0" indent="0">
              <a:buNone/>
            </a:pPr>
            <a:endParaRPr lang="en-GB" dirty="0"/>
          </a:p>
          <a:p>
            <a:r>
              <a:rPr lang="en-GB" dirty="0"/>
              <a:t>Birth occurred in the village of </a:t>
            </a:r>
            <a:r>
              <a:rPr lang="en-GB" dirty="0" err="1"/>
              <a:t>Talwandi</a:t>
            </a:r>
            <a:r>
              <a:rPr lang="en-GB" dirty="0"/>
              <a:t>, Punjab region, which was heavily populated by Hindu and Muslims people.</a:t>
            </a:r>
          </a:p>
        </p:txBody>
      </p:sp>
      <p:pic>
        <p:nvPicPr>
          <p:cNvPr id="4" name="Picture 3">
            <a:extLst>
              <a:ext uri="{FF2B5EF4-FFF2-40B4-BE49-F238E27FC236}">
                <a16:creationId xmlns:a16="http://schemas.microsoft.com/office/drawing/2014/main" id="{8921E229-977D-4C9E-84A7-43948D0CF4E0}"/>
              </a:ext>
            </a:extLst>
          </p:cNvPr>
          <p:cNvPicPr>
            <a:picLocks noChangeAspect="1"/>
          </p:cNvPicPr>
          <p:nvPr/>
        </p:nvPicPr>
        <p:blipFill>
          <a:blip r:embed="rId2"/>
          <a:stretch>
            <a:fillRect/>
          </a:stretch>
        </p:blipFill>
        <p:spPr>
          <a:xfrm>
            <a:off x="7531106" y="1874516"/>
            <a:ext cx="3898893" cy="3766595"/>
          </a:xfrm>
          <a:prstGeom prst="rect">
            <a:avLst/>
          </a:prstGeom>
        </p:spPr>
      </p:pic>
    </p:spTree>
    <p:extLst>
      <p:ext uri="{BB962C8B-B14F-4D97-AF65-F5344CB8AC3E}">
        <p14:creationId xmlns:p14="http://schemas.microsoft.com/office/powerpoint/2010/main" val="2650009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60B6-96C6-4E15-8264-C2B5119A28B9}"/>
              </a:ext>
            </a:extLst>
          </p:cNvPr>
          <p:cNvSpPr>
            <a:spLocks noGrp="1"/>
          </p:cNvSpPr>
          <p:nvPr>
            <p:ph type="title"/>
          </p:nvPr>
        </p:nvSpPr>
        <p:spPr>
          <a:xfrm>
            <a:off x="1251678" y="382385"/>
            <a:ext cx="10178322" cy="834504"/>
          </a:xfrm>
        </p:spPr>
        <p:txBody>
          <a:bodyPr>
            <a:normAutofit/>
          </a:bodyPr>
          <a:lstStyle/>
          <a:p>
            <a:r>
              <a:rPr lang="en-GB" sz="5400" dirty="0"/>
              <a:t>Early Life</a:t>
            </a:r>
          </a:p>
        </p:txBody>
      </p:sp>
      <p:sp>
        <p:nvSpPr>
          <p:cNvPr id="3" name="Content Placeholder 2">
            <a:extLst>
              <a:ext uri="{FF2B5EF4-FFF2-40B4-BE49-F238E27FC236}">
                <a16:creationId xmlns:a16="http://schemas.microsoft.com/office/drawing/2014/main" id="{B7054EB4-5662-496F-A222-18F29A850350}"/>
              </a:ext>
            </a:extLst>
          </p:cNvPr>
          <p:cNvSpPr>
            <a:spLocks noGrp="1"/>
          </p:cNvSpPr>
          <p:nvPr>
            <p:ph idx="1"/>
          </p:nvPr>
        </p:nvSpPr>
        <p:spPr>
          <a:xfrm>
            <a:off x="1251678" y="1874516"/>
            <a:ext cx="6279427" cy="4601098"/>
          </a:xfrm>
        </p:spPr>
        <p:txBody>
          <a:bodyPr>
            <a:normAutofit/>
          </a:bodyPr>
          <a:lstStyle/>
          <a:p>
            <a:r>
              <a:rPr lang="en-GB" sz="1800" dirty="0"/>
              <a:t>He was educated in topics such as music, religion, and arithmetic (study of numbers), from the ages of five to thirteen; at the age of thirteen to sixteen, he also began to learn multiple languages: </a:t>
            </a:r>
            <a:r>
              <a:rPr lang="en-US" sz="1800" dirty="0"/>
              <a:t>Punjabi, Sanskrit, Arabic, and Persian.</a:t>
            </a:r>
          </a:p>
          <a:p>
            <a:pPr lvl="1"/>
            <a:r>
              <a:rPr lang="en-US" sz="1600" dirty="0"/>
              <a:t>His teachers were Gopal (taught Patti and mathematics/Arithmetic), </a:t>
            </a:r>
            <a:r>
              <a:rPr lang="en-US" sz="1600" dirty="0" err="1"/>
              <a:t>Brijnath</a:t>
            </a:r>
            <a:r>
              <a:rPr lang="en-US" sz="1600" dirty="0"/>
              <a:t> (taught Sanskrit and religions) and, finally, Mulla Qutab Uddin (Arabic, Persian, and also religion). </a:t>
            </a:r>
          </a:p>
          <a:p>
            <a:endParaRPr lang="en-US" sz="1400" dirty="0"/>
          </a:p>
          <a:p>
            <a:r>
              <a:rPr lang="en-US" sz="1800" dirty="0"/>
              <a:t>He was married at the age of eighteen,  after being engaged for two years, to the woman Mata </a:t>
            </a:r>
            <a:r>
              <a:rPr lang="en-US" sz="1800" dirty="0" err="1"/>
              <a:t>Sulakni</a:t>
            </a:r>
            <a:r>
              <a:rPr lang="en-US" sz="1800" dirty="0"/>
              <a:t>, in which he had two sons with. </a:t>
            </a:r>
          </a:p>
          <a:p>
            <a:pPr lvl="1"/>
            <a:r>
              <a:rPr lang="en-US" sz="1600" dirty="0"/>
              <a:t>His first, Sri Chand, occurred when he was twenty-five; His second, </a:t>
            </a:r>
            <a:r>
              <a:rPr lang="en-US" sz="1600" dirty="0" err="1"/>
              <a:t>Lakhmi</a:t>
            </a:r>
            <a:r>
              <a:rPr lang="en-US" sz="1600" dirty="0"/>
              <a:t> Chand, when he was twenty eight. </a:t>
            </a:r>
          </a:p>
          <a:p>
            <a:pPr lvl="1"/>
            <a:endParaRPr lang="en-US" sz="1600" dirty="0"/>
          </a:p>
          <a:p>
            <a:endParaRPr lang="en-GB" sz="1800" dirty="0"/>
          </a:p>
        </p:txBody>
      </p:sp>
      <p:pic>
        <p:nvPicPr>
          <p:cNvPr id="4" name="Picture 3">
            <a:extLst>
              <a:ext uri="{FF2B5EF4-FFF2-40B4-BE49-F238E27FC236}">
                <a16:creationId xmlns:a16="http://schemas.microsoft.com/office/drawing/2014/main" id="{8921E229-977D-4C9E-84A7-43948D0CF4E0}"/>
              </a:ext>
            </a:extLst>
          </p:cNvPr>
          <p:cNvPicPr>
            <a:picLocks noChangeAspect="1"/>
          </p:cNvPicPr>
          <p:nvPr/>
        </p:nvPicPr>
        <p:blipFill>
          <a:blip r:embed="rId2"/>
          <a:stretch>
            <a:fillRect/>
          </a:stretch>
        </p:blipFill>
        <p:spPr>
          <a:xfrm>
            <a:off x="7531106" y="1874516"/>
            <a:ext cx="3898893" cy="3766595"/>
          </a:xfrm>
          <a:prstGeom prst="rect">
            <a:avLst/>
          </a:prstGeom>
        </p:spPr>
      </p:pic>
    </p:spTree>
    <p:extLst>
      <p:ext uri="{BB962C8B-B14F-4D97-AF65-F5344CB8AC3E}">
        <p14:creationId xmlns:p14="http://schemas.microsoft.com/office/powerpoint/2010/main" val="3305601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6764-65D0-4A7A-B781-C9D10C567F46}"/>
              </a:ext>
            </a:extLst>
          </p:cNvPr>
          <p:cNvSpPr>
            <a:spLocks noGrp="1"/>
          </p:cNvSpPr>
          <p:nvPr>
            <p:ph type="title"/>
          </p:nvPr>
        </p:nvSpPr>
        <p:spPr/>
        <p:txBody>
          <a:bodyPr/>
          <a:lstStyle/>
          <a:p>
            <a:r>
              <a:rPr lang="en-GB" dirty="0"/>
              <a:t>Employment </a:t>
            </a:r>
          </a:p>
        </p:txBody>
      </p:sp>
      <p:sp>
        <p:nvSpPr>
          <p:cNvPr id="3" name="Content Placeholder 2">
            <a:extLst>
              <a:ext uri="{FF2B5EF4-FFF2-40B4-BE49-F238E27FC236}">
                <a16:creationId xmlns:a16="http://schemas.microsoft.com/office/drawing/2014/main" id="{DC9E5DF0-34DE-4696-9583-78649B11FE8B}"/>
              </a:ext>
            </a:extLst>
          </p:cNvPr>
          <p:cNvSpPr>
            <a:spLocks noGrp="1"/>
          </p:cNvSpPr>
          <p:nvPr>
            <p:ph idx="1"/>
          </p:nvPr>
        </p:nvSpPr>
        <p:spPr>
          <a:xfrm>
            <a:off x="1251678" y="1569308"/>
            <a:ext cx="10178322" cy="5041557"/>
          </a:xfrm>
        </p:spPr>
        <p:txBody>
          <a:bodyPr>
            <a:normAutofit/>
          </a:bodyPr>
          <a:lstStyle/>
          <a:p>
            <a:r>
              <a:rPr lang="en-GB" dirty="0"/>
              <a:t>He was very attached to his sister who married the steward of the soon-to-be governor of Lahore, Daulat Khan Lodi. </a:t>
            </a:r>
          </a:p>
          <a:p>
            <a:pPr lvl="1"/>
            <a:r>
              <a:rPr lang="en-GB" dirty="0"/>
              <a:t>Younger brothers at this time often could have found residence at a brothers-in-law’s home.</a:t>
            </a:r>
          </a:p>
          <a:p>
            <a:endParaRPr lang="en-GB" dirty="0"/>
          </a:p>
          <a:p>
            <a:r>
              <a:rPr lang="en-GB" dirty="0"/>
              <a:t>With this, Nanak followed his sister to some degree and found himself in the employment of Afghani governor and administrator Lodi. </a:t>
            </a:r>
          </a:p>
          <a:p>
            <a:pPr lvl="1"/>
            <a:r>
              <a:rPr lang="en-GB" dirty="0"/>
              <a:t>Lahore sits in a fertile land which had high agricultural yield and, most importantly,  it lays in-between the eastern and western flow of trade, known as the silk road (though European/global trade would become more prevalent). </a:t>
            </a:r>
          </a:p>
          <a:p>
            <a:endParaRPr lang="en-GB" dirty="0"/>
          </a:p>
          <a:p>
            <a:r>
              <a:rPr lang="en-GB" dirty="0"/>
              <a:t>Due to his position and location, Nanak likely and apparently met many Muslims and Hindu Scholars that could have shaped his coming beliefs. </a:t>
            </a:r>
          </a:p>
          <a:p>
            <a:pPr lvl="1"/>
            <a:endParaRPr lang="en-GB" dirty="0"/>
          </a:p>
          <a:p>
            <a:endParaRPr lang="en-GB" dirty="0"/>
          </a:p>
        </p:txBody>
      </p:sp>
    </p:spTree>
    <p:extLst>
      <p:ext uri="{BB962C8B-B14F-4D97-AF65-F5344CB8AC3E}">
        <p14:creationId xmlns:p14="http://schemas.microsoft.com/office/powerpoint/2010/main" val="3625334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64EC-AA02-448F-98FE-F5753CA8EC31}"/>
              </a:ext>
            </a:extLst>
          </p:cNvPr>
          <p:cNvSpPr>
            <a:spLocks noGrp="1"/>
          </p:cNvSpPr>
          <p:nvPr>
            <p:ph type="title"/>
          </p:nvPr>
        </p:nvSpPr>
        <p:spPr/>
        <p:txBody>
          <a:bodyPr/>
          <a:lstStyle/>
          <a:p>
            <a:r>
              <a:rPr lang="en-GB" dirty="0"/>
              <a:t>Prophethood</a:t>
            </a:r>
          </a:p>
        </p:txBody>
      </p:sp>
      <p:sp>
        <p:nvSpPr>
          <p:cNvPr id="3" name="Content Placeholder 2">
            <a:extLst>
              <a:ext uri="{FF2B5EF4-FFF2-40B4-BE49-F238E27FC236}">
                <a16:creationId xmlns:a16="http://schemas.microsoft.com/office/drawing/2014/main" id="{2FFD8755-E4F7-4E37-8335-963ED683433C}"/>
              </a:ext>
            </a:extLst>
          </p:cNvPr>
          <p:cNvSpPr>
            <a:spLocks noGrp="1"/>
          </p:cNvSpPr>
          <p:nvPr>
            <p:ph idx="1"/>
          </p:nvPr>
        </p:nvSpPr>
        <p:spPr>
          <a:xfrm>
            <a:off x="1251678" y="1569308"/>
            <a:ext cx="6382230" cy="4732637"/>
          </a:xfrm>
        </p:spPr>
        <p:txBody>
          <a:bodyPr>
            <a:normAutofit fontScale="92500" lnSpcReduction="10000"/>
          </a:bodyPr>
          <a:lstStyle/>
          <a:p>
            <a:r>
              <a:rPr lang="en-GB" dirty="0"/>
              <a:t>Nanak was a fairly spiritual man and would bath in the river </a:t>
            </a:r>
            <a:r>
              <a:rPr lang="en-GB" dirty="0" err="1"/>
              <a:t>Bein</a:t>
            </a:r>
            <a:r>
              <a:rPr lang="en-GB" dirty="0"/>
              <a:t> in the morning, before sunrise.  </a:t>
            </a:r>
          </a:p>
          <a:p>
            <a:pPr lvl="1"/>
            <a:r>
              <a:rPr lang="en-GB" dirty="0"/>
              <a:t>After this he and his followers would sing kirtan together. </a:t>
            </a:r>
          </a:p>
          <a:p>
            <a:pPr marL="457200" lvl="1" indent="0">
              <a:buNone/>
            </a:pPr>
            <a:endParaRPr lang="en-GB" dirty="0"/>
          </a:p>
          <a:p>
            <a:r>
              <a:rPr lang="en-GB" dirty="0"/>
              <a:t>On the 23</a:t>
            </a:r>
            <a:r>
              <a:rPr lang="en-GB" baseline="30000" dirty="0"/>
              <a:t>rd</a:t>
            </a:r>
            <a:r>
              <a:rPr lang="en-GB" dirty="0"/>
              <a:t> August 1507, while bathing in river he disappeared; his followers and the town folk all went out searching for him. He returned three days later and only spoke the next day: </a:t>
            </a:r>
          </a:p>
          <a:p>
            <a:pPr lvl="1"/>
            <a:r>
              <a:rPr lang="en-GB" dirty="0"/>
              <a:t>‘There is no Hindu nor Mussulman, so whose path shall I follow? I shall follow God’s path. God is neither Hindu nor Mussulman, and the path which I follow is God’s.’</a:t>
            </a:r>
          </a:p>
          <a:p>
            <a:pPr marL="457200" lvl="1" indent="0">
              <a:buNone/>
            </a:pPr>
            <a:endParaRPr lang="en-GB" dirty="0"/>
          </a:p>
          <a:p>
            <a:r>
              <a:rPr lang="en-GB" dirty="0"/>
              <a:t>For Nanak proclaimed he was taken into the Kingdom of God, by the messenger angel Gabriel, to be the his Prophet. </a:t>
            </a:r>
          </a:p>
        </p:txBody>
      </p:sp>
      <p:pic>
        <p:nvPicPr>
          <p:cNvPr id="1026" name="Picture 2" descr="Related image">
            <a:extLst>
              <a:ext uri="{FF2B5EF4-FFF2-40B4-BE49-F238E27FC236}">
                <a16:creationId xmlns:a16="http://schemas.microsoft.com/office/drawing/2014/main" id="{CB50B884-5F41-4A9B-B771-32969A0BE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7534" y="1569307"/>
            <a:ext cx="3796092" cy="4732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94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64EC-AA02-448F-98FE-F5753CA8EC31}"/>
              </a:ext>
            </a:extLst>
          </p:cNvPr>
          <p:cNvSpPr>
            <a:spLocks noGrp="1"/>
          </p:cNvSpPr>
          <p:nvPr>
            <p:ph type="title"/>
          </p:nvPr>
        </p:nvSpPr>
        <p:spPr/>
        <p:txBody>
          <a:bodyPr/>
          <a:lstStyle/>
          <a:p>
            <a:r>
              <a:rPr lang="en-GB" dirty="0"/>
              <a:t>Prophethood</a:t>
            </a:r>
          </a:p>
        </p:txBody>
      </p:sp>
      <p:sp>
        <p:nvSpPr>
          <p:cNvPr id="3" name="Content Placeholder 2">
            <a:extLst>
              <a:ext uri="{FF2B5EF4-FFF2-40B4-BE49-F238E27FC236}">
                <a16:creationId xmlns:a16="http://schemas.microsoft.com/office/drawing/2014/main" id="{2FFD8755-E4F7-4E37-8335-963ED683433C}"/>
              </a:ext>
            </a:extLst>
          </p:cNvPr>
          <p:cNvSpPr>
            <a:spLocks noGrp="1"/>
          </p:cNvSpPr>
          <p:nvPr>
            <p:ph idx="1"/>
          </p:nvPr>
        </p:nvSpPr>
        <p:spPr>
          <a:xfrm>
            <a:off x="1251678" y="1569308"/>
            <a:ext cx="6382230" cy="4906307"/>
          </a:xfrm>
        </p:spPr>
        <p:txBody>
          <a:bodyPr>
            <a:normAutofit fontScale="92500" lnSpcReduction="20000"/>
          </a:bodyPr>
          <a:lstStyle/>
          <a:p>
            <a:pPr marL="0" indent="0">
              <a:buNone/>
            </a:pPr>
            <a:r>
              <a:rPr lang="en-US" dirty="0"/>
              <a:t>I was a minstrel out of work,</a:t>
            </a:r>
            <a:br>
              <a:rPr lang="en-US" dirty="0"/>
            </a:br>
            <a:r>
              <a:rPr lang="en-US" dirty="0"/>
              <a:t>The Lord gave me employment.</a:t>
            </a:r>
            <a:br>
              <a:rPr lang="en-US" dirty="0"/>
            </a:br>
            <a:r>
              <a:rPr lang="en-US" dirty="0"/>
              <a:t>The mighty One instructed me,</a:t>
            </a:r>
            <a:br>
              <a:rPr lang="en-US" dirty="0"/>
            </a:br>
            <a:r>
              <a:rPr lang="en-US" dirty="0"/>
              <a:t>'Night and day, sing my praise.'</a:t>
            </a:r>
            <a:br>
              <a:rPr lang="en-US" dirty="0"/>
            </a:br>
            <a:r>
              <a:rPr lang="en-US" dirty="0"/>
              <a:t>The Lord summoned the minstrel</a:t>
            </a:r>
            <a:br>
              <a:rPr lang="en-US" dirty="0"/>
            </a:br>
            <a:r>
              <a:rPr lang="en-US" dirty="0"/>
              <a:t>To his High Court.</a:t>
            </a:r>
            <a:br>
              <a:rPr lang="en-US" dirty="0"/>
            </a:br>
            <a:r>
              <a:rPr lang="en-US" dirty="0"/>
              <a:t>On me he bestowed the robe of honoring him and singing his praise.</a:t>
            </a:r>
            <a:br>
              <a:rPr lang="en-US" dirty="0"/>
            </a:br>
            <a:r>
              <a:rPr lang="en-US" dirty="0"/>
              <a:t>On me he bestowed the Nectar in a cup,</a:t>
            </a:r>
            <a:br>
              <a:rPr lang="en-US" dirty="0"/>
            </a:br>
            <a:r>
              <a:rPr lang="en-US" dirty="0"/>
              <a:t>The nectar of his true and holy name.</a:t>
            </a:r>
            <a:br>
              <a:rPr lang="en-US" dirty="0"/>
            </a:br>
            <a:r>
              <a:rPr lang="en-US" dirty="0"/>
              <a:t>Those who at the bidding of the Guru Feast</a:t>
            </a:r>
            <a:br>
              <a:rPr lang="en-US" dirty="0"/>
            </a:br>
            <a:r>
              <a:rPr lang="en-US" dirty="0"/>
              <a:t>And take their fill of the Lord's holiness</a:t>
            </a:r>
            <a:br>
              <a:rPr lang="en-US" dirty="0"/>
            </a:br>
            <a:r>
              <a:rPr lang="en-US" dirty="0"/>
              <a:t>Attain peace and joy.</a:t>
            </a:r>
            <a:br>
              <a:rPr lang="en-US" dirty="0"/>
            </a:br>
            <a:r>
              <a:rPr lang="en-US" dirty="0"/>
              <a:t>Your minstrel spreads your glory</a:t>
            </a:r>
            <a:br>
              <a:rPr lang="en-US" dirty="0"/>
            </a:br>
            <a:r>
              <a:rPr lang="en-US" dirty="0"/>
              <a:t>By singing your word. Nanak, through adoring the truth We attain to the all-highest.</a:t>
            </a:r>
          </a:p>
          <a:p>
            <a:pPr marL="457200" lvl="1" indent="0" algn="r">
              <a:buNone/>
            </a:pPr>
            <a:r>
              <a:rPr lang="en-GB" dirty="0"/>
              <a:t>AG 150</a:t>
            </a:r>
          </a:p>
        </p:txBody>
      </p:sp>
      <p:pic>
        <p:nvPicPr>
          <p:cNvPr id="1026" name="Picture 2" descr="Related image">
            <a:extLst>
              <a:ext uri="{FF2B5EF4-FFF2-40B4-BE49-F238E27FC236}">
                <a16:creationId xmlns:a16="http://schemas.microsoft.com/office/drawing/2014/main" id="{CB50B884-5F41-4A9B-B771-32969A0BE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7534" y="1569307"/>
            <a:ext cx="3796092" cy="4732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10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F235-C06B-48BC-AE24-E32F426638DC}"/>
              </a:ext>
            </a:extLst>
          </p:cNvPr>
          <p:cNvSpPr>
            <a:spLocks noGrp="1"/>
          </p:cNvSpPr>
          <p:nvPr>
            <p:ph type="title"/>
          </p:nvPr>
        </p:nvSpPr>
        <p:spPr/>
        <p:txBody>
          <a:bodyPr/>
          <a:lstStyle/>
          <a:p>
            <a:r>
              <a:rPr lang="en-GB" dirty="0" err="1"/>
              <a:t>Mool</a:t>
            </a:r>
            <a:r>
              <a:rPr lang="en-GB" dirty="0"/>
              <a:t> Mantra:</a:t>
            </a:r>
          </a:p>
        </p:txBody>
      </p:sp>
      <p:sp>
        <p:nvSpPr>
          <p:cNvPr id="3" name="Content Placeholder 2">
            <a:extLst>
              <a:ext uri="{FF2B5EF4-FFF2-40B4-BE49-F238E27FC236}">
                <a16:creationId xmlns:a16="http://schemas.microsoft.com/office/drawing/2014/main" id="{83CEA3FC-4F8A-4BDA-A5BE-0AAFFACD468A}"/>
              </a:ext>
            </a:extLst>
          </p:cNvPr>
          <p:cNvSpPr>
            <a:spLocks noGrp="1"/>
          </p:cNvSpPr>
          <p:nvPr>
            <p:ph idx="1"/>
          </p:nvPr>
        </p:nvSpPr>
        <p:spPr>
          <a:xfrm>
            <a:off x="1251678" y="1717589"/>
            <a:ext cx="10178322" cy="4162003"/>
          </a:xfrm>
        </p:spPr>
        <p:txBody>
          <a:bodyPr>
            <a:normAutofit/>
          </a:bodyPr>
          <a:lstStyle/>
          <a:p>
            <a:r>
              <a:rPr lang="en-GB" dirty="0"/>
              <a:t>His first poem,  known as the </a:t>
            </a:r>
            <a:r>
              <a:rPr lang="en-GB" dirty="0" err="1"/>
              <a:t>Mool</a:t>
            </a:r>
            <a:r>
              <a:rPr lang="en-GB" dirty="0"/>
              <a:t> Mantra, details what is perceived as divine:</a:t>
            </a:r>
          </a:p>
          <a:p>
            <a:pPr marL="457200" lvl="1" indent="0">
              <a:buNone/>
            </a:pPr>
            <a:endParaRPr lang="en-GB" dirty="0"/>
          </a:p>
          <a:p>
            <a:pPr marL="457200" lvl="1" indent="0">
              <a:buNone/>
            </a:pPr>
            <a:r>
              <a:rPr lang="en-GB" dirty="0"/>
              <a:t>There is but one God, </a:t>
            </a:r>
          </a:p>
          <a:p>
            <a:pPr marL="457200" lvl="1" indent="0">
              <a:buNone/>
            </a:pPr>
            <a:r>
              <a:rPr lang="en-GB" dirty="0"/>
              <a:t>Eternal truth is his name,</a:t>
            </a:r>
          </a:p>
          <a:p>
            <a:pPr marL="457200" lvl="1" indent="0">
              <a:buNone/>
            </a:pPr>
            <a:r>
              <a:rPr lang="en-GB" dirty="0"/>
              <a:t>Creator of all things and the all-pervading spirit.</a:t>
            </a:r>
          </a:p>
          <a:p>
            <a:pPr marL="457200" lvl="1" indent="0">
              <a:buNone/>
            </a:pPr>
            <a:r>
              <a:rPr lang="en-GB" dirty="0"/>
              <a:t>Fearless and without hatred, </a:t>
            </a:r>
          </a:p>
          <a:p>
            <a:pPr marL="457200" lvl="1" indent="0">
              <a:buNone/>
            </a:pPr>
            <a:r>
              <a:rPr lang="en-GB" dirty="0"/>
              <a:t>Timeless and formless.</a:t>
            </a:r>
          </a:p>
          <a:p>
            <a:pPr marL="457200" lvl="1" indent="0">
              <a:buNone/>
            </a:pPr>
            <a:r>
              <a:rPr lang="en-GB" dirty="0"/>
              <a:t>Beyond birth and death, self-enlightened. </a:t>
            </a:r>
          </a:p>
          <a:p>
            <a:pPr marL="457200" lvl="1" indent="0">
              <a:buNone/>
            </a:pPr>
            <a:r>
              <a:rPr lang="en-GB" dirty="0"/>
              <a:t>By the grace of the Guru he is known. </a:t>
            </a:r>
          </a:p>
          <a:p>
            <a:pPr marL="457200" lvl="1" indent="0">
              <a:buNone/>
            </a:pPr>
            <a:endParaRPr lang="en-GB" dirty="0"/>
          </a:p>
          <a:p>
            <a:pPr marL="0" indent="0">
              <a:buNone/>
            </a:pPr>
            <a:endParaRPr lang="en-GB" dirty="0"/>
          </a:p>
        </p:txBody>
      </p:sp>
    </p:spTree>
    <p:extLst>
      <p:ext uri="{BB962C8B-B14F-4D97-AF65-F5344CB8AC3E}">
        <p14:creationId xmlns:p14="http://schemas.microsoft.com/office/powerpoint/2010/main" val="26122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7CDF-8EFA-462D-9357-973C94EA2321}"/>
              </a:ext>
            </a:extLst>
          </p:cNvPr>
          <p:cNvSpPr>
            <a:spLocks noGrp="1"/>
          </p:cNvSpPr>
          <p:nvPr>
            <p:ph type="title"/>
          </p:nvPr>
        </p:nvSpPr>
        <p:spPr/>
        <p:txBody>
          <a:bodyPr/>
          <a:lstStyle/>
          <a:p>
            <a:r>
              <a:rPr lang="en-GB" dirty="0"/>
              <a:t>teachings</a:t>
            </a:r>
          </a:p>
        </p:txBody>
      </p:sp>
      <p:sp>
        <p:nvSpPr>
          <p:cNvPr id="3" name="Content Placeholder 2">
            <a:extLst>
              <a:ext uri="{FF2B5EF4-FFF2-40B4-BE49-F238E27FC236}">
                <a16:creationId xmlns:a16="http://schemas.microsoft.com/office/drawing/2014/main" id="{80DDF220-2E20-42EC-9F12-5BB5762AC60C}"/>
              </a:ext>
            </a:extLst>
          </p:cNvPr>
          <p:cNvSpPr>
            <a:spLocks noGrp="1"/>
          </p:cNvSpPr>
          <p:nvPr>
            <p:ph idx="1"/>
          </p:nvPr>
        </p:nvSpPr>
        <p:spPr>
          <a:xfrm>
            <a:off x="1251678" y="1344933"/>
            <a:ext cx="6330222" cy="4660451"/>
          </a:xfrm>
        </p:spPr>
        <p:txBody>
          <a:bodyPr>
            <a:normAutofit/>
          </a:bodyPr>
          <a:lstStyle/>
          <a:p>
            <a:r>
              <a:rPr lang="en-GB" dirty="0"/>
              <a:t>Guru Nanak saw God as personal rather than of a substance of its own. God was indeed in Nanak’s eyes, and in how he ‘experienced’ him in the Kingdom of God, to be both personal and surpassing or beyond the universe: </a:t>
            </a:r>
          </a:p>
          <a:p>
            <a:pPr lvl="1"/>
            <a:r>
              <a:rPr lang="en-GB" dirty="0"/>
              <a:t>‘Creator of all things and the all-pervading spirit’ </a:t>
            </a:r>
          </a:p>
          <a:p>
            <a:pPr lvl="1"/>
            <a:endParaRPr lang="en-GB" dirty="0"/>
          </a:p>
          <a:p>
            <a:r>
              <a:rPr lang="en-GB" dirty="0"/>
              <a:t>In this sense, Nanak saw in others God no matter who they were or what they had done. </a:t>
            </a:r>
          </a:p>
          <a:p>
            <a:pPr lvl="1"/>
            <a:r>
              <a:rPr lang="en-GB" dirty="0"/>
              <a:t>He also details God as imminent in creation, he is constantly preserving it and is ever existent and consequential in its experience. </a:t>
            </a:r>
          </a:p>
        </p:txBody>
      </p:sp>
      <p:pic>
        <p:nvPicPr>
          <p:cNvPr id="2050" name="Picture 2" descr="personal-God">
            <a:extLst>
              <a:ext uri="{FF2B5EF4-FFF2-40B4-BE49-F238E27FC236}">
                <a16:creationId xmlns:a16="http://schemas.microsoft.com/office/drawing/2014/main" id="{936158F2-90E3-410A-8B7A-611D80532E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1900" y="1555210"/>
            <a:ext cx="3848100" cy="4221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20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F235-C06B-48BC-AE24-E32F426638DC}"/>
              </a:ext>
            </a:extLst>
          </p:cNvPr>
          <p:cNvSpPr>
            <a:spLocks noGrp="1"/>
          </p:cNvSpPr>
          <p:nvPr>
            <p:ph type="title"/>
          </p:nvPr>
        </p:nvSpPr>
        <p:spPr/>
        <p:txBody>
          <a:bodyPr/>
          <a:lstStyle/>
          <a:p>
            <a:r>
              <a:rPr lang="en-GB" dirty="0"/>
              <a:t>Teachings </a:t>
            </a:r>
          </a:p>
        </p:txBody>
      </p:sp>
      <p:sp>
        <p:nvSpPr>
          <p:cNvPr id="3" name="Content Placeholder 2">
            <a:extLst>
              <a:ext uri="{FF2B5EF4-FFF2-40B4-BE49-F238E27FC236}">
                <a16:creationId xmlns:a16="http://schemas.microsoft.com/office/drawing/2014/main" id="{83CEA3FC-4F8A-4BDA-A5BE-0AAFFACD468A}"/>
              </a:ext>
            </a:extLst>
          </p:cNvPr>
          <p:cNvSpPr>
            <a:spLocks noGrp="1"/>
          </p:cNvSpPr>
          <p:nvPr>
            <p:ph idx="1"/>
          </p:nvPr>
        </p:nvSpPr>
        <p:spPr>
          <a:xfrm>
            <a:off x="1251678" y="1717589"/>
            <a:ext cx="10178322" cy="4646141"/>
          </a:xfrm>
        </p:spPr>
        <p:txBody>
          <a:bodyPr>
            <a:normAutofit fontScale="92500" lnSpcReduction="10000"/>
          </a:bodyPr>
          <a:lstStyle/>
          <a:p>
            <a:pPr marL="0" indent="0">
              <a:buNone/>
            </a:pPr>
            <a:r>
              <a:rPr lang="en-GB" dirty="0"/>
              <a:t>Other teachings included:</a:t>
            </a:r>
          </a:p>
          <a:p>
            <a:pPr lvl="1"/>
            <a:r>
              <a:rPr lang="en-GB" dirty="0"/>
              <a:t>Fatherhood of God </a:t>
            </a:r>
          </a:p>
          <a:p>
            <a:pPr lvl="1"/>
            <a:r>
              <a:rPr lang="en-GB" dirty="0"/>
              <a:t>Brotherhood of Mankind</a:t>
            </a:r>
          </a:p>
          <a:p>
            <a:pPr lvl="1"/>
            <a:r>
              <a:rPr lang="en-GB" dirty="0"/>
              <a:t>Truthful Living </a:t>
            </a:r>
          </a:p>
          <a:p>
            <a:pPr lvl="1"/>
            <a:r>
              <a:rPr lang="en-GB" dirty="0"/>
              <a:t>Love and Equality </a:t>
            </a:r>
          </a:p>
          <a:p>
            <a:pPr lvl="1"/>
            <a:r>
              <a:rPr lang="en-GB" dirty="0"/>
              <a:t>Meditation on the Name of God</a:t>
            </a:r>
          </a:p>
          <a:p>
            <a:pPr lvl="1"/>
            <a:r>
              <a:rPr lang="en-GB" dirty="0"/>
              <a:t>Sharing each other’s sorrows and happiness </a:t>
            </a:r>
          </a:p>
          <a:p>
            <a:pPr lvl="1"/>
            <a:r>
              <a:rPr lang="en-GB" dirty="0"/>
              <a:t>Also taught to reach salvation or to ascend that we must meditate on the name of God.</a:t>
            </a:r>
          </a:p>
          <a:p>
            <a:pPr marL="0" indent="0">
              <a:buNone/>
            </a:pPr>
            <a:endParaRPr lang="en-GB" dirty="0"/>
          </a:p>
          <a:p>
            <a:pPr marL="0" indent="0">
              <a:buNone/>
            </a:pPr>
            <a:r>
              <a:rPr lang="en-GB" dirty="0"/>
              <a:t>One of the Most important teachings was at </a:t>
            </a:r>
            <a:r>
              <a:rPr lang="en-GB" dirty="0" err="1"/>
              <a:t>Kartapur</a:t>
            </a:r>
            <a:r>
              <a:rPr lang="en-GB" dirty="0"/>
              <a:t>, where he expected/suggested his followers use his own hymns and composition to worship with.  </a:t>
            </a:r>
          </a:p>
          <a:p>
            <a:pPr marL="457200" lvl="1" indent="0">
              <a:buNone/>
            </a:pPr>
            <a:r>
              <a:rPr lang="en-GB" dirty="0"/>
              <a:t>However, the faith has changed quite a lot from its original form, likely to the disagreement of Guru Nanak (especially the Golden Temple).</a:t>
            </a:r>
          </a:p>
        </p:txBody>
      </p:sp>
    </p:spTree>
    <p:extLst>
      <p:ext uri="{BB962C8B-B14F-4D97-AF65-F5344CB8AC3E}">
        <p14:creationId xmlns:p14="http://schemas.microsoft.com/office/powerpoint/2010/main" val="31676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EFEE-77C1-48B5-973E-206A263C8A75}"/>
              </a:ext>
            </a:extLst>
          </p:cNvPr>
          <p:cNvSpPr>
            <a:spLocks noGrp="1"/>
          </p:cNvSpPr>
          <p:nvPr>
            <p:ph type="title"/>
          </p:nvPr>
        </p:nvSpPr>
        <p:spPr/>
        <p:txBody>
          <a:bodyPr/>
          <a:lstStyle/>
          <a:p>
            <a:r>
              <a:rPr lang="en-GB" dirty="0"/>
              <a:t>Travels </a:t>
            </a:r>
          </a:p>
        </p:txBody>
      </p:sp>
      <p:sp>
        <p:nvSpPr>
          <p:cNvPr id="3" name="Content Placeholder 2">
            <a:extLst>
              <a:ext uri="{FF2B5EF4-FFF2-40B4-BE49-F238E27FC236}">
                <a16:creationId xmlns:a16="http://schemas.microsoft.com/office/drawing/2014/main" id="{9D2EE32F-A812-42C8-85F8-96DC3C3385DC}"/>
              </a:ext>
            </a:extLst>
          </p:cNvPr>
          <p:cNvSpPr>
            <a:spLocks noGrp="1"/>
          </p:cNvSpPr>
          <p:nvPr>
            <p:ph idx="1"/>
          </p:nvPr>
        </p:nvSpPr>
        <p:spPr>
          <a:xfrm>
            <a:off x="1251678" y="1440181"/>
            <a:ext cx="10178322" cy="4439412"/>
          </a:xfrm>
        </p:spPr>
        <p:txBody>
          <a:bodyPr>
            <a:normAutofit/>
          </a:bodyPr>
          <a:lstStyle/>
          <a:p>
            <a:r>
              <a:rPr lang="en-GB" dirty="0"/>
              <a:t>He journeyed on four different occasions after his revelation, giving up temporal matters and possessions, and focusing on spreading what he had come to know:</a:t>
            </a:r>
          </a:p>
          <a:p>
            <a:endParaRPr lang="en-GB" dirty="0"/>
          </a:p>
          <a:p>
            <a:pPr lvl="1"/>
            <a:r>
              <a:rPr lang="en-GB" dirty="0"/>
              <a:t>First: Multan, Delhi,  Assam (between Tibet and Burma), Orissa (eastern coast of India), Lahore and back to Tawanda, his home town. </a:t>
            </a:r>
          </a:p>
          <a:p>
            <a:pPr lvl="1"/>
            <a:endParaRPr lang="en-GB" dirty="0"/>
          </a:p>
          <a:p>
            <a:pPr lvl="1"/>
            <a:r>
              <a:rPr lang="en-GB" dirty="0"/>
              <a:t>Second: Madhya Pradesh and Ceylon.</a:t>
            </a:r>
          </a:p>
          <a:p>
            <a:pPr lvl="1"/>
            <a:endParaRPr lang="en-GB" dirty="0"/>
          </a:p>
          <a:p>
            <a:pPr lvl="1"/>
            <a:r>
              <a:rPr lang="en-GB" dirty="0"/>
              <a:t>Third: Kashmir and </a:t>
            </a:r>
            <a:r>
              <a:rPr lang="en-GB" dirty="0" err="1"/>
              <a:t>Achal</a:t>
            </a:r>
            <a:r>
              <a:rPr lang="en-GB" dirty="0"/>
              <a:t> </a:t>
            </a:r>
            <a:r>
              <a:rPr lang="en-GB" dirty="0" err="1"/>
              <a:t>Batala</a:t>
            </a:r>
            <a:r>
              <a:rPr lang="en-GB" dirty="0"/>
              <a:t>, where he spoke with yogis. </a:t>
            </a:r>
          </a:p>
          <a:p>
            <a:pPr lvl="1"/>
            <a:endParaRPr lang="en-GB" dirty="0"/>
          </a:p>
          <a:p>
            <a:pPr lvl="1"/>
            <a:r>
              <a:rPr lang="en-GB" dirty="0"/>
              <a:t>Fourth: (debated) Mecca, Medina, and Baghdad. </a:t>
            </a:r>
          </a:p>
          <a:p>
            <a:pPr lvl="1"/>
            <a:endParaRPr lang="en-GB" dirty="0"/>
          </a:p>
        </p:txBody>
      </p:sp>
    </p:spTree>
    <p:extLst>
      <p:ext uri="{BB962C8B-B14F-4D97-AF65-F5344CB8AC3E}">
        <p14:creationId xmlns:p14="http://schemas.microsoft.com/office/powerpoint/2010/main" val="4159104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3236-BB6B-42EA-944A-F4FE2AB931E4}"/>
              </a:ext>
            </a:extLst>
          </p:cNvPr>
          <p:cNvSpPr>
            <a:spLocks noGrp="1"/>
          </p:cNvSpPr>
          <p:nvPr>
            <p:ph type="title"/>
          </p:nvPr>
        </p:nvSpPr>
        <p:spPr/>
        <p:txBody>
          <a:bodyPr/>
          <a:lstStyle/>
          <a:p>
            <a:r>
              <a:rPr lang="en-GB" dirty="0" err="1"/>
              <a:t>Kartarpur</a:t>
            </a:r>
            <a:r>
              <a:rPr lang="en-GB" dirty="0"/>
              <a:t> </a:t>
            </a:r>
          </a:p>
        </p:txBody>
      </p:sp>
      <p:sp>
        <p:nvSpPr>
          <p:cNvPr id="3" name="Content Placeholder 2">
            <a:extLst>
              <a:ext uri="{FF2B5EF4-FFF2-40B4-BE49-F238E27FC236}">
                <a16:creationId xmlns:a16="http://schemas.microsoft.com/office/drawing/2014/main" id="{CC2661D9-B2C7-4C79-868D-848C18BA58AF}"/>
              </a:ext>
            </a:extLst>
          </p:cNvPr>
          <p:cNvSpPr>
            <a:spLocks noGrp="1"/>
          </p:cNvSpPr>
          <p:nvPr>
            <p:ph idx="1"/>
          </p:nvPr>
        </p:nvSpPr>
        <p:spPr>
          <a:xfrm>
            <a:off x="1251678" y="1371600"/>
            <a:ext cx="6106830" cy="4838699"/>
          </a:xfrm>
        </p:spPr>
        <p:txBody>
          <a:bodyPr>
            <a:normAutofit/>
          </a:bodyPr>
          <a:lstStyle/>
          <a:p>
            <a:r>
              <a:rPr lang="en-GB" dirty="0"/>
              <a:t>Eventually, after his travels, he settled down north of Lahore, in the Punjab region. With this he founded the village of </a:t>
            </a:r>
            <a:r>
              <a:rPr lang="en-GB" dirty="0" err="1"/>
              <a:t>Kartapur</a:t>
            </a:r>
            <a:r>
              <a:rPr lang="en-GB" dirty="0"/>
              <a:t>, which would be his home for the rest of his life. </a:t>
            </a:r>
          </a:p>
          <a:p>
            <a:pPr lvl="1"/>
            <a:r>
              <a:rPr lang="en-GB" dirty="0"/>
              <a:t>It is mainly Muslim population now</a:t>
            </a:r>
          </a:p>
          <a:p>
            <a:pPr marL="0" indent="0">
              <a:buNone/>
            </a:pPr>
            <a:endParaRPr lang="en-GB" dirty="0"/>
          </a:p>
          <a:p>
            <a:r>
              <a:rPr lang="en-GB" dirty="0"/>
              <a:t>At this settlement, many of the people, if not all being expected to, followed a daily routine that was designed to combine both work and worship. </a:t>
            </a:r>
          </a:p>
          <a:p>
            <a:endParaRPr lang="en-GB" dirty="0"/>
          </a:p>
          <a:p>
            <a:r>
              <a:rPr lang="en-GB" dirty="0"/>
              <a:t>There, he essentially started the process by which Sikhs would become people of the book by writing down many of his hymns. </a:t>
            </a:r>
          </a:p>
        </p:txBody>
      </p:sp>
      <p:pic>
        <p:nvPicPr>
          <p:cNvPr id="1026" name="Picture 2" descr="File:Kartarpur Guru Nanak.jpg">
            <a:extLst>
              <a:ext uri="{FF2B5EF4-FFF2-40B4-BE49-F238E27FC236}">
                <a16:creationId xmlns:a16="http://schemas.microsoft.com/office/drawing/2014/main" id="{27CAACB5-56A9-4C61-B701-3A699A46E7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8508" y="1371601"/>
            <a:ext cx="4071492" cy="4507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075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DAB04-3D58-4A24-ACDA-97854C7E6E53}"/>
              </a:ext>
            </a:extLst>
          </p:cNvPr>
          <p:cNvSpPr>
            <a:spLocks noGrp="1"/>
          </p:cNvSpPr>
          <p:nvPr>
            <p:ph type="title"/>
          </p:nvPr>
        </p:nvSpPr>
        <p:spPr/>
        <p:txBody>
          <a:bodyPr/>
          <a:lstStyle/>
          <a:p>
            <a:r>
              <a:rPr lang="en-GB" dirty="0"/>
              <a:t>Successor </a:t>
            </a:r>
          </a:p>
        </p:txBody>
      </p:sp>
      <p:sp>
        <p:nvSpPr>
          <p:cNvPr id="3" name="Content Placeholder 2">
            <a:extLst>
              <a:ext uri="{FF2B5EF4-FFF2-40B4-BE49-F238E27FC236}">
                <a16:creationId xmlns:a16="http://schemas.microsoft.com/office/drawing/2014/main" id="{D107E858-72D1-406A-973B-D6AF01A1C6CB}"/>
              </a:ext>
            </a:extLst>
          </p:cNvPr>
          <p:cNvSpPr>
            <a:spLocks noGrp="1"/>
          </p:cNvSpPr>
          <p:nvPr>
            <p:ph idx="1"/>
          </p:nvPr>
        </p:nvSpPr>
        <p:spPr>
          <a:xfrm>
            <a:off x="1251678" y="1489736"/>
            <a:ext cx="10178322" cy="5380621"/>
          </a:xfrm>
        </p:spPr>
        <p:txBody>
          <a:bodyPr>
            <a:normAutofit lnSpcReduction="10000"/>
          </a:bodyPr>
          <a:lstStyle/>
          <a:p>
            <a:r>
              <a:rPr lang="en-GB" dirty="0"/>
              <a:t>Before his death, Nanak already established the line of succession for the Sikh people and the Guru position.</a:t>
            </a:r>
          </a:p>
          <a:p>
            <a:pPr lvl="1"/>
            <a:r>
              <a:rPr lang="en-GB" dirty="0"/>
              <a:t>This occurred during the time of </a:t>
            </a:r>
            <a:r>
              <a:rPr lang="en-GB" dirty="0" err="1"/>
              <a:t>Kartarpur</a:t>
            </a:r>
            <a:r>
              <a:rPr lang="en-GB" dirty="0"/>
              <a:t> and Nanak’s life there.</a:t>
            </a:r>
          </a:p>
          <a:p>
            <a:endParaRPr lang="en-GB" dirty="0"/>
          </a:p>
          <a:p>
            <a:r>
              <a:rPr lang="en-GB" dirty="0"/>
              <a:t>It was said that when a jug fell into mud Nanak asked his sons to retrieve it. One of them said that he felt the dirt would pollute him, the other found the task too minor for his work. However, </a:t>
            </a:r>
            <a:r>
              <a:rPr lang="en-GB" dirty="0" err="1"/>
              <a:t>Lehna</a:t>
            </a:r>
            <a:r>
              <a:rPr lang="en-GB" dirty="0"/>
              <a:t>, a man who officiated worship, went and collected the mug, cleaned, and filled it with clean water.</a:t>
            </a:r>
          </a:p>
          <a:p>
            <a:pPr lvl="1"/>
            <a:r>
              <a:rPr lang="en-GB" dirty="0"/>
              <a:t>Later, Nanak placed gold and silver in front </a:t>
            </a:r>
            <a:r>
              <a:rPr lang="en-GB" dirty="0" err="1"/>
              <a:t>ofhim</a:t>
            </a:r>
            <a:r>
              <a:rPr lang="en-GB" dirty="0"/>
              <a:t> while walking a path with followers; his followers abandoned him to collect the objects, but two didn’t; </a:t>
            </a:r>
            <a:r>
              <a:rPr lang="en-GB" dirty="0" err="1"/>
              <a:t>Lehna</a:t>
            </a:r>
            <a:r>
              <a:rPr lang="en-GB" dirty="0"/>
              <a:t> and Bhai Buddha were taken to a funeral </a:t>
            </a:r>
            <a:r>
              <a:rPr lang="en-GB" dirty="0" err="1"/>
              <a:t>fyre</a:t>
            </a:r>
            <a:r>
              <a:rPr lang="en-GB" dirty="0"/>
              <a:t> afterwards and told to eat a corpse. While the latter fled, the former lifted the cloth and found Guru Nanak beneath.  </a:t>
            </a:r>
          </a:p>
          <a:p>
            <a:pPr lvl="1"/>
            <a:endParaRPr lang="en-GB" dirty="0"/>
          </a:p>
          <a:p>
            <a:r>
              <a:rPr lang="en-GB" dirty="0" err="1"/>
              <a:t>Lehna</a:t>
            </a:r>
            <a:r>
              <a:rPr lang="en-GB" dirty="0"/>
              <a:t> was made successor through his humility, establishing that it was not necessarily based on blood relation. </a:t>
            </a:r>
          </a:p>
        </p:txBody>
      </p:sp>
    </p:spTree>
    <p:extLst>
      <p:ext uri="{BB962C8B-B14F-4D97-AF65-F5344CB8AC3E}">
        <p14:creationId xmlns:p14="http://schemas.microsoft.com/office/powerpoint/2010/main" val="2811053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1853-6676-41C7-99C2-0F0B7B9DE78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1EA7F21-5C2A-482A-82D7-902EA81D12E0}"/>
              </a:ext>
            </a:extLst>
          </p:cNvPr>
          <p:cNvSpPr>
            <a:spLocks noGrp="1"/>
          </p:cNvSpPr>
          <p:nvPr>
            <p:ph idx="1"/>
          </p:nvPr>
        </p:nvSpPr>
        <p:spPr>
          <a:xfrm>
            <a:off x="1251678" y="1874517"/>
            <a:ext cx="10178322" cy="4005075"/>
          </a:xfrm>
        </p:spPr>
        <p:txBody>
          <a:bodyPr>
            <a:normAutofit fontScale="92500" lnSpcReduction="10000"/>
          </a:bodyPr>
          <a:lstStyle/>
          <a:p>
            <a:pPr marL="0" indent="0">
              <a:buNone/>
            </a:pPr>
            <a:r>
              <a:rPr lang="en-GB" dirty="0"/>
              <a:t>Hew </a:t>
            </a:r>
            <a:r>
              <a:rPr lang="en-GB" dirty="0" err="1"/>
              <a:t>Mcleod</a:t>
            </a:r>
            <a:r>
              <a:rPr lang="en-GB" dirty="0"/>
              <a:t>, </a:t>
            </a:r>
            <a:r>
              <a:rPr lang="en-GB" i="1" dirty="0"/>
              <a:t>Exploring Sikhism: Aspects of Sikh Identity</a:t>
            </a:r>
            <a:r>
              <a:rPr lang="en-GB" dirty="0"/>
              <a:t>, Culture, and Thought (India: Oxford University Press, 2001) </a:t>
            </a:r>
          </a:p>
          <a:p>
            <a:pPr marL="0" indent="0">
              <a:buNone/>
            </a:pPr>
            <a:endParaRPr lang="en-GB" dirty="0"/>
          </a:p>
          <a:p>
            <a:pPr marL="0" indent="0">
              <a:buNone/>
            </a:pPr>
            <a:r>
              <a:rPr lang="en-GB" dirty="0"/>
              <a:t>Hew </a:t>
            </a:r>
            <a:r>
              <a:rPr lang="en-GB" dirty="0" err="1"/>
              <a:t>Mcleod</a:t>
            </a:r>
            <a:r>
              <a:rPr lang="en-GB" dirty="0"/>
              <a:t>, </a:t>
            </a:r>
            <a:r>
              <a:rPr lang="en-GB" i="1" dirty="0"/>
              <a:t>Sikhism</a:t>
            </a:r>
            <a:r>
              <a:rPr lang="en-GB" dirty="0"/>
              <a:t> (London: Penguin Group, 1997) </a:t>
            </a:r>
          </a:p>
          <a:p>
            <a:pPr marL="0" indent="0">
              <a:buNone/>
            </a:pPr>
            <a:endParaRPr lang="en-GB" dirty="0"/>
          </a:p>
          <a:p>
            <a:pPr marL="0" indent="0">
              <a:buNone/>
            </a:pPr>
            <a:r>
              <a:rPr lang="en-GB" dirty="0"/>
              <a:t>Max A. </a:t>
            </a:r>
            <a:r>
              <a:rPr lang="en-GB" dirty="0" err="1"/>
              <a:t>Macauliffe</a:t>
            </a:r>
            <a:r>
              <a:rPr lang="en-GB" dirty="0"/>
              <a:t>, </a:t>
            </a:r>
            <a:r>
              <a:rPr lang="en-GB" i="1" dirty="0"/>
              <a:t>The Sikh Religion: its Gurus, sacred writings and Authors</a:t>
            </a:r>
            <a:r>
              <a:rPr lang="en-GB" dirty="0"/>
              <a:t> (Oxford: Oxford Clarendon Press, 1909) </a:t>
            </a:r>
          </a:p>
          <a:p>
            <a:pPr marL="0" indent="0">
              <a:buNone/>
            </a:pPr>
            <a:endParaRPr lang="en-GB" dirty="0"/>
          </a:p>
          <a:p>
            <a:pPr marL="0" indent="0">
              <a:buNone/>
            </a:pPr>
            <a:r>
              <a:rPr lang="en-GB" dirty="0"/>
              <a:t>Sukhbir S. Kapoor</a:t>
            </a:r>
            <a:r>
              <a:rPr lang="en-GB" i="1" dirty="0"/>
              <a:t>, The Sikh Religion and the Sikh People </a:t>
            </a:r>
            <a:r>
              <a:rPr lang="en-GB" dirty="0"/>
              <a:t>(New Delhi: </a:t>
            </a:r>
            <a:r>
              <a:rPr lang="en-GB" dirty="0" err="1"/>
              <a:t>Hemkunt</a:t>
            </a:r>
            <a:r>
              <a:rPr lang="en-GB" dirty="0"/>
              <a:t> Press, 1992)</a:t>
            </a:r>
          </a:p>
          <a:p>
            <a:pPr marL="0" indent="0">
              <a:buNone/>
            </a:pPr>
            <a:endParaRPr lang="en-GB" dirty="0"/>
          </a:p>
          <a:p>
            <a:pPr marL="0" indent="0">
              <a:buNone/>
            </a:pPr>
            <a:r>
              <a:rPr lang="en-GB" dirty="0"/>
              <a:t>W. O. Cole and P. S. </a:t>
            </a:r>
            <a:r>
              <a:rPr lang="en-GB" dirty="0" err="1"/>
              <a:t>Sambhi</a:t>
            </a:r>
            <a:r>
              <a:rPr lang="en-GB" dirty="0"/>
              <a:t>, The Sikhs: Their Religious Beliefs and Practices (</a:t>
            </a:r>
            <a:r>
              <a:rPr lang="en-GB" dirty="0" err="1"/>
              <a:t>Lodnon</a:t>
            </a:r>
            <a:r>
              <a:rPr lang="en-GB" dirty="0"/>
              <a:t>: Routledge, 1978)</a:t>
            </a:r>
          </a:p>
        </p:txBody>
      </p:sp>
    </p:spTree>
    <p:extLst>
      <p:ext uri="{BB962C8B-B14F-4D97-AF65-F5344CB8AC3E}">
        <p14:creationId xmlns:p14="http://schemas.microsoft.com/office/powerpoint/2010/main" val="144768137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10436</TotalTime>
  <Words>1284</Words>
  <Application>Microsoft Office PowerPoint</Application>
  <PresentationFormat>Widescreen</PresentationFormat>
  <Paragraphs>99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Impact</vt:lpstr>
      <vt:lpstr>Badge</vt:lpstr>
      <vt:lpstr>Sikhism: Guru Nanak </vt:lpstr>
      <vt:lpstr>PowerPoint Presentation</vt:lpstr>
      <vt:lpstr>Early Life </vt:lpstr>
      <vt:lpstr>Early Life</vt:lpstr>
      <vt:lpstr>Employment </vt:lpstr>
      <vt:lpstr>Prophethood</vt:lpstr>
      <vt:lpstr>Prophethood</vt:lpstr>
      <vt:lpstr>Mool Mantra:</vt:lpstr>
      <vt:lpstr>teachings</vt:lpstr>
      <vt:lpstr>Teachings </vt:lpstr>
      <vt:lpstr>Travels </vt:lpstr>
      <vt:lpstr>Kartarpur </vt:lpstr>
      <vt:lpstr>Successor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Sikhism: Guru Nanak</dc:title>
  <dc:creator>Darryl Milnes</dc:creator>
  <cp:lastModifiedBy>Darryl Milnes</cp:lastModifiedBy>
  <cp:revision>40</cp:revision>
  <dcterms:created xsi:type="dcterms:W3CDTF">2018-05-02T12:43:54Z</dcterms:created>
  <dcterms:modified xsi:type="dcterms:W3CDTF">2018-07-13T17:42:05Z</dcterms:modified>
</cp:coreProperties>
</file>