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6" r:id="rId2"/>
    <p:sldId id="287" r:id="rId3"/>
    <p:sldId id="320" r:id="rId4"/>
    <p:sldId id="321" r:id="rId5"/>
    <p:sldId id="314" r:id="rId6"/>
    <p:sldId id="322" r:id="rId7"/>
    <p:sldId id="324" r:id="rId8"/>
    <p:sldId id="323" r:id="rId9"/>
    <p:sldId id="291" r:id="rId10"/>
    <p:sldId id="325" r:id="rId11"/>
    <p:sldId id="292" r:id="rId12"/>
    <p:sldId id="326" r:id="rId13"/>
    <p:sldId id="293" r:id="rId14"/>
    <p:sldId id="327" r:id="rId15"/>
    <p:sldId id="328" r:id="rId16"/>
    <p:sldId id="329" r:id="rId17"/>
    <p:sldId id="332" r:id="rId18"/>
    <p:sldId id="330" r:id="rId19"/>
    <p:sldId id="331" r:id="rId20"/>
    <p:sldId id="297" r:id="rId21"/>
    <p:sldId id="298" r:id="rId22"/>
    <p:sldId id="299" r:id="rId23"/>
    <p:sldId id="300" r:id="rId24"/>
    <p:sldId id="302" r:id="rId25"/>
    <p:sldId id="301" r:id="rId26"/>
    <p:sldId id="333" r:id="rId27"/>
    <p:sldId id="303" r:id="rId28"/>
    <p:sldId id="334" r:id="rId29"/>
    <p:sldId id="304" r:id="rId30"/>
    <p:sldId id="335" r:id="rId31"/>
    <p:sldId id="305" r:id="rId32"/>
    <p:sldId id="307" r:id="rId33"/>
    <p:sldId id="336" r:id="rId34"/>
    <p:sldId id="319" r:id="rId35"/>
    <p:sldId id="337" r:id="rId36"/>
    <p:sldId id="338" r:id="rId37"/>
    <p:sldId id="311" r:id="rId38"/>
    <p:sldId id="312" r:id="rId39"/>
    <p:sldId id="313" r:id="rId40"/>
    <p:sldId id="339" r:id="rId41"/>
    <p:sldId id="286" r:id="rId42"/>
    <p:sldId id="315"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679" autoAdjust="0"/>
  </p:normalViewPr>
  <p:slideViewPr>
    <p:cSldViewPr>
      <p:cViewPr varScale="1">
        <p:scale>
          <a:sx n="102" d="100"/>
          <a:sy n="102" d="100"/>
        </p:scale>
        <p:origin x="26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3065E3-F6A4-4752-A995-93A90F81F17D}" type="datetimeFigureOut">
              <a:rPr lang="en-GB" smtClean="0"/>
              <a:pPr/>
              <a:t>13/10/2018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Port scanning lists the open ports and services. </a:t>
            </a:r>
          </a:p>
          <a:p>
            <a:r>
              <a:rPr lang="en-GB" dirty="0"/>
              <a:t>Network scanning lists IP addresses</a:t>
            </a:r>
          </a:p>
          <a:p>
            <a:r>
              <a:rPr lang="en-GB" dirty="0"/>
              <a:t>Vulnerability scanning shows the presence of known weaknesses.</a:t>
            </a:r>
          </a:p>
        </p:txBody>
      </p:sp>
      <p:sp>
        <p:nvSpPr>
          <p:cNvPr id="4" name="Slide Number Placeholder 3"/>
          <p:cNvSpPr>
            <a:spLocks noGrp="1"/>
          </p:cNvSpPr>
          <p:nvPr>
            <p:ph type="sldNum" sz="quarter" idx="5"/>
          </p:nvPr>
        </p:nvSpPr>
        <p:spPr/>
        <p:txBody>
          <a:bodyPr/>
          <a:lstStyle/>
          <a:p>
            <a:fld id="{96CD1800-AE61-436B-BD56-69B6230B0B23}" type="slidenum">
              <a:rPr lang="en-GB" smtClean="0"/>
              <a:pPr/>
              <a:t>5</a:t>
            </a:fld>
            <a:endParaRPr lang="en-GB"/>
          </a:p>
        </p:txBody>
      </p:sp>
    </p:spTree>
    <p:extLst>
      <p:ext uri="{BB962C8B-B14F-4D97-AF65-F5344CB8AC3E}">
        <p14:creationId xmlns:p14="http://schemas.microsoft.com/office/powerpoint/2010/main" val="23885561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 ICMP, it is found out which hosts are up in a network by pinging them all. ICMP scanning</a:t>
            </a:r>
            <a:r>
              <a:rPr lang="en-GB" baseline="0" dirty="0"/>
              <a:t> can run parallel so it can run fast. It can also be helpful to </a:t>
            </a:r>
            <a:r>
              <a:rPr lang="en-GB" baseline="0" dirty="0" err="1"/>
              <a:t>tweek</a:t>
            </a:r>
            <a:r>
              <a:rPr lang="en-GB" baseline="0" dirty="0"/>
              <a:t> the ping timeout value with the –t option.</a:t>
            </a:r>
          </a:p>
          <a:p>
            <a:endParaRPr lang="en-GB" dirty="0"/>
          </a:p>
          <a:p>
            <a:r>
              <a:rPr lang="en-GB" dirty="0"/>
              <a:t>Ping Sweep</a:t>
            </a:r>
            <a:r>
              <a:rPr lang="en-GB" baseline="0" dirty="0"/>
              <a:t> tools:</a:t>
            </a:r>
          </a:p>
          <a:p>
            <a:pPr lvl="1">
              <a:buFont typeface="Arial" pitchFamily="34" charset="0"/>
              <a:buChar char="•"/>
            </a:pPr>
            <a:r>
              <a:rPr lang="en-GB" baseline="0" dirty="0" err="1"/>
              <a:t>Colasoft</a:t>
            </a:r>
            <a:endParaRPr lang="en-GB" baseline="0" dirty="0"/>
          </a:p>
          <a:p>
            <a:pPr lvl="1">
              <a:buFont typeface="Arial" pitchFamily="34" charset="0"/>
              <a:buChar char="•"/>
            </a:pPr>
            <a:r>
              <a:rPr lang="en-GB" baseline="0" dirty="0"/>
              <a:t>Ping scanner pro</a:t>
            </a:r>
          </a:p>
          <a:p>
            <a:pPr lvl="1">
              <a:buFont typeface="Arial" pitchFamily="34" charset="0"/>
              <a:buChar char="•"/>
            </a:pPr>
            <a:r>
              <a:rPr lang="en-GB" baseline="0" dirty="0" err="1"/>
              <a:t>Solarwinds</a:t>
            </a:r>
            <a:endParaRPr lang="en-GB" baseline="0" dirty="0"/>
          </a:p>
          <a:p>
            <a:pPr lvl="1">
              <a:buFont typeface="Arial" pitchFamily="34" charset="0"/>
              <a:buChar char="•"/>
            </a:pPr>
            <a:r>
              <a:rPr lang="en-GB" baseline="0" dirty="0"/>
              <a:t>Ultra ping pro</a:t>
            </a:r>
          </a:p>
          <a:p>
            <a:pPr lvl="1">
              <a:buFont typeface="Arial" pitchFamily="34" charset="0"/>
              <a:buChar char="•"/>
            </a:pPr>
            <a:r>
              <a:rPr lang="en-GB" baseline="0" dirty="0"/>
              <a:t>Utility ping</a:t>
            </a:r>
          </a:p>
          <a:p>
            <a:pPr lvl="1">
              <a:buFont typeface="Arial" pitchFamily="34" charset="0"/>
              <a:buChar char="•"/>
            </a:pPr>
            <a:r>
              <a:rPr lang="en-GB" baseline="0" dirty="0" err="1"/>
              <a:t>PingInfoView</a:t>
            </a:r>
            <a:endParaRPr lang="en-GB" baseline="0" dirty="0"/>
          </a:p>
          <a:p>
            <a:pPr lvl="1">
              <a:buFont typeface="Arial" pitchFamily="34" charset="0"/>
              <a:buChar char="•"/>
            </a:pPr>
            <a:r>
              <a:rPr lang="en-GB" baseline="0" dirty="0"/>
              <a:t>Visual Ping Tester</a:t>
            </a:r>
          </a:p>
          <a:p>
            <a:pPr lvl="1">
              <a:buFont typeface="Arial" pitchFamily="34" charset="0"/>
              <a:buChar char="•"/>
            </a:pPr>
            <a:r>
              <a:rPr lang="en-GB" baseline="0" dirty="0" err="1"/>
              <a:t>PacketTrap</a:t>
            </a:r>
            <a:r>
              <a:rPr lang="en-GB" baseline="0" dirty="0"/>
              <a:t> pt360</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9</a:t>
            </a:fld>
            <a:endParaRPr lang="en-GB"/>
          </a:p>
        </p:txBody>
      </p:sp>
    </p:spTree>
    <p:extLst>
      <p:ext uri="{BB962C8B-B14F-4D97-AF65-F5344CB8AC3E}">
        <p14:creationId xmlns:p14="http://schemas.microsoft.com/office/powerpoint/2010/main" val="608313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Synchronize – is also called SYN, is used to initiate a connection between hosts.</a:t>
            </a:r>
          </a:p>
          <a:p>
            <a:r>
              <a:rPr lang="en-GB" dirty="0"/>
              <a:t>Acknowledgement – is also called ACK</a:t>
            </a:r>
            <a:r>
              <a:rPr lang="en-GB" baseline="0" dirty="0"/>
              <a:t> and is used in establishing a connection between host</a:t>
            </a:r>
          </a:p>
          <a:p>
            <a:r>
              <a:rPr lang="en-GB" baseline="0" dirty="0"/>
              <a:t>PUSH – is called PSH and instructs receiving system to send all buffer data immediately</a:t>
            </a:r>
          </a:p>
          <a:p>
            <a:r>
              <a:rPr lang="en-GB" baseline="0" dirty="0"/>
              <a:t>Urgent – it is also called URG and states that the data contained in the packet should be processed immediately</a:t>
            </a:r>
          </a:p>
          <a:p>
            <a:r>
              <a:rPr lang="en-GB" baseline="0" dirty="0"/>
              <a:t>Finish – is also called FIN and tells the remote system that there will be no more transmissions</a:t>
            </a:r>
          </a:p>
          <a:p>
            <a:r>
              <a:rPr lang="en-GB" baseline="0" dirty="0"/>
              <a:t>Reset – is also called RST and is use to reset a connection</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11</a:t>
            </a:fld>
            <a:endParaRPr lang="en-GB"/>
          </a:p>
        </p:txBody>
      </p:sp>
    </p:spTree>
    <p:extLst>
      <p:ext uri="{BB962C8B-B14F-4D97-AF65-F5344CB8AC3E}">
        <p14:creationId xmlns:p14="http://schemas.microsoft.com/office/powerpoint/2010/main" val="3461984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Network administrators can use Nmap for network inventory, managing service upgrade schedules, and monitoring host or service uptime.</a:t>
            </a:r>
          </a:p>
          <a:p>
            <a:pPr marL="171450" indent="-171450">
              <a:buFont typeface="Arial" panose="020B0604020202020204" pitchFamily="34" charset="0"/>
              <a:buChar char="•"/>
            </a:pPr>
            <a:r>
              <a:rPr lang="en-GB" dirty="0"/>
              <a:t>Attacker used Nmap to extract information such as live hosts on the network, services (APPLICATION NAME AND VERSION) types of packet filters/firewalls, operating systems and OS versions.</a:t>
            </a:r>
          </a:p>
          <a:p>
            <a:pPr marL="171450" indent="-171450">
              <a:buFont typeface="Arial" panose="020B0604020202020204" pitchFamily="34" charset="0"/>
              <a:buChar char="•"/>
            </a:pPr>
            <a:r>
              <a:rPr lang="en-GB" dirty="0" err="1"/>
              <a:t>Hping</a:t>
            </a:r>
            <a:r>
              <a:rPr lang="en-GB" dirty="0"/>
              <a:t> 3 uses command line network scanning and packet crafting tool for the TCP/IP protocol</a:t>
            </a:r>
          </a:p>
          <a:p>
            <a:pPr marL="171450" indent="-171450">
              <a:buFont typeface="Arial" panose="020B0604020202020204" pitchFamily="34" charset="0"/>
              <a:buChar char="•"/>
            </a:pPr>
            <a:r>
              <a:rPr lang="en-GB" dirty="0" err="1"/>
              <a:t>Hping</a:t>
            </a:r>
            <a:r>
              <a:rPr lang="en-GB" dirty="0"/>
              <a:t> 3 can be used for network security auditing, firewall testing, manual path MTU discovery, advanced traceroute, remote OS fingerprinting, remote uptime guessing, TCP/IP stacks auditing, etc.</a:t>
            </a:r>
          </a:p>
        </p:txBody>
      </p:sp>
      <p:sp>
        <p:nvSpPr>
          <p:cNvPr id="4" name="Slide Number Placeholder 3"/>
          <p:cNvSpPr>
            <a:spLocks noGrp="1"/>
          </p:cNvSpPr>
          <p:nvPr>
            <p:ph type="sldNum" sz="quarter" idx="5"/>
          </p:nvPr>
        </p:nvSpPr>
        <p:spPr/>
        <p:txBody>
          <a:bodyPr/>
          <a:lstStyle/>
          <a:p>
            <a:fld id="{96CD1800-AE61-436B-BD56-69B6230B0B23}" type="slidenum">
              <a:rPr lang="en-GB" smtClean="0"/>
              <a:pPr/>
              <a:t>13</a:t>
            </a:fld>
            <a:endParaRPr lang="en-GB"/>
          </a:p>
        </p:txBody>
      </p:sp>
    </p:spTree>
    <p:extLst>
      <p:ext uri="{BB962C8B-B14F-4D97-AF65-F5344CB8AC3E}">
        <p14:creationId xmlns:p14="http://schemas.microsoft.com/office/powerpoint/2010/main" val="17141287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Network Tools Pro assists in troubleshooting, diagnosing, monitoring and discovering devices on the network</a:t>
            </a:r>
          </a:p>
          <a:p>
            <a:pPr marL="171450" indent="-171450">
              <a:buFont typeface="Arial" panose="020B0604020202020204" pitchFamily="34" charset="0"/>
              <a:buChar char="•"/>
            </a:pPr>
            <a:r>
              <a:rPr lang="en-GB" dirty="0"/>
              <a:t>It lists IPv4/IPv6 addresses, hostnames, domain names, email addresses, and URLs automatically or with manual tools.</a:t>
            </a:r>
          </a:p>
        </p:txBody>
      </p:sp>
      <p:sp>
        <p:nvSpPr>
          <p:cNvPr id="4" name="Slide Number Placeholder 3"/>
          <p:cNvSpPr>
            <a:spLocks noGrp="1"/>
          </p:cNvSpPr>
          <p:nvPr>
            <p:ph type="sldNum" sz="quarter" idx="5"/>
          </p:nvPr>
        </p:nvSpPr>
        <p:spPr/>
        <p:txBody>
          <a:bodyPr/>
          <a:lstStyle/>
          <a:p>
            <a:fld id="{96CD1800-AE61-436B-BD56-69B6230B0B23}" type="slidenum">
              <a:rPr lang="en-GB" smtClean="0"/>
              <a:pPr/>
              <a:t>15</a:t>
            </a:fld>
            <a:endParaRPr lang="en-GB"/>
          </a:p>
        </p:txBody>
      </p:sp>
    </p:spTree>
    <p:extLst>
      <p:ext uri="{BB962C8B-B14F-4D97-AF65-F5344CB8AC3E}">
        <p14:creationId xmlns:p14="http://schemas.microsoft.com/office/powerpoint/2010/main" val="1590238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ID Server is used to identify the </a:t>
            </a:r>
            <a:r>
              <a:rPr lang="en-GB" b="1" dirty="0">
                <a:solidFill>
                  <a:srgbClr val="FF0000"/>
                </a:solidFill>
              </a:rPr>
              <a:t>make, model</a:t>
            </a:r>
            <a:r>
              <a:rPr lang="en-GB" dirty="0"/>
              <a:t>, and </a:t>
            </a:r>
            <a:r>
              <a:rPr lang="en-GB" b="1" dirty="0"/>
              <a:t>version</a:t>
            </a:r>
            <a:r>
              <a:rPr lang="en-GB" dirty="0"/>
              <a:t> of any web site’s server software</a:t>
            </a:r>
          </a:p>
          <a:p>
            <a:pPr marL="171450" indent="-171450">
              <a:buFont typeface="Arial" panose="020B0604020202020204" pitchFamily="34" charset="0"/>
              <a:buChar char="•"/>
            </a:pPr>
            <a:r>
              <a:rPr lang="en-GB" dirty="0"/>
              <a:t>It is also used to </a:t>
            </a:r>
            <a:r>
              <a:rPr lang="en-GB" b="1" dirty="0"/>
              <a:t>identify non-HTTP</a:t>
            </a:r>
            <a:r>
              <a:rPr lang="en-GB" dirty="0"/>
              <a:t> (non-web) Internet servers such as FTP, SMTP, POP, NEWS, etc.</a:t>
            </a:r>
          </a:p>
          <a:p>
            <a:pPr marL="171450" indent="-171450">
              <a:buFont typeface="Arial" panose="020B0604020202020204" pitchFamily="34" charset="0"/>
              <a:buChar char="•"/>
            </a:pPr>
            <a:r>
              <a:rPr lang="en-GB" b="1" dirty="0" err="1"/>
              <a:t>Netcraft</a:t>
            </a:r>
            <a:r>
              <a:rPr lang="en-GB" dirty="0"/>
              <a:t> reports a </a:t>
            </a:r>
            <a:r>
              <a:rPr lang="en-GB" b="1" dirty="0"/>
              <a:t>site’s operating system, web server</a:t>
            </a:r>
            <a:r>
              <a:rPr lang="en-GB" dirty="0"/>
              <a:t>, and </a:t>
            </a:r>
            <a:r>
              <a:rPr lang="en-GB" b="1" dirty="0"/>
              <a:t>netblock</a:t>
            </a:r>
            <a:r>
              <a:rPr lang="en-GB" dirty="0"/>
              <a:t> owner together with, if available, a graphical view of the time since last reboot for each of the computers serving the site</a:t>
            </a:r>
          </a:p>
        </p:txBody>
      </p:sp>
      <p:sp>
        <p:nvSpPr>
          <p:cNvPr id="4" name="Slide Number Placeholder 3"/>
          <p:cNvSpPr>
            <a:spLocks noGrp="1"/>
          </p:cNvSpPr>
          <p:nvPr>
            <p:ph type="sldNum" sz="quarter" idx="5"/>
          </p:nvPr>
        </p:nvSpPr>
        <p:spPr/>
        <p:txBody>
          <a:bodyPr/>
          <a:lstStyle/>
          <a:p>
            <a:fld id="{96CD1800-AE61-436B-BD56-69B6230B0B23}" type="slidenum">
              <a:rPr lang="en-GB" smtClean="0"/>
              <a:pPr/>
              <a:t>20</a:t>
            </a:fld>
            <a:endParaRPr lang="en-GB"/>
          </a:p>
        </p:txBody>
      </p:sp>
    </p:spTree>
    <p:extLst>
      <p:ext uri="{BB962C8B-B14F-4D97-AF65-F5344CB8AC3E}">
        <p14:creationId xmlns:p14="http://schemas.microsoft.com/office/powerpoint/2010/main" val="38020620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Netcat</a:t>
            </a:r>
            <a:r>
              <a:rPr lang="en-GB" dirty="0"/>
              <a:t> utility </a:t>
            </a:r>
            <a:r>
              <a:rPr lang="en-GB" b="1" dirty="0"/>
              <a:t>reads and writes data across network connections</a:t>
            </a:r>
            <a:r>
              <a:rPr lang="en-GB" dirty="0"/>
              <a:t>, using the TCP/IP protocol</a:t>
            </a:r>
          </a:p>
          <a:p>
            <a:r>
              <a:rPr lang="en-GB" dirty="0"/>
              <a:t>Telnet technique probes </a:t>
            </a:r>
            <a:r>
              <a:rPr lang="en-GB" b="1" dirty="0"/>
              <a:t>HTTP servers</a:t>
            </a:r>
            <a:r>
              <a:rPr lang="en-GB" dirty="0"/>
              <a:t> to determine the </a:t>
            </a:r>
            <a:r>
              <a:rPr lang="en-GB" b="1" dirty="0"/>
              <a:t>Server field </a:t>
            </a:r>
            <a:r>
              <a:rPr lang="en-GB" dirty="0"/>
              <a:t>in the HTTP response header</a:t>
            </a:r>
          </a:p>
        </p:txBody>
      </p:sp>
      <p:sp>
        <p:nvSpPr>
          <p:cNvPr id="4" name="Slide Number Placeholder 3"/>
          <p:cNvSpPr>
            <a:spLocks noGrp="1"/>
          </p:cNvSpPr>
          <p:nvPr>
            <p:ph type="sldNum" sz="quarter" idx="5"/>
          </p:nvPr>
        </p:nvSpPr>
        <p:spPr/>
        <p:txBody>
          <a:bodyPr/>
          <a:lstStyle/>
          <a:p>
            <a:fld id="{96CD1800-AE61-436B-BD56-69B6230B0B23}" type="slidenum">
              <a:rPr lang="en-GB" smtClean="0"/>
              <a:pPr/>
              <a:t>21</a:t>
            </a:fld>
            <a:endParaRPr lang="en-GB"/>
          </a:p>
        </p:txBody>
      </p:sp>
    </p:spTree>
    <p:extLst>
      <p:ext uri="{BB962C8B-B14F-4D97-AF65-F5344CB8AC3E}">
        <p14:creationId xmlns:p14="http://schemas.microsoft.com/office/powerpoint/2010/main" val="2816474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even better if the file extensions are not at all used.</a:t>
            </a:r>
          </a:p>
        </p:txBody>
      </p:sp>
      <p:sp>
        <p:nvSpPr>
          <p:cNvPr id="4" name="Slide Number Placeholder 3"/>
          <p:cNvSpPr>
            <a:spLocks noGrp="1"/>
          </p:cNvSpPr>
          <p:nvPr>
            <p:ph type="sldNum" sz="quarter" idx="5"/>
          </p:nvPr>
        </p:nvSpPr>
        <p:spPr/>
        <p:txBody>
          <a:bodyPr/>
          <a:lstStyle/>
          <a:p>
            <a:fld id="{96CD1800-AE61-436B-BD56-69B6230B0B23}" type="slidenum">
              <a:rPr lang="en-GB" smtClean="0"/>
              <a:pPr/>
              <a:t>23</a:t>
            </a:fld>
            <a:endParaRPr lang="en-GB"/>
          </a:p>
        </p:txBody>
      </p:sp>
    </p:spTree>
    <p:extLst>
      <p:ext uri="{BB962C8B-B14F-4D97-AF65-F5344CB8AC3E}">
        <p14:creationId xmlns:p14="http://schemas.microsoft.com/office/powerpoint/2010/main" val="13730531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Nessus is the vulnerability and configuration assessment product</a:t>
            </a:r>
          </a:p>
          <a:p>
            <a:pPr marL="628650" lvl="1" indent="-171450">
              <a:buFont typeface="Arial" panose="020B0604020202020204" pitchFamily="34" charset="0"/>
              <a:buChar char="•"/>
            </a:pPr>
            <a:r>
              <a:rPr lang="en-GB" dirty="0"/>
              <a:t>Agentless auditing</a:t>
            </a:r>
          </a:p>
          <a:p>
            <a:pPr marL="628650" lvl="1" indent="-171450">
              <a:buFont typeface="Arial" panose="020B0604020202020204" pitchFamily="34" charset="0"/>
              <a:buChar char="•"/>
            </a:pPr>
            <a:r>
              <a:rPr lang="en-GB" dirty="0"/>
              <a:t>Compliance checks</a:t>
            </a:r>
          </a:p>
          <a:p>
            <a:pPr marL="628650" lvl="1" indent="-171450">
              <a:buFont typeface="Arial" panose="020B0604020202020204" pitchFamily="34" charset="0"/>
              <a:buChar char="•"/>
            </a:pPr>
            <a:r>
              <a:rPr lang="en-GB" dirty="0"/>
              <a:t>Content audits</a:t>
            </a:r>
          </a:p>
          <a:p>
            <a:pPr marL="628650" lvl="1" indent="-171450">
              <a:buFont typeface="Arial" panose="020B0604020202020204" pitchFamily="34" charset="0"/>
              <a:buChar char="•"/>
            </a:pPr>
            <a:r>
              <a:rPr lang="en-GB" dirty="0"/>
              <a:t>Customized reporting</a:t>
            </a:r>
          </a:p>
          <a:p>
            <a:pPr marL="628650" lvl="1" indent="-171450">
              <a:buFont typeface="Arial" panose="020B0604020202020204" pitchFamily="34" charset="0"/>
              <a:buChar char="•"/>
            </a:pPr>
            <a:r>
              <a:rPr lang="en-GB" dirty="0"/>
              <a:t>High-speed vulnerability discovery</a:t>
            </a:r>
          </a:p>
          <a:p>
            <a:pPr marL="628650" lvl="1" indent="-171450">
              <a:buFont typeface="Arial" panose="020B0604020202020204" pitchFamily="34" charset="0"/>
              <a:buChar char="•"/>
            </a:pPr>
            <a:r>
              <a:rPr lang="en-GB" dirty="0"/>
              <a:t>In-depth assessments</a:t>
            </a:r>
          </a:p>
          <a:p>
            <a:pPr marL="628650" lvl="1" indent="-171450">
              <a:buFont typeface="Arial" panose="020B0604020202020204" pitchFamily="34" charset="0"/>
              <a:buChar char="•"/>
            </a:pPr>
            <a:r>
              <a:rPr lang="en-GB" dirty="0"/>
              <a:t>Mobile device audits</a:t>
            </a:r>
          </a:p>
          <a:p>
            <a:pPr marL="628650" lvl="1" indent="-171450">
              <a:buFont typeface="Arial" panose="020B0604020202020204" pitchFamily="34" charset="0"/>
              <a:buChar char="•"/>
            </a:pPr>
            <a:r>
              <a:rPr lang="en-GB" dirty="0"/>
              <a:t>Patch management integration</a:t>
            </a:r>
          </a:p>
          <a:p>
            <a:pPr marL="628650" lvl="1" indent="-171450">
              <a:buFont typeface="Arial" panose="020B0604020202020204" pitchFamily="34" charset="0"/>
              <a:buChar char="•"/>
            </a:pPr>
            <a:r>
              <a:rPr lang="en-GB" dirty="0"/>
              <a:t>Scan policy design and execution</a:t>
            </a:r>
          </a:p>
          <a:p>
            <a:pPr marL="171450" lvl="0" indent="-171450">
              <a:buFont typeface="Arial" panose="020B0604020202020204" pitchFamily="34" charset="0"/>
              <a:buChar char="•"/>
            </a:pPr>
            <a:r>
              <a:rPr lang="en-GB" dirty="0"/>
              <a:t>GFI </a:t>
            </a:r>
            <a:r>
              <a:rPr lang="en-GB" dirty="0" err="1"/>
              <a:t>LanGuard</a:t>
            </a:r>
            <a:r>
              <a:rPr lang="en-GB" dirty="0"/>
              <a:t> assists in asset inventory, change management, risk analysis, and proving compliance</a:t>
            </a:r>
          </a:p>
          <a:p>
            <a:pPr marL="628650" lvl="1" indent="-171450">
              <a:buFont typeface="Arial" panose="020B0604020202020204" pitchFamily="34" charset="0"/>
              <a:buChar char="•"/>
            </a:pPr>
            <a:r>
              <a:rPr lang="en-GB" dirty="0"/>
              <a:t>Selectively creates custom vulnerability checks</a:t>
            </a:r>
          </a:p>
          <a:p>
            <a:pPr marL="628650" lvl="1" indent="-171450">
              <a:buFont typeface="Arial" panose="020B0604020202020204" pitchFamily="34" charset="0"/>
              <a:buChar char="•"/>
            </a:pPr>
            <a:r>
              <a:rPr lang="en-GB" dirty="0"/>
              <a:t>Identifies security vulnerabilities and takes remedial action</a:t>
            </a:r>
          </a:p>
          <a:p>
            <a:pPr marL="628650" lvl="1" indent="-171450">
              <a:buFont typeface="Arial" panose="020B0604020202020204" pitchFamily="34" charset="0"/>
              <a:buChar char="•"/>
            </a:pPr>
            <a:r>
              <a:rPr lang="en-GB" dirty="0"/>
              <a:t>Creates different types of scans and vulnerability tests</a:t>
            </a:r>
          </a:p>
          <a:p>
            <a:pPr marL="628650" lvl="1" indent="-171450">
              <a:buFont typeface="Arial" panose="020B0604020202020204" pitchFamily="34" charset="0"/>
              <a:buChar char="•"/>
            </a:pPr>
            <a:r>
              <a:rPr lang="en-GB" dirty="0"/>
              <a:t>Helps ensure third-party security applications offer optimum protection</a:t>
            </a:r>
          </a:p>
          <a:p>
            <a:pPr marL="628650" lvl="1" indent="-171450">
              <a:buFont typeface="Arial" panose="020B0604020202020204" pitchFamily="34" charset="0"/>
              <a:buChar char="•"/>
            </a:pPr>
            <a:r>
              <a:rPr lang="en-GB" dirty="0"/>
              <a:t>Performs network device vulnerability checks.</a:t>
            </a:r>
          </a:p>
          <a:p>
            <a:pPr marL="171450" lvl="0" indent="-171450">
              <a:buFont typeface="Arial" panose="020B0604020202020204" pitchFamily="34" charset="0"/>
              <a:buChar char="•"/>
            </a:pPr>
            <a:r>
              <a:rPr lang="en-GB" dirty="0"/>
              <a:t>Qualys </a:t>
            </a:r>
            <a:r>
              <a:rPr lang="en-GB" dirty="0" err="1"/>
              <a:t>FreeScan</a:t>
            </a:r>
            <a:r>
              <a:rPr lang="en-GB" dirty="0"/>
              <a:t> scans computers and apps on the Internet or your network. Test websites and apps for OWSAP Top Risks and malware</a:t>
            </a:r>
          </a:p>
        </p:txBody>
      </p:sp>
      <p:sp>
        <p:nvSpPr>
          <p:cNvPr id="4" name="Slide Number Placeholder 3"/>
          <p:cNvSpPr>
            <a:spLocks noGrp="1"/>
          </p:cNvSpPr>
          <p:nvPr>
            <p:ph type="sldNum" sz="quarter" idx="5"/>
          </p:nvPr>
        </p:nvSpPr>
        <p:spPr/>
        <p:txBody>
          <a:bodyPr/>
          <a:lstStyle/>
          <a:p>
            <a:fld id="{96CD1800-AE61-436B-BD56-69B6230B0B23}" type="slidenum">
              <a:rPr lang="en-GB" smtClean="0"/>
              <a:pPr/>
              <a:t>25</a:t>
            </a:fld>
            <a:endParaRPr lang="en-GB"/>
          </a:p>
        </p:txBody>
      </p:sp>
    </p:spTree>
    <p:extLst>
      <p:ext uri="{BB962C8B-B14F-4D97-AF65-F5344CB8AC3E}">
        <p14:creationId xmlns:p14="http://schemas.microsoft.com/office/powerpoint/2010/main" val="26570269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Proxy Switcher hide your IP address from the websites you visit.</a:t>
            </a:r>
          </a:p>
          <a:p>
            <a:pPr marL="171450" indent="-171450">
              <a:buFont typeface="Arial" panose="020B0604020202020204" pitchFamily="34" charset="0"/>
              <a:buChar char="•"/>
            </a:pPr>
            <a:r>
              <a:rPr lang="en-GB" dirty="0"/>
              <a:t>Proxy Workbench is a proxy server that displays data passing through it in real time. Allows you to drill into particular TCP/IP connections, view their history, save the data to a file, and view the socket connection diagram.</a:t>
            </a:r>
          </a:p>
          <a:p>
            <a:r>
              <a:rPr lang="en-GB" dirty="0"/>
              <a:t>Tor allows you to protect your privacy and defend yourself against network surveillance and traffic analysis</a:t>
            </a:r>
          </a:p>
          <a:p>
            <a:r>
              <a:rPr lang="en-GB" dirty="0" err="1"/>
              <a:t>CyberGhost</a:t>
            </a:r>
            <a:r>
              <a:rPr lang="en-GB" dirty="0"/>
              <a:t> allows you to protect your online privacy, and surf anonymously, and access blocked or censored content.  It hides your IP and replaces it with one of your choice, allowing you to surf anonymously,</a:t>
            </a:r>
          </a:p>
        </p:txBody>
      </p:sp>
      <p:sp>
        <p:nvSpPr>
          <p:cNvPr id="4" name="Slide Number Placeholder 3"/>
          <p:cNvSpPr>
            <a:spLocks noGrp="1"/>
          </p:cNvSpPr>
          <p:nvPr>
            <p:ph type="sldNum" sz="quarter" idx="5"/>
          </p:nvPr>
        </p:nvSpPr>
        <p:spPr/>
        <p:txBody>
          <a:bodyPr/>
          <a:lstStyle/>
          <a:p>
            <a:fld id="{96CD1800-AE61-436B-BD56-69B6230B0B23}" type="slidenum">
              <a:rPr lang="en-GB" smtClean="0"/>
              <a:pPr/>
              <a:t>32</a:t>
            </a:fld>
            <a:endParaRPr lang="en-GB"/>
          </a:p>
        </p:txBody>
      </p:sp>
    </p:spTree>
    <p:extLst>
      <p:ext uri="{BB962C8B-B14F-4D97-AF65-F5344CB8AC3E}">
        <p14:creationId xmlns:p14="http://schemas.microsoft.com/office/powerpoint/2010/main" val="32722711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 search in Google lists thousands of free proxy servers</a:t>
            </a:r>
          </a:p>
        </p:txBody>
      </p:sp>
      <p:sp>
        <p:nvSpPr>
          <p:cNvPr id="4" name="Slide Number Placeholder 3"/>
          <p:cNvSpPr>
            <a:spLocks noGrp="1"/>
          </p:cNvSpPr>
          <p:nvPr>
            <p:ph type="sldNum" sz="quarter" idx="5"/>
          </p:nvPr>
        </p:nvSpPr>
        <p:spPr/>
        <p:txBody>
          <a:bodyPr/>
          <a:lstStyle/>
          <a:p>
            <a:fld id="{96CD1800-AE61-436B-BD56-69B6230B0B23}" type="slidenum">
              <a:rPr lang="en-GB" smtClean="0"/>
              <a:pPr/>
              <a:t>33</a:t>
            </a:fld>
            <a:endParaRPr lang="en-GB"/>
          </a:p>
        </p:txBody>
      </p:sp>
    </p:spTree>
    <p:extLst>
      <p:ext uri="{BB962C8B-B14F-4D97-AF65-F5344CB8AC3E}">
        <p14:creationId xmlns:p14="http://schemas.microsoft.com/office/powerpoint/2010/main" val="599764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Tails is a Censorship Circumvention tool.  It is a live operating system, that user can start on any computer from DVD, USB stick or SD card.</a:t>
            </a:r>
          </a:p>
          <a:p>
            <a:pPr marL="171450" indent="-171450">
              <a:buFont typeface="Arial" panose="020B0604020202020204" pitchFamily="34" charset="0"/>
              <a:buChar char="•"/>
            </a:pPr>
            <a:r>
              <a:rPr lang="en-GB" dirty="0"/>
              <a:t>It aims at preserving privacy and anonymity and helps you to:</a:t>
            </a:r>
          </a:p>
          <a:p>
            <a:pPr marL="628650" lvl="1" indent="-171450">
              <a:buFont typeface="Arial" panose="020B0604020202020204" pitchFamily="34" charset="0"/>
              <a:buChar char="•"/>
            </a:pPr>
            <a:r>
              <a:rPr lang="en-GB" dirty="0"/>
              <a:t>Use the Internet anonymously and circumvent censorship</a:t>
            </a:r>
          </a:p>
          <a:p>
            <a:pPr marL="628650" lvl="1" indent="-171450">
              <a:buFont typeface="Arial" panose="020B0604020202020204" pitchFamily="34" charset="0"/>
              <a:buChar char="•"/>
            </a:pPr>
            <a:r>
              <a:rPr lang="en-GB" dirty="0"/>
              <a:t>Leave no trace on the computer</a:t>
            </a:r>
          </a:p>
          <a:p>
            <a:pPr marL="628650" lvl="1" indent="-171450">
              <a:buFont typeface="Arial" panose="020B0604020202020204" pitchFamily="34" charset="0"/>
              <a:buChar char="•"/>
            </a:pPr>
            <a:r>
              <a:rPr lang="en-GB" dirty="0"/>
              <a:t>Use state of the art cryptographic tools to encrypt files, emails and instant messaging.</a:t>
            </a:r>
          </a:p>
        </p:txBody>
      </p:sp>
      <p:sp>
        <p:nvSpPr>
          <p:cNvPr id="4" name="Slide Number Placeholder 3"/>
          <p:cNvSpPr>
            <a:spLocks noGrp="1"/>
          </p:cNvSpPr>
          <p:nvPr>
            <p:ph type="sldNum" sz="quarter" idx="5"/>
          </p:nvPr>
        </p:nvSpPr>
        <p:spPr/>
        <p:txBody>
          <a:bodyPr/>
          <a:lstStyle/>
          <a:p>
            <a:fld id="{96CD1800-AE61-436B-BD56-69B6230B0B23}" type="slidenum">
              <a:rPr lang="en-GB" smtClean="0"/>
              <a:pPr/>
              <a:t>34</a:t>
            </a:fld>
            <a:endParaRPr lang="en-GB"/>
          </a:p>
        </p:txBody>
      </p:sp>
    </p:spTree>
    <p:extLst>
      <p:ext uri="{BB962C8B-B14F-4D97-AF65-F5344CB8AC3E}">
        <p14:creationId xmlns:p14="http://schemas.microsoft.com/office/powerpoint/2010/main" val="6643026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Tails is a Censorship Circumvention tool.  It is a live operating system, that user can start on any computer from DVD, USB stick or SD card.</a:t>
            </a:r>
          </a:p>
          <a:p>
            <a:pPr marL="171450" indent="-171450">
              <a:buFont typeface="Arial" panose="020B0604020202020204" pitchFamily="34" charset="0"/>
              <a:buChar char="•"/>
            </a:pPr>
            <a:r>
              <a:rPr lang="en-GB" dirty="0"/>
              <a:t>It aims at preserving privacy and anonymity and helps you to:</a:t>
            </a:r>
          </a:p>
          <a:p>
            <a:pPr marL="628650" lvl="1" indent="-171450">
              <a:buFont typeface="Arial" panose="020B0604020202020204" pitchFamily="34" charset="0"/>
              <a:buChar char="•"/>
            </a:pPr>
            <a:r>
              <a:rPr lang="en-GB" dirty="0"/>
              <a:t>Use the Internet anonymously and circumvent censorship</a:t>
            </a:r>
          </a:p>
          <a:p>
            <a:pPr marL="628650" lvl="1" indent="-171450">
              <a:buFont typeface="Arial" panose="020B0604020202020204" pitchFamily="34" charset="0"/>
              <a:buChar char="•"/>
            </a:pPr>
            <a:r>
              <a:rPr lang="en-GB" dirty="0"/>
              <a:t>Leave no trace on the computer</a:t>
            </a:r>
          </a:p>
          <a:p>
            <a:pPr marL="628650" lvl="1" indent="-171450">
              <a:buFont typeface="Arial" panose="020B0604020202020204" pitchFamily="34" charset="0"/>
              <a:buChar char="•"/>
            </a:pPr>
            <a:r>
              <a:rPr lang="en-GB" dirty="0"/>
              <a:t>Use state of the art cryptographic tools to encrypt files, emails and instant messaging.</a:t>
            </a:r>
          </a:p>
          <a:p>
            <a:pPr marL="171450" lvl="0" indent="-171450">
              <a:buFont typeface="Arial" panose="020B0604020202020204" pitchFamily="34" charset="0"/>
              <a:buChar char="•"/>
            </a:pPr>
            <a:r>
              <a:rPr lang="en-GB" dirty="0"/>
              <a:t>G-Zapper – Google sets a cookie on user’s system with a unique identifier that enables them to track user’s web activities such as </a:t>
            </a:r>
          </a:p>
          <a:p>
            <a:pPr marL="628650" lvl="1" indent="-171450">
              <a:buFont typeface="Arial" panose="020B0604020202020204" pitchFamily="34" charset="0"/>
              <a:buChar char="•"/>
            </a:pPr>
            <a:r>
              <a:rPr lang="en-GB" dirty="0"/>
              <a:t>Search keywords and habits</a:t>
            </a:r>
          </a:p>
          <a:p>
            <a:pPr marL="628650" lvl="1" indent="-171450">
              <a:buFont typeface="Arial" panose="020B0604020202020204" pitchFamily="34" charset="0"/>
              <a:buChar char="•"/>
            </a:pPr>
            <a:r>
              <a:rPr lang="en-GB" dirty="0"/>
              <a:t>Search results</a:t>
            </a:r>
          </a:p>
          <a:p>
            <a:pPr marL="628650" lvl="1" indent="-171450">
              <a:buFont typeface="Arial" panose="020B0604020202020204" pitchFamily="34" charset="0"/>
              <a:buChar char="•"/>
            </a:pPr>
            <a:r>
              <a:rPr lang="en-GB" dirty="0"/>
              <a:t>Websites visited</a:t>
            </a:r>
          </a:p>
          <a:p>
            <a:pPr marL="171450" lvl="0" indent="-171450">
              <a:buFont typeface="Arial" panose="020B0604020202020204" pitchFamily="34" charset="0"/>
              <a:buChar char="•"/>
            </a:pPr>
            <a:r>
              <a:rPr lang="en-GB" dirty="0"/>
              <a:t>Information from Google cookies can be used as evidence in a court of law.</a:t>
            </a:r>
          </a:p>
        </p:txBody>
      </p:sp>
      <p:sp>
        <p:nvSpPr>
          <p:cNvPr id="4" name="Slide Number Placeholder 3"/>
          <p:cNvSpPr>
            <a:spLocks noGrp="1"/>
          </p:cNvSpPr>
          <p:nvPr>
            <p:ph type="sldNum" sz="quarter" idx="5"/>
          </p:nvPr>
        </p:nvSpPr>
        <p:spPr/>
        <p:txBody>
          <a:bodyPr/>
          <a:lstStyle/>
          <a:p>
            <a:fld id="{96CD1800-AE61-436B-BD56-69B6230B0B23}" type="slidenum">
              <a:rPr lang="en-GB" smtClean="0"/>
              <a:pPr/>
              <a:t>35</a:t>
            </a:fld>
            <a:endParaRPr lang="en-GB"/>
          </a:p>
        </p:txBody>
      </p:sp>
    </p:spTree>
    <p:extLst>
      <p:ext uri="{BB962C8B-B14F-4D97-AF65-F5344CB8AC3E}">
        <p14:creationId xmlns:p14="http://schemas.microsoft.com/office/powerpoint/2010/main" val="13923224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96CD1800-AE61-436B-BD56-69B6230B0B23}" type="slidenum">
              <a:rPr lang="en-GB" smtClean="0"/>
              <a:pPr/>
              <a:t>36</a:t>
            </a:fld>
            <a:endParaRPr lang="en-GB"/>
          </a:p>
        </p:txBody>
      </p:sp>
    </p:spTree>
    <p:extLst>
      <p:ext uri="{BB962C8B-B14F-4D97-AF65-F5344CB8AC3E}">
        <p14:creationId xmlns:p14="http://schemas.microsoft.com/office/powerpoint/2010/main" val="31447020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p:ph type="ftr" sz="quarter" idx="11"/>
          </p:nvPr>
        </p:nvSpPr>
        <p:spPr/>
        <p:txBody>
          <a:bodyPr/>
          <a:lstStyle/>
          <a:p>
            <a:endParaRPr lang="en-GB" dirty="0"/>
          </a:p>
        </p:txBody>
      </p:sp>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a:t>Dr. Carlene Campbell</a:t>
            </a:r>
          </a:p>
        </p:txBody>
      </p:sp>
    </p:spTree>
    <p:extLst>
      <p:ext uri="{BB962C8B-B14F-4D97-AF65-F5344CB8AC3E}">
        <p14:creationId xmlns:p14="http://schemas.microsoft.com/office/powerpoint/2010/main" val="3218587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13/10/2018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13/10/2018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13/10/2018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13/10/2018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13/10/2018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13/10/2018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aspen.eccouncil.org/" TargetMode="External"/><Relationship Id="rId2" Type="http://schemas.openxmlformats.org/officeDocument/2006/relationships/hyperlink" Target="http://ceh.vn/" TargetMode="External"/><Relationship Id="rId1" Type="http://schemas.openxmlformats.org/officeDocument/2006/relationships/slideLayout" Target="../slideLayouts/slideLayout2.xml"/><Relationship Id="rId4" Type="http://schemas.openxmlformats.org/officeDocument/2006/relationships/hyperlink" Target="http://www.symantec.com/security_response/publications/threatreport.j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628800"/>
            <a:ext cx="7772400" cy="1470025"/>
          </a:xfrm>
        </p:spPr>
        <p:txBody>
          <a:bodyPr>
            <a:normAutofit/>
          </a:bodyPr>
          <a:lstStyle/>
          <a:p>
            <a:r>
              <a:rPr lang="en-GB" dirty="0"/>
              <a:t>Network Security:</a:t>
            </a:r>
            <a:br>
              <a:rPr lang="en-GB" dirty="0"/>
            </a:br>
            <a:r>
              <a:rPr lang="en-GB" sz="3600" dirty="0"/>
              <a:t>Scanning Networks</a:t>
            </a:r>
            <a:endParaRPr lang="en-GB" dirty="0"/>
          </a:p>
        </p:txBody>
      </p:sp>
      <p:sp>
        <p:nvSpPr>
          <p:cNvPr id="3" name="Subtitle 2"/>
          <p:cNvSpPr>
            <a:spLocks noGrp="1"/>
          </p:cNvSpPr>
          <p:nvPr>
            <p:ph type="subTitle" idx="1"/>
          </p:nvPr>
        </p:nvSpPr>
        <p:spPr/>
        <p:txBody>
          <a:bodyPr/>
          <a:lstStyle/>
          <a:p>
            <a:r>
              <a:rPr lang="en-GB" dirty="0"/>
              <a:t>Lecture 3</a:t>
            </a:r>
          </a:p>
        </p:txBody>
      </p:sp>
    </p:spTree>
    <p:extLst>
      <p:ext uri="{BB962C8B-B14F-4D97-AF65-F5344CB8AC3E}">
        <p14:creationId xmlns:p14="http://schemas.microsoft.com/office/powerpoint/2010/main" val="3674709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Learning outcome</a:t>
            </a:r>
          </a:p>
        </p:txBody>
      </p:sp>
      <p:sp>
        <p:nvSpPr>
          <p:cNvPr id="3" name="Content Placeholder 2"/>
          <p:cNvSpPr>
            <a:spLocks noGrp="1"/>
          </p:cNvSpPr>
          <p:nvPr>
            <p:ph idx="1"/>
          </p:nvPr>
        </p:nvSpPr>
        <p:spPr/>
        <p:txBody>
          <a:bodyPr>
            <a:normAutofit/>
          </a:bodyPr>
          <a:lstStyle/>
          <a:p>
            <a:r>
              <a:rPr lang="en-US" dirty="0"/>
              <a:t>Upon completion of this material, you should be able to:</a:t>
            </a:r>
          </a:p>
          <a:p>
            <a:pPr lvl="1">
              <a:buFont typeface="Wingdings" pitchFamily="2" charset="2"/>
              <a:buChar char="§"/>
            </a:pPr>
            <a:r>
              <a:rPr lang="en-US" altLang="zh-TW" sz="2400" dirty="0">
                <a:ea typeface="新細明體" pitchFamily="18" charset="-120"/>
              </a:rPr>
              <a:t>Know network scanning methodologies</a:t>
            </a:r>
          </a:p>
          <a:p>
            <a:pPr lvl="1">
              <a:buFont typeface="Wingdings" pitchFamily="2" charset="2"/>
              <a:buChar char="§"/>
            </a:pPr>
            <a:r>
              <a:rPr lang="en-US" altLang="zh-TW" sz="2400" dirty="0">
                <a:ea typeface="新細明體" pitchFamily="18" charset="-120"/>
              </a:rPr>
              <a:t>Know scanning tools</a:t>
            </a:r>
          </a:p>
          <a:p>
            <a:pPr lvl="1">
              <a:buFont typeface="Wingdings" pitchFamily="2" charset="2"/>
              <a:buChar char="§"/>
            </a:pPr>
            <a:r>
              <a:rPr lang="en-US" altLang="zh-TW" sz="2400" dirty="0">
                <a:ea typeface="新細明體" pitchFamily="18" charset="-120"/>
              </a:rPr>
              <a:t>Know the Countermeasures</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IN" b="1" dirty="0">
                <a:solidFill>
                  <a:schemeClr val="accent6">
                    <a:lumMod val="75000"/>
                  </a:schemeClr>
                </a:solidFill>
              </a:rPr>
              <a:t>SCANNING NETWORKS</a:t>
            </a:r>
          </a:p>
        </p:txBody>
      </p:sp>
      <p:sp>
        <p:nvSpPr>
          <p:cNvPr id="3" name="Content Placeholder 2"/>
          <p:cNvSpPr>
            <a:spLocks noGrp="1"/>
          </p:cNvSpPr>
          <p:nvPr>
            <p:ph idx="1"/>
          </p:nvPr>
        </p:nvSpPr>
        <p:spPr>
          <a:xfrm>
            <a:off x="611560" y="836712"/>
            <a:ext cx="8424936" cy="4751288"/>
          </a:xfrm>
        </p:spPr>
        <p:txBody>
          <a:bodyPr>
            <a:normAutofit lnSpcReduction="10000"/>
          </a:bodyPr>
          <a:lstStyle/>
          <a:p>
            <a:pPr algn="just"/>
            <a:r>
              <a:rPr lang="en-IN" dirty="0">
                <a:solidFill>
                  <a:srgbClr val="EB8907"/>
                </a:solidFill>
              </a:rPr>
              <a:t>Overview of Network Scanning</a:t>
            </a:r>
          </a:p>
          <a:p>
            <a:pPr lvl="1" algn="just"/>
            <a:r>
              <a:rPr lang="en-IN" sz="2400" dirty="0"/>
              <a:t>Network Scanning refers to a set of procedures for identifying hosts, ports and services in a network</a:t>
            </a:r>
          </a:p>
          <a:p>
            <a:pPr algn="just"/>
            <a:r>
              <a:rPr lang="en-IN" dirty="0">
                <a:solidFill>
                  <a:srgbClr val="EB8907"/>
                </a:solidFill>
              </a:rPr>
              <a:t>Objectives of Network Scanning:</a:t>
            </a:r>
          </a:p>
          <a:p>
            <a:pPr lvl="1" algn="just"/>
            <a:r>
              <a:rPr lang="en-IN" sz="2400" dirty="0"/>
              <a:t>To discover live hosts, IP address, and open ports of live hosts</a:t>
            </a:r>
          </a:p>
          <a:p>
            <a:pPr lvl="1" algn="just"/>
            <a:r>
              <a:rPr lang="en-IN" sz="2400" dirty="0"/>
              <a:t>To discover operating systems and system architecture</a:t>
            </a:r>
          </a:p>
          <a:p>
            <a:pPr lvl="1" algn="just"/>
            <a:r>
              <a:rPr lang="en-IN" sz="2400" dirty="0"/>
              <a:t>To discover services running on hosts</a:t>
            </a:r>
          </a:p>
          <a:p>
            <a:pPr lvl="1" algn="just"/>
            <a:r>
              <a:rPr lang="en-IN" sz="2400" dirty="0"/>
              <a:t>To discover vulnerabilities in live hosts</a:t>
            </a:r>
          </a:p>
          <a:p>
            <a:pPr marL="0" indent="0" algn="just">
              <a:buNone/>
            </a:pPr>
            <a:endParaRPr lang="en-IN" dirty="0"/>
          </a:p>
        </p:txBody>
      </p:sp>
    </p:spTree>
    <p:extLst>
      <p:ext uri="{BB962C8B-B14F-4D97-AF65-F5344CB8AC3E}">
        <p14:creationId xmlns:p14="http://schemas.microsoft.com/office/powerpoint/2010/main" val="1831886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36525"/>
            <a:ext cx="8435280" cy="772195"/>
          </a:xfrm>
        </p:spPr>
        <p:txBody>
          <a:bodyPr>
            <a:normAutofit fontScale="90000"/>
          </a:bodyPr>
          <a:lstStyle/>
          <a:p>
            <a:r>
              <a:rPr lang="en-IN" b="1" dirty="0">
                <a:solidFill>
                  <a:schemeClr val="accent6">
                    <a:lumMod val="75000"/>
                  </a:schemeClr>
                </a:solidFill>
              </a:rPr>
              <a:t>Scanning Networks Methodology</a:t>
            </a:r>
          </a:p>
        </p:txBody>
      </p:sp>
      <p:sp>
        <p:nvSpPr>
          <p:cNvPr id="3" name="Content Placeholder 2"/>
          <p:cNvSpPr>
            <a:spLocks noGrp="1"/>
          </p:cNvSpPr>
          <p:nvPr>
            <p:ph idx="1"/>
          </p:nvPr>
        </p:nvSpPr>
        <p:spPr>
          <a:xfrm>
            <a:off x="1187624" y="980405"/>
            <a:ext cx="6336704" cy="4525963"/>
          </a:xfrm>
        </p:spPr>
        <p:txBody>
          <a:bodyPr>
            <a:normAutofit lnSpcReduction="10000"/>
          </a:bodyPr>
          <a:lstStyle/>
          <a:p>
            <a:r>
              <a:rPr lang="en-IN" dirty="0"/>
              <a:t>Check for Live Systems</a:t>
            </a:r>
          </a:p>
          <a:p>
            <a:r>
              <a:rPr lang="en-IN" dirty="0"/>
              <a:t>Check for Open Ports</a:t>
            </a:r>
          </a:p>
          <a:p>
            <a:r>
              <a:rPr lang="en-IN" dirty="0"/>
              <a:t>Scanning Beyond IDS</a:t>
            </a:r>
          </a:p>
          <a:p>
            <a:r>
              <a:rPr lang="en-IN" dirty="0"/>
              <a:t>Banner Grabbing</a:t>
            </a:r>
          </a:p>
          <a:p>
            <a:r>
              <a:rPr lang="en-IN" dirty="0"/>
              <a:t>Scan for Vulnerability</a:t>
            </a:r>
          </a:p>
          <a:p>
            <a:r>
              <a:rPr lang="en-IN" dirty="0"/>
              <a:t>Draw Network Diagrams</a:t>
            </a:r>
          </a:p>
          <a:p>
            <a:r>
              <a:rPr lang="en-IN" dirty="0"/>
              <a:t>Prepare Proxies</a:t>
            </a:r>
          </a:p>
          <a:p>
            <a:r>
              <a:rPr lang="en-IN" dirty="0"/>
              <a:t>Scanning Pen Testing</a:t>
            </a:r>
          </a:p>
        </p:txBody>
      </p:sp>
    </p:spTree>
    <p:extLst>
      <p:ext uri="{BB962C8B-B14F-4D97-AF65-F5344CB8AC3E}">
        <p14:creationId xmlns:p14="http://schemas.microsoft.com/office/powerpoint/2010/main" val="693590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lstStyle/>
          <a:p>
            <a:r>
              <a:rPr lang="en-IN" b="1" dirty="0">
                <a:solidFill>
                  <a:schemeClr val="accent6">
                    <a:lumMod val="75000"/>
                  </a:schemeClr>
                </a:solidFill>
              </a:rPr>
              <a:t>Types of Scanning</a:t>
            </a:r>
          </a:p>
        </p:txBody>
      </p:sp>
      <p:sp>
        <p:nvSpPr>
          <p:cNvPr id="3" name="Content Placeholder 2"/>
          <p:cNvSpPr>
            <a:spLocks noGrp="1"/>
          </p:cNvSpPr>
          <p:nvPr>
            <p:ph idx="1"/>
          </p:nvPr>
        </p:nvSpPr>
        <p:spPr>
          <a:xfrm>
            <a:off x="533400" y="838200"/>
            <a:ext cx="8458200" cy="6119192"/>
          </a:xfrm>
        </p:spPr>
        <p:txBody>
          <a:bodyPr>
            <a:noAutofit/>
          </a:bodyPr>
          <a:lstStyle/>
          <a:p>
            <a:r>
              <a:rPr lang="en-IN" sz="1600" b="1" dirty="0">
                <a:solidFill>
                  <a:schemeClr val="accent6">
                    <a:lumMod val="75000"/>
                  </a:schemeClr>
                </a:solidFill>
              </a:rPr>
              <a:t>Port Scanning</a:t>
            </a:r>
          </a:p>
          <a:p>
            <a:pPr lvl="1"/>
            <a:r>
              <a:rPr lang="en-IN" sz="1600" dirty="0"/>
              <a:t>Icmp scanning</a:t>
            </a:r>
          </a:p>
          <a:p>
            <a:pPr lvl="1"/>
            <a:r>
              <a:rPr lang="en-IN" sz="1600" dirty="0"/>
              <a:t>SSDP Scanning</a:t>
            </a:r>
          </a:p>
          <a:p>
            <a:pPr lvl="2"/>
            <a:r>
              <a:rPr lang="en-IN" sz="1600" dirty="0"/>
              <a:t>The Simple Service Discovery Protocol is network protocol that works in conjunction with UPnP to detect plug and play devices available in a network</a:t>
            </a:r>
          </a:p>
          <a:p>
            <a:pPr lvl="2"/>
            <a:endParaRPr lang="en-IN" sz="1600" dirty="0"/>
          </a:p>
          <a:p>
            <a:r>
              <a:rPr lang="en-IN" sz="1600" b="1" dirty="0">
                <a:solidFill>
                  <a:schemeClr val="accent6">
                    <a:lumMod val="75000"/>
                  </a:schemeClr>
                </a:solidFill>
              </a:rPr>
              <a:t>Network Scanning</a:t>
            </a:r>
            <a:r>
              <a:rPr lang="en-IN" sz="1600" dirty="0"/>
              <a:t>	</a:t>
            </a:r>
          </a:p>
          <a:p>
            <a:pPr lvl="1"/>
            <a:r>
              <a:rPr lang="en-IN" sz="1600" dirty="0"/>
              <a:t>TCP connect/Full Open scan</a:t>
            </a:r>
          </a:p>
          <a:p>
            <a:pPr lvl="1"/>
            <a:r>
              <a:rPr lang="en-IN" sz="1600" dirty="0"/>
              <a:t>Stealth Scan(Half-open Scan)</a:t>
            </a:r>
          </a:p>
          <a:p>
            <a:pPr lvl="1"/>
            <a:r>
              <a:rPr lang="en-IN" sz="1600" dirty="0"/>
              <a:t>Inverse TCP Flag Scanning</a:t>
            </a:r>
          </a:p>
          <a:p>
            <a:pPr lvl="1"/>
            <a:r>
              <a:rPr lang="en-IN" sz="1600" dirty="0"/>
              <a:t>Xmas Scan</a:t>
            </a:r>
          </a:p>
          <a:p>
            <a:pPr lvl="1"/>
            <a:r>
              <a:rPr lang="en-IN" sz="1600" dirty="0"/>
              <a:t>ACK Flag Probe Scanning</a:t>
            </a:r>
          </a:p>
          <a:p>
            <a:pPr lvl="1"/>
            <a:r>
              <a:rPr lang="en-IN" sz="1600" dirty="0"/>
              <a:t>IDLE/IPID Header Scanning</a:t>
            </a:r>
          </a:p>
          <a:p>
            <a:pPr lvl="1"/>
            <a:r>
              <a:rPr lang="en-IN" sz="1600" dirty="0"/>
              <a:t>UDP Scanning</a:t>
            </a:r>
          </a:p>
        </p:txBody>
      </p:sp>
      <p:sp>
        <p:nvSpPr>
          <p:cNvPr id="4" name="Rectangle 3">
            <a:extLst>
              <a:ext uri="{FF2B5EF4-FFF2-40B4-BE49-F238E27FC236}">
                <a16:creationId xmlns:a16="http://schemas.microsoft.com/office/drawing/2014/main" id="{1BD643CB-DC79-4E45-A94E-31D28C21530C}"/>
              </a:ext>
            </a:extLst>
          </p:cNvPr>
          <p:cNvSpPr/>
          <p:nvPr/>
        </p:nvSpPr>
        <p:spPr>
          <a:xfrm>
            <a:off x="4738936" y="2743634"/>
            <a:ext cx="4252664" cy="2308324"/>
          </a:xfrm>
          <a:prstGeom prst="rect">
            <a:avLst/>
          </a:prstGeom>
        </p:spPr>
        <p:txBody>
          <a:bodyPr wrap="square">
            <a:spAutoFit/>
          </a:bodyPr>
          <a:lstStyle/>
          <a:p>
            <a:pPr marL="285750" indent="-285750">
              <a:buFont typeface="Arial" panose="020B0604020202020204" pitchFamily="34" charset="0"/>
              <a:buChar char="•"/>
            </a:pPr>
            <a:r>
              <a:rPr lang="en-IN" sz="1600" b="1" dirty="0">
                <a:solidFill>
                  <a:schemeClr val="accent6">
                    <a:lumMod val="75000"/>
                  </a:schemeClr>
                </a:solidFill>
              </a:rPr>
              <a:t>Vulnerability Scanning</a:t>
            </a:r>
          </a:p>
          <a:p>
            <a:pPr marL="742950" lvl="1" indent="-285750">
              <a:buFont typeface="Arial" panose="020B0604020202020204" pitchFamily="34" charset="0"/>
              <a:buChar char="•"/>
            </a:pPr>
            <a:r>
              <a:rPr lang="en-IN" sz="1600" dirty="0"/>
              <a:t>Active Vulnerability Scanning</a:t>
            </a:r>
          </a:p>
          <a:p>
            <a:pPr marL="742950" lvl="1" indent="-285750">
              <a:buFont typeface="Arial" panose="020B0604020202020204" pitchFamily="34" charset="0"/>
              <a:buChar char="•"/>
            </a:pPr>
            <a:r>
              <a:rPr lang="en-IN" sz="1600" dirty="0"/>
              <a:t>Passive Vulnerability Scanning</a:t>
            </a:r>
          </a:p>
          <a:p>
            <a:pPr marL="742950" lvl="1" indent="-285750">
              <a:buFont typeface="Arial" panose="020B0604020202020204" pitchFamily="34" charset="0"/>
              <a:buChar char="•"/>
            </a:pPr>
            <a:r>
              <a:rPr lang="en-IN" sz="1600" dirty="0"/>
              <a:t>Network vulnerabilities</a:t>
            </a:r>
          </a:p>
          <a:p>
            <a:pPr marL="742950" lvl="1" indent="-285750">
              <a:buFont typeface="Arial" panose="020B0604020202020204" pitchFamily="34" charset="0"/>
              <a:buChar char="•"/>
            </a:pPr>
            <a:r>
              <a:rPr lang="en-IN" sz="1600" dirty="0"/>
              <a:t>Open And running services</a:t>
            </a:r>
          </a:p>
          <a:p>
            <a:pPr marL="742950" lvl="1" indent="-285750">
              <a:buFont typeface="Arial" panose="020B0604020202020204" pitchFamily="34" charset="0"/>
              <a:buChar char="•"/>
            </a:pPr>
            <a:r>
              <a:rPr lang="en-IN" sz="1600" dirty="0"/>
              <a:t>Application and Services vulnerabilities </a:t>
            </a:r>
          </a:p>
          <a:p>
            <a:pPr marL="742950" lvl="1" indent="-285750">
              <a:buFont typeface="Arial" panose="020B0604020202020204" pitchFamily="34" charset="0"/>
              <a:buChar char="•"/>
            </a:pPr>
            <a:r>
              <a:rPr lang="en-IN" sz="1600" dirty="0"/>
              <a:t>Application and services configuration errors</a:t>
            </a:r>
          </a:p>
        </p:txBody>
      </p:sp>
    </p:spTree>
    <p:extLst>
      <p:ext uri="{BB962C8B-B14F-4D97-AF65-F5344CB8AC3E}">
        <p14:creationId xmlns:p14="http://schemas.microsoft.com/office/powerpoint/2010/main" val="2886559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50332"/>
            <a:ext cx="8229600" cy="498348"/>
          </a:xfrm>
        </p:spPr>
        <p:txBody>
          <a:bodyPr>
            <a:normAutofit fontScale="90000"/>
          </a:bodyPr>
          <a:lstStyle/>
          <a:p>
            <a:r>
              <a:rPr lang="en-IN" dirty="0">
                <a:solidFill>
                  <a:schemeClr val="accent6">
                    <a:lumMod val="75000"/>
                  </a:schemeClr>
                </a:solidFill>
              </a:rPr>
              <a:t>Scanning Techniques</a:t>
            </a:r>
          </a:p>
        </p:txBody>
      </p:sp>
      <p:sp>
        <p:nvSpPr>
          <p:cNvPr id="4" name="Content Placeholder 3">
            <a:extLst>
              <a:ext uri="{FF2B5EF4-FFF2-40B4-BE49-F238E27FC236}">
                <a16:creationId xmlns:a16="http://schemas.microsoft.com/office/drawing/2014/main" id="{FF13FF4B-95AE-41C3-9D46-5F3F365948EA}"/>
              </a:ext>
            </a:extLst>
          </p:cNvPr>
          <p:cNvSpPr>
            <a:spLocks noGrp="1"/>
          </p:cNvSpPr>
          <p:nvPr>
            <p:ph idx="1"/>
          </p:nvPr>
        </p:nvSpPr>
        <p:spPr>
          <a:xfrm>
            <a:off x="457200" y="908720"/>
            <a:ext cx="8229600" cy="4525963"/>
          </a:xfrm>
        </p:spPr>
        <p:txBody>
          <a:bodyPr/>
          <a:lstStyle/>
          <a:p>
            <a:endParaRPr lang="en-GB" dirty="0"/>
          </a:p>
        </p:txBody>
      </p:sp>
      <p:pic>
        <p:nvPicPr>
          <p:cNvPr id="5" name="Picture 4">
            <a:extLst>
              <a:ext uri="{FF2B5EF4-FFF2-40B4-BE49-F238E27FC236}">
                <a16:creationId xmlns:a16="http://schemas.microsoft.com/office/drawing/2014/main" id="{AD042B33-9E5E-4E22-B98E-613AD2A4BC86}"/>
              </a:ext>
            </a:extLst>
          </p:cNvPr>
          <p:cNvPicPr>
            <a:picLocks noChangeAspect="1"/>
          </p:cNvPicPr>
          <p:nvPr/>
        </p:nvPicPr>
        <p:blipFill>
          <a:blip r:embed="rId2"/>
          <a:stretch>
            <a:fillRect/>
          </a:stretch>
        </p:blipFill>
        <p:spPr>
          <a:xfrm>
            <a:off x="15241" y="548680"/>
            <a:ext cx="9128759" cy="4941788"/>
          </a:xfrm>
          <a:prstGeom prst="rect">
            <a:avLst/>
          </a:prstGeom>
        </p:spPr>
      </p:pic>
    </p:spTree>
    <p:extLst>
      <p:ext uri="{BB962C8B-B14F-4D97-AF65-F5344CB8AC3E}">
        <p14:creationId xmlns:p14="http://schemas.microsoft.com/office/powerpoint/2010/main" val="1359993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C2DF0-76D3-4A24-8053-C83139BF3E84}"/>
              </a:ext>
            </a:extLst>
          </p:cNvPr>
          <p:cNvSpPr>
            <a:spLocks noGrp="1"/>
          </p:cNvSpPr>
          <p:nvPr>
            <p:ph type="title"/>
          </p:nvPr>
        </p:nvSpPr>
        <p:spPr>
          <a:xfrm>
            <a:off x="488675" y="169763"/>
            <a:ext cx="8229600" cy="562074"/>
          </a:xfrm>
        </p:spPr>
        <p:txBody>
          <a:bodyPr>
            <a:normAutofit fontScale="90000"/>
          </a:bodyPr>
          <a:lstStyle/>
          <a:p>
            <a:r>
              <a:rPr lang="en-GB" dirty="0"/>
              <a:t>TCP/IP Communication</a:t>
            </a:r>
          </a:p>
        </p:txBody>
      </p:sp>
      <p:pic>
        <p:nvPicPr>
          <p:cNvPr id="4" name="Content Placeholder 3">
            <a:extLst>
              <a:ext uri="{FF2B5EF4-FFF2-40B4-BE49-F238E27FC236}">
                <a16:creationId xmlns:a16="http://schemas.microsoft.com/office/drawing/2014/main" id="{F98E976F-D4B2-4E09-97DF-153FB08CB1E1}"/>
              </a:ext>
            </a:extLst>
          </p:cNvPr>
          <p:cNvPicPr>
            <a:picLocks noGrp="1" noChangeAspect="1"/>
          </p:cNvPicPr>
          <p:nvPr>
            <p:ph idx="1"/>
          </p:nvPr>
        </p:nvPicPr>
        <p:blipFill>
          <a:blip r:embed="rId2"/>
          <a:stretch>
            <a:fillRect/>
          </a:stretch>
        </p:blipFill>
        <p:spPr>
          <a:xfrm>
            <a:off x="709043" y="836712"/>
            <a:ext cx="7788864" cy="4525962"/>
          </a:xfrm>
          <a:prstGeom prst="rect">
            <a:avLst/>
          </a:prstGeom>
        </p:spPr>
      </p:pic>
    </p:spTree>
    <p:extLst>
      <p:ext uri="{BB962C8B-B14F-4D97-AF65-F5344CB8AC3E}">
        <p14:creationId xmlns:p14="http://schemas.microsoft.com/office/powerpoint/2010/main" val="624103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1271" y="45207"/>
            <a:ext cx="8229600" cy="719497"/>
          </a:xfrm>
        </p:spPr>
        <p:txBody>
          <a:bodyPr>
            <a:normAutofit fontScale="90000"/>
          </a:bodyPr>
          <a:lstStyle/>
          <a:p>
            <a:r>
              <a:rPr lang="en-IN" b="1" dirty="0">
                <a:solidFill>
                  <a:schemeClr val="accent6">
                    <a:lumMod val="75000"/>
                  </a:schemeClr>
                </a:solidFill>
              </a:rPr>
              <a:t>Scanning Tools</a:t>
            </a:r>
          </a:p>
        </p:txBody>
      </p:sp>
      <p:sp>
        <p:nvSpPr>
          <p:cNvPr id="3" name="Content Placeholder 2"/>
          <p:cNvSpPr>
            <a:spLocks noGrp="1"/>
          </p:cNvSpPr>
          <p:nvPr>
            <p:ph idx="1"/>
          </p:nvPr>
        </p:nvSpPr>
        <p:spPr>
          <a:xfrm>
            <a:off x="539552" y="908720"/>
            <a:ext cx="8229600" cy="4525963"/>
          </a:xfrm>
        </p:spPr>
        <p:txBody>
          <a:bodyPr>
            <a:normAutofit fontScale="85000" lnSpcReduction="20000"/>
          </a:bodyPr>
          <a:lstStyle/>
          <a:p>
            <a:r>
              <a:rPr lang="en-IN" dirty="0"/>
              <a:t>Port Scanning Tools</a:t>
            </a:r>
          </a:p>
          <a:p>
            <a:pPr lvl="1"/>
            <a:r>
              <a:rPr lang="en-IN" dirty="0"/>
              <a:t>ICMP Scanning Tools</a:t>
            </a:r>
          </a:p>
          <a:p>
            <a:pPr lvl="2"/>
            <a:r>
              <a:rPr lang="en-IN" dirty="0"/>
              <a:t>Angry IP Scanner</a:t>
            </a:r>
          </a:p>
          <a:p>
            <a:pPr lvl="2"/>
            <a:r>
              <a:rPr lang="en-IN" dirty="0"/>
              <a:t>SolarWinds Engineer’s Toolset</a:t>
            </a:r>
          </a:p>
          <a:p>
            <a:r>
              <a:rPr lang="en-IN" dirty="0"/>
              <a:t>Networking Scanning Tools</a:t>
            </a:r>
          </a:p>
          <a:p>
            <a:pPr lvl="1"/>
            <a:r>
              <a:rPr lang="en-IN" dirty="0"/>
              <a:t>NMAP</a:t>
            </a:r>
          </a:p>
          <a:p>
            <a:pPr lvl="1"/>
            <a:r>
              <a:rPr lang="en-IN" dirty="0"/>
              <a:t>NetScan Tools Pro</a:t>
            </a:r>
          </a:p>
          <a:p>
            <a:pPr lvl="1"/>
            <a:r>
              <a:rPr lang="en-IN" dirty="0"/>
              <a:t>Hping2/Hping3(Kali-Packet crafting tool)</a:t>
            </a:r>
          </a:p>
          <a:p>
            <a:r>
              <a:rPr lang="en-IN" dirty="0"/>
              <a:t>Vulnerability Scanning Tool</a:t>
            </a:r>
          </a:p>
          <a:p>
            <a:pPr lvl="1"/>
            <a:r>
              <a:rPr lang="en-IN" dirty="0"/>
              <a:t>Nessus</a:t>
            </a:r>
          </a:p>
          <a:p>
            <a:pPr lvl="1"/>
            <a:r>
              <a:rPr lang="en-IN" dirty="0"/>
              <a:t>GFI </a:t>
            </a:r>
            <a:r>
              <a:rPr lang="en-IN" dirty="0" err="1"/>
              <a:t>Lan</a:t>
            </a:r>
            <a:r>
              <a:rPr lang="en-IN" dirty="0"/>
              <a:t> Guard</a:t>
            </a:r>
          </a:p>
          <a:p>
            <a:pPr lvl="1"/>
            <a:r>
              <a:rPr lang="en-IN" dirty="0" err="1"/>
              <a:t>Qualys</a:t>
            </a:r>
            <a:r>
              <a:rPr lang="en-IN" dirty="0"/>
              <a:t> </a:t>
            </a:r>
            <a:r>
              <a:rPr lang="en-IN" dirty="0" err="1"/>
              <a:t>FreeScan</a:t>
            </a:r>
            <a:endParaRPr lang="en-IN" dirty="0"/>
          </a:p>
          <a:p>
            <a:pPr marL="457200" lvl="1" indent="0">
              <a:buNone/>
            </a:pPr>
            <a:endParaRPr lang="en-IN" dirty="0"/>
          </a:p>
        </p:txBody>
      </p:sp>
      <p:sp>
        <p:nvSpPr>
          <p:cNvPr id="8" name="Footer Placeholder 7"/>
          <p:cNvSpPr>
            <a:spLocks noGrp="1"/>
          </p:cNvSpPr>
          <p:nvPr>
            <p:ph type="ftr" sz="quarter" idx="11"/>
          </p:nvPr>
        </p:nvSpPr>
        <p:spPr/>
        <p:txBody>
          <a:bodyPr/>
          <a:lstStyle/>
          <a:p>
            <a:r>
              <a:rPr lang="en-US"/>
              <a:t>HB SERVICES</a:t>
            </a:r>
            <a:endParaRPr lang="en-US" dirty="0"/>
          </a:p>
        </p:txBody>
      </p:sp>
    </p:spTree>
    <p:extLst>
      <p:ext uri="{BB962C8B-B14F-4D97-AF65-F5344CB8AC3E}">
        <p14:creationId xmlns:p14="http://schemas.microsoft.com/office/powerpoint/2010/main" val="1475156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2048"/>
            <a:ext cx="8229600" cy="706090"/>
          </a:xfrm>
        </p:spPr>
        <p:txBody>
          <a:bodyPr>
            <a:normAutofit fontScale="90000"/>
          </a:bodyPr>
          <a:lstStyle/>
          <a:p>
            <a:r>
              <a:rPr lang="en-GB" dirty="0"/>
              <a:t>Check for live system scanning</a:t>
            </a:r>
          </a:p>
        </p:txBody>
      </p:sp>
      <p:sp>
        <p:nvSpPr>
          <p:cNvPr id="3" name="Content Placeholder 2"/>
          <p:cNvSpPr>
            <a:spLocks noGrp="1"/>
          </p:cNvSpPr>
          <p:nvPr>
            <p:ph idx="1"/>
          </p:nvPr>
        </p:nvSpPr>
        <p:spPr>
          <a:xfrm>
            <a:off x="539552" y="980728"/>
            <a:ext cx="8229600" cy="4525963"/>
          </a:xfrm>
        </p:spPr>
        <p:txBody>
          <a:bodyPr/>
          <a:lstStyle/>
          <a:p>
            <a:r>
              <a:rPr lang="en-GB" dirty="0"/>
              <a:t>ICMP and Ping sweep</a:t>
            </a:r>
          </a:p>
        </p:txBody>
      </p:sp>
      <p:pic>
        <p:nvPicPr>
          <p:cNvPr id="4098" name="Picture 2"/>
          <p:cNvPicPr>
            <a:picLocks noChangeAspect="1" noChangeArrowheads="1"/>
          </p:cNvPicPr>
          <p:nvPr/>
        </p:nvPicPr>
        <p:blipFill>
          <a:blip r:embed="rId3" cstate="print"/>
          <a:srcRect/>
          <a:stretch>
            <a:fillRect/>
          </a:stretch>
        </p:blipFill>
        <p:spPr bwMode="auto">
          <a:xfrm>
            <a:off x="251519" y="1700808"/>
            <a:ext cx="4019667" cy="3744416"/>
          </a:xfrm>
          <a:prstGeom prst="rect">
            <a:avLst/>
          </a:prstGeom>
          <a:noFill/>
          <a:ln w="9525">
            <a:noFill/>
            <a:miter lim="800000"/>
            <a:headEnd/>
            <a:tailEnd/>
          </a:ln>
        </p:spPr>
      </p:pic>
      <p:pic>
        <p:nvPicPr>
          <p:cNvPr id="4099" name="Picture 3"/>
          <p:cNvPicPr>
            <a:picLocks noChangeAspect="1" noChangeArrowheads="1"/>
          </p:cNvPicPr>
          <p:nvPr/>
        </p:nvPicPr>
        <p:blipFill>
          <a:blip r:embed="rId4" cstate="print"/>
          <a:srcRect/>
          <a:stretch>
            <a:fillRect/>
          </a:stretch>
        </p:blipFill>
        <p:spPr bwMode="auto">
          <a:xfrm>
            <a:off x="4310384" y="1700808"/>
            <a:ext cx="4654104" cy="3744416"/>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1623B-0074-4285-A802-B82FE2A97452}"/>
              </a:ext>
            </a:extLst>
          </p:cNvPr>
          <p:cNvSpPr>
            <a:spLocks noGrp="1"/>
          </p:cNvSpPr>
          <p:nvPr>
            <p:ph type="title"/>
          </p:nvPr>
        </p:nvSpPr>
        <p:spPr>
          <a:xfrm>
            <a:off x="457200" y="97755"/>
            <a:ext cx="8229600" cy="634082"/>
          </a:xfrm>
        </p:spPr>
        <p:txBody>
          <a:bodyPr>
            <a:normAutofit fontScale="90000"/>
          </a:bodyPr>
          <a:lstStyle/>
          <a:p>
            <a:r>
              <a:rPr lang="en-GB" dirty="0"/>
              <a:t>Ping Sweep Tools</a:t>
            </a:r>
          </a:p>
        </p:txBody>
      </p:sp>
      <p:pic>
        <p:nvPicPr>
          <p:cNvPr id="4" name="Content Placeholder 3">
            <a:extLst>
              <a:ext uri="{FF2B5EF4-FFF2-40B4-BE49-F238E27FC236}">
                <a16:creationId xmlns:a16="http://schemas.microsoft.com/office/drawing/2014/main" id="{5366DE9A-2384-44E1-A5CB-C4A5D1158793}"/>
              </a:ext>
            </a:extLst>
          </p:cNvPr>
          <p:cNvPicPr>
            <a:picLocks noGrp="1" noChangeAspect="1"/>
          </p:cNvPicPr>
          <p:nvPr>
            <p:ph idx="1"/>
          </p:nvPr>
        </p:nvPicPr>
        <p:blipFill>
          <a:blip r:embed="rId2"/>
          <a:stretch>
            <a:fillRect/>
          </a:stretch>
        </p:blipFill>
        <p:spPr>
          <a:xfrm>
            <a:off x="1115616" y="744630"/>
            <a:ext cx="7433150" cy="4525963"/>
          </a:xfrm>
          <a:prstGeom prst="rect">
            <a:avLst/>
          </a:prstGeom>
        </p:spPr>
      </p:pic>
    </p:spTree>
    <p:extLst>
      <p:ext uri="{BB962C8B-B14F-4D97-AF65-F5344CB8AC3E}">
        <p14:creationId xmlns:p14="http://schemas.microsoft.com/office/powerpoint/2010/main" val="3449004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7356"/>
            <a:ext cx="8229600" cy="760088"/>
          </a:xfrm>
        </p:spPr>
        <p:txBody>
          <a:bodyPr>
            <a:normAutofit fontScale="90000"/>
          </a:bodyPr>
          <a:lstStyle/>
          <a:p>
            <a:r>
              <a:rPr lang="en-GB" dirty="0"/>
              <a:t>Check for Open Ports</a:t>
            </a:r>
          </a:p>
        </p:txBody>
      </p:sp>
      <p:sp>
        <p:nvSpPr>
          <p:cNvPr id="3" name="Content Placeholder 2"/>
          <p:cNvSpPr>
            <a:spLocks noGrp="1"/>
          </p:cNvSpPr>
          <p:nvPr>
            <p:ph idx="1"/>
          </p:nvPr>
        </p:nvSpPr>
        <p:spPr>
          <a:xfrm>
            <a:off x="0" y="908720"/>
            <a:ext cx="4305712" cy="4525963"/>
          </a:xfrm>
        </p:spPr>
        <p:txBody>
          <a:bodyPr>
            <a:normAutofit fontScale="47500" lnSpcReduction="20000"/>
          </a:bodyPr>
          <a:lstStyle/>
          <a:p>
            <a:pPr algn="just"/>
            <a:r>
              <a:rPr lang="en-GB" sz="3600" dirty="0"/>
              <a:t>Synchronize – is also called SYN, is used to initiate a connection between hosts.</a:t>
            </a:r>
          </a:p>
          <a:p>
            <a:pPr algn="just"/>
            <a:r>
              <a:rPr lang="en-GB" sz="3600" dirty="0"/>
              <a:t>Acknowledgement – is also called ACK and is used in establishing a connection between host</a:t>
            </a:r>
          </a:p>
          <a:p>
            <a:pPr algn="just"/>
            <a:r>
              <a:rPr lang="en-GB" sz="3600" dirty="0"/>
              <a:t>PUSH – is called PSH and instructs receiving system to send all buffer data immediately</a:t>
            </a:r>
          </a:p>
          <a:p>
            <a:pPr algn="just"/>
            <a:r>
              <a:rPr lang="en-GB" sz="3600" dirty="0"/>
              <a:t>Urgent – it is also called URG and states that the data contained in the packet should be processed immediately</a:t>
            </a:r>
          </a:p>
          <a:p>
            <a:pPr algn="just"/>
            <a:r>
              <a:rPr lang="en-GB" sz="3600" dirty="0"/>
              <a:t>Finish – is also called FIN and tells the remote system that there will be no more transmissions</a:t>
            </a:r>
          </a:p>
          <a:p>
            <a:pPr algn="just"/>
            <a:r>
              <a:rPr lang="en-GB" sz="3600" dirty="0"/>
              <a:t>Reset – is also called RST and is use to reset a connection</a:t>
            </a:r>
          </a:p>
          <a:p>
            <a:endParaRPr lang="en-GB" dirty="0"/>
          </a:p>
        </p:txBody>
      </p:sp>
      <p:pic>
        <p:nvPicPr>
          <p:cNvPr id="5122" name="Picture 2"/>
          <p:cNvPicPr>
            <a:picLocks noChangeAspect="1" noChangeArrowheads="1"/>
          </p:cNvPicPr>
          <p:nvPr/>
        </p:nvPicPr>
        <p:blipFill>
          <a:blip r:embed="rId3" cstate="print"/>
          <a:srcRect/>
          <a:stretch>
            <a:fillRect/>
          </a:stretch>
        </p:blipFill>
        <p:spPr bwMode="auto">
          <a:xfrm>
            <a:off x="4358591" y="867444"/>
            <a:ext cx="4785410" cy="479380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B6DA8-D7F3-4E1C-AFE2-41F04CD6BA76}"/>
              </a:ext>
            </a:extLst>
          </p:cNvPr>
          <p:cNvSpPr>
            <a:spLocks noGrp="1"/>
          </p:cNvSpPr>
          <p:nvPr>
            <p:ph type="title"/>
          </p:nvPr>
        </p:nvSpPr>
        <p:spPr>
          <a:xfrm>
            <a:off x="487505" y="160337"/>
            <a:ext cx="8229600" cy="748383"/>
          </a:xfrm>
        </p:spPr>
        <p:txBody>
          <a:bodyPr>
            <a:normAutofit fontScale="90000"/>
          </a:bodyPr>
          <a:lstStyle/>
          <a:p>
            <a:r>
              <a:rPr lang="en-GB" dirty="0"/>
              <a:t>Scanning in IPv6 Networks</a:t>
            </a:r>
          </a:p>
        </p:txBody>
      </p:sp>
      <p:pic>
        <p:nvPicPr>
          <p:cNvPr id="4" name="Content Placeholder 3">
            <a:extLst>
              <a:ext uri="{FF2B5EF4-FFF2-40B4-BE49-F238E27FC236}">
                <a16:creationId xmlns:a16="http://schemas.microsoft.com/office/drawing/2014/main" id="{01DE5713-B647-444C-8453-FD6AE9806C36}"/>
              </a:ext>
            </a:extLst>
          </p:cNvPr>
          <p:cNvPicPr>
            <a:picLocks noGrp="1" noChangeAspect="1"/>
          </p:cNvPicPr>
          <p:nvPr>
            <p:ph idx="1"/>
          </p:nvPr>
        </p:nvPicPr>
        <p:blipFill>
          <a:blip r:embed="rId2"/>
          <a:stretch>
            <a:fillRect/>
          </a:stretch>
        </p:blipFill>
        <p:spPr>
          <a:xfrm>
            <a:off x="899592" y="836712"/>
            <a:ext cx="7344816" cy="4525963"/>
          </a:xfrm>
          <a:prstGeom prst="rect">
            <a:avLst/>
          </a:prstGeom>
        </p:spPr>
      </p:pic>
    </p:spTree>
    <p:extLst>
      <p:ext uri="{BB962C8B-B14F-4D97-AF65-F5344CB8AC3E}">
        <p14:creationId xmlns:p14="http://schemas.microsoft.com/office/powerpoint/2010/main" val="8912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344" y="0"/>
            <a:ext cx="8229600" cy="634082"/>
          </a:xfrm>
        </p:spPr>
        <p:txBody>
          <a:bodyPr>
            <a:normAutofit fontScale="90000"/>
          </a:bodyPr>
          <a:lstStyle/>
          <a:p>
            <a:r>
              <a:rPr lang="en-GB" dirty="0"/>
              <a:t>Open Ports scanning tools</a:t>
            </a:r>
          </a:p>
        </p:txBody>
      </p:sp>
      <p:sp>
        <p:nvSpPr>
          <p:cNvPr id="3" name="Content Placeholder 2"/>
          <p:cNvSpPr>
            <a:spLocks noGrp="1"/>
          </p:cNvSpPr>
          <p:nvPr>
            <p:ph idx="1"/>
          </p:nvPr>
        </p:nvSpPr>
        <p:spPr>
          <a:xfrm>
            <a:off x="457200" y="1600200"/>
            <a:ext cx="2458616" cy="4525963"/>
          </a:xfrm>
        </p:spPr>
        <p:txBody>
          <a:bodyPr/>
          <a:lstStyle/>
          <a:p>
            <a:r>
              <a:rPr lang="en-GB" dirty="0"/>
              <a:t>Hping3</a:t>
            </a:r>
          </a:p>
          <a:p>
            <a:r>
              <a:rPr lang="en-GB" dirty="0" err="1"/>
              <a:t>Nmap</a:t>
            </a:r>
            <a:endParaRPr lang="en-GB" dirty="0"/>
          </a:p>
        </p:txBody>
      </p:sp>
      <p:pic>
        <p:nvPicPr>
          <p:cNvPr id="6146" name="Picture 2"/>
          <p:cNvPicPr>
            <a:picLocks noChangeAspect="1" noChangeArrowheads="1"/>
          </p:cNvPicPr>
          <p:nvPr/>
        </p:nvPicPr>
        <p:blipFill>
          <a:blip r:embed="rId3" cstate="print"/>
          <a:srcRect/>
          <a:stretch>
            <a:fillRect/>
          </a:stretch>
        </p:blipFill>
        <p:spPr bwMode="auto">
          <a:xfrm>
            <a:off x="2945480" y="634058"/>
            <a:ext cx="6130922" cy="502719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0FB6-A4C5-48EA-822C-FAC6403FDBCF}"/>
              </a:ext>
            </a:extLst>
          </p:cNvPr>
          <p:cNvSpPr>
            <a:spLocks noGrp="1"/>
          </p:cNvSpPr>
          <p:nvPr>
            <p:ph type="title"/>
          </p:nvPr>
        </p:nvSpPr>
        <p:spPr>
          <a:xfrm>
            <a:off x="470380" y="55486"/>
            <a:ext cx="8229600" cy="706090"/>
          </a:xfrm>
        </p:spPr>
        <p:txBody>
          <a:bodyPr>
            <a:normAutofit fontScale="90000"/>
          </a:bodyPr>
          <a:lstStyle/>
          <a:p>
            <a:r>
              <a:rPr lang="en-GB" dirty="0" err="1"/>
              <a:t>Hping</a:t>
            </a:r>
            <a:r>
              <a:rPr lang="en-GB" dirty="0"/>
              <a:t> Commands</a:t>
            </a:r>
          </a:p>
        </p:txBody>
      </p:sp>
      <p:pic>
        <p:nvPicPr>
          <p:cNvPr id="4" name="Picture 3">
            <a:extLst>
              <a:ext uri="{FF2B5EF4-FFF2-40B4-BE49-F238E27FC236}">
                <a16:creationId xmlns:a16="http://schemas.microsoft.com/office/drawing/2014/main" id="{B58DA192-B2EA-4115-B94C-0949FC746A55}"/>
              </a:ext>
            </a:extLst>
          </p:cNvPr>
          <p:cNvPicPr>
            <a:picLocks noChangeAspect="1"/>
          </p:cNvPicPr>
          <p:nvPr/>
        </p:nvPicPr>
        <p:blipFill>
          <a:blip r:embed="rId2"/>
          <a:stretch>
            <a:fillRect/>
          </a:stretch>
        </p:blipFill>
        <p:spPr>
          <a:xfrm>
            <a:off x="1655267" y="729179"/>
            <a:ext cx="2981325" cy="4788053"/>
          </a:xfrm>
          <a:prstGeom prst="rect">
            <a:avLst/>
          </a:prstGeom>
        </p:spPr>
      </p:pic>
      <p:pic>
        <p:nvPicPr>
          <p:cNvPr id="5" name="Picture 4">
            <a:extLst>
              <a:ext uri="{FF2B5EF4-FFF2-40B4-BE49-F238E27FC236}">
                <a16:creationId xmlns:a16="http://schemas.microsoft.com/office/drawing/2014/main" id="{A1228911-4CB5-4802-821D-1A97DDF3AA17}"/>
              </a:ext>
            </a:extLst>
          </p:cNvPr>
          <p:cNvPicPr>
            <a:picLocks noChangeAspect="1"/>
          </p:cNvPicPr>
          <p:nvPr/>
        </p:nvPicPr>
        <p:blipFill>
          <a:blip r:embed="rId3"/>
          <a:stretch>
            <a:fillRect/>
          </a:stretch>
        </p:blipFill>
        <p:spPr>
          <a:xfrm>
            <a:off x="4788024" y="729179"/>
            <a:ext cx="2971800" cy="4788053"/>
          </a:xfrm>
          <a:prstGeom prst="rect">
            <a:avLst/>
          </a:prstGeom>
        </p:spPr>
      </p:pic>
    </p:spTree>
    <p:extLst>
      <p:ext uri="{BB962C8B-B14F-4D97-AF65-F5344CB8AC3E}">
        <p14:creationId xmlns:p14="http://schemas.microsoft.com/office/powerpoint/2010/main" val="914987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A4E94-6334-48EC-98A4-AE0D7764ABC7}"/>
              </a:ext>
            </a:extLst>
          </p:cNvPr>
          <p:cNvSpPr>
            <a:spLocks noGrp="1"/>
          </p:cNvSpPr>
          <p:nvPr>
            <p:ph type="title"/>
          </p:nvPr>
        </p:nvSpPr>
        <p:spPr>
          <a:xfrm>
            <a:off x="457200" y="0"/>
            <a:ext cx="8229600" cy="620688"/>
          </a:xfrm>
        </p:spPr>
        <p:txBody>
          <a:bodyPr>
            <a:normAutofit fontScale="90000"/>
          </a:bodyPr>
          <a:lstStyle/>
          <a:p>
            <a:r>
              <a:rPr lang="en-GB" dirty="0"/>
              <a:t>Scanning Tools</a:t>
            </a:r>
          </a:p>
        </p:txBody>
      </p:sp>
      <p:sp>
        <p:nvSpPr>
          <p:cNvPr id="3" name="Content Placeholder 2">
            <a:extLst>
              <a:ext uri="{FF2B5EF4-FFF2-40B4-BE49-F238E27FC236}">
                <a16:creationId xmlns:a16="http://schemas.microsoft.com/office/drawing/2014/main" id="{F51A975E-6864-420A-A893-14CFCC5EF674}"/>
              </a:ext>
            </a:extLst>
          </p:cNvPr>
          <p:cNvSpPr>
            <a:spLocks noGrp="1"/>
          </p:cNvSpPr>
          <p:nvPr>
            <p:ph idx="1"/>
          </p:nvPr>
        </p:nvSpPr>
        <p:spPr>
          <a:xfrm>
            <a:off x="457200" y="807566"/>
            <a:ext cx="2520280" cy="4525963"/>
          </a:xfrm>
        </p:spPr>
        <p:txBody>
          <a:bodyPr/>
          <a:lstStyle/>
          <a:p>
            <a:r>
              <a:rPr lang="en-GB" dirty="0" err="1"/>
              <a:t>NetScan</a:t>
            </a:r>
            <a:r>
              <a:rPr lang="en-GB" dirty="0"/>
              <a:t> Tools Pro</a:t>
            </a:r>
          </a:p>
        </p:txBody>
      </p:sp>
      <p:pic>
        <p:nvPicPr>
          <p:cNvPr id="4" name="Picture 3">
            <a:extLst>
              <a:ext uri="{FF2B5EF4-FFF2-40B4-BE49-F238E27FC236}">
                <a16:creationId xmlns:a16="http://schemas.microsoft.com/office/drawing/2014/main" id="{E37DD323-9A28-428E-9D63-EEEB1A413F4F}"/>
              </a:ext>
            </a:extLst>
          </p:cNvPr>
          <p:cNvPicPr>
            <a:picLocks noChangeAspect="1"/>
          </p:cNvPicPr>
          <p:nvPr/>
        </p:nvPicPr>
        <p:blipFill>
          <a:blip r:embed="rId3"/>
          <a:stretch>
            <a:fillRect/>
          </a:stretch>
        </p:blipFill>
        <p:spPr>
          <a:xfrm>
            <a:off x="2987824" y="764703"/>
            <a:ext cx="2705100" cy="4895850"/>
          </a:xfrm>
          <a:prstGeom prst="rect">
            <a:avLst/>
          </a:prstGeom>
        </p:spPr>
      </p:pic>
      <p:pic>
        <p:nvPicPr>
          <p:cNvPr id="5" name="Picture 4">
            <a:extLst>
              <a:ext uri="{FF2B5EF4-FFF2-40B4-BE49-F238E27FC236}">
                <a16:creationId xmlns:a16="http://schemas.microsoft.com/office/drawing/2014/main" id="{E86E947B-B415-4172-99F5-88057B4ED35E}"/>
              </a:ext>
            </a:extLst>
          </p:cNvPr>
          <p:cNvPicPr>
            <a:picLocks noChangeAspect="1"/>
          </p:cNvPicPr>
          <p:nvPr/>
        </p:nvPicPr>
        <p:blipFill>
          <a:blip r:embed="rId4"/>
          <a:stretch>
            <a:fillRect/>
          </a:stretch>
        </p:blipFill>
        <p:spPr>
          <a:xfrm>
            <a:off x="5981700" y="807566"/>
            <a:ext cx="2705100" cy="4810125"/>
          </a:xfrm>
          <a:prstGeom prst="rect">
            <a:avLst/>
          </a:prstGeom>
        </p:spPr>
      </p:pic>
    </p:spTree>
    <p:extLst>
      <p:ext uri="{BB962C8B-B14F-4D97-AF65-F5344CB8AC3E}">
        <p14:creationId xmlns:p14="http://schemas.microsoft.com/office/powerpoint/2010/main" val="1013368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CB747-6782-452D-B0A5-68A6A92D5C4C}"/>
              </a:ext>
            </a:extLst>
          </p:cNvPr>
          <p:cNvSpPr>
            <a:spLocks noGrp="1"/>
          </p:cNvSpPr>
          <p:nvPr>
            <p:ph type="title"/>
          </p:nvPr>
        </p:nvSpPr>
        <p:spPr>
          <a:xfrm>
            <a:off x="457200" y="46250"/>
            <a:ext cx="8229600" cy="706090"/>
          </a:xfrm>
        </p:spPr>
        <p:txBody>
          <a:bodyPr>
            <a:normAutofit fontScale="90000"/>
          </a:bodyPr>
          <a:lstStyle/>
          <a:p>
            <a:r>
              <a:rPr lang="en-GB" dirty="0"/>
              <a:t>Scanning Tools for Mobile</a:t>
            </a:r>
          </a:p>
        </p:txBody>
      </p:sp>
      <p:pic>
        <p:nvPicPr>
          <p:cNvPr id="4" name="Content Placeholder 3">
            <a:extLst>
              <a:ext uri="{FF2B5EF4-FFF2-40B4-BE49-F238E27FC236}">
                <a16:creationId xmlns:a16="http://schemas.microsoft.com/office/drawing/2014/main" id="{1C22E1A0-B1ED-4554-9BB2-66DE7E657B29}"/>
              </a:ext>
            </a:extLst>
          </p:cNvPr>
          <p:cNvPicPr>
            <a:picLocks noGrp="1" noChangeAspect="1"/>
          </p:cNvPicPr>
          <p:nvPr>
            <p:ph idx="1"/>
          </p:nvPr>
        </p:nvPicPr>
        <p:blipFill>
          <a:blip r:embed="rId2"/>
          <a:stretch>
            <a:fillRect/>
          </a:stretch>
        </p:blipFill>
        <p:spPr>
          <a:xfrm>
            <a:off x="662880" y="752340"/>
            <a:ext cx="8229600" cy="4610235"/>
          </a:xfrm>
          <a:prstGeom prst="rect">
            <a:avLst/>
          </a:prstGeom>
        </p:spPr>
      </p:pic>
    </p:spTree>
    <p:extLst>
      <p:ext uri="{BB962C8B-B14F-4D97-AF65-F5344CB8AC3E}">
        <p14:creationId xmlns:p14="http://schemas.microsoft.com/office/powerpoint/2010/main" val="1598077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CB747-6782-452D-B0A5-68A6A92D5C4C}"/>
              </a:ext>
            </a:extLst>
          </p:cNvPr>
          <p:cNvSpPr>
            <a:spLocks noGrp="1"/>
          </p:cNvSpPr>
          <p:nvPr>
            <p:ph type="title"/>
          </p:nvPr>
        </p:nvSpPr>
        <p:spPr>
          <a:xfrm>
            <a:off x="457200" y="46250"/>
            <a:ext cx="8229600" cy="706090"/>
          </a:xfrm>
        </p:spPr>
        <p:txBody>
          <a:bodyPr>
            <a:normAutofit fontScale="90000"/>
          </a:bodyPr>
          <a:lstStyle/>
          <a:p>
            <a:r>
              <a:rPr lang="en-GB" dirty="0"/>
              <a:t>Scanning Tools for Mobile</a:t>
            </a:r>
          </a:p>
        </p:txBody>
      </p:sp>
      <p:pic>
        <p:nvPicPr>
          <p:cNvPr id="4" name="Content Placeholder 3">
            <a:extLst>
              <a:ext uri="{FF2B5EF4-FFF2-40B4-BE49-F238E27FC236}">
                <a16:creationId xmlns:a16="http://schemas.microsoft.com/office/drawing/2014/main" id="{1C22E1A0-B1ED-4554-9BB2-66DE7E657B29}"/>
              </a:ext>
            </a:extLst>
          </p:cNvPr>
          <p:cNvPicPr>
            <a:picLocks noGrp="1" noChangeAspect="1"/>
          </p:cNvPicPr>
          <p:nvPr>
            <p:ph idx="1"/>
          </p:nvPr>
        </p:nvPicPr>
        <p:blipFill>
          <a:blip r:embed="rId2"/>
          <a:stretch>
            <a:fillRect/>
          </a:stretch>
        </p:blipFill>
        <p:spPr>
          <a:xfrm>
            <a:off x="662880" y="752340"/>
            <a:ext cx="8229600" cy="4610235"/>
          </a:xfrm>
          <a:prstGeom prst="rect">
            <a:avLst/>
          </a:prstGeom>
        </p:spPr>
      </p:pic>
      <p:pic>
        <p:nvPicPr>
          <p:cNvPr id="3" name="Picture 2">
            <a:extLst>
              <a:ext uri="{FF2B5EF4-FFF2-40B4-BE49-F238E27FC236}">
                <a16:creationId xmlns:a16="http://schemas.microsoft.com/office/drawing/2014/main" id="{A5F63C43-446E-4646-AE55-24F76FB7A345}"/>
              </a:ext>
            </a:extLst>
          </p:cNvPr>
          <p:cNvPicPr>
            <a:picLocks noChangeAspect="1"/>
          </p:cNvPicPr>
          <p:nvPr/>
        </p:nvPicPr>
        <p:blipFill>
          <a:blip r:embed="rId3"/>
          <a:stretch>
            <a:fillRect/>
          </a:stretch>
        </p:blipFill>
        <p:spPr>
          <a:xfrm>
            <a:off x="-6005" y="620688"/>
            <a:ext cx="9144000" cy="5328592"/>
          </a:xfrm>
          <a:prstGeom prst="rect">
            <a:avLst/>
          </a:prstGeom>
        </p:spPr>
      </p:pic>
    </p:spTree>
    <p:extLst>
      <p:ext uri="{BB962C8B-B14F-4D97-AF65-F5344CB8AC3E}">
        <p14:creationId xmlns:p14="http://schemas.microsoft.com/office/powerpoint/2010/main" val="564285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9CE65-AA9F-4CF2-AD54-D33DE836288A}"/>
              </a:ext>
            </a:extLst>
          </p:cNvPr>
          <p:cNvSpPr>
            <a:spLocks noGrp="1"/>
          </p:cNvSpPr>
          <p:nvPr>
            <p:ph type="title"/>
          </p:nvPr>
        </p:nvSpPr>
        <p:spPr>
          <a:xfrm>
            <a:off x="611560" y="55418"/>
            <a:ext cx="8229600" cy="565270"/>
          </a:xfrm>
        </p:spPr>
        <p:txBody>
          <a:bodyPr>
            <a:normAutofit fontScale="90000"/>
          </a:bodyPr>
          <a:lstStyle/>
          <a:p>
            <a:r>
              <a:rPr lang="en-GB" dirty="0"/>
              <a:t>Port Scanning Countermeasures</a:t>
            </a:r>
          </a:p>
        </p:txBody>
      </p:sp>
      <p:pic>
        <p:nvPicPr>
          <p:cNvPr id="4" name="Content Placeholder 3">
            <a:extLst>
              <a:ext uri="{FF2B5EF4-FFF2-40B4-BE49-F238E27FC236}">
                <a16:creationId xmlns:a16="http://schemas.microsoft.com/office/drawing/2014/main" id="{E9F5C58F-3207-4866-A8F6-5F7BD3E48DD4}"/>
              </a:ext>
            </a:extLst>
          </p:cNvPr>
          <p:cNvPicPr>
            <a:picLocks noGrp="1" noChangeAspect="1"/>
          </p:cNvPicPr>
          <p:nvPr>
            <p:ph idx="1"/>
          </p:nvPr>
        </p:nvPicPr>
        <p:blipFill>
          <a:blip r:embed="rId2"/>
          <a:stretch>
            <a:fillRect/>
          </a:stretch>
        </p:blipFill>
        <p:spPr>
          <a:xfrm>
            <a:off x="659099" y="620688"/>
            <a:ext cx="8089365" cy="4813325"/>
          </a:xfrm>
          <a:prstGeom prst="rect">
            <a:avLst/>
          </a:prstGeom>
        </p:spPr>
      </p:pic>
    </p:spTree>
    <p:extLst>
      <p:ext uri="{BB962C8B-B14F-4D97-AF65-F5344CB8AC3E}">
        <p14:creationId xmlns:p14="http://schemas.microsoft.com/office/powerpoint/2010/main" val="219674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384FD-35B5-4CFA-9671-D62517ED90E0}"/>
              </a:ext>
            </a:extLst>
          </p:cNvPr>
          <p:cNvSpPr>
            <a:spLocks noGrp="1"/>
          </p:cNvSpPr>
          <p:nvPr>
            <p:ph type="title"/>
          </p:nvPr>
        </p:nvSpPr>
        <p:spPr>
          <a:xfrm>
            <a:off x="457200" y="97755"/>
            <a:ext cx="8229600" cy="634082"/>
          </a:xfrm>
        </p:spPr>
        <p:txBody>
          <a:bodyPr>
            <a:normAutofit fontScale="90000"/>
          </a:bodyPr>
          <a:lstStyle/>
          <a:p>
            <a:r>
              <a:rPr lang="en-GB" dirty="0"/>
              <a:t>IDS Evasion Techniques</a:t>
            </a:r>
          </a:p>
        </p:txBody>
      </p:sp>
      <p:pic>
        <p:nvPicPr>
          <p:cNvPr id="4" name="Content Placeholder 3">
            <a:extLst>
              <a:ext uri="{FF2B5EF4-FFF2-40B4-BE49-F238E27FC236}">
                <a16:creationId xmlns:a16="http://schemas.microsoft.com/office/drawing/2014/main" id="{D67F4CB2-9985-4334-AF02-ED3FDEAD144E}"/>
              </a:ext>
            </a:extLst>
          </p:cNvPr>
          <p:cNvPicPr>
            <a:picLocks noGrp="1" noChangeAspect="1"/>
          </p:cNvPicPr>
          <p:nvPr>
            <p:ph idx="1"/>
          </p:nvPr>
        </p:nvPicPr>
        <p:blipFill>
          <a:blip r:embed="rId2"/>
          <a:stretch>
            <a:fillRect/>
          </a:stretch>
        </p:blipFill>
        <p:spPr>
          <a:xfrm>
            <a:off x="641558" y="698193"/>
            <a:ext cx="8119777" cy="4675023"/>
          </a:xfrm>
          <a:prstGeom prst="rect">
            <a:avLst/>
          </a:prstGeom>
        </p:spPr>
      </p:pic>
    </p:spTree>
    <p:extLst>
      <p:ext uri="{BB962C8B-B14F-4D97-AF65-F5344CB8AC3E}">
        <p14:creationId xmlns:p14="http://schemas.microsoft.com/office/powerpoint/2010/main" val="14232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648" y="-1153"/>
            <a:ext cx="8229600" cy="621841"/>
          </a:xfrm>
        </p:spPr>
        <p:txBody>
          <a:bodyPr>
            <a:normAutofit fontScale="90000"/>
          </a:bodyPr>
          <a:lstStyle/>
          <a:p>
            <a:r>
              <a:rPr lang="en-GB" dirty="0"/>
              <a:t>Banner Grabbing</a:t>
            </a:r>
          </a:p>
        </p:txBody>
      </p:sp>
      <p:pic>
        <p:nvPicPr>
          <p:cNvPr id="4" name="Content Placeholder 3">
            <a:extLst>
              <a:ext uri="{FF2B5EF4-FFF2-40B4-BE49-F238E27FC236}">
                <a16:creationId xmlns:a16="http://schemas.microsoft.com/office/drawing/2014/main" id="{BBA2CC3E-611F-4799-9B15-61CA91D4F998}"/>
              </a:ext>
            </a:extLst>
          </p:cNvPr>
          <p:cNvPicPr>
            <a:picLocks noGrp="1" noChangeAspect="1"/>
          </p:cNvPicPr>
          <p:nvPr>
            <p:ph idx="1"/>
          </p:nvPr>
        </p:nvPicPr>
        <p:blipFill>
          <a:blip r:embed="rId3"/>
          <a:stretch>
            <a:fillRect/>
          </a:stretch>
        </p:blipFill>
        <p:spPr>
          <a:xfrm>
            <a:off x="688696" y="620688"/>
            <a:ext cx="8017552" cy="482453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06090"/>
          </a:xfrm>
        </p:spPr>
        <p:txBody>
          <a:bodyPr>
            <a:normAutofit fontScale="90000"/>
          </a:bodyPr>
          <a:lstStyle/>
          <a:p>
            <a:r>
              <a:rPr lang="en-GB" dirty="0"/>
              <a:t>Banner Grabbing Tools</a:t>
            </a:r>
          </a:p>
        </p:txBody>
      </p:sp>
      <p:sp>
        <p:nvSpPr>
          <p:cNvPr id="3" name="Content Placeholder 2"/>
          <p:cNvSpPr>
            <a:spLocks noGrp="1"/>
          </p:cNvSpPr>
          <p:nvPr>
            <p:ph idx="1"/>
          </p:nvPr>
        </p:nvSpPr>
        <p:spPr>
          <a:xfrm>
            <a:off x="857275" y="774193"/>
            <a:ext cx="2678807" cy="4525963"/>
          </a:xfrm>
        </p:spPr>
        <p:txBody>
          <a:bodyPr/>
          <a:lstStyle/>
          <a:p>
            <a:r>
              <a:rPr lang="en-GB" dirty="0" err="1"/>
              <a:t>Netcat</a:t>
            </a:r>
            <a:endParaRPr lang="en-GB" dirty="0"/>
          </a:p>
          <a:p>
            <a:r>
              <a:rPr lang="en-GB" dirty="0"/>
              <a:t>Telnet</a:t>
            </a:r>
          </a:p>
        </p:txBody>
      </p:sp>
      <p:pic>
        <p:nvPicPr>
          <p:cNvPr id="4" name="Picture 3">
            <a:extLst>
              <a:ext uri="{FF2B5EF4-FFF2-40B4-BE49-F238E27FC236}">
                <a16:creationId xmlns:a16="http://schemas.microsoft.com/office/drawing/2014/main" id="{58EEBEC4-DD9A-449C-966A-B6927CBCADD7}"/>
              </a:ext>
            </a:extLst>
          </p:cNvPr>
          <p:cNvPicPr>
            <a:picLocks noChangeAspect="1"/>
          </p:cNvPicPr>
          <p:nvPr/>
        </p:nvPicPr>
        <p:blipFill>
          <a:blip r:embed="rId3"/>
          <a:stretch>
            <a:fillRect/>
          </a:stretch>
        </p:blipFill>
        <p:spPr>
          <a:xfrm>
            <a:off x="3822901" y="874726"/>
            <a:ext cx="2390775" cy="4267200"/>
          </a:xfrm>
          <a:prstGeom prst="rect">
            <a:avLst/>
          </a:prstGeom>
        </p:spPr>
      </p:pic>
      <p:pic>
        <p:nvPicPr>
          <p:cNvPr id="5" name="Picture 4">
            <a:extLst>
              <a:ext uri="{FF2B5EF4-FFF2-40B4-BE49-F238E27FC236}">
                <a16:creationId xmlns:a16="http://schemas.microsoft.com/office/drawing/2014/main" id="{3502DDC1-B214-497D-9A85-A31A1AD6256D}"/>
              </a:ext>
            </a:extLst>
          </p:cNvPr>
          <p:cNvPicPr>
            <a:picLocks noChangeAspect="1"/>
          </p:cNvPicPr>
          <p:nvPr/>
        </p:nvPicPr>
        <p:blipFill>
          <a:blip r:embed="rId4"/>
          <a:stretch>
            <a:fillRect/>
          </a:stretch>
        </p:blipFill>
        <p:spPr>
          <a:xfrm>
            <a:off x="6372200" y="774193"/>
            <a:ext cx="1914525" cy="42386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2056" y="0"/>
            <a:ext cx="8229600" cy="908720"/>
          </a:xfrm>
        </p:spPr>
        <p:txBody>
          <a:bodyPr>
            <a:normAutofit fontScale="90000"/>
          </a:bodyPr>
          <a:lstStyle/>
          <a:p>
            <a:r>
              <a:rPr lang="en-GB" sz="3600" dirty="0"/>
              <a:t>Banner Grabbing Countermeasures: Disabling or changing Banner</a:t>
            </a:r>
          </a:p>
        </p:txBody>
      </p:sp>
      <p:pic>
        <p:nvPicPr>
          <p:cNvPr id="4" name="Content Placeholder 3">
            <a:extLst>
              <a:ext uri="{FF2B5EF4-FFF2-40B4-BE49-F238E27FC236}">
                <a16:creationId xmlns:a16="http://schemas.microsoft.com/office/drawing/2014/main" id="{324E14CF-9387-4A0A-A84D-C317E1454268}"/>
              </a:ext>
            </a:extLst>
          </p:cNvPr>
          <p:cNvPicPr>
            <a:picLocks noGrp="1" noChangeAspect="1"/>
          </p:cNvPicPr>
          <p:nvPr>
            <p:ph idx="1"/>
          </p:nvPr>
        </p:nvPicPr>
        <p:blipFill>
          <a:blip r:embed="rId2"/>
          <a:stretch>
            <a:fillRect/>
          </a:stretch>
        </p:blipFill>
        <p:spPr>
          <a:xfrm>
            <a:off x="611560" y="927975"/>
            <a:ext cx="7704856" cy="423703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3683"/>
            <a:ext cx="8229600" cy="864096"/>
          </a:xfrm>
        </p:spPr>
        <p:txBody>
          <a:bodyPr>
            <a:noAutofit/>
          </a:bodyPr>
          <a:lstStyle/>
          <a:p>
            <a:r>
              <a:rPr lang="en-GB" sz="3200" dirty="0"/>
              <a:t>Banner Grabbing Countermeasures: Hiding File Extensions from Web Pages</a:t>
            </a:r>
          </a:p>
        </p:txBody>
      </p:sp>
      <p:sp>
        <p:nvSpPr>
          <p:cNvPr id="3" name="Content Placeholder 2"/>
          <p:cNvSpPr>
            <a:spLocks noGrp="1"/>
          </p:cNvSpPr>
          <p:nvPr>
            <p:ph idx="1"/>
          </p:nvPr>
        </p:nvSpPr>
        <p:spPr>
          <a:xfrm>
            <a:off x="779697" y="1268760"/>
            <a:ext cx="8229600" cy="4248472"/>
          </a:xfrm>
        </p:spPr>
        <p:txBody>
          <a:bodyPr>
            <a:normAutofit/>
          </a:bodyPr>
          <a:lstStyle/>
          <a:p>
            <a:pPr marL="457200" indent="-457200" algn="just">
              <a:buFont typeface="+mj-lt"/>
              <a:buAutoNum type="arabicPeriod"/>
            </a:pPr>
            <a:r>
              <a:rPr lang="en-GB" sz="2400" dirty="0"/>
              <a:t>File extensions reveal information about the underlying sever technology that an attacker can utilize to launch attacks</a:t>
            </a:r>
          </a:p>
          <a:p>
            <a:pPr marL="457200" indent="-457200" algn="just">
              <a:buFont typeface="+mj-lt"/>
              <a:buAutoNum type="arabicPeriod"/>
            </a:pPr>
            <a:r>
              <a:rPr lang="en-GB" sz="2400" dirty="0"/>
              <a:t>Hide file extensions to mask the web technology</a:t>
            </a:r>
          </a:p>
          <a:p>
            <a:pPr marL="457200" indent="-457200" algn="just">
              <a:buFont typeface="+mj-lt"/>
              <a:buAutoNum type="arabicPeriod"/>
            </a:pPr>
            <a:r>
              <a:rPr lang="en-GB" sz="2400" dirty="0"/>
              <a:t>Change application mappings such as .asp with .htm or .foo, etc. to disguise the identity of servers</a:t>
            </a:r>
          </a:p>
          <a:p>
            <a:pPr marL="457200" indent="-457200" algn="just">
              <a:buFont typeface="+mj-lt"/>
              <a:buAutoNum type="arabicPeriod"/>
            </a:pPr>
            <a:r>
              <a:rPr lang="en-GB" sz="2400" dirty="0"/>
              <a:t>Apache users can use </a:t>
            </a:r>
            <a:r>
              <a:rPr lang="en-GB" sz="2400" dirty="0" err="1"/>
              <a:t>mod_negotiation</a:t>
            </a:r>
            <a:r>
              <a:rPr lang="en-GB" sz="2400" dirty="0"/>
              <a:t> directives</a:t>
            </a:r>
          </a:p>
          <a:p>
            <a:pPr marL="457200" indent="-457200" algn="just">
              <a:buFont typeface="+mj-lt"/>
              <a:buAutoNum type="arabicPeriod"/>
            </a:pPr>
            <a:r>
              <a:rPr lang="en-GB" sz="2400" dirty="0"/>
              <a:t>IIS users use tools such as </a:t>
            </a:r>
            <a:r>
              <a:rPr lang="en-GB" sz="2400" dirty="0" err="1"/>
              <a:t>PageXchander</a:t>
            </a:r>
            <a:r>
              <a:rPr lang="en-GB" sz="2400" dirty="0"/>
              <a:t> to manage the file extensions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576064"/>
          </a:xfrm>
        </p:spPr>
        <p:txBody>
          <a:bodyPr>
            <a:normAutofit fontScale="90000"/>
          </a:bodyPr>
          <a:lstStyle/>
          <a:p>
            <a:r>
              <a:rPr lang="en-GB" dirty="0"/>
              <a:t>Vulnerability scanning</a:t>
            </a:r>
          </a:p>
        </p:txBody>
      </p:sp>
      <p:sp>
        <p:nvSpPr>
          <p:cNvPr id="3" name="Content Placeholder 2"/>
          <p:cNvSpPr>
            <a:spLocks noGrp="1"/>
          </p:cNvSpPr>
          <p:nvPr>
            <p:ph idx="1"/>
          </p:nvPr>
        </p:nvSpPr>
        <p:spPr>
          <a:xfrm>
            <a:off x="899592" y="1124744"/>
            <a:ext cx="7992888" cy="4344137"/>
          </a:xfrm>
        </p:spPr>
        <p:txBody>
          <a:bodyPr>
            <a:normAutofit lnSpcReduction="10000"/>
          </a:bodyPr>
          <a:lstStyle/>
          <a:p>
            <a:pPr algn="just"/>
            <a:r>
              <a:rPr lang="en-GB" dirty="0"/>
              <a:t>Vulnerability scanning identifies vulnerabilities and weakness of a system and network in order to determine how a system can be exploited</a:t>
            </a:r>
          </a:p>
          <a:p>
            <a:pPr lvl="1" algn="just"/>
            <a:r>
              <a:rPr lang="en-GB" dirty="0"/>
              <a:t>Open ports and running services</a:t>
            </a:r>
          </a:p>
          <a:p>
            <a:pPr lvl="1" algn="just"/>
            <a:r>
              <a:rPr lang="en-GB" dirty="0"/>
              <a:t>Application and services vulnerabilities</a:t>
            </a:r>
          </a:p>
          <a:p>
            <a:pPr lvl="1" algn="just"/>
            <a:r>
              <a:rPr lang="en-GB" dirty="0"/>
              <a:t>Application and services configuration errors.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34082"/>
          </a:xfrm>
        </p:spPr>
        <p:txBody>
          <a:bodyPr>
            <a:noAutofit/>
          </a:bodyPr>
          <a:lstStyle/>
          <a:p>
            <a:r>
              <a:rPr lang="en-GB" sz="2800" b="1" dirty="0"/>
              <a:t>Vulnerability scanning Tools and Scanners</a:t>
            </a:r>
          </a:p>
        </p:txBody>
      </p:sp>
      <p:sp>
        <p:nvSpPr>
          <p:cNvPr id="3" name="Content Placeholder 2"/>
          <p:cNvSpPr>
            <a:spLocks noGrp="1"/>
          </p:cNvSpPr>
          <p:nvPr>
            <p:ph idx="1"/>
          </p:nvPr>
        </p:nvSpPr>
        <p:spPr>
          <a:xfrm>
            <a:off x="179512" y="692696"/>
            <a:ext cx="3421270" cy="4525963"/>
          </a:xfrm>
        </p:spPr>
        <p:txBody>
          <a:bodyPr/>
          <a:lstStyle/>
          <a:p>
            <a:r>
              <a:rPr lang="en-GB" sz="2800" dirty="0"/>
              <a:t>Nessus</a:t>
            </a:r>
          </a:p>
          <a:p>
            <a:r>
              <a:rPr lang="en-GB" sz="2800" dirty="0"/>
              <a:t>GFI </a:t>
            </a:r>
            <a:r>
              <a:rPr lang="en-GB" sz="2800" dirty="0" err="1"/>
              <a:t>LanGuard</a:t>
            </a:r>
            <a:endParaRPr lang="en-GB" sz="2800" dirty="0"/>
          </a:p>
          <a:p>
            <a:r>
              <a:rPr lang="en-GB" sz="2800" dirty="0"/>
              <a:t>Qualys </a:t>
            </a:r>
            <a:r>
              <a:rPr lang="en-GB" sz="2800" dirty="0" err="1"/>
              <a:t>FreeScan</a:t>
            </a:r>
            <a:endParaRPr lang="en-GB" sz="2800" dirty="0"/>
          </a:p>
          <a:p>
            <a:endParaRPr lang="en-GB" dirty="0"/>
          </a:p>
          <a:p>
            <a:endParaRPr lang="en-GB" dirty="0"/>
          </a:p>
        </p:txBody>
      </p:sp>
      <p:pic>
        <p:nvPicPr>
          <p:cNvPr id="4" name="Picture 3">
            <a:extLst>
              <a:ext uri="{FF2B5EF4-FFF2-40B4-BE49-F238E27FC236}">
                <a16:creationId xmlns:a16="http://schemas.microsoft.com/office/drawing/2014/main" id="{A2D46F8C-B6F0-4BE8-AF05-87966F3F7475}"/>
              </a:ext>
            </a:extLst>
          </p:cNvPr>
          <p:cNvPicPr>
            <a:picLocks noChangeAspect="1"/>
          </p:cNvPicPr>
          <p:nvPr/>
        </p:nvPicPr>
        <p:blipFill>
          <a:blip r:embed="rId3"/>
          <a:stretch>
            <a:fillRect/>
          </a:stretch>
        </p:blipFill>
        <p:spPr>
          <a:xfrm>
            <a:off x="3635488" y="634082"/>
            <a:ext cx="2638425" cy="4933950"/>
          </a:xfrm>
          <a:prstGeom prst="rect">
            <a:avLst/>
          </a:prstGeom>
        </p:spPr>
      </p:pic>
      <p:pic>
        <p:nvPicPr>
          <p:cNvPr id="5" name="Picture 4">
            <a:extLst>
              <a:ext uri="{FF2B5EF4-FFF2-40B4-BE49-F238E27FC236}">
                <a16:creationId xmlns:a16="http://schemas.microsoft.com/office/drawing/2014/main" id="{061F81A3-753A-470F-A288-F66996B4A072}"/>
              </a:ext>
            </a:extLst>
          </p:cNvPr>
          <p:cNvPicPr>
            <a:picLocks noChangeAspect="1"/>
          </p:cNvPicPr>
          <p:nvPr/>
        </p:nvPicPr>
        <p:blipFill>
          <a:blip r:embed="rId4"/>
          <a:stretch>
            <a:fillRect/>
          </a:stretch>
        </p:blipFill>
        <p:spPr>
          <a:xfrm>
            <a:off x="6605914" y="664065"/>
            <a:ext cx="2514600" cy="49244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160AE-4D08-4677-BD32-27C8A05A6C65}"/>
              </a:ext>
            </a:extLst>
          </p:cNvPr>
          <p:cNvSpPr>
            <a:spLocks noGrp="1"/>
          </p:cNvSpPr>
          <p:nvPr>
            <p:ph type="title"/>
          </p:nvPr>
        </p:nvSpPr>
        <p:spPr>
          <a:xfrm>
            <a:off x="457200" y="44624"/>
            <a:ext cx="8229600" cy="576064"/>
          </a:xfrm>
        </p:spPr>
        <p:txBody>
          <a:bodyPr>
            <a:noAutofit/>
          </a:bodyPr>
          <a:lstStyle/>
          <a:p>
            <a:r>
              <a:rPr lang="en-GB" sz="3200" b="1" dirty="0"/>
              <a:t>Vulnerability scanning Tools for Mobile</a:t>
            </a:r>
            <a:endParaRPr lang="en-GB" sz="3200" dirty="0"/>
          </a:p>
        </p:txBody>
      </p:sp>
      <p:pic>
        <p:nvPicPr>
          <p:cNvPr id="4" name="Content Placeholder 3">
            <a:extLst>
              <a:ext uri="{FF2B5EF4-FFF2-40B4-BE49-F238E27FC236}">
                <a16:creationId xmlns:a16="http://schemas.microsoft.com/office/drawing/2014/main" id="{F9AAACE2-8DB3-491C-BFE2-E329FFDF0678}"/>
              </a:ext>
            </a:extLst>
          </p:cNvPr>
          <p:cNvPicPr>
            <a:picLocks noGrp="1" noChangeAspect="1"/>
          </p:cNvPicPr>
          <p:nvPr>
            <p:ph idx="1"/>
          </p:nvPr>
        </p:nvPicPr>
        <p:blipFill>
          <a:blip r:embed="rId2"/>
          <a:stretch>
            <a:fillRect/>
          </a:stretch>
        </p:blipFill>
        <p:spPr>
          <a:xfrm>
            <a:off x="792707" y="836613"/>
            <a:ext cx="7558586" cy="4525962"/>
          </a:xfrm>
          <a:prstGeom prst="rect">
            <a:avLst/>
          </a:prstGeom>
        </p:spPr>
      </p:pic>
    </p:spTree>
    <p:extLst>
      <p:ext uri="{BB962C8B-B14F-4D97-AF65-F5344CB8AC3E}">
        <p14:creationId xmlns:p14="http://schemas.microsoft.com/office/powerpoint/2010/main" val="3275065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496" y="44624"/>
            <a:ext cx="8229600" cy="576064"/>
          </a:xfrm>
        </p:spPr>
        <p:txBody>
          <a:bodyPr>
            <a:normAutofit fontScale="90000"/>
          </a:bodyPr>
          <a:lstStyle/>
          <a:p>
            <a:r>
              <a:rPr lang="en-GB" dirty="0"/>
              <a:t>Draw Network Diagrams</a:t>
            </a:r>
          </a:p>
        </p:txBody>
      </p:sp>
      <p:pic>
        <p:nvPicPr>
          <p:cNvPr id="4" name="Content Placeholder 3">
            <a:extLst>
              <a:ext uri="{FF2B5EF4-FFF2-40B4-BE49-F238E27FC236}">
                <a16:creationId xmlns:a16="http://schemas.microsoft.com/office/drawing/2014/main" id="{C86E62F7-95CD-4F04-8DF8-5324EC066FC0}"/>
              </a:ext>
            </a:extLst>
          </p:cNvPr>
          <p:cNvPicPr>
            <a:picLocks noGrp="1" noChangeAspect="1"/>
          </p:cNvPicPr>
          <p:nvPr>
            <p:ph idx="1"/>
          </p:nvPr>
        </p:nvPicPr>
        <p:blipFill>
          <a:blip r:embed="rId2"/>
          <a:stretch>
            <a:fillRect/>
          </a:stretch>
        </p:blipFill>
        <p:spPr>
          <a:xfrm>
            <a:off x="544583" y="764704"/>
            <a:ext cx="8229600" cy="45373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85A82-24B4-4D41-B714-967780BC2FAE}"/>
              </a:ext>
            </a:extLst>
          </p:cNvPr>
          <p:cNvSpPr>
            <a:spLocks noGrp="1"/>
          </p:cNvSpPr>
          <p:nvPr>
            <p:ph type="title"/>
          </p:nvPr>
        </p:nvSpPr>
        <p:spPr>
          <a:xfrm>
            <a:off x="487505" y="116632"/>
            <a:ext cx="8229600" cy="504056"/>
          </a:xfrm>
        </p:spPr>
        <p:txBody>
          <a:bodyPr>
            <a:normAutofit fontScale="90000"/>
          </a:bodyPr>
          <a:lstStyle/>
          <a:p>
            <a:r>
              <a:rPr lang="en-GB" dirty="0"/>
              <a:t>Network Discovery Tools</a:t>
            </a:r>
          </a:p>
        </p:txBody>
      </p:sp>
      <p:sp>
        <p:nvSpPr>
          <p:cNvPr id="3" name="Content Placeholder 2">
            <a:extLst>
              <a:ext uri="{FF2B5EF4-FFF2-40B4-BE49-F238E27FC236}">
                <a16:creationId xmlns:a16="http://schemas.microsoft.com/office/drawing/2014/main" id="{29D7A09D-FD9C-467C-AFCB-5BD1C049BB78}"/>
              </a:ext>
            </a:extLst>
          </p:cNvPr>
          <p:cNvSpPr>
            <a:spLocks noGrp="1"/>
          </p:cNvSpPr>
          <p:nvPr>
            <p:ph idx="1"/>
          </p:nvPr>
        </p:nvSpPr>
        <p:spPr>
          <a:xfrm>
            <a:off x="251520" y="764704"/>
            <a:ext cx="8229600" cy="4525963"/>
          </a:xfrm>
        </p:spPr>
        <p:txBody>
          <a:bodyPr>
            <a:normAutofit fontScale="85000" lnSpcReduction="20000"/>
          </a:bodyPr>
          <a:lstStyle/>
          <a:p>
            <a:r>
              <a:rPr lang="en-GB" dirty="0"/>
              <a:t>Network Topology Mapper</a:t>
            </a:r>
          </a:p>
          <a:p>
            <a:pPr lvl="1" algn="just"/>
            <a:r>
              <a:rPr lang="en-GB" dirty="0"/>
              <a:t>Discovers a network and produces a comprehensive diagram</a:t>
            </a:r>
          </a:p>
          <a:p>
            <a:pPr algn="just"/>
            <a:r>
              <a:rPr lang="en-GB" dirty="0" err="1"/>
              <a:t>OpManager</a:t>
            </a:r>
            <a:r>
              <a:rPr lang="en-GB" dirty="0"/>
              <a:t> and </a:t>
            </a:r>
            <a:r>
              <a:rPr lang="en-GB" dirty="0" err="1"/>
              <a:t>NetworkView</a:t>
            </a:r>
            <a:endParaRPr lang="en-GB" dirty="0"/>
          </a:p>
          <a:p>
            <a:pPr lvl="1" algn="just"/>
            <a:r>
              <a:rPr lang="en-GB" dirty="0" err="1"/>
              <a:t>OpManager</a:t>
            </a:r>
            <a:r>
              <a:rPr lang="en-GB" dirty="0"/>
              <a:t> offers advanced fault and performance management functionality across critical IT resources such as routers, WAN links, switches, firewalls, </a:t>
            </a:r>
            <a:r>
              <a:rPr lang="en-GB" dirty="0" err="1"/>
              <a:t>voIP</a:t>
            </a:r>
            <a:r>
              <a:rPr lang="en-GB" dirty="0"/>
              <a:t> call paths, Physical servers etc.</a:t>
            </a:r>
          </a:p>
          <a:p>
            <a:pPr lvl="1" algn="just"/>
            <a:r>
              <a:rPr lang="en-GB" dirty="0" err="1"/>
              <a:t>NetworkView</a:t>
            </a:r>
            <a:r>
              <a:rPr lang="en-GB" dirty="0"/>
              <a:t> is a discover and management tool for Windows</a:t>
            </a:r>
          </a:p>
          <a:p>
            <a:pPr lvl="1" algn="just"/>
            <a:r>
              <a:rPr lang="en-GB" dirty="0"/>
              <a:t>Discover TCP/IP nodes and routes using DNS, SNMP, ports, NetBIOS, and WMI</a:t>
            </a:r>
          </a:p>
        </p:txBody>
      </p:sp>
    </p:spTree>
    <p:extLst>
      <p:ext uri="{BB962C8B-B14F-4D97-AF65-F5344CB8AC3E}">
        <p14:creationId xmlns:p14="http://schemas.microsoft.com/office/powerpoint/2010/main" val="2615251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904"/>
            <a:ext cx="8229600" cy="669792"/>
          </a:xfrm>
        </p:spPr>
        <p:txBody>
          <a:bodyPr>
            <a:noAutofit/>
          </a:bodyPr>
          <a:lstStyle/>
          <a:p>
            <a:r>
              <a:rPr lang="en-GB" sz="3200" b="1" dirty="0"/>
              <a:t>Network Discovery and  Mapping Tools</a:t>
            </a:r>
          </a:p>
        </p:txBody>
      </p:sp>
      <p:pic>
        <p:nvPicPr>
          <p:cNvPr id="4" name="Content Placeholder 3">
            <a:extLst>
              <a:ext uri="{FF2B5EF4-FFF2-40B4-BE49-F238E27FC236}">
                <a16:creationId xmlns:a16="http://schemas.microsoft.com/office/drawing/2014/main" id="{5ECEC6E6-D747-4CBB-AC24-CE1273EC72F8}"/>
              </a:ext>
            </a:extLst>
          </p:cNvPr>
          <p:cNvPicPr>
            <a:picLocks noGrp="1" noChangeAspect="1"/>
          </p:cNvPicPr>
          <p:nvPr>
            <p:ph idx="1"/>
          </p:nvPr>
        </p:nvPicPr>
        <p:blipFill>
          <a:blip r:embed="rId2"/>
          <a:stretch>
            <a:fillRect/>
          </a:stretch>
        </p:blipFill>
        <p:spPr>
          <a:xfrm>
            <a:off x="907931" y="741363"/>
            <a:ext cx="7328137" cy="45259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64BC9-479F-42F2-A6C3-39995D602379}"/>
              </a:ext>
            </a:extLst>
          </p:cNvPr>
          <p:cNvSpPr>
            <a:spLocks noGrp="1"/>
          </p:cNvSpPr>
          <p:nvPr>
            <p:ph type="title"/>
          </p:nvPr>
        </p:nvSpPr>
        <p:spPr>
          <a:xfrm>
            <a:off x="457200" y="0"/>
            <a:ext cx="8229600" cy="1124744"/>
          </a:xfrm>
        </p:spPr>
        <p:txBody>
          <a:bodyPr>
            <a:normAutofit fontScale="90000"/>
          </a:bodyPr>
          <a:lstStyle/>
          <a:p>
            <a:r>
              <a:rPr lang="en-GB" dirty="0"/>
              <a:t>Network Discovery Tools for Mobile</a:t>
            </a:r>
          </a:p>
        </p:txBody>
      </p:sp>
      <p:pic>
        <p:nvPicPr>
          <p:cNvPr id="4" name="Content Placeholder 3">
            <a:extLst>
              <a:ext uri="{FF2B5EF4-FFF2-40B4-BE49-F238E27FC236}">
                <a16:creationId xmlns:a16="http://schemas.microsoft.com/office/drawing/2014/main" id="{10EAD5E3-2CC1-4F31-A421-E3517E74FA84}"/>
              </a:ext>
            </a:extLst>
          </p:cNvPr>
          <p:cNvPicPr>
            <a:picLocks noGrp="1" noChangeAspect="1"/>
          </p:cNvPicPr>
          <p:nvPr>
            <p:ph idx="1"/>
          </p:nvPr>
        </p:nvPicPr>
        <p:blipFill>
          <a:blip r:embed="rId2"/>
          <a:stretch>
            <a:fillRect/>
          </a:stretch>
        </p:blipFill>
        <p:spPr>
          <a:xfrm>
            <a:off x="827585" y="1136650"/>
            <a:ext cx="7859216" cy="4308574"/>
          </a:xfrm>
          <a:prstGeom prst="rect">
            <a:avLst/>
          </a:prstGeom>
        </p:spPr>
      </p:pic>
    </p:spTree>
    <p:extLst>
      <p:ext uri="{BB962C8B-B14F-4D97-AF65-F5344CB8AC3E}">
        <p14:creationId xmlns:p14="http://schemas.microsoft.com/office/powerpoint/2010/main" val="2000389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3" y="0"/>
            <a:ext cx="8229600" cy="692696"/>
          </a:xfrm>
        </p:spPr>
        <p:txBody>
          <a:bodyPr>
            <a:normAutofit fontScale="90000"/>
          </a:bodyPr>
          <a:lstStyle/>
          <a:p>
            <a:r>
              <a:rPr lang="en-GB" dirty="0"/>
              <a:t>Proxy Servers</a:t>
            </a:r>
          </a:p>
        </p:txBody>
      </p:sp>
      <p:sp>
        <p:nvSpPr>
          <p:cNvPr id="3" name="Content Placeholder 2"/>
          <p:cNvSpPr>
            <a:spLocks noGrp="1"/>
          </p:cNvSpPr>
          <p:nvPr>
            <p:ph idx="1"/>
          </p:nvPr>
        </p:nvSpPr>
        <p:spPr>
          <a:xfrm>
            <a:off x="493203" y="700728"/>
            <a:ext cx="8229600" cy="4929411"/>
          </a:xfrm>
        </p:spPr>
        <p:txBody>
          <a:bodyPr>
            <a:normAutofit/>
          </a:bodyPr>
          <a:lstStyle/>
          <a:p>
            <a:pPr algn="just"/>
            <a:r>
              <a:rPr lang="en-GB" sz="2400" dirty="0"/>
              <a:t>A proxy server is an application that can serve as an intermediary for connecting with other computers</a:t>
            </a:r>
          </a:p>
          <a:p>
            <a:pPr lvl="1" algn="just"/>
            <a:r>
              <a:rPr lang="en-GB" sz="2000" dirty="0"/>
              <a:t>To hide source IP address so that they can hack without any legal corollary</a:t>
            </a:r>
          </a:p>
          <a:p>
            <a:pPr lvl="1" algn="just"/>
            <a:r>
              <a:rPr lang="en-GB" sz="2000" dirty="0"/>
              <a:t>To mask the actual source of he attack by impersonating a fake source address of the proxy</a:t>
            </a:r>
          </a:p>
          <a:p>
            <a:pPr lvl="1" algn="just"/>
            <a:r>
              <a:rPr lang="en-GB" sz="2000" dirty="0"/>
              <a:t>To remotely access intranets and other website resources that are normally off limits</a:t>
            </a:r>
          </a:p>
          <a:p>
            <a:pPr lvl="1" algn="just"/>
            <a:r>
              <a:rPr lang="en-GB" sz="2000" dirty="0"/>
              <a:t>To interrupt all the request sent by a user and transmit them to a third destination, hence victims will only be able to identify the proxy server address</a:t>
            </a:r>
          </a:p>
          <a:p>
            <a:pPr lvl="1" algn="just"/>
            <a:r>
              <a:rPr lang="en-GB" sz="2000" dirty="0"/>
              <a:t>Attackers chain multiple proxy servers to avoid detection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p:spPr>
        <p:txBody>
          <a:bodyPr>
            <a:normAutofit fontScale="90000"/>
          </a:bodyPr>
          <a:lstStyle/>
          <a:p>
            <a:r>
              <a:rPr lang="en-GB" dirty="0"/>
              <a:t>Proxy Tools</a:t>
            </a:r>
          </a:p>
        </p:txBody>
      </p:sp>
      <p:sp>
        <p:nvSpPr>
          <p:cNvPr id="3" name="Content Placeholder 2"/>
          <p:cNvSpPr>
            <a:spLocks noGrp="1"/>
          </p:cNvSpPr>
          <p:nvPr>
            <p:ph idx="1"/>
          </p:nvPr>
        </p:nvSpPr>
        <p:spPr>
          <a:xfrm>
            <a:off x="457200" y="832445"/>
            <a:ext cx="3312368" cy="4525963"/>
          </a:xfrm>
        </p:spPr>
        <p:txBody>
          <a:bodyPr>
            <a:normAutofit/>
          </a:bodyPr>
          <a:lstStyle/>
          <a:p>
            <a:r>
              <a:rPr lang="en-GB" sz="2800" dirty="0"/>
              <a:t>Proxy Switcher</a:t>
            </a:r>
          </a:p>
          <a:p>
            <a:r>
              <a:rPr lang="en-GB" sz="2800" dirty="0"/>
              <a:t>Proxy Workbench</a:t>
            </a:r>
          </a:p>
          <a:p>
            <a:r>
              <a:rPr lang="en-GB" sz="2800" dirty="0"/>
              <a:t>TOR and </a:t>
            </a:r>
            <a:r>
              <a:rPr lang="en-GB" sz="2800" dirty="0" err="1"/>
              <a:t>CyberGhost</a:t>
            </a:r>
            <a:endParaRPr lang="en-GB" sz="2800" dirty="0"/>
          </a:p>
        </p:txBody>
      </p:sp>
      <p:pic>
        <p:nvPicPr>
          <p:cNvPr id="4" name="Picture 3">
            <a:extLst>
              <a:ext uri="{FF2B5EF4-FFF2-40B4-BE49-F238E27FC236}">
                <a16:creationId xmlns:a16="http://schemas.microsoft.com/office/drawing/2014/main" id="{99F0B1A4-D139-49FE-BBEE-495F09C1E468}"/>
              </a:ext>
            </a:extLst>
          </p:cNvPr>
          <p:cNvPicPr>
            <a:picLocks noChangeAspect="1"/>
          </p:cNvPicPr>
          <p:nvPr/>
        </p:nvPicPr>
        <p:blipFill>
          <a:blip r:embed="rId3"/>
          <a:stretch>
            <a:fillRect/>
          </a:stretch>
        </p:blipFill>
        <p:spPr>
          <a:xfrm>
            <a:off x="3707904" y="832445"/>
            <a:ext cx="2693268" cy="4425355"/>
          </a:xfrm>
          <a:prstGeom prst="rect">
            <a:avLst/>
          </a:prstGeom>
        </p:spPr>
      </p:pic>
      <p:pic>
        <p:nvPicPr>
          <p:cNvPr id="5" name="Picture 4">
            <a:extLst>
              <a:ext uri="{FF2B5EF4-FFF2-40B4-BE49-F238E27FC236}">
                <a16:creationId xmlns:a16="http://schemas.microsoft.com/office/drawing/2014/main" id="{C293B2C8-ACE0-47AA-A14C-12DA94719AC0}"/>
              </a:ext>
            </a:extLst>
          </p:cNvPr>
          <p:cNvPicPr>
            <a:picLocks noChangeAspect="1"/>
          </p:cNvPicPr>
          <p:nvPr/>
        </p:nvPicPr>
        <p:blipFill>
          <a:blip r:embed="rId4"/>
          <a:stretch>
            <a:fillRect/>
          </a:stretch>
        </p:blipFill>
        <p:spPr>
          <a:xfrm>
            <a:off x="6678781" y="832445"/>
            <a:ext cx="2213699" cy="48482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p:spPr>
        <p:txBody>
          <a:bodyPr>
            <a:normAutofit fontScale="90000"/>
          </a:bodyPr>
          <a:lstStyle/>
          <a:p>
            <a:r>
              <a:rPr lang="en-GB" dirty="0"/>
              <a:t>Proxy Tools for Mobile</a:t>
            </a:r>
          </a:p>
        </p:txBody>
      </p:sp>
      <p:pic>
        <p:nvPicPr>
          <p:cNvPr id="8" name="Content Placeholder 7">
            <a:extLst>
              <a:ext uri="{FF2B5EF4-FFF2-40B4-BE49-F238E27FC236}">
                <a16:creationId xmlns:a16="http://schemas.microsoft.com/office/drawing/2014/main" id="{2E25558F-827D-48C3-ABB8-CFF4D4A66C05}"/>
              </a:ext>
            </a:extLst>
          </p:cNvPr>
          <p:cNvPicPr>
            <a:picLocks noGrp="1" noChangeAspect="1"/>
          </p:cNvPicPr>
          <p:nvPr>
            <p:ph idx="1"/>
          </p:nvPr>
        </p:nvPicPr>
        <p:blipFill>
          <a:blip r:embed="rId3"/>
          <a:stretch>
            <a:fillRect/>
          </a:stretch>
        </p:blipFill>
        <p:spPr>
          <a:xfrm>
            <a:off x="899592" y="692696"/>
            <a:ext cx="8018149" cy="4680519"/>
          </a:xfrm>
          <a:prstGeom prst="rect">
            <a:avLst/>
          </a:prstGeom>
        </p:spPr>
      </p:pic>
    </p:spTree>
    <p:extLst>
      <p:ext uri="{BB962C8B-B14F-4D97-AF65-F5344CB8AC3E}">
        <p14:creationId xmlns:p14="http://schemas.microsoft.com/office/powerpoint/2010/main" val="2654313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3672"/>
            <a:ext cx="8229600" cy="634360"/>
          </a:xfrm>
        </p:spPr>
        <p:txBody>
          <a:bodyPr>
            <a:normAutofit fontScale="90000"/>
          </a:bodyPr>
          <a:lstStyle/>
          <a:p>
            <a:r>
              <a:rPr lang="en-GB" dirty="0" err="1"/>
              <a:t>Anonymizers</a:t>
            </a:r>
            <a:endParaRPr lang="en-GB" dirty="0"/>
          </a:p>
        </p:txBody>
      </p:sp>
      <p:pic>
        <p:nvPicPr>
          <p:cNvPr id="5" name="Picture 2">
            <a:extLst>
              <a:ext uri="{FF2B5EF4-FFF2-40B4-BE49-F238E27FC236}">
                <a16:creationId xmlns:a16="http://schemas.microsoft.com/office/drawing/2014/main" id="{140D3892-F455-469B-97AF-38DFB331E2A7}"/>
              </a:ext>
            </a:extLst>
          </p:cNvPr>
          <p:cNvPicPr>
            <a:picLocks noGrp="1" noChangeAspect="1" noChangeArrowheads="1"/>
          </p:cNvPicPr>
          <p:nvPr>
            <p:ph idx="1"/>
          </p:nvPr>
        </p:nvPicPr>
        <p:blipFill>
          <a:blip r:embed="rId3" cstate="print"/>
          <a:srcRect/>
          <a:stretch>
            <a:fillRect/>
          </a:stretch>
        </p:blipFill>
        <p:spPr bwMode="auto">
          <a:xfrm>
            <a:off x="395536" y="836712"/>
            <a:ext cx="8568952" cy="4549809"/>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3672"/>
            <a:ext cx="8229600" cy="634360"/>
          </a:xfrm>
        </p:spPr>
        <p:txBody>
          <a:bodyPr>
            <a:normAutofit fontScale="90000"/>
          </a:bodyPr>
          <a:lstStyle/>
          <a:p>
            <a:r>
              <a:rPr lang="en-GB" dirty="0"/>
              <a:t>Anonymizers tools</a:t>
            </a:r>
          </a:p>
        </p:txBody>
      </p:sp>
      <p:sp>
        <p:nvSpPr>
          <p:cNvPr id="4" name="Content Placeholder 3">
            <a:extLst>
              <a:ext uri="{FF2B5EF4-FFF2-40B4-BE49-F238E27FC236}">
                <a16:creationId xmlns:a16="http://schemas.microsoft.com/office/drawing/2014/main" id="{8B787F77-CE60-4F41-8BA9-6434192DEDD1}"/>
              </a:ext>
            </a:extLst>
          </p:cNvPr>
          <p:cNvSpPr>
            <a:spLocks noGrp="1"/>
          </p:cNvSpPr>
          <p:nvPr>
            <p:ph idx="1"/>
          </p:nvPr>
        </p:nvSpPr>
        <p:spPr>
          <a:xfrm>
            <a:off x="877811" y="916042"/>
            <a:ext cx="2304256" cy="4525963"/>
          </a:xfrm>
        </p:spPr>
        <p:txBody>
          <a:bodyPr>
            <a:normAutofit/>
          </a:bodyPr>
          <a:lstStyle/>
          <a:p>
            <a:r>
              <a:rPr lang="en-GB" sz="2800" dirty="0"/>
              <a:t>Tails</a:t>
            </a:r>
          </a:p>
          <a:p>
            <a:r>
              <a:rPr lang="en-GB" sz="2800" dirty="0"/>
              <a:t>G-Zapper</a:t>
            </a:r>
          </a:p>
        </p:txBody>
      </p:sp>
      <p:pic>
        <p:nvPicPr>
          <p:cNvPr id="6" name="Picture 5">
            <a:extLst>
              <a:ext uri="{FF2B5EF4-FFF2-40B4-BE49-F238E27FC236}">
                <a16:creationId xmlns:a16="http://schemas.microsoft.com/office/drawing/2014/main" id="{1E96428D-ECB1-441B-AE60-5EBF9295BEAC}"/>
              </a:ext>
            </a:extLst>
          </p:cNvPr>
          <p:cNvPicPr>
            <a:picLocks noChangeAspect="1"/>
          </p:cNvPicPr>
          <p:nvPr/>
        </p:nvPicPr>
        <p:blipFill>
          <a:blip r:embed="rId3"/>
          <a:stretch>
            <a:fillRect/>
          </a:stretch>
        </p:blipFill>
        <p:spPr>
          <a:xfrm>
            <a:off x="3186112" y="870619"/>
            <a:ext cx="2771775" cy="4867275"/>
          </a:xfrm>
          <a:prstGeom prst="rect">
            <a:avLst/>
          </a:prstGeom>
        </p:spPr>
      </p:pic>
      <p:pic>
        <p:nvPicPr>
          <p:cNvPr id="7" name="Picture 6">
            <a:extLst>
              <a:ext uri="{FF2B5EF4-FFF2-40B4-BE49-F238E27FC236}">
                <a16:creationId xmlns:a16="http://schemas.microsoft.com/office/drawing/2014/main" id="{2C36DADF-83F2-4E2F-A517-9A758C927C76}"/>
              </a:ext>
            </a:extLst>
          </p:cNvPr>
          <p:cNvPicPr>
            <a:picLocks noChangeAspect="1"/>
          </p:cNvPicPr>
          <p:nvPr/>
        </p:nvPicPr>
        <p:blipFill>
          <a:blip r:embed="rId4"/>
          <a:stretch>
            <a:fillRect/>
          </a:stretch>
        </p:blipFill>
        <p:spPr>
          <a:xfrm>
            <a:off x="6588224" y="908720"/>
            <a:ext cx="2232248" cy="4791075"/>
          </a:xfrm>
          <a:prstGeom prst="rect">
            <a:avLst/>
          </a:prstGeom>
        </p:spPr>
      </p:pic>
    </p:spTree>
    <p:extLst>
      <p:ext uri="{BB962C8B-B14F-4D97-AF65-F5344CB8AC3E}">
        <p14:creationId xmlns:p14="http://schemas.microsoft.com/office/powerpoint/2010/main" val="2606159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3672"/>
            <a:ext cx="8229600" cy="634360"/>
          </a:xfrm>
        </p:spPr>
        <p:txBody>
          <a:bodyPr>
            <a:normAutofit fontScale="90000"/>
          </a:bodyPr>
          <a:lstStyle/>
          <a:p>
            <a:r>
              <a:rPr lang="en-GB" dirty="0"/>
              <a:t>Anonymizers for Mobile</a:t>
            </a:r>
          </a:p>
        </p:txBody>
      </p:sp>
      <p:pic>
        <p:nvPicPr>
          <p:cNvPr id="8" name="Content Placeholder 7">
            <a:extLst>
              <a:ext uri="{FF2B5EF4-FFF2-40B4-BE49-F238E27FC236}">
                <a16:creationId xmlns:a16="http://schemas.microsoft.com/office/drawing/2014/main" id="{7364A545-1D06-4007-8E1B-A21E4B0712DD}"/>
              </a:ext>
            </a:extLst>
          </p:cNvPr>
          <p:cNvPicPr>
            <a:picLocks noGrp="1" noChangeAspect="1"/>
          </p:cNvPicPr>
          <p:nvPr>
            <p:ph idx="1"/>
          </p:nvPr>
        </p:nvPicPr>
        <p:blipFill>
          <a:blip r:embed="rId3"/>
          <a:stretch>
            <a:fillRect/>
          </a:stretch>
        </p:blipFill>
        <p:spPr>
          <a:xfrm>
            <a:off x="873768" y="836613"/>
            <a:ext cx="7704439" cy="4525962"/>
          </a:xfrm>
          <a:prstGeom prst="rect">
            <a:avLst/>
          </a:prstGeom>
        </p:spPr>
      </p:pic>
    </p:spTree>
    <p:extLst>
      <p:ext uri="{BB962C8B-B14F-4D97-AF65-F5344CB8AC3E}">
        <p14:creationId xmlns:p14="http://schemas.microsoft.com/office/powerpoint/2010/main" val="517516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0872" y="0"/>
            <a:ext cx="8229600" cy="693780"/>
          </a:xfrm>
        </p:spPr>
        <p:txBody>
          <a:bodyPr>
            <a:normAutofit fontScale="90000"/>
          </a:bodyPr>
          <a:lstStyle/>
          <a:p>
            <a:r>
              <a:rPr lang="en-GB" dirty="0"/>
              <a:t>Scanning Pen Test</a:t>
            </a:r>
          </a:p>
        </p:txBody>
      </p:sp>
      <p:sp>
        <p:nvSpPr>
          <p:cNvPr id="3" name="Content Placeholder 2"/>
          <p:cNvSpPr>
            <a:spLocks noGrp="1"/>
          </p:cNvSpPr>
          <p:nvPr>
            <p:ph idx="1"/>
          </p:nvPr>
        </p:nvSpPr>
        <p:spPr>
          <a:xfrm>
            <a:off x="638905" y="928291"/>
            <a:ext cx="8227749" cy="2284686"/>
          </a:xfrm>
        </p:spPr>
        <p:txBody>
          <a:bodyPr>
            <a:normAutofit lnSpcReduction="10000"/>
          </a:bodyPr>
          <a:lstStyle/>
          <a:p>
            <a:pPr algn="just"/>
            <a:r>
              <a:rPr lang="en-GB" sz="2000" dirty="0"/>
              <a:t>The objective of penetration testing a network attempts to determine the network security posture by identifying live systems, discover open ports, associated services and grabbing system banners to simulate a network hacking attempt</a:t>
            </a:r>
          </a:p>
          <a:p>
            <a:pPr algn="just"/>
            <a:r>
              <a:rPr lang="en-GB" sz="2000" dirty="0"/>
              <a:t>The penetration testing report will help system administrators to:</a:t>
            </a:r>
          </a:p>
        </p:txBody>
      </p:sp>
      <p:pic>
        <p:nvPicPr>
          <p:cNvPr id="4" name="Picture 3">
            <a:extLst>
              <a:ext uri="{FF2B5EF4-FFF2-40B4-BE49-F238E27FC236}">
                <a16:creationId xmlns:a16="http://schemas.microsoft.com/office/drawing/2014/main" id="{2E3792E8-9652-44F7-ABF7-E45F46A29F18}"/>
              </a:ext>
            </a:extLst>
          </p:cNvPr>
          <p:cNvPicPr>
            <a:picLocks noChangeAspect="1"/>
          </p:cNvPicPr>
          <p:nvPr/>
        </p:nvPicPr>
        <p:blipFill>
          <a:blip r:embed="rId2"/>
          <a:stretch>
            <a:fillRect/>
          </a:stretch>
        </p:blipFill>
        <p:spPr>
          <a:xfrm>
            <a:off x="708497" y="3212976"/>
            <a:ext cx="8158157" cy="16129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60337"/>
            <a:ext cx="8229600" cy="571500"/>
          </a:xfrm>
        </p:spPr>
        <p:txBody>
          <a:bodyPr>
            <a:normAutofit fontScale="90000"/>
          </a:bodyPr>
          <a:lstStyle/>
          <a:p>
            <a:r>
              <a:rPr lang="en-GB" dirty="0"/>
              <a:t>Scanning Pen Testing</a:t>
            </a:r>
          </a:p>
        </p:txBody>
      </p:sp>
      <p:pic>
        <p:nvPicPr>
          <p:cNvPr id="4" name="Content Placeholder 3">
            <a:extLst>
              <a:ext uri="{FF2B5EF4-FFF2-40B4-BE49-F238E27FC236}">
                <a16:creationId xmlns:a16="http://schemas.microsoft.com/office/drawing/2014/main" id="{5E395336-1A23-4275-9DFD-5037F83CFEF0}"/>
              </a:ext>
            </a:extLst>
          </p:cNvPr>
          <p:cNvPicPr>
            <a:picLocks noGrp="1" noChangeAspect="1"/>
          </p:cNvPicPr>
          <p:nvPr>
            <p:ph idx="1"/>
          </p:nvPr>
        </p:nvPicPr>
        <p:blipFill>
          <a:blip r:embed="rId2"/>
          <a:stretch>
            <a:fillRect/>
          </a:stretch>
        </p:blipFill>
        <p:spPr>
          <a:xfrm>
            <a:off x="721915" y="836712"/>
            <a:ext cx="7903221" cy="4525963"/>
          </a:xfrm>
          <a:prstGeom prst="rect">
            <a:avLst/>
          </a:prstGeom>
        </p:spPr>
      </p:pic>
      <p:sp>
        <p:nvSpPr>
          <p:cNvPr id="5" name="Rectangle 4">
            <a:extLst>
              <a:ext uri="{FF2B5EF4-FFF2-40B4-BE49-F238E27FC236}">
                <a16:creationId xmlns:a16="http://schemas.microsoft.com/office/drawing/2014/main" id="{0C611E53-EBE9-4476-8977-24453FDC0879}"/>
              </a:ext>
            </a:extLst>
          </p:cNvPr>
          <p:cNvSpPr/>
          <p:nvPr/>
        </p:nvSpPr>
        <p:spPr>
          <a:xfrm>
            <a:off x="3203848" y="836712"/>
            <a:ext cx="2088232" cy="6586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Scanning Pen Testing</a:t>
            </a:r>
          </a:p>
        </p:txBody>
      </p:sp>
      <p:pic>
        <p:nvPicPr>
          <p:cNvPr id="4" name="Content Placeholder 3">
            <a:extLst>
              <a:ext uri="{FF2B5EF4-FFF2-40B4-BE49-F238E27FC236}">
                <a16:creationId xmlns:a16="http://schemas.microsoft.com/office/drawing/2014/main" id="{0950034D-3FC3-4001-8F8B-2D42DD655AEB}"/>
              </a:ext>
            </a:extLst>
          </p:cNvPr>
          <p:cNvPicPr>
            <a:picLocks noGrp="1" noChangeAspect="1"/>
          </p:cNvPicPr>
          <p:nvPr>
            <p:ph idx="1"/>
          </p:nvPr>
        </p:nvPicPr>
        <p:blipFill>
          <a:blip r:embed="rId2"/>
          <a:stretch>
            <a:fillRect/>
          </a:stretch>
        </p:blipFill>
        <p:spPr>
          <a:xfrm>
            <a:off x="854776" y="908050"/>
            <a:ext cx="7742424" cy="45259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EADAB-85BA-464F-96B3-993C438003DD}"/>
              </a:ext>
            </a:extLst>
          </p:cNvPr>
          <p:cNvSpPr>
            <a:spLocks noGrp="1"/>
          </p:cNvSpPr>
          <p:nvPr>
            <p:ph type="title"/>
          </p:nvPr>
        </p:nvSpPr>
        <p:spPr>
          <a:xfrm>
            <a:off x="457200" y="274638"/>
            <a:ext cx="8229600" cy="706090"/>
          </a:xfrm>
        </p:spPr>
        <p:txBody>
          <a:bodyPr>
            <a:normAutofit fontScale="90000"/>
          </a:bodyPr>
          <a:lstStyle/>
          <a:p>
            <a:r>
              <a:rPr lang="en-GB" dirty="0"/>
              <a:t>Summary</a:t>
            </a:r>
          </a:p>
        </p:txBody>
      </p:sp>
      <p:pic>
        <p:nvPicPr>
          <p:cNvPr id="4" name="Content Placeholder 3">
            <a:extLst>
              <a:ext uri="{FF2B5EF4-FFF2-40B4-BE49-F238E27FC236}">
                <a16:creationId xmlns:a16="http://schemas.microsoft.com/office/drawing/2014/main" id="{321631C8-B3DA-4928-AD39-07238E6E4B49}"/>
              </a:ext>
            </a:extLst>
          </p:cNvPr>
          <p:cNvPicPr>
            <a:picLocks noGrp="1" noChangeAspect="1"/>
          </p:cNvPicPr>
          <p:nvPr>
            <p:ph idx="1"/>
          </p:nvPr>
        </p:nvPicPr>
        <p:blipFill>
          <a:blip r:embed="rId2"/>
          <a:stretch>
            <a:fillRect/>
          </a:stretch>
        </p:blipFill>
        <p:spPr>
          <a:xfrm>
            <a:off x="611188" y="1325176"/>
            <a:ext cx="8229600" cy="3886974"/>
          </a:xfrm>
          <a:prstGeom prst="rect">
            <a:avLst/>
          </a:prstGeom>
        </p:spPr>
      </p:pic>
    </p:spTree>
    <p:extLst>
      <p:ext uri="{BB962C8B-B14F-4D97-AF65-F5344CB8AC3E}">
        <p14:creationId xmlns:p14="http://schemas.microsoft.com/office/powerpoint/2010/main" val="96255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a:t>Questions</a:t>
            </a:r>
            <a:endParaRPr lang="en-GB" sz="2000" dirty="0"/>
          </a:p>
        </p:txBody>
      </p:sp>
    </p:spTree>
    <p:extLst>
      <p:ext uri="{BB962C8B-B14F-4D97-AF65-F5344CB8AC3E}">
        <p14:creationId xmlns:p14="http://schemas.microsoft.com/office/powerpoint/2010/main" val="6755566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20080"/>
          </a:xfrm>
        </p:spPr>
        <p:txBody>
          <a:bodyPr>
            <a:normAutofit fontScale="90000"/>
          </a:bodyPr>
          <a:lstStyle/>
          <a:p>
            <a:r>
              <a:rPr lang="en-GB" dirty="0"/>
              <a:t>References</a:t>
            </a:r>
          </a:p>
        </p:txBody>
      </p:sp>
      <p:sp>
        <p:nvSpPr>
          <p:cNvPr id="3" name="Content Placeholder 2"/>
          <p:cNvSpPr>
            <a:spLocks noGrp="1"/>
          </p:cNvSpPr>
          <p:nvPr>
            <p:ph idx="1"/>
          </p:nvPr>
        </p:nvSpPr>
        <p:spPr>
          <a:xfrm>
            <a:off x="683568" y="908720"/>
            <a:ext cx="8229600" cy="4525963"/>
          </a:xfrm>
        </p:spPr>
        <p:txBody>
          <a:bodyPr>
            <a:normAutofit/>
          </a:bodyPr>
          <a:lstStyle/>
          <a:p>
            <a:r>
              <a:rPr lang="en-GB" dirty="0"/>
              <a:t>M. T Simpson, K. </a:t>
            </a:r>
            <a:r>
              <a:rPr lang="en-GB" dirty="0" err="1"/>
              <a:t>Backman</a:t>
            </a:r>
            <a:r>
              <a:rPr lang="en-GB" dirty="0"/>
              <a:t>, J. Corley, Hands-On </a:t>
            </a:r>
            <a:r>
              <a:rPr lang="en-GB" dirty="0" err="1"/>
              <a:t>Wthical</a:t>
            </a:r>
            <a:r>
              <a:rPr lang="en-GB" dirty="0"/>
              <a:t> Hacking and Network Defence, </a:t>
            </a:r>
            <a:r>
              <a:rPr lang="en-GB" dirty="0" err="1"/>
              <a:t>Cengage</a:t>
            </a:r>
            <a:r>
              <a:rPr lang="en-GB" dirty="0"/>
              <a:t> Learning, 2</a:t>
            </a:r>
            <a:r>
              <a:rPr lang="en-GB" baseline="30000" dirty="0"/>
              <a:t>nd</a:t>
            </a:r>
            <a:r>
              <a:rPr lang="en-GB" dirty="0"/>
              <a:t> </a:t>
            </a:r>
            <a:r>
              <a:rPr lang="en-GB" dirty="0" err="1"/>
              <a:t>ed</a:t>
            </a:r>
            <a:r>
              <a:rPr lang="en-GB" dirty="0"/>
              <a:t> 2011.</a:t>
            </a:r>
          </a:p>
          <a:p>
            <a:r>
              <a:rPr lang="en-GB" dirty="0">
                <a:hlinkClick r:id="rId2"/>
              </a:rPr>
              <a:t>http://ceh.vn/</a:t>
            </a:r>
            <a:endParaRPr lang="en-GB" dirty="0"/>
          </a:p>
          <a:p>
            <a:r>
              <a:rPr lang="en-GB" dirty="0">
                <a:hlinkClick r:id="rId3"/>
              </a:rPr>
              <a:t>https://aspen.eccouncil.org/</a:t>
            </a:r>
            <a:endParaRPr lang="en-GB" dirty="0"/>
          </a:p>
          <a:p>
            <a:r>
              <a:rPr lang="en-GB" dirty="0">
                <a:hlinkClick r:id="rId4"/>
              </a:rPr>
              <a:t>http://www.symantec.com/security_response/publications/threatreport.jsp</a:t>
            </a:r>
            <a:endParaRPr lang="en-GB" dirty="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1031</TotalTime>
  <Words>1723</Words>
  <Application>Microsoft Office PowerPoint</Application>
  <PresentationFormat>On-screen Show (4:3)</PresentationFormat>
  <Paragraphs>225</Paragraphs>
  <Slides>42</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新細明體</vt:lpstr>
      <vt:lpstr>Arial</vt:lpstr>
      <vt:lpstr>Calibri</vt:lpstr>
      <vt:lpstr>Lucida Sans Unicode</vt:lpstr>
      <vt:lpstr>Wingdings</vt:lpstr>
      <vt:lpstr>Office Theme</vt:lpstr>
      <vt:lpstr>Network Security: Scanning Networks</vt:lpstr>
      <vt:lpstr>Learning outcome</vt:lpstr>
      <vt:lpstr>SCANNING NETWORKS</vt:lpstr>
      <vt:lpstr>Scanning Networks Methodology</vt:lpstr>
      <vt:lpstr>Types of Scanning</vt:lpstr>
      <vt:lpstr>Scanning Techniques</vt:lpstr>
      <vt:lpstr>TCP/IP Communication</vt:lpstr>
      <vt:lpstr>Scanning Tools</vt:lpstr>
      <vt:lpstr>Check for live system scanning</vt:lpstr>
      <vt:lpstr>Ping Sweep Tools</vt:lpstr>
      <vt:lpstr>Check for Open Ports</vt:lpstr>
      <vt:lpstr>Scanning in IPv6 Networks</vt:lpstr>
      <vt:lpstr>Open Ports scanning tools</vt:lpstr>
      <vt:lpstr>Hping Commands</vt:lpstr>
      <vt:lpstr>Scanning Tools</vt:lpstr>
      <vt:lpstr>Scanning Tools for Mobile</vt:lpstr>
      <vt:lpstr>Scanning Tools for Mobile</vt:lpstr>
      <vt:lpstr>Port Scanning Countermeasures</vt:lpstr>
      <vt:lpstr>IDS Evasion Techniques</vt:lpstr>
      <vt:lpstr>Banner Grabbing</vt:lpstr>
      <vt:lpstr>Banner Grabbing Tools</vt:lpstr>
      <vt:lpstr>Banner Grabbing Countermeasures: Disabling or changing Banner</vt:lpstr>
      <vt:lpstr>Banner Grabbing Countermeasures: Hiding File Extensions from Web Pages</vt:lpstr>
      <vt:lpstr>Vulnerability scanning</vt:lpstr>
      <vt:lpstr>Vulnerability scanning Tools and Scanners</vt:lpstr>
      <vt:lpstr>Vulnerability scanning Tools for Mobile</vt:lpstr>
      <vt:lpstr>Draw Network Diagrams</vt:lpstr>
      <vt:lpstr>Network Discovery Tools</vt:lpstr>
      <vt:lpstr>Network Discovery and  Mapping Tools</vt:lpstr>
      <vt:lpstr>Network Discovery Tools for Mobile</vt:lpstr>
      <vt:lpstr>Proxy Servers</vt:lpstr>
      <vt:lpstr>Proxy Tools</vt:lpstr>
      <vt:lpstr>Proxy Tools for Mobile</vt:lpstr>
      <vt:lpstr>Anonymizers</vt:lpstr>
      <vt:lpstr>Anonymizers tools</vt:lpstr>
      <vt:lpstr>Anonymizers for Mobile</vt:lpstr>
      <vt:lpstr>Scanning Pen Test</vt:lpstr>
      <vt:lpstr>Scanning Pen Testing</vt:lpstr>
      <vt:lpstr>Scanning Pen Testing</vt:lpstr>
      <vt:lpstr>Summary</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 Campbell</cp:lastModifiedBy>
  <cp:revision>79</cp:revision>
  <dcterms:created xsi:type="dcterms:W3CDTF">2013-10-01T08:59:03Z</dcterms:created>
  <dcterms:modified xsi:type="dcterms:W3CDTF">2018-10-13T21:29:29Z</dcterms:modified>
</cp:coreProperties>
</file>