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49" autoAdjust="0"/>
    <p:restoredTop sz="78479" autoAdjust="0"/>
  </p:normalViewPr>
  <p:slideViewPr>
    <p:cSldViewPr snapToGrid="0">
      <p:cViewPr varScale="1">
        <p:scale>
          <a:sx n="56" d="100"/>
          <a:sy n="56" d="100"/>
        </p:scale>
        <p:origin x="1308"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Burgess" userId="bcf36572e9141fba" providerId="LiveId" clId="{A35AD441-5890-4212-98E0-08F094421086}"/>
    <pc:docChg chg="undo custSel modSld">
      <pc:chgData name="Chloe Burgess" userId="bcf36572e9141fba" providerId="LiveId" clId="{A35AD441-5890-4212-98E0-08F094421086}" dt="2018-01-26T10:53:46.942" v="944" actId="27636"/>
      <pc:docMkLst>
        <pc:docMk/>
      </pc:docMkLst>
      <pc:sldChg chg="modSp">
        <pc:chgData name="Chloe Burgess" userId="bcf36572e9141fba" providerId="LiveId" clId="{A35AD441-5890-4212-98E0-08F094421086}" dt="2018-01-26T10:53:46.942" v="944" actId="27636"/>
        <pc:sldMkLst>
          <pc:docMk/>
          <pc:sldMk cId="65548792" sldId="258"/>
        </pc:sldMkLst>
        <pc:spChg chg="mod">
          <ac:chgData name="Chloe Burgess" userId="bcf36572e9141fba" providerId="LiveId" clId="{A35AD441-5890-4212-98E0-08F094421086}" dt="2018-01-24T16:07:41.690" v="24" actId="20577"/>
          <ac:spMkLst>
            <pc:docMk/>
            <pc:sldMk cId="65548792" sldId="258"/>
            <ac:spMk id="2" creationId="{A263C5EA-93E7-48BF-809E-4D0B32D78EA6}"/>
          </ac:spMkLst>
        </pc:spChg>
        <pc:spChg chg="mod">
          <ac:chgData name="Chloe Burgess" userId="bcf36572e9141fba" providerId="LiveId" clId="{A35AD441-5890-4212-98E0-08F094421086}" dt="2018-01-26T10:53:46.942" v="944" actId="27636"/>
          <ac:spMkLst>
            <pc:docMk/>
            <pc:sldMk cId="65548792" sldId="258"/>
            <ac:spMk id="3" creationId="{8482A8F5-6C92-4186-8175-A7640005B245}"/>
          </ac:spMkLst>
        </pc:spChg>
      </pc:sldChg>
      <pc:sldChg chg="addSp delSp modSp mod setBg">
        <pc:chgData name="Chloe Burgess" userId="bcf36572e9141fba" providerId="LiveId" clId="{A35AD441-5890-4212-98E0-08F094421086}" dt="2018-01-25T13:51:56.523" v="691" actId="27614"/>
        <pc:sldMkLst>
          <pc:docMk/>
          <pc:sldMk cId="898991238" sldId="259"/>
        </pc:sldMkLst>
        <pc:spChg chg="mod">
          <ac:chgData name="Chloe Burgess" userId="bcf36572e9141fba" providerId="LiveId" clId="{A35AD441-5890-4212-98E0-08F094421086}" dt="2018-01-25T13:51:51.254" v="690" actId="26606"/>
          <ac:spMkLst>
            <pc:docMk/>
            <pc:sldMk cId="898991238" sldId="259"/>
            <ac:spMk id="2" creationId="{97385BB0-B2C4-4543-8B1D-E902E753A2E2}"/>
          </ac:spMkLst>
        </pc:spChg>
        <pc:spChg chg="mod">
          <ac:chgData name="Chloe Burgess" userId="bcf36572e9141fba" providerId="LiveId" clId="{A35AD441-5890-4212-98E0-08F094421086}" dt="2018-01-25T13:51:51.254" v="690" actId="26606"/>
          <ac:spMkLst>
            <pc:docMk/>
            <pc:sldMk cId="898991238" sldId="259"/>
            <ac:spMk id="3" creationId="{2015858D-EAFB-4319-A925-8001A8C12407}"/>
          </ac:spMkLst>
        </pc:spChg>
        <pc:spChg chg="mod ord">
          <ac:chgData name="Chloe Burgess" userId="bcf36572e9141fba" providerId="LiveId" clId="{A35AD441-5890-4212-98E0-08F094421086}" dt="2018-01-25T13:51:51.254" v="690" actId="26606"/>
          <ac:spMkLst>
            <pc:docMk/>
            <pc:sldMk cId="898991238" sldId="259"/>
            <ac:spMk id="4" creationId="{ECC20FEF-5D42-4D34-870B-9B9462C6F51B}"/>
          </ac:spMkLst>
        </pc:spChg>
        <pc:spChg chg="add del">
          <ac:chgData name="Chloe Burgess" userId="bcf36572e9141fba" providerId="LiveId" clId="{A35AD441-5890-4212-98E0-08F094421086}" dt="2018-01-25T13:51:43.707" v="685" actId="26606"/>
          <ac:spMkLst>
            <pc:docMk/>
            <pc:sldMk cId="898991238" sldId="259"/>
            <ac:spMk id="10" creationId="{64965EAE-E41A-435F-B993-07E824B6C977}"/>
          </ac:spMkLst>
        </pc:spChg>
        <pc:spChg chg="add del">
          <ac:chgData name="Chloe Burgess" userId="bcf36572e9141fba" providerId="LiveId" clId="{A35AD441-5890-4212-98E0-08F094421086}" dt="2018-01-25T13:51:43.707" v="685" actId="26606"/>
          <ac:spMkLst>
            <pc:docMk/>
            <pc:sldMk cId="898991238" sldId="259"/>
            <ac:spMk id="12" creationId="{152F8994-E6D4-4311-9548-C3607BC43645}"/>
          </ac:spMkLst>
        </pc:spChg>
        <pc:picChg chg="add mod ord">
          <ac:chgData name="Chloe Burgess" userId="bcf36572e9141fba" providerId="LiveId" clId="{A35AD441-5890-4212-98E0-08F094421086}" dt="2018-01-25T13:51:56.523" v="691" actId="27614"/>
          <ac:picMkLst>
            <pc:docMk/>
            <pc:sldMk cId="898991238" sldId="259"/>
            <ac:picMk id="5" creationId="{E4A8ABB1-F421-40D6-81C3-076CF3165AA5}"/>
          </ac:picMkLst>
        </pc:picChg>
      </pc:sldChg>
      <pc:sldChg chg="addSp delSp modSp mod setBg">
        <pc:chgData name="Chloe Burgess" userId="bcf36572e9141fba" providerId="LiveId" clId="{A35AD441-5890-4212-98E0-08F094421086}" dt="2018-01-25T13:52:36.820" v="698" actId="26606"/>
        <pc:sldMkLst>
          <pc:docMk/>
          <pc:sldMk cId="1041780193" sldId="260"/>
        </pc:sldMkLst>
        <pc:spChg chg="mod">
          <ac:chgData name="Chloe Burgess" userId="bcf36572e9141fba" providerId="LiveId" clId="{A35AD441-5890-4212-98E0-08F094421086}" dt="2018-01-25T13:52:36.820" v="698" actId="26606"/>
          <ac:spMkLst>
            <pc:docMk/>
            <pc:sldMk cId="1041780193" sldId="260"/>
            <ac:spMk id="2" creationId="{24C4CABF-13AA-47DD-B8C0-EFC741C4DBB5}"/>
          </ac:spMkLst>
        </pc:spChg>
        <pc:spChg chg="mod">
          <ac:chgData name="Chloe Burgess" userId="bcf36572e9141fba" providerId="LiveId" clId="{A35AD441-5890-4212-98E0-08F094421086}" dt="2018-01-25T13:52:36.820" v="698" actId="26606"/>
          <ac:spMkLst>
            <pc:docMk/>
            <pc:sldMk cId="1041780193" sldId="260"/>
            <ac:spMk id="3" creationId="{9A3A9092-33BD-4493-ACC2-DABAA83E5A2D}"/>
          </ac:spMkLst>
        </pc:spChg>
        <pc:spChg chg="mod ord">
          <ac:chgData name="Chloe Burgess" userId="bcf36572e9141fba" providerId="LiveId" clId="{A35AD441-5890-4212-98E0-08F094421086}" dt="2018-01-25T13:52:36.820" v="698" actId="26606"/>
          <ac:spMkLst>
            <pc:docMk/>
            <pc:sldMk cId="1041780193" sldId="260"/>
            <ac:spMk id="4" creationId="{3DA39C47-699D-4D0C-A9A5-73E9AD1187E2}"/>
          </ac:spMkLst>
        </pc:spChg>
        <pc:spChg chg="add del">
          <ac:chgData name="Chloe Burgess" userId="bcf36572e9141fba" providerId="LiveId" clId="{A35AD441-5890-4212-98E0-08F094421086}" dt="2018-01-25T13:52:28.097" v="695" actId="26606"/>
          <ac:spMkLst>
            <pc:docMk/>
            <pc:sldMk cId="1041780193" sldId="260"/>
            <ac:spMk id="10" creationId="{3CD9DF72-87A3-404E-A828-84CBF11A8303}"/>
          </ac:spMkLst>
        </pc:spChg>
        <pc:picChg chg="add mod ord">
          <ac:chgData name="Chloe Burgess" userId="bcf36572e9141fba" providerId="LiveId" clId="{A35AD441-5890-4212-98E0-08F094421086}" dt="2018-01-25T13:52:36.820" v="698" actId="26606"/>
          <ac:picMkLst>
            <pc:docMk/>
            <pc:sldMk cId="1041780193" sldId="260"/>
            <ac:picMk id="5" creationId="{0D38E5B7-A242-4B2D-AC28-700856F6FA2B}"/>
          </ac:picMkLst>
        </pc:picChg>
        <pc:cxnChg chg="add del">
          <ac:chgData name="Chloe Burgess" userId="bcf36572e9141fba" providerId="LiveId" clId="{A35AD441-5890-4212-98E0-08F094421086}" dt="2018-01-25T13:52:28.097" v="695" actId="26606"/>
          <ac:cxnSpMkLst>
            <pc:docMk/>
            <pc:sldMk cId="1041780193" sldId="260"/>
            <ac:cxnSpMk id="12" creationId="{20E3A342-4D61-4E3F-AF90-1AB42AEB96CC}"/>
          </ac:cxnSpMkLst>
        </pc:cxnChg>
      </pc:sldChg>
      <pc:sldChg chg="addSp modSp">
        <pc:chgData name="Chloe Burgess" userId="bcf36572e9141fba" providerId="LiveId" clId="{A35AD441-5890-4212-98E0-08F094421086}" dt="2018-01-25T13:54:39.830" v="702" actId="14100"/>
        <pc:sldMkLst>
          <pc:docMk/>
          <pc:sldMk cId="940497874" sldId="261"/>
        </pc:sldMkLst>
        <pc:spChg chg="mod">
          <ac:chgData name="Chloe Burgess" userId="bcf36572e9141fba" providerId="LiveId" clId="{A35AD441-5890-4212-98E0-08F094421086}" dt="2018-01-25T13:54:17.492" v="699" actId="1076"/>
          <ac:spMkLst>
            <pc:docMk/>
            <pc:sldMk cId="940497874" sldId="261"/>
            <ac:spMk id="3" creationId="{EC46EABC-E61F-4B1E-BDA8-B93CB2B72031}"/>
          </ac:spMkLst>
        </pc:spChg>
        <pc:picChg chg="add mod">
          <ac:chgData name="Chloe Burgess" userId="bcf36572e9141fba" providerId="LiveId" clId="{A35AD441-5890-4212-98E0-08F094421086}" dt="2018-01-25T13:54:39.830" v="702" actId="14100"/>
          <ac:picMkLst>
            <pc:docMk/>
            <pc:sldMk cId="940497874" sldId="261"/>
            <ac:picMk id="5" creationId="{9EFB922E-D5A5-41DC-8F8C-B277AA6B7EE8}"/>
          </ac:picMkLst>
        </pc:picChg>
      </pc:sldChg>
      <pc:sldChg chg="addSp modSp mod setBg modNotesTx">
        <pc:chgData name="Chloe Burgess" userId="bcf36572e9141fba" providerId="LiveId" clId="{A35AD441-5890-4212-98E0-08F094421086}" dt="2018-01-25T13:58:17.087" v="924" actId="20577"/>
        <pc:sldMkLst>
          <pc:docMk/>
          <pc:sldMk cId="2953427120" sldId="262"/>
        </pc:sldMkLst>
        <pc:spChg chg="mod">
          <ac:chgData name="Chloe Burgess" userId="bcf36572e9141fba" providerId="LiveId" clId="{A35AD441-5890-4212-98E0-08F094421086}" dt="2018-01-25T13:55:47.431" v="705" actId="26606"/>
          <ac:spMkLst>
            <pc:docMk/>
            <pc:sldMk cId="2953427120" sldId="262"/>
            <ac:spMk id="2" creationId="{03309A8F-4731-40A1-9022-34CEBDCEB44F}"/>
          </ac:spMkLst>
        </pc:spChg>
        <pc:spChg chg="mod">
          <ac:chgData name="Chloe Burgess" userId="bcf36572e9141fba" providerId="LiveId" clId="{A35AD441-5890-4212-98E0-08F094421086}" dt="2018-01-25T13:55:47.431" v="705" actId="26606"/>
          <ac:spMkLst>
            <pc:docMk/>
            <pc:sldMk cId="2953427120" sldId="262"/>
            <ac:spMk id="3" creationId="{14DDC2A9-C103-4182-BE02-6198C36FFF4E}"/>
          </ac:spMkLst>
        </pc:spChg>
        <pc:spChg chg="mod ord">
          <ac:chgData name="Chloe Burgess" userId="bcf36572e9141fba" providerId="LiveId" clId="{A35AD441-5890-4212-98E0-08F094421086}" dt="2018-01-25T13:55:47.431" v="705" actId="26606"/>
          <ac:spMkLst>
            <pc:docMk/>
            <pc:sldMk cId="2953427120" sldId="262"/>
            <ac:spMk id="4" creationId="{C253689A-09BB-4780-BDFE-A3B7974F9AE6}"/>
          </ac:spMkLst>
        </pc:spChg>
        <pc:picChg chg="add mod ord">
          <ac:chgData name="Chloe Burgess" userId="bcf36572e9141fba" providerId="LiveId" clId="{A35AD441-5890-4212-98E0-08F094421086}" dt="2018-01-25T13:55:47.431" v="705" actId="26606"/>
          <ac:picMkLst>
            <pc:docMk/>
            <pc:sldMk cId="2953427120" sldId="262"/>
            <ac:picMk id="6" creationId="{AC96CEAE-FE7A-402E-8C10-4A5CABE8E746}"/>
          </ac:picMkLst>
        </pc:picChg>
      </pc:sldChg>
      <pc:sldChg chg="modSp">
        <pc:chgData name="Chloe Burgess" userId="bcf36572e9141fba" providerId="LiveId" clId="{A35AD441-5890-4212-98E0-08F094421086}" dt="2018-01-25T13:43:04.354" v="681" actId="20577"/>
        <pc:sldMkLst>
          <pc:docMk/>
          <pc:sldMk cId="1873680227" sldId="263"/>
        </pc:sldMkLst>
        <pc:spChg chg="mod">
          <ac:chgData name="Chloe Burgess" userId="bcf36572e9141fba" providerId="LiveId" clId="{A35AD441-5890-4212-98E0-08F094421086}" dt="2018-01-25T13:43:04.354" v="681" actId="20577"/>
          <ac:spMkLst>
            <pc:docMk/>
            <pc:sldMk cId="1873680227" sldId="263"/>
            <ac:spMk id="3" creationId="{6065A741-8524-461B-802B-2C4940DB6181}"/>
          </ac:spMkLst>
        </pc:spChg>
      </pc:sldChg>
      <pc:sldChg chg="delSp modNotesTx">
        <pc:chgData name="Chloe Burgess" userId="bcf36572e9141fba" providerId="LiveId" clId="{A35AD441-5890-4212-98E0-08F094421086}" dt="2018-01-25T20:32:40.484" v="941" actId="20577"/>
        <pc:sldMkLst>
          <pc:docMk/>
          <pc:sldMk cId="311192506" sldId="264"/>
        </pc:sldMkLst>
        <pc:spChg chg="del">
          <ac:chgData name="Chloe Burgess" userId="bcf36572e9141fba" providerId="LiveId" clId="{A35AD441-5890-4212-98E0-08F094421086}" dt="2018-01-25T20:31:39.824" v="925" actId="478"/>
          <ac:spMkLst>
            <pc:docMk/>
            <pc:sldMk cId="311192506" sldId="264"/>
            <ac:spMk id="3" creationId="{70B4421C-CC62-43C2-8EC1-A35C68A794E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D42CE6-F74D-43A2-98B9-1652CD0CA881}" type="datetimeFigureOut">
              <a:rPr lang="en-GB" smtClean="0"/>
              <a:t>26/01/2018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4924ED-8ABD-47F9-99AB-D1B683A6C6D1}" type="slidenum">
              <a:rPr lang="en-GB" smtClean="0"/>
              <a:t>‹#›</a:t>
            </a:fld>
            <a:endParaRPr lang="en-GB" dirty="0"/>
          </a:p>
        </p:txBody>
      </p:sp>
    </p:spTree>
    <p:extLst>
      <p:ext uri="{BB962C8B-B14F-4D97-AF65-F5344CB8AC3E}">
        <p14:creationId xmlns:p14="http://schemas.microsoft.com/office/powerpoint/2010/main" val="1347565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all, my name is Chloe Burgess and I am the Human Resource Manager of Apple.</a:t>
            </a:r>
          </a:p>
          <a:p>
            <a:r>
              <a:rPr lang="en-GB" sz="1200" kern="1200" dirty="0">
                <a:solidFill>
                  <a:schemeClr val="tx1"/>
                </a:solidFill>
                <a:effectLst/>
                <a:latin typeface="+mn-lt"/>
                <a:ea typeface="+mn-ea"/>
                <a:cs typeface="+mn-cs"/>
              </a:rPr>
              <a:t>Apple is an American multinational technology company that designs, develops and sells consumer electronics, computer software and online services. The company’s hardware products range from the iPhone smartphone to the Apple TV digital media player and was founded by Steve Jobs, Steve Wozniak and Ronald Wayne in April 1976 but initially aimed to develop and sell Wozniak’s Apple computer. However, in January1977, it was incorporated as Apple Computer, Inc and because of this there was a significant growth in the momentum and revenue of our products, helping us get to where we are today (Wikipedia, 2018).</a:t>
            </a:r>
          </a:p>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B24924ED-8ABD-47F9-99AB-D1B683A6C6D1}" type="slidenum">
              <a:rPr lang="en-GB" smtClean="0"/>
              <a:t>1</a:t>
            </a:fld>
            <a:endParaRPr lang="en-GB" dirty="0"/>
          </a:p>
        </p:txBody>
      </p:sp>
    </p:spTree>
    <p:extLst>
      <p:ext uri="{BB962C8B-B14F-4D97-AF65-F5344CB8AC3E}">
        <p14:creationId xmlns:p14="http://schemas.microsoft.com/office/powerpoint/2010/main" val="1487893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today I am going to be talking to you about the strategies I have in place to enable Apple to attract, engage, deploy and retain key members of staff to encourage high performance, meet organisational objectives and to sustain a competitive advantage. </a:t>
            </a:r>
          </a:p>
          <a:p>
            <a:endParaRPr lang="en-GB" dirty="0"/>
          </a:p>
        </p:txBody>
      </p:sp>
      <p:sp>
        <p:nvSpPr>
          <p:cNvPr id="4" name="Slide Number Placeholder 3"/>
          <p:cNvSpPr>
            <a:spLocks noGrp="1"/>
          </p:cNvSpPr>
          <p:nvPr>
            <p:ph type="sldNum" sz="quarter" idx="10"/>
          </p:nvPr>
        </p:nvSpPr>
        <p:spPr/>
        <p:txBody>
          <a:bodyPr/>
          <a:lstStyle/>
          <a:p>
            <a:fld id="{B24924ED-8ABD-47F9-99AB-D1B683A6C6D1}" type="slidenum">
              <a:rPr lang="en-GB" smtClean="0"/>
              <a:t>2</a:t>
            </a:fld>
            <a:endParaRPr lang="en-GB" dirty="0"/>
          </a:p>
        </p:txBody>
      </p:sp>
    </p:spTree>
    <p:extLst>
      <p:ext uri="{BB962C8B-B14F-4D97-AF65-F5344CB8AC3E}">
        <p14:creationId xmlns:p14="http://schemas.microsoft.com/office/powerpoint/2010/main" val="1089028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Apple is based on technological products the mission statement is to “</a:t>
            </a:r>
            <a:r>
              <a:rPr lang="en-GB" sz="1200" b="0" kern="1200" dirty="0">
                <a:solidFill>
                  <a:schemeClr val="tx1"/>
                </a:solidFill>
                <a:effectLst/>
                <a:latin typeface="+mn-lt"/>
                <a:ea typeface="+mn-ea"/>
                <a:cs typeface="+mn-cs"/>
              </a:rPr>
              <a:t>commit to bringing the best personal computing experience to students, educators, creative professionals and consumers around the world through its innovative hardware, software and Internet offerings"</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a:t>
            </a:r>
            <a:r>
              <a:rPr lang="en-GB" sz="1200" b="0" kern="1200" dirty="0" err="1">
                <a:solidFill>
                  <a:schemeClr val="tx1"/>
                </a:solidFill>
                <a:effectLst/>
                <a:latin typeface="+mn-lt"/>
                <a:ea typeface="+mn-ea"/>
                <a:cs typeface="+mn-cs"/>
              </a:rPr>
              <a:t>Farfan</a:t>
            </a:r>
            <a:r>
              <a:rPr lang="en-GB" sz="1200" b="0" kern="1200" dirty="0">
                <a:solidFill>
                  <a:schemeClr val="tx1"/>
                </a:solidFill>
                <a:effectLst/>
                <a:latin typeface="+mn-lt"/>
                <a:ea typeface="+mn-ea"/>
                <a:cs typeface="+mn-cs"/>
              </a:rPr>
              <a:t>, 2017)</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based upon many values such as;</a:t>
            </a:r>
          </a:p>
          <a:p>
            <a:pPr lvl="0"/>
            <a:r>
              <a:rPr lang="en-GB" sz="1200" kern="1200" dirty="0">
                <a:solidFill>
                  <a:schemeClr val="tx1"/>
                </a:solidFill>
                <a:effectLst/>
                <a:latin typeface="+mn-lt"/>
                <a:ea typeface="+mn-ea"/>
                <a:cs typeface="+mn-cs"/>
              </a:rPr>
              <a:t>Empathy for customers – provide products that fulfil needs and provide lasting value</a:t>
            </a:r>
          </a:p>
          <a:p>
            <a:pPr lvl="0"/>
            <a:r>
              <a:rPr lang="en-GB" sz="1200" kern="1200" dirty="0">
                <a:solidFill>
                  <a:schemeClr val="tx1"/>
                </a:solidFill>
                <a:effectLst/>
                <a:latin typeface="+mn-lt"/>
                <a:ea typeface="+mn-ea"/>
                <a:cs typeface="+mn-cs"/>
              </a:rPr>
              <a:t>Aggressiveness/achievement – aggressive goals </a:t>
            </a:r>
          </a:p>
          <a:p>
            <a:pPr lvl="0"/>
            <a:r>
              <a:rPr lang="en-GB" sz="1200" kern="1200" dirty="0">
                <a:solidFill>
                  <a:schemeClr val="tx1"/>
                </a:solidFill>
                <a:effectLst/>
                <a:latin typeface="+mn-lt"/>
                <a:ea typeface="+mn-ea"/>
                <a:cs typeface="+mn-cs"/>
              </a:rPr>
              <a:t>Positive social contribution – building products that extend human capability</a:t>
            </a:r>
          </a:p>
          <a:p>
            <a:pPr lvl="0"/>
            <a:r>
              <a:rPr lang="en-GB" sz="1200" kern="1200" dirty="0">
                <a:solidFill>
                  <a:schemeClr val="tx1"/>
                </a:solidFill>
                <a:effectLst/>
                <a:latin typeface="+mn-lt"/>
                <a:ea typeface="+mn-ea"/>
                <a:cs typeface="+mn-cs"/>
              </a:rPr>
              <a:t>Innovation/vision – company is built on innovation and visions</a:t>
            </a:r>
          </a:p>
          <a:p>
            <a:pPr lvl="0"/>
            <a:r>
              <a:rPr lang="en-GB" sz="1200" kern="1200" dirty="0">
                <a:solidFill>
                  <a:schemeClr val="tx1"/>
                </a:solidFill>
                <a:effectLst/>
                <a:latin typeface="+mn-lt"/>
                <a:ea typeface="+mn-ea"/>
                <a:cs typeface="+mn-cs"/>
              </a:rPr>
              <a:t>Individual performance – expected to be above standard for the industry</a:t>
            </a:r>
          </a:p>
          <a:p>
            <a:pPr lvl="0"/>
            <a:r>
              <a:rPr lang="en-GB" sz="1200" kern="1200" dirty="0">
                <a:solidFill>
                  <a:schemeClr val="tx1"/>
                </a:solidFill>
                <a:effectLst/>
                <a:latin typeface="+mn-lt"/>
                <a:ea typeface="+mn-ea"/>
                <a:cs typeface="+mn-cs"/>
              </a:rPr>
              <a:t>Team spirit – essential for apple’s success as jobs are too big to be done by one person</a:t>
            </a:r>
          </a:p>
          <a:p>
            <a:pPr lvl="0"/>
            <a:r>
              <a:rPr lang="en-GB" sz="1200" kern="1200" dirty="0">
                <a:solidFill>
                  <a:schemeClr val="tx1"/>
                </a:solidFill>
                <a:effectLst/>
                <a:latin typeface="+mn-lt"/>
                <a:ea typeface="+mn-ea"/>
                <a:cs typeface="+mn-cs"/>
              </a:rPr>
              <a:t>Quality/excellence – to earn customer loyalty</a:t>
            </a:r>
          </a:p>
          <a:p>
            <a:pPr lvl="0"/>
            <a:r>
              <a:rPr lang="en-GB" sz="1200" kern="1200" dirty="0">
                <a:solidFill>
                  <a:schemeClr val="tx1"/>
                </a:solidFill>
                <a:effectLst/>
                <a:latin typeface="+mn-lt"/>
                <a:ea typeface="+mn-ea"/>
                <a:cs typeface="+mn-cs"/>
              </a:rPr>
              <a:t>Individual reward – financial awards from high performances</a:t>
            </a:r>
          </a:p>
          <a:p>
            <a:pPr lvl="0"/>
            <a:r>
              <a:rPr lang="en-GB" sz="1200" kern="1200" dirty="0">
                <a:solidFill>
                  <a:schemeClr val="tx1"/>
                </a:solidFill>
                <a:effectLst/>
                <a:latin typeface="+mn-lt"/>
                <a:ea typeface="+mn-ea"/>
                <a:cs typeface="+mn-cs"/>
              </a:rPr>
              <a:t>Good management – attitudes and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to create a productive environment (Pugh, 1993)</a:t>
            </a:r>
          </a:p>
          <a:p>
            <a:r>
              <a:rPr lang="en-GB" sz="1200" kern="1200" dirty="0">
                <a:solidFill>
                  <a:schemeClr val="tx1"/>
                </a:solidFill>
                <a:effectLst/>
                <a:latin typeface="+mn-lt"/>
                <a:ea typeface="+mn-ea"/>
                <a:cs typeface="+mn-cs"/>
              </a:rPr>
              <a:t>Apple’s corporate objectives are also based on the mission statement which is to ensure compliance on our products and services, maximize shareholder wealth, profit maximization, sales maximization and social responsibility (</a:t>
            </a:r>
            <a:r>
              <a:rPr lang="en-GB" sz="1200" kern="1200" dirty="0" err="1">
                <a:solidFill>
                  <a:schemeClr val="tx1"/>
                </a:solidFill>
                <a:effectLst/>
                <a:latin typeface="+mn-lt"/>
                <a:ea typeface="+mn-ea"/>
                <a:cs typeface="+mn-cs"/>
              </a:rPr>
              <a:t>Researchomatic</a:t>
            </a:r>
            <a:r>
              <a:rPr lang="en-GB" sz="1200" kern="1200" dirty="0">
                <a:solidFill>
                  <a:schemeClr val="tx1"/>
                </a:solidFill>
                <a:effectLst/>
                <a:latin typeface="+mn-lt"/>
                <a:ea typeface="+mn-ea"/>
                <a:cs typeface="+mn-cs"/>
              </a:rPr>
              <a:t>, 2017). </a:t>
            </a:r>
          </a:p>
          <a:p>
            <a:endParaRPr lang="en-GB" dirty="0"/>
          </a:p>
        </p:txBody>
      </p:sp>
      <p:sp>
        <p:nvSpPr>
          <p:cNvPr id="4" name="Slide Number Placeholder 3"/>
          <p:cNvSpPr>
            <a:spLocks noGrp="1"/>
          </p:cNvSpPr>
          <p:nvPr>
            <p:ph type="sldNum" sz="quarter" idx="10"/>
          </p:nvPr>
        </p:nvSpPr>
        <p:spPr/>
        <p:txBody>
          <a:bodyPr/>
          <a:lstStyle/>
          <a:p>
            <a:fld id="{B24924ED-8ABD-47F9-99AB-D1B683A6C6D1}" type="slidenum">
              <a:rPr lang="en-GB" smtClean="0"/>
              <a:t>3</a:t>
            </a:fld>
            <a:endParaRPr lang="en-GB" dirty="0"/>
          </a:p>
        </p:txBody>
      </p:sp>
    </p:spTree>
    <p:extLst>
      <p:ext uri="{BB962C8B-B14F-4D97-AF65-F5344CB8AC3E}">
        <p14:creationId xmlns:p14="http://schemas.microsoft.com/office/powerpoint/2010/main" val="1181872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an increasingly competitive global marketplace, attracting and retaining the right kind of talent is central to a company’s ability to grow.” (Group, 2017). Therefore, to sustain a competitive advantage and meet organisational objectives Apple’s hiring process is known to be quite lengthy, but this is to ensure the right candidate is selected as Steve Jobs himself has stated that </a:t>
            </a:r>
            <a:r>
              <a:rPr lang="en-US" sz="1200" kern="1200" dirty="0">
                <a:solidFill>
                  <a:schemeClr val="tx1"/>
                </a:solidFill>
                <a:effectLst/>
                <a:latin typeface="+mn-lt"/>
                <a:ea typeface="+mn-ea"/>
                <a:cs typeface="+mn-cs"/>
              </a:rPr>
              <a:t>you’d take a lot of time finding the other half to your organisation so why should you take any less time finding a third or fourth of your company?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RecruitLoop</a:t>
            </a:r>
            <a:r>
              <a:rPr lang="en-GB" sz="1200" kern="1200" dirty="0">
                <a:solidFill>
                  <a:schemeClr val="tx1"/>
                </a:solidFill>
                <a:effectLst/>
                <a:latin typeface="+mn-lt"/>
                <a:ea typeface="+mn-ea"/>
                <a:cs typeface="+mn-cs"/>
              </a:rPr>
              <a:t>, 2014)</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 cook has also released a statement </a:t>
            </a:r>
            <a:r>
              <a:rPr lang="en-GB" sz="1200" kern="1200" dirty="0">
                <a:solidFill>
                  <a:schemeClr val="tx1"/>
                </a:solidFill>
                <a:effectLst/>
                <a:latin typeface="+mn-lt"/>
                <a:ea typeface="+mn-ea"/>
                <a:cs typeface="+mn-cs"/>
              </a:rPr>
              <a:t>when it comes to inspiring employees to greatness and guiding them in their decision-making. </a:t>
            </a:r>
            <a:r>
              <a:rPr lang="en-GB" sz="1200" b="1" i="1" kern="1200" dirty="0">
                <a:solidFill>
                  <a:schemeClr val="tx1"/>
                </a:solidFill>
                <a:effectLst/>
                <a:latin typeface="+mn-lt"/>
                <a:ea typeface="+mn-ea"/>
                <a:cs typeface="+mn-cs"/>
              </a:rPr>
              <a:t>"Apple has always been different.  A different kind of company with a different view of the world.  It's a special place where we have the opportunity to create the best products on earth - products that change lives and help shape the future.  It's a privilege we hold dear."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Farfan</a:t>
            </a:r>
            <a:r>
              <a:rPr lang="en-GB" sz="1200" b="0" i="0" kern="1200" dirty="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it comes to attracting the right candidate Apple look for 5 key personality traits and those are people who work with a passion and idealism, people that don’t take no for an answer, people that don’t accept the status quo (think different), people that are inherently not satisfied with things (always looking for an answer and people that can’t be told that things are impossible </a:t>
            </a:r>
            <a:r>
              <a:rPr lang="en-GB" sz="1200" kern="1200" dirty="0">
                <a:solidFill>
                  <a:schemeClr val="tx1"/>
                </a:solidFill>
                <a:effectLst/>
                <a:latin typeface="+mn-lt"/>
                <a:ea typeface="+mn-ea"/>
                <a:cs typeface="+mn-cs"/>
              </a:rPr>
              <a:t>(Gallo, 2015)</a:t>
            </a:r>
            <a:r>
              <a:rPr lang="en-US" sz="1200" kern="1200" dirty="0">
                <a:solidFill>
                  <a:schemeClr val="tx1"/>
                </a:solidFill>
                <a:effectLst/>
                <a:latin typeface="+mn-lt"/>
                <a:ea typeface="+mn-ea"/>
                <a:cs typeface="+mn-cs"/>
              </a:rPr>
              <a:t>. Therefore, the lengthy recruitment process allows us to identify these traits.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However, there are many factors that can make an impact on the recruitment and selection process of Apple one of them being the legislative acts that are in place, especially the Equality Act 2006 as Apple is known to be precise when it comes to choosing the right candidate for the organisation so there could be risks with being scrutinized in this area.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24924ED-8ABD-47F9-99AB-D1B683A6C6D1}" type="slidenum">
              <a:rPr lang="en-GB" smtClean="0"/>
              <a:t>4</a:t>
            </a:fld>
            <a:endParaRPr lang="en-GB" dirty="0"/>
          </a:p>
        </p:txBody>
      </p:sp>
    </p:spTree>
    <p:extLst>
      <p:ext uri="{BB962C8B-B14F-4D97-AF65-F5344CB8AC3E}">
        <p14:creationId xmlns:p14="http://schemas.microsoft.com/office/powerpoint/2010/main" val="3582180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engagement is an approach an organisation makes to influence their employees to do their best in their daily operations. Apple motivate their employees to not only do their job effectively and efficiently but to make sure they also enjoy doing it by using both intrinsic and extrinsic rewards.</a:t>
            </a:r>
          </a:p>
          <a:p>
            <a:r>
              <a:rPr lang="en-GB" sz="1200" kern="1200" dirty="0">
                <a:solidFill>
                  <a:schemeClr val="tx1"/>
                </a:solidFill>
                <a:effectLst/>
                <a:latin typeface="+mn-lt"/>
                <a:ea typeface="+mn-ea"/>
                <a:cs typeface="+mn-cs"/>
              </a:rPr>
              <a:t>Intrinsic motivations use internal rewards to motivate employees by encouraging motivation from pleasure and enjoyment from fulfilling a task giving them a feel of gratification they will seek again. Then, extrinsic motivations consist of external rewards such as money, gifts and recognition to motivate employees. These motivational techniques enable Apple to attract and gain employee loyalty (</a:t>
            </a:r>
            <a:r>
              <a:rPr lang="en-GB" sz="1200" kern="1200" dirty="0" err="1">
                <a:solidFill>
                  <a:schemeClr val="tx1"/>
                </a:solidFill>
                <a:effectLst/>
                <a:latin typeface="+mn-lt"/>
                <a:ea typeface="+mn-ea"/>
                <a:cs typeface="+mn-cs"/>
              </a:rPr>
              <a:t>Coporate</a:t>
            </a:r>
            <a:r>
              <a:rPr lang="en-GB" sz="1200" kern="1200" dirty="0">
                <a:solidFill>
                  <a:schemeClr val="tx1"/>
                </a:solidFill>
                <a:effectLst/>
                <a:latin typeface="+mn-lt"/>
                <a:ea typeface="+mn-ea"/>
                <a:cs typeface="+mn-cs"/>
              </a:rPr>
              <a:t>, 2014).</a:t>
            </a:r>
          </a:p>
          <a:p>
            <a:r>
              <a:rPr lang="en-GB" sz="1200" kern="1200" dirty="0">
                <a:solidFill>
                  <a:schemeClr val="tx1"/>
                </a:solidFill>
                <a:effectLst/>
                <a:latin typeface="+mn-lt"/>
                <a:ea typeface="+mn-ea"/>
                <a:cs typeface="+mn-cs"/>
              </a:rPr>
              <a:t>Apple is an example of a company that has great talents and unusual talent management approaches which are the most important reasons as to why we could be the leader in consumer electronics (tools, 2013).</a:t>
            </a:r>
          </a:p>
          <a:p>
            <a:endParaRPr lang="en-GB" dirty="0"/>
          </a:p>
        </p:txBody>
      </p:sp>
      <p:sp>
        <p:nvSpPr>
          <p:cNvPr id="4" name="Slide Number Placeholder 3"/>
          <p:cNvSpPr>
            <a:spLocks noGrp="1"/>
          </p:cNvSpPr>
          <p:nvPr>
            <p:ph type="sldNum" sz="quarter" idx="10"/>
          </p:nvPr>
        </p:nvSpPr>
        <p:spPr/>
        <p:txBody>
          <a:bodyPr/>
          <a:lstStyle/>
          <a:p>
            <a:fld id="{B24924ED-8ABD-47F9-99AB-D1B683A6C6D1}" type="slidenum">
              <a:rPr lang="en-GB" smtClean="0"/>
              <a:t>5</a:t>
            </a:fld>
            <a:endParaRPr lang="en-GB" dirty="0"/>
          </a:p>
        </p:txBody>
      </p:sp>
    </p:spTree>
    <p:extLst>
      <p:ext uri="{BB962C8B-B14F-4D97-AF65-F5344CB8AC3E}">
        <p14:creationId xmlns:p14="http://schemas.microsoft.com/office/powerpoint/2010/main" val="4207141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Deployment can be recognised as a policy that is in place to help meet organisational objectives, the needs of employees and to develop the skills and abilities of an organisation further (Secretariat, 2017). </a:t>
            </a:r>
          </a:p>
          <a:p>
            <a:r>
              <a:rPr lang="en-GB" sz="1200" kern="1200" dirty="0">
                <a:solidFill>
                  <a:schemeClr val="tx1"/>
                </a:solidFill>
                <a:effectLst/>
                <a:latin typeface="+mn-lt"/>
                <a:ea typeface="+mn-ea"/>
                <a:cs typeface="+mn-cs"/>
              </a:rPr>
              <a:t>Performance management is an adaptive learning strategy of Apple that is available to employees and contains a couple of processes; the first one being training, that is primarily aimed at educating the business-driven needs of Apple. The second process is personal development which is achieved through mentoring and a performance review that is done on an annual basis. To further encourage high performance, those that do well are highly rewarded with benefits depending on their individual performance and the number of years they’ve been with us. The main benefit of Apple’s performance management strategy is the creative team we have at the end of it by thriving on competition, rewards and internal communication (Menon, 2016).</a:t>
            </a:r>
          </a:p>
          <a:p>
            <a:r>
              <a:rPr lang="en-GB" sz="1200" kern="1200" dirty="0">
                <a:solidFill>
                  <a:schemeClr val="tx1"/>
                </a:solidFill>
                <a:effectLst/>
                <a:latin typeface="+mn-lt"/>
                <a:ea typeface="+mn-ea"/>
                <a:cs typeface="+mn-cs"/>
              </a:rPr>
              <a:t>Instead of making a training programme compulsory to employees we encourage them to push themselves to have a strong self-reliant and develop their skills on their own (tools, 2013).</a:t>
            </a:r>
          </a:p>
          <a:p>
            <a:endParaRPr lang="en-GB" dirty="0"/>
          </a:p>
        </p:txBody>
      </p:sp>
      <p:sp>
        <p:nvSpPr>
          <p:cNvPr id="4" name="Slide Number Placeholder 3"/>
          <p:cNvSpPr>
            <a:spLocks noGrp="1"/>
          </p:cNvSpPr>
          <p:nvPr>
            <p:ph type="sldNum" sz="quarter" idx="10"/>
          </p:nvPr>
        </p:nvSpPr>
        <p:spPr/>
        <p:txBody>
          <a:bodyPr/>
          <a:lstStyle/>
          <a:p>
            <a:fld id="{B24924ED-8ABD-47F9-99AB-D1B683A6C6D1}" type="slidenum">
              <a:rPr lang="en-GB" smtClean="0"/>
              <a:t>6</a:t>
            </a:fld>
            <a:endParaRPr lang="en-GB" dirty="0"/>
          </a:p>
        </p:txBody>
      </p:sp>
    </p:spTree>
    <p:extLst>
      <p:ext uri="{BB962C8B-B14F-4D97-AF65-F5344CB8AC3E}">
        <p14:creationId xmlns:p14="http://schemas.microsoft.com/office/powerpoint/2010/main" val="390486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retention refers to a company’s ability to retain its employees, but because Apple are so focused in engaging with their employees, retention isn’t so much of an issue. However, to ensure employee turnover is reduced further Apple offer their economic reward. The economic reward is where employees will get stock grants if they can contribute something big to the company, or in other words, an opportunity for wealth creation which will leave you with a nice retirement based on your accomplishment (tools, 2013). This reward is a factor in influencing motivation, teamwork, creativity and success.</a:t>
            </a:r>
          </a:p>
          <a:p>
            <a:endParaRPr lang="en-GB" dirty="0"/>
          </a:p>
        </p:txBody>
      </p:sp>
      <p:sp>
        <p:nvSpPr>
          <p:cNvPr id="4" name="Slide Number Placeholder 3"/>
          <p:cNvSpPr>
            <a:spLocks noGrp="1"/>
          </p:cNvSpPr>
          <p:nvPr>
            <p:ph type="sldNum" sz="quarter" idx="10"/>
          </p:nvPr>
        </p:nvSpPr>
        <p:spPr/>
        <p:txBody>
          <a:bodyPr/>
          <a:lstStyle/>
          <a:p>
            <a:fld id="{B24924ED-8ABD-47F9-99AB-D1B683A6C6D1}" type="slidenum">
              <a:rPr lang="en-GB" smtClean="0"/>
              <a:t>7</a:t>
            </a:fld>
            <a:endParaRPr lang="en-GB" dirty="0"/>
          </a:p>
        </p:txBody>
      </p:sp>
    </p:spTree>
    <p:extLst>
      <p:ext uri="{BB962C8B-B14F-4D97-AF65-F5344CB8AC3E}">
        <p14:creationId xmlns:p14="http://schemas.microsoft.com/office/powerpoint/2010/main" val="4048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it is evident that the strategies we have in place are the reason for our innovative and creative success as our employees thrive on the agile environment they are in resulting in a high performance and allowing us to meet our organisational objectives and sustain a competitive advantage as it has been academically suggested that if you want to find some of the most talented, creative and over-qualified individuals in today’s workforce, then you should hire someone from Apple (Fulton, 2012). Therefore, although the recruitment process is known to be lengthy it is obviously effective as the right candidates get chosen for the job and are progressed using other strategies giving us the team we have today. </a:t>
            </a:r>
          </a:p>
          <a:p>
            <a:endParaRPr lang="en-GB" dirty="0"/>
          </a:p>
        </p:txBody>
      </p:sp>
      <p:sp>
        <p:nvSpPr>
          <p:cNvPr id="4" name="Slide Number Placeholder 3"/>
          <p:cNvSpPr>
            <a:spLocks noGrp="1"/>
          </p:cNvSpPr>
          <p:nvPr>
            <p:ph type="sldNum" sz="quarter" idx="10"/>
          </p:nvPr>
        </p:nvSpPr>
        <p:spPr/>
        <p:txBody>
          <a:bodyPr/>
          <a:lstStyle/>
          <a:p>
            <a:fld id="{B24924ED-8ABD-47F9-99AB-D1B683A6C6D1}" type="slidenum">
              <a:rPr lang="en-GB" smtClean="0"/>
              <a:t>8</a:t>
            </a:fld>
            <a:endParaRPr lang="en-GB" dirty="0"/>
          </a:p>
        </p:txBody>
      </p:sp>
    </p:spTree>
    <p:extLst>
      <p:ext uri="{BB962C8B-B14F-4D97-AF65-F5344CB8AC3E}">
        <p14:creationId xmlns:p14="http://schemas.microsoft.com/office/powerpoint/2010/main" val="385791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Coporate</a:t>
            </a:r>
            <a:r>
              <a:rPr lang="en-US" sz="1200" kern="1200" dirty="0">
                <a:solidFill>
                  <a:schemeClr val="tx1"/>
                </a:solidFill>
                <a:effectLst/>
                <a:latin typeface="+mn-lt"/>
                <a:ea typeface="+mn-ea"/>
                <a:cs typeface="+mn-cs"/>
              </a:rPr>
              <a:t>, A., 2014. </a:t>
            </a:r>
            <a:r>
              <a:rPr lang="en-US" sz="1200" i="1" kern="1200" dirty="0">
                <a:solidFill>
                  <a:schemeClr val="tx1"/>
                </a:solidFill>
                <a:effectLst/>
                <a:latin typeface="+mn-lt"/>
                <a:ea typeface="+mn-ea"/>
                <a:cs typeface="+mn-cs"/>
              </a:rPr>
              <a:t>Motivation - Apple.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https://applecorporate.weebly.com/motivation.html</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25 January 2018].</a:t>
            </a:r>
          </a:p>
          <a:p>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Farfan</a:t>
            </a:r>
            <a:r>
              <a:rPr lang="en-US" sz="1200" kern="1200" dirty="0">
                <a:solidFill>
                  <a:schemeClr val="tx1"/>
                </a:solidFill>
                <a:effectLst/>
                <a:latin typeface="+mn-lt"/>
                <a:ea typeface="+mn-ea"/>
                <a:cs typeface="+mn-cs"/>
              </a:rPr>
              <a:t>, B., 2017. </a:t>
            </a:r>
            <a:r>
              <a:rPr lang="en-US" sz="1200" i="1" kern="1200" dirty="0">
                <a:solidFill>
                  <a:schemeClr val="tx1"/>
                </a:solidFill>
                <a:effectLst/>
                <a:latin typeface="+mn-lt"/>
                <a:ea typeface="+mn-ea"/>
                <a:cs typeface="+mn-cs"/>
              </a:rPr>
              <a:t>Learn About Apple's Mission Statement?.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https://www.thebalance.com/apple-mission-statement-4068547</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22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Fulton, W., 2012. </a:t>
            </a:r>
            <a:r>
              <a:rPr lang="en-US" sz="1200" i="1" kern="1200" dirty="0">
                <a:solidFill>
                  <a:schemeClr val="tx1"/>
                </a:solidFill>
                <a:effectLst/>
                <a:latin typeface="+mn-lt"/>
                <a:ea typeface="+mn-ea"/>
                <a:cs typeface="+mn-cs"/>
              </a:rPr>
              <a:t>If You Want to Build a Great Team, Hire Apple Employees.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https://www.forbes.com/sites/wadefulton/2012/06/22/if-you-want-to-build-a-great-team-hire-apple-employees/#42886822ffcb</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25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Gallo, C., 2015. </a:t>
            </a:r>
            <a:r>
              <a:rPr lang="en-US" sz="1200" i="1" kern="1200" dirty="0">
                <a:solidFill>
                  <a:schemeClr val="tx1"/>
                </a:solidFill>
                <a:effectLst/>
                <a:latin typeface="+mn-lt"/>
                <a:ea typeface="+mn-ea"/>
                <a:cs typeface="+mn-cs"/>
              </a:rPr>
              <a:t>5 Personality Traits Apple Looks For In Job Candidates.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https://www.forbes.com/sites/carminegallo/2015/12/21/5-personality-traits-apple-looks-for-in-job-candidates/#71f4e9ad1986</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24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Group, N. W., 2017. </a:t>
            </a:r>
            <a:r>
              <a:rPr lang="en-US" sz="1200" i="1" kern="1200" dirty="0">
                <a:solidFill>
                  <a:schemeClr val="tx1"/>
                </a:solidFill>
                <a:effectLst/>
                <a:latin typeface="+mn-lt"/>
                <a:ea typeface="+mn-ea"/>
                <a:cs typeface="+mn-cs"/>
              </a:rPr>
              <a:t>Employer branding is more important today than ever before.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https://www.nigelwright.com/news-insights/news/employer-branding-is-more-important-today-than-ever-before/</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24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Menon, G., 2016. </a:t>
            </a:r>
            <a:r>
              <a:rPr lang="en-US" sz="1200" i="1" kern="1200" dirty="0">
                <a:solidFill>
                  <a:schemeClr val="tx1"/>
                </a:solidFill>
                <a:effectLst/>
                <a:latin typeface="+mn-lt"/>
                <a:ea typeface="+mn-ea"/>
                <a:cs typeface="+mn-cs"/>
              </a:rPr>
              <a:t>What kind of processes are followed at Apple Inc for tracking employees' performance, appraisals, etc.?.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https://www.quora.com/What-kind-of-processes-are-followed-at-Apple-Inc-for-tracking-employees-performance-appraisals-etc</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25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Pugh, J., 1993. </a:t>
            </a:r>
            <a:r>
              <a:rPr lang="en-US" sz="1200" i="1" kern="1200" dirty="0">
                <a:solidFill>
                  <a:schemeClr val="tx1"/>
                </a:solidFill>
                <a:effectLst/>
                <a:latin typeface="+mn-lt"/>
                <a:ea typeface="+mn-ea"/>
                <a:cs typeface="+mn-cs"/>
              </a:rPr>
              <a:t>Apple Values.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http://www.seanet.com/~jonpugh/applevalues.html</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24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RecruitLoop</a:t>
            </a:r>
            <a:r>
              <a:rPr lang="en-US" sz="1200" kern="1200" dirty="0">
                <a:solidFill>
                  <a:schemeClr val="tx1"/>
                </a:solidFill>
                <a:effectLst/>
                <a:latin typeface="+mn-lt"/>
                <a:ea typeface="+mn-ea"/>
                <a:cs typeface="+mn-cs"/>
              </a:rPr>
              <a:t>, 2014. </a:t>
            </a:r>
            <a:r>
              <a:rPr lang="en-US" sz="1200" i="1" kern="1200" dirty="0">
                <a:solidFill>
                  <a:schemeClr val="tx1"/>
                </a:solidFill>
                <a:effectLst/>
                <a:latin typeface="+mn-lt"/>
                <a:ea typeface="+mn-ea"/>
                <a:cs typeface="+mn-cs"/>
              </a:rPr>
              <a:t>Steve Jobs’ Top Hiring Tip: “Hire The Best”.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http://recruitloop.com/blog/steve-jobs-top-hiring-tip-hire-the-best/</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24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Researchomatic</a:t>
            </a:r>
            <a:r>
              <a:rPr lang="en-US" sz="1200" kern="1200" dirty="0">
                <a:solidFill>
                  <a:schemeClr val="tx1"/>
                </a:solidFill>
                <a:effectLst/>
                <a:latin typeface="+mn-lt"/>
                <a:ea typeface="+mn-ea"/>
                <a:cs typeface="+mn-cs"/>
              </a:rPr>
              <a:t>, 2017. </a:t>
            </a:r>
            <a:r>
              <a:rPr lang="en-US" sz="1200" i="1" kern="1200" dirty="0" err="1">
                <a:solidFill>
                  <a:schemeClr val="tx1"/>
                </a:solidFill>
                <a:effectLst/>
                <a:latin typeface="+mn-lt"/>
                <a:ea typeface="+mn-ea"/>
                <a:cs typeface="+mn-cs"/>
              </a:rPr>
              <a:t>Coporate</a:t>
            </a:r>
            <a:r>
              <a:rPr lang="en-US" sz="1200" i="1" kern="1200" dirty="0">
                <a:solidFill>
                  <a:schemeClr val="tx1"/>
                </a:solidFill>
                <a:effectLst/>
                <a:latin typeface="+mn-lt"/>
                <a:ea typeface="+mn-ea"/>
                <a:cs typeface="+mn-cs"/>
              </a:rPr>
              <a:t> Objectives of Apple.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http://www.researchomatic.com/corporate-objectives-of-apple-180797.html</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24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Secretariat, T. B. o. C., 2017. </a:t>
            </a:r>
            <a:r>
              <a:rPr lang="en-US" sz="1200" i="1" kern="1200" dirty="0">
                <a:solidFill>
                  <a:schemeClr val="tx1"/>
                </a:solidFill>
                <a:effectLst/>
                <a:latin typeface="+mn-lt"/>
                <a:ea typeface="+mn-ea"/>
                <a:cs typeface="+mn-cs"/>
              </a:rPr>
              <a:t>Policy on Deployment.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http://www.collectionscanada.gc.ca/eppp-archive/100/201/301/tbs-sct/tb_manual-ef/Pubs_pol/hrpubs/TB_858/DEP1-1E.html</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24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tools, H. s., 2013. </a:t>
            </a:r>
            <a:r>
              <a:rPr lang="en-US" sz="1200" i="1" kern="1200" dirty="0">
                <a:solidFill>
                  <a:schemeClr val="tx1"/>
                </a:solidFill>
                <a:effectLst/>
                <a:latin typeface="+mn-lt"/>
                <a:ea typeface="+mn-ea"/>
                <a:cs typeface="+mn-cs"/>
              </a:rPr>
              <a:t>HR Strategy at Apple Make Their Employees Creative and Innovative.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http://management-training-guru.com/2013/12/hr-strategy-at-apple-make-their-employees-creative-and-innovative/</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24 January 2018].</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Wikipedia, 2018. </a:t>
            </a:r>
            <a:r>
              <a:rPr lang="en-US" sz="1200" i="1" kern="1200" dirty="0">
                <a:solidFill>
                  <a:schemeClr val="tx1"/>
                </a:solidFill>
                <a:effectLst/>
                <a:latin typeface="+mn-lt"/>
                <a:ea typeface="+mn-ea"/>
                <a:cs typeface="+mn-cs"/>
              </a:rPr>
              <a:t>Apple, Inc..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https://en.wikipedia.org/wiki/Apple_Inc.</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22 January 2018].</a:t>
            </a:r>
            <a:endParaRPr lang="en-GB" sz="1200" kern="1200" dirty="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4924ED-8ABD-47F9-99AB-D1B683A6C6D1}" type="slidenum">
              <a:rPr lang="en-GB" smtClean="0"/>
              <a:t>9</a:t>
            </a:fld>
            <a:endParaRPr lang="en-GB" dirty="0"/>
          </a:p>
        </p:txBody>
      </p:sp>
    </p:spTree>
    <p:extLst>
      <p:ext uri="{BB962C8B-B14F-4D97-AF65-F5344CB8AC3E}">
        <p14:creationId xmlns:p14="http://schemas.microsoft.com/office/powerpoint/2010/main" val="1627144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AEE2-02F6-4561-B34D-AB07CC5901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E5B364-B1CB-49E3-B428-0CCC201A39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E2B90A-B855-44BB-8BC2-DF69D69F6EEB}"/>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5" name="Footer Placeholder 4">
            <a:extLst>
              <a:ext uri="{FF2B5EF4-FFF2-40B4-BE49-F238E27FC236}">
                <a16:creationId xmlns:a16="http://schemas.microsoft.com/office/drawing/2014/main" id="{308688CD-EE34-4F82-B06A-EE9CCD3D58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A70F5ED-74D5-455D-9EC0-020A3A31CA4A}"/>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3899443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81A4D-7AB5-4170-B8B7-41A8C6FAFE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963AC5-CD7C-4D83-B168-F7563FC6FEE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6FEEC8-0E88-4C89-9FEB-78C99D10B310}"/>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5" name="Footer Placeholder 4">
            <a:extLst>
              <a:ext uri="{FF2B5EF4-FFF2-40B4-BE49-F238E27FC236}">
                <a16:creationId xmlns:a16="http://schemas.microsoft.com/office/drawing/2014/main" id="{85108409-DFB0-4ABE-AD33-4284C2F6665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CA9D54-BE57-4DF1-B786-6ECB8C003B7F}"/>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270175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10FB5-49D9-4684-8CA9-D2AB3AD1FF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267C06-6F04-41D8-984A-9C36FEC828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6BCD0E0-1753-4CB4-8807-5469983F9522}"/>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5" name="Footer Placeholder 4">
            <a:extLst>
              <a:ext uri="{FF2B5EF4-FFF2-40B4-BE49-F238E27FC236}">
                <a16:creationId xmlns:a16="http://schemas.microsoft.com/office/drawing/2014/main" id="{772E459F-CEE0-428A-A313-4CFC896677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15067EF-7C27-42F0-8560-9CE35FFAC1A7}"/>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882369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4128A-883D-4C8F-A60B-A3BEFCD6C4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59FCFF-8D2F-4F02-A2FA-1E77D6E74B0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731374-0825-4BC3-A33B-5A5CACE6796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4C02B7-2101-4C00-AF3E-40DCBD6BC762}"/>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6" name="Footer Placeholder 5">
            <a:extLst>
              <a:ext uri="{FF2B5EF4-FFF2-40B4-BE49-F238E27FC236}">
                <a16:creationId xmlns:a16="http://schemas.microsoft.com/office/drawing/2014/main" id="{2A98C737-C35C-45C0-A50D-3E7FCD79D5D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70CFA06-6593-48D9-9527-2B4635B37547}"/>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719136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F0A58-2AF4-426F-9A87-19F3395C7A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CFA23C-69AF-480A-9DD8-561904A47B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C2C4C52-CD49-4DE5-9EAD-3EDB15B34BA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62CBD0-6BCF-4C3A-BC75-001DE38D54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1422AB2-D250-41E7-A965-4C7ED9964DE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23D091-E10F-474E-B344-11D7287C633E}"/>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8" name="Footer Placeholder 7">
            <a:extLst>
              <a:ext uri="{FF2B5EF4-FFF2-40B4-BE49-F238E27FC236}">
                <a16:creationId xmlns:a16="http://schemas.microsoft.com/office/drawing/2014/main" id="{3F498005-2A05-4B15-BDEC-859C9E8F80E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0C32FBF-871A-42B4-A8CF-9400684F7223}"/>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98783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71A3A-0BA1-4E32-A60E-6EDA98BC6E6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C7917A-B415-412F-9E4A-132BA6C82B90}"/>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4" name="Footer Placeholder 3">
            <a:extLst>
              <a:ext uri="{FF2B5EF4-FFF2-40B4-BE49-F238E27FC236}">
                <a16:creationId xmlns:a16="http://schemas.microsoft.com/office/drawing/2014/main" id="{827D55C2-26E8-4624-B7BD-414F6930A44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DE9E44E-C5E2-494C-887F-4152509ABDB0}"/>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112079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DDA6B2-8A46-44ED-BA55-3897917057EA}"/>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3" name="Footer Placeholder 2">
            <a:extLst>
              <a:ext uri="{FF2B5EF4-FFF2-40B4-BE49-F238E27FC236}">
                <a16:creationId xmlns:a16="http://schemas.microsoft.com/office/drawing/2014/main" id="{561B705D-D2CC-4E01-96FA-EE44E4D7DE1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03C7156-8087-4C23-B202-18DB09979AA5}"/>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1489191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515F-1DAE-4FE4-A78B-133F635D84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BE1C77-446E-4A96-9ECB-CE3434CE61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D2D6A2-41CB-4242-B066-0C415B704D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003F13C-3688-483D-812F-F97BBF202708}"/>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6" name="Footer Placeholder 5">
            <a:extLst>
              <a:ext uri="{FF2B5EF4-FFF2-40B4-BE49-F238E27FC236}">
                <a16:creationId xmlns:a16="http://schemas.microsoft.com/office/drawing/2014/main" id="{1C1C2185-6D06-403A-96FA-15781226DF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E311061-9516-43F4-9CD0-FD3337460508}"/>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721393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A87C-65BE-4DED-934B-485AE35206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73065D-8B41-4CE4-8184-99DEC6642E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2FD67B7-A16F-468E-8956-B570860CE3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4BFBAD8-05E8-47BA-907B-5D645DF95ADB}"/>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6" name="Footer Placeholder 5">
            <a:extLst>
              <a:ext uri="{FF2B5EF4-FFF2-40B4-BE49-F238E27FC236}">
                <a16:creationId xmlns:a16="http://schemas.microsoft.com/office/drawing/2014/main" id="{DC899CB1-0F26-42C3-B365-BCCFEBFDF96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A54906E-AEF7-4E2B-936C-0FA23D0192EE}"/>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1973680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7A780-B8EB-40E4-B89B-2BAD315F65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21C537-3527-4555-9B50-C03E7E8D435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441C45-6953-42CE-A009-5BF90873D342}"/>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5" name="Footer Placeholder 4">
            <a:extLst>
              <a:ext uri="{FF2B5EF4-FFF2-40B4-BE49-F238E27FC236}">
                <a16:creationId xmlns:a16="http://schemas.microsoft.com/office/drawing/2014/main" id="{9A1BA524-7A63-4504-8E7F-CB57610945B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2F3FA3-7348-4AA3-84B2-A4BA3F3ED1AF}"/>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1985285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C1219-2EC7-4A23-B474-CBAB965C60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A31C3C-891C-4C15-BF51-27DD141599C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742D74-451C-4612-94DC-3B63B160F38D}"/>
              </a:ext>
            </a:extLst>
          </p:cNvPr>
          <p:cNvSpPr>
            <a:spLocks noGrp="1"/>
          </p:cNvSpPr>
          <p:nvPr>
            <p:ph type="dt" sz="half" idx="10"/>
          </p:nvPr>
        </p:nvSpPr>
        <p:spPr/>
        <p:txBody>
          <a:bodyPr/>
          <a:lstStyle/>
          <a:p>
            <a:fld id="{EA3ABF62-0120-42BD-B947-A5E53AB71087}" type="datetimeFigureOut">
              <a:rPr lang="en-GB" smtClean="0"/>
              <a:t>26/01/2018</a:t>
            </a:fld>
            <a:endParaRPr lang="en-GB" dirty="0"/>
          </a:p>
        </p:txBody>
      </p:sp>
      <p:sp>
        <p:nvSpPr>
          <p:cNvPr id="5" name="Footer Placeholder 4">
            <a:extLst>
              <a:ext uri="{FF2B5EF4-FFF2-40B4-BE49-F238E27FC236}">
                <a16:creationId xmlns:a16="http://schemas.microsoft.com/office/drawing/2014/main" id="{45AF3D17-A109-4610-9268-D79F9CC057F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D54CC9-1848-42E3-8D07-537B85752321}"/>
              </a:ext>
            </a:extLst>
          </p:cNvPr>
          <p:cNvSpPr>
            <a:spLocks noGrp="1"/>
          </p:cNvSpPr>
          <p:nvPr>
            <p:ph type="sldNum" sz="quarter" idx="12"/>
          </p:nvPr>
        </p:nvSpPr>
        <p:spPr/>
        <p:txBody>
          <a:bodyPr/>
          <a:lstStyle/>
          <a:p>
            <a:fld id="{6B481243-1D2D-4BB6-AA87-E6D17E95950C}" type="slidenum">
              <a:rPr lang="en-GB" smtClean="0"/>
              <a:t>‹#›</a:t>
            </a:fld>
            <a:endParaRPr lang="en-GB" dirty="0"/>
          </a:p>
        </p:txBody>
      </p:sp>
    </p:spTree>
    <p:extLst>
      <p:ext uri="{BB962C8B-B14F-4D97-AF65-F5344CB8AC3E}">
        <p14:creationId xmlns:p14="http://schemas.microsoft.com/office/powerpoint/2010/main" val="2306138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04B541-159E-4C5B-AC5E-9F413B539A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AA301A-7795-4B69-8E91-7A4EAFE4CF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3A787-CC62-43DA-8B51-836A59549E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3ABF62-0120-42BD-B947-A5E53AB71087}" type="datetimeFigureOut">
              <a:rPr lang="en-GB" smtClean="0"/>
              <a:t>26/01/2018</a:t>
            </a:fld>
            <a:endParaRPr lang="en-GB" dirty="0"/>
          </a:p>
        </p:txBody>
      </p:sp>
      <p:sp>
        <p:nvSpPr>
          <p:cNvPr id="5" name="Footer Placeholder 4">
            <a:extLst>
              <a:ext uri="{FF2B5EF4-FFF2-40B4-BE49-F238E27FC236}">
                <a16:creationId xmlns:a16="http://schemas.microsoft.com/office/drawing/2014/main" id="{3991C7B5-6CE8-4FF4-AAEE-F9FE154DBD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960FF3E-32CA-4C8A-915B-F3F3994F02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481243-1D2D-4BB6-AA87-E6D17E95950C}" type="slidenum">
              <a:rPr lang="en-GB" smtClean="0"/>
              <a:t>‹#›</a:t>
            </a:fld>
            <a:endParaRPr lang="en-GB" dirty="0"/>
          </a:p>
        </p:txBody>
      </p:sp>
    </p:spTree>
    <p:extLst>
      <p:ext uri="{BB962C8B-B14F-4D97-AF65-F5344CB8AC3E}">
        <p14:creationId xmlns:p14="http://schemas.microsoft.com/office/powerpoint/2010/main" val="1622532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 r="-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258B11-882F-46BC-987F-65A937CC6BFA}"/>
              </a:ext>
            </a:extLst>
          </p:cNvPr>
          <p:cNvSpPr/>
          <p:nvPr/>
        </p:nvSpPr>
        <p:spPr>
          <a:xfrm>
            <a:off x="2910423" y="618031"/>
            <a:ext cx="7018268" cy="1200329"/>
          </a:xfrm>
          <a:prstGeom prst="rect">
            <a:avLst/>
          </a:prstGeom>
          <a:noFill/>
        </p:spPr>
        <p:txBody>
          <a:bodyPr wrap="none" lIns="91440" tIns="45720" rIns="91440" bIns="45720">
            <a:spAutoFit/>
          </a:bodyPr>
          <a:lstStyle/>
          <a:p>
            <a:pPr algn="ctr"/>
            <a:r>
              <a:rPr lang="en-US" sz="7200" dirty="0">
                <a:ln w="0"/>
                <a:effectLst>
                  <a:outerShdw blurRad="38100" dist="19050" dir="2700000" algn="tl" rotWithShape="0">
                    <a:schemeClr val="dk1">
                      <a:alpha val="40000"/>
                    </a:schemeClr>
                  </a:outerShdw>
                </a:effectLst>
              </a:rPr>
              <a:t>The HRM of Apple</a:t>
            </a:r>
            <a:endParaRPr lang="en-US" sz="72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76355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6AB93-CEA9-4B0C-B265-EB0D23E06EEC}"/>
              </a:ext>
            </a:extLst>
          </p:cNvPr>
          <p:cNvSpPr>
            <a:spLocks noGrp="1"/>
          </p:cNvSpPr>
          <p:nvPr>
            <p:ph type="title"/>
          </p:nvPr>
        </p:nvSpPr>
        <p:spPr>
          <a:xfrm>
            <a:off x="838200" y="0"/>
            <a:ext cx="10515600" cy="1325563"/>
          </a:xfrm>
        </p:spPr>
        <p:txBody>
          <a:bodyPr>
            <a:normAutofit/>
          </a:bodyPr>
          <a:lstStyle/>
          <a:p>
            <a:pPr algn="ctr"/>
            <a:r>
              <a:rPr lang="en-GB" sz="6000" b="1" dirty="0"/>
              <a:t>Objectives of this presentation</a:t>
            </a:r>
          </a:p>
        </p:txBody>
      </p:sp>
      <p:sp>
        <p:nvSpPr>
          <p:cNvPr id="6" name="Rectangle 5">
            <a:extLst>
              <a:ext uri="{FF2B5EF4-FFF2-40B4-BE49-F238E27FC236}">
                <a16:creationId xmlns:a16="http://schemas.microsoft.com/office/drawing/2014/main" id="{9433DB65-2001-46C4-8A77-BAE0D74A0E25}"/>
              </a:ext>
            </a:extLst>
          </p:cNvPr>
          <p:cNvSpPr/>
          <p:nvPr/>
        </p:nvSpPr>
        <p:spPr>
          <a:xfrm>
            <a:off x="9811220" y="6150114"/>
            <a:ext cx="2380780"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Apple, Inc.</a:t>
            </a:r>
          </a:p>
        </p:txBody>
      </p:sp>
      <p:sp>
        <p:nvSpPr>
          <p:cNvPr id="9" name="Content Placeholder 2">
            <a:extLst>
              <a:ext uri="{FF2B5EF4-FFF2-40B4-BE49-F238E27FC236}">
                <a16:creationId xmlns:a16="http://schemas.microsoft.com/office/drawing/2014/main" id="{54987491-FADE-4DB1-BB1E-EA16B5C44422}"/>
              </a:ext>
            </a:extLst>
          </p:cNvPr>
          <p:cNvSpPr>
            <a:spLocks noGrp="1"/>
          </p:cNvSpPr>
          <p:nvPr>
            <p:ph idx="1"/>
          </p:nvPr>
        </p:nvSpPr>
        <p:spPr>
          <a:xfrm>
            <a:off x="838200" y="1825625"/>
            <a:ext cx="10515600" cy="4351338"/>
          </a:xfrm>
        </p:spPr>
        <p:txBody>
          <a:bodyPr/>
          <a:lstStyle/>
          <a:p>
            <a:r>
              <a:rPr lang="en-GB" dirty="0"/>
              <a:t>To gain an understanding of the HR strategies Apple have in place</a:t>
            </a:r>
          </a:p>
          <a:p>
            <a:pPr marL="0" indent="0">
              <a:buNone/>
            </a:pPr>
            <a:endParaRPr lang="en-GB" dirty="0"/>
          </a:p>
          <a:p>
            <a:r>
              <a:rPr lang="en-GB" dirty="0"/>
              <a:t>Identify how the strategies attract, engage, deploy and retain key members of staff</a:t>
            </a:r>
          </a:p>
          <a:p>
            <a:endParaRPr lang="en-GB" dirty="0"/>
          </a:p>
          <a:p>
            <a:r>
              <a:rPr lang="en-GB" dirty="0"/>
              <a:t>Identify how the strategies encourage high performance, meet organisational objectives and sustains a competitive advantage. </a:t>
            </a:r>
          </a:p>
        </p:txBody>
      </p:sp>
    </p:spTree>
    <p:extLst>
      <p:ext uri="{BB962C8B-B14F-4D97-AF65-F5344CB8AC3E}">
        <p14:creationId xmlns:p14="http://schemas.microsoft.com/office/powerpoint/2010/main" val="1202197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3C5EA-93E7-48BF-809E-4D0B32D78EA6}"/>
              </a:ext>
            </a:extLst>
          </p:cNvPr>
          <p:cNvSpPr>
            <a:spLocks noGrp="1"/>
          </p:cNvSpPr>
          <p:nvPr>
            <p:ph type="title"/>
          </p:nvPr>
        </p:nvSpPr>
        <p:spPr/>
        <p:txBody>
          <a:bodyPr>
            <a:noAutofit/>
          </a:bodyPr>
          <a:lstStyle/>
          <a:p>
            <a:pPr algn="ctr"/>
            <a:r>
              <a:rPr lang="en-GB" sz="6000" dirty="0"/>
              <a:t>Apple’s mission statement, values and corporate objectives</a:t>
            </a:r>
          </a:p>
        </p:txBody>
      </p:sp>
      <p:sp>
        <p:nvSpPr>
          <p:cNvPr id="3" name="Content Placeholder 2">
            <a:extLst>
              <a:ext uri="{FF2B5EF4-FFF2-40B4-BE49-F238E27FC236}">
                <a16:creationId xmlns:a16="http://schemas.microsoft.com/office/drawing/2014/main" id="{8482A8F5-6C92-4186-8175-A7640005B245}"/>
              </a:ext>
            </a:extLst>
          </p:cNvPr>
          <p:cNvSpPr>
            <a:spLocks noGrp="1"/>
          </p:cNvSpPr>
          <p:nvPr>
            <p:ph idx="1"/>
          </p:nvPr>
        </p:nvSpPr>
        <p:spPr>
          <a:xfrm>
            <a:off x="838200" y="2014607"/>
            <a:ext cx="10515600" cy="4351338"/>
          </a:xfrm>
        </p:spPr>
        <p:txBody>
          <a:bodyPr>
            <a:normAutofit fontScale="70000" lnSpcReduction="20000"/>
          </a:bodyPr>
          <a:lstStyle/>
          <a:p>
            <a:endParaRPr lang="en-GB" b="1" i="1" dirty="0"/>
          </a:p>
          <a:p>
            <a:r>
              <a:rPr lang="en-GB" b="1" i="1" dirty="0"/>
              <a:t>"Apple is committed to bringing the best personal computing experience to students, educators, creative professionals and consumers around the world through its innovative hardware, software and Internet offerings."</a:t>
            </a:r>
            <a:r>
              <a:rPr lang="en-GB" dirty="0"/>
              <a:t> </a:t>
            </a:r>
          </a:p>
          <a:p>
            <a:pPr lvl="0"/>
            <a:r>
              <a:rPr lang="en-GB" dirty="0"/>
              <a:t>Empathy for customers – provide products that fulfil needs and provide lasting value</a:t>
            </a:r>
          </a:p>
          <a:p>
            <a:pPr lvl="0"/>
            <a:r>
              <a:rPr lang="en-GB" dirty="0"/>
              <a:t>Aggressiveness/achievement – aggressive goals </a:t>
            </a:r>
          </a:p>
          <a:p>
            <a:pPr lvl="0"/>
            <a:r>
              <a:rPr lang="en-GB" dirty="0"/>
              <a:t>Positive social contribution – building products that extend human capability</a:t>
            </a:r>
          </a:p>
          <a:p>
            <a:pPr lvl="0"/>
            <a:r>
              <a:rPr lang="en-GB" dirty="0"/>
              <a:t>Innovation/vision – company is built on innovation and visions</a:t>
            </a:r>
          </a:p>
          <a:p>
            <a:pPr lvl="0"/>
            <a:r>
              <a:rPr lang="en-GB" dirty="0"/>
              <a:t>Individual performance – expected to be above standard for the industry</a:t>
            </a:r>
          </a:p>
          <a:p>
            <a:pPr lvl="0"/>
            <a:r>
              <a:rPr lang="en-GB" dirty="0"/>
              <a:t>Team spirit – essential for apple’s success as jobs are too big to be done by one person</a:t>
            </a:r>
          </a:p>
          <a:p>
            <a:pPr lvl="0"/>
            <a:r>
              <a:rPr lang="en-GB" dirty="0"/>
              <a:t>Quality/excellence – to earn customer loyalty</a:t>
            </a:r>
          </a:p>
          <a:p>
            <a:pPr lvl="0"/>
            <a:r>
              <a:rPr lang="en-GB" dirty="0"/>
              <a:t>Individual reward – financial awards from high performances</a:t>
            </a:r>
          </a:p>
          <a:p>
            <a:pPr lvl="0"/>
            <a:r>
              <a:rPr lang="en-GB" dirty="0"/>
              <a:t>Good management – attitudes and </a:t>
            </a:r>
            <a:r>
              <a:rPr lang="en-GB" dirty="0" err="1"/>
              <a:t>behavior</a:t>
            </a:r>
            <a:r>
              <a:rPr lang="en-GB" dirty="0"/>
              <a:t> to create a productive environment (Pugh, 1993)</a:t>
            </a:r>
          </a:p>
          <a:p>
            <a:endParaRPr lang="en-GB" dirty="0"/>
          </a:p>
          <a:p>
            <a:endParaRPr lang="en-GB" dirty="0"/>
          </a:p>
        </p:txBody>
      </p:sp>
      <p:sp>
        <p:nvSpPr>
          <p:cNvPr id="4" name="Rectangle 3">
            <a:extLst>
              <a:ext uri="{FF2B5EF4-FFF2-40B4-BE49-F238E27FC236}">
                <a16:creationId xmlns:a16="http://schemas.microsoft.com/office/drawing/2014/main" id="{95A87733-9759-434C-ADEA-32452554F639}"/>
              </a:ext>
            </a:extLst>
          </p:cNvPr>
          <p:cNvSpPr/>
          <p:nvPr/>
        </p:nvSpPr>
        <p:spPr>
          <a:xfrm>
            <a:off x="9811220" y="6150114"/>
            <a:ext cx="2380780"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Apple, Inc.</a:t>
            </a:r>
          </a:p>
        </p:txBody>
      </p:sp>
    </p:spTree>
    <p:extLst>
      <p:ext uri="{BB962C8B-B14F-4D97-AF65-F5344CB8AC3E}">
        <p14:creationId xmlns:p14="http://schemas.microsoft.com/office/powerpoint/2010/main" val="65548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oy, LEGO&#10;&#10;Description generated with very high confidence">
            <a:extLst>
              <a:ext uri="{FF2B5EF4-FFF2-40B4-BE49-F238E27FC236}">
                <a16:creationId xmlns:a16="http://schemas.microsoft.com/office/drawing/2014/main" id="{E4A8ABB1-F421-40D6-81C3-076CF3165AA5}"/>
              </a:ext>
            </a:extLst>
          </p:cNvPr>
          <p:cNvPicPr>
            <a:picLocks noChangeAspect="1"/>
          </p:cNvPicPr>
          <p:nvPr/>
        </p:nvPicPr>
        <p:blipFill rotWithShape="1">
          <a:blip r:embed="rId3"/>
          <a:srcRect t="2375" r="-1" b="6109"/>
          <a:stretch/>
        </p:blipFill>
        <p:spPr>
          <a:xfrm>
            <a:off x="5120640" y="1904281"/>
            <a:ext cx="6233160" cy="4272681"/>
          </a:xfrm>
          <a:prstGeom prst="rect">
            <a:avLst/>
          </a:prstGeom>
        </p:spPr>
      </p:pic>
      <p:sp>
        <p:nvSpPr>
          <p:cNvPr id="4" name="Rectangle 3">
            <a:extLst>
              <a:ext uri="{FF2B5EF4-FFF2-40B4-BE49-F238E27FC236}">
                <a16:creationId xmlns:a16="http://schemas.microsoft.com/office/drawing/2014/main" id="{ECC20FEF-5D42-4D34-870B-9B9462C6F51B}"/>
              </a:ext>
            </a:extLst>
          </p:cNvPr>
          <p:cNvSpPr/>
          <p:nvPr/>
        </p:nvSpPr>
        <p:spPr>
          <a:xfrm>
            <a:off x="9811220" y="6150114"/>
            <a:ext cx="2380780" cy="707886"/>
          </a:xfrm>
          <a:prstGeom prst="rect">
            <a:avLst/>
          </a:prstGeom>
          <a:noFill/>
        </p:spPr>
        <p:txBody>
          <a:bodyPr wrap="none" lIns="91440" tIns="45720" rIns="91440" bIns="45720">
            <a:spAutoFit/>
          </a:bodyPr>
          <a:lstStyle/>
          <a:p>
            <a:pPr algn="ctr">
              <a:spcAft>
                <a:spcPts val="600"/>
              </a:spcAft>
            </a:pPr>
            <a:r>
              <a:rPr lang="en-US" sz="4000" b="0" cap="none" spc="0">
                <a:ln w="0"/>
                <a:solidFill>
                  <a:schemeClr val="tx1"/>
                </a:solidFill>
                <a:effectLst>
                  <a:outerShdw blurRad="38100" dist="19050" dir="2700000" algn="tl" rotWithShape="0">
                    <a:schemeClr val="dk1">
                      <a:alpha val="40000"/>
                    </a:schemeClr>
                  </a:outerShdw>
                </a:effectLst>
              </a:rPr>
              <a:t>Apple, Inc.</a:t>
            </a:r>
          </a:p>
        </p:txBody>
      </p:sp>
      <p:sp>
        <p:nvSpPr>
          <p:cNvPr id="2" name="Title 1">
            <a:extLst>
              <a:ext uri="{FF2B5EF4-FFF2-40B4-BE49-F238E27FC236}">
                <a16:creationId xmlns:a16="http://schemas.microsoft.com/office/drawing/2014/main" id="{97385BB0-B2C4-4543-8B1D-E902E753A2E2}"/>
              </a:ext>
            </a:extLst>
          </p:cNvPr>
          <p:cNvSpPr>
            <a:spLocks noGrp="1"/>
          </p:cNvSpPr>
          <p:nvPr>
            <p:ph type="title"/>
          </p:nvPr>
        </p:nvSpPr>
        <p:spPr>
          <a:xfrm>
            <a:off x="838200" y="365125"/>
            <a:ext cx="10515600" cy="1325563"/>
          </a:xfrm>
        </p:spPr>
        <p:txBody>
          <a:bodyPr>
            <a:normAutofit/>
          </a:bodyPr>
          <a:lstStyle/>
          <a:p>
            <a:r>
              <a:rPr lang="en-GB"/>
              <a:t>Attracting employees</a:t>
            </a:r>
          </a:p>
        </p:txBody>
      </p:sp>
      <p:sp>
        <p:nvSpPr>
          <p:cNvPr id="3" name="Content Placeholder 2">
            <a:extLst>
              <a:ext uri="{FF2B5EF4-FFF2-40B4-BE49-F238E27FC236}">
                <a16:creationId xmlns:a16="http://schemas.microsoft.com/office/drawing/2014/main" id="{2015858D-EAFB-4319-A925-8001A8C12407}"/>
              </a:ext>
            </a:extLst>
          </p:cNvPr>
          <p:cNvSpPr>
            <a:spLocks noGrp="1"/>
          </p:cNvSpPr>
          <p:nvPr>
            <p:ph idx="1"/>
          </p:nvPr>
        </p:nvSpPr>
        <p:spPr>
          <a:xfrm>
            <a:off x="838200" y="1825625"/>
            <a:ext cx="3797807" cy="4351338"/>
          </a:xfrm>
        </p:spPr>
        <p:txBody>
          <a:bodyPr>
            <a:normAutofit/>
          </a:bodyPr>
          <a:lstStyle/>
          <a:p>
            <a:endParaRPr lang="en-GB" sz="2000" b="1" i="1"/>
          </a:p>
          <a:p>
            <a:r>
              <a:rPr lang="en-GB" sz="2000" b="1" i="1"/>
              <a:t>"Apple has always been different.  A different kind of company with a different view of the world.  It's a special place where we have the opportunity to create the best products on earth - products that change lives and help shape the future.  It's a privilege we hold dear."  - Tim Cook</a:t>
            </a:r>
            <a:endParaRPr lang="en-GB" sz="2000"/>
          </a:p>
        </p:txBody>
      </p:sp>
    </p:spTree>
    <p:extLst>
      <p:ext uri="{BB962C8B-B14F-4D97-AF65-F5344CB8AC3E}">
        <p14:creationId xmlns:p14="http://schemas.microsoft.com/office/powerpoint/2010/main" val="898991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D38E5B7-A242-4B2D-AC28-700856F6FA2B}"/>
              </a:ext>
            </a:extLst>
          </p:cNvPr>
          <p:cNvPicPr>
            <a:picLocks noChangeAspect="1"/>
          </p:cNvPicPr>
          <p:nvPr/>
        </p:nvPicPr>
        <p:blipFill rotWithShape="1">
          <a:blip r:embed="rId3"/>
          <a:srcRect l="15573" r="19149"/>
          <a:stretch/>
        </p:blipFill>
        <p:spPr>
          <a:xfrm>
            <a:off x="6090613" y="640082"/>
            <a:ext cx="5461724" cy="5577837"/>
          </a:xfrm>
          <a:prstGeom prst="rect">
            <a:avLst/>
          </a:prstGeom>
          <a:effectLst/>
        </p:spPr>
      </p:pic>
      <p:sp>
        <p:nvSpPr>
          <p:cNvPr id="4" name="Rectangle 3">
            <a:extLst>
              <a:ext uri="{FF2B5EF4-FFF2-40B4-BE49-F238E27FC236}">
                <a16:creationId xmlns:a16="http://schemas.microsoft.com/office/drawing/2014/main" id="{3DA39C47-699D-4D0C-A9A5-73E9AD1187E2}"/>
              </a:ext>
            </a:extLst>
          </p:cNvPr>
          <p:cNvSpPr/>
          <p:nvPr/>
        </p:nvSpPr>
        <p:spPr>
          <a:xfrm>
            <a:off x="9811220" y="6150114"/>
            <a:ext cx="2380780" cy="707886"/>
          </a:xfrm>
          <a:prstGeom prst="rect">
            <a:avLst/>
          </a:prstGeom>
          <a:noFill/>
        </p:spPr>
        <p:txBody>
          <a:bodyPr wrap="none" lIns="91440" tIns="45720" rIns="91440" bIns="45720">
            <a:spAutoFit/>
          </a:bodyPr>
          <a:lstStyle/>
          <a:p>
            <a:pPr algn="ctr">
              <a:spcAft>
                <a:spcPts val="600"/>
              </a:spcAft>
            </a:pPr>
            <a:r>
              <a:rPr lang="en-US" sz="4000" b="0" cap="none" spc="0">
                <a:ln w="0"/>
                <a:solidFill>
                  <a:schemeClr val="tx1"/>
                </a:solidFill>
                <a:effectLst>
                  <a:outerShdw blurRad="38100" dist="19050" dir="2700000" algn="tl" rotWithShape="0">
                    <a:schemeClr val="dk1">
                      <a:alpha val="40000"/>
                    </a:schemeClr>
                  </a:outerShdw>
                </a:effectLst>
              </a:rPr>
              <a:t>Apple, Inc.</a:t>
            </a:r>
          </a:p>
        </p:txBody>
      </p:sp>
      <p:sp>
        <p:nvSpPr>
          <p:cNvPr id="2" name="Title 1">
            <a:extLst>
              <a:ext uri="{FF2B5EF4-FFF2-40B4-BE49-F238E27FC236}">
                <a16:creationId xmlns:a16="http://schemas.microsoft.com/office/drawing/2014/main" id="{24C4CABF-13AA-47DD-B8C0-EFC741C4DBB5}"/>
              </a:ext>
            </a:extLst>
          </p:cNvPr>
          <p:cNvSpPr>
            <a:spLocks noGrp="1"/>
          </p:cNvSpPr>
          <p:nvPr>
            <p:ph type="title"/>
          </p:nvPr>
        </p:nvSpPr>
        <p:spPr>
          <a:xfrm>
            <a:off x="648929" y="629266"/>
            <a:ext cx="5127031" cy="1676603"/>
          </a:xfrm>
        </p:spPr>
        <p:txBody>
          <a:bodyPr>
            <a:normAutofit/>
          </a:bodyPr>
          <a:lstStyle/>
          <a:p>
            <a:r>
              <a:rPr lang="en-GB"/>
              <a:t>Engaging employees</a:t>
            </a:r>
          </a:p>
        </p:txBody>
      </p:sp>
      <p:sp>
        <p:nvSpPr>
          <p:cNvPr id="3" name="Content Placeholder 2">
            <a:extLst>
              <a:ext uri="{FF2B5EF4-FFF2-40B4-BE49-F238E27FC236}">
                <a16:creationId xmlns:a16="http://schemas.microsoft.com/office/drawing/2014/main" id="{9A3A9092-33BD-4493-ACC2-DABAA83E5A2D}"/>
              </a:ext>
            </a:extLst>
          </p:cNvPr>
          <p:cNvSpPr>
            <a:spLocks noGrp="1"/>
          </p:cNvSpPr>
          <p:nvPr>
            <p:ph idx="1"/>
          </p:nvPr>
        </p:nvSpPr>
        <p:spPr>
          <a:xfrm>
            <a:off x="648930" y="2438400"/>
            <a:ext cx="5127029" cy="3785419"/>
          </a:xfrm>
        </p:spPr>
        <p:txBody>
          <a:bodyPr>
            <a:normAutofit/>
          </a:bodyPr>
          <a:lstStyle/>
          <a:p>
            <a:endParaRPr lang="en-GB"/>
          </a:p>
          <a:p>
            <a:r>
              <a:rPr lang="en-GB"/>
              <a:t>Motivation</a:t>
            </a:r>
          </a:p>
          <a:p>
            <a:endParaRPr lang="en-GB"/>
          </a:p>
          <a:p>
            <a:r>
              <a:rPr lang="en-GB"/>
              <a:t>Rewards</a:t>
            </a:r>
          </a:p>
          <a:p>
            <a:endParaRPr lang="en-GB"/>
          </a:p>
          <a:p>
            <a:r>
              <a:rPr lang="en-GB"/>
              <a:t>Talent management</a:t>
            </a:r>
            <a:endParaRPr lang="en-GB" dirty="0"/>
          </a:p>
        </p:txBody>
      </p:sp>
    </p:spTree>
    <p:extLst>
      <p:ext uri="{BB962C8B-B14F-4D97-AF65-F5344CB8AC3E}">
        <p14:creationId xmlns:p14="http://schemas.microsoft.com/office/powerpoint/2010/main" val="1041780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9FA8-8329-4642-9608-1BFF9E1BD86E}"/>
              </a:ext>
            </a:extLst>
          </p:cNvPr>
          <p:cNvSpPr>
            <a:spLocks noGrp="1"/>
          </p:cNvSpPr>
          <p:nvPr>
            <p:ph type="title"/>
          </p:nvPr>
        </p:nvSpPr>
        <p:spPr/>
        <p:txBody>
          <a:bodyPr>
            <a:normAutofit fontScale="90000"/>
          </a:bodyPr>
          <a:lstStyle/>
          <a:p>
            <a:pPr algn="ctr"/>
            <a:br>
              <a:rPr lang="en-GB" dirty="0"/>
            </a:br>
            <a:br>
              <a:rPr lang="en-GB" dirty="0"/>
            </a:br>
            <a:br>
              <a:rPr lang="en-GB" dirty="0"/>
            </a:br>
            <a:br>
              <a:rPr lang="en-GB" dirty="0"/>
            </a:br>
            <a:br>
              <a:rPr lang="en-GB" dirty="0"/>
            </a:br>
            <a:br>
              <a:rPr lang="en-GB" sz="6700" dirty="0"/>
            </a:br>
            <a:r>
              <a:rPr lang="en-GB" sz="6700" dirty="0"/>
              <a:t>Deployment of employees</a:t>
            </a:r>
            <a:br>
              <a:rPr lang="en-GB" dirty="0"/>
            </a:br>
            <a:br>
              <a:rPr lang="en-GB" dirty="0"/>
            </a:br>
            <a:br>
              <a:rPr lang="en-GB" dirty="0"/>
            </a:b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EC46EABC-E61F-4B1E-BDA8-B93CB2B72031}"/>
              </a:ext>
            </a:extLst>
          </p:cNvPr>
          <p:cNvSpPr>
            <a:spLocks noGrp="1"/>
          </p:cNvSpPr>
          <p:nvPr>
            <p:ph idx="1"/>
          </p:nvPr>
        </p:nvSpPr>
        <p:spPr>
          <a:xfrm>
            <a:off x="784860" y="1798776"/>
            <a:ext cx="10515600" cy="4351338"/>
          </a:xfrm>
        </p:spPr>
        <p:txBody>
          <a:bodyPr/>
          <a:lstStyle/>
          <a:p>
            <a:endParaRPr lang="en-GB" dirty="0"/>
          </a:p>
          <a:p>
            <a:r>
              <a:rPr lang="en-GB" dirty="0"/>
              <a:t>Performance Management (optional)</a:t>
            </a:r>
          </a:p>
          <a:p>
            <a:endParaRPr lang="en-GB" dirty="0"/>
          </a:p>
          <a:p>
            <a:r>
              <a:rPr lang="en-GB" dirty="0"/>
              <a:t>Training (optional)</a:t>
            </a:r>
          </a:p>
          <a:p>
            <a:endParaRPr lang="en-GB" dirty="0"/>
          </a:p>
          <a:p>
            <a:r>
              <a:rPr lang="en-GB" dirty="0"/>
              <a:t>Personal development (optional)</a:t>
            </a:r>
          </a:p>
          <a:p>
            <a:endParaRPr lang="en-GB" dirty="0"/>
          </a:p>
          <a:p>
            <a:r>
              <a:rPr lang="en-GB" dirty="0"/>
              <a:t>Encourage self-reliant to develop skills </a:t>
            </a:r>
          </a:p>
          <a:p>
            <a:endParaRPr lang="en-GB" dirty="0"/>
          </a:p>
          <a:p>
            <a:endParaRPr lang="en-GB" dirty="0"/>
          </a:p>
        </p:txBody>
      </p:sp>
      <p:sp>
        <p:nvSpPr>
          <p:cNvPr id="4" name="Rectangle 3">
            <a:extLst>
              <a:ext uri="{FF2B5EF4-FFF2-40B4-BE49-F238E27FC236}">
                <a16:creationId xmlns:a16="http://schemas.microsoft.com/office/drawing/2014/main" id="{CFD0309F-EEC4-458B-8973-AA1BB62BBCF1}"/>
              </a:ext>
            </a:extLst>
          </p:cNvPr>
          <p:cNvSpPr/>
          <p:nvPr/>
        </p:nvSpPr>
        <p:spPr>
          <a:xfrm>
            <a:off x="9811220" y="6150114"/>
            <a:ext cx="2380780"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Apple, Inc.</a:t>
            </a:r>
          </a:p>
        </p:txBody>
      </p:sp>
      <p:pic>
        <p:nvPicPr>
          <p:cNvPr id="5" name="Picture 4">
            <a:extLst>
              <a:ext uri="{FF2B5EF4-FFF2-40B4-BE49-F238E27FC236}">
                <a16:creationId xmlns:a16="http://schemas.microsoft.com/office/drawing/2014/main" id="{9EFB922E-D5A5-41DC-8F8C-B277AA6B7EE8}"/>
              </a:ext>
            </a:extLst>
          </p:cNvPr>
          <p:cNvPicPr>
            <a:picLocks noChangeAspect="1"/>
          </p:cNvPicPr>
          <p:nvPr/>
        </p:nvPicPr>
        <p:blipFill>
          <a:blip r:embed="rId3"/>
          <a:stretch>
            <a:fillRect/>
          </a:stretch>
        </p:blipFill>
        <p:spPr>
          <a:xfrm>
            <a:off x="7463790" y="2814637"/>
            <a:ext cx="4007436" cy="2497592"/>
          </a:xfrm>
          <a:prstGeom prst="rect">
            <a:avLst/>
          </a:prstGeom>
        </p:spPr>
      </p:pic>
    </p:spTree>
    <p:extLst>
      <p:ext uri="{BB962C8B-B14F-4D97-AF65-F5344CB8AC3E}">
        <p14:creationId xmlns:p14="http://schemas.microsoft.com/office/powerpoint/2010/main" val="940497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C96CEAE-FE7A-402E-8C10-4A5CABE8E746}"/>
              </a:ext>
            </a:extLst>
          </p:cNvPr>
          <p:cNvPicPr>
            <a:picLocks noChangeAspect="1"/>
          </p:cNvPicPr>
          <p:nvPr/>
        </p:nvPicPr>
        <p:blipFill rotWithShape="1">
          <a:blip r:embed="rId3">
            <a:extLst>
              <a:ext uri="{28A0092B-C50C-407E-A947-70E740481C1C}">
                <a14:useLocalDpi xmlns:a14="http://schemas.microsoft.com/office/drawing/2010/main" val="0"/>
              </a:ext>
            </a:extLst>
          </a:blip>
          <a:srcRect l="872"/>
          <a:stretch/>
        </p:blipFill>
        <p:spPr>
          <a:xfrm>
            <a:off x="6090612" y="10"/>
            <a:ext cx="6101387" cy="6857990"/>
          </a:xfrm>
          <a:prstGeom prst="rect">
            <a:avLst/>
          </a:prstGeom>
          <a:effectLst/>
        </p:spPr>
      </p:pic>
      <p:sp>
        <p:nvSpPr>
          <p:cNvPr id="4" name="Rectangle 3">
            <a:extLst>
              <a:ext uri="{FF2B5EF4-FFF2-40B4-BE49-F238E27FC236}">
                <a16:creationId xmlns:a16="http://schemas.microsoft.com/office/drawing/2014/main" id="{C253689A-09BB-4780-BDFE-A3B7974F9AE6}"/>
              </a:ext>
            </a:extLst>
          </p:cNvPr>
          <p:cNvSpPr/>
          <p:nvPr/>
        </p:nvSpPr>
        <p:spPr>
          <a:xfrm>
            <a:off x="9811220" y="6150114"/>
            <a:ext cx="2380780" cy="707886"/>
          </a:xfrm>
          <a:prstGeom prst="rect">
            <a:avLst/>
          </a:prstGeom>
          <a:noFill/>
        </p:spPr>
        <p:txBody>
          <a:bodyPr wrap="none" lIns="91440" tIns="45720" rIns="91440" bIns="45720">
            <a:spAutoFit/>
          </a:bodyPr>
          <a:lstStyle/>
          <a:p>
            <a:pPr algn="ctr">
              <a:spcAft>
                <a:spcPts val="600"/>
              </a:spcAft>
            </a:pPr>
            <a:r>
              <a:rPr lang="en-US" sz="4000" b="0" cap="none" spc="0" dirty="0">
                <a:ln w="0"/>
                <a:solidFill>
                  <a:schemeClr val="tx1"/>
                </a:solidFill>
                <a:effectLst>
                  <a:outerShdw blurRad="38100" dist="19050" dir="2700000" algn="tl" rotWithShape="0">
                    <a:schemeClr val="dk1">
                      <a:alpha val="40000"/>
                    </a:schemeClr>
                  </a:outerShdw>
                </a:effectLst>
              </a:rPr>
              <a:t>Apple, Inc.</a:t>
            </a:r>
            <a:endParaRPr lang="en-US" sz="4000"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03309A8F-4731-40A1-9022-34CEBDCEB44F}"/>
              </a:ext>
            </a:extLst>
          </p:cNvPr>
          <p:cNvSpPr>
            <a:spLocks noGrp="1"/>
          </p:cNvSpPr>
          <p:nvPr>
            <p:ph type="title"/>
          </p:nvPr>
        </p:nvSpPr>
        <p:spPr>
          <a:xfrm>
            <a:off x="648929" y="629266"/>
            <a:ext cx="5127031" cy="1676603"/>
          </a:xfrm>
        </p:spPr>
        <p:txBody>
          <a:bodyPr>
            <a:normAutofit/>
          </a:bodyPr>
          <a:lstStyle/>
          <a:p>
            <a:r>
              <a:rPr lang="en-GB"/>
              <a:t>Retaining employees</a:t>
            </a:r>
          </a:p>
        </p:txBody>
      </p:sp>
      <p:sp>
        <p:nvSpPr>
          <p:cNvPr id="3" name="Content Placeholder 2">
            <a:extLst>
              <a:ext uri="{FF2B5EF4-FFF2-40B4-BE49-F238E27FC236}">
                <a16:creationId xmlns:a16="http://schemas.microsoft.com/office/drawing/2014/main" id="{14DDC2A9-C103-4182-BE02-6198C36FFF4E}"/>
              </a:ext>
            </a:extLst>
          </p:cNvPr>
          <p:cNvSpPr>
            <a:spLocks noGrp="1"/>
          </p:cNvSpPr>
          <p:nvPr>
            <p:ph idx="1"/>
          </p:nvPr>
        </p:nvSpPr>
        <p:spPr>
          <a:xfrm>
            <a:off x="648930" y="2438400"/>
            <a:ext cx="5127029" cy="3785419"/>
          </a:xfrm>
        </p:spPr>
        <p:txBody>
          <a:bodyPr>
            <a:normAutofit/>
          </a:bodyPr>
          <a:lstStyle/>
          <a:p>
            <a:endParaRPr lang="en-GB" sz="2000"/>
          </a:p>
          <a:p>
            <a:r>
              <a:rPr lang="en-GB" sz="2000"/>
              <a:t>Minimise employee turnover using rewards mainly offered in engagement</a:t>
            </a:r>
          </a:p>
          <a:p>
            <a:endParaRPr lang="en-GB" sz="2000"/>
          </a:p>
          <a:p>
            <a:r>
              <a:rPr lang="en-GB" sz="2000"/>
              <a:t>Economic rewards</a:t>
            </a:r>
          </a:p>
          <a:p>
            <a:endParaRPr lang="en-GB" sz="2000"/>
          </a:p>
          <a:p>
            <a:endParaRPr lang="en-GB" sz="2000"/>
          </a:p>
        </p:txBody>
      </p:sp>
    </p:spTree>
    <p:extLst>
      <p:ext uri="{BB962C8B-B14F-4D97-AF65-F5344CB8AC3E}">
        <p14:creationId xmlns:p14="http://schemas.microsoft.com/office/powerpoint/2010/main" val="2953427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0307D-E5EF-49A8-9B91-16DF78FAF714}"/>
              </a:ext>
            </a:extLst>
          </p:cNvPr>
          <p:cNvSpPr>
            <a:spLocks noGrp="1"/>
          </p:cNvSpPr>
          <p:nvPr>
            <p:ph type="title"/>
          </p:nvPr>
        </p:nvSpPr>
        <p:spPr/>
        <p:txBody>
          <a:bodyPr>
            <a:normAutofit/>
          </a:bodyPr>
          <a:lstStyle/>
          <a:p>
            <a:pPr algn="ctr"/>
            <a:r>
              <a:rPr lang="en-GB" sz="6000" dirty="0"/>
              <a:t>Conclusion</a:t>
            </a:r>
          </a:p>
        </p:txBody>
      </p:sp>
      <p:sp>
        <p:nvSpPr>
          <p:cNvPr id="3" name="Content Placeholder 2">
            <a:extLst>
              <a:ext uri="{FF2B5EF4-FFF2-40B4-BE49-F238E27FC236}">
                <a16:creationId xmlns:a16="http://schemas.microsoft.com/office/drawing/2014/main" id="{6065A741-8524-461B-802B-2C4940DB6181}"/>
              </a:ext>
            </a:extLst>
          </p:cNvPr>
          <p:cNvSpPr>
            <a:spLocks noGrp="1"/>
          </p:cNvSpPr>
          <p:nvPr>
            <p:ph idx="1"/>
          </p:nvPr>
        </p:nvSpPr>
        <p:spPr/>
        <p:txBody>
          <a:bodyPr/>
          <a:lstStyle/>
          <a:p>
            <a:endParaRPr lang="en-GB" dirty="0"/>
          </a:p>
          <a:p>
            <a:r>
              <a:rPr lang="en-GB" dirty="0"/>
              <a:t>Strategies result in innovative and creative success</a:t>
            </a:r>
          </a:p>
          <a:p>
            <a:endParaRPr lang="en-GB" dirty="0"/>
          </a:p>
          <a:p>
            <a:r>
              <a:rPr lang="en-GB" dirty="0"/>
              <a:t>Agile working environment </a:t>
            </a:r>
          </a:p>
          <a:p>
            <a:endParaRPr lang="en-GB" dirty="0"/>
          </a:p>
          <a:p>
            <a:r>
              <a:rPr lang="en-GB" dirty="0"/>
              <a:t>Lengthy recruitment process but effective </a:t>
            </a:r>
          </a:p>
          <a:p>
            <a:endParaRPr lang="en-GB" dirty="0"/>
          </a:p>
        </p:txBody>
      </p:sp>
      <p:sp>
        <p:nvSpPr>
          <p:cNvPr id="4" name="Rectangle 3">
            <a:extLst>
              <a:ext uri="{FF2B5EF4-FFF2-40B4-BE49-F238E27FC236}">
                <a16:creationId xmlns:a16="http://schemas.microsoft.com/office/drawing/2014/main" id="{3FAB882A-FAC7-401C-8449-95F23C947F16}"/>
              </a:ext>
            </a:extLst>
          </p:cNvPr>
          <p:cNvSpPr/>
          <p:nvPr/>
        </p:nvSpPr>
        <p:spPr>
          <a:xfrm>
            <a:off x="9811220" y="6150114"/>
            <a:ext cx="2380780"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Apple, Inc.</a:t>
            </a:r>
          </a:p>
        </p:txBody>
      </p:sp>
    </p:spTree>
    <p:extLst>
      <p:ext uri="{BB962C8B-B14F-4D97-AF65-F5344CB8AC3E}">
        <p14:creationId xmlns:p14="http://schemas.microsoft.com/office/powerpoint/2010/main" val="1873680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CE6AA-31AB-4048-8ECA-4D2E00A78D1D}"/>
              </a:ext>
            </a:extLst>
          </p:cNvPr>
          <p:cNvSpPr>
            <a:spLocks noGrp="1"/>
          </p:cNvSpPr>
          <p:nvPr>
            <p:ph type="title"/>
          </p:nvPr>
        </p:nvSpPr>
        <p:spPr/>
        <p:txBody>
          <a:bodyPr>
            <a:normAutofit/>
          </a:bodyPr>
          <a:lstStyle/>
          <a:p>
            <a:pPr algn="ctr"/>
            <a:r>
              <a:rPr lang="en-GB" sz="6000" dirty="0"/>
              <a:t>References</a:t>
            </a:r>
          </a:p>
        </p:txBody>
      </p:sp>
      <p:sp>
        <p:nvSpPr>
          <p:cNvPr id="4" name="Rectangle 3">
            <a:extLst>
              <a:ext uri="{FF2B5EF4-FFF2-40B4-BE49-F238E27FC236}">
                <a16:creationId xmlns:a16="http://schemas.microsoft.com/office/drawing/2014/main" id="{96A34739-4900-4EEC-8BD4-056A33A8674D}"/>
              </a:ext>
            </a:extLst>
          </p:cNvPr>
          <p:cNvSpPr/>
          <p:nvPr/>
        </p:nvSpPr>
        <p:spPr>
          <a:xfrm>
            <a:off x="9811220" y="6150114"/>
            <a:ext cx="2380780"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Apple, Inc.</a:t>
            </a:r>
          </a:p>
        </p:txBody>
      </p:sp>
    </p:spTree>
    <p:extLst>
      <p:ext uri="{BB962C8B-B14F-4D97-AF65-F5344CB8AC3E}">
        <p14:creationId xmlns:p14="http://schemas.microsoft.com/office/powerpoint/2010/main" val="311192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4253</TotalTime>
  <Words>1397</Words>
  <Application>Microsoft Office PowerPoint</Application>
  <PresentationFormat>Widescreen</PresentationFormat>
  <Paragraphs>118</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Objectives of this presentation</vt:lpstr>
      <vt:lpstr>Apple’s mission statement, values and corporate objectives</vt:lpstr>
      <vt:lpstr>Attracting employees</vt:lpstr>
      <vt:lpstr>Engaging employees</vt:lpstr>
      <vt:lpstr>      Deployment of employees      </vt:lpstr>
      <vt:lpstr>Retaining employees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Burgess (1600608)</dc:creator>
  <cp:lastModifiedBy>Chloe Burgess (1600608)</cp:lastModifiedBy>
  <cp:revision>7</cp:revision>
  <dcterms:created xsi:type="dcterms:W3CDTF">2018-01-22T15:03:04Z</dcterms:created>
  <dcterms:modified xsi:type="dcterms:W3CDTF">2018-01-26T10:53:55Z</dcterms:modified>
</cp:coreProperties>
</file>