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7" r:id="rId2"/>
    <p:sldId id="263" r:id="rId3"/>
    <p:sldId id="264" r:id="rId4"/>
    <p:sldId id="260" r:id="rId5"/>
    <p:sldId id="261" r:id="rId6"/>
    <p:sldId id="262" r:id="rId7"/>
    <p:sldId id="265" r:id="rId8"/>
  </p:sldIdLst>
  <p:sldSz cx="12192000" cy="6858000"/>
  <p:notesSz cx="10234613" cy="146621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501" autoAdjust="0"/>
  </p:normalViewPr>
  <p:slideViewPr>
    <p:cSldViewPr snapToGrid="0">
      <p:cViewPr varScale="1">
        <p:scale>
          <a:sx n="63" d="100"/>
          <a:sy n="63" d="100"/>
        </p:scale>
        <p:origin x="1454"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434999" cy="735654"/>
          </a:xfrm>
          <a:prstGeom prst="rect">
            <a:avLst/>
          </a:prstGeom>
        </p:spPr>
        <p:txBody>
          <a:bodyPr vert="horz" lIns="142262" tIns="71132" rIns="142262" bIns="71132" rtlCol="0"/>
          <a:lstStyle>
            <a:lvl1pPr algn="l">
              <a:defRPr sz="1900"/>
            </a:lvl1pPr>
          </a:lstStyle>
          <a:p>
            <a:endParaRPr lang="en-GB"/>
          </a:p>
        </p:txBody>
      </p:sp>
      <p:sp>
        <p:nvSpPr>
          <p:cNvPr id="3" name="Date Placeholder 2"/>
          <p:cNvSpPr>
            <a:spLocks noGrp="1"/>
          </p:cNvSpPr>
          <p:nvPr>
            <p:ph type="dt" idx="1"/>
          </p:nvPr>
        </p:nvSpPr>
        <p:spPr>
          <a:xfrm>
            <a:off x="5797246" y="0"/>
            <a:ext cx="4434999" cy="735654"/>
          </a:xfrm>
          <a:prstGeom prst="rect">
            <a:avLst/>
          </a:prstGeom>
        </p:spPr>
        <p:txBody>
          <a:bodyPr vert="horz" lIns="142262" tIns="71132" rIns="142262" bIns="71132" rtlCol="0"/>
          <a:lstStyle>
            <a:lvl1pPr algn="r">
              <a:defRPr sz="1900"/>
            </a:lvl1pPr>
          </a:lstStyle>
          <a:p>
            <a:fld id="{60F79393-95EA-4793-ADC1-042D910AB86C}" type="datetimeFigureOut">
              <a:rPr lang="en-GB" smtClean="0"/>
              <a:t>21/01/2026</a:t>
            </a:fld>
            <a:endParaRPr lang="en-GB"/>
          </a:p>
        </p:txBody>
      </p:sp>
      <p:sp>
        <p:nvSpPr>
          <p:cNvPr id="4" name="Slide Image Placeholder 3"/>
          <p:cNvSpPr>
            <a:spLocks noGrp="1" noRot="1" noChangeAspect="1"/>
          </p:cNvSpPr>
          <p:nvPr>
            <p:ph type="sldImg" idx="2"/>
          </p:nvPr>
        </p:nvSpPr>
        <p:spPr>
          <a:xfrm>
            <a:off x="719138" y="1833563"/>
            <a:ext cx="8797925" cy="4948237"/>
          </a:xfrm>
          <a:prstGeom prst="rect">
            <a:avLst/>
          </a:prstGeom>
          <a:noFill/>
          <a:ln w="12700">
            <a:solidFill>
              <a:prstClr val="black"/>
            </a:solidFill>
          </a:ln>
        </p:spPr>
        <p:txBody>
          <a:bodyPr vert="horz" lIns="142262" tIns="71132" rIns="142262" bIns="71132" rtlCol="0" anchor="ctr"/>
          <a:lstStyle/>
          <a:p>
            <a:endParaRPr lang="en-GB"/>
          </a:p>
        </p:txBody>
      </p:sp>
      <p:sp>
        <p:nvSpPr>
          <p:cNvPr id="5" name="Notes Placeholder 4"/>
          <p:cNvSpPr>
            <a:spLocks noGrp="1"/>
          </p:cNvSpPr>
          <p:nvPr>
            <p:ph type="body" sz="quarter" idx="3"/>
          </p:nvPr>
        </p:nvSpPr>
        <p:spPr>
          <a:xfrm>
            <a:off x="1023462" y="7056160"/>
            <a:ext cx="8187690" cy="5773222"/>
          </a:xfrm>
          <a:prstGeom prst="rect">
            <a:avLst/>
          </a:prstGeom>
        </p:spPr>
        <p:txBody>
          <a:bodyPr vert="horz" lIns="142262" tIns="71132" rIns="142262" bIns="7113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13926500"/>
            <a:ext cx="4434999" cy="735652"/>
          </a:xfrm>
          <a:prstGeom prst="rect">
            <a:avLst/>
          </a:prstGeom>
        </p:spPr>
        <p:txBody>
          <a:bodyPr vert="horz" lIns="142262" tIns="71132" rIns="142262" bIns="71132" rtlCol="0" anchor="b"/>
          <a:lstStyle>
            <a:lvl1pPr algn="l">
              <a:defRPr sz="1900"/>
            </a:lvl1pPr>
          </a:lstStyle>
          <a:p>
            <a:endParaRPr lang="en-GB"/>
          </a:p>
        </p:txBody>
      </p:sp>
      <p:sp>
        <p:nvSpPr>
          <p:cNvPr id="7" name="Slide Number Placeholder 6"/>
          <p:cNvSpPr>
            <a:spLocks noGrp="1"/>
          </p:cNvSpPr>
          <p:nvPr>
            <p:ph type="sldNum" sz="quarter" idx="5"/>
          </p:nvPr>
        </p:nvSpPr>
        <p:spPr>
          <a:xfrm>
            <a:off x="5797246" y="13926500"/>
            <a:ext cx="4434999" cy="735652"/>
          </a:xfrm>
          <a:prstGeom prst="rect">
            <a:avLst/>
          </a:prstGeom>
        </p:spPr>
        <p:txBody>
          <a:bodyPr vert="horz" lIns="142262" tIns="71132" rIns="142262" bIns="71132" rtlCol="0" anchor="b"/>
          <a:lstStyle>
            <a:lvl1pPr algn="r">
              <a:defRPr sz="1900"/>
            </a:lvl1pPr>
          </a:lstStyle>
          <a:p>
            <a:fld id="{833EF177-8428-4E70-A623-EE1C9CDAB37C}" type="slidenum">
              <a:rPr lang="en-GB" smtClean="0"/>
              <a:t>‹#›</a:t>
            </a:fld>
            <a:endParaRPr lang="en-GB"/>
          </a:p>
        </p:txBody>
      </p:sp>
    </p:spTree>
    <p:extLst>
      <p:ext uri="{BB962C8B-B14F-4D97-AF65-F5344CB8AC3E}">
        <p14:creationId xmlns:p14="http://schemas.microsoft.com/office/powerpoint/2010/main" val="3613682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3EF177-8428-4E70-A623-EE1C9CDAB37C}" type="slidenum">
              <a:rPr lang="en-GB" smtClean="0"/>
              <a:t>1</a:t>
            </a:fld>
            <a:endParaRPr lang="en-GB"/>
          </a:p>
        </p:txBody>
      </p:sp>
    </p:spTree>
    <p:extLst>
      <p:ext uri="{BB962C8B-B14F-4D97-AF65-F5344CB8AC3E}">
        <p14:creationId xmlns:p14="http://schemas.microsoft.com/office/powerpoint/2010/main" val="240221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298254-D690-8D24-0CEE-641466F0BD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AE606-F3CE-BBDB-6D25-F991454588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6AABCF-C238-4F0C-78D8-D3338BD5C5A4}"/>
              </a:ext>
            </a:extLst>
          </p:cNvPr>
          <p:cNvSpPr>
            <a:spLocks noGrp="1"/>
          </p:cNvSpPr>
          <p:nvPr>
            <p:ph type="body" idx="1"/>
          </p:nvPr>
        </p:nvSpPr>
        <p:spPr/>
        <p:txBody>
          <a:bodyPr/>
          <a:lstStyle/>
          <a:p>
            <a:r>
              <a:rPr lang="en-GB" dirty="0"/>
              <a:t>The Following presentation will Include a brief introduction</a:t>
            </a:r>
          </a:p>
          <a:p>
            <a:r>
              <a:rPr lang="en-GB" dirty="0"/>
              <a:t>Insite to the aims and objectives of the research paper</a:t>
            </a:r>
          </a:p>
          <a:p>
            <a:r>
              <a:rPr lang="en-GB" dirty="0"/>
              <a:t>Overview of the literature review and the steps to follow.</a:t>
            </a:r>
          </a:p>
          <a:p>
            <a:endParaRPr lang="en-GB" dirty="0"/>
          </a:p>
        </p:txBody>
      </p:sp>
      <p:sp>
        <p:nvSpPr>
          <p:cNvPr id="4" name="Slide Number Placeholder 3">
            <a:extLst>
              <a:ext uri="{FF2B5EF4-FFF2-40B4-BE49-F238E27FC236}">
                <a16:creationId xmlns:a16="http://schemas.microsoft.com/office/drawing/2014/main" id="{DC595206-4533-DB4A-35BD-6232D51D4F1D}"/>
              </a:ext>
            </a:extLst>
          </p:cNvPr>
          <p:cNvSpPr>
            <a:spLocks noGrp="1"/>
          </p:cNvSpPr>
          <p:nvPr>
            <p:ph type="sldNum" sz="quarter" idx="5"/>
          </p:nvPr>
        </p:nvSpPr>
        <p:spPr/>
        <p:txBody>
          <a:bodyPr/>
          <a:lstStyle/>
          <a:p>
            <a:fld id="{833EF177-8428-4E70-A623-EE1C9CDAB37C}" type="slidenum">
              <a:rPr lang="en-GB" smtClean="0"/>
              <a:t>2</a:t>
            </a:fld>
            <a:endParaRPr lang="en-GB"/>
          </a:p>
        </p:txBody>
      </p:sp>
    </p:spTree>
    <p:extLst>
      <p:ext uri="{BB962C8B-B14F-4D97-AF65-F5344CB8AC3E}">
        <p14:creationId xmlns:p14="http://schemas.microsoft.com/office/powerpoint/2010/main" val="1790901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5125B-5731-206D-2ADC-6B6614A0CA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0FB149-4DD5-B14C-37CD-73F649BB3E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81C353-8F5D-88D1-80F1-8C8E5DE311B8}"/>
              </a:ext>
            </a:extLst>
          </p:cNvPr>
          <p:cNvSpPr>
            <a:spLocks noGrp="1"/>
          </p:cNvSpPr>
          <p:nvPr>
            <p:ph type="body" idx="1"/>
          </p:nvPr>
        </p:nvSpPr>
        <p:spPr/>
        <p:txBody>
          <a:bodyPr/>
          <a:lstStyle/>
          <a:p>
            <a:endParaRPr lang="en-GB" dirty="0"/>
          </a:p>
          <a:p>
            <a:pPr defTabSz="1422621"/>
            <a:r>
              <a:rPr lang="en-GB" dirty="0"/>
              <a:t>The reason I have decided to do a comparative study of the design codes within the </a:t>
            </a:r>
            <a:r>
              <a:rPr lang="en-GB" dirty="0" err="1"/>
              <a:t>uk</a:t>
            </a:r>
            <a:r>
              <a:rPr lang="en-GB" dirty="0"/>
              <a:t>, is because as a new engineer entering the industry, its imperative to understand how the structures were originally designed so when undertaking assessments of existing structures it's clear what the structures capacities are. </a:t>
            </a:r>
          </a:p>
          <a:p>
            <a:endParaRPr lang="en-GB" dirty="0"/>
          </a:p>
          <a:p>
            <a:r>
              <a:rPr lang="en-GB" dirty="0"/>
              <a:t>History of design codes.. </a:t>
            </a:r>
          </a:p>
          <a:p>
            <a:r>
              <a:rPr lang="en-GB" dirty="0"/>
              <a:t>Mild Steel Production started in the UK between 1856 – 1858. </a:t>
            </a:r>
            <a:br>
              <a:rPr lang="en-GB" dirty="0"/>
            </a:br>
            <a:r>
              <a:rPr lang="en-GB" dirty="0"/>
              <a:t>Why are these dates significant? </a:t>
            </a:r>
          </a:p>
          <a:p>
            <a:r>
              <a:rPr lang="en-GB" dirty="0"/>
              <a:t>Because the first structural design code was issued by the British Standards Institute (BSI) in 1932.</a:t>
            </a:r>
          </a:p>
          <a:p>
            <a:r>
              <a:rPr lang="en-GB" dirty="0"/>
              <a:t>Why did it take so long for the standards to be issued?</a:t>
            </a:r>
          </a:p>
          <a:p>
            <a:r>
              <a:rPr lang="en-GB" dirty="0"/>
              <a:t>Well Mild Steel was still a new material up to the 1900’s, but during WW1 Mild steel production increased due to the requirements for the war (Aircraft Hangers, War Infrastructure and so on...) </a:t>
            </a:r>
          </a:p>
          <a:p>
            <a:endParaRPr lang="en-GB" dirty="0"/>
          </a:p>
          <a:p>
            <a:r>
              <a:rPr lang="en-GB" dirty="0"/>
              <a:t>The introduction of BS449 gave engineers a basis for their structural design methods.</a:t>
            </a:r>
          </a:p>
          <a:p>
            <a:r>
              <a:rPr lang="en-GB" dirty="0"/>
              <a:t>With advances in material properties and engineering practices BSI then introduced BS 5950 in 1982.</a:t>
            </a:r>
          </a:p>
          <a:p>
            <a:r>
              <a:rPr lang="en-GB" dirty="0"/>
              <a:t>The change in design standards brought significant change to the basis of design for engineers which will be highlighted in the literature review section.</a:t>
            </a:r>
          </a:p>
          <a:p>
            <a:r>
              <a:rPr lang="en-GB" dirty="0"/>
              <a:t>Final, to align standards with European Eurocodes was introduced in 2010</a:t>
            </a:r>
          </a:p>
          <a:p>
            <a:endParaRPr lang="en-GB" dirty="0"/>
          </a:p>
        </p:txBody>
      </p:sp>
      <p:sp>
        <p:nvSpPr>
          <p:cNvPr id="4" name="Slide Number Placeholder 3">
            <a:extLst>
              <a:ext uri="{FF2B5EF4-FFF2-40B4-BE49-F238E27FC236}">
                <a16:creationId xmlns:a16="http://schemas.microsoft.com/office/drawing/2014/main" id="{69763B3C-B80B-1417-F562-B0EE24474DEC}"/>
              </a:ext>
            </a:extLst>
          </p:cNvPr>
          <p:cNvSpPr>
            <a:spLocks noGrp="1"/>
          </p:cNvSpPr>
          <p:nvPr>
            <p:ph type="sldNum" sz="quarter" idx="5"/>
          </p:nvPr>
        </p:nvSpPr>
        <p:spPr/>
        <p:txBody>
          <a:bodyPr/>
          <a:lstStyle/>
          <a:p>
            <a:fld id="{833EF177-8428-4E70-A623-EE1C9CDAB37C}" type="slidenum">
              <a:rPr lang="en-GB" smtClean="0"/>
              <a:t>3</a:t>
            </a:fld>
            <a:endParaRPr lang="en-GB"/>
          </a:p>
        </p:txBody>
      </p:sp>
    </p:spTree>
    <p:extLst>
      <p:ext uri="{BB962C8B-B14F-4D97-AF65-F5344CB8AC3E}">
        <p14:creationId xmlns:p14="http://schemas.microsoft.com/office/powerpoint/2010/main" val="1532673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to gain a wider understanding of each design codes and the effects they have on the structure.</a:t>
            </a:r>
            <a:br>
              <a:rPr lang="en-GB" dirty="0"/>
            </a:br>
            <a:endParaRPr lang="en-GB" dirty="0"/>
          </a:p>
          <a:p>
            <a:r>
              <a:rPr lang="en-GB" dirty="0"/>
              <a:t>I have come up with 4no. Aims and Objectives</a:t>
            </a:r>
          </a:p>
          <a:p>
            <a:endParaRPr lang="en-GB" dirty="0"/>
          </a:p>
          <a:p>
            <a:r>
              <a:rPr lang="en-GB" sz="1900" dirty="0"/>
              <a:t>1) Understand historic and modern steel production improvements and its effects on the structural analysis through the structural design standards.</a:t>
            </a:r>
          </a:p>
          <a:p>
            <a:endParaRPr lang="en-GB" sz="1900" dirty="0"/>
          </a:p>
          <a:p>
            <a:pPr lvl="0"/>
            <a:r>
              <a:rPr lang="en-GB" sz="1900" dirty="0"/>
              <a:t>2) Identify and analyse key differences between structural design standards BS449 / BS 5950 &amp; Eurocodes 3.</a:t>
            </a:r>
          </a:p>
          <a:p>
            <a:pPr lvl="0"/>
            <a:endParaRPr lang="en-GB" sz="1900" dirty="0"/>
          </a:p>
          <a:p>
            <a:pPr lvl="0"/>
            <a:r>
              <a:rPr lang="en-GB" sz="1900" dirty="0"/>
              <a:t>3) Conduct a detailed structural analysis of structural members to BS 449 / BS 5950 &amp; Eurocodes 3.</a:t>
            </a:r>
          </a:p>
          <a:p>
            <a:pPr lvl="0"/>
            <a:endParaRPr lang="en-GB" sz="1900" dirty="0"/>
          </a:p>
          <a:p>
            <a:pPr lvl="0"/>
            <a:r>
              <a:rPr lang="en-GB" sz="1900" dirty="0"/>
              <a:t>4) Review the analysis and critically evaluate the results. </a:t>
            </a:r>
          </a:p>
          <a:p>
            <a:pPr lvl="0"/>
            <a:endParaRPr lang="en-GB" sz="1900" dirty="0"/>
          </a:p>
          <a:p>
            <a:pPr lvl="0"/>
            <a:r>
              <a:rPr lang="en-GB" sz="1900" dirty="0"/>
              <a:t>Research questions </a:t>
            </a:r>
          </a:p>
          <a:p>
            <a:pPr lvl="0"/>
            <a:endParaRPr lang="en-GB" sz="1900" b="1" dirty="0"/>
          </a:p>
          <a:p>
            <a:pPr marL="355655" indent="-355655">
              <a:buAutoNum type="arabicParenR"/>
            </a:pPr>
            <a:r>
              <a:rPr lang="en-GB" sz="1900" dirty="0"/>
              <a:t>What are the main changes between BS 449 / BS 5950 &amp; Eurocodes?</a:t>
            </a:r>
          </a:p>
          <a:p>
            <a:pPr marL="355655" indent="-355655">
              <a:buAutoNum type="arabicParenR"/>
            </a:pPr>
            <a:r>
              <a:rPr lang="en-GB" sz="1900" dirty="0"/>
              <a:t>How do the three standards compare in terms of design economy &amp; material utilisation?</a:t>
            </a:r>
          </a:p>
          <a:p>
            <a:pPr marL="355655" indent="-355655">
              <a:buAutoNum type="arabicParenR"/>
            </a:pPr>
            <a:r>
              <a:rPr lang="en-GB" sz="1900" dirty="0"/>
              <a:t>Which specific changes in the design standards have the greatest impact on structural steel design?</a:t>
            </a:r>
          </a:p>
          <a:p>
            <a:pPr marL="355655" indent="-355655">
              <a:buAutoNum type="arabicParenR"/>
            </a:pPr>
            <a:r>
              <a:rPr lang="en-GB" sz="1900" dirty="0"/>
              <a:t>How have the improvements in steel production aided in steel structural design?</a:t>
            </a:r>
          </a:p>
          <a:p>
            <a:pPr lvl="0"/>
            <a:endParaRPr lang="en-GB" sz="1900" dirty="0"/>
          </a:p>
          <a:p>
            <a:endParaRPr lang="en-GB" dirty="0"/>
          </a:p>
          <a:p>
            <a:endParaRPr lang="en-GB" dirty="0"/>
          </a:p>
        </p:txBody>
      </p:sp>
      <p:sp>
        <p:nvSpPr>
          <p:cNvPr id="4" name="Slide Number Placeholder 3"/>
          <p:cNvSpPr>
            <a:spLocks noGrp="1"/>
          </p:cNvSpPr>
          <p:nvPr>
            <p:ph type="sldNum" sz="quarter" idx="5"/>
          </p:nvPr>
        </p:nvSpPr>
        <p:spPr/>
        <p:txBody>
          <a:bodyPr/>
          <a:lstStyle/>
          <a:p>
            <a:fld id="{833EF177-8428-4E70-A623-EE1C9CDAB37C}" type="slidenum">
              <a:rPr lang="en-GB" smtClean="0"/>
              <a:t>4</a:t>
            </a:fld>
            <a:endParaRPr lang="en-GB"/>
          </a:p>
        </p:txBody>
      </p:sp>
    </p:spTree>
    <p:extLst>
      <p:ext uri="{BB962C8B-B14F-4D97-AF65-F5344CB8AC3E}">
        <p14:creationId xmlns:p14="http://schemas.microsoft.com/office/powerpoint/2010/main" val="1986066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my literature review I first looked at the Use of Structural steel within the UK, understanding dates of implementation gives a good oversite of when the Mild steel was introduced and how the design codes tie into historic buildings.</a:t>
            </a:r>
          </a:p>
          <a:p>
            <a:endParaRPr lang="en-GB" dirty="0"/>
          </a:p>
          <a:p>
            <a:r>
              <a:rPr lang="en-GB" dirty="0"/>
              <a:t>Followed by the history of the design standards, in this section I have reviewed BS449 and how it design philosophy is </a:t>
            </a:r>
            <a:r>
              <a:rPr lang="en-GB" sz="1900" dirty="0"/>
              <a:t>permissible stress (working stress) design principles. Using Elastic design, BS 449 has been highlighted as uneconomical during the research.</a:t>
            </a:r>
          </a:p>
          <a:p>
            <a:endParaRPr lang="en-GB" sz="1900" dirty="0"/>
          </a:p>
          <a:p>
            <a:r>
              <a:rPr lang="en-GB" sz="1900" dirty="0"/>
              <a:t>BS 5950 was the introduction to standardise Limit State Design. This design philosophy considers both ultimate and serviceability loads, which provides structural efficiency and safety.</a:t>
            </a:r>
          </a:p>
          <a:p>
            <a:endParaRPr lang="en-GB" sz="1900" dirty="0"/>
          </a:p>
          <a:p>
            <a:r>
              <a:rPr lang="en-GB" sz="1900" dirty="0"/>
              <a:t>Eurocodes became mandatory in the UK in 2010, this was to align and standardise the approach to structural design across Europe. The same as BS 5950 it is based on Limit state design but with the advances in technology and understanding in structural analysis it gives a more robust philosophy in its approach by utilising national annexes.</a:t>
            </a:r>
          </a:p>
          <a:p>
            <a:endParaRPr lang="en-GB" sz="1900" dirty="0"/>
          </a:p>
          <a:p>
            <a:r>
              <a:rPr lang="en-GB" sz="1900" dirty="0"/>
              <a:t>Understanding Elastic and Plastic design helps understand why BS 449 is assumed to be less economical in comparison to the other two standards because its not utilising the maximum out of the materials properties. </a:t>
            </a:r>
          </a:p>
          <a:p>
            <a:endParaRPr lang="en-GB" sz="1900" dirty="0"/>
          </a:p>
          <a:p>
            <a:r>
              <a:rPr lang="en-GB" sz="1900" dirty="0"/>
              <a:t>2no. Research papers that have been assessed during the literature review. </a:t>
            </a:r>
            <a:br>
              <a:rPr lang="en-GB" sz="1900" dirty="0"/>
            </a:br>
            <a:r>
              <a:rPr lang="en-GB" sz="1900" dirty="0"/>
              <a:t>Unfortunately, I have not had responses on request for research papers from 3 others so I am limited with the additional recourse I can compare to.</a:t>
            </a:r>
          </a:p>
          <a:p>
            <a:r>
              <a:rPr lang="en-GB" sz="1900" dirty="0" err="1"/>
              <a:t>Celikag</a:t>
            </a:r>
            <a:r>
              <a:rPr lang="en-GB" sz="1900" dirty="0"/>
              <a:t> &amp; </a:t>
            </a:r>
            <a:r>
              <a:rPr lang="en-GB" sz="1900" dirty="0" err="1"/>
              <a:t>Ocal</a:t>
            </a:r>
            <a:r>
              <a:rPr lang="en-GB" sz="1900" dirty="0"/>
              <a:t> - provides a direct comparison of frame performance between BS 5950 and Eurocode 3, by focusing on frame weights and load-carrying capacity.  Highlighting EC3 can be more economical by up to 55%.</a:t>
            </a:r>
          </a:p>
          <a:p>
            <a:endParaRPr lang="en-GB" sz="1900" dirty="0"/>
          </a:p>
          <a:p>
            <a:r>
              <a:rPr lang="en-GB" sz="1900" dirty="0"/>
              <a:t>Issa research is extremely </a:t>
            </a:r>
            <a:r>
              <a:rPr lang="en-GB" sz="1900" dirty="0" err="1"/>
              <a:t>indepth</a:t>
            </a:r>
            <a:r>
              <a:rPr lang="en-GB" sz="1900" dirty="0"/>
              <a:t> between the analysis of BS 5950 &amp; Eurocode 3, just one highlight from this paper is the effects of safety factors and load combinations between the two. </a:t>
            </a:r>
          </a:p>
          <a:p>
            <a:r>
              <a:rPr lang="en-GB" sz="1900" dirty="0"/>
              <a:t>Once the safety factors have been applied to the load combinations, EC3 is commonly providing less load to the structure. </a:t>
            </a:r>
          </a:p>
        </p:txBody>
      </p:sp>
      <p:sp>
        <p:nvSpPr>
          <p:cNvPr id="4" name="Slide Number Placeholder 3"/>
          <p:cNvSpPr>
            <a:spLocks noGrp="1"/>
          </p:cNvSpPr>
          <p:nvPr>
            <p:ph type="sldNum" sz="quarter" idx="5"/>
          </p:nvPr>
        </p:nvSpPr>
        <p:spPr/>
        <p:txBody>
          <a:bodyPr/>
          <a:lstStyle/>
          <a:p>
            <a:fld id="{833EF177-8428-4E70-A623-EE1C9CDAB37C}" type="slidenum">
              <a:rPr lang="en-GB" smtClean="0"/>
              <a:t>5</a:t>
            </a:fld>
            <a:endParaRPr lang="en-GB"/>
          </a:p>
        </p:txBody>
      </p:sp>
    </p:spTree>
    <p:extLst>
      <p:ext uri="{BB962C8B-B14F-4D97-AF65-F5344CB8AC3E}">
        <p14:creationId xmlns:p14="http://schemas.microsoft.com/office/powerpoint/2010/main" val="4079649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3EF177-8428-4E70-A623-EE1C9CDAB37C}" type="slidenum">
              <a:rPr lang="en-GB" smtClean="0"/>
              <a:t>6</a:t>
            </a:fld>
            <a:endParaRPr lang="en-GB"/>
          </a:p>
        </p:txBody>
      </p:sp>
    </p:spTree>
    <p:extLst>
      <p:ext uri="{BB962C8B-B14F-4D97-AF65-F5344CB8AC3E}">
        <p14:creationId xmlns:p14="http://schemas.microsoft.com/office/powerpoint/2010/main" val="3323993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21232-9F4D-0C93-86B1-26B6126861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E2A91D-2B7D-DEA7-E156-5AE6B73608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500597-BC4C-63D6-0737-ABDF9676592F}"/>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5" name="Footer Placeholder 4">
            <a:extLst>
              <a:ext uri="{FF2B5EF4-FFF2-40B4-BE49-F238E27FC236}">
                <a16:creationId xmlns:a16="http://schemas.microsoft.com/office/drawing/2014/main" id="{FEE28479-C3B9-6633-A8FB-E9006F4496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98FBF7-3FBD-CB91-EA5C-F96F561AED73}"/>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1072600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89F03-0938-EED7-4EDD-0A6C0C8DB3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5E624F-3AEF-DF55-C8C1-5D38587953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76D7C6-9E3C-BDE0-4F53-3CA4F6BD3D48}"/>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5" name="Footer Placeholder 4">
            <a:extLst>
              <a:ext uri="{FF2B5EF4-FFF2-40B4-BE49-F238E27FC236}">
                <a16:creationId xmlns:a16="http://schemas.microsoft.com/office/drawing/2014/main" id="{AE6A11ED-F62C-217D-7732-A96D9C4F71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CB665F-10C2-D1DD-0124-4ED52BCE269D}"/>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4000095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45E0E-8750-5CCB-A062-BFA3FD2073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1ABE5E-83D6-4739-3BAB-BC70C0371B0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CF3643-7F74-0671-C344-180620160CEF}"/>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5" name="Footer Placeholder 4">
            <a:extLst>
              <a:ext uri="{FF2B5EF4-FFF2-40B4-BE49-F238E27FC236}">
                <a16:creationId xmlns:a16="http://schemas.microsoft.com/office/drawing/2014/main" id="{1C7932C7-2F6C-77C7-F7C4-DBD6A3597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0377F7-FE24-5AC1-95BE-BE517B3D2C08}"/>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797652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A8BB-5350-CEA8-8EE1-94D5E010AF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C1CA06-2FCA-E0F7-7FA9-462BAD0845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71BDE8-EA76-0D79-96F8-6BA769FA4F9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1CDDFA-C5DA-15C9-764B-2ECF764A5128}"/>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6" name="Footer Placeholder 5">
            <a:extLst>
              <a:ext uri="{FF2B5EF4-FFF2-40B4-BE49-F238E27FC236}">
                <a16:creationId xmlns:a16="http://schemas.microsoft.com/office/drawing/2014/main" id="{EE8C4FDC-E7EF-0ABD-6DD6-68FCECD512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840545-DE44-F212-BCE1-73AEE432A85A}"/>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3881408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6CAF4-D24F-36AE-B558-D61FA85DF6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368973-CE99-548F-6AE7-C16C60C50A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70BCC9-61C1-6692-1A83-8782106B38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086088-431A-0CD6-F674-4138C8EF85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698261-A9A6-E47C-E849-7E111A4952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FF9E55-3B0E-A7A4-A318-0EC391703969}"/>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8" name="Footer Placeholder 7">
            <a:extLst>
              <a:ext uri="{FF2B5EF4-FFF2-40B4-BE49-F238E27FC236}">
                <a16:creationId xmlns:a16="http://schemas.microsoft.com/office/drawing/2014/main" id="{855A3EF7-36EC-1273-BB9B-FE377E10E8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23080F-A68F-312E-4D31-EC20EAF55BBB}"/>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298569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FCA4D-F386-C7E3-9B19-FEBEF9682D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E69ED0-15EA-FA93-E443-6B4666F1E6FF}"/>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4" name="Footer Placeholder 3">
            <a:extLst>
              <a:ext uri="{FF2B5EF4-FFF2-40B4-BE49-F238E27FC236}">
                <a16:creationId xmlns:a16="http://schemas.microsoft.com/office/drawing/2014/main" id="{ED54DB6B-386A-74D9-42FC-2F5DCA0889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2B6E60D-E797-6606-68DF-A4B9156053FB}"/>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667367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F60ECD-E807-DC8A-56DB-122ABB1F3B4E}"/>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3" name="Footer Placeholder 2">
            <a:extLst>
              <a:ext uri="{FF2B5EF4-FFF2-40B4-BE49-F238E27FC236}">
                <a16:creationId xmlns:a16="http://schemas.microsoft.com/office/drawing/2014/main" id="{A356E41F-EDDD-4EB5-EDEA-A9AFC76869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5C5720-3906-47AD-F29A-12F225EA3ECF}"/>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3257244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106B3-BF73-742A-181C-CBB6640A9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437568-D8C1-8282-6A15-B52DE1D5F6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D89EB4-A46A-93D1-4FAE-EC6D637675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4ED4DB-7940-3532-A384-7A50C90D7ABD}"/>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6" name="Footer Placeholder 5">
            <a:extLst>
              <a:ext uri="{FF2B5EF4-FFF2-40B4-BE49-F238E27FC236}">
                <a16:creationId xmlns:a16="http://schemas.microsoft.com/office/drawing/2014/main" id="{B6406E18-3D39-93D4-6C63-868854ADA9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E662F9-BC65-7565-BD2E-56B0E9F41B0B}"/>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2644546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DF75-084F-FF06-00DE-3C657B8F4E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8F163C-D80E-EE45-E4E5-5F1E8C8A11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C1B83D-1A1B-5A30-BC49-79A093EF21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826AAD-BFC5-6F7D-A109-511FCC746396}"/>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6" name="Footer Placeholder 5">
            <a:extLst>
              <a:ext uri="{FF2B5EF4-FFF2-40B4-BE49-F238E27FC236}">
                <a16:creationId xmlns:a16="http://schemas.microsoft.com/office/drawing/2014/main" id="{49BED064-290D-F55B-2515-56D354C449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E31163-69C0-B4E3-4D4C-BD7A3513691D}"/>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2309856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2BC7B-03BC-610B-F8E6-260C4BAE9E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2351F5-2CB8-AEB0-A77C-4DA9860867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4EA9FC-F022-4C1B-AB5A-CA68F26F7D68}"/>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5" name="Footer Placeholder 4">
            <a:extLst>
              <a:ext uri="{FF2B5EF4-FFF2-40B4-BE49-F238E27FC236}">
                <a16:creationId xmlns:a16="http://schemas.microsoft.com/office/drawing/2014/main" id="{B376D65F-F79B-85A1-FD12-0753A2A575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5D982C-B3AD-FBB3-3F1E-E7487089CC86}"/>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3591577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BAB0D4-9D97-0E29-E79F-345A8CF4CA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091B34-A6F4-1441-4CD9-961502C80B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12167-F434-A5BA-39FD-57C3228F659E}"/>
              </a:ext>
            </a:extLst>
          </p:cNvPr>
          <p:cNvSpPr>
            <a:spLocks noGrp="1"/>
          </p:cNvSpPr>
          <p:nvPr>
            <p:ph type="dt" sz="half" idx="10"/>
          </p:nvPr>
        </p:nvSpPr>
        <p:spPr/>
        <p:txBody>
          <a:bodyPr/>
          <a:lstStyle/>
          <a:p>
            <a:fld id="{FAC82321-0AD3-4E9E-BD00-F6BA732ADE8F}" type="datetimeFigureOut">
              <a:rPr lang="en-GB" smtClean="0"/>
              <a:t>21/01/2026</a:t>
            </a:fld>
            <a:endParaRPr lang="en-GB"/>
          </a:p>
        </p:txBody>
      </p:sp>
      <p:sp>
        <p:nvSpPr>
          <p:cNvPr id="5" name="Footer Placeholder 4">
            <a:extLst>
              <a:ext uri="{FF2B5EF4-FFF2-40B4-BE49-F238E27FC236}">
                <a16:creationId xmlns:a16="http://schemas.microsoft.com/office/drawing/2014/main" id="{4AD8E38D-6692-F87C-47AE-DFB547062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F7FE2B-F46E-7DCB-A881-013900842F2F}"/>
              </a:ext>
            </a:extLst>
          </p:cNvPr>
          <p:cNvSpPr>
            <a:spLocks noGrp="1"/>
          </p:cNvSpPr>
          <p:nvPr>
            <p:ph type="sldNum" sz="quarter" idx="12"/>
          </p:nvPr>
        </p:nvSpPr>
        <p:spPr/>
        <p:txBody>
          <a:bodyPr/>
          <a:lstStyle/>
          <a:p>
            <a:fld id="{9DFC56C4-CA0A-4F9D-A16C-3A4BA02A59B6}" type="slidenum">
              <a:rPr lang="en-GB" smtClean="0"/>
              <a:t>‹#›</a:t>
            </a:fld>
            <a:endParaRPr lang="en-GB"/>
          </a:p>
        </p:txBody>
      </p:sp>
    </p:spTree>
    <p:extLst>
      <p:ext uri="{BB962C8B-B14F-4D97-AF65-F5344CB8AC3E}">
        <p14:creationId xmlns:p14="http://schemas.microsoft.com/office/powerpoint/2010/main" val="1276107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045D80-9C17-ECFF-D670-38A41EEE5B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E517AC-3287-38F3-7CEC-739A3E2073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837527-8CFE-6D21-205F-48A8F1ECC6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C82321-0AD3-4E9E-BD00-F6BA732ADE8F}" type="datetimeFigureOut">
              <a:rPr lang="en-GB" smtClean="0"/>
              <a:t>21/01/2026</a:t>
            </a:fld>
            <a:endParaRPr lang="en-GB"/>
          </a:p>
        </p:txBody>
      </p:sp>
      <p:sp>
        <p:nvSpPr>
          <p:cNvPr id="5" name="Footer Placeholder 4">
            <a:extLst>
              <a:ext uri="{FF2B5EF4-FFF2-40B4-BE49-F238E27FC236}">
                <a16:creationId xmlns:a16="http://schemas.microsoft.com/office/drawing/2014/main" id="{6DEE286C-62B7-C663-93FC-F4CDB69CAB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6ED6A2B-3C84-C639-FE0C-E0F1A9A128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DFC56C4-CA0A-4F9D-A16C-3A4BA02A59B6}" type="slidenum">
              <a:rPr lang="en-GB" smtClean="0"/>
              <a:t>‹#›</a:t>
            </a:fld>
            <a:endParaRPr lang="en-GB"/>
          </a:p>
        </p:txBody>
      </p:sp>
    </p:spTree>
    <p:extLst>
      <p:ext uri="{BB962C8B-B14F-4D97-AF65-F5344CB8AC3E}">
        <p14:creationId xmlns:p14="http://schemas.microsoft.com/office/powerpoint/2010/main" val="417214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7665D1-962C-D77B-0658-ECAA0832BDE2}"/>
            </a:ext>
          </a:extLst>
        </p:cNvPr>
        <p:cNvGrpSpPr/>
        <p:nvPr/>
      </p:nvGrpSpPr>
      <p:grpSpPr>
        <a:xfrm>
          <a:off x="0" y="0"/>
          <a:ext cx="0" cy="0"/>
          <a:chOff x="0" y="0"/>
          <a:chExt cx="0" cy="0"/>
        </a:xfrm>
      </p:grpSpPr>
      <p:pic>
        <p:nvPicPr>
          <p:cNvPr id="23" name="Picture 22" descr="A construction site with cranes and a building&#10;&#10;AI-generated content may be incorrect.">
            <a:extLst>
              <a:ext uri="{FF2B5EF4-FFF2-40B4-BE49-F238E27FC236}">
                <a16:creationId xmlns:a16="http://schemas.microsoft.com/office/drawing/2014/main" id="{301EA47F-10A9-FD62-DAFA-E38BE5B32321}"/>
              </a:ext>
            </a:extLst>
          </p:cNvPr>
          <p:cNvPicPr>
            <a:picLocks noChangeAspect="1"/>
          </p:cNvPicPr>
          <p:nvPr/>
        </p:nvPicPr>
        <p:blipFill>
          <a:blip r:embed="rId3">
            <a:extLst>
              <a:ext uri="{28A0092B-C50C-407E-A947-70E740481C1C}">
                <a14:useLocalDpi xmlns:a14="http://schemas.microsoft.com/office/drawing/2010/main" val="0"/>
              </a:ext>
            </a:extLst>
          </a:blip>
          <a:srcRect r="9674"/>
          <a:stretch>
            <a:fillRect/>
          </a:stretch>
        </p:blipFill>
        <p:spPr>
          <a:xfrm>
            <a:off x="1314309" y="0"/>
            <a:ext cx="10877692" cy="6858000"/>
          </a:xfrm>
          <a:prstGeom prst="rect">
            <a:avLst/>
          </a:prstGeom>
        </p:spPr>
      </p:pic>
      <p:sp>
        <p:nvSpPr>
          <p:cNvPr id="21" name="Freeform: Shape 20">
            <a:extLst>
              <a:ext uri="{FF2B5EF4-FFF2-40B4-BE49-F238E27FC236}">
                <a16:creationId xmlns:a16="http://schemas.microsoft.com/office/drawing/2014/main" id="{1AEEA9AB-11BF-BB27-401F-25E397C4C7CD}"/>
              </a:ext>
            </a:extLst>
          </p:cNvPr>
          <p:cNvSpPr/>
          <p:nvPr/>
        </p:nvSpPr>
        <p:spPr>
          <a:xfrm>
            <a:off x="86740" y="-15"/>
            <a:ext cx="12191998" cy="6858007"/>
          </a:xfrm>
          <a:custGeom>
            <a:avLst/>
            <a:gdLst>
              <a:gd name="connsiteX0" fmla="*/ 9214043 w 12191998"/>
              <a:gd name="connsiteY0" fmla="*/ 995687 h 6858007"/>
              <a:gd name="connsiteX1" fmla="*/ 9117521 w 12191998"/>
              <a:gd name="connsiteY1" fmla="*/ 1092210 h 6858007"/>
              <a:gd name="connsiteX2" fmla="*/ 9117521 w 12191998"/>
              <a:gd name="connsiteY2" fmla="*/ 6598925 h 6858007"/>
              <a:gd name="connsiteX3" fmla="*/ 9214043 w 12191998"/>
              <a:gd name="connsiteY3" fmla="*/ 6695447 h 6858007"/>
              <a:gd name="connsiteX4" fmla="*/ 9600119 w 12191998"/>
              <a:gd name="connsiteY4" fmla="*/ 6695447 h 6858007"/>
              <a:gd name="connsiteX5" fmla="*/ 9696641 w 12191998"/>
              <a:gd name="connsiteY5" fmla="*/ 6598925 h 6858007"/>
              <a:gd name="connsiteX6" fmla="*/ 9696641 w 12191998"/>
              <a:gd name="connsiteY6" fmla="*/ 1092210 h 6858007"/>
              <a:gd name="connsiteX7" fmla="*/ 9600119 w 12191998"/>
              <a:gd name="connsiteY7" fmla="*/ 995687 h 6858007"/>
              <a:gd name="connsiteX8" fmla="*/ 6960350 w 12191998"/>
              <a:gd name="connsiteY8" fmla="*/ 670568 h 6858007"/>
              <a:gd name="connsiteX9" fmla="*/ 6863828 w 12191998"/>
              <a:gd name="connsiteY9" fmla="*/ 767090 h 6858007"/>
              <a:gd name="connsiteX10" fmla="*/ 6863828 w 12191998"/>
              <a:gd name="connsiteY10" fmla="*/ 6273805 h 6858007"/>
              <a:gd name="connsiteX11" fmla="*/ 6960350 w 12191998"/>
              <a:gd name="connsiteY11" fmla="*/ 6370327 h 6858007"/>
              <a:gd name="connsiteX12" fmla="*/ 7346426 w 12191998"/>
              <a:gd name="connsiteY12" fmla="*/ 6370327 h 6858007"/>
              <a:gd name="connsiteX13" fmla="*/ 7442948 w 12191998"/>
              <a:gd name="connsiteY13" fmla="*/ 6273805 h 6858007"/>
              <a:gd name="connsiteX14" fmla="*/ 7442948 w 12191998"/>
              <a:gd name="connsiteY14" fmla="*/ 767090 h 6858007"/>
              <a:gd name="connsiteX15" fmla="*/ 7346426 w 12191998"/>
              <a:gd name="connsiteY15" fmla="*/ 670568 h 6858007"/>
              <a:gd name="connsiteX16" fmla="*/ 8462812 w 12191998"/>
              <a:gd name="connsiteY16" fmla="*/ 355608 h 6858007"/>
              <a:gd name="connsiteX17" fmla="*/ 8366290 w 12191998"/>
              <a:gd name="connsiteY17" fmla="*/ 452130 h 6858007"/>
              <a:gd name="connsiteX18" fmla="*/ 8366290 w 12191998"/>
              <a:gd name="connsiteY18" fmla="*/ 6416045 h 6858007"/>
              <a:gd name="connsiteX19" fmla="*/ 8462812 w 12191998"/>
              <a:gd name="connsiteY19" fmla="*/ 6512567 h 6858007"/>
              <a:gd name="connsiteX20" fmla="*/ 8848888 w 12191998"/>
              <a:gd name="connsiteY20" fmla="*/ 6512567 h 6858007"/>
              <a:gd name="connsiteX21" fmla="*/ 8945410 w 12191998"/>
              <a:gd name="connsiteY21" fmla="*/ 6416045 h 6858007"/>
              <a:gd name="connsiteX22" fmla="*/ 8945410 w 12191998"/>
              <a:gd name="connsiteY22" fmla="*/ 452130 h 6858007"/>
              <a:gd name="connsiteX23" fmla="*/ 8848888 w 12191998"/>
              <a:gd name="connsiteY23" fmla="*/ 355608 h 6858007"/>
              <a:gd name="connsiteX24" fmla="*/ 10716505 w 12191998"/>
              <a:gd name="connsiteY24" fmla="*/ 355607 h 6858007"/>
              <a:gd name="connsiteX25" fmla="*/ 10619983 w 12191998"/>
              <a:gd name="connsiteY25" fmla="*/ 452129 h 6858007"/>
              <a:gd name="connsiteX26" fmla="*/ 10619983 w 12191998"/>
              <a:gd name="connsiteY26" fmla="*/ 5965927 h 6858007"/>
              <a:gd name="connsiteX27" fmla="*/ 10716505 w 12191998"/>
              <a:gd name="connsiteY27" fmla="*/ 6062449 h 6858007"/>
              <a:gd name="connsiteX28" fmla="*/ 11102581 w 12191998"/>
              <a:gd name="connsiteY28" fmla="*/ 6062449 h 6858007"/>
              <a:gd name="connsiteX29" fmla="*/ 11199103 w 12191998"/>
              <a:gd name="connsiteY29" fmla="*/ 5965927 h 6858007"/>
              <a:gd name="connsiteX30" fmla="*/ 11199103 w 12191998"/>
              <a:gd name="connsiteY30" fmla="*/ 452129 h 6858007"/>
              <a:gd name="connsiteX31" fmla="*/ 11102581 w 12191998"/>
              <a:gd name="connsiteY31" fmla="*/ 355607 h 6858007"/>
              <a:gd name="connsiteX32" fmla="*/ 7711581 w 12191998"/>
              <a:gd name="connsiteY32" fmla="*/ 172728 h 6858007"/>
              <a:gd name="connsiteX33" fmla="*/ 7615059 w 12191998"/>
              <a:gd name="connsiteY33" fmla="*/ 269250 h 6858007"/>
              <a:gd name="connsiteX34" fmla="*/ 7615059 w 12191998"/>
              <a:gd name="connsiteY34" fmla="*/ 6598925 h 6858007"/>
              <a:gd name="connsiteX35" fmla="*/ 7711581 w 12191998"/>
              <a:gd name="connsiteY35" fmla="*/ 6695447 h 6858007"/>
              <a:gd name="connsiteX36" fmla="*/ 8097657 w 12191998"/>
              <a:gd name="connsiteY36" fmla="*/ 6695447 h 6858007"/>
              <a:gd name="connsiteX37" fmla="*/ 8194179 w 12191998"/>
              <a:gd name="connsiteY37" fmla="*/ 6598925 h 6858007"/>
              <a:gd name="connsiteX38" fmla="*/ 8194179 w 12191998"/>
              <a:gd name="connsiteY38" fmla="*/ 269250 h 6858007"/>
              <a:gd name="connsiteX39" fmla="*/ 8097657 w 12191998"/>
              <a:gd name="connsiteY39" fmla="*/ 172728 h 6858007"/>
              <a:gd name="connsiteX40" fmla="*/ 9965274 w 12191998"/>
              <a:gd name="connsiteY40" fmla="*/ 172727 h 6858007"/>
              <a:gd name="connsiteX41" fmla="*/ 9868752 w 12191998"/>
              <a:gd name="connsiteY41" fmla="*/ 269249 h 6858007"/>
              <a:gd name="connsiteX42" fmla="*/ 9868752 w 12191998"/>
              <a:gd name="connsiteY42" fmla="*/ 6416045 h 6858007"/>
              <a:gd name="connsiteX43" fmla="*/ 9965274 w 12191998"/>
              <a:gd name="connsiteY43" fmla="*/ 6512567 h 6858007"/>
              <a:gd name="connsiteX44" fmla="*/ 10351350 w 12191998"/>
              <a:gd name="connsiteY44" fmla="*/ 6512567 h 6858007"/>
              <a:gd name="connsiteX45" fmla="*/ 10447872 w 12191998"/>
              <a:gd name="connsiteY45" fmla="*/ 6416045 h 6858007"/>
              <a:gd name="connsiteX46" fmla="*/ 10447872 w 12191998"/>
              <a:gd name="connsiteY46" fmla="*/ 269249 h 6858007"/>
              <a:gd name="connsiteX47" fmla="*/ 10351350 w 12191998"/>
              <a:gd name="connsiteY47" fmla="*/ 172727 h 6858007"/>
              <a:gd name="connsiteX48" fmla="*/ 11467736 w 12191998"/>
              <a:gd name="connsiteY48" fmla="*/ 172727 h 6858007"/>
              <a:gd name="connsiteX49" fmla="*/ 11371214 w 12191998"/>
              <a:gd name="connsiteY49" fmla="*/ 269249 h 6858007"/>
              <a:gd name="connsiteX50" fmla="*/ 11371214 w 12191998"/>
              <a:gd name="connsiteY50" fmla="*/ 6416045 h 6858007"/>
              <a:gd name="connsiteX51" fmla="*/ 11467736 w 12191998"/>
              <a:gd name="connsiteY51" fmla="*/ 6512567 h 6858007"/>
              <a:gd name="connsiteX52" fmla="*/ 11853812 w 12191998"/>
              <a:gd name="connsiteY52" fmla="*/ 6512567 h 6858007"/>
              <a:gd name="connsiteX53" fmla="*/ 11950334 w 12191998"/>
              <a:gd name="connsiteY53" fmla="*/ 6416045 h 6858007"/>
              <a:gd name="connsiteX54" fmla="*/ 11950334 w 12191998"/>
              <a:gd name="connsiteY54" fmla="*/ 269249 h 6858007"/>
              <a:gd name="connsiteX55" fmla="*/ 11853812 w 12191998"/>
              <a:gd name="connsiteY55" fmla="*/ 172727 h 6858007"/>
              <a:gd name="connsiteX56" fmla="*/ 0 w 12191998"/>
              <a:gd name="connsiteY56" fmla="*/ 0 h 6858007"/>
              <a:gd name="connsiteX57" fmla="*/ 12191998 w 12191998"/>
              <a:gd name="connsiteY57" fmla="*/ 0 h 6858007"/>
              <a:gd name="connsiteX58" fmla="*/ 12191998 w 12191998"/>
              <a:gd name="connsiteY58" fmla="*/ 6858007 h 6858007"/>
              <a:gd name="connsiteX59" fmla="*/ 0 w 12191998"/>
              <a:gd name="connsiteY59" fmla="*/ 6858007 h 685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2191998" h="6858007">
                <a:moveTo>
                  <a:pt x="9214043" y="995687"/>
                </a:moveTo>
                <a:cubicBezTo>
                  <a:pt x="9160735" y="995687"/>
                  <a:pt x="9117521" y="1038901"/>
                  <a:pt x="9117521" y="1092210"/>
                </a:cubicBezTo>
                <a:lnTo>
                  <a:pt x="9117521" y="6598925"/>
                </a:lnTo>
                <a:cubicBezTo>
                  <a:pt x="9117521" y="6652233"/>
                  <a:pt x="9160735" y="6695447"/>
                  <a:pt x="9214043" y="6695447"/>
                </a:cubicBezTo>
                <a:lnTo>
                  <a:pt x="9600119" y="6695447"/>
                </a:lnTo>
                <a:cubicBezTo>
                  <a:pt x="9653427" y="6695447"/>
                  <a:pt x="9696641" y="6652233"/>
                  <a:pt x="9696641" y="6598925"/>
                </a:cubicBezTo>
                <a:lnTo>
                  <a:pt x="9696641" y="1092210"/>
                </a:lnTo>
                <a:cubicBezTo>
                  <a:pt x="9696641" y="1038901"/>
                  <a:pt x="9653427" y="995687"/>
                  <a:pt x="9600119" y="995687"/>
                </a:cubicBezTo>
                <a:close/>
                <a:moveTo>
                  <a:pt x="6960350" y="670568"/>
                </a:moveTo>
                <a:cubicBezTo>
                  <a:pt x="6907042" y="670568"/>
                  <a:pt x="6863828" y="713782"/>
                  <a:pt x="6863828" y="767090"/>
                </a:cubicBezTo>
                <a:lnTo>
                  <a:pt x="6863828" y="6273805"/>
                </a:lnTo>
                <a:cubicBezTo>
                  <a:pt x="6863828" y="6327113"/>
                  <a:pt x="6907042" y="6370327"/>
                  <a:pt x="6960350" y="6370327"/>
                </a:cubicBezTo>
                <a:lnTo>
                  <a:pt x="7346426" y="6370327"/>
                </a:lnTo>
                <a:cubicBezTo>
                  <a:pt x="7399734" y="6370327"/>
                  <a:pt x="7442948" y="6327113"/>
                  <a:pt x="7442948" y="6273805"/>
                </a:cubicBezTo>
                <a:lnTo>
                  <a:pt x="7442948" y="767090"/>
                </a:lnTo>
                <a:cubicBezTo>
                  <a:pt x="7442948" y="713782"/>
                  <a:pt x="7399734" y="670568"/>
                  <a:pt x="7346426" y="670568"/>
                </a:cubicBezTo>
                <a:close/>
                <a:moveTo>
                  <a:pt x="8462812" y="355608"/>
                </a:moveTo>
                <a:cubicBezTo>
                  <a:pt x="8409504" y="355608"/>
                  <a:pt x="8366290" y="398821"/>
                  <a:pt x="8366290" y="452130"/>
                </a:cubicBezTo>
                <a:lnTo>
                  <a:pt x="8366290" y="6416045"/>
                </a:lnTo>
                <a:cubicBezTo>
                  <a:pt x="8366290" y="6469353"/>
                  <a:pt x="8409504" y="6512567"/>
                  <a:pt x="8462812" y="6512567"/>
                </a:cubicBezTo>
                <a:lnTo>
                  <a:pt x="8848888" y="6512567"/>
                </a:lnTo>
                <a:cubicBezTo>
                  <a:pt x="8902196" y="6512567"/>
                  <a:pt x="8945410" y="6469353"/>
                  <a:pt x="8945410" y="6416045"/>
                </a:cubicBezTo>
                <a:lnTo>
                  <a:pt x="8945410" y="452130"/>
                </a:lnTo>
                <a:cubicBezTo>
                  <a:pt x="8945410" y="398821"/>
                  <a:pt x="8902196" y="355608"/>
                  <a:pt x="8848888" y="355608"/>
                </a:cubicBezTo>
                <a:close/>
                <a:moveTo>
                  <a:pt x="10716505" y="355607"/>
                </a:moveTo>
                <a:cubicBezTo>
                  <a:pt x="10663197" y="355607"/>
                  <a:pt x="10619983" y="398821"/>
                  <a:pt x="10619983" y="452129"/>
                </a:cubicBezTo>
                <a:lnTo>
                  <a:pt x="10619983" y="5965927"/>
                </a:lnTo>
                <a:cubicBezTo>
                  <a:pt x="10619983" y="6019235"/>
                  <a:pt x="10663197" y="6062449"/>
                  <a:pt x="10716505" y="6062449"/>
                </a:cubicBezTo>
                <a:lnTo>
                  <a:pt x="11102581" y="6062449"/>
                </a:lnTo>
                <a:cubicBezTo>
                  <a:pt x="11155889" y="6062449"/>
                  <a:pt x="11199103" y="6019235"/>
                  <a:pt x="11199103" y="5965927"/>
                </a:cubicBezTo>
                <a:lnTo>
                  <a:pt x="11199103" y="452129"/>
                </a:lnTo>
                <a:cubicBezTo>
                  <a:pt x="11199103" y="398821"/>
                  <a:pt x="11155889" y="355607"/>
                  <a:pt x="11102581" y="355607"/>
                </a:cubicBezTo>
                <a:close/>
                <a:moveTo>
                  <a:pt x="7711581" y="172728"/>
                </a:moveTo>
                <a:cubicBezTo>
                  <a:pt x="7658273" y="172728"/>
                  <a:pt x="7615059" y="215942"/>
                  <a:pt x="7615059" y="269250"/>
                </a:cubicBezTo>
                <a:lnTo>
                  <a:pt x="7615059" y="6598925"/>
                </a:lnTo>
                <a:cubicBezTo>
                  <a:pt x="7615059" y="6652233"/>
                  <a:pt x="7658273" y="6695447"/>
                  <a:pt x="7711581" y="6695447"/>
                </a:cubicBezTo>
                <a:lnTo>
                  <a:pt x="8097657" y="6695447"/>
                </a:lnTo>
                <a:cubicBezTo>
                  <a:pt x="8150965" y="6695447"/>
                  <a:pt x="8194179" y="6652233"/>
                  <a:pt x="8194179" y="6598925"/>
                </a:cubicBezTo>
                <a:lnTo>
                  <a:pt x="8194179" y="269250"/>
                </a:lnTo>
                <a:cubicBezTo>
                  <a:pt x="8194179" y="215942"/>
                  <a:pt x="8150965" y="172728"/>
                  <a:pt x="8097657" y="172728"/>
                </a:cubicBezTo>
                <a:close/>
                <a:moveTo>
                  <a:pt x="9965274" y="172727"/>
                </a:moveTo>
                <a:cubicBezTo>
                  <a:pt x="9911966" y="172727"/>
                  <a:pt x="9868752" y="215941"/>
                  <a:pt x="9868752" y="269249"/>
                </a:cubicBezTo>
                <a:lnTo>
                  <a:pt x="9868752" y="6416045"/>
                </a:lnTo>
                <a:cubicBezTo>
                  <a:pt x="9868752" y="6469353"/>
                  <a:pt x="9911966" y="6512567"/>
                  <a:pt x="9965274" y="6512567"/>
                </a:cubicBezTo>
                <a:lnTo>
                  <a:pt x="10351350" y="6512567"/>
                </a:lnTo>
                <a:cubicBezTo>
                  <a:pt x="10404658" y="6512567"/>
                  <a:pt x="10447872" y="6469353"/>
                  <a:pt x="10447872" y="6416045"/>
                </a:cubicBezTo>
                <a:lnTo>
                  <a:pt x="10447872" y="269249"/>
                </a:lnTo>
                <a:cubicBezTo>
                  <a:pt x="10447872" y="215941"/>
                  <a:pt x="10404658" y="172727"/>
                  <a:pt x="10351350" y="172727"/>
                </a:cubicBezTo>
                <a:close/>
                <a:moveTo>
                  <a:pt x="11467736" y="172727"/>
                </a:moveTo>
                <a:cubicBezTo>
                  <a:pt x="11414428" y="172727"/>
                  <a:pt x="11371214" y="215941"/>
                  <a:pt x="11371214" y="269249"/>
                </a:cubicBezTo>
                <a:lnTo>
                  <a:pt x="11371214" y="6416045"/>
                </a:lnTo>
                <a:cubicBezTo>
                  <a:pt x="11371214" y="6469353"/>
                  <a:pt x="11414428" y="6512567"/>
                  <a:pt x="11467736" y="6512567"/>
                </a:cubicBezTo>
                <a:lnTo>
                  <a:pt x="11853812" y="6512567"/>
                </a:lnTo>
                <a:cubicBezTo>
                  <a:pt x="11907120" y="6512567"/>
                  <a:pt x="11950334" y="6469353"/>
                  <a:pt x="11950334" y="6416045"/>
                </a:cubicBezTo>
                <a:lnTo>
                  <a:pt x="11950334" y="269249"/>
                </a:lnTo>
                <a:cubicBezTo>
                  <a:pt x="11950334" y="215941"/>
                  <a:pt x="11907120" y="172727"/>
                  <a:pt x="11853812" y="172727"/>
                </a:cubicBezTo>
                <a:close/>
                <a:moveTo>
                  <a:pt x="0" y="0"/>
                </a:moveTo>
                <a:lnTo>
                  <a:pt x="12191998" y="0"/>
                </a:lnTo>
                <a:lnTo>
                  <a:pt x="12191998" y="6858007"/>
                </a:lnTo>
                <a:lnTo>
                  <a:pt x="0" y="6858007"/>
                </a:lnTo>
                <a:close/>
              </a:path>
            </a:pathLst>
          </a:cu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grpSp>
        <p:nvGrpSpPr>
          <p:cNvPr id="12" name="Group 11">
            <a:extLst>
              <a:ext uri="{FF2B5EF4-FFF2-40B4-BE49-F238E27FC236}">
                <a16:creationId xmlns:a16="http://schemas.microsoft.com/office/drawing/2014/main" id="{8D8C0A92-A723-0F9B-38BD-6A3FD3B70C93}"/>
              </a:ext>
            </a:extLst>
          </p:cNvPr>
          <p:cNvGrpSpPr/>
          <p:nvPr/>
        </p:nvGrpSpPr>
        <p:grpSpPr>
          <a:xfrm>
            <a:off x="-2055105" y="-8"/>
            <a:ext cx="3467388" cy="6858000"/>
            <a:chOff x="9143998" y="0"/>
            <a:chExt cx="3467388" cy="6858000"/>
          </a:xfrm>
        </p:grpSpPr>
        <p:sp>
          <p:nvSpPr>
            <p:cNvPr id="39" name="Rectangle 38">
              <a:extLst>
                <a:ext uri="{FF2B5EF4-FFF2-40B4-BE49-F238E27FC236}">
                  <a16:creationId xmlns:a16="http://schemas.microsoft.com/office/drawing/2014/main" id="{09ADE233-2AA4-709E-CFEE-70CFD6E0B397}"/>
                </a:ext>
              </a:extLst>
            </p:cNvPr>
            <p:cNvSpPr/>
            <p:nvPr/>
          </p:nvSpPr>
          <p:spPr>
            <a:xfrm>
              <a:off x="9143998" y="0"/>
              <a:ext cx="3048001"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Rectangle 75">
              <a:extLst>
                <a:ext uri="{FF2B5EF4-FFF2-40B4-BE49-F238E27FC236}">
                  <a16:creationId xmlns:a16="http://schemas.microsoft.com/office/drawing/2014/main" id="{1D42CFF2-2369-5084-F5AA-6F6DE7DFAC52}"/>
                </a:ext>
              </a:extLst>
            </p:cNvPr>
            <p:cNvSpPr/>
            <p:nvPr/>
          </p:nvSpPr>
          <p:spPr>
            <a:xfrm rot="16200000">
              <a:off x="9623985" y="2967334"/>
              <a:ext cx="4034822"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NEXT STEPS</a:t>
              </a:r>
            </a:p>
          </p:txBody>
        </p:sp>
        <p:sp>
          <p:nvSpPr>
            <p:cNvPr id="7" name="Isosceles Triangle 6">
              <a:extLst>
                <a:ext uri="{FF2B5EF4-FFF2-40B4-BE49-F238E27FC236}">
                  <a16:creationId xmlns:a16="http://schemas.microsoft.com/office/drawing/2014/main" id="{C6E442A5-FF29-5006-88DE-B0FFCF19D1AC}"/>
                </a:ext>
              </a:extLst>
            </p:cNvPr>
            <p:cNvSpPr/>
            <p:nvPr/>
          </p:nvSpPr>
          <p:spPr>
            <a:xfrm rot="5400000">
              <a:off x="9053372" y="3219304"/>
              <a:ext cx="6696642" cy="419387"/>
            </a:xfrm>
            <a:prstGeom prst="triangl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 name="Group 10">
            <a:extLst>
              <a:ext uri="{FF2B5EF4-FFF2-40B4-BE49-F238E27FC236}">
                <a16:creationId xmlns:a16="http://schemas.microsoft.com/office/drawing/2014/main" id="{F7EF598B-EDC1-F0E8-3023-97072496CD60}"/>
              </a:ext>
            </a:extLst>
          </p:cNvPr>
          <p:cNvGrpSpPr/>
          <p:nvPr/>
        </p:nvGrpSpPr>
        <p:grpSpPr>
          <a:xfrm>
            <a:off x="-2357147" y="-6"/>
            <a:ext cx="3467363" cy="6858000"/>
            <a:chOff x="6096000" y="0"/>
            <a:chExt cx="3467363" cy="6858000"/>
          </a:xfrm>
        </p:grpSpPr>
        <p:sp>
          <p:nvSpPr>
            <p:cNvPr id="8" name="Rectangle 7">
              <a:extLst>
                <a:ext uri="{FF2B5EF4-FFF2-40B4-BE49-F238E27FC236}">
                  <a16:creationId xmlns:a16="http://schemas.microsoft.com/office/drawing/2014/main" id="{501B6CE0-CF21-D7F9-889F-51677EBBE63D}"/>
                </a:ext>
              </a:extLst>
            </p:cNvPr>
            <p:cNvSpPr/>
            <p:nvPr/>
          </p:nvSpPr>
          <p:spPr>
            <a:xfrm>
              <a:off x="6096000" y="0"/>
              <a:ext cx="304800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C65110D2-06CD-510A-EEE1-BDEFCB5A90C3}"/>
                </a:ext>
              </a:extLst>
            </p:cNvPr>
            <p:cNvSpPr/>
            <p:nvPr/>
          </p:nvSpPr>
          <p:spPr>
            <a:xfrm rot="16200000">
              <a:off x="5215553" y="2967335"/>
              <a:ext cx="6755697"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LITERATURE REVIEW</a:t>
              </a:r>
            </a:p>
          </p:txBody>
        </p:sp>
        <p:sp>
          <p:nvSpPr>
            <p:cNvPr id="4" name="Isosceles Triangle 3">
              <a:extLst>
                <a:ext uri="{FF2B5EF4-FFF2-40B4-BE49-F238E27FC236}">
                  <a16:creationId xmlns:a16="http://schemas.microsoft.com/office/drawing/2014/main" id="{D6AF52E4-0797-5F68-6D47-2A41CE34981C}"/>
                </a:ext>
              </a:extLst>
            </p:cNvPr>
            <p:cNvSpPr/>
            <p:nvPr/>
          </p:nvSpPr>
          <p:spPr>
            <a:xfrm rot="5400000">
              <a:off x="6005349" y="3219305"/>
              <a:ext cx="6696642" cy="419387"/>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B1CA5F88-00FA-3656-4CDE-B01E2B8068EE}"/>
              </a:ext>
            </a:extLst>
          </p:cNvPr>
          <p:cNvGrpSpPr/>
          <p:nvPr/>
        </p:nvGrpSpPr>
        <p:grpSpPr>
          <a:xfrm>
            <a:off x="-2659206" y="-4"/>
            <a:ext cx="3467372" cy="6858000"/>
            <a:chOff x="3048000" y="0"/>
            <a:chExt cx="3467372" cy="6858000"/>
          </a:xfrm>
        </p:grpSpPr>
        <p:sp>
          <p:nvSpPr>
            <p:cNvPr id="6" name="Rectangle 5">
              <a:extLst>
                <a:ext uri="{FF2B5EF4-FFF2-40B4-BE49-F238E27FC236}">
                  <a16:creationId xmlns:a16="http://schemas.microsoft.com/office/drawing/2014/main" id="{1902122D-728C-40EA-699C-DCA8F8CD8D89}"/>
                </a:ext>
              </a:extLst>
            </p:cNvPr>
            <p:cNvSpPr/>
            <p:nvPr/>
          </p:nvSpPr>
          <p:spPr>
            <a:xfrm>
              <a:off x="3048000" y="0"/>
              <a:ext cx="3048001"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D88BF521-8BD7-D6C8-3AD2-1E53E36E59D5}"/>
                </a:ext>
              </a:extLst>
            </p:cNvPr>
            <p:cNvSpPr/>
            <p:nvPr/>
          </p:nvSpPr>
          <p:spPr>
            <a:xfrm rot="16200000">
              <a:off x="2197086" y="2967335"/>
              <a:ext cx="6696641"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AIMS &amp; OBJECTIONS</a:t>
              </a:r>
            </a:p>
          </p:txBody>
        </p:sp>
        <p:sp>
          <p:nvSpPr>
            <p:cNvPr id="3" name="Isosceles Triangle 2">
              <a:extLst>
                <a:ext uri="{FF2B5EF4-FFF2-40B4-BE49-F238E27FC236}">
                  <a16:creationId xmlns:a16="http://schemas.microsoft.com/office/drawing/2014/main" id="{75AA0072-E702-EE53-732F-7F68249FC92C}"/>
                </a:ext>
              </a:extLst>
            </p:cNvPr>
            <p:cNvSpPr/>
            <p:nvPr/>
          </p:nvSpPr>
          <p:spPr>
            <a:xfrm rot="5400000">
              <a:off x="2957358" y="3219305"/>
              <a:ext cx="6696642" cy="419387"/>
            </a:xfrm>
            <a:prstGeom prst="triangle">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a:extLst>
              <a:ext uri="{FF2B5EF4-FFF2-40B4-BE49-F238E27FC236}">
                <a16:creationId xmlns:a16="http://schemas.microsoft.com/office/drawing/2014/main" id="{4D2B2110-1C3E-619F-F45C-AB68076284BF}"/>
              </a:ext>
            </a:extLst>
          </p:cNvPr>
          <p:cNvGrpSpPr/>
          <p:nvPr/>
        </p:nvGrpSpPr>
        <p:grpSpPr>
          <a:xfrm>
            <a:off x="-2961252" y="-3"/>
            <a:ext cx="3467379" cy="6858000"/>
            <a:chOff x="1" y="0"/>
            <a:chExt cx="3467379" cy="6858000"/>
          </a:xfrm>
        </p:grpSpPr>
        <p:sp>
          <p:nvSpPr>
            <p:cNvPr id="5" name="Rectangle 4">
              <a:extLst>
                <a:ext uri="{FF2B5EF4-FFF2-40B4-BE49-F238E27FC236}">
                  <a16:creationId xmlns:a16="http://schemas.microsoft.com/office/drawing/2014/main" id="{E926945D-C7FD-2421-6FA6-3D134EADF511}"/>
                </a:ext>
              </a:extLst>
            </p:cNvPr>
            <p:cNvSpPr/>
            <p:nvPr/>
          </p:nvSpPr>
          <p:spPr>
            <a:xfrm>
              <a:off x="1" y="0"/>
              <a:ext cx="30480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spc="50">
                <a:ln w="0"/>
                <a:solidFill>
                  <a:schemeClr val="bg2"/>
                </a:solidFill>
                <a:effectLst>
                  <a:innerShdw blurRad="63500" dist="50800" dir="13500000">
                    <a:srgbClr val="000000">
                      <a:alpha val="50000"/>
                    </a:srgbClr>
                  </a:innerShdw>
                </a:effectLst>
              </a:endParaRPr>
            </a:p>
          </p:txBody>
        </p:sp>
        <p:sp>
          <p:nvSpPr>
            <p:cNvPr id="41" name="Rectangle 40">
              <a:extLst>
                <a:ext uri="{FF2B5EF4-FFF2-40B4-BE49-F238E27FC236}">
                  <a16:creationId xmlns:a16="http://schemas.microsoft.com/office/drawing/2014/main" id="{B72CF160-1330-23CA-F445-8273937DD767}"/>
                </a:ext>
              </a:extLst>
            </p:cNvPr>
            <p:cNvSpPr/>
            <p:nvPr/>
          </p:nvSpPr>
          <p:spPr>
            <a:xfrm rot="16200000">
              <a:off x="-136047" y="2967334"/>
              <a:ext cx="5266891" cy="923330"/>
            </a:xfrm>
            <a:prstGeom prst="rect">
              <a:avLst/>
            </a:prstGeom>
            <a:noFill/>
          </p:spPr>
          <p:txBody>
            <a:bodyPr wrap="squar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INTRODUCTION</a:t>
              </a:r>
            </a:p>
          </p:txBody>
        </p:sp>
        <p:sp>
          <p:nvSpPr>
            <p:cNvPr id="2" name="Isosceles Triangle 1">
              <a:extLst>
                <a:ext uri="{FF2B5EF4-FFF2-40B4-BE49-F238E27FC236}">
                  <a16:creationId xmlns:a16="http://schemas.microsoft.com/office/drawing/2014/main" id="{94A83B36-FFB3-D703-60C2-3334ABD4E70C}"/>
                </a:ext>
              </a:extLst>
            </p:cNvPr>
            <p:cNvSpPr/>
            <p:nvPr/>
          </p:nvSpPr>
          <p:spPr>
            <a:xfrm rot="5400000">
              <a:off x="-90634" y="3219306"/>
              <a:ext cx="6696642" cy="419387"/>
            </a:xfrm>
            <a:prstGeom prst="triangle">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4" name="Rectangle 23">
            <a:extLst>
              <a:ext uri="{FF2B5EF4-FFF2-40B4-BE49-F238E27FC236}">
                <a16:creationId xmlns:a16="http://schemas.microsoft.com/office/drawing/2014/main" id="{B770444C-785D-8072-0C17-9E6B7FB144B1}"/>
              </a:ext>
            </a:extLst>
          </p:cNvPr>
          <p:cNvSpPr/>
          <p:nvPr/>
        </p:nvSpPr>
        <p:spPr>
          <a:xfrm>
            <a:off x="1429451" y="1073183"/>
            <a:ext cx="5469189" cy="5786199"/>
          </a:xfrm>
          <a:prstGeom prst="rect">
            <a:avLst/>
          </a:prstGeom>
          <a:noFill/>
        </p:spPr>
        <p:txBody>
          <a:bodyPr wrap="square" lIns="91440" tIns="45720" rIns="91440" bIns="45720">
            <a:spAutoFit/>
          </a:bodyPr>
          <a:lstStyle/>
          <a:p>
            <a:pPr algn="ctr"/>
            <a:r>
              <a:rPr lang="en-GB" sz="4800" b="1" cap="none" spc="50" dirty="0">
                <a:ln w="0"/>
                <a:solidFill>
                  <a:schemeClr val="accent1">
                    <a:lumMod val="50000"/>
                  </a:schemeClr>
                </a:solidFill>
                <a:effectLst>
                  <a:innerShdw blurRad="63500" dist="50800" dir="13500000">
                    <a:srgbClr val="000000">
                      <a:alpha val="50000"/>
                    </a:srgbClr>
                  </a:innerShdw>
                </a:effectLst>
              </a:rPr>
              <a:t>A COMPARATIVE </a:t>
            </a:r>
          </a:p>
          <a:p>
            <a:pPr algn="ctr"/>
            <a:r>
              <a:rPr lang="en-GB" sz="4800" b="1" cap="none" spc="50" dirty="0">
                <a:ln w="0"/>
                <a:solidFill>
                  <a:schemeClr val="accent1">
                    <a:lumMod val="50000"/>
                  </a:schemeClr>
                </a:solidFill>
                <a:effectLst>
                  <a:innerShdw blurRad="63500" dist="50800" dir="13500000">
                    <a:srgbClr val="000000">
                      <a:alpha val="50000"/>
                    </a:srgbClr>
                  </a:innerShdw>
                </a:effectLst>
              </a:rPr>
              <a:t>STUDY OF BS 449,</a:t>
            </a:r>
          </a:p>
          <a:p>
            <a:pPr algn="ctr"/>
            <a:r>
              <a:rPr lang="en-GB" sz="4800" b="1" cap="none" spc="50" dirty="0">
                <a:ln w="0"/>
                <a:solidFill>
                  <a:schemeClr val="accent1">
                    <a:lumMod val="50000"/>
                  </a:schemeClr>
                </a:solidFill>
                <a:effectLst>
                  <a:innerShdw blurRad="63500" dist="50800" dir="13500000">
                    <a:srgbClr val="000000">
                      <a:alpha val="50000"/>
                    </a:srgbClr>
                  </a:innerShdw>
                </a:effectLst>
              </a:rPr>
              <a:t>BS 5950 AND </a:t>
            </a:r>
          </a:p>
          <a:p>
            <a:pPr algn="ctr"/>
            <a:r>
              <a:rPr lang="en-GB" sz="4800" b="1" cap="none" spc="50" dirty="0">
                <a:ln w="0"/>
                <a:solidFill>
                  <a:schemeClr val="accent1">
                    <a:lumMod val="50000"/>
                  </a:schemeClr>
                </a:solidFill>
                <a:effectLst>
                  <a:innerShdw blurRad="63500" dist="50800" dir="13500000">
                    <a:srgbClr val="000000">
                      <a:alpha val="50000"/>
                    </a:srgbClr>
                  </a:innerShdw>
                </a:effectLst>
              </a:rPr>
              <a:t>EUROCODE 3 </a:t>
            </a:r>
          </a:p>
          <a:p>
            <a:pPr algn="ctr"/>
            <a:r>
              <a:rPr lang="en-GB" sz="4800" b="1" cap="none" spc="50" dirty="0">
                <a:ln w="0"/>
                <a:solidFill>
                  <a:schemeClr val="accent1">
                    <a:lumMod val="50000"/>
                  </a:schemeClr>
                </a:solidFill>
                <a:effectLst>
                  <a:innerShdw blurRad="63500" dist="50800" dir="13500000">
                    <a:srgbClr val="000000">
                      <a:alpha val="50000"/>
                    </a:srgbClr>
                  </a:innerShdw>
                </a:effectLst>
              </a:rPr>
              <a:t>FOR STRUCTURAL </a:t>
            </a:r>
          </a:p>
          <a:p>
            <a:pPr algn="ctr"/>
            <a:r>
              <a:rPr lang="en-GB" sz="4800" b="1" cap="none" spc="50" dirty="0">
                <a:ln w="0"/>
                <a:solidFill>
                  <a:schemeClr val="accent1">
                    <a:lumMod val="50000"/>
                  </a:schemeClr>
                </a:solidFill>
                <a:effectLst>
                  <a:innerShdw blurRad="63500" dist="50800" dir="13500000">
                    <a:srgbClr val="000000">
                      <a:alpha val="50000"/>
                    </a:srgbClr>
                  </a:innerShdw>
                </a:effectLst>
              </a:rPr>
              <a:t>STEEL DESIGN </a:t>
            </a:r>
          </a:p>
          <a:p>
            <a:pPr algn="ctr"/>
            <a:r>
              <a:rPr lang="en-US" sz="5400" b="1" cap="none" spc="50" dirty="0">
                <a:ln w="0"/>
                <a:solidFill>
                  <a:schemeClr val="accent1">
                    <a:lumMod val="50000"/>
                  </a:schemeClr>
                </a:solidFill>
                <a:effectLst>
                  <a:innerShdw blurRad="63500" dist="50800" dir="13500000">
                    <a:srgbClr val="000000">
                      <a:alpha val="50000"/>
                    </a:srgbClr>
                  </a:innerShdw>
                </a:effectLst>
              </a:rPr>
              <a:t> </a:t>
            </a:r>
            <a:endParaRPr lang="en-US" sz="1400" b="1" spc="50" dirty="0">
              <a:ln w="0"/>
              <a:solidFill>
                <a:schemeClr val="accent1">
                  <a:lumMod val="50000"/>
                </a:schemeClr>
              </a:solidFill>
              <a:effectLst>
                <a:innerShdw blurRad="63500" dist="50800" dir="13500000">
                  <a:srgbClr val="000000">
                    <a:alpha val="50000"/>
                  </a:srgbClr>
                </a:innerShdw>
              </a:effectLst>
            </a:endParaRPr>
          </a:p>
          <a:p>
            <a:pPr algn="ctr"/>
            <a:endParaRPr lang="en-US" sz="1400" b="1" cap="none" spc="50" dirty="0">
              <a:ln w="0"/>
              <a:solidFill>
                <a:schemeClr val="accent1">
                  <a:lumMod val="50000"/>
                </a:schemeClr>
              </a:solidFill>
              <a:effectLst>
                <a:innerShdw blurRad="63500" dist="50800" dir="13500000">
                  <a:srgbClr val="000000">
                    <a:alpha val="50000"/>
                  </a:srgbClr>
                </a:innerShdw>
              </a:effectLst>
            </a:endParaRPr>
          </a:p>
          <a:p>
            <a:pPr algn="ctr"/>
            <a:r>
              <a:rPr lang="en-US" sz="1600" b="1" cap="none" spc="50" dirty="0">
                <a:ln w="0"/>
                <a:solidFill>
                  <a:schemeClr val="accent1">
                    <a:lumMod val="50000"/>
                  </a:schemeClr>
                </a:solidFill>
                <a:effectLst>
                  <a:innerShdw blurRad="63500" dist="50800" dir="13500000">
                    <a:srgbClr val="000000">
                      <a:alpha val="50000"/>
                    </a:srgbClr>
                  </a:innerShdw>
                </a:effectLst>
              </a:rPr>
              <a:t>Timothy Mills </a:t>
            </a:r>
            <a:r>
              <a:rPr lang="en-US" sz="1600" b="1" cap="none" spc="50">
                <a:ln w="0"/>
                <a:solidFill>
                  <a:schemeClr val="accent1">
                    <a:lumMod val="50000"/>
                  </a:schemeClr>
                </a:solidFill>
                <a:effectLst>
                  <a:innerShdw blurRad="63500" dist="50800" dir="13500000">
                    <a:srgbClr val="000000">
                      <a:alpha val="50000"/>
                    </a:srgbClr>
                  </a:innerShdw>
                </a:effectLst>
              </a:rPr>
              <a:t>- 2206144</a:t>
            </a:r>
            <a:endParaRPr lang="en-US" sz="6000" b="1" cap="none" spc="50" dirty="0">
              <a:ln w="0"/>
              <a:solidFill>
                <a:schemeClr val="accent1">
                  <a:lumMod val="50000"/>
                </a:schemeClr>
              </a:solidFill>
              <a:effectLst>
                <a:innerShdw blurRad="63500" dist="50800" dir="13500000">
                  <a:srgbClr val="000000">
                    <a:alpha val="50000"/>
                  </a:srgbClr>
                </a:innerShdw>
              </a:effectLst>
            </a:endParaRPr>
          </a:p>
        </p:txBody>
      </p:sp>
    </p:spTree>
    <p:extLst>
      <p:ext uri="{BB962C8B-B14F-4D97-AF65-F5344CB8AC3E}">
        <p14:creationId xmlns:p14="http://schemas.microsoft.com/office/powerpoint/2010/main" val="705357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nodeType="clickEffect">
                                  <p:stCondLst>
                                    <p:cond delay="0"/>
                                  </p:stCondLst>
                                  <p:childTnLst>
                                    <p:animMotion origin="layout" path="M 0 0 L 0.25 0 E" pathEditMode="relative" ptsTypes="">
                                      <p:cBhvr>
                                        <p:cTn id="6" dur="5000" fill="hold"/>
                                        <p:tgtEl>
                                          <p:spTgt spid="23"/>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129BA-A548-66AD-B236-BADEC2BA58D1}"/>
            </a:ext>
          </a:extLst>
        </p:cNvPr>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B8E6A798-A4D5-03C2-66F4-7FF56FBCEF40}"/>
              </a:ext>
            </a:extLst>
          </p:cNvPr>
          <p:cNvSpPr/>
          <p:nvPr/>
        </p:nvSpPr>
        <p:spPr>
          <a:xfrm>
            <a:off x="13419523" y="788063"/>
            <a:ext cx="3603504" cy="1895059"/>
          </a:xfrm>
          <a:prstGeom prst="roundRect">
            <a:avLst/>
          </a:prstGeom>
          <a:solidFill>
            <a:schemeClr val="accent1">
              <a:lumMod val="5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MILD STEEL PRODUCTION IN THE UK</a:t>
            </a:r>
          </a:p>
          <a:p>
            <a:pPr algn="ctr"/>
            <a:endParaRPr lang="en-GB" dirty="0"/>
          </a:p>
          <a:p>
            <a:pPr algn="ctr"/>
            <a:r>
              <a:rPr lang="en-GB" dirty="0"/>
              <a:t>Starts in 1856 - 1858</a:t>
            </a:r>
          </a:p>
        </p:txBody>
      </p:sp>
      <p:cxnSp>
        <p:nvCxnSpPr>
          <p:cNvPr id="14" name="Straight Arrow Connector 13">
            <a:extLst>
              <a:ext uri="{FF2B5EF4-FFF2-40B4-BE49-F238E27FC236}">
                <a16:creationId xmlns:a16="http://schemas.microsoft.com/office/drawing/2014/main" id="{D3FC5C39-E64A-8023-6A63-CE26CB988B6D}"/>
              </a:ext>
            </a:extLst>
          </p:cNvPr>
          <p:cNvCxnSpPr>
            <a:cxnSpLocks/>
            <a:stCxn id="13" idx="3"/>
            <a:endCxn id="15" idx="1"/>
          </p:cNvCxnSpPr>
          <p:nvPr/>
        </p:nvCxnSpPr>
        <p:spPr>
          <a:xfrm>
            <a:off x="17023027" y="1735593"/>
            <a:ext cx="1480250" cy="6621"/>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5" name="Rectangle: Rounded Corners 14">
            <a:extLst>
              <a:ext uri="{FF2B5EF4-FFF2-40B4-BE49-F238E27FC236}">
                <a16:creationId xmlns:a16="http://schemas.microsoft.com/office/drawing/2014/main" id="{DCAE1E12-5EA0-95E4-BD37-61A86EEA3632}"/>
              </a:ext>
            </a:extLst>
          </p:cNvPr>
          <p:cNvSpPr/>
          <p:nvPr/>
        </p:nvSpPr>
        <p:spPr>
          <a:xfrm>
            <a:off x="18503277" y="794684"/>
            <a:ext cx="3603504" cy="1895059"/>
          </a:xfrm>
          <a:prstGeom prst="roundRect">
            <a:avLst/>
          </a:prstGeom>
          <a:solidFill>
            <a:schemeClr val="accent1">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BS 499</a:t>
            </a:r>
          </a:p>
          <a:p>
            <a:pPr algn="ctr"/>
            <a:endParaRPr lang="en-GB" dirty="0"/>
          </a:p>
          <a:p>
            <a:pPr algn="ctr"/>
            <a:r>
              <a:rPr lang="en-GB" dirty="0"/>
              <a:t>Introduce in 1932 </a:t>
            </a:r>
          </a:p>
        </p:txBody>
      </p:sp>
      <p:sp>
        <p:nvSpPr>
          <p:cNvPr id="16" name="Rectangle: Rounded Corners 15">
            <a:extLst>
              <a:ext uri="{FF2B5EF4-FFF2-40B4-BE49-F238E27FC236}">
                <a16:creationId xmlns:a16="http://schemas.microsoft.com/office/drawing/2014/main" id="{D2443DB9-C0D7-09C6-9211-DB211A53835E}"/>
              </a:ext>
            </a:extLst>
          </p:cNvPr>
          <p:cNvSpPr/>
          <p:nvPr/>
        </p:nvSpPr>
        <p:spPr>
          <a:xfrm>
            <a:off x="18494018" y="4167376"/>
            <a:ext cx="3603504" cy="1895059"/>
          </a:xfrm>
          <a:prstGeom prst="roundRect">
            <a:avLst/>
          </a:prstGeom>
          <a:solidFill>
            <a:schemeClr val="accent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BS 5950</a:t>
            </a:r>
          </a:p>
          <a:p>
            <a:pPr algn="ctr"/>
            <a:endParaRPr lang="en-GB" dirty="0"/>
          </a:p>
          <a:p>
            <a:pPr algn="ctr"/>
            <a:r>
              <a:rPr lang="en-GB" dirty="0"/>
              <a:t>Introduce in 1982 </a:t>
            </a:r>
          </a:p>
        </p:txBody>
      </p:sp>
      <p:cxnSp>
        <p:nvCxnSpPr>
          <p:cNvPr id="17" name="Straight Arrow Connector 16">
            <a:extLst>
              <a:ext uri="{FF2B5EF4-FFF2-40B4-BE49-F238E27FC236}">
                <a16:creationId xmlns:a16="http://schemas.microsoft.com/office/drawing/2014/main" id="{DAF4B857-A57F-A838-5C54-D30422E53242}"/>
              </a:ext>
            </a:extLst>
          </p:cNvPr>
          <p:cNvCxnSpPr>
            <a:cxnSpLocks/>
            <a:stCxn id="15" idx="2"/>
            <a:endCxn id="16" idx="0"/>
          </p:cNvCxnSpPr>
          <p:nvPr/>
        </p:nvCxnSpPr>
        <p:spPr>
          <a:xfrm flipH="1">
            <a:off x="20295770" y="2689743"/>
            <a:ext cx="9259" cy="147763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8" name="Rectangle: Rounded Corners 17">
            <a:extLst>
              <a:ext uri="{FF2B5EF4-FFF2-40B4-BE49-F238E27FC236}">
                <a16:creationId xmlns:a16="http://schemas.microsoft.com/office/drawing/2014/main" id="{166EF7EB-3B3A-2E2D-5940-CC9771CDF211}"/>
              </a:ext>
            </a:extLst>
          </p:cNvPr>
          <p:cNvSpPr/>
          <p:nvPr/>
        </p:nvSpPr>
        <p:spPr>
          <a:xfrm>
            <a:off x="13419523" y="4167376"/>
            <a:ext cx="3603504" cy="1895059"/>
          </a:xfrm>
          <a:prstGeom prst="roundRect">
            <a:avLst/>
          </a:prstGeom>
          <a:solidFill>
            <a:schemeClr val="accent4">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BS 5950</a:t>
            </a:r>
          </a:p>
          <a:p>
            <a:pPr algn="ctr"/>
            <a:endParaRPr lang="en-GB" dirty="0"/>
          </a:p>
          <a:p>
            <a:pPr algn="ctr"/>
            <a:r>
              <a:rPr lang="en-GB" dirty="0"/>
              <a:t>Introduce in 1982 </a:t>
            </a:r>
          </a:p>
        </p:txBody>
      </p:sp>
      <p:cxnSp>
        <p:nvCxnSpPr>
          <p:cNvPr id="19" name="Straight Arrow Connector 18">
            <a:extLst>
              <a:ext uri="{FF2B5EF4-FFF2-40B4-BE49-F238E27FC236}">
                <a16:creationId xmlns:a16="http://schemas.microsoft.com/office/drawing/2014/main" id="{9A02930E-B7BE-2973-FE89-9E7652253017}"/>
              </a:ext>
            </a:extLst>
          </p:cNvPr>
          <p:cNvCxnSpPr>
            <a:cxnSpLocks/>
            <a:stCxn id="16" idx="1"/>
            <a:endCxn id="18" idx="3"/>
          </p:cNvCxnSpPr>
          <p:nvPr/>
        </p:nvCxnSpPr>
        <p:spPr>
          <a:xfrm flipH="1">
            <a:off x="17023027" y="5114906"/>
            <a:ext cx="1470991"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23" name="Picture 22" descr="A construction site with cranes and a building&#10;&#10;AI-generated content may be incorrect.">
            <a:extLst>
              <a:ext uri="{FF2B5EF4-FFF2-40B4-BE49-F238E27FC236}">
                <a16:creationId xmlns:a16="http://schemas.microsoft.com/office/drawing/2014/main" id="{2E7CF41F-CAFE-2D25-485D-19CF6A081B9E}"/>
              </a:ext>
            </a:extLst>
          </p:cNvPr>
          <p:cNvPicPr>
            <a:picLocks noChangeAspect="1"/>
          </p:cNvPicPr>
          <p:nvPr/>
        </p:nvPicPr>
        <p:blipFill>
          <a:blip r:embed="rId3">
            <a:extLst>
              <a:ext uri="{28A0092B-C50C-407E-A947-70E740481C1C}">
                <a14:useLocalDpi xmlns:a14="http://schemas.microsoft.com/office/drawing/2010/main" val="0"/>
              </a:ext>
            </a:extLst>
          </a:blip>
          <a:srcRect r="9674"/>
          <a:stretch>
            <a:fillRect/>
          </a:stretch>
        </p:blipFill>
        <p:spPr>
          <a:xfrm>
            <a:off x="23929795" y="-77832"/>
            <a:ext cx="10877692" cy="6858000"/>
          </a:xfrm>
          <a:prstGeom prst="rect">
            <a:avLst/>
          </a:prstGeom>
        </p:spPr>
      </p:pic>
      <p:sp>
        <p:nvSpPr>
          <p:cNvPr id="21" name="Freeform: Shape 20">
            <a:extLst>
              <a:ext uri="{FF2B5EF4-FFF2-40B4-BE49-F238E27FC236}">
                <a16:creationId xmlns:a16="http://schemas.microsoft.com/office/drawing/2014/main" id="{0670B6C8-4464-2EB3-3B91-0AFC8FD1A810}"/>
              </a:ext>
            </a:extLst>
          </p:cNvPr>
          <p:cNvSpPr/>
          <p:nvPr/>
        </p:nvSpPr>
        <p:spPr>
          <a:xfrm>
            <a:off x="22702226" y="-77847"/>
            <a:ext cx="12191998" cy="6858007"/>
          </a:xfrm>
          <a:custGeom>
            <a:avLst/>
            <a:gdLst>
              <a:gd name="connsiteX0" fmla="*/ 9214043 w 12191998"/>
              <a:gd name="connsiteY0" fmla="*/ 995687 h 6858007"/>
              <a:gd name="connsiteX1" fmla="*/ 9117521 w 12191998"/>
              <a:gd name="connsiteY1" fmla="*/ 1092210 h 6858007"/>
              <a:gd name="connsiteX2" fmla="*/ 9117521 w 12191998"/>
              <a:gd name="connsiteY2" fmla="*/ 6598925 h 6858007"/>
              <a:gd name="connsiteX3" fmla="*/ 9214043 w 12191998"/>
              <a:gd name="connsiteY3" fmla="*/ 6695447 h 6858007"/>
              <a:gd name="connsiteX4" fmla="*/ 9600119 w 12191998"/>
              <a:gd name="connsiteY4" fmla="*/ 6695447 h 6858007"/>
              <a:gd name="connsiteX5" fmla="*/ 9696641 w 12191998"/>
              <a:gd name="connsiteY5" fmla="*/ 6598925 h 6858007"/>
              <a:gd name="connsiteX6" fmla="*/ 9696641 w 12191998"/>
              <a:gd name="connsiteY6" fmla="*/ 1092210 h 6858007"/>
              <a:gd name="connsiteX7" fmla="*/ 9600119 w 12191998"/>
              <a:gd name="connsiteY7" fmla="*/ 995687 h 6858007"/>
              <a:gd name="connsiteX8" fmla="*/ 6960350 w 12191998"/>
              <a:gd name="connsiteY8" fmla="*/ 670568 h 6858007"/>
              <a:gd name="connsiteX9" fmla="*/ 6863828 w 12191998"/>
              <a:gd name="connsiteY9" fmla="*/ 767090 h 6858007"/>
              <a:gd name="connsiteX10" fmla="*/ 6863828 w 12191998"/>
              <a:gd name="connsiteY10" fmla="*/ 6273805 h 6858007"/>
              <a:gd name="connsiteX11" fmla="*/ 6960350 w 12191998"/>
              <a:gd name="connsiteY11" fmla="*/ 6370327 h 6858007"/>
              <a:gd name="connsiteX12" fmla="*/ 7346426 w 12191998"/>
              <a:gd name="connsiteY12" fmla="*/ 6370327 h 6858007"/>
              <a:gd name="connsiteX13" fmla="*/ 7442948 w 12191998"/>
              <a:gd name="connsiteY13" fmla="*/ 6273805 h 6858007"/>
              <a:gd name="connsiteX14" fmla="*/ 7442948 w 12191998"/>
              <a:gd name="connsiteY14" fmla="*/ 767090 h 6858007"/>
              <a:gd name="connsiteX15" fmla="*/ 7346426 w 12191998"/>
              <a:gd name="connsiteY15" fmla="*/ 670568 h 6858007"/>
              <a:gd name="connsiteX16" fmla="*/ 8462812 w 12191998"/>
              <a:gd name="connsiteY16" fmla="*/ 355608 h 6858007"/>
              <a:gd name="connsiteX17" fmla="*/ 8366290 w 12191998"/>
              <a:gd name="connsiteY17" fmla="*/ 452130 h 6858007"/>
              <a:gd name="connsiteX18" fmla="*/ 8366290 w 12191998"/>
              <a:gd name="connsiteY18" fmla="*/ 6416045 h 6858007"/>
              <a:gd name="connsiteX19" fmla="*/ 8462812 w 12191998"/>
              <a:gd name="connsiteY19" fmla="*/ 6512567 h 6858007"/>
              <a:gd name="connsiteX20" fmla="*/ 8848888 w 12191998"/>
              <a:gd name="connsiteY20" fmla="*/ 6512567 h 6858007"/>
              <a:gd name="connsiteX21" fmla="*/ 8945410 w 12191998"/>
              <a:gd name="connsiteY21" fmla="*/ 6416045 h 6858007"/>
              <a:gd name="connsiteX22" fmla="*/ 8945410 w 12191998"/>
              <a:gd name="connsiteY22" fmla="*/ 452130 h 6858007"/>
              <a:gd name="connsiteX23" fmla="*/ 8848888 w 12191998"/>
              <a:gd name="connsiteY23" fmla="*/ 355608 h 6858007"/>
              <a:gd name="connsiteX24" fmla="*/ 10716505 w 12191998"/>
              <a:gd name="connsiteY24" fmla="*/ 355607 h 6858007"/>
              <a:gd name="connsiteX25" fmla="*/ 10619983 w 12191998"/>
              <a:gd name="connsiteY25" fmla="*/ 452129 h 6858007"/>
              <a:gd name="connsiteX26" fmla="*/ 10619983 w 12191998"/>
              <a:gd name="connsiteY26" fmla="*/ 5965927 h 6858007"/>
              <a:gd name="connsiteX27" fmla="*/ 10716505 w 12191998"/>
              <a:gd name="connsiteY27" fmla="*/ 6062449 h 6858007"/>
              <a:gd name="connsiteX28" fmla="*/ 11102581 w 12191998"/>
              <a:gd name="connsiteY28" fmla="*/ 6062449 h 6858007"/>
              <a:gd name="connsiteX29" fmla="*/ 11199103 w 12191998"/>
              <a:gd name="connsiteY29" fmla="*/ 5965927 h 6858007"/>
              <a:gd name="connsiteX30" fmla="*/ 11199103 w 12191998"/>
              <a:gd name="connsiteY30" fmla="*/ 452129 h 6858007"/>
              <a:gd name="connsiteX31" fmla="*/ 11102581 w 12191998"/>
              <a:gd name="connsiteY31" fmla="*/ 355607 h 6858007"/>
              <a:gd name="connsiteX32" fmla="*/ 7711581 w 12191998"/>
              <a:gd name="connsiteY32" fmla="*/ 172728 h 6858007"/>
              <a:gd name="connsiteX33" fmla="*/ 7615059 w 12191998"/>
              <a:gd name="connsiteY33" fmla="*/ 269250 h 6858007"/>
              <a:gd name="connsiteX34" fmla="*/ 7615059 w 12191998"/>
              <a:gd name="connsiteY34" fmla="*/ 6598925 h 6858007"/>
              <a:gd name="connsiteX35" fmla="*/ 7711581 w 12191998"/>
              <a:gd name="connsiteY35" fmla="*/ 6695447 h 6858007"/>
              <a:gd name="connsiteX36" fmla="*/ 8097657 w 12191998"/>
              <a:gd name="connsiteY36" fmla="*/ 6695447 h 6858007"/>
              <a:gd name="connsiteX37" fmla="*/ 8194179 w 12191998"/>
              <a:gd name="connsiteY37" fmla="*/ 6598925 h 6858007"/>
              <a:gd name="connsiteX38" fmla="*/ 8194179 w 12191998"/>
              <a:gd name="connsiteY38" fmla="*/ 269250 h 6858007"/>
              <a:gd name="connsiteX39" fmla="*/ 8097657 w 12191998"/>
              <a:gd name="connsiteY39" fmla="*/ 172728 h 6858007"/>
              <a:gd name="connsiteX40" fmla="*/ 9965274 w 12191998"/>
              <a:gd name="connsiteY40" fmla="*/ 172727 h 6858007"/>
              <a:gd name="connsiteX41" fmla="*/ 9868752 w 12191998"/>
              <a:gd name="connsiteY41" fmla="*/ 269249 h 6858007"/>
              <a:gd name="connsiteX42" fmla="*/ 9868752 w 12191998"/>
              <a:gd name="connsiteY42" fmla="*/ 6416045 h 6858007"/>
              <a:gd name="connsiteX43" fmla="*/ 9965274 w 12191998"/>
              <a:gd name="connsiteY43" fmla="*/ 6512567 h 6858007"/>
              <a:gd name="connsiteX44" fmla="*/ 10351350 w 12191998"/>
              <a:gd name="connsiteY44" fmla="*/ 6512567 h 6858007"/>
              <a:gd name="connsiteX45" fmla="*/ 10447872 w 12191998"/>
              <a:gd name="connsiteY45" fmla="*/ 6416045 h 6858007"/>
              <a:gd name="connsiteX46" fmla="*/ 10447872 w 12191998"/>
              <a:gd name="connsiteY46" fmla="*/ 269249 h 6858007"/>
              <a:gd name="connsiteX47" fmla="*/ 10351350 w 12191998"/>
              <a:gd name="connsiteY47" fmla="*/ 172727 h 6858007"/>
              <a:gd name="connsiteX48" fmla="*/ 11467736 w 12191998"/>
              <a:gd name="connsiteY48" fmla="*/ 172727 h 6858007"/>
              <a:gd name="connsiteX49" fmla="*/ 11371214 w 12191998"/>
              <a:gd name="connsiteY49" fmla="*/ 269249 h 6858007"/>
              <a:gd name="connsiteX50" fmla="*/ 11371214 w 12191998"/>
              <a:gd name="connsiteY50" fmla="*/ 6416045 h 6858007"/>
              <a:gd name="connsiteX51" fmla="*/ 11467736 w 12191998"/>
              <a:gd name="connsiteY51" fmla="*/ 6512567 h 6858007"/>
              <a:gd name="connsiteX52" fmla="*/ 11853812 w 12191998"/>
              <a:gd name="connsiteY52" fmla="*/ 6512567 h 6858007"/>
              <a:gd name="connsiteX53" fmla="*/ 11950334 w 12191998"/>
              <a:gd name="connsiteY53" fmla="*/ 6416045 h 6858007"/>
              <a:gd name="connsiteX54" fmla="*/ 11950334 w 12191998"/>
              <a:gd name="connsiteY54" fmla="*/ 269249 h 6858007"/>
              <a:gd name="connsiteX55" fmla="*/ 11853812 w 12191998"/>
              <a:gd name="connsiteY55" fmla="*/ 172727 h 6858007"/>
              <a:gd name="connsiteX56" fmla="*/ 0 w 12191998"/>
              <a:gd name="connsiteY56" fmla="*/ 0 h 6858007"/>
              <a:gd name="connsiteX57" fmla="*/ 12191998 w 12191998"/>
              <a:gd name="connsiteY57" fmla="*/ 0 h 6858007"/>
              <a:gd name="connsiteX58" fmla="*/ 12191998 w 12191998"/>
              <a:gd name="connsiteY58" fmla="*/ 6858007 h 6858007"/>
              <a:gd name="connsiteX59" fmla="*/ 0 w 12191998"/>
              <a:gd name="connsiteY59" fmla="*/ 6858007 h 685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2191998" h="6858007">
                <a:moveTo>
                  <a:pt x="9214043" y="995687"/>
                </a:moveTo>
                <a:cubicBezTo>
                  <a:pt x="9160735" y="995687"/>
                  <a:pt x="9117521" y="1038901"/>
                  <a:pt x="9117521" y="1092210"/>
                </a:cubicBezTo>
                <a:lnTo>
                  <a:pt x="9117521" y="6598925"/>
                </a:lnTo>
                <a:cubicBezTo>
                  <a:pt x="9117521" y="6652233"/>
                  <a:pt x="9160735" y="6695447"/>
                  <a:pt x="9214043" y="6695447"/>
                </a:cubicBezTo>
                <a:lnTo>
                  <a:pt x="9600119" y="6695447"/>
                </a:lnTo>
                <a:cubicBezTo>
                  <a:pt x="9653427" y="6695447"/>
                  <a:pt x="9696641" y="6652233"/>
                  <a:pt x="9696641" y="6598925"/>
                </a:cubicBezTo>
                <a:lnTo>
                  <a:pt x="9696641" y="1092210"/>
                </a:lnTo>
                <a:cubicBezTo>
                  <a:pt x="9696641" y="1038901"/>
                  <a:pt x="9653427" y="995687"/>
                  <a:pt x="9600119" y="995687"/>
                </a:cubicBezTo>
                <a:close/>
                <a:moveTo>
                  <a:pt x="6960350" y="670568"/>
                </a:moveTo>
                <a:cubicBezTo>
                  <a:pt x="6907042" y="670568"/>
                  <a:pt x="6863828" y="713782"/>
                  <a:pt x="6863828" y="767090"/>
                </a:cubicBezTo>
                <a:lnTo>
                  <a:pt x="6863828" y="6273805"/>
                </a:lnTo>
                <a:cubicBezTo>
                  <a:pt x="6863828" y="6327113"/>
                  <a:pt x="6907042" y="6370327"/>
                  <a:pt x="6960350" y="6370327"/>
                </a:cubicBezTo>
                <a:lnTo>
                  <a:pt x="7346426" y="6370327"/>
                </a:lnTo>
                <a:cubicBezTo>
                  <a:pt x="7399734" y="6370327"/>
                  <a:pt x="7442948" y="6327113"/>
                  <a:pt x="7442948" y="6273805"/>
                </a:cubicBezTo>
                <a:lnTo>
                  <a:pt x="7442948" y="767090"/>
                </a:lnTo>
                <a:cubicBezTo>
                  <a:pt x="7442948" y="713782"/>
                  <a:pt x="7399734" y="670568"/>
                  <a:pt x="7346426" y="670568"/>
                </a:cubicBezTo>
                <a:close/>
                <a:moveTo>
                  <a:pt x="8462812" y="355608"/>
                </a:moveTo>
                <a:cubicBezTo>
                  <a:pt x="8409504" y="355608"/>
                  <a:pt x="8366290" y="398821"/>
                  <a:pt x="8366290" y="452130"/>
                </a:cubicBezTo>
                <a:lnTo>
                  <a:pt x="8366290" y="6416045"/>
                </a:lnTo>
                <a:cubicBezTo>
                  <a:pt x="8366290" y="6469353"/>
                  <a:pt x="8409504" y="6512567"/>
                  <a:pt x="8462812" y="6512567"/>
                </a:cubicBezTo>
                <a:lnTo>
                  <a:pt x="8848888" y="6512567"/>
                </a:lnTo>
                <a:cubicBezTo>
                  <a:pt x="8902196" y="6512567"/>
                  <a:pt x="8945410" y="6469353"/>
                  <a:pt x="8945410" y="6416045"/>
                </a:cubicBezTo>
                <a:lnTo>
                  <a:pt x="8945410" y="452130"/>
                </a:lnTo>
                <a:cubicBezTo>
                  <a:pt x="8945410" y="398821"/>
                  <a:pt x="8902196" y="355608"/>
                  <a:pt x="8848888" y="355608"/>
                </a:cubicBezTo>
                <a:close/>
                <a:moveTo>
                  <a:pt x="10716505" y="355607"/>
                </a:moveTo>
                <a:cubicBezTo>
                  <a:pt x="10663197" y="355607"/>
                  <a:pt x="10619983" y="398821"/>
                  <a:pt x="10619983" y="452129"/>
                </a:cubicBezTo>
                <a:lnTo>
                  <a:pt x="10619983" y="5965927"/>
                </a:lnTo>
                <a:cubicBezTo>
                  <a:pt x="10619983" y="6019235"/>
                  <a:pt x="10663197" y="6062449"/>
                  <a:pt x="10716505" y="6062449"/>
                </a:cubicBezTo>
                <a:lnTo>
                  <a:pt x="11102581" y="6062449"/>
                </a:lnTo>
                <a:cubicBezTo>
                  <a:pt x="11155889" y="6062449"/>
                  <a:pt x="11199103" y="6019235"/>
                  <a:pt x="11199103" y="5965927"/>
                </a:cubicBezTo>
                <a:lnTo>
                  <a:pt x="11199103" y="452129"/>
                </a:lnTo>
                <a:cubicBezTo>
                  <a:pt x="11199103" y="398821"/>
                  <a:pt x="11155889" y="355607"/>
                  <a:pt x="11102581" y="355607"/>
                </a:cubicBezTo>
                <a:close/>
                <a:moveTo>
                  <a:pt x="7711581" y="172728"/>
                </a:moveTo>
                <a:cubicBezTo>
                  <a:pt x="7658273" y="172728"/>
                  <a:pt x="7615059" y="215942"/>
                  <a:pt x="7615059" y="269250"/>
                </a:cubicBezTo>
                <a:lnTo>
                  <a:pt x="7615059" y="6598925"/>
                </a:lnTo>
                <a:cubicBezTo>
                  <a:pt x="7615059" y="6652233"/>
                  <a:pt x="7658273" y="6695447"/>
                  <a:pt x="7711581" y="6695447"/>
                </a:cubicBezTo>
                <a:lnTo>
                  <a:pt x="8097657" y="6695447"/>
                </a:lnTo>
                <a:cubicBezTo>
                  <a:pt x="8150965" y="6695447"/>
                  <a:pt x="8194179" y="6652233"/>
                  <a:pt x="8194179" y="6598925"/>
                </a:cubicBezTo>
                <a:lnTo>
                  <a:pt x="8194179" y="269250"/>
                </a:lnTo>
                <a:cubicBezTo>
                  <a:pt x="8194179" y="215942"/>
                  <a:pt x="8150965" y="172728"/>
                  <a:pt x="8097657" y="172728"/>
                </a:cubicBezTo>
                <a:close/>
                <a:moveTo>
                  <a:pt x="9965274" y="172727"/>
                </a:moveTo>
                <a:cubicBezTo>
                  <a:pt x="9911966" y="172727"/>
                  <a:pt x="9868752" y="215941"/>
                  <a:pt x="9868752" y="269249"/>
                </a:cubicBezTo>
                <a:lnTo>
                  <a:pt x="9868752" y="6416045"/>
                </a:lnTo>
                <a:cubicBezTo>
                  <a:pt x="9868752" y="6469353"/>
                  <a:pt x="9911966" y="6512567"/>
                  <a:pt x="9965274" y="6512567"/>
                </a:cubicBezTo>
                <a:lnTo>
                  <a:pt x="10351350" y="6512567"/>
                </a:lnTo>
                <a:cubicBezTo>
                  <a:pt x="10404658" y="6512567"/>
                  <a:pt x="10447872" y="6469353"/>
                  <a:pt x="10447872" y="6416045"/>
                </a:cubicBezTo>
                <a:lnTo>
                  <a:pt x="10447872" y="269249"/>
                </a:lnTo>
                <a:cubicBezTo>
                  <a:pt x="10447872" y="215941"/>
                  <a:pt x="10404658" y="172727"/>
                  <a:pt x="10351350" y="172727"/>
                </a:cubicBezTo>
                <a:close/>
                <a:moveTo>
                  <a:pt x="11467736" y="172727"/>
                </a:moveTo>
                <a:cubicBezTo>
                  <a:pt x="11414428" y="172727"/>
                  <a:pt x="11371214" y="215941"/>
                  <a:pt x="11371214" y="269249"/>
                </a:cubicBezTo>
                <a:lnTo>
                  <a:pt x="11371214" y="6416045"/>
                </a:lnTo>
                <a:cubicBezTo>
                  <a:pt x="11371214" y="6469353"/>
                  <a:pt x="11414428" y="6512567"/>
                  <a:pt x="11467736" y="6512567"/>
                </a:cubicBezTo>
                <a:lnTo>
                  <a:pt x="11853812" y="6512567"/>
                </a:lnTo>
                <a:cubicBezTo>
                  <a:pt x="11907120" y="6512567"/>
                  <a:pt x="11950334" y="6469353"/>
                  <a:pt x="11950334" y="6416045"/>
                </a:cubicBezTo>
                <a:lnTo>
                  <a:pt x="11950334" y="269249"/>
                </a:lnTo>
                <a:cubicBezTo>
                  <a:pt x="11950334" y="215941"/>
                  <a:pt x="11907120" y="172727"/>
                  <a:pt x="11853812" y="172727"/>
                </a:cubicBezTo>
                <a:close/>
                <a:moveTo>
                  <a:pt x="0" y="0"/>
                </a:moveTo>
                <a:lnTo>
                  <a:pt x="12191998" y="0"/>
                </a:lnTo>
                <a:lnTo>
                  <a:pt x="12191998" y="6858007"/>
                </a:lnTo>
                <a:lnTo>
                  <a:pt x="0" y="6858007"/>
                </a:lnTo>
                <a:close/>
              </a:path>
            </a:pathLst>
          </a:cu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grpSp>
        <p:nvGrpSpPr>
          <p:cNvPr id="12" name="Group 11">
            <a:extLst>
              <a:ext uri="{FF2B5EF4-FFF2-40B4-BE49-F238E27FC236}">
                <a16:creationId xmlns:a16="http://schemas.microsoft.com/office/drawing/2014/main" id="{E85F7DAB-FADA-56B8-E9A7-0C5F53A8ED40}"/>
              </a:ext>
            </a:extLst>
          </p:cNvPr>
          <p:cNvGrpSpPr/>
          <p:nvPr/>
        </p:nvGrpSpPr>
        <p:grpSpPr>
          <a:xfrm>
            <a:off x="9143953" y="-15"/>
            <a:ext cx="3467388" cy="6858000"/>
            <a:chOff x="9143998" y="0"/>
            <a:chExt cx="3467388" cy="6858000"/>
          </a:xfrm>
        </p:grpSpPr>
        <p:sp>
          <p:nvSpPr>
            <p:cNvPr id="39" name="Rectangle 38">
              <a:extLst>
                <a:ext uri="{FF2B5EF4-FFF2-40B4-BE49-F238E27FC236}">
                  <a16:creationId xmlns:a16="http://schemas.microsoft.com/office/drawing/2014/main" id="{22653F16-01F7-9E76-EA49-2F01D48C18D2}"/>
                </a:ext>
              </a:extLst>
            </p:cNvPr>
            <p:cNvSpPr/>
            <p:nvPr/>
          </p:nvSpPr>
          <p:spPr>
            <a:xfrm>
              <a:off x="9143998" y="0"/>
              <a:ext cx="3048001"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Rectangle 75">
              <a:extLst>
                <a:ext uri="{FF2B5EF4-FFF2-40B4-BE49-F238E27FC236}">
                  <a16:creationId xmlns:a16="http://schemas.microsoft.com/office/drawing/2014/main" id="{87AB3EA1-5636-4726-D1E6-F2D2213A9F61}"/>
                </a:ext>
              </a:extLst>
            </p:cNvPr>
            <p:cNvSpPr/>
            <p:nvPr/>
          </p:nvSpPr>
          <p:spPr>
            <a:xfrm rot="16200000">
              <a:off x="9623985" y="2967334"/>
              <a:ext cx="4034822"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NEXT STEPS</a:t>
              </a:r>
            </a:p>
          </p:txBody>
        </p:sp>
        <p:sp>
          <p:nvSpPr>
            <p:cNvPr id="7" name="Isosceles Triangle 6">
              <a:extLst>
                <a:ext uri="{FF2B5EF4-FFF2-40B4-BE49-F238E27FC236}">
                  <a16:creationId xmlns:a16="http://schemas.microsoft.com/office/drawing/2014/main" id="{EF823B17-6DD8-5121-60FB-470002741BA8}"/>
                </a:ext>
              </a:extLst>
            </p:cNvPr>
            <p:cNvSpPr/>
            <p:nvPr/>
          </p:nvSpPr>
          <p:spPr>
            <a:xfrm rot="5400000">
              <a:off x="9053372" y="3219304"/>
              <a:ext cx="6696642" cy="419387"/>
            </a:xfrm>
            <a:prstGeom prst="triangl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 name="Group 10">
            <a:extLst>
              <a:ext uri="{FF2B5EF4-FFF2-40B4-BE49-F238E27FC236}">
                <a16:creationId xmlns:a16="http://schemas.microsoft.com/office/drawing/2014/main" id="{60D54683-6928-CAFD-D9E9-AB3599161BD6}"/>
              </a:ext>
            </a:extLst>
          </p:cNvPr>
          <p:cNvGrpSpPr/>
          <p:nvPr/>
        </p:nvGrpSpPr>
        <p:grpSpPr>
          <a:xfrm>
            <a:off x="6095977" y="-13"/>
            <a:ext cx="3467363" cy="6858000"/>
            <a:chOff x="6096000" y="0"/>
            <a:chExt cx="3467363" cy="6858000"/>
          </a:xfrm>
        </p:grpSpPr>
        <p:sp>
          <p:nvSpPr>
            <p:cNvPr id="8" name="Rectangle 7">
              <a:extLst>
                <a:ext uri="{FF2B5EF4-FFF2-40B4-BE49-F238E27FC236}">
                  <a16:creationId xmlns:a16="http://schemas.microsoft.com/office/drawing/2014/main" id="{AD8E4812-2615-7511-F4F4-431D607CF83C}"/>
                </a:ext>
              </a:extLst>
            </p:cNvPr>
            <p:cNvSpPr/>
            <p:nvPr/>
          </p:nvSpPr>
          <p:spPr>
            <a:xfrm>
              <a:off x="6096000" y="0"/>
              <a:ext cx="304800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2B416369-ECC1-C548-5A1D-E33003DA4E86}"/>
                </a:ext>
              </a:extLst>
            </p:cNvPr>
            <p:cNvSpPr/>
            <p:nvPr/>
          </p:nvSpPr>
          <p:spPr>
            <a:xfrm rot="16200000">
              <a:off x="5215553" y="2967335"/>
              <a:ext cx="6755697"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LITERATURE REVIEW</a:t>
              </a:r>
            </a:p>
          </p:txBody>
        </p:sp>
        <p:sp>
          <p:nvSpPr>
            <p:cNvPr id="4" name="Isosceles Triangle 3">
              <a:extLst>
                <a:ext uri="{FF2B5EF4-FFF2-40B4-BE49-F238E27FC236}">
                  <a16:creationId xmlns:a16="http://schemas.microsoft.com/office/drawing/2014/main" id="{EFEF7206-7AD0-CCC2-F2BC-AFE76897C18E}"/>
                </a:ext>
              </a:extLst>
            </p:cNvPr>
            <p:cNvSpPr/>
            <p:nvPr/>
          </p:nvSpPr>
          <p:spPr>
            <a:xfrm rot="5400000">
              <a:off x="6005349" y="3219305"/>
              <a:ext cx="6696642" cy="419387"/>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48D7F09D-4999-DB57-FF93-881DD3365AF3}"/>
              </a:ext>
            </a:extLst>
          </p:cNvPr>
          <p:cNvGrpSpPr/>
          <p:nvPr/>
        </p:nvGrpSpPr>
        <p:grpSpPr>
          <a:xfrm>
            <a:off x="3047992" y="4"/>
            <a:ext cx="3467372" cy="6858000"/>
            <a:chOff x="3048000" y="0"/>
            <a:chExt cx="3467372" cy="6858000"/>
          </a:xfrm>
        </p:grpSpPr>
        <p:sp>
          <p:nvSpPr>
            <p:cNvPr id="6" name="Rectangle 5">
              <a:extLst>
                <a:ext uri="{FF2B5EF4-FFF2-40B4-BE49-F238E27FC236}">
                  <a16:creationId xmlns:a16="http://schemas.microsoft.com/office/drawing/2014/main" id="{FBE4426C-0CCC-90B6-C65D-B66784AC1CA7}"/>
                </a:ext>
              </a:extLst>
            </p:cNvPr>
            <p:cNvSpPr/>
            <p:nvPr/>
          </p:nvSpPr>
          <p:spPr>
            <a:xfrm>
              <a:off x="3048000" y="0"/>
              <a:ext cx="3048001"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61E8E128-4A51-1D03-8B5B-400C15BBC9EA}"/>
                </a:ext>
              </a:extLst>
            </p:cNvPr>
            <p:cNvSpPr/>
            <p:nvPr/>
          </p:nvSpPr>
          <p:spPr>
            <a:xfrm rot="16200000">
              <a:off x="2197086" y="2967335"/>
              <a:ext cx="6696641"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AIMS &amp; OBJECTIONS</a:t>
              </a:r>
            </a:p>
          </p:txBody>
        </p:sp>
        <p:sp>
          <p:nvSpPr>
            <p:cNvPr id="3" name="Isosceles Triangle 2">
              <a:extLst>
                <a:ext uri="{FF2B5EF4-FFF2-40B4-BE49-F238E27FC236}">
                  <a16:creationId xmlns:a16="http://schemas.microsoft.com/office/drawing/2014/main" id="{6C84A79A-4A0E-8E01-1A03-617110D28B80}"/>
                </a:ext>
              </a:extLst>
            </p:cNvPr>
            <p:cNvSpPr/>
            <p:nvPr/>
          </p:nvSpPr>
          <p:spPr>
            <a:xfrm rot="5400000">
              <a:off x="2957358" y="3219305"/>
              <a:ext cx="6696642" cy="419387"/>
            </a:xfrm>
            <a:prstGeom prst="triangle">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a:extLst>
              <a:ext uri="{FF2B5EF4-FFF2-40B4-BE49-F238E27FC236}">
                <a16:creationId xmlns:a16="http://schemas.microsoft.com/office/drawing/2014/main" id="{17CBFB5E-78C6-64F3-5CE4-D1830F7CC0E7}"/>
              </a:ext>
            </a:extLst>
          </p:cNvPr>
          <p:cNvGrpSpPr/>
          <p:nvPr/>
        </p:nvGrpSpPr>
        <p:grpSpPr>
          <a:xfrm>
            <a:off x="0" y="-10"/>
            <a:ext cx="3467379" cy="6858000"/>
            <a:chOff x="1" y="0"/>
            <a:chExt cx="3467379" cy="6858000"/>
          </a:xfrm>
        </p:grpSpPr>
        <p:sp>
          <p:nvSpPr>
            <p:cNvPr id="5" name="Rectangle 4">
              <a:extLst>
                <a:ext uri="{FF2B5EF4-FFF2-40B4-BE49-F238E27FC236}">
                  <a16:creationId xmlns:a16="http://schemas.microsoft.com/office/drawing/2014/main" id="{98C37C9D-8F45-D03A-AAE3-17DDF3A84EFA}"/>
                </a:ext>
              </a:extLst>
            </p:cNvPr>
            <p:cNvSpPr/>
            <p:nvPr/>
          </p:nvSpPr>
          <p:spPr>
            <a:xfrm>
              <a:off x="1" y="0"/>
              <a:ext cx="30480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spc="50">
                <a:ln w="0"/>
                <a:solidFill>
                  <a:schemeClr val="bg2"/>
                </a:solidFill>
                <a:effectLst>
                  <a:innerShdw blurRad="63500" dist="50800" dir="13500000">
                    <a:srgbClr val="000000">
                      <a:alpha val="50000"/>
                    </a:srgbClr>
                  </a:innerShdw>
                </a:effectLst>
              </a:endParaRPr>
            </a:p>
          </p:txBody>
        </p:sp>
        <p:sp>
          <p:nvSpPr>
            <p:cNvPr id="41" name="Rectangle 40">
              <a:extLst>
                <a:ext uri="{FF2B5EF4-FFF2-40B4-BE49-F238E27FC236}">
                  <a16:creationId xmlns:a16="http://schemas.microsoft.com/office/drawing/2014/main" id="{1D54B77E-53CA-89F1-2880-4F52D8AD0C41}"/>
                </a:ext>
              </a:extLst>
            </p:cNvPr>
            <p:cNvSpPr/>
            <p:nvPr/>
          </p:nvSpPr>
          <p:spPr>
            <a:xfrm rot="16200000">
              <a:off x="-136047" y="2967334"/>
              <a:ext cx="5266891" cy="923330"/>
            </a:xfrm>
            <a:prstGeom prst="rect">
              <a:avLst/>
            </a:prstGeom>
            <a:noFill/>
          </p:spPr>
          <p:txBody>
            <a:bodyPr wrap="squar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INTRODUCTION</a:t>
              </a:r>
            </a:p>
          </p:txBody>
        </p:sp>
        <p:sp>
          <p:nvSpPr>
            <p:cNvPr id="2" name="Isosceles Triangle 1">
              <a:extLst>
                <a:ext uri="{FF2B5EF4-FFF2-40B4-BE49-F238E27FC236}">
                  <a16:creationId xmlns:a16="http://schemas.microsoft.com/office/drawing/2014/main" id="{C1BC0304-1FFB-C5C5-68B4-30E922E19015}"/>
                </a:ext>
              </a:extLst>
            </p:cNvPr>
            <p:cNvSpPr/>
            <p:nvPr/>
          </p:nvSpPr>
          <p:spPr>
            <a:xfrm rot="5400000">
              <a:off x="-90634" y="3219306"/>
              <a:ext cx="6696642" cy="419387"/>
            </a:xfrm>
            <a:prstGeom prst="triangle">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4" name="Rectangle 23">
            <a:extLst>
              <a:ext uri="{FF2B5EF4-FFF2-40B4-BE49-F238E27FC236}">
                <a16:creationId xmlns:a16="http://schemas.microsoft.com/office/drawing/2014/main" id="{B82165C4-876A-610A-B986-8793D43409B4}"/>
              </a:ext>
            </a:extLst>
          </p:cNvPr>
          <p:cNvSpPr/>
          <p:nvPr/>
        </p:nvSpPr>
        <p:spPr>
          <a:xfrm>
            <a:off x="24044937" y="995351"/>
            <a:ext cx="5469189" cy="5786199"/>
          </a:xfrm>
          <a:prstGeom prst="rect">
            <a:avLst/>
          </a:prstGeom>
          <a:noFill/>
        </p:spPr>
        <p:txBody>
          <a:bodyPr wrap="square" lIns="91440" tIns="45720" rIns="91440" bIns="45720">
            <a:spAutoFit/>
          </a:bodyPr>
          <a:lstStyle/>
          <a:p>
            <a:pPr algn="ctr"/>
            <a:r>
              <a:rPr lang="en-GB" sz="4800" b="1" cap="none" spc="50" dirty="0">
                <a:ln w="0"/>
                <a:solidFill>
                  <a:schemeClr val="accent1">
                    <a:lumMod val="50000"/>
                  </a:schemeClr>
                </a:solidFill>
                <a:effectLst>
                  <a:innerShdw blurRad="63500" dist="50800" dir="13500000">
                    <a:srgbClr val="000000">
                      <a:alpha val="50000"/>
                    </a:srgbClr>
                  </a:innerShdw>
                </a:effectLst>
              </a:rPr>
              <a:t>A COMPARATIVE </a:t>
            </a:r>
          </a:p>
          <a:p>
            <a:pPr algn="ctr"/>
            <a:r>
              <a:rPr lang="en-GB" sz="4800" b="1" cap="none" spc="50" dirty="0">
                <a:ln w="0"/>
                <a:solidFill>
                  <a:schemeClr val="accent1">
                    <a:lumMod val="50000"/>
                  </a:schemeClr>
                </a:solidFill>
                <a:effectLst>
                  <a:innerShdw blurRad="63500" dist="50800" dir="13500000">
                    <a:srgbClr val="000000">
                      <a:alpha val="50000"/>
                    </a:srgbClr>
                  </a:innerShdw>
                </a:effectLst>
              </a:rPr>
              <a:t>STUDY OF BS 449,</a:t>
            </a:r>
          </a:p>
          <a:p>
            <a:pPr algn="ctr"/>
            <a:r>
              <a:rPr lang="en-GB" sz="4800" b="1" cap="none" spc="50" dirty="0">
                <a:ln w="0"/>
                <a:solidFill>
                  <a:schemeClr val="accent1">
                    <a:lumMod val="50000"/>
                  </a:schemeClr>
                </a:solidFill>
                <a:effectLst>
                  <a:innerShdw blurRad="63500" dist="50800" dir="13500000">
                    <a:srgbClr val="000000">
                      <a:alpha val="50000"/>
                    </a:srgbClr>
                  </a:innerShdw>
                </a:effectLst>
              </a:rPr>
              <a:t>BS 5950 AND </a:t>
            </a:r>
          </a:p>
          <a:p>
            <a:pPr algn="ctr"/>
            <a:r>
              <a:rPr lang="en-GB" sz="4800" b="1" cap="none" spc="50" dirty="0">
                <a:ln w="0"/>
                <a:solidFill>
                  <a:schemeClr val="accent1">
                    <a:lumMod val="50000"/>
                  </a:schemeClr>
                </a:solidFill>
                <a:effectLst>
                  <a:innerShdw blurRad="63500" dist="50800" dir="13500000">
                    <a:srgbClr val="000000">
                      <a:alpha val="50000"/>
                    </a:srgbClr>
                  </a:innerShdw>
                </a:effectLst>
              </a:rPr>
              <a:t>EUROCODE 3 </a:t>
            </a:r>
          </a:p>
          <a:p>
            <a:pPr algn="ctr"/>
            <a:r>
              <a:rPr lang="en-GB" sz="4800" b="1" cap="none" spc="50" dirty="0">
                <a:ln w="0"/>
                <a:solidFill>
                  <a:schemeClr val="accent1">
                    <a:lumMod val="50000"/>
                  </a:schemeClr>
                </a:solidFill>
                <a:effectLst>
                  <a:innerShdw blurRad="63500" dist="50800" dir="13500000">
                    <a:srgbClr val="000000">
                      <a:alpha val="50000"/>
                    </a:srgbClr>
                  </a:innerShdw>
                </a:effectLst>
              </a:rPr>
              <a:t>FOR STRUCTURAL </a:t>
            </a:r>
          </a:p>
          <a:p>
            <a:pPr algn="ctr"/>
            <a:r>
              <a:rPr lang="en-GB" sz="4800" b="1" cap="none" spc="50" dirty="0">
                <a:ln w="0"/>
                <a:solidFill>
                  <a:schemeClr val="accent1">
                    <a:lumMod val="50000"/>
                  </a:schemeClr>
                </a:solidFill>
                <a:effectLst>
                  <a:innerShdw blurRad="63500" dist="50800" dir="13500000">
                    <a:srgbClr val="000000">
                      <a:alpha val="50000"/>
                    </a:srgbClr>
                  </a:innerShdw>
                </a:effectLst>
              </a:rPr>
              <a:t>STEEL DESIGN </a:t>
            </a:r>
          </a:p>
          <a:p>
            <a:pPr algn="ctr"/>
            <a:r>
              <a:rPr lang="en-US" sz="5400" b="1" cap="none" spc="50" dirty="0">
                <a:ln w="0"/>
                <a:solidFill>
                  <a:schemeClr val="accent1">
                    <a:lumMod val="50000"/>
                  </a:schemeClr>
                </a:solidFill>
                <a:effectLst>
                  <a:innerShdw blurRad="63500" dist="50800" dir="13500000">
                    <a:srgbClr val="000000">
                      <a:alpha val="50000"/>
                    </a:srgbClr>
                  </a:innerShdw>
                </a:effectLst>
              </a:rPr>
              <a:t> </a:t>
            </a:r>
            <a:endParaRPr lang="en-US" sz="1400" b="1" spc="50" dirty="0">
              <a:ln w="0"/>
              <a:solidFill>
                <a:schemeClr val="accent1">
                  <a:lumMod val="50000"/>
                </a:schemeClr>
              </a:solidFill>
              <a:effectLst>
                <a:innerShdw blurRad="63500" dist="50800" dir="13500000">
                  <a:srgbClr val="000000">
                    <a:alpha val="50000"/>
                  </a:srgbClr>
                </a:innerShdw>
              </a:effectLst>
            </a:endParaRPr>
          </a:p>
          <a:p>
            <a:pPr algn="ctr"/>
            <a:endParaRPr lang="en-US" sz="1400" b="1" cap="none" spc="50" dirty="0">
              <a:ln w="0"/>
              <a:solidFill>
                <a:schemeClr val="accent1">
                  <a:lumMod val="50000"/>
                </a:schemeClr>
              </a:solidFill>
              <a:effectLst>
                <a:innerShdw blurRad="63500" dist="50800" dir="13500000">
                  <a:srgbClr val="000000">
                    <a:alpha val="50000"/>
                  </a:srgbClr>
                </a:innerShdw>
              </a:effectLst>
            </a:endParaRPr>
          </a:p>
          <a:p>
            <a:pPr algn="ctr"/>
            <a:r>
              <a:rPr lang="en-US" sz="1600" b="1" cap="none" spc="50" dirty="0">
                <a:ln w="0"/>
                <a:solidFill>
                  <a:schemeClr val="accent1">
                    <a:lumMod val="50000"/>
                  </a:schemeClr>
                </a:solidFill>
                <a:effectLst>
                  <a:innerShdw blurRad="63500" dist="50800" dir="13500000">
                    <a:srgbClr val="000000">
                      <a:alpha val="50000"/>
                    </a:srgbClr>
                  </a:innerShdw>
                </a:effectLst>
              </a:rPr>
              <a:t>Timothy Mills - 206144</a:t>
            </a:r>
            <a:endParaRPr lang="en-US" sz="6000" b="1" cap="none" spc="50" dirty="0">
              <a:ln w="0"/>
              <a:solidFill>
                <a:schemeClr val="accent1">
                  <a:lumMod val="50000"/>
                </a:schemeClr>
              </a:solidFill>
              <a:effectLst>
                <a:innerShdw blurRad="63500" dist="50800" dir="13500000">
                  <a:srgbClr val="000000">
                    <a:alpha val="50000"/>
                  </a:srgbClr>
                </a:innerShdw>
              </a:effectLst>
            </a:endParaRPr>
          </a:p>
        </p:txBody>
      </p:sp>
    </p:spTree>
    <p:extLst>
      <p:ext uri="{BB962C8B-B14F-4D97-AF65-F5344CB8AC3E}">
        <p14:creationId xmlns:p14="http://schemas.microsoft.com/office/powerpoint/2010/main" val="35945262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CA88A-05E7-1F1F-2D31-C6833CD512BF}"/>
            </a:ext>
          </a:extLst>
        </p:cNvPr>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C378976E-9023-D454-9461-A634DBB1E2C3}"/>
              </a:ext>
            </a:extLst>
          </p:cNvPr>
          <p:cNvSpPr/>
          <p:nvPr/>
        </p:nvSpPr>
        <p:spPr>
          <a:xfrm>
            <a:off x="2782549" y="788058"/>
            <a:ext cx="3603504" cy="1895059"/>
          </a:xfrm>
          <a:prstGeom prst="roundRect">
            <a:avLst/>
          </a:prstGeom>
          <a:solidFill>
            <a:schemeClr val="accent1">
              <a:lumMod val="5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MILD STEEL PRODUCTION </a:t>
            </a:r>
          </a:p>
          <a:p>
            <a:pPr algn="ctr"/>
            <a:r>
              <a:rPr lang="en-GB" sz="2400" dirty="0"/>
              <a:t>IN THE UK</a:t>
            </a:r>
          </a:p>
        </p:txBody>
      </p:sp>
      <p:cxnSp>
        <p:nvCxnSpPr>
          <p:cNvPr id="14" name="Straight Arrow Connector 13">
            <a:extLst>
              <a:ext uri="{FF2B5EF4-FFF2-40B4-BE49-F238E27FC236}">
                <a16:creationId xmlns:a16="http://schemas.microsoft.com/office/drawing/2014/main" id="{A4BEBC50-8D7D-FAB8-C82F-9376541490BF}"/>
              </a:ext>
            </a:extLst>
          </p:cNvPr>
          <p:cNvCxnSpPr>
            <a:cxnSpLocks/>
            <a:stCxn id="13" idx="3"/>
            <a:endCxn id="15" idx="1"/>
          </p:cNvCxnSpPr>
          <p:nvPr/>
        </p:nvCxnSpPr>
        <p:spPr>
          <a:xfrm>
            <a:off x="6386053" y="1735588"/>
            <a:ext cx="1480250" cy="6621"/>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5" name="Rectangle: Rounded Corners 14">
            <a:extLst>
              <a:ext uri="{FF2B5EF4-FFF2-40B4-BE49-F238E27FC236}">
                <a16:creationId xmlns:a16="http://schemas.microsoft.com/office/drawing/2014/main" id="{2201C4A0-BE12-D3A8-B4D1-3CA4D91EA716}"/>
              </a:ext>
            </a:extLst>
          </p:cNvPr>
          <p:cNvSpPr/>
          <p:nvPr/>
        </p:nvSpPr>
        <p:spPr>
          <a:xfrm>
            <a:off x="7866303" y="794679"/>
            <a:ext cx="3603504" cy="1895059"/>
          </a:xfrm>
          <a:prstGeom prst="roundRect">
            <a:avLst/>
          </a:prstGeom>
          <a:solidFill>
            <a:schemeClr val="accent1">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BS 449</a:t>
            </a:r>
          </a:p>
        </p:txBody>
      </p:sp>
      <p:sp>
        <p:nvSpPr>
          <p:cNvPr id="16" name="Rectangle: Rounded Corners 15">
            <a:extLst>
              <a:ext uri="{FF2B5EF4-FFF2-40B4-BE49-F238E27FC236}">
                <a16:creationId xmlns:a16="http://schemas.microsoft.com/office/drawing/2014/main" id="{5D2DA497-9FB2-8670-24E6-42F9E13E6948}"/>
              </a:ext>
            </a:extLst>
          </p:cNvPr>
          <p:cNvSpPr/>
          <p:nvPr/>
        </p:nvSpPr>
        <p:spPr>
          <a:xfrm>
            <a:off x="7857044" y="4167371"/>
            <a:ext cx="3603504" cy="1895059"/>
          </a:xfrm>
          <a:prstGeom prst="roundRect">
            <a:avLst/>
          </a:prstGeom>
          <a:solidFill>
            <a:schemeClr val="accent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BS 5950</a:t>
            </a:r>
          </a:p>
        </p:txBody>
      </p:sp>
      <p:cxnSp>
        <p:nvCxnSpPr>
          <p:cNvPr id="17" name="Straight Arrow Connector 16">
            <a:extLst>
              <a:ext uri="{FF2B5EF4-FFF2-40B4-BE49-F238E27FC236}">
                <a16:creationId xmlns:a16="http://schemas.microsoft.com/office/drawing/2014/main" id="{D3AB1F5D-DCB4-8686-7C2C-5E5A6D866AA1}"/>
              </a:ext>
            </a:extLst>
          </p:cNvPr>
          <p:cNvCxnSpPr>
            <a:cxnSpLocks/>
            <a:stCxn id="15" idx="2"/>
            <a:endCxn id="16" idx="0"/>
          </p:cNvCxnSpPr>
          <p:nvPr/>
        </p:nvCxnSpPr>
        <p:spPr>
          <a:xfrm flipH="1">
            <a:off x="9658796" y="2689738"/>
            <a:ext cx="9259" cy="147763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8" name="Rectangle: Rounded Corners 17">
            <a:extLst>
              <a:ext uri="{FF2B5EF4-FFF2-40B4-BE49-F238E27FC236}">
                <a16:creationId xmlns:a16="http://schemas.microsoft.com/office/drawing/2014/main" id="{8BB62933-E4F6-7A26-94F8-6025C850C4CC}"/>
              </a:ext>
            </a:extLst>
          </p:cNvPr>
          <p:cNvSpPr/>
          <p:nvPr/>
        </p:nvSpPr>
        <p:spPr>
          <a:xfrm>
            <a:off x="2782549" y="4167371"/>
            <a:ext cx="3603504" cy="1895059"/>
          </a:xfrm>
          <a:prstGeom prst="roundRect">
            <a:avLst/>
          </a:prstGeom>
          <a:solidFill>
            <a:schemeClr val="accent4">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Eurocodes 3</a:t>
            </a:r>
          </a:p>
        </p:txBody>
      </p:sp>
      <p:cxnSp>
        <p:nvCxnSpPr>
          <p:cNvPr id="19" name="Straight Arrow Connector 18">
            <a:extLst>
              <a:ext uri="{FF2B5EF4-FFF2-40B4-BE49-F238E27FC236}">
                <a16:creationId xmlns:a16="http://schemas.microsoft.com/office/drawing/2014/main" id="{12C329BD-7E8B-A557-37C0-89C19CD8DE9C}"/>
              </a:ext>
            </a:extLst>
          </p:cNvPr>
          <p:cNvCxnSpPr>
            <a:cxnSpLocks/>
            <a:stCxn id="16" idx="1"/>
            <a:endCxn id="18" idx="3"/>
          </p:cNvCxnSpPr>
          <p:nvPr/>
        </p:nvCxnSpPr>
        <p:spPr>
          <a:xfrm flipH="1">
            <a:off x="6386053" y="5114901"/>
            <a:ext cx="1470991"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grpSp>
        <p:nvGrpSpPr>
          <p:cNvPr id="12" name="Group 11">
            <a:extLst>
              <a:ext uri="{FF2B5EF4-FFF2-40B4-BE49-F238E27FC236}">
                <a16:creationId xmlns:a16="http://schemas.microsoft.com/office/drawing/2014/main" id="{8DC978D7-F83C-FD3E-3C56-717F1868894E}"/>
              </a:ext>
            </a:extLst>
          </p:cNvPr>
          <p:cNvGrpSpPr/>
          <p:nvPr/>
        </p:nvGrpSpPr>
        <p:grpSpPr>
          <a:xfrm>
            <a:off x="-1304280" y="-15"/>
            <a:ext cx="3467388" cy="6858000"/>
            <a:chOff x="9143998" y="0"/>
            <a:chExt cx="3467388" cy="6858000"/>
          </a:xfrm>
        </p:grpSpPr>
        <p:sp>
          <p:nvSpPr>
            <p:cNvPr id="39" name="Rectangle 38">
              <a:extLst>
                <a:ext uri="{FF2B5EF4-FFF2-40B4-BE49-F238E27FC236}">
                  <a16:creationId xmlns:a16="http://schemas.microsoft.com/office/drawing/2014/main" id="{7BB9A677-1366-7AC6-2509-8295A892F8C6}"/>
                </a:ext>
              </a:extLst>
            </p:cNvPr>
            <p:cNvSpPr/>
            <p:nvPr/>
          </p:nvSpPr>
          <p:spPr>
            <a:xfrm>
              <a:off x="9143998" y="0"/>
              <a:ext cx="3048001"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Rectangle 75">
              <a:extLst>
                <a:ext uri="{FF2B5EF4-FFF2-40B4-BE49-F238E27FC236}">
                  <a16:creationId xmlns:a16="http://schemas.microsoft.com/office/drawing/2014/main" id="{DD435E0F-24AA-4B17-C5D6-63337F5C0CD1}"/>
                </a:ext>
              </a:extLst>
            </p:cNvPr>
            <p:cNvSpPr/>
            <p:nvPr/>
          </p:nvSpPr>
          <p:spPr>
            <a:xfrm rot="16200000">
              <a:off x="9623985" y="2967334"/>
              <a:ext cx="4034822"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NEXT STEPS</a:t>
              </a:r>
            </a:p>
          </p:txBody>
        </p:sp>
        <p:sp>
          <p:nvSpPr>
            <p:cNvPr id="7" name="Isosceles Triangle 6">
              <a:extLst>
                <a:ext uri="{FF2B5EF4-FFF2-40B4-BE49-F238E27FC236}">
                  <a16:creationId xmlns:a16="http://schemas.microsoft.com/office/drawing/2014/main" id="{47467804-33FD-8630-063D-BA01B90E0DCF}"/>
                </a:ext>
              </a:extLst>
            </p:cNvPr>
            <p:cNvSpPr/>
            <p:nvPr/>
          </p:nvSpPr>
          <p:spPr>
            <a:xfrm rot="5400000">
              <a:off x="9053372" y="3219304"/>
              <a:ext cx="6696642" cy="419387"/>
            </a:xfrm>
            <a:prstGeom prst="triangl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 name="Group 10">
            <a:extLst>
              <a:ext uri="{FF2B5EF4-FFF2-40B4-BE49-F238E27FC236}">
                <a16:creationId xmlns:a16="http://schemas.microsoft.com/office/drawing/2014/main" id="{83B9D897-3156-613F-3723-DDFFD0884A88}"/>
              </a:ext>
            </a:extLst>
          </p:cNvPr>
          <p:cNvGrpSpPr/>
          <p:nvPr/>
        </p:nvGrpSpPr>
        <p:grpSpPr>
          <a:xfrm>
            <a:off x="-1525192" y="-15"/>
            <a:ext cx="3467363" cy="6858000"/>
            <a:chOff x="6096000" y="0"/>
            <a:chExt cx="3467363" cy="6858000"/>
          </a:xfrm>
        </p:grpSpPr>
        <p:sp>
          <p:nvSpPr>
            <p:cNvPr id="8" name="Rectangle 7">
              <a:extLst>
                <a:ext uri="{FF2B5EF4-FFF2-40B4-BE49-F238E27FC236}">
                  <a16:creationId xmlns:a16="http://schemas.microsoft.com/office/drawing/2014/main" id="{E63ECD93-AA34-5DF7-6736-0901BD8C4FB9}"/>
                </a:ext>
              </a:extLst>
            </p:cNvPr>
            <p:cNvSpPr/>
            <p:nvPr/>
          </p:nvSpPr>
          <p:spPr>
            <a:xfrm>
              <a:off x="6096000" y="0"/>
              <a:ext cx="304800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E2918C7B-09D0-A9E6-50B2-C422BB5B8AC2}"/>
                </a:ext>
              </a:extLst>
            </p:cNvPr>
            <p:cNvSpPr/>
            <p:nvPr/>
          </p:nvSpPr>
          <p:spPr>
            <a:xfrm rot="16200000">
              <a:off x="5215553" y="2967335"/>
              <a:ext cx="6755697"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LITERATURE REVIEW</a:t>
              </a:r>
            </a:p>
          </p:txBody>
        </p:sp>
        <p:sp>
          <p:nvSpPr>
            <p:cNvPr id="4" name="Isosceles Triangle 3">
              <a:extLst>
                <a:ext uri="{FF2B5EF4-FFF2-40B4-BE49-F238E27FC236}">
                  <a16:creationId xmlns:a16="http://schemas.microsoft.com/office/drawing/2014/main" id="{13DA6DBE-1A7C-81B7-2DE1-1F7A48F6ABB8}"/>
                </a:ext>
              </a:extLst>
            </p:cNvPr>
            <p:cNvSpPr/>
            <p:nvPr/>
          </p:nvSpPr>
          <p:spPr>
            <a:xfrm rot="5400000">
              <a:off x="6005349" y="3219305"/>
              <a:ext cx="6696642" cy="419387"/>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A4F0BEA1-4D8D-2015-7E16-B45622B0A2DD}"/>
              </a:ext>
            </a:extLst>
          </p:cNvPr>
          <p:cNvGrpSpPr/>
          <p:nvPr/>
        </p:nvGrpSpPr>
        <p:grpSpPr>
          <a:xfrm>
            <a:off x="-1781140" y="0"/>
            <a:ext cx="3467372" cy="6858000"/>
            <a:chOff x="3048000" y="0"/>
            <a:chExt cx="3467372" cy="6858000"/>
          </a:xfrm>
        </p:grpSpPr>
        <p:sp>
          <p:nvSpPr>
            <p:cNvPr id="6" name="Rectangle 5">
              <a:extLst>
                <a:ext uri="{FF2B5EF4-FFF2-40B4-BE49-F238E27FC236}">
                  <a16:creationId xmlns:a16="http://schemas.microsoft.com/office/drawing/2014/main" id="{4DDEC5DB-E77C-ED0F-C475-0759E41D9D50}"/>
                </a:ext>
              </a:extLst>
            </p:cNvPr>
            <p:cNvSpPr/>
            <p:nvPr/>
          </p:nvSpPr>
          <p:spPr>
            <a:xfrm>
              <a:off x="3048000" y="0"/>
              <a:ext cx="3048001"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EE640C4A-31CD-2B59-5756-6647A1804AFB}"/>
                </a:ext>
              </a:extLst>
            </p:cNvPr>
            <p:cNvSpPr/>
            <p:nvPr/>
          </p:nvSpPr>
          <p:spPr>
            <a:xfrm rot="16200000">
              <a:off x="2197086" y="2967335"/>
              <a:ext cx="6696641"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AIMS &amp; OBJECTIONS</a:t>
              </a:r>
            </a:p>
          </p:txBody>
        </p:sp>
        <p:sp>
          <p:nvSpPr>
            <p:cNvPr id="3" name="Isosceles Triangle 2">
              <a:extLst>
                <a:ext uri="{FF2B5EF4-FFF2-40B4-BE49-F238E27FC236}">
                  <a16:creationId xmlns:a16="http://schemas.microsoft.com/office/drawing/2014/main" id="{D73C77F5-28FF-0E8E-B791-173526267DF0}"/>
                </a:ext>
              </a:extLst>
            </p:cNvPr>
            <p:cNvSpPr/>
            <p:nvPr/>
          </p:nvSpPr>
          <p:spPr>
            <a:xfrm rot="5400000">
              <a:off x="2957358" y="3219305"/>
              <a:ext cx="6696642" cy="419387"/>
            </a:xfrm>
            <a:prstGeom prst="triangle">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a:extLst>
              <a:ext uri="{FF2B5EF4-FFF2-40B4-BE49-F238E27FC236}">
                <a16:creationId xmlns:a16="http://schemas.microsoft.com/office/drawing/2014/main" id="{993AE916-CD68-C279-7327-C4ADAF462E24}"/>
              </a:ext>
            </a:extLst>
          </p:cNvPr>
          <p:cNvGrpSpPr/>
          <p:nvPr/>
        </p:nvGrpSpPr>
        <p:grpSpPr>
          <a:xfrm>
            <a:off x="-2002075" y="-15"/>
            <a:ext cx="3467379" cy="6858000"/>
            <a:chOff x="1" y="0"/>
            <a:chExt cx="3467379" cy="6858000"/>
          </a:xfrm>
        </p:grpSpPr>
        <p:sp>
          <p:nvSpPr>
            <p:cNvPr id="5" name="Rectangle 4">
              <a:extLst>
                <a:ext uri="{FF2B5EF4-FFF2-40B4-BE49-F238E27FC236}">
                  <a16:creationId xmlns:a16="http://schemas.microsoft.com/office/drawing/2014/main" id="{AD45EC19-D7FA-63A7-1A4B-1FEDA08AE1EB}"/>
                </a:ext>
              </a:extLst>
            </p:cNvPr>
            <p:cNvSpPr/>
            <p:nvPr/>
          </p:nvSpPr>
          <p:spPr>
            <a:xfrm>
              <a:off x="1" y="0"/>
              <a:ext cx="30480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spc="50">
                <a:ln w="0"/>
                <a:solidFill>
                  <a:schemeClr val="bg2"/>
                </a:solidFill>
                <a:effectLst>
                  <a:innerShdw blurRad="63500" dist="50800" dir="13500000">
                    <a:srgbClr val="000000">
                      <a:alpha val="50000"/>
                    </a:srgbClr>
                  </a:innerShdw>
                </a:effectLst>
              </a:endParaRPr>
            </a:p>
          </p:txBody>
        </p:sp>
        <p:sp>
          <p:nvSpPr>
            <p:cNvPr id="41" name="Rectangle 40">
              <a:extLst>
                <a:ext uri="{FF2B5EF4-FFF2-40B4-BE49-F238E27FC236}">
                  <a16:creationId xmlns:a16="http://schemas.microsoft.com/office/drawing/2014/main" id="{047D8255-0195-83CE-8C21-7338BD9ED349}"/>
                </a:ext>
              </a:extLst>
            </p:cNvPr>
            <p:cNvSpPr/>
            <p:nvPr/>
          </p:nvSpPr>
          <p:spPr>
            <a:xfrm rot="16200000">
              <a:off x="-136047" y="2967334"/>
              <a:ext cx="5266891" cy="923330"/>
            </a:xfrm>
            <a:prstGeom prst="rect">
              <a:avLst/>
            </a:prstGeom>
            <a:noFill/>
          </p:spPr>
          <p:txBody>
            <a:bodyPr wrap="squar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INTRODUCTION</a:t>
              </a:r>
            </a:p>
          </p:txBody>
        </p:sp>
        <p:sp>
          <p:nvSpPr>
            <p:cNvPr id="2" name="Isosceles Triangle 1">
              <a:extLst>
                <a:ext uri="{FF2B5EF4-FFF2-40B4-BE49-F238E27FC236}">
                  <a16:creationId xmlns:a16="http://schemas.microsoft.com/office/drawing/2014/main" id="{04BE8605-DB91-13F4-8928-DE900BC87766}"/>
                </a:ext>
              </a:extLst>
            </p:cNvPr>
            <p:cNvSpPr/>
            <p:nvPr/>
          </p:nvSpPr>
          <p:spPr>
            <a:xfrm rot="5400000">
              <a:off x="-90634" y="3219306"/>
              <a:ext cx="6696642" cy="419387"/>
            </a:xfrm>
            <a:prstGeom prst="triangle">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8" name="Rectangle: Rounded Corners 27">
            <a:extLst>
              <a:ext uri="{FF2B5EF4-FFF2-40B4-BE49-F238E27FC236}">
                <a16:creationId xmlns:a16="http://schemas.microsoft.com/office/drawing/2014/main" id="{072BA470-1341-8DFE-426F-8197831AEFE0}"/>
              </a:ext>
            </a:extLst>
          </p:cNvPr>
          <p:cNvSpPr/>
          <p:nvPr/>
        </p:nvSpPr>
        <p:spPr>
          <a:xfrm>
            <a:off x="15371249" y="562257"/>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1.</a:t>
            </a:r>
          </a:p>
        </p:txBody>
      </p:sp>
      <p:sp>
        <p:nvSpPr>
          <p:cNvPr id="32" name="Rectangle: Rounded Corners 31">
            <a:extLst>
              <a:ext uri="{FF2B5EF4-FFF2-40B4-BE49-F238E27FC236}">
                <a16:creationId xmlns:a16="http://schemas.microsoft.com/office/drawing/2014/main" id="{8DCA059A-0403-0C9C-97DC-C4B9652AD1E3}"/>
              </a:ext>
            </a:extLst>
          </p:cNvPr>
          <p:cNvSpPr/>
          <p:nvPr/>
        </p:nvSpPr>
        <p:spPr>
          <a:xfrm>
            <a:off x="15377253" y="3827011"/>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3.</a:t>
            </a:r>
          </a:p>
        </p:txBody>
      </p:sp>
      <p:sp>
        <p:nvSpPr>
          <p:cNvPr id="35" name="Rectangle: Rounded Corners 34">
            <a:extLst>
              <a:ext uri="{FF2B5EF4-FFF2-40B4-BE49-F238E27FC236}">
                <a16:creationId xmlns:a16="http://schemas.microsoft.com/office/drawing/2014/main" id="{A4365EC8-C2B3-374A-2D11-5A6AAD0029C8}"/>
              </a:ext>
            </a:extLst>
          </p:cNvPr>
          <p:cNvSpPr/>
          <p:nvPr/>
        </p:nvSpPr>
        <p:spPr>
          <a:xfrm>
            <a:off x="13843712" y="562257"/>
            <a:ext cx="7577133"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r>
              <a:rPr lang="en-GB" dirty="0">
                <a:solidFill>
                  <a:schemeClr val="tx1"/>
                </a:solidFill>
              </a:rPr>
              <a:t>Understand historic and modern steel production improvements and its effects on the structural analysis through the structural design standards.</a:t>
            </a:r>
          </a:p>
        </p:txBody>
      </p:sp>
      <p:sp>
        <p:nvSpPr>
          <p:cNvPr id="36" name="Rectangle: Rounded Corners 35">
            <a:extLst>
              <a:ext uri="{FF2B5EF4-FFF2-40B4-BE49-F238E27FC236}">
                <a16:creationId xmlns:a16="http://schemas.microsoft.com/office/drawing/2014/main" id="{66CEEF6C-4F3B-9FC2-C9F3-47CFBFF3B88A}"/>
              </a:ext>
            </a:extLst>
          </p:cNvPr>
          <p:cNvSpPr/>
          <p:nvPr/>
        </p:nvSpPr>
        <p:spPr>
          <a:xfrm>
            <a:off x="12931539" y="562257"/>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1.</a:t>
            </a:r>
          </a:p>
        </p:txBody>
      </p:sp>
      <p:sp>
        <p:nvSpPr>
          <p:cNvPr id="37" name="Rectangle: Rounded Corners 36">
            <a:extLst>
              <a:ext uri="{FF2B5EF4-FFF2-40B4-BE49-F238E27FC236}">
                <a16:creationId xmlns:a16="http://schemas.microsoft.com/office/drawing/2014/main" id="{17888895-81FB-25F2-ABEF-B1F39B0232FA}"/>
              </a:ext>
            </a:extLst>
          </p:cNvPr>
          <p:cNvSpPr/>
          <p:nvPr/>
        </p:nvSpPr>
        <p:spPr>
          <a:xfrm>
            <a:off x="16026157" y="2194634"/>
            <a:ext cx="650240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lvl="0"/>
            <a:r>
              <a:rPr lang="en-GB" dirty="0">
                <a:solidFill>
                  <a:schemeClr val="tx1"/>
                </a:solidFill>
              </a:rPr>
              <a:t>Identify and analyse key differences between structural design standards BS449 / BS 5950 &amp; Eurocodes 3.</a:t>
            </a:r>
          </a:p>
        </p:txBody>
      </p:sp>
      <p:sp>
        <p:nvSpPr>
          <p:cNvPr id="38" name="Rectangle: Rounded Corners 37">
            <a:extLst>
              <a:ext uri="{FF2B5EF4-FFF2-40B4-BE49-F238E27FC236}">
                <a16:creationId xmlns:a16="http://schemas.microsoft.com/office/drawing/2014/main" id="{7E71541D-22E6-F0C5-56BB-E3810A027DCC}"/>
              </a:ext>
            </a:extLst>
          </p:cNvPr>
          <p:cNvSpPr/>
          <p:nvPr/>
        </p:nvSpPr>
        <p:spPr>
          <a:xfrm>
            <a:off x="15113984" y="2194634"/>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2.</a:t>
            </a:r>
          </a:p>
        </p:txBody>
      </p:sp>
      <p:sp>
        <p:nvSpPr>
          <p:cNvPr id="40" name="Rectangle: Rounded Corners 39">
            <a:extLst>
              <a:ext uri="{FF2B5EF4-FFF2-40B4-BE49-F238E27FC236}">
                <a16:creationId xmlns:a16="http://schemas.microsoft.com/office/drawing/2014/main" id="{C55BDEFF-2C11-40B3-0219-52E85223008A}"/>
              </a:ext>
            </a:extLst>
          </p:cNvPr>
          <p:cNvSpPr/>
          <p:nvPr/>
        </p:nvSpPr>
        <p:spPr>
          <a:xfrm>
            <a:off x="13843712" y="3827011"/>
            <a:ext cx="7577133"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lvl="0"/>
            <a:r>
              <a:rPr lang="en-GB" dirty="0">
                <a:solidFill>
                  <a:schemeClr val="tx1"/>
                </a:solidFill>
              </a:rPr>
              <a:t>Conduct a detailed structural analysis of structural members to BS 449 / BS 5950 &amp; Eurocodes 3.</a:t>
            </a:r>
          </a:p>
        </p:txBody>
      </p:sp>
      <p:sp>
        <p:nvSpPr>
          <p:cNvPr id="42" name="Rectangle: Rounded Corners 41">
            <a:extLst>
              <a:ext uri="{FF2B5EF4-FFF2-40B4-BE49-F238E27FC236}">
                <a16:creationId xmlns:a16="http://schemas.microsoft.com/office/drawing/2014/main" id="{1BDC467C-61C3-D9A8-7F12-56084173A950}"/>
              </a:ext>
            </a:extLst>
          </p:cNvPr>
          <p:cNvSpPr/>
          <p:nvPr/>
        </p:nvSpPr>
        <p:spPr>
          <a:xfrm>
            <a:off x="12937543" y="3827011"/>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3.</a:t>
            </a:r>
          </a:p>
        </p:txBody>
      </p:sp>
      <p:sp>
        <p:nvSpPr>
          <p:cNvPr id="44" name="Rectangle: Rounded Corners 43">
            <a:extLst>
              <a:ext uri="{FF2B5EF4-FFF2-40B4-BE49-F238E27FC236}">
                <a16:creationId xmlns:a16="http://schemas.microsoft.com/office/drawing/2014/main" id="{A0A2B6F9-4212-B64F-A424-D82FFB0E1A5B}"/>
              </a:ext>
            </a:extLst>
          </p:cNvPr>
          <p:cNvSpPr/>
          <p:nvPr/>
        </p:nvSpPr>
        <p:spPr>
          <a:xfrm>
            <a:off x="16026157" y="5459388"/>
            <a:ext cx="650240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lvl="0"/>
            <a:r>
              <a:rPr lang="en-GB" dirty="0">
                <a:solidFill>
                  <a:schemeClr val="tx1"/>
                </a:solidFill>
              </a:rPr>
              <a:t>Review the analysis and critically evaluate the results. </a:t>
            </a:r>
          </a:p>
        </p:txBody>
      </p:sp>
      <p:sp>
        <p:nvSpPr>
          <p:cNvPr id="46" name="Rectangle: Rounded Corners 45">
            <a:extLst>
              <a:ext uri="{FF2B5EF4-FFF2-40B4-BE49-F238E27FC236}">
                <a16:creationId xmlns:a16="http://schemas.microsoft.com/office/drawing/2014/main" id="{08B460A1-B343-D620-E8EA-4700958BC435}"/>
              </a:ext>
            </a:extLst>
          </p:cNvPr>
          <p:cNvSpPr/>
          <p:nvPr/>
        </p:nvSpPr>
        <p:spPr>
          <a:xfrm>
            <a:off x="15113984" y="5459388"/>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4.</a:t>
            </a:r>
          </a:p>
        </p:txBody>
      </p:sp>
    </p:spTree>
    <p:extLst>
      <p:ext uri="{BB962C8B-B14F-4D97-AF65-F5344CB8AC3E}">
        <p14:creationId xmlns:p14="http://schemas.microsoft.com/office/powerpoint/2010/main" val="27312792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1000"/>
                                        <p:tgtEl>
                                          <p:spTgt spid="13">
                                            <p:txEl>
                                              <p:pRg st="0" end="0"/>
                                            </p:txEl>
                                          </p:spTgt>
                                        </p:tgtEl>
                                      </p:cBhvr>
                                    </p:animEffect>
                                    <p:anim calcmode="lin" valueType="num">
                                      <p:cBhvr>
                                        <p:cTn id="8"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1000"/>
                                        <p:tgtEl>
                                          <p:spTgt spid="13">
                                            <p:txEl>
                                              <p:pRg st="1" end="1"/>
                                            </p:txEl>
                                          </p:spTgt>
                                        </p:tgtEl>
                                      </p:cBhvr>
                                    </p:animEffect>
                                    <p:anim calcmode="lin" valueType="num">
                                      <p:cBhvr>
                                        <p:cTn id="13" dur="1000" fill="hold"/>
                                        <p:tgtEl>
                                          <p:spTgt spid="1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5">
                                            <p:txEl>
                                              <p:pRg st="0" end="0"/>
                                            </p:txEl>
                                          </p:spTgt>
                                        </p:tgtEl>
                                        <p:attrNameLst>
                                          <p:attrName>style.visibility</p:attrName>
                                        </p:attrNameLst>
                                      </p:cBhvr>
                                      <p:to>
                                        <p:strVal val="visible"/>
                                      </p:to>
                                    </p:set>
                                    <p:animEffect transition="in" filter="fade">
                                      <p:cBhvr>
                                        <p:cTn id="19" dur="1000"/>
                                        <p:tgtEl>
                                          <p:spTgt spid="15">
                                            <p:txEl>
                                              <p:pRg st="0" end="0"/>
                                            </p:txEl>
                                          </p:spTgt>
                                        </p:tgtEl>
                                      </p:cBhvr>
                                    </p:animEffect>
                                    <p:anim calcmode="lin" valueType="num">
                                      <p:cBhvr>
                                        <p:cTn id="20"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6">
                                            <p:txEl>
                                              <p:pRg st="0" end="0"/>
                                            </p:txEl>
                                          </p:spTgt>
                                        </p:tgtEl>
                                        <p:attrNameLst>
                                          <p:attrName>style.visibility</p:attrName>
                                        </p:attrNameLst>
                                      </p:cBhvr>
                                      <p:to>
                                        <p:strVal val="visible"/>
                                      </p:to>
                                    </p:set>
                                    <p:animEffect transition="in" filter="fade">
                                      <p:cBhvr>
                                        <p:cTn id="26" dur="1000"/>
                                        <p:tgtEl>
                                          <p:spTgt spid="16">
                                            <p:txEl>
                                              <p:pRg st="0" end="0"/>
                                            </p:txEl>
                                          </p:spTgt>
                                        </p:tgtEl>
                                      </p:cBhvr>
                                    </p:animEffect>
                                    <p:anim calcmode="lin" valueType="num">
                                      <p:cBhvr>
                                        <p:cTn id="27"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8">
                                            <p:txEl>
                                              <p:pRg st="0" end="0"/>
                                            </p:txEl>
                                          </p:spTgt>
                                        </p:tgtEl>
                                        <p:attrNameLst>
                                          <p:attrName>style.visibility</p:attrName>
                                        </p:attrNameLst>
                                      </p:cBhvr>
                                      <p:to>
                                        <p:strVal val="visible"/>
                                      </p:to>
                                    </p:set>
                                    <p:animEffect transition="in" filter="fade">
                                      <p:cBhvr>
                                        <p:cTn id="33" dur="1000"/>
                                        <p:tgtEl>
                                          <p:spTgt spid="18">
                                            <p:txEl>
                                              <p:pRg st="0" end="0"/>
                                            </p:txEl>
                                          </p:spTgt>
                                        </p:tgtEl>
                                      </p:cBhvr>
                                    </p:animEffect>
                                    <p:anim calcmode="lin" valueType="num">
                                      <p:cBhvr>
                                        <p:cTn id="34"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1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DE8C31-96B9-CA6D-D7A2-5B91972F01B5}"/>
            </a:ext>
          </a:extLst>
        </p:cNvPr>
        <p:cNvGrpSpPr/>
        <p:nvPr/>
      </p:nvGrpSpPr>
      <p:grpSpPr>
        <a:xfrm>
          <a:off x="0" y="0"/>
          <a:ext cx="0" cy="0"/>
          <a:chOff x="0" y="0"/>
          <a:chExt cx="0" cy="0"/>
        </a:xfrm>
      </p:grpSpPr>
      <p:grpSp>
        <p:nvGrpSpPr>
          <p:cNvPr id="12" name="Group 11">
            <a:extLst>
              <a:ext uri="{FF2B5EF4-FFF2-40B4-BE49-F238E27FC236}">
                <a16:creationId xmlns:a16="http://schemas.microsoft.com/office/drawing/2014/main" id="{2257D07A-7B2D-1310-A975-036753C0DED0}"/>
              </a:ext>
            </a:extLst>
          </p:cNvPr>
          <p:cNvGrpSpPr/>
          <p:nvPr/>
        </p:nvGrpSpPr>
        <p:grpSpPr>
          <a:xfrm>
            <a:off x="-1733699" y="0"/>
            <a:ext cx="3467388" cy="6858000"/>
            <a:chOff x="9143998" y="0"/>
            <a:chExt cx="3467388" cy="6858000"/>
          </a:xfrm>
        </p:grpSpPr>
        <p:sp>
          <p:nvSpPr>
            <p:cNvPr id="39" name="Rectangle 38">
              <a:extLst>
                <a:ext uri="{FF2B5EF4-FFF2-40B4-BE49-F238E27FC236}">
                  <a16:creationId xmlns:a16="http://schemas.microsoft.com/office/drawing/2014/main" id="{D57D17D6-B292-A293-7AE0-6DC81B4FAD21}"/>
                </a:ext>
              </a:extLst>
            </p:cNvPr>
            <p:cNvSpPr/>
            <p:nvPr/>
          </p:nvSpPr>
          <p:spPr>
            <a:xfrm>
              <a:off x="9143998" y="0"/>
              <a:ext cx="3048001"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Rectangle 75">
              <a:extLst>
                <a:ext uri="{FF2B5EF4-FFF2-40B4-BE49-F238E27FC236}">
                  <a16:creationId xmlns:a16="http://schemas.microsoft.com/office/drawing/2014/main" id="{0BB4F191-DFF3-2800-F815-6400DA748407}"/>
                </a:ext>
              </a:extLst>
            </p:cNvPr>
            <p:cNvSpPr/>
            <p:nvPr/>
          </p:nvSpPr>
          <p:spPr>
            <a:xfrm rot="16200000">
              <a:off x="9623985" y="2967334"/>
              <a:ext cx="4034822"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NEXT STEPS</a:t>
              </a:r>
            </a:p>
          </p:txBody>
        </p:sp>
        <p:sp>
          <p:nvSpPr>
            <p:cNvPr id="7" name="Isosceles Triangle 6">
              <a:extLst>
                <a:ext uri="{FF2B5EF4-FFF2-40B4-BE49-F238E27FC236}">
                  <a16:creationId xmlns:a16="http://schemas.microsoft.com/office/drawing/2014/main" id="{B8BA016A-518D-2EB1-A7B3-7505D07482AE}"/>
                </a:ext>
              </a:extLst>
            </p:cNvPr>
            <p:cNvSpPr/>
            <p:nvPr/>
          </p:nvSpPr>
          <p:spPr>
            <a:xfrm rot="5400000">
              <a:off x="9053372" y="3219304"/>
              <a:ext cx="6696642" cy="419387"/>
            </a:xfrm>
            <a:prstGeom prst="triangl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 name="Group 10">
            <a:extLst>
              <a:ext uri="{FF2B5EF4-FFF2-40B4-BE49-F238E27FC236}">
                <a16:creationId xmlns:a16="http://schemas.microsoft.com/office/drawing/2014/main" id="{9C74D44F-040B-0B62-59D8-7CCE76D19D29}"/>
              </a:ext>
            </a:extLst>
          </p:cNvPr>
          <p:cNvGrpSpPr/>
          <p:nvPr/>
        </p:nvGrpSpPr>
        <p:grpSpPr>
          <a:xfrm>
            <a:off x="-1872749" y="0"/>
            <a:ext cx="3467363" cy="6858000"/>
            <a:chOff x="6096000" y="0"/>
            <a:chExt cx="3467363" cy="6858000"/>
          </a:xfrm>
        </p:grpSpPr>
        <p:sp>
          <p:nvSpPr>
            <p:cNvPr id="8" name="Rectangle 7">
              <a:extLst>
                <a:ext uri="{FF2B5EF4-FFF2-40B4-BE49-F238E27FC236}">
                  <a16:creationId xmlns:a16="http://schemas.microsoft.com/office/drawing/2014/main" id="{911D3892-AFE2-E0E2-E439-5601DEA36EB5}"/>
                </a:ext>
              </a:extLst>
            </p:cNvPr>
            <p:cNvSpPr/>
            <p:nvPr/>
          </p:nvSpPr>
          <p:spPr>
            <a:xfrm>
              <a:off x="6096000" y="0"/>
              <a:ext cx="304800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471F3F43-854D-4A8C-40C1-89D59361FDD4}"/>
                </a:ext>
              </a:extLst>
            </p:cNvPr>
            <p:cNvSpPr/>
            <p:nvPr/>
          </p:nvSpPr>
          <p:spPr>
            <a:xfrm rot="16200000">
              <a:off x="5215553" y="2967335"/>
              <a:ext cx="6755697"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LITERATURE REVIEW</a:t>
              </a:r>
            </a:p>
          </p:txBody>
        </p:sp>
        <p:sp>
          <p:nvSpPr>
            <p:cNvPr id="4" name="Isosceles Triangle 3">
              <a:extLst>
                <a:ext uri="{FF2B5EF4-FFF2-40B4-BE49-F238E27FC236}">
                  <a16:creationId xmlns:a16="http://schemas.microsoft.com/office/drawing/2014/main" id="{227E5E3E-7296-F2D5-A61C-880189536436}"/>
                </a:ext>
              </a:extLst>
            </p:cNvPr>
            <p:cNvSpPr/>
            <p:nvPr/>
          </p:nvSpPr>
          <p:spPr>
            <a:xfrm rot="5400000">
              <a:off x="6005349" y="3219305"/>
              <a:ext cx="6696642" cy="419387"/>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E64BFE5D-B64B-0DAB-732A-6420573F8C06}"/>
              </a:ext>
            </a:extLst>
          </p:cNvPr>
          <p:cNvGrpSpPr/>
          <p:nvPr/>
        </p:nvGrpSpPr>
        <p:grpSpPr>
          <a:xfrm>
            <a:off x="-2035746" y="0"/>
            <a:ext cx="3467372" cy="6858000"/>
            <a:chOff x="3048000" y="0"/>
            <a:chExt cx="3467372" cy="6858000"/>
          </a:xfrm>
        </p:grpSpPr>
        <p:sp>
          <p:nvSpPr>
            <p:cNvPr id="6" name="Rectangle 5">
              <a:extLst>
                <a:ext uri="{FF2B5EF4-FFF2-40B4-BE49-F238E27FC236}">
                  <a16:creationId xmlns:a16="http://schemas.microsoft.com/office/drawing/2014/main" id="{AAF3B92A-A5B4-A43A-8ED7-C6F3704902AA}"/>
                </a:ext>
              </a:extLst>
            </p:cNvPr>
            <p:cNvSpPr/>
            <p:nvPr/>
          </p:nvSpPr>
          <p:spPr>
            <a:xfrm>
              <a:off x="3048000" y="0"/>
              <a:ext cx="3048001"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4E85B46C-2E61-D46E-3296-EAC68A6C1426}"/>
                </a:ext>
              </a:extLst>
            </p:cNvPr>
            <p:cNvSpPr/>
            <p:nvPr/>
          </p:nvSpPr>
          <p:spPr>
            <a:xfrm rot="16200000">
              <a:off x="2197086" y="2967335"/>
              <a:ext cx="6696641"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AIMS &amp; OBJECTIONS</a:t>
              </a:r>
            </a:p>
          </p:txBody>
        </p:sp>
        <p:sp>
          <p:nvSpPr>
            <p:cNvPr id="3" name="Isosceles Triangle 2">
              <a:extLst>
                <a:ext uri="{FF2B5EF4-FFF2-40B4-BE49-F238E27FC236}">
                  <a16:creationId xmlns:a16="http://schemas.microsoft.com/office/drawing/2014/main" id="{09DB400A-66C5-9601-9EFE-62070F33D203}"/>
                </a:ext>
              </a:extLst>
            </p:cNvPr>
            <p:cNvSpPr/>
            <p:nvPr/>
          </p:nvSpPr>
          <p:spPr>
            <a:xfrm rot="5400000">
              <a:off x="2957358" y="3219305"/>
              <a:ext cx="6696642" cy="419387"/>
            </a:xfrm>
            <a:prstGeom prst="triangle">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a:extLst>
              <a:ext uri="{FF2B5EF4-FFF2-40B4-BE49-F238E27FC236}">
                <a16:creationId xmlns:a16="http://schemas.microsoft.com/office/drawing/2014/main" id="{66750B82-8E8E-BF39-CA69-A415BEA325B2}"/>
              </a:ext>
            </a:extLst>
          </p:cNvPr>
          <p:cNvGrpSpPr/>
          <p:nvPr/>
        </p:nvGrpSpPr>
        <p:grpSpPr>
          <a:xfrm>
            <a:off x="-4334231" y="-3"/>
            <a:ext cx="3467379" cy="6858000"/>
            <a:chOff x="1" y="0"/>
            <a:chExt cx="3467379" cy="6858000"/>
          </a:xfrm>
        </p:grpSpPr>
        <p:sp>
          <p:nvSpPr>
            <p:cNvPr id="5" name="Rectangle 4">
              <a:extLst>
                <a:ext uri="{FF2B5EF4-FFF2-40B4-BE49-F238E27FC236}">
                  <a16:creationId xmlns:a16="http://schemas.microsoft.com/office/drawing/2014/main" id="{A386B0EB-A738-0B7E-EFC5-139450410881}"/>
                </a:ext>
              </a:extLst>
            </p:cNvPr>
            <p:cNvSpPr/>
            <p:nvPr/>
          </p:nvSpPr>
          <p:spPr>
            <a:xfrm>
              <a:off x="1" y="0"/>
              <a:ext cx="30480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spc="50">
                <a:ln w="0"/>
                <a:solidFill>
                  <a:schemeClr val="bg2"/>
                </a:solidFill>
                <a:effectLst>
                  <a:innerShdw blurRad="63500" dist="50800" dir="13500000">
                    <a:srgbClr val="000000">
                      <a:alpha val="50000"/>
                    </a:srgbClr>
                  </a:innerShdw>
                </a:effectLst>
              </a:endParaRPr>
            </a:p>
          </p:txBody>
        </p:sp>
        <p:sp>
          <p:nvSpPr>
            <p:cNvPr id="41" name="Rectangle 40">
              <a:extLst>
                <a:ext uri="{FF2B5EF4-FFF2-40B4-BE49-F238E27FC236}">
                  <a16:creationId xmlns:a16="http://schemas.microsoft.com/office/drawing/2014/main" id="{46F938A7-8F56-4B7B-EE5F-92178A342DA4}"/>
                </a:ext>
              </a:extLst>
            </p:cNvPr>
            <p:cNvSpPr/>
            <p:nvPr/>
          </p:nvSpPr>
          <p:spPr>
            <a:xfrm rot="16200000">
              <a:off x="-136047" y="2967334"/>
              <a:ext cx="5266891" cy="923330"/>
            </a:xfrm>
            <a:prstGeom prst="rect">
              <a:avLst/>
            </a:prstGeom>
            <a:noFill/>
          </p:spPr>
          <p:txBody>
            <a:bodyPr wrap="squar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INTRODUCTION</a:t>
              </a:r>
            </a:p>
          </p:txBody>
        </p:sp>
        <p:sp>
          <p:nvSpPr>
            <p:cNvPr id="2" name="Isosceles Triangle 1">
              <a:extLst>
                <a:ext uri="{FF2B5EF4-FFF2-40B4-BE49-F238E27FC236}">
                  <a16:creationId xmlns:a16="http://schemas.microsoft.com/office/drawing/2014/main" id="{A13FE581-AD1F-DB9D-A966-660EDE032ABD}"/>
                </a:ext>
              </a:extLst>
            </p:cNvPr>
            <p:cNvSpPr/>
            <p:nvPr/>
          </p:nvSpPr>
          <p:spPr>
            <a:xfrm rot="5400000">
              <a:off x="-90634" y="3219306"/>
              <a:ext cx="6696642" cy="419387"/>
            </a:xfrm>
            <a:prstGeom prst="triangle">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Rounded Corners 13">
            <a:extLst>
              <a:ext uri="{FF2B5EF4-FFF2-40B4-BE49-F238E27FC236}">
                <a16:creationId xmlns:a16="http://schemas.microsoft.com/office/drawing/2014/main" id="{3A0AB804-2EA2-817E-7B43-D85E1A07C288}"/>
              </a:ext>
            </a:extLst>
          </p:cNvPr>
          <p:cNvSpPr/>
          <p:nvPr/>
        </p:nvSpPr>
        <p:spPr>
          <a:xfrm>
            <a:off x="3093321" y="572953"/>
            <a:ext cx="7577133"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r>
              <a:rPr lang="en-GB" dirty="0">
                <a:solidFill>
                  <a:schemeClr val="tx1"/>
                </a:solidFill>
              </a:rPr>
              <a:t>Understand historic and modern steel production improvements and its effects on the structural analysis through the structural design standards.</a:t>
            </a:r>
          </a:p>
        </p:txBody>
      </p:sp>
      <p:sp>
        <p:nvSpPr>
          <p:cNvPr id="15" name="Rectangle: Rounded Corners 14">
            <a:extLst>
              <a:ext uri="{FF2B5EF4-FFF2-40B4-BE49-F238E27FC236}">
                <a16:creationId xmlns:a16="http://schemas.microsoft.com/office/drawing/2014/main" id="{17042BF3-5B27-DCD4-3C9C-532EF5528660}"/>
              </a:ext>
            </a:extLst>
          </p:cNvPr>
          <p:cNvSpPr/>
          <p:nvPr/>
        </p:nvSpPr>
        <p:spPr>
          <a:xfrm>
            <a:off x="2181148" y="572953"/>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1.</a:t>
            </a:r>
          </a:p>
        </p:txBody>
      </p:sp>
      <p:sp>
        <p:nvSpPr>
          <p:cNvPr id="16" name="Rectangle: Rounded Corners 15">
            <a:extLst>
              <a:ext uri="{FF2B5EF4-FFF2-40B4-BE49-F238E27FC236}">
                <a16:creationId xmlns:a16="http://schemas.microsoft.com/office/drawing/2014/main" id="{E06CE193-8464-2BC6-08EB-2DD5C8536F25}"/>
              </a:ext>
            </a:extLst>
          </p:cNvPr>
          <p:cNvSpPr/>
          <p:nvPr/>
        </p:nvSpPr>
        <p:spPr>
          <a:xfrm>
            <a:off x="5275766" y="2205330"/>
            <a:ext cx="650240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lvl="0"/>
            <a:r>
              <a:rPr lang="en-GB" dirty="0">
                <a:solidFill>
                  <a:schemeClr val="tx1"/>
                </a:solidFill>
              </a:rPr>
              <a:t>Identify and analyse key differences between structural design standards BS449 / BS 5950 &amp; Eurocodes 3.</a:t>
            </a:r>
          </a:p>
        </p:txBody>
      </p:sp>
      <p:sp>
        <p:nvSpPr>
          <p:cNvPr id="17" name="Rectangle: Rounded Corners 16">
            <a:extLst>
              <a:ext uri="{FF2B5EF4-FFF2-40B4-BE49-F238E27FC236}">
                <a16:creationId xmlns:a16="http://schemas.microsoft.com/office/drawing/2014/main" id="{E2086621-27A1-835A-65FF-F5A3EE8FDE17}"/>
              </a:ext>
            </a:extLst>
          </p:cNvPr>
          <p:cNvSpPr/>
          <p:nvPr/>
        </p:nvSpPr>
        <p:spPr>
          <a:xfrm>
            <a:off x="4363593" y="2205330"/>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2.</a:t>
            </a:r>
          </a:p>
        </p:txBody>
      </p:sp>
      <p:sp>
        <p:nvSpPr>
          <p:cNvPr id="18" name="Rectangle: Rounded Corners 17">
            <a:extLst>
              <a:ext uri="{FF2B5EF4-FFF2-40B4-BE49-F238E27FC236}">
                <a16:creationId xmlns:a16="http://schemas.microsoft.com/office/drawing/2014/main" id="{D95C894F-4668-8B81-A293-8671AF618734}"/>
              </a:ext>
            </a:extLst>
          </p:cNvPr>
          <p:cNvSpPr/>
          <p:nvPr/>
        </p:nvSpPr>
        <p:spPr>
          <a:xfrm>
            <a:off x="3093321" y="3837707"/>
            <a:ext cx="7577133"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lvl="0"/>
            <a:r>
              <a:rPr lang="en-GB" dirty="0">
                <a:solidFill>
                  <a:schemeClr val="tx1"/>
                </a:solidFill>
              </a:rPr>
              <a:t>Conduct a detailed structural analysis of structural members to BS 449 / BS 5950 &amp; Eurocodes 3.</a:t>
            </a:r>
          </a:p>
        </p:txBody>
      </p:sp>
      <p:sp>
        <p:nvSpPr>
          <p:cNvPr id="19" name="Rectangle: Rounded Corners 18">
            <a:extLst>
              <a:ext uri="{FF2B5EF4-FFF2-40B4-BE49-F238E27FC236}">
                <a16:creationId xmlns:a16="http://schemas.microsoft.com/office/drawing/2014/main" id="{8952B05F-566B-2783-CE67-3EC61001BAB2}"/>
              </a:ext>
            </a:extLst>
          </p:cNvPr>
          <p:cNvSpPr/>
          <p:nvPr/>
        </p:nvSpPr>
        <p:spPr>
          <a:xfrm>
            <a:off x="2187152" y="3837707"/>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3.</a:t>
            </a:r>
          </a:p>
        </p:txBody>
      </p:sp>
      <p:sp>
        <p:nvSpPr>
          <p:cNvPr id="20" name="Rectangle: Rounded Corners 19">
            <a:extLst>
              <a:ext uri="{FF2B5EF4-FFF2-40B4-BE49-F238E27FC236}">
                <a16:creationId xmlns:a16="http://schemas.microsoft.com/office/drawing/2014/main" id="{DE71BCE9-19E1-E0DE-A154-B83BF2530087}"/>
              </a:ext>
            </a:extLst>
          </p:cNvPr>
          <p:cNvSpPr/>
          <p:nvPr/>
        </p:nvSpPr>
        <p:spPr>
          <a:xfrm>
            <a:off x="5275766" y="5470084"/>
            <a:ext cx="650240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lvl="0"/>
            <a:r>
              <a:rPr lang="en-GB" dirty="0">
                <a:solidFill>
                  <a:schemeClr val="tx1"/>
                </a:solidFill>
              </a:rPr>
              <a:t>Review the analysis and critically evaluate the results. </a:t>
            </a:r>
          </a:p>
        </p:txBody>
      </p:sp>
      <p:sp>
        <p:nvSpPr>
          <p:cNvPr id="21" name="Rectangle: Rounded Corners 20">
            <a:extLst>
              <a:ext uri="{FF2B5EF4-FFF2-40B4-BE49-F238E27FC236}">
                <a16:creationId xmlns:a16="http://schemas.microsoft.com/office/drawing/2014/main" id="{0C279486-0E5D-E37B-6D73-013BAC478EF6}"/>
              </a:ext>
            </a:extLst>
          </p:cNvPr>
          <p:cNvSpPr/>
          <p:nvPr/>
        </p:nvSpPr>
        <p:spPr>
          <a:xfrm>
            <a:off x="4363593" y="5470084"/>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4.</a:t>
            </a:r>
          </a:p>
        </p:txBody>
      </p:sp>
      <p:pic>
        <p:nvPicPr>
          <p:cNvPr id="25" name="Picture 24">
            <a:extLst>
              <a:ext uri="{FF2B5EF4-FFF2-40B4-BE49-F238E27FC236}">
                <a16:creationId xmlns:a16="http://schemas.microsoft.com/office/drawing/2014/main" id="{817D53D3-16CE-60AD-F2E6-EDDC19C9736B}"/>
              </a:ext>
            </a:extLst>
          </p:cNvPr>
          <p:cNvPicPr>
            <a:picLocks noChangeAspect="1"/>
          </p:cNvPicPr>
          <p:nvPr/>
        </p:nvPicPr>
        <p:blipFill>
          <a:blip r:embed="rId3"/>
          <a:stretch>
            <a:fillRect/>
          </a:stretch>
        </p:blipFill>
        <p:spPr>
          <a:xfrm>
            <a:off x="13303525" y="1175113"/>
            <a:ext cx="3687994" cy="2285295"/>
          </a:xfrm>
          <a:prstGeom prst="rect">
            <a:avLst/>
          </a:prstGeom>
        </p:spPr>
      </p:pic>
      <p:sp>
        <p:nvSpPr>
          <p:cNvPr id="26" name="Rectangle: Rounded Corners 25">
            <a:extLst>
              <a:ext uri="{FF2B5EF4-FFF2-40B4-BE49-F238E27FC236}">
                <a16:creationId xmlns:a16="http://schemas.microsoft.com/office/drawing/2014/main" id="{464C2B15-E388-0A2C-59BD-FF950DB3EF56}"/>
              </a:ext>
            </a:extLst>
          </p:cNvPr>
          <p:cNvSpPr/>
          <p:nvPr/>
        </p:nvSpPr>
        <p:spPr>
          <a:xfrm>
            <a:off x="13345770" y="346139"/>
            <a:ext cx="3603504" cy="623529"/>
          </a:xfrm>
          <a:prstGeom prst="roundRect">
            <a:avLst/>
          </a:prstGeom>
          <a:solidFill>
            <a:schemeClr val="accent1">
              <a:lumMod val="5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Use of Structural Mild Steel in the UK</a:t>
            </a:r>
            <a:endParaRPr lang="en-GB" sz="1600" dirty="0"/>
          </a:p>
        </p:txBody>
      </p:sp>
      <p:sp>
        <p:nvSpPr>
          <p:cNvPr id="27" name="Rectangle: Rounded Corners 26">
            <a:extLst>
              <a:ext uri="{FF2B5EF4-FFF2-40B4-BE49-F238E27FC236}">
                <a16:creationId xmlns:a16="http://schemas.microsoft.com/office/drawing/2014/main" id="{C0C917EA-05B8-A84B-47ED-01EB5B073E37}"/>
              </a:ext>
            </a:extLst>
          </p:cNvPr>
          <p:cNvSpPr/>
          <p:nvPr/>
        </p:nvSpPr>
        <p:spPr>
          <a:xfrm>
            <a:off x="18500159" y="346139"/>
            <a:ext cx="3603504" cy="623528"/>
          </a:xfrm>
          <a:prstGeom prst="roundRect">
            <a:avLst/>
          </a:prstGeom>
          <a:solidFill>
            <a:schemeClr val="accent1">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History of design standards used within the UK </a:t>
            </a:r>
            <a:endParaRPr lang="en-GB" sz="2400" dirty="0"/>
          </a:p>
        </p:txBody>
      </p:sp>
      <p:sp>
        <p:nvSpPr>
          <p:cNvPr id="28" name="Rectangle: Rounded Corners 27">
            <a:extLst>
              <a:ext uri="{FF2B5EF4-FFF2-40B4-BE49-F238E27FC236}">
                <a16:creationId xmlns:a16="http://schemas.microsoft.com/office/drawing/2014/main" id="{3561055C-DBC4-C035-676D-8CF0D8F5309E}"/>
              </a:ext>
            </a:extLst>
          </p:cNvPr>
          <p:cNvSpPr/>
          <p:nvPr/>
        </p:nvSpPr>
        <p:spPr>
          <a:xfrm>
            <a:off x="13345770" y="3842758"/>
            <a:ext cx="3603504" cy="623528"/>
          </a:xfrm>
          <a:prstGeom prst="roundRect">
            <a:avLst/>
          </a:prstGeom>
          <a:solidFill>
            <a:schemeClr val="accent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Elastic &amp; Plastic Design</a:t>
            </a:r>
          </a:p>
        </p:txBody>
      </p:sp>
      <p:pic>
        <p:nvPicPr>
          <p:cNvPr id="29" name="Picture 28">
            <a:extLst>
              <a:ext uri="{FF2B5EF4-FFF2-40B4-BE49-F238E27FC236}">
                <a16:creationId xmlns:a16="http://schemas.microsoft.com/office/drawing/2014/main" id="{FE520245-9FEC-30A7-B787-01C6DF4405A3}"/>
              </a:ext>
            </a:extLst>
          </p:cNvPr>
          <p:cNvPicPr>
            <a:picLocks noChangeAspect="1"/>
          </p:cNvPicPr>
          <p:nvPr/>
        </p:nvPicPr>
        <p:blipFill>
          <a:blip r:embed="rId4"/>
          <a:stretch>
            <a:fillRect/>
          </a:stretch>
        </p:blipFill>
        <p:spPr>
          <a:xfrm>
            <a:off x="18107423" y="1064163"/>
            <a:ext cx="2099545" cy="1216614"/>
          </a:xfrm>
          <a:prstGeom prst="rect">
            <a:avLst/>
          </a:prstGeom>
        </p:spPr>
      </p:pic>
      <p:pic>
        <p:nvPicPr>
          <p:cNvPr id="30" name="Picture 29">
            <a:extLst>
              <a:ext uri="{FF2B5EF4-FFF2-40B4-BE49-F238E27FC236}">
                <a16:creationId xmlns:a16="http://schemas.microsoft.com/office/drawing/2014/main" id="{1C3607F9-94A1-AEDF-3E55-F40FF6F675B0}"/>
              </a:ext>
            </a:extLst>
          </p:cNvPr>
          <p:cNvPicPr>
            <a:picLocks noChangeAspect="1"/>
          </p:cNvPicPr>
          <p:nvPr/>
        </p:nvPicPr>
        <p:blipFill>
          <a:blip r:embed="rId5"/>
          <a:stretch>
            <a:fillRect/>
          </a:stretch>
        </p:blipFill>
        <p:spPr>
          <a:xfrm>
            <a:off x="18107423" y="2414489"/>
            <a:ext cx="2099545" cy="1160445"/>
          </a:xfrm>
          <a:prstGeom prst="rect">
            <a:avLst/>
          </a:prstGeom>
        </p:spPr>
      </p:pic>
      <p:pic>
        <p:nvPicPr>
          <p:cNvPr id="31" name="Picture 30">
            <a:extLst>
              <a:ext uri="{FF2B5EF4-FFF2-40B4-BE49-F238E27FC236}">
                <a16:creationId xmlns:a16="http://schemas.microsoft.com/office/drawing/2014/main" id="{042A7390-8E4F-BFF6-DEB2-2E5FCA49C288}"/>
              </a:ext>
            </a:extLst>
          </p:cNvPr>
          <p:cNvPicPr>
            <a:picLocks noChangeAspect="1"/>
          </p:cNvPicPr>
          <p:nvPr/>
        </p:nvPicPr>
        <p:blipFill>
          <a:blip r:embed="rId6"/>
          <a:stretch>
            <a:fillRect/>
          </a:stretch>
        </p:blipFill>
        <p:spPr>
          <a:xfrm>
            <a:off x="20582559" y="1101146"/>
            <a:ext cx="2396910" cy="2359262"/>
          </a:xfrm>
          <a:prstGeom prst="rect">
            <a:avLst/>
          </a:prstGeom>
        </p:spPr>
      </p:pic>
      <p:sp>
        <p:nvSpPr>
          <p:cNvPr id="32" name="Rectangle: Rounded Corners 31">
            <a:extLst>
              <a:ext uri="{FF2B5EF4-FFF2-40B4-BE49-F238E27FC236}">
                <a16:creationId xmlns:a16="http://schemas.microsoft.com/office/drawing/2014/main" id="{3F5427B4-E852-FE43-8318-E060AFBCBB78}"/>
              </a:ext>
            </a:extLst>
          </p:cNvPr>
          <p:cNvSpPr/>
          <p:nvPr/>
        </p:nvSpPr>
        <p:spPr>
          <a:xfrm>
            <a:off x="17989738" y="3837707"/>
            <a:ext cx="4770635" cy="2736985"/>
          </a:xfrm>
          <a:prstGeom prst="roundRect">
            <a:avLst/>
          </a:prstGeom>
          <a:solidFill>
            <a:schemeClr val="accent4">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Others Research</a:t>
            </a:r>
          </a:p>
          <a:p>
            <a:pPr algn="ctr"/>
            <a:endParaRPr lang="en-GB" b="1" dirty="0"/>
          </a:p>
          <a:p>
            <a:pPr algn="ctr"/>
            <a:r>
              <a:rPr lang="en-GB" dirty="0" err="1"/>
              <a:t>Celikag</a:t>
            </a:r>
            <a:r>
              <a:rPr lang="en-GB" dirty="0"/>
              <a:t>, M. and </a:t>
            </a:r>
            <a:r>
              <a:rPr lang="en-GB" dirty="0" err="1"/>
              <a:t>Ocal</a:t>
            </a:r>
            <a:r>
              <a:rPr lang="en-GB" dirty="0"/>
              <a:t>, C., 2006. </a:t>
            </a:r>
            <a:r>
              <a:rPr lang="en-GB" i="1" dirty="0"/>
              <a:t>A Comparative Study of the Eurocode 3 and BS 5950 Steel Design Codes.</a:t>
            </a:r>
          </a:p>
          <a:p>
            <a:pPr algn="ctr"/>
            <a:endParaRPr lang="en-GB" b="1" i="1" dirty="0"/>
          </a:p>
          <a:p>
            <a:pPr algn="ctr"/>
            <a:r>
              <a:rPr lang="en-GB" dirty="0"/>
              <a:t>Issa, H. K., 2010. Design Optimisation of Steel Portal Frames Using Modified Distributed Genetic Algorithms</a:t>
            </a:r>
          </a:p>
        </p:txBody>
      </p:sp>
      <p:pic>
        <p:nvPicPr>
          <p:cNvPr id="33" name="Picture 32" descr="A diagram of a plastic region&#10;&#10;AI-generated content may be incorrect.">
            <a:extLst>
              <a:ext uri="{FF2B5EF4-FFF2-40B4-BE49-F238E27FC236}">
                <a16:creationId xmlns:a16="http://schemas.microsoft.com/office/drawing/2014/main" id="{8FBE7280-D822-E47E-445D-AE8C51B57F30}"/>
              </a:ext>
            </a:extLst>
          </p:cNvPr>
          <p:cNvPicPr/>
          <p:nvPr/>
        </p:nvPicPr>
        <p:blipFill>
          <a:blip r:embed="rId7"/>
          <a:srcRect t="-3720" b="3290"/>
          <a:stretch>
            <a:fillRect/>
          </a:stretch>
        </p:blipFill>
        <p:spPr>
          <a:xfrm>
            <a:off x="13017414" y="4544320"/>
            <a:ext cx="4260215" cy="2264410"/>
          </a:xfrm>
          <a:prstGeom prst="rect">
            <a:avLst/>
          </a:prstGeom>
          <a:noFill/>
          <a:ln>
            <a:noFill/>
            <a:prstDash/>
          </a:ln>
        </p:spPr>
      </p:pic>
      <p:sp>
        <p:nvSpPr>
          <p:cNvPr id="34" name="Rectangle: Rounded Corners 33">
            <a:extLst>
              <a:ext uri="{FF2B5EF4-FFF2-40B4-BE49-F238E27FC236}">
                <a16:creationId xmlns:a16="http://schemas.microsoft.com/office/drawing/2014/main" id="{8F7F3695-3018-972E-F1D8-3E80BA81B458}"/>
              </a:ext>
            </a:extLst>
          </p:cNvPr>
          <p:cNvSpPr/>
          <p:nvPr/>
        </p:nvSpPr>
        <p:spPr>
          <a:xfrm>
            <a:off x="-13430606" y="788070"/>
            <a:ext cx="3603504" cy="1895059"/>
          </a:xfrm>
          <a:prstGeom prst="roundRect">
            <a:avLst/>
          </a:prstGeom>
          <a:solidFill>
            <a:schemeClr val="accent1">
              <a:lumMod val="5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MILD STEEL PRODUCTION </a:t>
            </a:r>
          </a:p>
          <a:p>
            <a:pPr algn="ctr"/>
            <a:r>
              <a:rPr lang="en-GB" sz="2400" dirty="0"/>
              <a:t>IN THE UK</a:t>
            </a:r>
          </a:p>
        </p:txBody>
      </p:sp>
      <p:cxnSp>
        <p:nvCxnSpPr>
          <p:cNvPr id="35" name="Straight Arrow Connector 34">
            <a:extLst>
              <a:ext uri="{FF2B5EF4-FFF2-40B4-BE49-F238E27FC236}">
                <a16:creationId xmlns:a16="http://schemas.microsoft.com/office/drawing/2014/main" id="{7D948B93-8724-AC5C-92F5-BBAA4207A7CC}"/>
              </a:ext>
            </a:extLst>
          </p:cNvPr>
          <p:cNvCxnSpPr>
            <a:cxnSpLocks/>
            <a:stCxn id="34" idx="3"/>
            <a:endCxn id="36" idx="1"/>
          </p:cNvCxnSpPr>
          <p:nvPr/>
        </p:nvCxnSpPr>
        <p:spPr>
          <a:xfrm>
            <a:off x="-9827102" y="1735600"/>
            <a:ext cx="1480250" cy="6621"/>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36" name="Rectangle: Rounded Corners 35">
            <a:extLst>
              <a:ext uri="{FF2B5EF4-FFF2-40B4-BE49-F238E27FC236}">
                <a16:creationId xmlns:a16="http://schemas.microsoft.com/office/drawing/2014/main" id="{6CB1CACF-2F10-C3DE-2FA6-26BBBBC1BC83}"/>
              </a:ext>
            </a:extLst>
          </p:cNvPr>
          <p:cNvSpPr/>
          <p:nvPr/>
        </p:nvSpPr>
        <p:spPr>
          <a:xfrm>
            <a:off x="-8346852" y="794691"/>
            <a:ext cx="3603504" cy="1895059"/>
          </a:xfrm>
          <a:prstGeom prst="roundRect">
            <a:avLst/>
          </a:prstGeom>
          <a:solidFill>
            <a:schemeClr val="accent1">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BS 449</a:t>
            </a:r>
          </a:p>
        </p:txBody>
      </p:sp>
      <p:sp>
        <p:nvSpPr>
          <p:cNvPr id="37" name="Rectangle: Rounded Corners 36">
            <a:extLst>
              <a:ext uri="{FF2B5EF4-FFF2-40B4-BE49-F238E27FC236}">
                <a16:creationId xmlns:a16="http://schemas.microsoft.com/office/drawing/2014/main" id="{BA897CC5-74E4-74DD-D3E3-A621F933C636}"/>
              </a:ext>
            </a:extLst>
          </p:cNvPr>
          <p:cNvSpPr/>
          <p:nvPr/>
        </p:nvSpPr>
        <p:spPr>
          <a:xfrm>
            <a:off x="-8356111" y="4167383"/>
            <a:ext cx="3603504" cy="1895059"/>
          </a:xfrm>
          <a:prstGeom prst="roundRect">
            <a:avLst/>
          </a:prstGeom>
          <a:solidFill>
            <a:schemeClr val="accent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BS 5950</a:t>
            </a:r>
          </a:p>
        </p:txBody>
      </p:sp>
      <p:cxnSp>
        <p:nvCxnSpPr>
          <p:cNvPr id="38" name="Straight Arrow Connector 37">
            <a:extLst>
              <a:ext uri="{FF2B5EF4-FFF2-40B4-BE49-F238E27FC236}">
                <a16:creationId xmlns:a16="http://schemas.microsoft.com/office/drawing/2014/main" id="{14FB1E0D-52AF-82A9-68DC-DAEF277439D1}"/>
              </a:ext>
            </a:extLst>
          </p:cNvPr>
          <p:cNvCxnSpPr>
            <a:cxnSpLocks/>
            <a:stCxn id="36" idx="2"/>
            <a:endCxn id="37" idx="0"/>
          </p:cNvCxnSpPr>
          <p:nvPr/>
        </p:nvCxnSpPr>
        <p:spPr>
          <a:xfrm flipH="1">
            <a:off x="-6554359" y="2689750"/>
            <a:ext cx="9259" cy="147763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40" name="Rectangle: Rounded Corners 39">
            <a:extLst>
              <a:ext uri="{FF2B5EF4-FFF2-40B4-BE49-F238E27FC236}">
                <a16:creationId xmlns:a16="http://schemas.microsoft.com/office/drawing/2014/main" id="{CEA3E9FE-877B-44DC-9E74-B87C284393C7}"/>
              </a:ext>
            </a:extLst>
          </p:cNvPr>
          <p:cNvSpPr/>
          <p:nvPr/>
        </p:nvSpPr>
        <p:spPr>
          <a:xfrm>
            <a:off x="-13430606" y="4167383"/>
            <a:ext cx="3603504" cy="1895059"/>
          </a:xfrm>
          <a:prstGeom prst="roundRect">
            <a:avLst/>
          </a:prstGeom>
          <a:solidFill>
            <a:schemeClr val="accent4">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Eurocodes 3</a:t>
            </a:r>
          </a:p>
        </p:txBody>
      </p:sp>
      <p:cxnSp>
        <p:nvCxnSpPr>
          <p:cNvPr id="42" name="Straight Arrow Connector 41">
            <a:extLst>
              <a:ext uri="{FF2B5EF4-FFF2-40B4-BE49-F238E27FC236}">
                <a16:creationId xmlns:a16="http://schemas.microsoft.com/office/drawing/2014/main" id="{54977B27-F0A2-4ABF-8A76-B334AEC2F208}"/>
              </a:ext>
            </a:extLst>
          </p:cNvPr>
          <p:cNvCxnSpPr>
            <a:cxnSpLocks/>
            <a:stCxn id="37" idx="1"/>
            <a:endCxn id="40" idx="3"/>
          </p:cNvCxnSpPr>
          <p:nvPr/>
        </p:nvCxnSpPr>
        <p:spPr>
          <a:xfrm flipH="1">
            <a:off x="-9827102" y="5114913"/>
            <a:ext cx="1470991" cy="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35410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arn(inVertic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6">
                                            <p:txEl>
                                              <p:pRg st="0" end="0"/>
                                            </p:txEl>
                                          </p:spTgt>
                                        </p:tgtEl>
                                        <p:attrNameLst>
                                          <p:attrName>style.visibility</p:attrName>
                                        </p:attrNameLst>
                                      </p:cBhvr>
                                      <p:to>
                                        <p:strVal val="visible"/>
                                      </p:to>
                                    </p:set>
                                    <p:animEffect transition="in" filter="barn(inVertical)">
                                      <p:cBhvr>
                                        <p:cTn id="12" dur="500"/>
                                        <p:tgtEl>
                                          <p:spTgt spid="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8">
                                            <p:txEl>
                                              <p:pRg st="0" end="0"/>
                                            </p:txEl>
                                          </p:spTgt>
                                        </p:tgtEl>
                                        <p:attrNameLst>
                                          <p:attrName>style.visibility</p:attrName>
                                        </p:attrNameLst>
                                      </p:cBhvr>
                                      <p:to>
                                        <p:strVal val="visible"/>
                                      </p:to>
                                    </p:set>
                                    <p:animEffect transition="in" filter="barn(inVertical)">
                                      <p:cBhvr>
                                        <p:cTn id="17" dur="500"/>
                                        <p:tgtEl>
                                          <p:spTgt spid="1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0">
                                            <p:txEl>
                                              <p:pRg st="0" end="0"/>
                                            </p:txEl>
                                          </p:spTgt>
                                        </p:tgtEl>
                                        <p:attrNameLst>
                                          <p:attrName>style.visibility</p:attrName>
                                        </p:attrNameLst>
                                      </p:cBhvr>
                                      <p:to>
                                        <p:strVal val="visible"/>
                                      </p:to>
                                    </p:set>
                                    <p:animEffect transition="in" filter="barn(inVertical)">
                                      <p:cBhvr>
                                        <p:cTn id="22" dur="500"/>
                                        <p:tgtEl>
                                          <p:spTgt spid="2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3E429-E0E4-151A-131A-B18CBD4E62D0}"/>
            </a:ext>
          </a:extLst>
        </p:cNvPr>
        <p:cNvGrpSpPr/>
        <p:nvPr/>
      </p:nvGrpSpPr>
      <p:grpSpPr>
        <a:xfrm>
          <a:off x="0" y="0"/>
          <a:ext cx="0" cy="0"/>
          <a:chOff x="0" y="0"/>
          <a:chExt cx="0" cy="0"/>
        </a:xfrm>
      </p:grpSpPr>
      <p:grpSp>
        <p:nvGrpSpPr>
          <p:cNvPr id="12" name="Group 11">
            <a:extLst>
              <a:ext uri="{FF2B5EF4-FFF2-40B4-BE49-F238E27FC236}">
                <a16:creationId xmlns:a16="http://schemas.microsoft.com/office/drawing/2014/main" id="{F30B42E5-3645-5B44-AE0E-A73F1F058972}"/>
              </a:ext>
            </a:extLst>
          </p:cNvPr>
          <p:cNvGrpSpPr/>
          <p:nvPr/>
        </p:nvGrpSpPr>
        <p:grpSpPr>
          <a:xfrm>
            <a:off x="-1896696" y="0"/>
            <a:ext cx="3467388" cy="6858000"/>
            <a:chOff x="9143998" y="0"/>
            <a:chExt cx="3467388" cy="6858000"/>
          </a:xfrm>
        </p:grpSpPr>
        <p:sp>
          <p:nvSpPr>
            <p:cNvPr id="39" name="Rectangle 38">
              <a:extLst>
                <a:ext uri="{FF2B5EF4-FFF2-40B4-BE49-F238E27FC236}">
                  <a16:creationId xmlns:a16="http://schemas.microsoft.com/office/drawing/2014/main" id="{2CA61332-4B8D-C6F0-CC1F-3F330CF4D2C5}"/>
                </a:ext>
              </a:extLst>
            </p:cNvPr>
            <p:cNvSpPr/>
            <p:nvPr/>
          </p:nvSpPr>
          <p:spPr>
            <a:xfrm>
              <a:off x="9143998" y="0"/>
              <a:ext cx="3048001"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Rectangle 75">
              <a:extLst>
                <a:ext uri="{FF2B5EF4-FFF2-40B4-BE49-F238E27FC236}">
                  <a16:creationId xmlns:a16="http://schemas.microsoft.com/office/drawing/2014/main" id="{CE677742-C165-9462-E4E2-184CB3B38A5F}"/>
                </a:ext>
              </a:extLst>
            </p:cNvPr>
            <p:cNvSpPr/>
            <p:nvPr/>
          </p:nvSpPr>
          <p:spPr>
            <a:xfrm rot="16200000">
              <a:off x="9623985" y="2967334"/>
              <a:ext cx="4034822"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NEXT STEPS</a:t>
              </a:r>
            </a:p>
          </p:txBody>
        </p:sp>
        <p:sp>
          <p:nvSpPr>
            <p:cNvPr id="7" name="Isosceles Triangle 6">
              <a:extLst>
                <a:ext uri="{FF2B5EF4-FFF2-40B4-BE49-F238E27FC236}">
                  <a16:creationId xmlns:a16="http://schemas.microsoft.com/office/drawing/2014/main" id="{8A6FFF38-6B18-18B2-83F3-4D57CDB919E5}"/>
                </a:ext>
              </a:extLst>
            </p:cNvPr>
            <p:cNvSpPr/>
            <p:nvPr/>
          </p:nvSpPr>
          <p:spPr>
            <a:xfrm rot="5400000">
              <a:off x="9053372" y="3219304"/>
              <a:ext cx="6696642" cy="419387"/>
            </a:xfrm>
            <a:prstGeom prst="triangl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 name="Group 10">
            <a:extLst>
              <a:ext uri="{FF2B5EF4-FFF2-40B4-BE49-F238E27FC236}">
                <a16:creationId xmlns:a16="http://schemas.microsoft.com/office/drawing/2014/main" id="{80401E53-40C5-13AA-9D93-AA7BE5A8E021}"/>
              </a:ext>
            </a:extLst>
          </p:cNvPr>
          <p:cNvGrpSpPr/>
          <p:nvPr/>
        </p:nvGrpSpPr>
        <p:grpSpPr>
          <a:xfrm>
            <a:off x="-2035746" y="0"/>
            <a:ext cx="3467363" cy="6858000"/>
            <a:chOff x="6096000" y="0"/>
            <a:chExt cx="3467363" cy="6858000"/>
          </a:xfrm>
        </p:grpSpPr>
        <p:sp>
          <p:nvSpPr>
            <p:cNvPr id="8" name="Rectangle 7">
              <a:extLst>
                <a:ext uri="{FF2B5EF4-FFF2-40B4-BE49-F238E27FC236}">
                  <a16:creationId xmlns:a16="http://schemas.microsoft.com/office/drawing/2014/main" id="{01827DE0-3128-A65A-A41C-885A3618C9AF}"/>
                </a:ext>
              </a:extLst>
            </p:cNvPr>
            <p:cNvSpPr/>
            <p:nvPr/>
          </p:nvSpPr>
          <p:spPr>
            <a:xfrm>
              <a:off x="6096000" y="0"/>
              <a:ext cx="304800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2A5BA631-B627-982D-C20D-E95D432D85E6}"/>
                </a:ext>
              </a:extLst>
            </p:cNvPr>
            <p:cNvSpPr/>
            <p:nvPr/>
          </p:nvSpPr>
          <p:spPr>
            <a:xfrm rot="16200000">
              <a:off x="5215553" y="2967335"/>
              <a:ext cx="6755697"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LITERATURE REVIEW</a:t>
              </a:r>
            </a:p>
          </p:txBody>
        </p:sp>
        <p:sp>
          <p:nvSpPr>
            <p:cNvPr id="4" name="Isosceles Triangle 3">
              <a:extLst>
                <a:ext uri="{FF2B5EF4-FFF2-40B4-BE49-F238E27FC236}">
                  <a16:creationId xmlns:a16="http://schemas.microsoft.com/office/drawing/2014/main" id="{6AB6F709-49BA-894A-6D72-2F7238331A46}"/>
                </a:ext>
              </a:extLst>
            </p:cNvPr>
            <p:cNvSpPr/>
            <p:nvPr/>
          </p:nvSpPr>
          <p:spPr>
            <a:xfrm rot="5400000">
              <a:off x="6005349" y="3219305"/>
              <a:ext cx="6696642" cy="419387"/>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E512D327-3CEF-FD6A-60DB-9974244B12D0}"/>
              </a:ext>
            </a:extLst>
          </p:cNvPr>
          <p:cNvGrpSpPr/>
          <p:nvPr/>
        </p:nvGrpSpPr>
        <p:grpSpPr>
          <a:xfrm>
            <a:off x="-4163746" y="-6"/>
            <a:ext cx="3467372" cy="6858000"/>
            <a:chOff x="3048000" y="0"/>
            <a:chExt cx="3467372" cy="6858000"/>
          </a:xfrm>
        </p:grpSpPr>
        <p:sp>
          <p:nvSpPr>
            <p:cNvPr id="6" name="Rectangle 5">
              <a:extLst>
                <a:ext uri="{FF2B5EF4-FFF2-40B4-BE49-F238E27FC236}">
                  <a16:creationId xmlns:a16="http://schemas.microsoft.com/office/drawing/2014/main" id="{BC3BBCEC-3FA7-5D97-2746-904BB32F8123}"/>
                </a:ext>
              </a:extLst>
            </p:cNvPr>
            <p:cNvSpPr/>
            <p:nvPr/>
          </p:nvSpPr>
          <p:spPr>
            <a:xfrm>
              <a:off x="3048000" y="0"/>
              <a:ext cx="3048001"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51A0C438-0AD2-7C07-1C19-C8074B57D3D0}"/>
                </a:ext>
              </a:extLst>
            </p:cNvPr>
            <p:cNvSpPr/>
            <p:nvPr/>
          </p:nvSpPr>
          <p:spPr>
            <a:xfrm rot="16200000">
              <a:off x="2197086" y="2967335"/>
              <a:ext cx="6696641"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AIMS &amp; OBJECTIONS</a:t>
              </a:r>
            </a:p>
          </p:txBody>
        </p:sp>
        <p:sp>
          <p:nvSpPr>
            <p:cNvPr id="3" name="Isosceles Triangle 2">
              <a:extLst>
                <a:ext uri="{FF2B5EF4-FFF2-40B4-BE49-F238E27FC236}">
                  <a16:creationId xmlns:a16="http://schemas.microsoft.com/office/drawing/2014/main" id="{95D0B0C6-58F9-9294-4B30-989E057EEE9A}"/>
                </a:ext>
              </a:extLst>
            </p:cNvPr>
            <p:cNvSpPr/>
            <p:nvPr/>
          </p:nvSpPr>
          <p:spPr>
            <a:xfrm rot="5400000">
              <a:off x="2957358" y="3219305"/>
              <a:ext cx="6696642" cy="419387"/>
            </a:xfrm>
            <a:prstGeom prst="triangle">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a:extLst>
              <a:ext uri="{FF2B5EF4-FFF2-40B4-BE49-F238E27FC236}">
                <a16:creationId xmlns:a16="http://schemas.microsoft.com/office/drawing/2014/main" id="{D6CA6453-D3EC-DA10-31A2-0A23810D5E3A}"/>
              </a:ext>
            </a:extLst>
          </p:cNvPr>
          <p:cNvGrpSpPr/>
          <p:nvPr/>
        </p:nvGrpSpPr>
        <p:grpSpPr>
          <a:xfrm>
            <a:off x="-4334231" y="-3"/>
            <a:ext cx="3467379" cy="6858000"/>
            <a:chOff x="1" y="0"/>
            <a:chExt cx="3467379" cy="6858000"/>
          </a:xfrm>
        </p:grpSpPr>
        <p:sp>
          <p:nvSpPr>
            <p:cNvPr id="5" name="Rectangle 4">
              <a:extLst>
                <a:ext uri="{FF2B5EF4-FFF2-40B4-BE49-F238E27FC236}">
                  <a16:creationId xmlns:a16="http://schemas.microsoft.com/office/drawing/2014/main" id="{88E1A271-9AE7-E971-9DEB-4A465AEF1717}"/>
                </a:ext>
              </a:extLst>
            </p:cNvPr>
            <p:cNvSpPr/>
            <p:nvPr/>
          </p:nvSpPr>
          <p:spPr>
            <a:xfrm>
              <a:off x="1" y="0"/>
              <a:ext cx="30480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spc="50">
                <a:ln w="0"/>
                <a:solidFill>
                  <a:schemeClr val="bg2"/>
                </a:solidFill>
                <a:effectLst>
                  <a:innerShdw blurRad="63500" dist="50800" dir="13500000">
                    <a:srgbClr val="000000">
                      <a:alpha val="50000"/>
                    </a:srgbClr>
                  </a:innerShdw>
                </a:effectLst>
              </a:endParaRPr>
            </a:p>
          </p:txBody>
        </p:sp>
        <p:sp>
          <p:nvSpPr>
            <p:cNvPr id="41" name="Rectangle 40">
              <a:extLst>
                <a:ext uri="{FF2B5EF4-FFF2-40B4-BE49-F238E27FC236}">
                  <a16:creationId xmlns:a16="http://schemas.microsoft.com/office/drawing/2014/main" id="{A1865982-4235-8708-C1F1-8C34BBC68190}"/>
                </a:ext>
              </a:extLst>
            </p:cNvPr>
            <p:cNvSpPr/>
            <p:nvPr/>
          </p:nvSpPr>
          <p:spPr>
            <a:xfrm rot="16200000">
              <a:off x="-136047" y="2967334"/>
              <a:ext cx="5266891" cy="923330"/>
            </a:xfrm>
            <a:prstGeom prst="rect">
              <a:avLst/>
            </a:prstGeom>
            <a:noFill/>
          </p:spPr>
          <p:txBody>
            <a:bodyPr wrap="squar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INTRODUCTION</a:t>
              </a:r>
            </a:p>
          </p:txBody>
        </p:sp>
        <p:sp>
          <p:nvSpPr>
            <p:cNvPr id="2" name="Isosceles Triangle 1">
              <a:extLst>
                <a:ext uri="{FF2B5EF4-FFF2-40B4-BE49-F238E27FC236}">
                  <a16:creationId xmlns:a16="http://schemas.microsoft.com/office/drawing/2014/main" id="{45F3031A-6284-F7CC-1816-B6D442BF5FAC}"/>
                </a:ext>
              </a:extLst>
            </p:cNvPr>
            <p:cNvSpPr/>
            <p:nvPr/>
          </p:nvSpPr>
          <p:spPr>
            <a:xfrm rot="5400000">
              <a:off x="-90634" y="3219306"/>
              <a:ext cx="6696642" cy="419387"/>
            </a:xfrm>
            <a:prstGeom prst="triangle">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4" name="Picture 13">
            <a:extLst>
              <a:ext uri="{FF2B5EF4-FFF2-40B4-BE49-F238E27FC236}">
                <a16:creationId xmlns:a16="http://schemas.microsoft.com/office/drawing/2014/main" id="{ED1E3892-A445-8A0B-EA7F-D024C8A93109}"/>
              </a:ext>
            </a:extLst>
          </p:cNvPr>
          <p:cNvPicPr>
            <a:picLocks noChangeAspect="1"/>
          </p:cNvPicPr>
          <p:nvPr/>
        </p:nvPicPr>
        <p:blipFill>
          <a:blip r:embed="rId3"/>
          <a:stretch>
            <a:fillRect/>
          </a:stretch>
        </p:blipFill>
        <p:spPr>
          <a:xfrm>
            <a:off x="2240557" y="1143697"/>
            <a:ext cx="3687994" cy="2285295"/>
          </a:xfrm>
          <a:prstGeom prst="rect">
            <a:avLst/>
          </a:prstGeom>
        </p:spPr>
      </p:pic>
      <p:sp>
        <p:nvSpPr>
          <p:cNvPr id="15" name="Rectangle: Rounded Corners 14">
            <a:extLst>
              <a:ext uri="{FF2B5EF4-FFF2-40B4-BE49-F238E27FC236}">
                <a16:creationId xmlns:a16="http://schemas.microsoft.com/office/drawing/2014/main" id="{197A69DB-287B-307B-F809-C98C5537FAC3}"/>
              </a:ext>
            </a:extLst>
          </p:cNvPr>
          <p:cNvSpPr/>
          <p:nvPr/>
        </p:nvSpPr>
        <p:spPr>
          <a:xfrm>
            <a:off x="2282802" y="314723"/>
            <a:ext cx="3603504" cy="623529"/>
          </a:xfrm>
          <a:prstGeom prst="roundRect">
            <a:avLst/>
          </a:prstGeom>
          <a:solidFill>
            <a:schemeClr val="accent1">
              <a:lumMod val="5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Use of Structural Mild Steel in the UK</a:t>
            </a:r>
            <a:endParaRPr lang="en-GB" sz="1600" dirty="0"/>
          </a:p>
        </p:txBody>
      </p:sp>
      <p:sp>
        <p:nvSpPr>
          <p:cNvPr id="16" name="Rectangle: Rounded Corners 15">
            <a:extLst>
              <a:ext uri="{FF2B5EF4-FFF2-40B4-BE49-F238E27FC236}">
                <a16:creationId xmlns:a16="http://schemas.microsoft.com/office/drawing/2014/main" id="{D92ED49D-DABB-E48E-B93F-5BA65F3AEFBA}"/>
              </a:ext>
            </a:extLst>
          </p:cNvPr>
          <p:cNvSpPr/>
          <p:nvPr/>
        </p:nvSpPr>
        <p:spPr>
          <a:xfrm>
            <a:off x="7437191" y="314723"/>
            <a:ext cx="3603504" cy="623528"/>
          </a:xfrm>
          <a:prstGeom prst="roundRect">
            <a:avLst/>
          </a:prstGeom>
          <a:solidFill>
            <a:schemeClr val="accent1">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History of design standards used within the UK </a:t>
            </a:r>
            <a:endParaRPr lang="en-GB" sz="2400" dirty="0"/>
          </a:p>
        </p:txBody>
      </p:sp>
      <p:sp>
        <p:nvSpPr>
          <p:cNvPr id="17" name="Rectangle: Rounded Corners 16">
            <a:extLst>
              <a:ext uri="{FF2B5EF4-FFF2-40B4-BE49-F238E27FC236}">
                <a16:creationId xmlns:a16="http://schemas.microsoft.com/office/drawing/2014/main" id="{57E36E85-63D0-0097-A1B3-966CF016861D}"/>
              </a:ext>
            </a:extLst>
          </p:cNvPr>
          <p:cNvSpPr/>
          <p:nvPr/>
        </p:nvSpPr>
        <p:spPr>
          <a:xfrm>
            <a:off x="2282802" y="3811342"/>
            <a:ext cx="3603504" cy="623528"/>
          </a:xfrm>
          <a:prstGeom prst="roundRect">
            <a:avLst/>
          </a:prstGeom>
          <a:solidFill>
            <a:schemeClr val="accent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Elastic &amp; Plastic Design</a:t>
            </a:r>
          </a:p>
        </p:txBody>
      </p:sp>
      <p:pic>
        <p:nvPicPr>
          <p:cNvPr id="19" name="Picture 18">
            <a:extLst>
              <a:ext uri="{FF2B5EF4-FFF2-40B4-BE49-F238E27FC236}">
                <a16:creationId xmlns:a16="http://schemas.microsoft.com/office/drawing/2014/main" id="{86D18D96-976E-D55F-9822-17E5DCA73896}"/>
              </a:ext>
            </a:extLst>
          </p:cNvPr>
          <p:cNvPicPr>
            <a:picLocks noChangeAspect="1"/>
          </p:cNvPicPr>
          <p:nvPr/>
        </p:nvPicPr>
        <p:blipFill>
          <a:blip r:embed="rId4"/>
          <a:stretch>
            <a:fillRect/>
          </a:stretch>
        </p:blipFill>
        <p:spPr>
          <a:xfrm>
            <a:off x="7044455" y="1032747"/>
            <a:ext cx="2099545" cy="1216614"/>
          </a:xfrm>
          <a:prstGeom prst="rect">
            <a:avLst/>
          </a:prstGeom>
        </p:spPr>
      </p:pic>
      <p:pic>
        <p:nvPicPr>
          <p:cNvPr id="21" name="Picture 20">
            <a:extLst>
              <a:ext uri="{FF2B5EF4-FFF2-40B4-BE49-F238E27FC236}">
                <a16:creationId xmlns:a16="http://schemas.microsoft.com/office/drawing/2014/main" id="{7D214BB3-1905-C098-B4DE-4EE49D5B8BFA}"/>
              </a:ext>
            </a:extLst>
          </p:cNvPr>
          <p:cNvPicPr>
            <a:picLocks noChangeAspect="1"/>
          </p:cNvPicPr>
          <p:nvPr/>
        </p:nvPicPr>
        <p:blipFill>
          <a:blip r:embed="rId5"/>
          <a:stretch>
            <a:fillRect/>
          </a:stretch>
        </p:blipFill>
        <p:spPr>
          <a:xfrm>
            <a:off x="7044455" y="2383073"/>
            <a:ext cx="2099545" cy="1160445"/>
          </a:xfrm>
          <a:prstGeom prst="rect">
            <a:avLst/>
          </a:prstGeom>
        </p:spPr>
      </p:pic>
      <p:pic>
        <p:nvPicPr>
          <p:cNvPr id="22" name="Picture 21">
            <a:extLst>
              <a:ext uri="{FF2B5EF4-FFF2-40B4-BE49-F238E27FC236}">
                <a16:creationId xmlns:a16="http://schemas.microsoft.com/office/drawing/2014/main" id="{AD1844F5-26C9-6E55-39DE-2C6BF92177D7}"/>
              </a:ext>
            </a:extLst>
          </p:cNvPr>
          <p:cNvPicPr>
            <a:picLocks noChangeAspect="1"/>
          </p:cNvPicPr>
          <p:nvPr/>
        </p:nvPicPr>
        <p:blipFill>
          <a:blip r:embed="rId6"/>
          <a:stretch>
            <a:fillRect/>
          </a:stretch>
        </p:blipFill>
        <p:spPr>
          <a:xfrm>
            <a:off x="9519591" y="1069730"/>
            <a:ext cx="2396910" cy="2359262"/>
          </a:xfrm>
          <a:prstGeom prst="rect">
            <a:avLst/>
          </a:prstGeom>
        </p:spPr>
      </p:pic>
      <p:sp>
        <p:nvSpPr>
          <p:cNvPr id="23" name="Rectangle: Rounded Corners 22">
            <a:extLst>
              <a:ext uri="{FF2B5EF4-FFF2-40B4-BE49-F238E27FC236}">
                <a16:creationId xmlns:a16="http://schemas.microsoft.com/office/drawing/2014/main" id="{D7B9ABDD-4B17-B919-7375-B8690216A9A6}"/>
              </a:ext>
            </a:extLst>
          </p:cNvPr>
          <p:cNvSpPr/>
          <p:nvPr/>
        </p:nvSpPr>
        <p:spPr>
          <a:xfrm>
            <a:off x="6926770" y="3806291"/>
            <a:ext cx="4770635" cy="2736985"/>
          </a:xfrm>
          <a:prstGeom prst="roundRect">
            <a:avLst/>
          </a:prstGeom>
          <a:solidFill>
            <a:schemeClr val="accent4">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Others Research</a:t>
            </a:r>
          </a:p>
          <a:p>
            <a:pPr algn="ctr"/>
            <a:endParaRPr lang="en-GB" b="1" dirty="0"/>
          </a:p>
          <a:p>
            <a:pPr algn="ctr"/>
            <a:r>
              <a:rPr lang="en-GB" dirty="0" err="1"/>
              <a:t>Celikag</a:t>
            </a:r>
            <a:r>
              <a:rPr lang="en-GB" dirty="0"/>
              <a:t>, M. and </a:t>
            </a:r>
            <a:r>
              <a:rPr lang="en-GB" dirty="0" err="1"/>
              <a:t>Ocal</a:t>
            </a:r>
            <a:r>
              <a:rPr lang="en-GB" dirty="0"/>
              <a:t>, C., 2006. </a:t>
            </a:r>
            <a:r>
              <a:rPr lang="en-GB" i="1" dirty="0"/>
              <a:t>A Comparative Study of the Eurocode 3 and BS 5950 Steel Design Codes.</a:t>
            </a:r>
          </a:p>
          <a:p>
            <a:pPr algn="ctr"/>
            <a:endParaRPr lang="en-GB" b="1" i="1" dirty="0"/>
          </a:p>
          <a:p>
            <a:pPr algn="ctr"/>
            <a:r>
              <a:rPr lang="en-GB" dirty="0"/>
              <a:t>Issa, H. K., 2010. Design Optimisation of Steel Portal Frames Using Modified Distributed Genetic Algorithms</a:t>
            </a:r>
          </a:p>
        </p:txBody>
      </p:sp>
      <p:pic>
        <p:nvPicPr>
          <p:cNvPr id="24" name="Picture 23" descr="A diagram of a plastic region&#10;&#10;AI-generated content may be incorrect.">
            <a:extLst>
              <a:ext uri="{FF2B5EF4-FFF2-40B4-BE49-F238E27FC236}">
                <a16:creationId xmlns:a16="http://schemas.microsoft.com/office/drawing/2014/main" id="{E357905A-AC26-E04B-74B8-8EA82135E598}"/>
              </a:ext>
            </a:extLst>
          </p:cNvPr>
          <p:cNvPicPr/>
          <p:nvPr/>
        </p:nvPicPr>
        <p:blipFill>
          <a:blip r:embed="rId7"/>
          <a:srcRect t="-3720" b="3290"/>
          <a:stretch>
            <a:fillRect/>
          </a:stretch>
        </p:blipFill>
        <p:spPr>
          <a:xfrm>
            <a:off x="1954446" y="4512904"/>
            <a:ext cx="4260215" cy="2264410"/>
          </a:xfrm>
          <a:prstGeom prst="rect">
            <a:avLst/>
          </a:prstGeom>
          <a:noFill/>
          <a:ln>
            <a:noFill/>
            <a:prstDash/>
          </a:ln>
        </p:spPr>
      </p:pic>
      <p:sp>
        <p:nvSpPr>
          <p:cNvPr id="31" name="Rectangle: Rounded Corners 30">
            <a:extLst>
              <a:ext uri="{FF2B5EF4-FFF2-40B4-BE49-F238E27FC236}">
                <a16:creationId xmlns:a16="http://schemas.microsoft.com/office/drawing/2014/main" id="{29F7B4E5-D4B1-4676-EA5A-DFBA41374744}"/>
              </a:ext>
            </a:extLst>
          </p:cNvPr>
          <p:cNvSpPr/>
          <p:nvPr/>
        </p:nvSpPr>
        <p:spPr>
          <a:xfrm>
            <a:off x="13248292" y="376051"/>
            <a:ext cx="8734301" cy="680224"/>
          </a:xfrm>
          <a:prstGeom prst="roundRect">
            <a:avLst/>
          </a:prstGeom>
          <a:solidFill>
            <a:schemeClr val="accent1">
              <a:lumMod val="50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Methodology</a:t>
            </a:r>
          </a:p>
        </p:txBody>
      </p:sp>
      <p:sp>
        <p:nvSpPr>
          <p:cNvPr id="32" name="Rectangle: Rounded Corners 31">
            <a:extLst>
              <a:ext uri="{FF2B5EF4-FFF2-40B4-BE49-F238E27FC236}">
                <a16:creationId xmlns:a16="http://schemas.microsoft.com/office/drawing/2014/main" id="{31A6CED1-C501-D717-E097-08C53E2B141F}"/>
              </a:ext>
            </a:extLst>
          </p:cNvPr>
          <p:cNvSpPr/>
          <p:nvPr/>
        </p:nvSpPr>
        <p:spPr>
          <a:xfrm>
            <a:off x="13248292" y="1285332"/>
            <a:ext cx="8734301" cy="1964841"/>
          </a:xfrm>
          <a:prstGeom prst="roundRect">
            <a:avLst/>
          </a:prstGeom>
          <a:solidFill>
            <a:schemeClr val="accent1">
              <a:lumMod val="75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Compare BS 449 / BS 5950 &amp; Eurocode 3 by undertaking structural analysis on 2 / 3 different member types </a:t>
            </a:r>
          </a:p>
          <a:p>
            <a:pPr algn="ctr"/>
            <a:r>
              <a:rPr lang="en-GB" sz="2800" dirty="0"/>
              <a:t>(Simply Supported Beam / Column / Cantilever)</a:t>
            </a:r>
          </a:p>
        </p:txBody>
      </p:sp>
      <p:sp>
        <p:nvSpPr>
          <p:cNvPr id="33" name="Rectangle: Rounded Corners 32">
            <a:extLst>
              <a:ext uri="{FF2B5EF4-FFF2-40B4-BE49-F238E27FC236}">
                <a16:creationId xmlns:a16="http://schemas.microsoft.com/office/drawing/2014/main" id="{3B6BF227-1A8F-F06C-E34A-3148C09D5CFE}"/>
              </a:ext>
            </a:extLst>
          </p:cNvPr>
          <p:cNvSpPr/>
          <p:nvPr/>
        </p:nvSpPr>
        <p:spPr>
          <a:xfrm>
            <a:off x="13248291" y="4593812"/>
            <a:ext cx="8734300" cy="1705196"/>
          </a:xfrm>
          <a:prstGeom prst="roundRect">
            <a:avLst/>
          </a:prstGeom>
          <a:solidFill>
            <a:schemeClr val="accent4">
              <a:lumMod val="75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Review the analysis and compare the results and provide explanations on why the results have occurred.</a:t>
            </a:r>
          </a:p>
        </p:txBody>
      </p:sp>
      <p:sp>
        <p:nvSpPr>
          <p:cNvPr id="34" name="Rectangle: Rounded Corners 33">
            <a:extLst>
              <a:ext uri="{FF2B5EF4-FFF2-40B4-BE49-F238E27FC236}">
                <a16:creationId xmlns:a16="http://schemas.microsoft.com/office/drawing/2014/main" id="{9EC3CB42-CC27-E93B-8177-3E56DDD4292D}"/>
              </a:ext>
            </a:extLst>
          </p:cNvPr>
          <p:cNvSpPr/>
          <p:nvPr/>
        </p:nvSpPr>
        <p:spPr>
          <a:xfrm>
            <a:off x="13248290" y="3696088"/>
            <a:ext cx="8734301" cy="680224"/>
          </a:xfrm>
          <a:prstGeom prst="roundRect">
            <a:avLst/>
          </a:prstGeom>
          <a:solidFill>
            <a:schemeClr val="accent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Results / Findings</a:t>
            </a:r>
          </a:p>
        </p:txBody>
      </p:sp>
      <p:cxnSp>
        <p:nvCxnSpPr>
          <p:cNvPr id="35" name="Straight Connector 34">
            <a:extLst>
              <a:ext uri="{FF2B5EF4-FFF2-40B4-BE49-F238E27FC236}">
                <a16:creationId xmlns:a16="http://schemas.microsoft.com/office/drawing/2014/main" id="{F81A24D5-6597-35B1-0B26-03876CA2FD04}"/>
              </a:ext>
            </a:extLst>
          </p:cNvPr>
          <p:cNvCxnSpPr>
            <a:cxnSpLocks/>
            <a:stCxn id="31" idx="2"/>
            <a:endCxn id="32" idx="0"/>
          </p:cNvCxnSpPr>
          <p:nvPr/>
        </p:nvCxnSpPr>
        <p:spPr>
          <a:xfrm>
            <a:off x="17615443" y="1056275"/>
            <a:ext cx="0" cy="229057"/>
          </a:xfrm>
          <a:prstGeom prst="line">
            <a:avLst/>
          </a:prstGeom>
          <a:ln w="57150"/>
        </p:spPr>
        <p:style>
          <a:lnRef idx="2">
            <a:schemeClr val="dk1"/>
          </a:lnRef>
          <a:fillRef idx="0">
            <a:schemeClr val="dk1"/>
          </a:fillRef>
          <a:effectRef idx="1">
            <a:schemeClr val="dk1"/>
          </a:effectRef>
          <a:fontRef idx="minor">
            <a:schemeClr val="tx1"/>
          </a:fontRef>
        </p:style>
      </p:cxnSp>
      <p:cxnSp>
        <p:nvCxnSpPr>
          <p:cNvPr id="36" name="Straight Connector 35">
            <a:extLst>
              <a:ext uri="{FF2B5EF4-FFF2-40B4-BE49-F238E27FC236}">
                <a16:creationId xmlns:a16="http://schemas.microsoft.com/office/drawing/2014/main" id="{84F23AA5-C211-055F-941E-A71C3E02F87D}"/>
              </a:ext>
            </a:extLst>
          </p:cNvPr>
          <p:cNvCxnSpPr>
            <a:cxnSpLocks/>
            <a:stCxn id="34" idx="2"/>
            <a:endCxn id="33" idx="0"/>
          </p:cNvCxnSpPr>
          <p:nvPr/>
        </p:nvCxnSpPr>
        <p:spPr>
          <a:xfrm>
            <a:off x="17615441" y="4376312"/>
            <a:ext cx="0" cy="21750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sp>
        <p:nvSpPr>
          <p:cNvPr id="37" name="Rectangle: Rounded Corners 36">
            <a:extLst>
              <a:ext uri="{FF2B5EF4-FFF2-40B4-BE49-F238E27FC236}">
                <a16:creationId xmlns:a16="http://schemas.microsoft.com/office/drawing/2014/main" id="{5BD788B5-C467-70A4-27F8-A6E5FA630DBA}"/>
              </a:ext>
            </a:extLst>
          </p:cNvPr>
          <p:cNvSpPr/>
          <p:nvPr/>
        </p:nvSpPr>
        <p:spPr>
          <a:xfrm>
            <a:off x="-13792253" y="484591"/>
            <a:ext cx="7577133"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r>
              <a:rPr lang="en-GB" dirty="0">
                <a:solidFill>
                  <a:schemeClr val="tx1"/>
                </a:solidFill>
              </a:rPr>
              <a:t>Understand historic and modern steel production improvements and its effects on the structural analysis through the structural design standards.</a:t>
            </a:r>
          </a:p>
        </p:txBody>
      </p:sp>
      <p:sp>
        <p:nvSpPr>
          <p:cNvPr id="38" name="Rectangle: Rounded Corners 37">
            <a:extLst>
              <a:ext uri="{FF2B5EF4-FFF2-40B4-BE49-F238E27FC236}">
                <a16:creationId xmlns:a16="http://schemas.microsoft.com/office/drawing/2014/main" id="{54EA10CE-1540-A274-4600-8BE068453B5A}"/>
              </a:ext>
            </a:extLst>
          </p:cNvPr>
          <p:cNvSpPr/>
          <p:nvPr/>
        </p:nvSpPr>
        <p:spPr>
          <a:xfrm>
            <a:off x="-14704426" y="484591"/>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1.</a:t>
            </a:r>
          </a:p>
        </p:txBody>
      </p:sp>
      <p:sp>
        <p:nvSpPr>
          <p:cNvPr id="40" name="Rectangle: Rounded Corners 39">
            <a:extLst>
              <a:ext uri="{FF2B5EF4-FFF2-40B4-BE49-F238E27FC236}">
                <a16:creationId xmlns:a16="http://schemas.microsoft.com/office/drawing/2014/main" id="{0C3F8170-9669-DE68-3257-CDEF88CF399A}"/>
              </a:ext>
            </a:extLst>
          </p:cNvPr>
          <p:cNvSpPr/>
          <p:nvPr/>
        </p:nvSpPr>
        <p:spPr>
          <a:xfrm>
            <a:off x="-11609808" y="2116968"/>
            <a:ext cx="650240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lvl="0"/>
            <a:r>
              <a:rPr lang="en-GB" dirty="0">
                <a:solidFill>
                  <a:schemeClr val="tx1"/>
                </a:solidFill>
              </a:rPr>
              <a:t>Identify and analyse key differences between structural design standards BS449 / BS 5950 &amp; Eurocodes 3.</a:t>
            </a:r>
          </a:p>
        </p:txBody>
      </p:sp>
      <p:sp>
        <p:nvSpPr>
          <p:cNvPr id="42" name="Rectangle: Rounded Corners 41">
            <a:extLst>
              <a:ext uri="{FF2B5EF4-FFF2-40B4-BE49-F238E27FC236}">
                <a16:creationId xmlns:a16="http://schemas.microsoft.com/office/drawing/2014/main" id="{B530C8D5-0DD6-2D53-A93E-559B1F7D8B95}"/>
              </a:ext>
            </a:extLst>
          </p:cNvPr>
          <p:cNvSpPr/>
          <p:nvPr/>
        </p:nvSpPr>
        <p:spPr>
          <a:xfrm>
            <a:off x="-12521981" y="2116968"/>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2.</a:t>
            </a:r>
          </a:p>
        </p:txBody>
      </p:sp>
      <p:sp>
        <p:nvSpPr>
          <p:cNvPr id="44" name="Rectangle: Rounded Corners 43">
            <a:extLst>
              <a:ext uri="{FF2B5EF4-FFF2-40B4-BE49-F238E27FC236}">
                <a16:creationId xmlns:a16="http://schemas.microsoft.com/office/drawing/2014/main" id="{5FE38313-BC04-64A7-3CAC-656D92EDAD71}"/>
              </a:ext>
            </a:extLst>
          </p:cNvPr>
          <p:cNvSpPr/>
          <p:nvPr/>
        </p:nvSpPr>
        <p:spPr>
          <a:xfrm>
            <a:off x="-13792253" y="3749345"/>
            <a:ext cx="7577133"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lvl="0"/>
            <a:r>
              <a:rPr lang="en-GB" dirty="0">
                <a:solidFill>
                  <a:schemeClr val="tx1"/>
                </a:solidFill>
              </a:rPr>
              <a:t>Conduct a detailed structural analysis of structural members to BS 449 / BS 5950 &amp; Eurocodes 3.</a:t>
            </a:r>
          </a:p>
        </p:txBody>
      </p:sp>
      <p:sp>
        <p:nvSpPr>
          <p:cNvPr id="46" name="Rectangle: Rounded Corners 45">
            <a:extLst>
              <a:ext uri="{FF2B5EF4-FFF2-40B4-BE49-F238E27FC236}">
                <a16:creationId xmlns:a16="http://schemas.microsoft.com/office/drawing/2014/main" id="{24E39D83-7659-EBFE-7936-61692BCC1A60}"/>
              </a:ext>
            </a:extLst>
          </p:cNvPr>
          <p:cNvSpPr/>
          <p:nvPr/>
        </p:nvSpPr>
        <p:spPr>
          <a:xfrm>
            <a:off x="-14698422" y="3749345"/>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3.</a:t>
            </a:r>
          </a:p>
        </p:txBody>
      </p:sp>
      <p:sp>
        <p:nvSpPr>
          <p:cNvPr id="47" name="Rectangle: Rounded Corners 46">
            <a:extLst>
              <a:ext uri="{FF2B5EF4-FFF2-40B4-BE49-F238E27FC236}">
                <a16:creationId xmlns:a16="http://schemas.microsoft.com/office/drawing/2014/main" id="{451405CC-9E74-1B96-69D6-A9D3E7B38CB8}"/>
              </a:ext>
            </a:extLst>
          </p:cNvPr>
          <p:cNvSpPr/>
          <p:nvPr/>
        </p:nvSpPr>
        <p:spPr>
          <a:xfrm>
            <a:off x="-11609808" y="5381722"/>
            <a:ext cx="650240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lvl="0"/>
            <a:r>
              <a:rPr lang="en-GB" dirty="0">
                <a:solidFill>
                  <a:schemeClr val="tx1"/>
                </a:solidFill>
              </a:rPr>
              <a:t>Review the analysis and critically evaluate the results. </a:t>
            </a:r>
          </a:p>
        </p:txBody>
      </p:sp>
      <p:sp>
        <p:nvSpPr>
          <p:cNvPr id="48" name="Rectangle: Rounded Corners 47">
            <a:extLst>
              <a:ext uri="{FF2B5EF4-FFF2-40B4-BE49-F238E27FC236}">
                <a16:creationId xmlns:a16="http://schemas.microsoft.com/office/drawing/2014/main" id="{BF03ED17-BD42-36CF-6F34-786C29BBE003}"/>
              </a:ext>
            </a:extLst>
          </p:cNvPr>
          <p:cNvSpPr/>
          <p:nvPr/>
        </p:nvSpPr>
        <p:spPr>
          <a:xfrm>
            <a:off x="-12521981" y="5381722"/>
            <a:ext cx="827950" cy="680720"/>
          </a:xfrm>
          <a:prstGeom prst="round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r>
              <a:rPr lang="en-GB" dirty="0">
                <a:solidFill>
                  <a:schemeClr val="tx1"/>
                </a:solidFill>
              </a:rPr>
              <a:t>4.</a:t>
            </a:r>
          </a:p>
        </p:txBody>
      </p:sp>
    </p:spTree>
    <p:extLst>
      <p:ext uri="{BB962C8B-B14F-4D97-AF65-F5344CB8AC3E}">
        <p14:creationId xmlns:p14="http://schemas.microsoft.com/office/powerpoint/2010/main" val="10803472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barn(inVertical)">
                                      <p:cBhvr>
                                        <p:cTn id="7" dur="500"/>
                                        <p:tgtEl>
                                          <p:spTgt spid="15">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barn(inVertical)">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6">
                                            <p:txEl>
                                              <p:pRg st="0" end="0"/>
                                            </p:txEl>
                                          </p:spTgt>
                                        </p:tgtEl>
                                        <p:attrNameLst>
                                          <p:attrName>style.visibility</p:attrName>
                                        </p:attrNameLst>
                                      </p:cBhvr>
                                      <p:to>
                                        <p:strVal val="visible"/>
                                      </p:to>
                                    </p:set>
                                    <p:animEffect transition="in" filter="barn(inVertical)">
                                      <p:cBhvr>
                                        <p:cTn id="15" dur="500"/>
                                        <p:tgtEl>
                                          <p:spTgt spid="16">
                                            <p:txEl>
                                              <p:pRg st="0" end="0"/>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barn(inVertical)">
                                      <p:cBhvr>
                                        <p:cTn id="18" dur="500"/>
                                        <p:tgtEl>
                                          <p:spTgt spid="19"/>
                                        </p:tgtEl>
                                      </p:cBhvr>
                                    </p:animEffect>
                                  </p:childTnLst>
                                </p:cTn>
                              </p:par>
                              <p:par>
                                <p:cTn id="19" presetID="16" presetClass="entr" presetSubtype="21" fill="hold" nodeType="with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barn(inVertical)">
                                      <p:cBhvr>
                                        <p:cTn id="21" dur="500"/>
                                        <p:tgtEl>
                                          <p:spTgt spid="21"/>
                                        </p:tgtEl>
                                      </p:cBhvr>
                                    </p:animEffect>
                                  </p:childTnLst>
                                </p:cTn>
                              </p:par>
                              <p:par>
                                <p:cTn id="22" presetID="16" presetClass="entr" presetSubtype="21" fill="hold" nodeType="with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barn(inVertical)">
                                      <p:cBhvr>
                                        <p:cTn id="24" dur="500"/>
                                        <p:tgtEl>
                                          <p:spTgt spid="22"/>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17">
                                            <p:txEl>
                                              <p:pRg st="0" end="0"/>
                                            </p:txEl>
                                          </p:spTgt>
                                        </p:tgtEl>
                                        <p:attrNameLst>
                                          <p:attrName>style.visibility</p:attrName>
                                        </p:attrNameLst>
                                      </p:cBhvr>
                                      <p:to>
                                        <p:strVal val="visible"/>
                                      </p:to>
                                    </p:set>
                                    <p:animEffect transition="in" filter="barn(inVertical)">
                                      <p:cBhvr>
                                        <p:cTn id="29" dur="500"/>
                                        <p:tgtEl>
                                          <p:spTgt spid="17">
                                            <p:txEl>
                                              <p:pRg st="0" end="0"/>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barn(inVertical)">
                                      <p:cBhvr>
                                        <p:cTn id="32" dur="500"/>
                                        <p:tgtEl>
                                          <p:spTgt spid="24"/>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23">
                                            <p:txEl>
                                              <p:pRg st="0" end="0"/>
                                            </p:txEl>
                                          </p:spTgt>
                                        </p:tgtEl>
                                        <p:attrNameLst>
                                          <p:attrName>style.visibility</p:attrName>
                                        </p:attrNameLst>
                                      </p:cBhvr>
                                      <p:to>
                                        <p:strVal val="visible"/>
                                      </p:to>
                                    </p:set>
                                    <p:animEffect transition="in" filter="barn(inVertical)">
                                      <p:cBhvr>
                                        <p:cTn id="37" dur="500"/>
                                        <p:tgtEl>
                                          <p:spTgt spid="23">
                                            <p:txEl>
                                              <p:pRg st="0" end="0"/>
                                            </p:txEl>
                                          </p:spTgt>
                                        </p:tgtEl>
                                      </p:cBhvr>
                                    </p:animEffect>
                                  </p:childTnLst>
                                </p:cTn>
                              </p:par>
                              <p:par>
                                <p:cTn id="38" presetID="16" presetClass="entr" presetSubtype="21" fill="hold" nodeType="withEffect">
                                  <p:stCondLst>
                                    <p:cond delay="0"/>
                                  </p:stCondLst>
                                  <p:childTnLst>
                                    <p:set>
                                      <p:cBhvr>
                                        <p:cTn id="39" dur="1" fill="hold">
                                          <p:stCondLst>
                                            <p:cond delay="0"/>
                                          </p:stCondLst>
                                        </p:cTn>
                                        <p:tgtEl>
                                          <p:spTgt spid="23">
                                            <p:txEl>
                                              <p:pRg st="2" end="2"/>
                                            </p:txEl>
                                          </p:spTgt>
                                        </p:tgtEl>
                                        <p:attrNameLst>
                                          <p:attrName>style.visibility</p:attrName>
                                        </p:attrNameLst>
                                      </p:cBhvr>
                                      <p:to>
                                        <p:strVal val="visible"/>
                                      </p:to>
                                    </p:set>
                                    <p:animEffect transition="in" filter="barn(inVertical)">
                                      <p:cBhvr>
                                        <p:cTn id="40" dur="500"/>
                                        <p:tgtEl>
                                          <p:spTgt spid="23">
                                            <p:txEl>
                                              <p:pRg st="2" end="2"/>
                                            </p:txEl>
                                          </p:spTgt>
                                        </p:tgtEl>
                                      </p:cBhvr>
                                    </p:animEffect>
                                  </p:childTnLst>
                                </p:cTn>
                              </p:par>
                              <p:par>
                                <p:cTn id="41" presetID="16" presetClass="entr" presetSubtype="21" fill="hold" nodeType="withEffect">
                                  <p:stCondLst>
                                    <p:cond delay="0"/>
                                  </p:stCondLst>
                                  <p:childTnLst>
                                    <p:set>
                                      <p:cBhvr>
                                        <p:cTn id="42" dur="1" fill="hold">
                                          <p:stCondLst>
                                            <p:cond delay="0"/>
                                          </p:stCondLst>
                                        </p:cTn>
                                        <p:tgtEl>
                                          <p:spTgt spid="23">
                                            <p:txEl>
                                              <p:pRg st="4" end="4"/>
                                            </p:txEl>
                                          </p:spTgt>
                                        </p:tgtEl>
                                        <p:attrNameLst>
                                          <p:attrName>style.visibility</p:attrName>
                                        </p:attrNameLst>
                                      </p:cBhvr>
                                      <p:to>
                                        <p:strVal val="visible"/>
                                      </p:to>
                                    </p:set>
                                    <p:animEffect transition="in" filter="barn(inVertical)">
                                      <p:cBhvr>
                                        <p:cTn id="43" dur="500"/>
                                        <p:tgtEl>
                                          <p:spTgt spid="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DD1862-C937-2632-ABC2-DF4BFA2D7DAE}"/>
            </a:ext>
          </a:extLst>
        </p:cNvPr>
        <p:cNvGrpSpPr/>
        <p:nvPr/>
      </p:nvGrpSpPr>
      <p:grpSpPr>
        <a:xfrm>
          <a:off x="0" y="0"/>
          <a:ext cx="0" cy="0"/>
          <a:chOff x="0" y="0"/>
          <a:chExt cx="0" cy="0"/>
        </a:xfrm>
      </p:grpSpPr>
      <p:grpSp>
        <p:nvGrpSpPr>
          <p:cNvPr id="12" name="Group 11">
            <a:extLst>
              <a:ext uri="{FF2B5EF4-FFF2-40B4-BE49-F238E27FC236}">
                <a16:creationId xmlns:a16="http://schemas.microsoft.com/office/drawing/2014/main" id="{EF987F75-77CC-60B7-05D2-87EF2F6C3B30}"/>
              </a:ext>
            </a:extLst>
          </p:cNvPr>
          <p:cNvGrpSpPr/>
          <p:nvPr/>
        </p:nvGrpSpPr>
        <p:grpSpPr>
          <a:xfrm>
            <a:off x="-2035746" y="0"/>
            <a:ext cx="3467388" cy="6858000"/>
            <a:chOff x="9143998" y="0"/>
            <a:chExt cx="3467388" cy="6858000"/>
          </a:xfrm>
        </p:grpSpPr>
        <p:sp>
          <p:nvSpPr>
            <p:cNvPr id="39" name="Rectangle 38">
              <a:extLst>
                <a:ext uri="{FF2B5EF4-FFF2-40B4-BE49-F238E27FC236}">
                  <a16:creationId xmlns:a16="http://schemas.microsoft.com/office/drawing/2014/main" id="{A584AFE6-4AEE-0AF2-032D-D5A0456F7C7E}"/>
                </a:ext>
              </a:extLst>
            </p:cNvPr>
            <p:cNvSpPr/>
            <p:nvPr/>
          </p:nvSpPr>
          <p:spPr>
            <a:xfrm>
              <a:off x="9143998" y="0"/>
              <a:ext cx="3048001"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Rectangle 75">
              <a:extLst>
                <a:ext uri="{FF2B5EF4-FFF2-40B4-BE49-F238E27FC236}">
                  <a16:creationId xmlns:a16="http://schemas.microsoft.com/office/drawing/2014/main" id="{1BB0D47D-421D-AE5E-C6D5-C7988E435BBB}"/>
                </a:ext>
              </a:extLst>
            </p:cNvPr>
            <p:cNvSpPr/>
            <p:nvPr/>
          </p:nvSpPr>
          <p:spPr>
            <a:xfrm rot="16200000">
              <a:off x="9623985" y="2967334"/>
              <a:ext cx="4034822"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NEXT STEPS</a:t>
              </a:r>
            </a:p>
          </p:txBody>
        </p:sp>
        <p:sp>
          <p:nvSpPr>
            <p:cNvPr id="7" name="Isosceles Triangle 6">
              <a:extLst>
                <a:ext uri="{FF2B5EF4-FFF2-40B4-BE49-F238E27FC236}">
                  <a16:creationId xmlns:a16="http://schemas.microsoft.com/office/drawing/2014/main" id="{F57A247B-501B-E8EF-A0E8-3125ACC294D5}"/>
                </a:ext>
              </a:extLst>
            </p:cNvPr>
            <p:cNvSpPr/>
            <p:nvPr/>
          </p:nvSpPr>
          <p:spPr>
            <a:xfrm rot="5400000">
              <a:off x="9053372" y="3219304"/>
              <a:ext cx="6696642" cy="419387"/>
            </a:xfrm>
            <a:prstGeom prst="triangl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 name="Group 10">
            <a:extLst>
              <a:ext uri="{FF2B5EF4-FFF2-40B4-BE49-F238E27FC236}">
                <a16:creationId xmlns:a16="http://schemas.microsoft.com/office/drawing/2014/main" id="{720EBDEA-876D-DC3B-9906-2A3598DD2805}"/>
              </a:ext>
            </a:extLst>
          </p:cNvPr>
          <p:cNvGrpSpPr/>
          <p:nvPr/>
        </p:nvGrpSpPr>
        <p:grpSpPr>
          <a:xfrm>
            <a:off x="-3979109" y="-12"/>
            <a:ext cx="3467363" cy="6858000"/>
            <a:chOff x="6096000" y="0"/>
            <a:chExt cx="3467363" cy="6858000"/>
          </a:xfrm>
        </p:grpSpPr>
        <p:sp>
          <p:nvSpPr>
            <p:cNvPr id="8" name="Rectangle 7">
              <a:extLst>
                <a:ext uri="{FF2B5EF4-FFF2-40B4-BE49-F238E27FC236}">
                  <a16:creationId xmlns:a16="http://schemas.microsoft.com/office/drawing/2014/main" id="{F9E01F31-B6BD-5345-4570-3F8C6FDFFE8C}"/>
                </a:ext>
              </a:extLst>
            </p:cNvPr>
            <p:cNvSpPr/>
            <p:nvPr/>
          </p:nvSpPr>
          <p:spPr>
            <a:xfrm>
              <a:off x="6096000" y="0"/>
              <a:ext cx="304800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19F848E-319A-A415-8352-1E6120E3B64E}"/>
                </a:ext>
              </a:extLst>
            </p:cNvPr>
            <p:cNvSpPr/>
            <p:nvPr/>
          </p:nvSpPr>
          <p:spPr>
            <a:xfrm rot="16200000">
              <a:off x="5215553" y="2967335"/>
              <a:ext cx="6755697"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LITERATURE REVIEW</a:t>
              </a:r>
            </a:p>
          </p:txBody>
        </p:sp>
        <p:sp>
          <p:nvSpPr>
            <p:cNvPr id="4" name="Isosceles Triangle 3">
              <a:extLst>
                <a:ext uri="{FF2B5EF4-FFF2-40B4-BE49-F238E27FC236}">
                  <a16:creationId xmlns:a16="http://schemas.microsoft.com/office/drawing/2014/main" id="{C0A7CE22-245E-6DBB-3FA8-B95C31DCB5F1}"/>
                </a:ext>
              </a:extLst>
            </p:cNvPr>
            <p:cNvSpPr/>
            <p:nvPr/>
          </p:nvSpPr>
          <p:spPr>
            <a:xfrm rot="5400000">
              <a:off x="6005349" y="3219305"/>
              <a:ext cx="6696642" cy="419387"/>
            </a:xfrm>
            <a:prstGeom prst="triangl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2CB0ABFD-4880-C84B-A15A-0B5378E88D26}"/>
              </a:ext>
            </a:extLst>
          </p:cNvPr>
          <p:cNvGrpSpPr/>
          <p:nvPr/>
        </p:nvGrpSpPr>
        <p:grpSpPr>
          <a:xfrm>
            <a:off x="-4163746" y="-6"/>
            <a:ext cx="3467372" cy="6858000"/>
            <a:chOff x="3048000" y="0"/>
            <a:chExt cx="3467372" cy="6858000"/>
          </a:xfrm>
        </p:grpSpPr>
        <p:sp>
          <p:nvSpPr>
            <p:cNvPr id="6" name="Rectangle 5">
              <a:extLst>
                <a:ext uri="{FF2B5EF4-FFF2-40B4-BE49-F238E27FC236}">
                  <a16:creationId xmlns:a16="http://schemas.microsoft.com/office/drawing/2014/main" id="{7E4BC013-2ABE-62E7-FE53-5D968A9EB46C}"/>
                </a:ext>
              </a:extLst>
            </p:cNvPr>
            <p:cNvSpPr/>
            <p:nvPr/>
          </p:nvSpPr>
          <p:spPr>
            <a:xfrm>
              <a:off x="3048000" y="0"/>
              <a:ext cx="3048001"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a:extLst>
                <a:ext uri="{FF2B5EF4-FFF2-40B4-BE49-F238E27FC236}">
                  <a16:creationId xmlns:a16="http://schemas.microsoft.com/office/drawing/2014/main" id="{1A07BB42-0C43-23A5-8370-F633368125B5}"/>
                </a:ext>
              </a:extLst>
            </p:cNvPr>
            <p:cNvSpPr/>
            <p:nvPr/>
          </p:nvSpPr>
          <p:spPr>
            <a:xfrm rot="16200000">
              <a:off x="2197086" y="2967335"/>
              <a:ext cx="6696641"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AIMS &amp; OBJECTIONS</a:t>
              </a:r>
            </a:p>
          </p:txBody>
        </p:sp>
        <p:sp>
          <p:nvSpPr>
            <p:cNvPr id="3" name="Isosceles Triangle 2">
              <a:extLst>
                <a:ext uri="{FF2B5EF4-FFF2-40B4-BE49-F238E27FC236}">
                  <a16:creationId xmlns:a16="http://schemas.microsoft.com/office/drawing/2014/main" id="{925CD6D2-C3A3-7990-67BF-D3DE2040550C}"/>
                </a:ext>
              </a:extLst>
            </p:cNvPr>
            <p:cNvSpPr/>
            <p:nvPr/>
          </p:nvSpPr>
          <p:spPr>
            <a:xfrm rot="5400000">
              <a:off x="2957358" y="3219305"/>
              <a:ext cx="6696642" cy="419387"/>
            </a:xfrm>
            <a:prstGeom prst="triangle">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3" name="Picture 12" descr="A construction site with cranes and a building&#10;&#10;AI-generated content may be incorrect.">
            <a:extLst>
              <a:ext uri="{FF2B5EF4-FFF2-40B4-BE49-F238E27FC236}">
                <a16:creationId xmlns:a16="http://schemas.microsoft.com/office/drawing/2014/main" id="{2471A307-8CF3-D115-4EC7-2B06E0354AA4}"/>
              </a:ext>
            </a:extLst>
          </p:cNvPr>
          <p:cNvPicPr>
            <a:picLocks noChangeAspect="1"/>
          </p:cNvPicPr>
          <p:nvPr/>
        </p:nvPicPr>
        <p:blipFill>
          <a:blip r:embed="rId3">
            <a:extLst>
              <a:ext uri="{28A0092B-C50C-407E-A947-70E740481C1C}">
                <a14:useLocalDpi xmlns:a14="http://schemas.microsoft.com/office/drawing/2010/main" val="0"/>
              </a:ext>
            </a:extLst>
          </a:blip>
          <a:srcRect r="9674"/>
          <a:stretch>
            <a:fillRect/>
          </a:stretch>
        </p:blipFill>
        <p:spPr>
          <a:xfrm>
            <a:off x="14022125" y="15"/>
            <a:ext cx="10877692" cy="6858000"/>
          </a:xfrm>
          <a:prstGeom prst="rect">
            <a:avLst/>
          </a:prstGeom>
        </p:spPr>
      </p:pic>
      <p:sp>
        <p:nvSpPr>
          <p:cNvPr id="14" name="Freeform: Shape 13">
            <a:extLst>
              <a:ext uri="{FF2B5EF4-FFF2-40B4-BE49-F238E27FC236}">
                <a16:creationId xmlns:a16="http://schemas.microsoft.com/office/drawing/2014/main" id="{62C51E2C-6622-BFC5-B278-E5F829B1FB31}"/>
              </a:ext>
            </a:extLst>
          </p:cNvPr>
          <p:cNvSpPr/>
          <p:nvPr/>
        </p:nvSpPr>
        <p:spPr>
          <a:xfrm>
            <a:off x="12794556" y="0"/>
            <a:ext cx="12191998" cy="6858007"/>
          </a:xfrm>
          <a:custGeom>
            <a:avLst/>
            <a:gdLst>
              <a:gd name="connsiteX0" fmla="*/ 9214043 w 12191998"/>
              <a:gd name="connsiteY0" fmla="*/ 995687 h 6858007"/>
              <a:gd name="connsiteX1" fmla="*/ 9117521 w 12191998"/>
              <a:gd name="connsiteY1" fmla="*/ 1092210 h 6858007"/>
              <a:gd name="connsiteX2" fmla="*/ 9117521 w 12191998"/>
              <a:gd name="connsiteY2" fmla="*/ 6598925 h 6858007"/>
              <a:gd name="connsiteX3" fmla="*/ 9214043 w 12191998"/>
              <a:gd name="connsiteY3" fmla="*/ 6695447 h 6858007"/>
              <a:gd name="connsiteX4" fmla="*/ 9600119 w 12191998"/>
              <a:gd name="connsiteY4" fmla="*/ 6695447 h 6858007"/>
              <a:gd name="connsiteX5" fmla="*/ 9696641 w 12191998"/>
              <a:gd name="connsiteY5" fmla="*/ 6598925 h 6858007"/>
              <a:gd name="connsiteX6" fmla="*/ 9696641 w 12191998"/>
              <a:gd name="connsiteY6" fmla="*/ 1092210 h 6858007"/>
              <a:gd name="connsiteX7" fmla="*/ 9600119 w 12191998"/>
              <a:gd name="connsiteY7" fmla="*/ 995687 h 6858007"/>
              <a:gd name="connsiteX8" fmla="*/ 6960350 w 12191998"/>
              <a:gd name="connsiteY8" fmla="*/ 670568 h 6858007"/>
              <a:gd name="connsiteX9" fmla="*/ 6863828 w 12191998"/>
              <a:gd name="connsiteY9" fmla="*/ 767090 h 6858007"/>
              <a:gd name="connsiteX10" fmla="*/ 6863828 w 12191998"/>
              <a:gd name="connsiteY10" fmla="*/ 6273805 h 6858007"/>
              <a:gd name="connsiteX11" fmla="*/ 6960350 w 12191998"/>
              <a:gd name="connsiteY11" fmla="*/ 6370327 h 6858007"/>
              <a:gd name="connsiteX12" fmla="*/ 7346426 w 12191998"/>
              <a:gd name="connsiteY12" fmla="*/ 6370327 h 6858007"/>
              <a:gd name="connsiteX13" fmla="*/ 7442948 w 12191998"/>
              <a:gd name="connsiteY13" fmla="*/ 6273805 h 6858007"/>
              <a:gd name="connsiteX14" fmla="*/ 7442948 w 12191998"/>
              <a:gd name="connsiteY14" fmla="*/ 767090 h 6858007"/>
              <a:gd name="connsiteX15" fmla="*/ 7346426 w 12191998"/>
              <a:gd name="connsiteY15" fmla="*/ 670568 h 6858007"/>
              <a:gd name="connsiteX16" fmla="*/ 8462812 w 12191998"/>
              <a:gd name="connsiteY16" fmla="*/ 355608 h 6858007"/>
              <a:gd name="connsiteX17" fmla="*/ 8366290 w 12191998"/>
              <a:gd name="connsiteY17" fmla="*/ 452130 h 6858007"/>
              <a:gd name="connsiteX18" fmla="*/ 8366290 w 12191998"/>
              <a:gd name="connsiteY18" fmla="*/ 6416045 h 6858007"/>
              <a:gd name="connsiteX19" fmla="*/ 8462812 w 12191998"/>
              <a:gd name="connsiteY19" fmla="*/ 6512567 h 6858007"/>
              <a:gd name="connsiteX20" fmla="*/ 8848888 w 12191998"/>
              <a:gd name="connsiteY20" fmla="*/ 6512567 h 6858007"/>
              <a:gd name="connsiteX21" fmla="*/ 8945410 w 12191998"/>
              <a:gd name="connsiteY21" fmla="*/ 6416045 h 6858007"/>
              <a:gd name="connsiteX22" fmla="*/ 8945410 w 12191998"/>
              <a:gd name="connsiteY22" fmla="*/ 452130 h 6858007"/>
              <a:gd name="connsiteX23" fmla="*/ 8848888 w 12191998"/>
              <a:gd name="connsiteY23" fmla="*/ 355608 h 6858007"/>
              <a:gd name="connsiteX24" fmla="*/ 10716505 w 12191998"/>
              <a:gd name="connsiteY24" fmla="*/ 355607 h 6858007"/>
              <a:gd name="connsiteX25" fmla="*/ 10619983 w 12191998"/>
              <a:gd name="connsiteY25" fmla="*/ 452129 h 6858007"/>
              <a:gd name="connsiteX26" fmla="*/ 10619983 w 12191998"/>
              <a:gd name="connsiteY26" fmla="*/ 5965927 h 6858007"/>
              <a:gd name="connsiteX27" fmla="*/ 10716505 w 12191998"/>
              <a:gd name="connsiteY27" fmla="*/ 6062449 h 6858007"/>
              <a:gd name="connsiteX28" fmla="*/ 11102581 w 12191998"/>
              <a:gd name="connsiteY28" fmla="*/ 6062449 h 6858007"/>
              <a:gd name="connsiteX29" fmla="*/ 11199103 w 12191998"/>
              <a:gd name="connsiteY29" fmla="*/ 5965927 h 6858007"/>
              <a:gd name="connsiteX30" fmla="*/ 11199103 w 12191998"/>
              <a:gd name="connsiteY30" fmla="*/ 452129 h 6858007"/>
              <a:gd name="connsiteX31" fmla="*/ 11102581 w 12191998"/>
              <a:gd name="connsiteY31" fmla="*/ 355607 h 6858007"/>
              <a:gd name="connsiteX32" fmla="*/ 7711581 w 12191998"/>
              <a:gd name="connsiteY32" fmla="*/ 172728 h 6858007"/>
              <a:gd name="connsiteX33" fmla="*/ 7615059 w 12191998"/>
              <a:gd name="connsiteY33" fmla="*/ 269250 h 6858007"/>
              <a:gd name="connsiteX34" fmla="*/ 7615059 w 12191998"/>
              <a:gd name="connsiteY34" fmla="*/ 6598925 h 6858007"/>
              <a:gd name="connsiteX35" fmla="*/ 7711581 w 12191998"/>
              <a:gd name="connsiteY35" fmla="*/ 6695447 h 6858007"/>
              <a:gd name="connsiteX36" fmla="*/ 8097657 w 12191998"/>
              <a:gd name="connsiteY36" fmla="*/ 6695447 h 6858007"/>
              <a:gd name="connsiteX37" fmla="*/ 8194179 w 12191998"/>
              <a:gd name="connsiteY37" fmla="*/ 6598925 h 6858007"/>
              <a:gd name="connsiteX38" fmla="*/ 8194179 w 12191998"/>
              <a:gd name="connsiteY38" fmla="*/ 269250 h 6858007"/>
              <a:gd name="connsiteX39" fmla="*/ 8097657 w 12191998"/>
              <a:gd name="connsiteY39" fmla="*/ 172728 h 6858007"/>
              <a:gd name="connsiteX40" fmla="*/ 9965274 w 12191998"/>
              <a:gd name="connsiteY40" fmla="*/ 172727 h 6858007"/>
              <a:gd name="connsiteX41" fmla="*/ 9868752 w 12191998"/>
              <a:gd name="connsiteY41" fmla="*/ 269249 h 6858007"/>
              <a:gd name="connsiteX42" fmla="*/ 9868752 w 12191998"/>
              <a:gd name="connsiteY42" fmla="*/ 6416045 h 6858007"/>
              <a:gd name="connsiteX43" fmla="*/ 9965274 w 12191998"/>
              <a:gd name="connsiteY43" fmla="*/ 6512567 h 6858007"/>
              <a:gd name="connsiteX44" fmla="*/ 10351350 w 12191998"/>
              <a:gd name="connsiteY44" fmla="*/ 6512567 h 6858007"/>
              <a:gd name="connsiteX45" fmla="*/ 10447872 w 12191998"/>
              <a:gd name="connsiteY45" fmla="*/ 6416045 h 6858007"/>
              <a:gd name="connsiteX46" fmla="*/ 10447872 w 12191998"/>
              <a:gd name="connsiteY46" fmla="*/ 269249 h 6858007"/>
              <a:gd name="connsiteX47" fmla="*/ 10351350 w 12191998"/>
              <a:gd name="connsiteY47" fmla="*/ 172727 h 6858007"/>
              <a:gd name="connsiteX48" fmla="*/ 11467736 w 12191998"/>
              <a:gd name="connsiteY48" fmla="*/ 172727 h 6858007"/>
              <a:gd name="connsiteX49" fmla="*/ 11371214 w 12191998"/>
              <a:gd name="connsiteY49" fmla="*/ 269249 h 6858007"/>
              <a:gd name="connsiteX50" fmla="*/ 11371214 w 12191998"/>
              <a:gd name="connsiteY50" fmla="*/ 6416045 h 6858007"/>
              <a:gd name="connsiteX51" fmla="*/ 11467736 w 12191998"/>
              <a:gd name="connsiteY51" fmla="*/ 6512567 h 6858007"/>
              <a:gd name="connsiteX52" fmla="*/ 11853812 w 12191998"/>
              <a:gd name="connsiteY52" fmla="*/ 6512567 h 6858007"/>
              <a:gd name="connsiteX53" fmla="*/ 11950334 w 12191998"/>
              <a:gd name="connsiteY53" fmla="*/ 6416045 h 6858007"/>
              <a:gd name="connsiteX54" fmla="*/ 11950334 w 12191998"/>
              <a:gd name="connsiteY54" fmla="*/ 269249 h 6858007"/>
              <a:gd name="connsiteX55" fmla="*/ 11853812 w 12191998"/>
              <a:gd name="connsiteY55" fmla="*/ 172727 h 6858007"/>
              <a:gd name="connsiteX56" fmla="*/ 0 w 12191998"/>
              <a:gd name="connsiteY56" fmla="*/ 0 h 6858007"/>
              <a:gd name="connsiteX57" fmla="*/ 12191998 w 12191998"/>
              <a:gd name="connsiteY57" fmla="*/ 0 h 6858007"/>
              <a:gd name="connsiteX58" fmla="*/ 12191998 w 12191998"/>
              <a:gd name="connsiteY58" fmla="*/ 6858007 h 6858007"/>
              <a:gd name="connsiteX59" fmla="*/ 0 w 12191998"/>
              <a:gd name="connsiteY59" fmla="*/ 6858007 h 685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2191998" h="6858007">
                <a:moveTo>
                  <a:pt x="9214043" y="995687"/>
                </a:moveTo>
                <a:cubicBezTo>
                  <a:pt x="9160735" y="995687"/>
                  <a:pt x="9117521" y="1038901"/>
                  <a:pt x="9117521" y="1092210"/>
                </a:cubicBezTo>
                <a:lnTo>
                  <a:pt x="9117521" y="6598925"/>
                </a:lnTo>
                <a:cubicBezTo>
                  <a:pt x="9117521" y="6652233"/>
                  <a:pt x="9160735" y="6695447"/>
                  <a:pt x="9214043" y="6695447"/>
                </a:cubicBezTo>
                <a:lnTo>
                  <a:pt x="9600119" y="6695447"/>
                </a:lnTo>
                <a:cubicBezTo>
                  <a:pt x="9653427" y="6695447"/>
                  <a:pt x="9696641" y="6652233"/>
                  <a:pt x="9696641" y="6598925"/>
                </a:cubicBezTo>
                <a:lnTo>
                  <a:pt x="9696641" y="1092210"/>
                </a:lnTo>
                <a:cubicBezTo>
                  <a:pt x="9696641" y="1038901"/>
                  <a:pt x="9653427" y="995687"/>
                  <a:pt x="9600119" y="995687"/>
                </a:cubicBezTo>
                <a:close/>
                <a:moveTo>
                  <a:pt x="6960350" y="670568"/>
                </a:moveTo>
                <a:cubicBezTo>
                  <a:pt x="6907042" y="670568"/>
                  <a:pt x="6863828" y="713782"/>
                  <a:pt x="6863828" y="767090"/>
                </a:cubicBezTo>
                <a:lnTo>
                  <a:pt x="6863828" y="6273805"/>
                </a:lnTo>
                <a:cubicBezTo>
                  <a:pt x="6863828" y="6327113"/>
                  <a:pt x="6907042" y="6370327"/>
                  <a:pt x="6960350" y="6370327"/>
                </a:cubicBezTo>
                <a:lnTo>
                  <a:pt x="7346426" y="6370327"/>
                </a:lnTo>
                <a:cubicBezTo>
                  <a:pt x="7399734" y="6370327"/>
                  <a:pt x="7442948" y="6327113"/>
                  <a:pt x="7442948" y="6273805"/>
                </a:cubicBezTo>
                <a:lnTo>
                  <a:pt x="7442948" y="767090"/>
                </a:lnTo>
                <a:cubicBezTo>
                  <a:pt x="7442948" y="713782"/>
                  <a:pt x="7399734" y="670568"/>
                  <a:pt x="7346426" y="670568"/>
                </a:cubicBezTo>
                <a:close/>
                <a:moveTo>
                  <a:pt x="8462812" y="355608"/>
                </a:moveTo>
                <a:cubicBezTo>
                  <a:pt x="8409504" y="355608"/>
                  <a:pt x="8366290" y="398821"/>
                  <a:pt x="8366290" y="452130"/>
                </a:cubicBezTo>
                <a:lnTo>
                  <a:pt x="8366290" y="6416045"/>
                </a:lnTo>
                <a:cubicBezTo>
                  <a:pt x="8366290" y="6469353"/>
                  <a:pt x="8409504" y="6512567"/>
                  <a:pt x="8462812" y="6512567"/>
                </a:cubicBezTo>
                <a:lnTo>
                  <a:pt x="8848888" y="6512567"/>
                </a:lnTo>
                <a:cubicBezTo>
                  <a:pt x="8902196" y="6512567"/>
                  <a:pt x="8945410" y="6469353"/>
                  <a:pt x="8945410" y="6416045"/>
                </a:cubicBezTo>
                <a:lnTo>
                  <a:pt x="8945410" y="452130"/>
                </a:lnTo>
                <a:cubicBezTo>
                  <a:pt x="8945410" y="398821"/>
                  <a:pt x="8902196" y="355608"/>
                  <a:pt x="8848888" y="355608"/>
                </a:cubicBezTo>
                <a:close/>
                <a:moveTo>
                  <a:pt x="10716505" y="355607"/>
                </a:moveTo>
                <a:cubicBezTo>
                  <a:pt x="10663197" y="355607"/>
                  <a:pt x="10619983" y="398821"/>
                  <a:pt x="10619983" y="452129"/>
                </a:cubicBezTo>
                <a:lnTo>
                  <a:pt x="10619983" y="5965927"/>
                </a:lnTo>
                <a:cubicBezTo>
                  <a:pt x="10619983" y="6019235"/>
                  <a:pt x="10663197" y="6062449"/>
                  <a:pt x="10716505" y="6062449"/>
                </a:cubicBezTo>
                <a:lnTo>
                  <a:pt x="11102581" y="6062449"/>
                </a:lnTo>
                <a:cubicBezTo>
                  <a:pt x="11155889" y="6062449"/>
                  <a:pt x="11199103" y="6019235"/>
                  <a:pt x="11199103" y="5965927"/>
                </a:cubicBezTo>
                <a:lnTo>
                  <a:pt x="11199103" y="452129"/>
                </a:lnTo>
                <a:cubicBezTo>
                  <a:pt x="11199103" y="398821"/>
                  <a:pt x="11155889" y="355607"/>
                  <a:pt x="11102581" y="355607"/>
                </a:cubicBezTo>
                <a:close/>
                <a:moveTo>
                  <a:pt x="7711581" y="172728"/>
                </a:moveTo>
                <a:cubicBezTo>
                  <a:pt x="7658273" y="172728"/>
                  <a:pt x="7615059" y="215942"/>
                  <a:pt x="7615059" y="269250"/>
                </a:cubicBezTo>
                <a:lnTo>
                  <a:pt x="7615059" y="6598925"/>
                </a:lnTo>
                <a:cubicBezTo>
                  <a:pt x="7615059" y="6652233"/>
                  <a:pt x="7658273" y="6695447"/>
                  <a:pt x="7711581" y="6695447"/>
                </a:cubicBezTo>
                <a:lnTo>
                  <a:pt x="8097657" y="6695447"/>
                </a:lnTo>
                <a:cubicBezTo>
                  <a:pt x="8150965" y="6695447"/>
                  <a:pt x="8194179" y="6652233"/>
                  <a:pt x="8194179" y="6598925"/>
                </a:cubicBezTo>
                <a:lnTo>
                  <a:pt x="8194179" y="269250"/>
                </a:lnTo>
                <a:cubicBezTo>
                  <a:pt x="8194179" y="215942"/>
                  <a:pt x="8150965" y="172728"/>
                  <a:pt x="8097657" y="172728"/>
                </a:cubicBezTo>
                <a:close/>
                <a:moveTo>
                  <a:pt x="9965274" y="172727"/>
                </a:moveTo>
                <a:cubicBezTo>
                  <a:pt x="9911966" y="172727"/>
                  <a:pt x="9868752" y="215941"/>
                  <a:pt x="9868752" y="269249"/>
                </a:cubicBezTo>
                <a:lnTo>
                  <a:pt x="9868752" y="6416045"/>
                </a:lnTo>
                <a:cubicBezTo>
                  <a:pt x="9868752" y="6469353"/>
                  <a:pt x="9911966" y="6512567"/>
                  <a:pt x="9965274" y="6512567"/>
                </a:cubicBezTo>
                <a:lnTo>
                  <a:pt x="10351350" y="6512567"/>
                </a:lnTo>
                <a:cubicBezTo>
                  <a:pt x="10404658" y="6512567"/>
                  <a:pt x="10447872" y="6469353"/>
                  <a:pt x="10447872" y="6416045"/>
                </a:cubicBezTo>
                <a:lnTo>
                  <a:pt x="10447872" y="269249"/>
                </a:lnTo>
                <a:cubicBezTo>
                  <a:pt x="10447872" y="215941"/>
                  <a:pt x="10404658" y="172727"/>
                  <a:pt x="10351350" y="172727"/>
                </a:cubicBezTo>
                <a:close/>
                <a:moveTo>
                  <a:pt x="11467736" y="172727"/>
                </a:moveTo>
                <a:cubicBezTo>
                  <a:pt x="11414428" y="172727"/>
                  <a:pt x="11371214" y="215941"/>
                  <a:pt x="11371214" y="269249"/>
                </a:cubicBezTo>
                <a:lnTo>
                  <a:pt x="11371214" y="6416045"/>
                </a:lnTo>
                <a:cubicBezTo>
                  <a:pt x="11371214" y="6469353"/>
                  <a:pt x="11414428" y="6512567"/>
                  <a:pt x="11467736" y="6512567"/>
                </a:cubicBezTo>
                <a:lnTo>
                  <a:pt x="11853812" y="6512567"/>
                </a:lnTo>
                <a:cubicBezTo>
                  <a:pt x="11907120" y="6512567"/>
                  <a:pt x="11950334" y="6469353"/>
                  <a:pt x="11950334" y="6416045"/>
                </a:cubicBezTo>
                <a:lnTo>
                  <a:pt x="11950334" y="269249"/>
                </a:lnTo>
                <a:cubicBezTo>
                  <a:pt x="11950334" y="215941"/>
                  <a:pt x="11907120" y="172727"/>
                  <a:pt x="11853812" y="172727"/>
                </a:cubicBezTo>
                <a:close/>
                <a:moveTo>
                  <a:pt x="0" y="0"/>
                </a:moveTo>
                <a:lnTo>
                  <a:pt x="12191998" y="0"/>
                </a:lnTo>
                <a:lnTo>
                  <a:pt x="12191998" y="6858007"/>
                </a:lnTo>
                <a:lnTo>
                  <a:pt x="0" y="6858007"/>
                </a:lnTo>
                <a:close/>
              </a:path>
            </a:pathLst>
          </a:cu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5" name="Rectangle 14">
            <a:extLst>
              <a:ext uri="{FF2B5EF4-FFF2-40B4-BE49-F238E27FC236}">
                <a16:creationId xmlns:a16="http://schemas.microsoft.com/office/drawing/2014/main" id="{A7F55F47-A9AF-791C-EB73-559424F7096F}"/>
              </a:ext>
            </a:extLst>
          </p:cNvPr>
          <p:cNvSpPr/>
          <p:nvPr/>
        </p:nvSpPr>
        <p:spPr>
          <a:xfrm>
            <a:off x="12979193" y="1536160"/>
            <a:ext cx="6640387" cy="3785652"/>
          </a:xfrm>
          <a:prstGeom prst="rect">
            <a:avLst/>
          </a:prstGeom>
          <a:noFill/>
        </p:spPr>
        <p:txBody>
          <a:bodyPr wrap="square" lIns="91440" tIns="45720" rIns="91440" bIns="45720">
            <a:spAutoFit/>
          </a:bodyPr>
          <a:lstStyle/>
          <a:p>
            <a:pPr algn="ctr"/>
            <a:r>
              <a:rPr lang="en-GB" sz="4800" b="1" spc="50" dirty="0">
                <a:ln w="0"/>
                <a:solidFill>
                  <a:schemeClr val="accent1">
                    <a:lumMod val="50000"/>
                  </a:schemeClr>
                </a:solidFill>
                <a:effectLst>
                  <a:innerShdw blurRad="63500" dist="50800" dir="13500000">
                    <a:srgbClr val="000000">
                      <a:alpha val="50000"/>
                    </a:srgbClr>
                  </a:innerShdw>
                </a:effectLst>
              </a:rPr>
              <a:t>Thank You For Listening </a:t>
            </a:r>
          </a:p>
          <a:p>
            <a:pPr algn="ctr"/>
            <a:endParaRPr lang="en-GB" sz="4800" b="1" cap="none" spc="50" dirty="0">
              <a:ln w="0"/>
              <a:solidFill>
                <a:schemeClr val="accent1">
                  <a:lumMod val="50000"/>
                </a:schemeClr>
              </a:solidFill>
              <a:effectLst>
                <a:innerShdw blurRad="63500" dist="50800" dir="13500000">
                  <a:srgbClr val="000000">
                    <a:alpha val="50000"/>
                  </a:srgbClr>
                </a:innerShdw>
              </a:effectLst>
            </a:endParaRPr>
          </a:p>
          <a:p>
            <a:pPr algn="ctr"/>
            <a:r>
              <a:rPr lang="en-GB" sz="4800" b="1" spc="50" dirty="0">
                <a:ln w="0"/>
                <a:solidFill>
                  <a:schemeClr val="accent1">
                    <a:lumMod val="50000"/>
                  </a:schemeClr>
                </a:solidFill>
                <a:effectLst>
                  <a:innerShdw blurRad="63500" dist="50800" dir="13500000">
                    <a:srgbClr val="000000">
                      <a:alpha val="50000"/>
                    </a:srgbClr>
                  </a:innerShdw>
                </a:effectLst>
              </a:rPr>
              <a:t>I Welcome Any Questions?</a:t>
            </a:r>
            <a:endParaRPr lang="en-GB" sz="4800" b="1" cap="none" spc="50" dirty="0">
              <a:ln w="0"/>
              <a:solidFill>
                <a:schemeClr val="accent1">
                  <a:lumMod val="50000"/>
                </a:schemeClr>
              </a:solidFill>
              <a:effectLst>
                <a:innerShdw blurRad="63500" dist="50800" dir="13500000">
                  <a:srgbClr val="000000">
                    <a:alpha val="50000"/>
                  </a:srgbClr>
                </a:innerShdw>
              </a:effectLst>
            </a:endParaRPr>
          </a:p>
        </p:txBody>
      </p:sp>
      <p:sp>
        <p:nvSpPr>
          <p:cNvPr id="16" name="Rectangle: Rounded Corners 15">
            <a:extLst>
              <a:ext uri="{FF2B5EF4-FFF2-40B4-BE49-F238E27FC236}">
                <a16:creationId xmlns:a16="http://schemas.microsoft.com/office/drawing/2014/main" id="{709F13EC-F0B1-1505-8A5E-B877B0DEC0DF}"/>
              </a:ext>
            </a:extLst>
          </p:cNvPr>
          <p:cNvSpPr/>
          <p:nvPr/>
        </p:nvSpPr>
        <p:spPr>
          <a:xfrm>
            <a:off x="2536255" y="331921"/>
            <a:ext cx="8734301" cy="680224"/>
          </a:xfrm>
          <a:prstGeom prst="roundRect">
            <a:avLst/>
          </a:prstGeom>
          <a:solidFill>
            <a:schemeClr val="accent1">
              <a:lumMod val="50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Methodology</a:t>
            </a:r>
          </a:p>
        </p:txBody>
      </p:sp>
      <p:sp>
        <p:nvSpPr>
          <p:cNvPr id="17" name="Rectangle: Rounded Corners 16">
            <a:extLst>
              <a:ext uri="{FF2B5EF4-FFF2-40B4-BE49-F238E27FC236}">
                <a16:creationId xmlns:a16="http://schemas.microsoft.com/office/drawing/2014/main" id="{4A3C11B7-21A7-04D0-52EA-9828926D1F50}"/>
              </a:ext>
            </a:extLst>
          </p:cNvPr>
          <p:cNvSpPr/>
          <p:nvPr/>
        </p:nvSpPr>
        <p:spPr>
          <a:xfrm>
            <a:off x="2536255" y="1241202"/>
            <a:ext cx="8734301" cy="1964841"/>
          </a:xfrm>
          <a:prstGeom prst="roundRect">
            <a:avLst/>
          </a:prstGeom>
          <a:solidFill>
            <a:schemeClr val="accent1">
              <a:lumMod val="75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Compare BS 449 / BS 5950 &amp; Eurocode 3 by undertaking structural analysis on 2 / 3 different member types </a:t>
            </a:r>
          </a:p>
          <a:p>
            <a:pPr algn="ctr"/>
            <a:r>
              <a:rPr lang="en-GB" sz="2800" dirty="0"/>
              <a:t>(Simply Supported Beam / Column / Cantilever)</a:t>
            </a:r>
          </a:p>
        </p:txBody>
      </p:sp>
      <p:sp>
        <p:nvSpPr>
          <p:cNvPr id="18" name="Rectangle: Rounded Corners 17">
            <a:extLst>
              <a:ext uri="{FF2B5EF4-FFF2-40B4-BE49-F238E27FC236}">
                <a16:creationId xmlns:a16="http://schemas.microsoft.com/office/drawing/2014/main" id="{8B8248A5-C3F5-EB7B-1706-E30D8E83F37C}"/>
              </a:ext>
            </a:extLst>
          </p:cNvPr>
          <p:cNvSpPr/>
          <p:nvPr/>
        </p:nvSpPr>
        <p:spPr>
          <a:xfrm>
            <a:off x="2536254" y="4549682"/>
            <a:ext cx="8734300" cy="1705196"/>
          </a:xfrm>
          <a:prstGeom prst="roundRect">
            <a:avLst/>
          </a:prstGeom>
          <a:solidFill>
            <a:schemeClr val="accent4">
              <a:lumMod val="75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Review the analysis and compare the results and provide explanations on why the results have occurred.</a:t>
            </a:r>
          </a:p>
        </p:txBody>
      </p:sp>
      <p:sp>
        <p:nvSpPr>
          <p:cNvPr id="19" name="Rectangle: Rounded Corners 18">
            <a:extLst>
              <a:ext uri="{FF2B5EF4-FFF2-40B4-BE49-F238E27FC236}">
                <a16:creationId xmlns:a16="http://schemas.microsoft.com/office/drawing/2014/main" id="{0959DF67-4450-81EA-64BF-9DC1F1304B1E}"/>
              </a:ext>
            </a:extLst>
          </p:cNvPr>
          <p:cNvSpPr/>
          <p:nvPr/>
        </p:nvSpPr>
        <p:spPr>
          <a:xfrm>
            <a:off x="2536253" y="3651958"/>
            <a:ext cx="8734301" cy="680224"/>
          </a:xfrm>
          <a:prstGeom prst="roundRect">
            <a:avLst/>
          </a:prstGeom>
          <a:solidFill>
            <a:schemeClr val="accent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Results / Findings</a:t>
            </a:r>
          </a:p>
        </p:txBody>
      </p:sp>
      <p:cxnSp>
        <p:nvCxnSpPr>
          <p:cNvPr id="21" name="Straight Connector 20">
            <a:extLst>
              <a:ext uri="{FF2B5EF4-FFF2-40B4-BE49-F238E27FC236}">
                <a16:creationId xmlns:a16="http://schemas.microsoft.com/office/drawing/2014/main" id="{90DEA72B-D7F2-3DA4-715D-20D7D81CD732}"/>
              </a:ext>
            </a:extLst>
          </p:cNvPr>
          <p:cNvCxnSpPr>
            <a:cxnSpLocks/>
            <a:stCxn id="16" idx="2"/>
            <a:endCxn id="17" idx="0"/>
          </p:cNvCxnSpPr>
          <p:nvPr/>
        </p:nvCxnSpPr>
        <p:spPr>
          <a:xfrm>
            <a:off x="6903406" y="1012145"/>
            <a:ext cx="0" cy="229057"/>
          </a:xfrm>
          <a:prstGeom prst="line">
            <a:avLst/>
          </a:prstGeom>
          <a:ln w="57150"/>
        </p:spPr>
        <p:style>
          <a:lnRef idx="2">
            <a:schemeClr val="dk1"/>
          </a:lnRef>
          <a:fillRef idx="0">
            <a:schemeClr val="dk1"/>
          </a:fillRef>
          <a:effectRef idx="1">
            <a:schemeClr val="dk1"/>
          </a:effectRef>
          <a:fontRef idx="minor">
            <a:schemeClr val="tx1"/>
          </a:fontRef>
        </p:style>
      </p:cxnSp>
      <p:cxnSp>
        <p:nvCxnSpPr>
          <p:cNvPr id="25" name="Straight Connector 24">
            <a:extLst>
              <a:ext uri="{FF2B5EF4-FFF2-40B4-BE49-F238E27FC236}">
                <a16:creationId xmlns:a16="http://schemas.microsoft.com/office/drawing/2014/main" id="{EA8DFBD1-9208-46BC-B0EA-627D617AF488}"/>
              </a:ext>
            </a:extLst>
          </p:cNvPr>
          <p:cNvCxnSpPr>
            <a:cxnSpLocks/>
            <a:stCxn id="19" idx="2"/>
            <a:endCxn id="18" idx="0"/>
          </p:cNvCxnSpPr>
          <p:nvPr/>
        </p:nvCxnSpPr>
        <p:spPr>
          <a:xfrm>
            <a:off x="6903404" y="4332182"/>
            <a:ext cx="0" cy="21750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pic>
        <p:nvPicPr>
          <p:cNvPr id="27" name="Picture 26">
            <a:extLst>
              <a:ext uri="{FF2B5EF4-FFF2-40B4-BE49-F238E27FC236}">
                <a16:creationId xmlns:a16="http://schemas.microsoft.com/office/drawing/2014/main" id="{CD216FD0-C57D-4648-11AE-3B9D2E87D4FC}"/>
              </a:ext>
            </a:extLst>
          </p:cNvPr>
          <p:cNvPicPr>
            <a:picLocks noChangeAspect="1"/>
          </p:cNvPicPr>
          <p:nvPr/>
        </p:nvPicPr>
        <p:blipFill>
          <a:blip r:embed="rId4"/>
          <a:stretch>
            <a:fillRect/>
          </a:stretch>
        </p:blipFill>
        <p:spPr>
          <a:xfrm>
            <a:off x="-14166784" y="1042307"/>
            <a:ext cx="3687994" cy="2285295"/>
          </a:xfrm>
          <a:prstGeom prst="rect">
            <a:avLst/>
          </a:prstGeom>
        </p:spPr>
      </p:pic>
      <p:sp>
        <p:nvSpPr>
          <p:cNvPr id="28" name="Rectangle: Rounded Corners 27">
            <a:extLst>
              <a:ext uri="{FF2B5EF4-FFF2-40B4-BE49-F238E27FC236}">
                <a16:creationId xmlns:a16="http://schemas.microsoft.com/office/drawing/2014/main" id="{DD9F0551-677C-931C-4ED9-B4A08915B676}"/>
              </a:ext>
            </a:extLst>
          </p:cNvPr>
          <p:cNvSpPr/>
          <p:nvPr/>
        </p:nvSpPr>
        <p:spPr>
          <a:xfrm>
            <a:off x="-14124539" y="213333"/>
            <a:ext cx="3603504" cy="623529"/>
          </a:xfrm>
          <a:prstGeom prst="roundRect">
            <a:avLst/>
          </a:prstGeom>
          <a:solidFill>
            <a:schemeClr val="accent1">
              <a:lumMod val="5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Use of Structural Mild Steel in the UK</a:t>
            </a:r>
            <a:endParaRPr lang="en-GB" sz="1600" dirty="0"/>
          </a:p>
        </p:txBody>
      </p:sp>
      <p:sp>
        <p:nvSpPr>
          <p:cNvPr id="29" name="Rectangle: Rounded Corners 28">
            <a:extLst>
              <a:ext uri="{FF2B5EF4-FFF2-40B4-BE49-F238E27FC236}">
                <a16:creationId xmlns:a16="http://schemas.microsoft.com/office/drawing/2014/main" id="{A9A17FB7-F3F8-F10E-467F-53A66F333043}"/>
              </a:ext>
            </a:extLst>
          </p:cNvPr>
          <p:cNvSpPr/>
          <p:nvPr/>
        </p:nvSpPr>
        <p:spPr>
          <a:xfrm>
            <a:off x="-8970150" y="213333"/>
            <a:ext cx="3603504" cy="623528"/>
          </a:xfrm>
          <a:prstGeom prst="roundRect">
            <a:avLst/>
          </a:prstGeom>
          <a:solidFill>
            <a:schemeClr val="accent1">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History of design standards used within the UK </a:t>
            </a:r>
            <a:endParaRPr lang="en-GB" sz="2400" dirty="0"/>
          </a:p>
        </p:txBody>
      </p:sp>
      <p:sp>
        <p:nvSpPr>
          <p:cNvPr id="30" name="Rectangle: Rounded Corners 29">
            <a:extLst>
              <a:ext uri="{FF2B5EF4-FFF2-40B4-BE49-F238E27FC236}">
                <a16:creationId xmlns:a16="http://schemas.microsoft.com/office/drawing/2014/main" id="{2ECF0E25-4B82-981C-288F-9D6F24F913F9}"/>
              </a:ext>
            </a:extLst>
          </p:cNvPr>
          <p:cNvSpPr/>
          <p:nvPr/>
        </p:nvSpPr>
        <p:spPr>
          <a:xfrm>
            <a:off x="-14124539" y="3709952"/>
            <a:ext cx="3603504" cy="623528"/>
          </a:xfrm>
          <a:prstGeom prst="roundRect">
            <a:avLst/>
          </a:prstGeom>
          <a:solidFill>
            <a:schemeClr val="accent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Elastic &amp; Plastic Design</a:t>
            </a:r>
          </a:p>
        </p:txBody>
      </p:sp>
      <p:pic>
        <p:nvPicPr>
          <p:cNvPr id="31" name="Picture 30">
            <a:extLst>
              <a:ext uri="{FF2B5EF4-FFF2-40B4-BE49-F238E27FC236}">
                <a16:creationId xmlns:a16="http://schemas.microsoft.com/office/drawing/2014/main" id="{8A2354D4-9093-89FE-4482-370EC20B02CD}"/>
              </a:ext>
            </a:extLst>
          </p:cNvPr>
          <p:cNvPicPr>
            <a:picLocks noChangeAspect="1"/>
          </p:cNvPicPr>
          <p:nvPr/>
        </p:nvPicPr>
        <p:blipFill>
          <a:blip r:embed="rId5"/>
          <a:stretch>
            <a:fillRect/>
          </a:stretch>
        </p:blipFill>
        <p:spPr>
          <a:xfrm>
            <a:off x="-9362886" y="931357"/>
            <a:ext cx="2099545" cy="1216614"/>
          </a:xfrm>
          <a:prstGeom prst="rect">
            <a:avLst/>
          </a:prstGeom>
        </p:spPr>
      </p:pic>
      <p:pic>
        <p:nvPicPr>
          <p:cNvPr id="32" name="Picture 31">
            <a:extLst>
              <a:ext uri="{FF2B5EF4-FFF2-40B4-BE49-F238E27FC236}">
                <a16:creationId xmlns:a16="http://schemas.microsoft.com/office/drawing/2014/main" id="{79277FCF-1AA8-8904-098B-E55FDCBB70DE}"/>
              </a:ext>
            </a:extLst>
          </p:cNvPr>
          <p:cNvPicPr>
            <a:picLocks noChangeAspect="1"/>
          </p:cNvPicPr>
          <p:nvPr/>
        </p:nvPicPr>
        <p:blipFill>
          <a:blip r:embed="rId6"/>
          <a:stretch>
            <a:fillRect/>
          </a:stretch>
        </p:blipFill>
        <p:spPr>
          <a:xfrm>
            <a:off x="-9362886" y="2281683"/>
            <a:ext cx="2099545" cy="1160445"/>
          </a:xfrm>
          <a:prstGeom prst="rect">
            <a:avLst/>
          </a:prstGeom>
        </p:spPr>
      </p:pic>
      <p:pic>
        <p:nvPicPr>
          <p:cNvPr id="33" name="Picture 32">
            <a:extLst>
              <a:ext uri="{FF2B5EF4-FFF2-40B4-BE49-F238E27FC236}">
                <a16:creationId xmlns:a16="http://schemas.microsoft.com/office/drawing/2014/main" id="{113D45BC-F776-654B-AFE1-468C91EC189F}"/>
              </a:ext>
            </a:extLst>
          </p:cNvPr>
          <p:cNvPicPr>
            <a:picLocks noChangeAspect="1"/>
          </p:cNvPicPr>
          <p:nvPr/>
        </p:nvPicPr>
        <p:blipFill>
          <a:blip r:embed="rId7"/>
          <a:stretch>
            <a:fillRect/>
          </a:stretch>
        </p:blipFill>
        <p:spPr>
          <a:xfrm>
            <a:off x="-6887750" y="968340"/>
            <a:ext cx="2396910" cy="2359262"/>
          </a:xfrm>
          <a:prstGeom prst="rect">
            <a:avLst/>
          </a:prstGeom>
        </p:spPr>
      </p:pic>
      <p:sp>
        <p:nvSpPr>
          <p:cNvPr id="34" name="Rectangle: Rounded Corners 33">
            <a:extLst>
              <a:ext uri="{FF2B5EF4-FFF2-40B4-BE49-F238E27FC236}">
                <a16:creationId xmlns:a16="http://schemas.microsoft.com/office/drawing/2014/main" id="{292AE070-8D36-B8D1-1BCC-9598B14994A6}"/>
              </a:ext>
            </a:extLst>
          </p:cNvPr>
          <p:cNvSpPr/>
          <p:nvPr/>
        </p:nvSpPr>
        <p:spPr>
          <a:xfrm>
            <a:off x="-9480571" y="3704901"/>
            <a:ext cx="4770635" cy="2736985"/>
          </a:xfrm>
          <a:prstGeom prst="roundRect">
            <a:avLst/>
          </a:prstGeom>
          <a:solidFill>
            <a:schemeClr val="accent4">
              <a:lumMod val="75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Others Research</a:t>
            </a:r>
          </a:p>
          <a:p>
            <a:pPr algn="ctr"/>
            <a:endParaRPr lang="en-GB" b="1" dirty="0"/>
          </a:p>
          <a:p>
            <a:pPr algn="ctr"/>
            <a:r>
              <a:rPr lang="en-GB" dirty="0" err="1"/>
              <a:t>Celikag</a:t>
            </a:r>
            <a:r>
              <a:rPr lang="en-GB" dirty="0"/>
              <a:t>, M. and </a:t>
            </a:r>
            <a:r>
              <a:rPr lang="en-GB" dirty="0" err="1"/>
              <a:t>Ocal</a:t>
            </a:r>
            <a:r>
              <a:rPr lang="en-GB" dirty="0"/>
              <a:t>, C., 2006. </a:t>
            </a:r>
            <a:r>
              <a:rPr lang="en-GB" i="1" dirty="0"/>
              <a:t>A Comparative Study of the Eurocode 3 and BS 5950 Steel Design Codes.</a:t>
            </a:r>
          </a:p>
          <a:p>
            <a:pPr algn="ctr"/>
            <a:endParaRPr lang="en-GB" b="1" i="1" dirty="0"/>
          </a:p>
          <a:p>
            <a:pPr algn="ctr"/>
            <a:r>
              <a:rPr lang="en-GB" dirty="0"/>
              <a:t>Issa, H. K., 2010. Design Optimisation of Steel Portal Frames Using Modified Distributed Genetic Algorithms</a:t>
            </a:r>
          </a:p>
        </p:txBody>
      </p:sp>
      <p:pic>
        <p:nvPicPr>
          <p:cNvPr id="35" name="Picture 34" descr="A diagram of a plastic region&#10;&#10;AI-generated content may be incorrect.">
            <a:extLst>
              <a:ext uri="{FF2B5EF4-FFF2-40B4-BE49-F238E27FC236}">
                <a16:creationId xmlns:a16="http://schemas.microsoft.com/office/drawing/2014/main" id="{6187D485-8C46-73D8-7D29-F4DCFCE55230}"/>
              </a:ext>
            </a:extLst>
          </p:cNvPr>
          <p:cNvPicPr/>
          <p:nvPr/>
        </p:nvPicPr>
        <p:blipFill>
          <a:blip r:embed="rId8"/>
          <a:srcRect t="-3720" b="3290"/>
          <a:stretch>
            <a:fillRect/>
          </a:stretch>
        </p:blipFill>
        <p:spPr>
          <a:xfrm>
            <a:off x="-14452895" y="4411514"/>
            <a:ext cx="4260215" cy="2264410"/>
          </a:xfrm>
          <a:prstGeom prst="rect">
            <a:avLst/>
          </a:prstGeom>
          <a:noFill/>
          <a:ln>
            <a:noFill/>
            <a:prstDash/>
          </a:ln>
        </p:spPr>
      </p:pic>
    </p:spTree>
    <p:extLst>
      <p:ext uri="{BB962C8B-B14F-4D97-AF65-F5344CB8AC3E}">
        <p14:creationId xmlns:p14="http://schemas.microsoft.com/office/powerpoint/2010/main" val="42106674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barn(inVertical)">
                                      <p:cBhvr>
                                        <p:cTn id="7" dur="500"/>
                                        <p:tgtEl>
                                          <p:spTgt spid="16">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7">
                                            <p:txEl>
                                              <p:pRg st="0" end="0"/>
                                            </p:txEl>
                                          </p:spTgt>
                                        </p:tgtEl>
                                        <p:attrNameLst>
                                          <p:attrName>style.visibility</p:attrName>
                                        </p:attrNameLst>
                                      </p:cBhvr>
                                      <p:to>
                                        <p:strVal val="visible"/>
                                      </p:to>
                                    </p:set>
                                    <p:animEffect transition="in" filter="barn(inVertical)">
                                      <p:cBhvr>
                                        <p:cTn id="10" dur="500"/>
                                        <p:tgtEl>
                                          <p:spTgt spid="17">
                                            <p:txEl>
                                              <p:pRg st="0" end="0"/>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17">
                                            <p:txEl>
                                              <p:pRg st="1" end="1"/>
                                            </p:txEl>
                                          </p:spTgt>
                                        </p:tgtEl>
                                        <p:attrNameLst>
                                          <p:attrName>style.visibility</p:attrName>
                                        </p:attrNameLst>
                                      </p:cBhvr>
                                      <p:to>
                                        <p:strVal val="visible"/>
                                      </p:to>
                                    </p:set>
                                    <p:animEffect transition="in" filter="barn(inVertical)">
                                      <p:cBhvr>
                                        <p:cTn id="13" dur="500"/>
                                        <p:tgtEl>
                                          <p:spTgt spid="17">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18">
                                            <p:txEl>
                                              <p:pRg st="0" end="0"/>
                                            </p:txEl>
                                          </p:spTgt>
                                        </p:tgtEl>
                                        <p:attrNameLst>
                                          <p:attrName>style.visibility</p:attrName>
                                        </p:attrNameLst>
                                      </p:cBhvr>
                                      <p:to>
                                        <p:strVal val="visible"/>
                                      </p:to>
                                    </p:set>
                                    <p:animEffect transition="in" filter="barn(inVertical)">
                                      <p:cBhvr>
                                        <p:cTn id="18" dur="500"/>
                                        <p:tgtEl>
                                          <p:spTgt spid="18">
                                            <p:txEl>
                                              <p:pRg st="0" end="0"/>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19">
                                            <p:txEl>
                                              <p:pRg st="0" end="0"/>
                                            </p:txEl>
                                          </p:spTgt>
                                        </p:tgtEl>
                                        <p:attrNameLst>
                                          <p:attrName>style.visibility</p:attrName>
                                        </p:attrNameLst>
                                      </p:cBhvr>
                                      <p:to>
                                        <p:strVal val="visible"/>
                                      </p:to>
                                    </p:set>
                                    <p:animEffect transition="in" filter="barn(inVertical)">
                                      <p:cBhvr>
                                        <p:cTn id="21"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373AC9-5C42-D4D8-655C-7E1569DECB95}"/>
            </a:ext>
          </a:extLst>
        </p:cNvPr>
        <p:cNvGrpSpPr/>
        <p:nvPr/>
      </p:nvGrpSpPr>
      <p:grpSpPr>
        <a:xfrm>
          <a:off x="0" y="0"/>
          <a:ext cx="0" cy="0"/>
          <a:chOff x="0" y="0"/>
          <a:chExt cx="0" cy="0"/>
        </a:xfrm>
      </p:grpSpPr>
      <p:grpSp>
        <p:nvGrpSpPr>
          <p:cNvPr id="12" name="Group 11">
            <a:extLst>
              <a:ext uri="{FF2B5EF4-FFF2-40B4-BE49-F238E27FC236}">
                <a16:creationId xmlns:a16="http://schemas.microsoft.com/office/drawing/2014/main" id="{C770637E-0B33-A7C0-6D69-556625AACE61}"/>
              </a:ext>
            </a:extLst>
          </p:cNvPr>
          <p:cNvGrpSpPr/>
          <p:nvPr/>
        </p:nvGrpSpPr>
        <p:grpSpPr>
          <a:xfrm>
            <a:off x="-3747315" y="0"/>
            <a:ext cx="3467388" cy="6858000"/>
            <a:chOff x="9143998" y="0"/>
            <a:chExt cx="3467388" cy="6858000"/>
          </a:xfrm>
        </p:grpSpPr>
        <p:sp>
          <p:nvSpPr>
            <p:cNvPr id="39" name="Rectangle 38">
              <a:extLst>
                <a:ext uri="{FF2B5EF4-FFF2-40B4-BE49-F238E27FC236}">
                  <a16:creationId xmlns:a16="http://schemas.microsoft.com/office/drawing/2014/main" id="{C461557E-7094-CAE2-366D-004F96FC6D45}"/>
                </a:ext>
              </a:extLst>
            </p:cNvPr>
            <p:cNvSpPr/>
            <p:nvPr/>
          </p:nvSpPr>
          <p:spPr>
            <a:xfrm>
              <a:off x="9143998" y="0"/>
              <a:ext cx="3048001"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Rectangle 75">
              <a:extLst>
                <a:ext uri="{FF2B5EF4-FFF2-40B4-BE49-F238E27FC236}">
                  <a16:creationId xmlns:a16="http://schemas.microsoft.com/office/drawing/2014/main" id="{1C2C7389-A685-EE03-2EAA-DC78A04E8455}"/>
                </a:ext>
              </a:extLst>
            </p:cNvPr>
            <p:cNvSpPr/>
            <p:nvPr/>
          </p:nvSpPr>
          <p:spPr>
            <a:xfrm rot="16200000">
              <a:off x="9623985" y="2967334"/>
              <a:ext cx="4034822"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NEXT STEPS</a:t>
              </a:r>
            </a:p>
          </p:txBody>
        </p:sp>
        <p:sp>
          <p:nvSpPr>
            <p:cNvPr id="7" name="Isosceles Triangle 6">
              <a:extLst>
                <a:ext uri="{FF2B5EF4-FFF2-40B4-BE49-F238E27FC236}">
                  <a16:creationId xmlns:a16="http://schemas.microsoft.com/office/drawing/2014/main" id="{BA5975CC-CFE7-6CD2-9C17-18BE8DAA37CB}"/>
                </a:ext>
              </a:extLst>
            </p:cNvPr>
            <p:cNvSpPr/>
            <p:nvPr/>
          </p:nvSpPr>
          <p:spPr>
            <a:xfrm rot="5400000">
              <a:off x="9053372" y="3219304"/>
              <a:ext cx="6696642" cy="419387"/>
            </a:xfrm>
            <a:prstGeom prst="triangle">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3" name="Picture 12" descr="A construction site with cranes and a building&#10;&#10;AI-generated content may be incorrect.">
            <a:extLst>
              <a:ext uri="{FF2B5EF4-FFF2-40B4-BE49-F238E27FC236}">
                <a16:creationId xmlns:a16="http://schemas.microsoft.com/office/drawing/2014/main" id="{03364574-41AB-D17A-B99D-73793A6C8B76}"/>
              </a:ext>
            </a:extLst>
          </p:cNvPr>
          <p:cNvPicPr>
            <a:picLocks noChangeAspect="1"/>
          </p:cNvPicPr>
          <p:nvPr/>
        </p:nvPicPr>
        <p:blipFill>
          <a:blip r:embed="rId2">
            <a:extLst>
              <a:ext uri="{28A0092B-C50C-407E-A947-70E740481C1C}">
                <a14:useLocalDpi xmlns:a14="http://schemas.microsoft.com/office/drawing/2010/main" val="0"/>
              </a:ext>
            </a:extLst>
          </a:blip>
          <a:srcRect r="9674"/>
          <a:stretch>
            <a:fillRect/>
          </a:stretch>
        </p:blipFill>
        <p:spPr>
          <a:xfrm>
            <a:off x="1227571" y="15"/>
            <a:ext cx="10877692" cy="6858000"/>
          </a:xfrm>
          <a:prstGeom prst="rect">
            <a:avLst/>
          </a:prstGeom>
        </p:spPr>
      </p:pic>
      <p:sp>
        <p:nvSpPr>
          <p:cNvPr id="14" name="Freeform: Shape 13">
            <a:extLst>
              <a:ext uri="{FF2B5EF4-FFF2-40B4-BE49-F238E27FC236}">
                <a16:creationId xmlns:a16="http://schemas.microsoft.com/office/drawing/2014/main" id="{A44CF3BF-EADE-92B5-9607-71C698688030}"/>
              </a:ext>
            </a:extLst>
          </p:cNvPr>
          <p:cNvSpPr/>
          <p:nvPr/>
        </p:nvSpPr>
        <p:spPr>
          <a:xfrm>
            <a:off x="2" y="0"/>
            <a:ext cx="12191998" cy="6858007"/>
          </a:xfrm>
          <a:custGeom>
            <a:avLst/>
            <a:gdLst>
              <a:gd name="connsiteX0" fmla="*/ 9214043 w 12191998"/>
              <a:gd name="connsiteY0" fmla="*/ 995687 h 6858007"/>
              <a:gd name="connsiteX1" fmla="*/ 9117521 w 12191998"/>
              <a:gd name="connsiteY1" fmla="*/ 1092210 h 6858007"/>
              <a:gd name="connsiteX2" fmla="*/ 9117521 w 12191998"/>
              <a:gd name="connsiteY2" fmla="*/ 6598925 h 6858007"/>
              <a:gd name="connsiteX3" fmla="*/ 9214043 w 12191998"/>
              <a:gd name="connsiteY3" fmla="*/ 6695447 h 6858007"/>
              <a:gd name="connsiteX4" fmla="*/ 9600119 w 12191998"/>
              <a:gd name="connsiteY4" fmla="*/ 6695447 h 6858007"/>
              <a:gd name="connsiteX5" fmla="*/ 9696641 w 12191998"/>
              <a:gd name="connsiteY5" fmla="*/ 6598925 h 6858007"/>
              <a:gd name="connsiteX6" fmla="*/ 9696641 w 12191998"/>
              <a:gd name="connsiteY6" fmla="*/ 1092210 h 6858007"/>
              <a:gd name="connsiteX7" fmla="*/ 9600119 w 12191998"/>
              <a:gd name="connsiteY7" fmla="*/ 995687 h 6858007"/>
              <a:gd name="connsiteX8" fmla="*/ 6960350 w 12191998"/>
              <a:gd name="connsiteY8" fmla="*/ 670568 h 6858007"/>
              <a:gd name="connsiteX9" fmla="*/ 6863828 w 12191998"/>
              <a:gd name="connsiteY9" fmla="*/ 767090 h 6858007"/>
              <a:gd name="connsiteX10" fmla="*/ 6863828 w 12191998"/>
              <a:gd name="connsiteY10" fmla="*/ 6273805 h 6858007"/>
              <a:gd name="connsiteX11" fmla="*/ 6960350 w 12191998"/>
              <a:gd name="connsiteY11" fmla="*/ 6370327 h 6858007"/>
              <a:gd name="connsiteX12" fmla="*/ 7346426 w 12191998"/>
              <a:gd name="connsiteY12" fmla="*/ 6370327 h 6858007"/>
              <a:gd name="connsiteX13" fmla="*/ 7442948 w 12191998"/>
              <a:gd name="connsiteY13" fmla="*/ 6273805 h 6858007"/>
              <a:gd name="connsiteX14" fmla="*/ 7442948 w 12191998"/>
              <a:gd name="connsiteY14" fmla="*/ 767090 h 6858007"/>
              <a:gd name="connsiteX15" fmla="*/ 7346426 w 12191998"/>
              <a:gd name="connsiteY15" fmla="*/ 670568 h 6858007"/>
              <a:gd name="connsiteX16" fmla="*/ 8462812 w 12191998"/>
              <a:gd name="connsiteY16" fmla="*/ 355608 h 6858007"/>
              <a:gd name="connsiteX17" fmla="*/ 8366290 w 12191998"/>
              <a:gd name="connsiteY17" fmla="*/ 452130 h 6858007"/>
              <a:gd name="connsiteX18" fmla="*/ 8366290 w 12191998"/>
              <a:gd name="connsiteY18" fmla="*/ 6416045 h 6858007"/>
              <a:gd name="connsiteX19" fmla="*/ 8462812 w 12191998"/>
              <a:gd name="connsiteY19" fmla="*/ 6512567 h 6858007"/>
              <a:gd name="connsiteX20" fmla="*/ 8848888 w 12191998"/>
              <a:gd name="connsiteY20" fmla="*/ 6512567 h 6858007"/>
              <a:gd name="connsiteX21" fmla="*/ 8945410 w 12191998"/>
              <a:gd name="connsiteY21" fmla="*/ 6416045 h 6858007"/>
              <a:gd name="connsiteX22" fmla="*/ 8945410 w 12191998"/>
              <a:gd name="connsiteY22" fmla="*/ 452130 h 6858007"/>
              <a:gd name="connsiteX23" fmla="*/ 8848888 w 12191998"/>
              <a:gd name="connsiteY23" fmla="*/ 355608 h 6858007"/>
              <a:gd name="connsiteX24" fmla="*/ 10716505 w 12191998"/>
              <a:gd name="connsiteY24" fmla="*/ 355607 h 6858007"/>
              <a:gd name="connsiteX25" fmla="*/ 10619983 w 12191998"/>
              <a:gd name="connsiteY25" fmla="*/ 452129 h 6858007"/>
              <a:gd name="connsiteX26" fmla="*/ 10619983 w 12191998"/>
              <a:gd name="connsiteY26" fmla="*/ 5965927 h 6858007"/>
              <a:gd name="connsiteX27" fmla="*/ 10716505 w 12191998"/>
              <a:gd name="connsiteY27" fmla="*/ 6062449 h 6858007"/>
              <a:gd name="connsiteX28" fmla="*/ 11102581 w 12191998"/>
              <a:gd name="connsiteY28" fmla="*/ 6062449 h 6858007"/>
              <a:gd name="connsiteX29" fmla="*/ 11199103 w 12191998"/>
              <a:gd name="connsiteY29" fmla="*/ 5965927 h 6858007"/>
              <a:gd name="connsiteX30" fmla="*/ 11199103 w 12191998"/>
              <a:gd name="connsiteY30" fmla="*/ 452129 h 6858007"/>
              <a:gd name="connsiteX31" fmla="*/ 11102581 w 12191998"/>
              <a:gd name="connsiteY31" fmla="*/ 355607 h 6858007"/>
              <a:gd name="connsiteX32" fmla="*/ 7711581 w 12191998"/>
              <a:gd name="connsiteY32" fmla="*/ 172728 h 6858007"/>
              <a:gd name="connsiteX33" fmla="*/ 7615059 w 12191998"/>
              <a:gd name="connsiteY33" fmla="*/ 269250 h 6858007"/>
              <a:gd name="connsiteX34" fmla="*/ 7615059 w 12191998"/>
              <a:gd name="connsiteY34" fmla="*/ 6598925 h 6858007"/>
              <a:gd name="connsiteX35" fmla="*/ 7711581 w 12191998"/>
              <a:gd name="connsiteY35" fmla="*/ 6695447 h 6858007"/>
              <a:gd name="connsiteX36" fmla="*/ 8097657 w 12191998"/>
              <a:gd name="connsiteY36" fmla="*/ 6695447 h 6858007"/>
              <a:gd name="connsiteX37" fmla="*/ 8194179 w 12191998"/>
              <a:gd name="connsiteY37" fmla="*/ 6598925 h 6858007"/>
              <a:gd name="connsiteX38" fmla="*/ 8194179 w 12191998"/>
              <a:gd name="connsiteY38" fmla="*/ 269250 h 6858007"/>
              <a:gd name="connsiteX39" fmla="*/ 8097657 w 12191998"/>
              <a:gd name="connsiteY39" fmla="*/ 172728 h 6858007"/>
              <a:gd name="connsiteX40" fmla="*/ 9965274 w 12191998"/>
              <a:gd name="connsiteY40" fmla="*/ 172727 h 6858007"/>
              <a:gd name="connsiteX41" fmla="*/ 9868752 w 12191998"/>
              <a:gd name="connsiteY41" fmla="*/ 269249 h 6858007"/>
              <a:gd name="connsiteX42" fmla="*/ 9868752 w 12191998"/>
              <a:gd name="connsiteY42" fmla="*/ 6416045 h 6858007"/>
              <a:gd name="connsiteX43" fmla="*/ 9965274 w 12191998"/>
              <a:gd name="connsiteY43" fmla="*/ 6512567 h 6858007"/>
              <a:gd name="connsiteX44" fmla="*/ 10351350 w 12191998"/>
              <a:gd name="connsiteY44" fmla="*/ 6512567 h 6858007"/>
              <a:gd name="connsiteX45" fmla="*/ 10447872 w 12191998"/>
              <a:gd name="connsiteY45" fmla="*/ 6416045 h 6858007"/>
              <a:gd name="connsiteX46" fmla="*/ 10447872 w 12191998"/>
              <a:gd name="connsiteY46" fmla="*/ 269249 h 6858007"/>
              <a:gd name="connsiteX47" fmla="*/ 10351350 w 12191998"/>
              <a:gd name="connsiteY47" fmla="*/ 172727 h 6858007"/>
              <a:gd name="connsiteX48" fmla="*/ 11467736 w 12191998"/>
              <a:gd name="connsiteY48" fmla="*/ 172727 h 6858007"/>
              <a:gd name="connsiteX49" fmla="*/ 11371214 w 12191998"/>
              <a:gd name="connsiteY49" fmla="*/ 269249 h 6858007"/>
              <a:gd name="connsiteX50" fmla="*/ 11371214 w 12191998"/>
              <a:gd name="connsiteY50" fmla="*/ 6416045 h 6858007"/>
              <a:gd name="connsiteX51" fmla="*/ 11467736 w 12191998"/>
              <a:gd name="connsiteY51" fmla="*/ 6512567 h 6858007"/>
              <a:gd name="connsiteX52" fmla="*/ 11853812 w 12191998"/>
              <a:gd name="connsiteY52" fmla="*/ 6512567 h 6858007"/>
              <a:gd name="connsiteX53" fmla="*/ 11950334 w 12191998"/>
              <a:gd name="connsiteY53" fmla="*/ 6416045 h 6858007"/>
              <a:gd name="connsiteX54" fmla="*/ 11950334 w 12191998"/>
              <a:gd name="connsiteY54" fmla="*/ 269249 h 6858007"/>
              <a:gd name="connsiteX55" fmla="*/ 11853812 w 12191998"/>
              <a:gd name="connsiteY55" fmla="*/ 172727 h 6858007"/>
              <a:gd name="connsiteX56" fmla="*/ 0 w 12191998"/>
              <a:gd name="connsiteY56" fmla="*/ 0 h 6858007"/>
              <a:gd name="connsiteX57" fmla="*/ 12191998 w 12191998"/>
              <a:gd name="connsiteY57" fmla="*/ 0 h 6858007"/>
              <a:gd name="connsiteX58" fmla="*/ 12191998 w 12191998"/>
              <a:gd name="connsiteY58" fmla="*/ 6858007 h 6858007"/>
              <a:gd name="connsiteX59" fmla="*/ 0 w 12191998"/>
              <a:gd name="connsiteY59" fmla="*/ 6858007 h 685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2191998" h="6858007">
                <a:moveTo>
                  <a:pt x="9214043" y="995687"/>
                </a:moveTo>
                <a:cubicBezTo>
                  <a:pt x="9160735" y="995687"/>
                  <a:pt x="9117521" y="1038901"/>
                  <a:pt x="9117521" y="1092210"/>
                </a:cubicBezTo>
                <a:lnTo>
                  <a:pt x="9117521" y="6598925"/>
                </a:lnTo>
                <a:cubicBezTo>
                  <a:pt x="9117521" y="6652233"/>
                  <a:pt x="9160735" y="6695447"/>
                  <a:pt x="9214043" y="6695447"/>
                </a:cubicBezTo>
                <a:lnTo>
                  <a:pt x="9600119" y="6695447"/>
                </a:lnTo>
                <a:cubicBezTo>
                  <a:pt x="9653427" y="6695447"/>
                  <a:pt x="9696641" y="6652233"/>
                  <a:pt x="9696641" y="6598925"/>
                </a:cubicBezTo>
                <a:lnTo>
                  <a:pt x="9696641" y="1092210"/>
                </a:lnTo>
                <a:cubicBezTo>
                  <a:pt x="9696641" y="1038901"/>
                  <a:pt x="9653427" y="995687"/>
                  <a:pt x="9600119" y="995687"/>
                </a:cubicBezTo>
                <a:close/>
                <a:moveTo>
                  <a:pt x="6960350" y="670568"/>
                </a:moveTo>
                <a:cubicBezTo>
                  <a:pt x="6907042" y="670568"/>
                  <a:pt x="6863828" y="713782"/>
                  <a:pt x="6863828" y="767090"/>
                </a:cubicBezTo>
                <a:lnTo>
                  <a:pt x="6863828" y="6273805"/>
                </a:lnTo>
                <a:cubicBezTo>
                  <a:pt x="6863828" y="6327113"/>
                  <a:pt x="6907042" y="6370327"/>
                  <a:pt x="6960350" y="6370327"/>
                </a:cubicBezTo>
                <a:lnTo>
                  <a:pt x="7346426" y="6370327"/>
                </a:lnTo>
                <a:cubicBezTo>
                  <a:pt x="7399734" y="6370327"/>
                  <a:pt x="7442948" y="6327113"/>
                  <a:pt x="7442948" y="6273805"/>
                </a:cubicBezTo>
                <a:lnTo>
                  <a:pt x="7442948" y="767090"/>
                </a:lnTo>
                <a:cubicBezTo>
                  <a:pt x="7442948" y="713782"/>
                  <a:pt x="7399734" y="670568"/>
                  <a:pt x="7346426" y="670568"/>
                </a:cubicBezTo>
                <a:close/>
                <a:moveTo>
                  <a:pt x="8462812" y="355608"/>
                </a:moveTo>
                <a:cubicBezTo>
                  <a:pt x="8409504" y="355608"/>
                  <a:pt x="8366290" y="398821"/>
                  <a:pt x="8366290" y="452130"/>
                </a:cubicBezTo>
                <a:lnTo>
                  <a:pt x="8366290" y="6416045"/>
                </a:lnTo>
                <a:cubicBezTo>
                  <a:pt x="8366290" y="6469353"/>
                  <a:pt x="8409504" y="6512567"/>
                  <a:pt x="8462812" y="6512567"/>
                </a:cubicBezTo>
                <a:lnTo>
                  <a:pt x="8848888" y="6512567"/>
                </a:lnTo>
                <a:cubicBezTo>
                  <a:pt x="8902196" y="6512567"/>
                  <a:pt x="8945410" y="6469353"/>
                  <a:pt x="8945410" y="6416045"/>
                </a:cubicBezTo>
                <a:lnTo>
                  <a:pt x="8945410" y="452130"/>
                </a:lnTo>
                <a:cubicBezTo>
                  <a:pt x="8945410" y="398821"/>
                  <a:pt x="8902196" y="355608"/>
                  <a:pt x="8848888" y="355608"/>
                </a:cubicBezTo>
                <a:close/>
                <a:moveTo>
                  <a:pt x="10716505" y="355607"/>
                </a:moveTo>
                <a:cubicBezTo>
                  <a:pt x="10663197" y="355607"/>
                  <a:pt x="10619983" y="398821"/>
                  <a:pt x="10619983" y="452129"/>
                </a:cubicBezTo>
                <a:lnTo>
                  <a:pt x="10619983" y="5965927"/>
                </a:lnTo>
                <a:cubicBezTo>
                  <a:pt x="10619983" y="6019235"/>
                  <a:pt x="10663197" y="6062449"/>
                  <a:pt x="10716505" y="6062449"/>
                </a:cubicBezTo>
                <a:lnTo>
                  <a:pt x="11102581" y="6062449"/>
                </a:lnTo>
                <a:cubicBezTo>
                  <a:pt x="11155889" y="6062449"/>
                  <a:pt x="11199103" y="6019235"/>
                  <a:pt x="11199103" y="5965927"/>
                </a:cubicBezTo>
                <a:lnTo>
                  <a:pt x="11199103" y="452129"/>
                </a:lnTo>
                <a:cubicBezTo>
                  <a:pt x="11199103" y="398821"/>
                  <a:pt x="11155889" y="355607"/>
                  <a:pt x="11102581" y="355607"/>
                </a:cubicBezTo>
                <a:close/>
                <a:moveTo>
                  <a:pt x="7711581" y="172728"/>
                </a:moveTo>
                <a:cubicBezTo>
                  <a:pt x="7658273" y="172728"/>
                  <a:pt x="7615059" y="215942"/>
                  <a:pt x="7615059" y="269250"/>
                </a:cubicBezTo>
                <a:lnTo>
                  <a:pt x="7615059" y="6598925"/>
                </a:lnTo>
                <a:cubicBezTo>
                  <a:pt x="7615059" y="6652233"/>
                  <a:pt x="7658273" y="6695447"/>
                  <a:pt x="7711581" y="6695447"/>
                </a:cubicBezTo>
                <a:lnTo>
                  <a:pt x="8097657" y="6695447"/>
                </a:lnTo>
                <a:cubicBezTo>
                  <a:pt x="8150965" y="6695447"/>
                  <a:pt x="8194179" y="6652233"/>
                  <a:pt x="8194179" y="6598925"/>
                </a:cubicBezTo>
                <a:lnTo>
                  <a:pt x="8194179" y="269250"/>
                </a:lnTo>
                <a:cubicBezTo>
                  <a:pt x="8194179" y="215942"/>
                  <a:pt x="8150965" y="172728"/>
                  <a:pt x="8097657" y="172728"/>
                </a:cubicBezTo>
                <a:close/>
                <a:moveTo>
                  <a:pt x="9965274" y="172727"/>
                </a:moveTo>
                <a:cubicBezTo>
                  <a:pt x="9911966" y="172727"/>
                  <a:pt x="9868752" y="215941"/>
                  <a:pt x="9868752" y="269249"/>
                </a:cubicBezTo>
                <a:lnTo>
                  <a:pt x="9868752" y="6416045"/>
                </a:lnTo>
                <a:cubicBezTo>
                  <a:pt x="9868752" y="6469353"/>
                  <a:pt x="9911966" y="6512567"/>
                  <a:pt x="9965274" y="6512567"/>
                </a:cubicBezTo>
                <a:lnTo>
                  <a:pt x="10351350" y="6512567"/>
                </a:lnTo>
                <a:cubicBezTo>
                  <a:pt x="10404658" y="6512567"/>
                  <a:pt x="10447872" y="6469353"/>
                  <a:pt x="10447872" y="6416045"/>
                </a:cubicBezTo>
                <a:lnTo>
                  <a:pt x="10447872" y="269249"/>
                </a:lnTo>
                <a:cubicBezTo>
                  <a:pt x="10447872" y="215941"/>
                  <a:pt x="10404658" y="172727"/>
                  <a:pt x="10351350" y="172727"/>
                </a:cubicBezTo>
                <a:close/>
                <a:moveTo>
                  <a:pt x="11467736" y="172727"/>
                </a:moveTo>
                <a:cubicBezTo>
                  <a:pt x="11414428" y="172727"/>
                  <a:pt x="11371214" y="215941"/>
                  <a:pt x="11371214" y="269249"/>
                </a:cubicBezTo>
                <a:lnTo>
                  <a:pt x="11371214" y="6416045"/>
                </a:lnTo>
                <a:cubicBezTo>
                  <a:pt x="11371214" y="6469353"/>
                  <a:pt x="11414428" y="6512567"/>
                  <a:pt x="11467736" y="6512567"/>
                </a:cubicBezTo>
                <a:lnTo>
                  <a:pt x="11853812" y="6512567"/>
                </a:lnTo>
                <a:cubicBezTo>
                  <a:pt x="11907120" y="6512567"/>
                  <a:pt x="11950334" y="6469353"/>
                  <a:pt x="11950334" y="6416045"/>
                </a:cubicBezTo>
                <a:lnTo>
                  <a:pt x="11950334" y="269249"/>
                </a:lnTo>
                <a:cubicBezTo>
                  <a:pt x="11950334" y="215941"/>
                  <a:pt x="11907120" y="172727"/>
                  <a:pt x="11853812" y="172727"/>
                </a:cubicBezTo>
                <a:close/>
                <a:moveTo>
                  <a:pt x="0" y="0"/>
                </a:moveTo>
                <a:lnTo>
                  <a:pt x="12191998" y="0"/>
                </a:lnTo>
                <a:lnTo>
                  <a:pt x="12191998" y="6858007"/>
                </a:lnTo>
                <a:lnTo>
                  <a:pt x="0" y="6858007"/>
                </a:lnTo>
                <a:close/>
              </a:path>
            </a:pathLst>
          </a:cu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5" name="Rectangle 14">
            <a:extLst>
              <a:ext uri="{FF2B5EF4-FFF2-40B4-BE49-F238E27FC236}">
                <a16:creationId xmlns:a16="http://schemas.microsoft.com/office/drawing/2014/main" id="{D6574C22-67BE-FABA-41DE-BE15126DA0B5}"/>
              </a:ext>
            </a:extLst>
          </p:cNvPr>
          <p:cNvSpPr/>
          <p:nvPr/>
        </p:nvSpPr>
        <p:spPr>
          <a:xfrm>
            <a:off x="184639" y="1536160"/>
            <a:ext cx="6640387" cy="3785652"/>
          </a:xfrm>
          <a:prstGeom prst="rect">
            <a:avLst/>
          </a:prstGeom>
          <a:noFill/>
        </p:spPr>
        <p:txBody>
          <a:bodyPr wrap="square" lIns="91440" tIns="45720" rIns="91440" bIns="45720">
            <a:spAutoFit/>
          </a:bodyPr>
          <a:lstStyle/>
          <a:p>
            <a:pPr algn="ctr"/>
            <a:r>
              <a:rPr lang="en-GB" sz="4800" b="1" spc="50" dirty="0">
                <a:ln w="0"/>
                <a:solidFill>
                  <a:schemeClr val="accent1">
                    <a:lumMod val="50000"/>
                  </a:schemeClr>
                </a:solidFill>
                <a:effectLst>
                  <a:innerShdw blurRad="63500" dist="50800" dir="13500000">
                    <a:srgbClr val="000000">
                      <a:alpha val="50000"/>
                    </a:srgbClr>
                  </a:innerShdw>
                </a:effectLst>
              </a:rPr>
              <a:t>Thank You For Listening </a:t>
            </a:r>
          </a:p>
          <a:p>
            <a:pPr algn="ctr"/>
            <a:endParaRPr lang="en-GB" sz="4800" b="1" cap="none" spc="50" dirty="0">
              <a:ln w="0"/>
              <a:solidFill>
                <a:schemeClr val="accent1">
                  <a:lumMod val="50000"/>
                </a:schemeClr>
              </a:solidFill>
              <a:effectLst>
                <a:innerShdw blurRad="63500" dist="50800" dir="13500000">
                  <a:srgbClr val="000000">
                    <a:alpha val="50000"/>
                  </a:srgbClr>
                </a:innerShdw>
              </a:effectLst>
            </a:endParaRPr>
          </a:p>
          <a:p>
            <a:pPr algn="ctr"/>
            <a:r>
              <a:rPr lang="en-GB" sz="4800" b="1" spc="50" dirty="0">
                <a:ln w="0"/>
                <a:solidFill>
                  <a:schemeClr val="accent1">
                    <a:lumMod val="50000"/>
                  </a:schemeClr>
                </a:solidFill>
                <a:effectLst>
                  <a:innerShdw blurRad="63500" dist="50800" dir="13500000">
                    <a:srgbClr val="000000">
                      <a:alpha val="50000"/>
                    </a:srgbClr>
                  </a:innerShdw>
                </a:effectLst>
              </a:rPr>
              <a:t>I Welcome Any Questions?</a:t>
            </a:r>
            <a:endParaRPr lang="en-GB" sz="4800" b="1" cap="none" spc="50" dirty="0">
              <a:ln w="0"/>
              <a:solidFill>
                <a:schemeClr val="accent1">
                  <a:lumMod val="50000"/>
                </a:schemeClr>
              </a:solidFill>
              <a:effectLst>
                <a:innerShdw blurRad="63500" dist="50800" dir="13500000">
                  <a:srgbClr val="000000">
                    <a:alpha val="50000"/>
                  </a:srgbClr>
                </a:innerShdw>
              </a:effectLst>
            </a:endParaRPr>
          </a:p>
        </p:txBody>
      </p:sp>
      <p:sp>
        <p:nvSpPr>
          <p:cNvPr id="2" name="Rectangle: Rounded Corners 1">
            <a:extLst>
              <a:ext uri="{FF2B5EF4-FFF2-40B4-BE49-F238E27FC236}">
                <a16:creationId xmlns:a16="http://schemas.microsoft.com/office/drawing/2014/main" id="{26A7C1E2-BA2E-8130-29AA-777F5D9F3524}"/>
              </a:ext>
            </a:extLst>
          </p:cNvPr>
          <p:cNvSpPr/>
          <p:nvPr/>
        </p:nvSpPr>
        <p:spPr>
          <a:xfrm>
            <a:off x="-11160648" y="376051"/>
            <a:ext cx="8734301" cy="680224"/>
          </a:xfrm>
          <a:prstGeom prst="roundRect">
            <a:avLst/>
          </a:prstGeom>
          <a:solidFill>
            <a:schemeClr val="accent1">
              <a:lumMod val="50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Methodology</a:t>
            </a:r>
          </a:p>
        </p:txBody>
      </p:sp>
      <p:sp>
        <p:nvSpPr>
          <p:cNvPr id="5" name="Rectangle: Rounded Corners 4">
            <a:extLst>
              <a:ext uri="{FF2B5EF4-FFF2-40B4-BE49-F238E27FC236}">
                <a16:creationId xmlns:a16="http://schemas.microsoft.com/office/drawing/2014/main" id="{55362AF7-4E3E-699F-BD63-61278EE282E1}"/>
              </a:ext>
            </a:extLst>
          </p:cNvPr>
          <p:cNvSpPr/>
          <p:nvPr/>
        </p:nvSpPr>
        <p:spPr>
          <a:xfrm>
            <a:off x="-11160648" y="1285332"/>
            <a:ext cx="8734301" cy="1964841"/>
          </a:xfrm>
          <a:prstGeom prst="roundRect">
            <a:avLst/>
          </a:prstGeom>
          <a:solidFill>
            <a:schemeClr val="accent1">
              <a:lumMod val="75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Review BS 449 / BS 5950 &amp; Eurocode 3 and undertake structural analysis on 3 different member types </a:t>
            </a:r>
          </a:p>
          <a:p>
            <a:pPr algn="ctr"/>
            <a:r>
              <a:rPr lang="en-GB" sz="2800" dirty="0"/>
              <a:t>(Beam / Column / Cantilever)</a:t>
            </a:r>
          </a:p>
        </p:txBody>
      </p:sp>
      <p:sp>
        <p:nvSpPr>
          <p:cNvPr id="9" name="Rectangle: Rounded Corners 8">
            <a:extLst>
              <a:ext uri="{FF2B5EF4-FFF2-40B4-BE49-F238E27FC236}">
                <a16:creationId xmlns:a16="http://schemas.microsoft.com/office/drawing/2014/main" id="{28ACA295-B292-0618-34B0-7368DE35D8EF}"/>
              </a:ext>
            </a:extLst>
          </p:cNvPr>
          <p:cNvSpPr/>
          <p:nvPr/>
        </p:nvSpPr>
        <p:spPr>
          <a:xfrm>
            <a:off x="-11160649" y="4593812"/>
            <a:ext cx="8734300" cy="1705196"/>
          </a:xfrm>
          <a:prstGeom prst="roundRect">
            <a:avLst/>
          </a:prstGeom>
          <a:solidFill>
            <a:schemeClr val="accent4">
              <a:lumMod val="75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Review the analysis and compare the results and provide explanations on why the results have occurred.</a:t>
            </a:r>
          </a:p>
        </p:txBody>
      </p:sp>
      <p:sp>
        <p:nvSpPr>
          <p:cNvPr id="16" name="Rectangle: Rounded Corners 15">
            <a:extLst>
              <a:ext uri="{FF2B5EF4-FFF2-40B4-BE49-F238E27FC236}">
                <a16:creationId xmlns:a16="http://schemas.microsoft.com/office/drawing/2014/main" id="{265EFC6C-BC88-2381-3097-50C913A8E105}"/>
              </a:ext>
            </a:extLst>
          </p:cNvPr>
          <p:cNvSpPr/>
          <p:nvPr/>
        </p:nvSpPr>
        <p:spPr>
          <a:xfrm>
            <a:off x="-11160650" y="3696088"/>
            <a:ext cx="8734301" cy="680224"/>
          </a:xfrm>
          <a:prstGeom prst="roundRect">
            <a:avLst/>
          </a:prstGeom>
          <a:solidFill>
            <a:schemeClr val="accent1"/>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Results / Findings</a:t>
            </a:r>
          </a:p>
        </p:txBody>
      </p:sp>
      <p:cxnSp>
        <p:nvCxnSpPr>
          <p:cNvPr id="17" name="Straight Connector 16">
            <a:extLst>
              <a:ext uri="{FF2B5EF4-FFF2-40B4-BE49-F238E27FC236}">
                <a16:creationId xmlns:a16="http://schemas.microsoft.com/office/drawing/2014/main" id="{6131DDFB-9983-F5AF-64FE-AFF126ED792D}"/>
              </a:ext>
            </a:extLst>
          </p:cNvPr>
          <p:cNvCxnSpPr>
            <a:cxnSpLocks/>
            <a:stCxn id="2" idx="2"/>
            <a:endCxn id="5" idx="0"/>
          </p:cNvCxnSpPr>
          <p:nvPr/>
        </p:nvCxnSpPr>
        <p:spPr>
          <a:xfrm>
            <a:off x="-6793497" y="1056275"/>
            <a:ext cx="0" cy="229057"/>
          </a:xfrm>
          <a:prstGeom prst="line">
            <a:avLst/>
          </a:prstGeom>
          <a:ln w="57150"/>
        </p:spPr>
        <p:style>
          <a:lnRef idx="2">
            <a:schemeClr val="dk1"/>
          </a:lnRef>
          <a:fillRef idx="0">
            <a:schemeClr val="dk1"/>
          </a:fillRef>
          <a:effectRef idx="1">
            <a:schemeClr val="dk1"/>
          </a:effectRef>
          <a:fontRef idx="minor">
            <a:schemeClr val="tx1"/>
          </a:fontRef>
        </p:style>
      </p:cxnSp>
      <p:cxnSp>
        <p:nvCxnSpPr>
          <p:cNvPr id="18" name="Straight Connector 17">
            <a:extLst>
              <a:ext uri="{FF2B5EF4-FFF2-40B4-BE49-F238E27FC236}">
                <a16:creationId xmlns:a16="http://schemas.microsoft.com/office/drawing/2014/main" id="{6D3A9F00-EA47-3E3C-986A-441952E3926B}"/>
              </a:ext>
            </a:extLst>
          </p:cNvPr>
          <p:cNvCxnSpPr>
            <a:cxnSpLocks/>
            <a:stCxn id="16" idx="2"/>
            <a:endCxn id="9" idx="0"/>
          </p:cNvCxnSpPr>
          <p:nvPr/>
        </p:nvCxnSpPr>
        <p:spPr>
          <a:xfrm>
            <a:off x="-6793499" y="4376312"/>
            <a:ext cx="0" cy="217500"/>
          </a:xfrm>
          <a:prstGeom prst="line">
            <a:avLst/>
          </a:prstGeom>
          <a:ln w="571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8221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209</TotalTime>
  <Words>1481</Words>
  <Application>Microsoft Office PowerPoint</Application>
  <PresentationFormat>Widescreen</PresentationFormat>
  <Paragraphs>190</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Timothy Mills</dc:creator>
  <cp:lastModifiedBy>Timothy Mills</cp:lastModifiedBy>
  <cp:revision>7</cp:revision>
  <cp:lastPrinted>2026-01-21T08:34:00Z</cp:lastPrinted>
  <dcterms:created xsi:type="dcterms:W3CDTF">2025-12-16T14:36:57Z</dcterms:created>
  <dcterms:modified xsi:type="dcterms:W3CDTF">2026-01-21T08:34:09Z</dcterms:modified>
</cp:coreProperties>
</file>