
<file path=[Content_Types].xml><?xml version="1.0" encoding="utf-8"?>
<Types xmlns="http://schemas.openxmlformats.org/package/2006/content-types">
  <Default Extension="emf" ContentType="image/x-emf"/>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92"/>
  </p:notesMasterIdLst>
  <p:sldIdLst>
    <p:sldId id="257" r:id="rId5"/>
    <p:sldId id="258" r:id="rId6"/>
    <p:sldId id="315" r:id="rId7"/>
    <p:sldId id="332" r:id="rId8"/>
    <p:sldId id="316" r:id="rId9"/>
    <p:sldId id="329" r:id="rId10"/>
    <p:sldId id="273" r:id="rId11"/>
    <p:sldId id="330" r:id="rId12"/>
    <p:sldId id="266" r:id="rId13"/>
    <p:sldId id="319" r:id="rId14"/>
    <p:sldId id="282" r:id="rId15"/>
    <p:sldId id="333" r:id="rId16"/>
    <p:sldId id="275" r:id="rId17"/>
    <p:sldId id="274" r:id="rId18"/>
    <p:sldId id="289" r:id="rId19"/>
    <p:sldId id="276" r:id="rId20"/>
    <p:sldId id="279" r:id="rId21"/>
    <p:sldId id="277" r:id="rId22"/>
    <p:sldId id="268" r:id="rId23"/>
    <p:sldId id="281" r:id="rId24"/>
    <p:sldId id="309" r:id="rId25"/>
    <p:sldId id="322" r:id="rId26"/>
    <p:sldId id="323" r:id="rId27"/>
    <p:sldId id="324" r:id="rId28"/>
    <p:sldId id="325" r:id="rId29"/>
    <p:sldId id="326" r:id="rId30"/>
    <p:sldId id="328" r:id="rId31"/>
    <p:sldId id="327" r:id="rId32"/>
    <p:sldId id="311" r:id="rId33"/>
    <p:sldId id="339" r:id="rId34"/>
    <p:sldId id="292" r:id="rId35"/>
    <p:sldId id="290" r:id="rId36"/>
    <p:sldId id="291" r:id="rId37"/>
    <p:sldId id="342" r:id="rId38"/>
    <p:sldId id="343" r:id="rId39"/>
    <p:sldId id="347" r:id="rId40"/>
    <p:sldId id="341" r:id="rId41"/>
    <p:sldId id="287" r:id="rId42"/>
    <p:sldId id="267" r:id="rId43"/>
    <p:sldId id="293" r:id="rId44"/>
    <p:sldId id="272" r:id="rId45"/>
    <p:sldId id="294" r:id="rId46"/>
    <p:sldId id="270" r:id="rId47"/>
    <p:sldId id="310" r:id="rId48"/>
    <p:sldId id="299" r:id="rId49"/>
    <p:sldId id="297" r:id="rId50"/>
    <p:sldId id="300" r:id="rId51"/>
    <p:sldId id="301" r:id="rId52"/>
    <p:sldId id="302" r:id="rId53"/>
    <p:sldId id="303" r:id="rId54"/>
    <p:sldId id="304" r:id="rId55"/>
    <p:sldId id="305" r:id="rId56"/>
    <p:sldId id="306" r:id="rId57"/>
    <p:sldId id="295" r:id="rId58"/>
    <p:sldId id="296" r:id="rId59"/>
    <p:sldId id="334" r:id="rId60"/>
    <p:sldId id="337" r:id="rId61"/>
    <p:sldId id="335" r:id="rId62"/>
    <p:sldId id="338" r:id="rId63"/>
    <p:sldId id="271" r:id="rId64"/>
    <p:sldId id="288" r:id="rId65"/>
    <p:sldId id="256" r:id="rId66"/>
    <p:sldId id="308" r:id="rId67"/>
    <p:sldId id="298" r:id="rId68"/>
    <p:sldId id="259" r:id="rId69"/>
    <p:sldId id="260" r:id="rId70"/>
    <p:sldId id="261" r:id="rId71"/>
    <p:sldId id="262" r:id="rId72"/>
    <p:sldId id="263" r:id="rId73"/>
    <p:sldId id="265" r:id="rId74"/>
    <p:sldId id="264" r:id="rId75"/>
    <p:sldId id="320" r:id="rId76"/>
    <p:sldId id="321" r:id="rId77"/>
    <p:sldId id="331" r:id="rId78"/>
    <p:sldId id="348" r:id="rId79"/>
    <p:sldId id="340" r:id="rId80"/>
    <p:sldId id="350" r:id="rId81"/>
    <p:sldId id="351" r:id="rId82"/>
    <p:sldId id="352" r:id="rId83"/>
    <p:sldId id="312" r:id="rId84"/>
    <p:sldId id="317" r:id="rId85"/>
    <p:sldId id="318" r:id="rId86"/>
    <p:sldId id="313" r:id="rId87"/>
    <p:sldId id="353" r:id="rId88"/>
    <p:sldId id="314" r:id="rId89"/>
    <p:sldId id="349" r:id="rId90"/>
    <p:sldId id="307" r:id="rId9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C1C6D0-6BC0-4DA6-AC4C-DF58E5562B52}" v="115" dt="2022-11-17T16:44:04.5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554" y="96"/>
      </p:cViewPr>
      <p:guideLst>
        <p:guide orient="horz" pos="2160"/>
        <p:guide pos="2880"/>
      </p:guideLst>
    </p:cSldViewPr>
  </p:slideViewPr>
  <p:notesTextViewPr>
    <p:cViewPr>
      <p:scale>
        <a:sx n="3" d="2"/>
        <a:sy n="3" d="2"/>
      </p:scale>
      <p:origin x="0" y="0"/>
    </p:cViewPr>
  </p:notesTextViewPr>
  <p:sorterViewPr>
    <p:cViewPr>
      <p:scale>
        <a:sx n="100" d="100"/>
        <a:sy n="100" d="100"/>
      </p:scale>
      <p:origin x="0" y="-18462"/>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theme" Target="theme/theme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microsoft.com/office/2016/11/relationships/changesInfo" Target="changesInfos/changesInfo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presProps" Target="presProps.xml"/><Relationship Id="rId98"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53B06D28-697C-1F6B-C8D2-0282742625EC}"/>
    <pc:docChg chg="modSld">
      <pc:chgData name="" userId="" providerId="" clId="Web-{53B06D28-697C-1F6B-C8D2-0282742625EC}" dt="2019-10-24T05:47:52.086" v="1" actId="1076"/>
      <pc:docMkLst>
        <pc:docMk/>
      </pc:docMkLst>
      <pc:sldChg chg="modSp">
        <pc:chgData name="" userId="" providerId="" clId="Web-{53B06D28-697C-1F6B-C8D2-0282742625EC}" dt="2019-10-24T05:47:52.086" v="1" actId="1076"/>
        <pc:sldMkLst>
          <pc:docMk/>
          <pc:sldMk cId="1318089396" sldId="257"/>
        </pc:sldMkLst>
        <pc:picChg chg="mod">
          <ac:chgData name="" userId="" providerId="" clId="Web-{53B06D28-697C-1F6B-C8D2-0282742625EC}" dt="2019-10-24T05:47:52.086" v="1" actId="1076"/>
          <ac:picMkLst>
            <pc:docMk/>
            <pc:sldMk cId="1318089396" sldId="257"/>
            <ac:picMk id="3074" creationId="{00000000-0000-0000-0000-000000000000}"/>
          </ac:picMkLst>
        </pc:picChg>
      </pc:sldChg>
    </pc:docChg>
  </pc:docChgLst>
  <pc:docChgLst>
    <pc:chgData name="Chris House" userId="5059c1ca-85b5-4287-8a2b-cb2ea54da421" providerId="ADAL" clId="{87C1C6D0-6BC0-4DA6-AC4C-DF58E5562B52}"/>
    <pc:docChg chg="undo custSel addSld delSld modSld sldOrd">
      <pc:chgData name="Chris House" userId="5059c1ca-85b5-4287-8a2b-cb2ea54da421" providerId="ADAL" clId="{87C1C6D0-6BC0-4DA6-AC4C-DF58E5562B52}" dt="2022-11-17T16:44:04.538" v="684"/>
      <pc:docMkLst>
        <pc:docMk/>
      </pc:docMkLst>
      <pc:sldChg chg="modSp mod ord modAnim">
        <pc:chgData name="Chris House" userId="5059c1ca-85b5-4287-8a2b-cb2ea54da421" providerId="ADAL" clId="{87C1C6D0-6BC0-4DA6-AC4C-DF58E5562B52}" dt="2022-11-17T16:25:24.869" v="552" actId="1076"/>
        <pc:sldMkLst>
          <pc:docMk/>
          <pc:sldMk cId="289870170" sldId="307"/>
        </pc:sldMkLst>
        <pc:spChg chg="mod">
          <ac:chgData name="Chris House" userId="5059c1ca-85b5-4287-8a2b-cb2ea54da421" providerId="ADAL" clId="{87C1C6D0-6BC0-4DA6-AC4C-DF58E5562B52}" dt="2022-11-17T16:25:19.723" v="551" actId="20577"/>
          <ac:spMkLst>
            <pc:docMk/>
            <pc:sldMk cId="289870170" sldId="307"/>
            <ac:spMk id="3" creationId="{00000000-0000-0000-0000-000000000000}"/>
          </ac:spMkLst>
        </pc:spChg>
        <pc:spChg chg="mod">
          <ac:chgData name="Chris House" userId="5059c1ca-85b5-4287-8a2b-cb2ea54da421" providerId="ADAL" clId="{87C1C6D0-6BC0-4DA6-AC4C-DF58E5562B52}" dt="2022-11-17T16:24:40.123" v="480" actId="20577"/>
          <ac:spMkLst>
            <pc:docMk/>
            <pc:sldMk cId="289870170" sldId="307"/>
            <ac:spMk id="4" creationId="{00000000-0000-0000-0000-000000000000}"/>
          </ac:spMkLst>
        </pc:spChg>
        <pc:spChg chg="mod">
          <ac:chgData name="Chris House" userId="5059c1ca-85b5-4287-8a2b-cb2ea54da421" providerId="ADAL" clId="{87C1C6D0-6BC0-4DA6-AC4C-DF58E5562B52}" dt="2022-11-17T16:25:24.869" v="552" actId="1076"/>
          <ac:spMkLst>
            <pc:docMk/>
            <pc:sldMk cId="289870170" sldId="307"/>
            <ac:spMk id="5" creationId="{00000000-0000-0000-0000-000000000000}"/>
          </ac:spMkLst>
        </pc:spChg>
      </pc:sldChg>
      <pc:sldChg chg="del">
        <pc:chgData name="Chris House" userId="5059c1ca-85b5-4287-8a2b-cb2ea54da421" providerId="ADAL" clId="{87C1C6D0-6BC0-4DA6-AC4C-DF58E5562B52}" dt="2022-11-17T16:30:42.825" v="634" actId="2696"/>
        <pc:sldMkLst>
          <pc:docMk/>
          <pc:sldMk cId="2046848481" sldId="312"/>
        </pc:sldMkLst>
      </pc:sldChg>
      <pc:sldChg chg="del">
        <pc:chgData name="Chris House" userId="5059c1ca-85b5-4287-8a2b-cb2ea54da421" providerId="ADAL" clId="{87C1C6D0-6BC0-4DA6-AC4C-DF58E5562B52}" dt="2022-11-17T16:30:42.825" v="634" actId="2696"/>
        <pc:sldMkLst>
          <pc:docMk/>
          <pc:sldMk cId="2946651367" sldId="313"/>
        </pc:sldMkLst>
      </pc:sldChg>
      <pc:sldChg chg="del">
        <pc:chgData name="Chris House" userId="5059c1ca-85b5-4287-8a2b-cb2ea54da421" providerId="ADAL" clId="{87C1C6D0-6BC0-4DA6-AC4C-DF58E5562B52}" dt="2022-11-17T16:30:42.825" v="634" actId="2696"/>
        <pc:sldMkLst>
          <pc:docMk/>
          <pc:sldMk cId="1892340746" sldId="314"/>
        </pc:sldMkLst>
      </pc:sldChg>
      <pc:sldChg chg="del">
        <pc:chgData name="Chris House" userId="5059c1ca-85b5-4287-8a2b-cb2ea54da421" providerId="ADAL" clId="{87C1C6D0-6BC0-4DA6-AC4C-DF58E5562B52}" dt="2022-11-17T16:30:42.825" v="634" actId="2696"/>
        <pc:sldMkLst>
          <pc:docMk/>
          <pc:sldMk cId="3284140190" sldId="317"/>
        </pc:sldMkLst>
      </pc:sldChg>
      <pc:sldChg chg="del">
        <pc:chgData name="Chris House" userId="5059c1ca-85b5-4287-8a2b-cb2ea54da421" providerId="ADAL" clId="{87C1C6D0-6BC0-4DA6-AC4C-DF58E5562B52}" dt="2022-11-17T16:30:42.825" v="634" actId="2696"/>
        <pc:sldMkLst>
          <pc:docMk/>
          <pc:sldMk cId="566699169" sldId="318"/>
        </pc:sldMkLst>
      </pc:sldChg>
      <pc:sldChg chg="addSp modSp new add del mod">
        <pc:chgData name="Chris House" userId="5059c1ca-85b5-4287-8a2b-cb2ea54da421" providerId="ADAL" clId="{87C1C6D0-6BC0-4DA6-AC4C-DF58E5562B52}" dt="2022-11-17T16:30:14.363" v="633" actId="2696"/>
        <pc:sldMkLst>
          <pc:docMk/>
          <pc:sldMk cId="379219670" sldId="340"/>
        </pc:sldMkLst>
        <pc:spChg chg="mod">
          <ac:chgData name="Chris House" userId="5059c1ca-85b5-4287-8a2b-cb2ea54da421" providerId="ADAL" clId="{87C1C6D0-6BC0-4DA6-AC4C-DF58E5562B52}" dt="2022-11-17T13:13:31.443" v="2" actId="27636"/>
          <ac:spMkLst>
            <pc:docMk/>
            <pc:sldMk cId="379219670" sldId="340"/>
            <ac:spMk id="2" creationId="{1CD7EFAA-5618-7832-126A-7B13465C575D}"/>
          </ac:spMkLst>
        </pc:spChg>
        <pc:spChg chg="mod">
          <ac:chgData name="Chris House" userId="5059c1ca-85b5-4287-8a2b-cb2ea54da421" providerId="ADAL" clId="{87C1C6D0-6BC0-4DA6-AC4C-DF58E5562B52}" dt="2022-11-17T16:15:22.022" v="389" actId="20577"/>
          <ac:spMkLst>
            <pc:docMk/>
            <pc:sldMk cId="379219670" sldId="340"/>
            <ac:spMk id="3" creationId="{4FAF825B-BED8-1F19-2212-42CDA2F1F739}"/>
          </ac:spMkLst>
        </pc:spChg>
        <pc:picChg chg="add mod">
          <ac:chgData name="Chris House" userId="5059c1ca-85b5-4287-8a2b-cb2ea54da421" providerId="ADAL" clId="{87C1C6D0-6BC0-4DA6-AC4C-DF58E5562B52}" dt="2022-11-17T16:15:09.502" v="388" actId="1076"/>
          <ac:picMkLst>
            <pc:docMk/>
            <pc:sldMk cId="379219670" sldId="340"/>
            <ac:picMk id="5" creationId="{48C16252-295A-C0E0-ACE9-AC71C2648369}"/>
          </ac:picMkLst>
        </pc:picChg>
      </pc:sldChg>
      <pc:sldChg chg="addSp modSp new del mod">
        <pc:chgData name="Chris House" userId="5059c1ca-85b5-4287-8a2b-cb2ea54da421" providerId="ADAL" clId="{87C1C6D0-6BC0-4DA6-AC4C-DF58E5562B52}" dt="2022-11-17T16:26:58.384" v="584" actId="2696"/>
        <pc:sldMkLst>
          <pc:docMk/>
          <pc:sldMk cId="627920114" sldId="341"/>
        </pc:sldMkLst>
        <pc:spChg chg="mod">
          <ac:chgData name="Chris House" userId="5059c1ca-85b5-4287-8a2b-cb2ea54da421" providerId="ADAL" clId="{87C1C6D0-6BC0-4DA6-AC4C-DF58E5562B52}" dt="2022-11-17T13:24:00.376" v="101" actId="20577"/>
          <ac:spMkLst>
            <pc:docMk/>
            <pc:sldMk cId="627920114" sldId="341"/>
            <ac:spMk id="2" creationId="{81238485-5472-7B83-CC9F-0FB1D1198FE9}"/>
          </ac:spMkLst>
        </pc:spChg>
        <pc:picChg chg="add">
          <ac:chgData name="Chris House" userId="5059c1ca-85b5-4287-8a2b-cb2ea54da421" providerId="ADAL" clId="{87C1C6D0-6BC0-4DA6-AC4C-DF58E5562B52}" dt="2022-11-17T13:22:44.600" v="40" actId="22"/>
          <ac:picMkLst>
            <pc:docMk/>
            <pc:sldMk cId="627920114" sldId="341"/>
            <ac:picMk id="5" creationId="{A622E9CA-5D28-AFEC-D916-9345E5655F27}"/>
          </ac:picMkLst>
        </pc:picChg>
      </pc:sldChg>
      <pc:sldChg chg="modSp mod">
        <pc:chgData name="Chris House" userId="5059c1ca-85b5-4287-8a2b-cb2ea54da421" providerId="ADAL" clId="{87C1C6D0-6BC0-4DA6-AC4C-DF58E5562B52}" dt="2022-11-17T16:27:30.213" v="586" actId="14100"/>
        <pc:sldMkLst>
          <pc:docMk/>
          <pc:sldMk cId="1734275177" sldId="341"/>
        </pc:sldMkLst>
        <pc:picChg chg="mod">
          <ac:chgData name="Chris House" userId="5059c1ca-85b5-4287-8a2b-cb2ea54da421" providerId="ADAL" clId="{87C1C6D0-6BC0-4DA6-AC4C-DF58E5562B52}" dt="2022-11-17T16:27:30.213" v="586" actId="14100"/>
          <ac:picMkLst>
            <pc:docMk/>
            <pc:sldMk cId="1734275177" sldId="341"/>
            <ac:picMk id="5" creationId="{A622E9CA-5D28-AFEC-D916-9345E5655F27}"/>
          </ac:picMkLst>
        </pc:picChg>
      </pc:sldChg>
      <pc:sldChg chg="addSp modSp new mod">
        <pc:chgData name="Chris House" userId="5059c1ca-85b5-4287-8a2b-cb2ea54da421" providerId="ADAL" clId="{87C1C6D0-6BC0-4DA6-AC4C-DF58E5562B52}" dt="2022-11-17T13:30:26.608" v="159" actId="14100"/>
        <pc:sldMkLst>
          <pc:docMk/>
          <pc:sldMk cId="693253776" sldId="342"/>
        </pc:sldMkLst>
        <pc:spChg chg="mod">
          <ac:chgData name="Chris House" userId="5059c1ca-85b5-4287-8a2b-cb2ea54da421" providerId="ADAL" clId="{87C1C6D0-6BC0-4DA6-AC4C-DF58E5562B52}" dt="2022-11-17T13:30:15.841" v="156" actId="1076"/>
          <ac:spMkLst>
            <pc:docMk/>
            <pc:sldMk cId="693253776" sldId="342"/>
            <ac:spMk id="2" creationId="{698D50BA-B1F7-97D2-8BE7-62B8516DBBCE}"/>
          </ac:spMkLst>
        </pc:spChg>
        <pc:picChg chg="add mod">
          <ac:chgData name="Chris House" userId="5059c1ca-85b5-4287-8a2b-cb2ea54da421" providerId="ADAL" clId="{87C1C6D0-6BC0-4DA6-AC4C-DF58E5562B52}" dt="2022-11-17T13:30:26.608" v="159" actId="14100"/>
          <ac:picMkLst>
            <pc:docMk/>
            <pc:sldMk cId="693253776" sldId="342"/>
            <ac:picMk id="5" creationId="{3A2ACFA2-29F7-E0E6-B746-6F54E6A1AF92}"/>
          </ac:picMkLst>
        </pc:picChg>
      </pc:sldChg>
      <pc:sldChg chg="addSp delSp modSp new mod">
        <pc:chgData name="Chris House" userId="5059c1ca-85b5-4287-8a2b-cb2ea54da421" providerId="ADAL" clId="{87C1C6D0-6BC0-4DA6-AC4C-DF58E5562B52}" dt="2022-11-17T13:29:18.737" v="149" actId="14100"/>
        <pc:sldMkLst>
          <pc:docMk/>
          <pc:sldMk cId="1696221411" sldId="343"/>
        </pc:sldMkLst>
        <pc:picChg chg="add del mod">
          <ac:chgData name="Chris House" userId="5059c1ca-85b5-4287-8a2b-cb2ea54da421" providerId="ADAL" clId="{87C1C6D0-6BC0-4DA6-AC4C-DF58E5562B52}" dt="2022-11-17T13:29:03.440" v="145" actId="478"/>
          <ac:picMkLst>
            <pc:docMk/>
            <pc:sldMk cId="1696221411" sldId="343"/>
            <ac:picMk id="5" creationId="{CD951DE9-1B73-A013-7332-AF684475731C}"/>
          </ac:picMkLst>
        </pc:picChg>
        <pc:picChg chg="add mod">
          <ac:chgData name="Chris House" userId="5059c1ca-85b5-4287-8a2b-cb2ea54da421" providerId="ADAL" clId="{87C1C6D0-6BC0-4DA6-AC4C-DF58E5562B52}" dt="2022-11-17T13:29:18.737" v="149" actId="14100"/>
          <ac:picMkLst>
            <pc:docMk/>
            <pc:sldMk cId="1696221411" sldId="343"/>
            <ac:picMk id="7" creationId="{48783320-B21A-513F-5767-3B6BE73C1926}"/>
          </ac:picMkLst>
        </pc:picChg>
      </pc:sldChg>
      <pc:sldChg chg="addSp delSp modSp new del mod">
        <pc:chgData name="Chris House" userId="5059c1ca-85b5-4287-8a2b-cb2ea54da421" providerId="ADAL" clId="{87C1C6D0-6BC0-4DA6-AC4C-DF58E5562B52}" dt="2022-11-17T16:21:42.929" v="450" actId="47"/>
        <pc:sldMkLst>
          <pc:docMk/>
          <pc:sldMk cId="1293191381" sldId="344"/>
        </pc:sldMkLst>
        <pc:picChg chg="add del mod">
          <ac:chgData name="Chris House" userId="5059c1ca-85b5-4287-8a2b-cb2ea54da421" providerId="ADAL" clId="{87C1C6D0-6BC0-4DA6-AC4C-DF58E5562B52}" dt="2022-11-17T16:21:12.789" v="443" actId="21"/>
          <ac:picMkLst>
            <pc:docMk/>
            <pc:sldMk cId="1293191381" sldId="344"/>
            <ac:picMk id="5" creationId="{7A67A8C5-9CFF-C996-7190-63F1CFBBB2B1}"/>
          </ac:picMkLst>
        </pc:picChg>
      </pc:sldChg>
      <pc:sldChg chg="addSp delSp modSp new del mod ord">
        <pc:chgData name="Chris House" userId="5059c1ca-85b5-4287-8a2b-cb2ea54da421" providerId="ADAL" clId="{87C1C6D0-6BC0-4DA6-AC4C-DF58E5562B52}" dt="2022-11-17T16:17:26.476" v="409" actId="47"/>
        <pc:sldMkLst>
          <pc:docMk/>
          <pc:sldMk cId="3264748931" sldId="345"/>
        </pc:sldMkLst>
        <pc:picChg chg="add del mod">
          <ac:chgData name="Chris House" userId="5059c1ca-85b5-4287-8a2b-cb2ea54da421" providerId="ADAL" clId="{87C1C6D0-6BC0-4DA6-AC4C-DF58E5562B52}" dt="2022-11-17T16:16:42.133" v="398" actId="21"/>
          <ac:picMkLst>
            <pc:docMk/>
            <pc:sldMk cId="3264748931" sldId="345"/>
            <ac:picMk id="5" creationId="{CF066EAB-05F5-85DD-E3F9-9E5B10EF3356}"/>
          </ac:picMkLst>
        </pc:picChg>
      </pc:sldChg>
      <pc:sldChg chg="addSp new del mod">
        <pc:chgData name="Chris House" userId="5059c1ca-85b5-4287-8a2b-cb2ea54da421" providerId="ADAL" clId="{87C1C6D0-6BC0-4DA6-AC4C-DF58E5562B52}" dt="2022-11-17T16:20:48.372" v="437" actId="47"/>
        <pc:sldMkLst>
          <pc:docMk/>
          <pc:sldMk cId="3512564407" sldId="346"/>
        </pc:sldMkLst>
        <pc:picChg chg="add">
          <ac:chgData name="Chris House" userId="5059c1ca-85b5-4287-8a2b-cb2ea54da421" providerId="ADAL" clId="{87C1C6D0-6BC0-4DA6-AC4C-DF58E5562B52}" dt="2022-11-17T13:36:27.397" v="165" actId="22"/>
          <ac:picMkLst>
            <pc:docMk/>
            <pc:sldMk cId="3512564407" sldId="346"/>
            <ac:picMk id="5" creationId="{E0DBAE7A-AD23-4A3C-946D-3A8B54663A0E}"/>
          </ac:picMkLst>
        </pc:picChg>
      </pc:sldChg>
      <pc:sldChg chg="addSp modSp new mod">
        <pc:chgData name="Chris House" userId="5059c1ca-85b5-4287-8a2b-cb2ea54da421" providerId="ADAL" clId="{87C1C6D0-6BC0-4DA6-AC4C-DF58E5562B52}" dt="2022-11-17T16:28:18.883" v="631" actId="313"/>
        <pc:sldMkLst>
          <pc:docMk/>
          <pc:sldMk cId="4290508275" sldId="347"/>
        </pc:sldMkLst>
        <pc:spChg chg="mod">
          <ac:chgData name="Chris House" userId="5059c1ca-85b5-4287-8a2b-cb2ea54da421" providerId="ADAL" clId="{87C1C6D0-6BC0-4DA6-AC4C-DF58E5562B52}" dt="2022-11-17T16:28:18.883" v="631" actId="313"/>
          <ac:spMkLst>
            <pc:docMk/>
            <pc:sldMk cId="4290508275" sldId="347"/>
            <ac:spMk id="2" creationId="{F127EB25-46CC-A29A-117F-7D0053E382FC}"/>
          </ac:spMkLst>
        </pc:spChg>
        <pc:picChg chg="add mod">
          <ac:chgData name="Chris House" userId="5059c1ca-85b5-4287-8a2b-cb2ea54da421" providerId="ADAL" clId="{87C1C6D0-6BC0-4DA6-AC4C-DF58E5562B52}" dt="2022-11-17T16:28:12.245" v="630" actId="14100"/>
          <ac:picMkLst>
            <pc:docMk/>
            <pc:sldMk cId="4290508275" sldId="347"/>
            <ac:picMk id="5" creationId="{DF58ED1E-6C78-E3DF-6644-86D3BFD9B3B8}"/>
          </ac:picMkLst>
        </pc:picChg>
      </pc:sldChg>
      <pc:sldChg chg="modSp new add del mod ord">
        <pc:chgData name="Chris House" userId="5059c1ca-85b5-4287-8a2b-cb2ea54da421" providerId="ADAL" clId="{87C1C6D0-6BC0-4DA6-AC4C-DF58E5562B52}" dt="2022-11-17T16:33:59.459" v="636"/>
        <pc:sldMkLst>
          <pc:docMk/>
          <pc:sldMk cId="3191618702" sldId="348"/>
        </pc:sldMkLst>
        <pc:spChg chg="mod">
          <ac:chgData name="Chris House" userId="5059c1ca-85b5-4287-8a2b-cb2ea54da421" providerId="ADAL" clId="{87C1C6D0-6BC0-4DA6-AC4C-DF58E5562B52}" dt="2022-11-17T13:39:02.700" v="170"/>
          <ac:spMkLst>
            <pc:docMk/>
            <pc:sldMk cId="3191618702" sldId="348"/>
            <ac:spMk id="2" creationId="{341F7624-224C-15A2-11B2-47D5114C0908}"/>
          </ac:spMkLst>
        </pc:spChg>
        <pc:spChg chg="mod">
          <ac:chgData name="Chris House" userId="5059c1ca-85b5-4287-8a2b-cb2ea54da421" providerId="ADAL" clId="{87C1C6D0-6BC0-4DA6-AC4C-DF58E5562B52}" dt="2022-11-17T13:44:37.496" v="363" actId="20577"/>
          <ac:spMkLst>
            <pc:docMk/>
            <pc:sldMk cId="3191618702" sldId="348"/>
            <ac:spMk id="3" creationId="{057D6EBA-2D6D-44B2-F259-A54142237BEE}"/>
          </ac:spMkLst>
        </pc:spChg>
      </pc:sldChg>
      <pc:sldChg chg="modSp new mod">
        <pc:chgData name="Chris House" userId="5059c1ca-85b5-4287-8a2b-cb2ea54da421" providerId="ADAL" clId="{87C1C6D0-6BC0-4DA6-AC4C-DF58E5562B52}" dt="2022-11-17T16:26:39.984" v="583" actId="403"/>
        <pc:sldMkLst>
          <pc:docMk/>
          <pc:sldMk cId="2316104024" sldId="349"/>
        </pc:sldMkLst>
        <pc:spChg chg="mod">
          <ac:chgData name="Chris House" userId="5059c1ca-85b5-4287-8a2b-cb2ea54da421" providerId="ADAL" clId="{87C1C6D0-6BC0-4DA6-AC4C-DF58E5562B52}" dt="2022-11-17T13:43:34.231" v="329" actId="20577"/>
          <ac:spMkLst>
            <pc:docMk/>
            <pc:sldMk cId="2316104024" sldId="349"/>
            <ac:spMk id="2" creationId="{ACFD690B-867A-267D-6484-174EB2CFF3D7}"/>
          </ac:spMkLst>
        </pc:spChg>
        <pc:spChg chg="mod">
          <ac:chgData name="Chris House" userId="5059c1ca-85b5-4287-8a2b-cb2ea54da421" providerId="ADAL" clId="{87C1C6D0-6BC0-4DA6-AC4C-DF58E5562B52}" dt="2022-11-17T16:26:39.984" v="583" actId="403"/>
          <ac:spMkLst>
            <pc:docMk/>
            <pc:sldMk cId="2316104024" sldId="349"/>
            <ac:spMk id="3" creationId="{28790C20-E448-23A0-2221-F01F95AA8856}"/>
          </ac:spMkLst>
        </pc:spChg>
      </pc:sldChg>
      <pc:sldChg chg="add del">
        <pc:chgData name="Chris House" userId="5059c1ca-85b5-4287-8a2b-cb2ea54da421" providerId="ADAL" clId="{87C1C6D0-6BC0-4DA6-AC4C-DF58E5562B52}" dt="2022-11-17T16:10:45.022" v="377" actId="2890"/>
        <pc:sldMkLst>
          <pc:docMk/>
          <pc:sldMk cId="1257560141" sldId="350"/>
        </pc:sldMkLst>
      </pc:sldChg>
      <pc:sldChg chg="addSp modSp add del mod">
        <pc:chgData name="Chris House" userId="5059c1ca-85b5-4287-8a2b-cb2ea54da421" providerId="ADAL" clId="{87C1C6D0-6BC0-4DA6-AC4C-DF58E5562B52}" dt="2022-11-17T16:30:14.363" v="633" actId="2696"/>
        <pc:sldMkLst>
          <pc:docMk/>
          <pc:sldMk cId="1890975949" sldId="350"/>
        </pc:sldMkLst>
        <pc:spChg chg="mod">
          <ac:chgData name="Chris House" userId="5059c1ca-85b5-4287-8a2b-cb2ea54da421" providerId="ADAL" clId="{87C1C6D0-6BC0-4DA6-AC4C-DF58E5562B52}" dt="2022-11-17T16:16:08.507" v="393" actId="20577"/>
          <ac:spMkLst>
            <pc:docMk/>
            <pc:sldMk cId="1890975949" sldId="350"/>
            <ac:spMk id="2" creationId="{1CD7EFAA-5618-7832-126A-7B13465C575D}"/>
          </ac:spMkLst>
        </pc:spChg>
        <pc:spChg chg="mod">
          <ac:chgData name="Chris House" userId="5059c1ca-85b5-4287-8a2b-cb2ea54da421" providerId="ADAL" clId="{87C1C6D0-6BC0-4DA6-AC4C-DF58E5562B52}" dt="2022-11-17T16:17:00.942" v="408" actId="1076"/>
          <ac:spMkLst>
            <pc:docMk/>
            <pc:sldMk cId="1890975949" sldId="350"/>
            <ac:spMk id="3" creationId="{4FAF825B-BED8-1F19-2212-42CDA2F1F739}"/>
          </ac:spMkLst>
        </pc:spChg>
        <pc:picChg chg="add mod">
          <ac:chgData name="Chris House" userId="5059c1ca-85b5-4287-8a2b-cb2ea54da421" providerId="ADAL" clId="{87C1C6D0-6BC0-4DA6-AC4C-DF58E5562B52}" dt="2022-11-17T16:16:57.783" v="407" actId="1076"/>
          <ac:picMkLst>
            <pc:docMk/>
            <pc:sldMk cId="1890975949" sldId="350"/>
            <ac:picMk id="4" creationId="{C2CD47B4-D759-80A6-5E28-E948D393DA6D}"/>
          </ac:picMkLst>
        </pc:picChg>
      </pc:sldChg>
      <pc:sldChg chg="add del">
        <pc:chgData name="Chris House" userId="5059c1ca-85b5-4287-8a2b-cb2ea54da421" providerId="ADAL" clId="{87C1C6D0-6BC0-4DA6-AC4C-DF58E5562B52}" dt="2022-11-17T16:10:44.583" v="376" actId="2890"/>
        <pc:sldMkLst>
          <pc:docMk/>
          <pc:sldMk cId="3214973469" sldId="351"/>
        </pc:sldMkLst>
      </pc:sldChg>
      <pc:sldChg chg="addSp delSp modSp add del mod modAnim">
        <pc:chgData name="Chris House" userId="5059c1ca-85b5-4287-8a2b-cb2ea54da421" providerId="ADAL" clId="{87C1C6D0-6BC0-4DA6-AC4C-DF58E5562B52}" dt="2022-11-17T16:30:14.363" v="633" actId="2696"/>
        <pc:sldMkLst>
          <pc:docMk/>
          <pc:sldMk cId="4099599448" sldId="351"/>
        </pc:sldMkLst>
        <pc:spChg chg="mod">
          <ac:chgData name="Chris House" userId="5059c1ca-85b5-4287-8a2b-cb2ea54da421" providerId="ADAL" clId="{87C1C6D0-6BC0-4DA6-AC4C-DF58E5562B52}" dt="2022-11-17T16:18:08.435" v="414" actId="20577"/>
          <ac:spMkLst>
            <pc:docMk/>
            <pc:sldMk cId="4099599448" sldId="351"/>
            <ac:spMk id="2" creationId="{1CD7EFAA-5618-7832-126A-7B13465C575D}"/>
          </ac:spMkLst>
        </pc:spChg>
        <pc:spChg chg="mod">
          <ac:chgData name="Chris House" userId="5059c1ca-85b5-4287-8a2b-cb2ea54da421" providerId="ADAL" clId="{87C1C6D0-6BC0-4DA6-AC4C-DF58E5562B52}" dt="2022-11-17T16:18:15.595" v="420" actId="5793"/>
          <ac:spMkLst>
            <pc:docMk/>
            <pc:sldMk cId="4099599448" sldId="351"/>
            <ac:spMk id="3" creationId="{4FAF825B-BED8-1F19-2212-42CDA2F1F739}"/>
          </ac:spMkLst>
        </pc:spChg>
        <pc:picChg chg="add del mod">
          <ac:chgData name="Chris House" userId="5059c1ca-85b5-4287-8a2b-cb2ea54da421" providerId="ADAL" clId="{87C1C6D0-6BC0-4DA6-AC4C-DF58E5562B52}" dt="2022-11-17T16:18:51.458" v="423" actId="478"/>
          <ac:picMkLst>
            <pc:docMk/>
            <pc:sldMk cId="4099599448" sldId="351"/>
            <ac:picMk id="4" creationId="{CD03738B-819C-0D2C-758D-C08793F565A4}"/>
          </ac:picMkLst>
        </pc:picChg>
        <pc:picChg chg="add mod">
          <ac:chgData name="Chris House" userId="5059c1ca-85b5-4287-8a2b-cb2ea54da421" providerId="ADAL" clId="{87C1C6D0-6BC0-4DA6-AC4C-DF58E5562B52}" dt="2022-11-17T16:20:31.822" v="434" actId="1076"/>
          <ac:picMkLst>
            <pc:docMk/>
            <pc:sldMk cId="4099599448" sldId="351"/>
            <ac:picMk id="5" creationId="{2DD579C3-5E0C-C8B7-B9ED-3AAD3E905658}"/>
          </ac:picMkLst>
        </pc:picChg>
        <pc:picChg chg="add mod">
          <ac:chgData name="Chris House" userId="5059c1ca-85b5-4287-8a2b-cb2ea54da421" providerId="ADAL" clId="{87C1C6D0-6BC0-4DA6-AC4C-DF58E5562B52}" dt="2022-11-17T16:20:36.399" v="435" actId="1076"/>
          <ac:picMkLst>
            <pc:docMk/>
            <pc:sldMk cId="4099599448" sldId="351"/>
            <ac:picMk id="6" creationId="{90258EB1-F312-8F9E-4D98-C6DCA6AEC0F9}"/>
          </ac:picMkLst>
        </pc:picChg>
      </pc:sldChg>
      <pc:sldChg chg="addSp modSp add del mod modAnim">
        <pc:chgData name="Chris House" userId="5059c1ca-85b5-4287-8a2b-cb2ea54da421" providerId="ADAL" clId="{87C1C6D0-6BC0-4DA6-AC4C-DF58E5562B52}" dt="2022-11-17T16:30:14.363" v="633" actId="2696"/>
        <pc:sldMkLst>
          <pc:docMk/>
          <pc:sldMk cId="1747713722" sldId="352"/>
        </pc:sldMkLst>
        <pc:spChg chg="mod">
          <ac:chgData name="Chris House" userId="5059c1ca-85b5-4287-8a2b-cb2ea54da421" providerId="ADAL" clId="{87C1C6D0-6BC0-4DA6-AC4C-DF58E5562B52}" dt="2022-11-17T16:21:00.979" v="442" actId="20577"/>
          <ac:spMkLst>
            <pc:docMk/>
            <pc:sldMk cId="1747713722" sldId="352"/>
            <ac:spMk id="2" creationId="{1CD7EFAA-5618-7832-126A-7B13465C575D}"/>
          </ac:spMkLst>
        </pc:spChg>
        <pc:spChg chg="mod">
          <ac:chgData name="Chris House" userId="5059c1ca-85b5-4287-8a2b-cb2ea54da421" providerId="ADAL" clId="{87C1C6D0-6BC0-4DA6-AC4C-DF58E5562B52}" dt="2022-11-17T16:20:56.691" v="440" actId="6549"/>
          <ac:spMkLst>
            <pc:docMk/>
            <pc:sldMk cId="1747713722" sldId="352"/>
            <ac:spMk id="3" creationId="{4FAF825B-BED8-1F19-2212-42CDA2F1F739}"/>
          </ac:spMkLst>
        </pc:spChg>
        <pc:picChg chg="add mod">
          <ac:chgData name="Chris House" userId="5059c1ca-85b5-4287-8a2b-cb2ea54da421" providerId="ADAL" clId="{87C1C6D0-6BC0-4DA6-AC4C-DF58E5562B52}" dt="2022-11-17T16:21:32.790" v="448" actId="1076"/>
          <ac:picMkLst>
            <pc:docMk/>
            <pc:sldMk cId="1747713722" sldId="352"/>
            <ac:picMk id="4" creationId="{24DA16B5-3A6D-660C-4A13-A87918A70F59}"/>
          </ac:picMkLst>
        </pc:picChg>
      </pc:sldChg>
      <pc:sldChg chg="addSp modSp new mod modAnim">
        <pc:chgData name="Chris House" userId="5059c1ca-85b5-4287-8a2b-cb2ea54da421" providerId="ADAL" clId="{87C1C6D0-6BC0-4DA6-AC4C-DF58E5562B52}" dt="2022-11-17T16:44:04.538" v="684"/>
        <pc:sldMkLst>
          <pc:docMk/>
          <pc:sldMk cId="1217378322" sldId="353"/>
        </pc:sldMkLst>
        <pc:spChg chg="mod">
          <ac:chgData name="Chris House" userId="5059c1ca-85b5-4287-8a2b-cb2ea54da421" providerId="ADAL" clId="{87C1C6D0-6BC0-4DA6-AC4C-DF58E5562B52}" dt="2022-11-17T16:42:16.796" v="663" actId="1076"/>
          <ac:spMkLst>
            <pc:docMk/>
            <pc:sldMk cId="1217378322" sldId="353"/>
            <ac:spMk id="2" creationId="{F62C595C-5A25-6A9A-3E2A-DD5628F7B761}"/>
          </ac:spMkLst>
        </pc:spChg>
        <pc:spChg chg="mod">
          <ac:chgData name="Chris House" userId="5059c1ca-85b5-4287-8a2b-cb2ea54da421" providerId="ADAL" clId="{87C1C6D0-6BC0-4DA6-AC4C-DF58E5562B52}" dt="2022-11-17T16:43:19.772" v="676" actId="1076"/>
          <ac:spMkLst>
            <pc:docMk/>
            <pc:sldMk cId="1217378322" sldId="353"/>
            <ac:spMk id="3" creationId="{3DA79143-B629-0125-F864-D9155A05840F}"/>
          </ac:spMkLst>
        </pc:spChg>
        <pc:picChg chg="add mod">
          <ac:chgData name="Chris House" userId="5059c1ca-85b5-4287-8a2b-cb2ea54da421" providerId="ADAL" clId="{87C1C6D0-6BC0-4DA6-AC4C-DF58E5562B52}" dt="2022-11-17T16:43:22.708" v="677" actId="1076"/>
          <ac:picMkLst>
            <pc:docMk/>
            <pc:sldMk cId="1217378322" sldId="353"/>
            <ac:picMk id="4" creationId="{D81DEB02-CF9E-3D97-066C-4E521CAEB90B}"/>
          </ac:picMkLst>
        </pc:picChg>
        <pc:picChg chg="add mod">
          <ac:chgData name="Chris House" userId="5059c1ca-85b5-4287-8a2b-cb2ea54da421" providerId="ADAL" clId="{87C1C6D0-6BC0-4DA6-AC4C-DF58E5562B52}" dt="2022-11-17T16:43:28.301" v="678" actId="14100"/>
          <ac:picMkLst>
            <pc:docMk/>
            <pc:sldMk cId="1217378322" sldId="353"/>
            <ac:picMk id="5" creationId="{71F49723-4B05-F6C3-8F0A-847CFB6FE4CF}"/>
          </ac:picMkLst>
        </pc:picChg>
        <pc:picChg chg="add mod">
          <ac:chgData name="Chris House" userId="5059c1ca-85b5-4287-8a2b-cb2ea54da421" providerId="ADAL" clId="{87C1C6D0-6BC0-4DA6-AC4C-DF58E5562B52}" dt="2022-11-17T16:42:26.637" v="667" actId="1076"/>
          <ac:picMkLst>
            <pc:docMk/>
            <pc:sldMk cId="1217378322" sldId="353"/>
            <ac:picMk id="6" creationId="{D2CB03B0-7515-DE14-9D38-C3738A3CC80E}"/>
          </ac:picMkLst>
        </pc:picChg>
        <pc:picChg chg="add mod">
          <ac:chgData name="Chris House" userId="5059c1ca-85b5-4287-8a2b-cb2ea54da421" providerId="ADAL" clId="{87C1C6D0-6BC0-4DA6-AC4C-DF58E5562B52}" dt="2022-11-17T16:43:04.188" v="672" actId="1076"/>
          <ac:picMkLst>
            <pc:docMk/>
            <pc:sldMk cId="1217378322" sldId="353"/>
            <ac:picMk id="7" creationId="{4221C281-674D-E4F8-4413-CB0C40CDAEA7}"/>
          </ac:picMkLst>
        </pc:picChg>
        <pc:picChg chg="add mod">
          <ac:chgData name="Chris House" userId="5059c1ca-85b5-4287-8a2b-cb2ea54da421" providerId="ADAL" clId="{87C1C6D0-6BC0-4DA6-AC4C-DF58E5562B52}" dt="2022-11-17T16:43:57.844" v="683" actId="14100"/>
          <ac:picMkLst>
            <pc:docMk/>
            <pc:sldMk cId="1217378322" sldId="353"/>
            <ac:picMk id="9" creationId="{86D9F2C4-C92B-5ADC-CA8D-DCA105DCF271}"/>
          </ac:picMkLst>
        </pc:picChg>
      </pc:sldChg>
    </pc:docChg>
  </pc:docChgLst>
  <pc:docChgLst>
    <pc:chgData name="Chris House" userId="5059c1ca-85b5-4287-8a2b-cb2ea54da421" providerId="ADAL" clId="{5E957E0F-C155-7B4A-84DD-EFDB232A40B3}"/>
    <pc:docChg chg="modSld">
      <pc:chgData name="Chris House" userId="5059c1ca-85b5-4287-8a2b-cb2ea54da421" providerId="ADAL" clId="{5E957E0F-C155-7B4A-84DD-EFDB232A40B3}" dt="2019-10-24T05:50:56.596" v="2" actId="1076"/>
      <pc:docMkLst>
        <pc:docMk/>
      </pc:docMkLst>
      <pc:sldChg chg="modSp">
        <pc:chgData name="Chris House" userId="5059c1ca-85b5-4287-8a2b-cb2ea54da421" providerId="ADAL" clId="{5E957E0F-C155-7B4A-84DD-EFDB232A40B3}" dt="2019-10-24T05:50:36.573" v="0" actId="1076"/>
        <pc:sldMkLst>
          <pc:docMk/>
          <pc:sldMk cId="1318089396" sldId="257"/>
        </pc:sldMkLst>
        <pc:picChg chg="mod">
          <ac:chgData name="Chris House" userId="5059c1ca-85b5-4287-8a2b-cb2ea54da421" providerId="ADAL" clId="{5E957E0F-C155-7B4A-84DD-EFDB232A40B3}" dt="2019-10-24T05:50:36.573" v="0" actId="1076"/>
          <ac:picMkLst>
            <pc:docMk/>
            <pc:sldMk cId="1318089396" sldId="257"/>
            <ac:picMk id="3074" creationId="{00000000-0000-0000-0000-000000000000}"/>
          </ac:picMkLst>
        </pc:picChg>
      </pc:sldChg>
      <pc:sldChg chg="modSp">
        <pc:chgData name="Chris House" userId="5059c1ca-85b5-4287-8a2b-cb2ea54da421" providerId="ADAL" clId="{5E957E0F-C155-7B4A-84DD-EFDB232A40B3}" dt="2019-10-24T05:50:56.596" v="2" actId="1076"/>
        <pc:sldMkLst>
          <pc:docMk/>
          <pc:sldMk cId="2470302798" sldId="258"/>
        </pc:sldMkLst>
        <pc:picChg chg="mod">
          <ac:chgData name="Chris House" userId="5059c1ca-85b5-4287-8a2b-cb2ea54da421" providerId="ADAL" clId="{5E957E0F-C155-7B4A-84DD-EFDB232A40B3}" dt="2019-10-24T05:50:56.596" v="2" actId="1076"/>
          <ac:picMkLst>
            <pc:docMk/>
            <pc:sldMk cId="2470302798" sldId="258"/>
            <ac:picMk id="2050" creationId="{00000000-0000-0000-0000-000000000000}"/>
          </ac:picMkLst>
        </pc:picChg>
      </pc:sldChg>
    </pc:docChg>
  </pc:docChgLst>
  <pc:docChgLst>
    <pc:chgData name="Chris House" userId="S::chris.house@uwtsd.ac.uk::5059c1ca-85b5-4287-8a2b-cb2ea54da421" providerId="AD" clId="Web-{07CB532B-96CD-C261-F7B0-71293D589AAD}"/>
    <pc:docChg chg="modSld">
      <pc:chgData name="Chris House" userId="S::chris.house@uwtsd.ac.uk::5059c1ca-85b5-4287-8a2b-cb2ea54da421" providerId="AD" clId="Web-{07CB532B-96CD-C261-F7B0-71293D589AAD}" dt="2022-11-11T07:48:19.388" v="32" actId="20577"/>
      <pc:docMkLst>
        <pc:docMk/>
      </pc:docMkLst>
      <pc:sldChg chg="modSp">
        <pc:chgData name="Chris House" userId="S::chris.house@uwtsd.ac.uk::5059c1ca-85b5-4287-8a2b-cb2ea54da421" providerId="AD" clId="Web-{07CB532B-96CD-C261-F7B0-71293D589AAD}" dt="2022-11-11T07:48:19.388" v="32" actId="20577"/>
        <pc:sldMkLst>
          <pc:docMk/>
          <pc:sldMk cId="2324018670" sldId="315"/>
        </pc:sldMkLst>
        <pc:spChg chg="mod">
          <ac:chgData name="Chris House" userId="S::chris.house@uwtsd.ac.uk::5059c1ca-85b5-4287-8a2b-cb2ea54da421" providerId="AD" clId="Web-{07CB532B-96CD-C261-F7B0-71293D589AAD}" dt="2022-11-11T07:48:19.388" v="32" actId="20577"/>
          <ac:spMkLst>
            <pc:docMk/>
            <pc:sldMk cId="2324018670" sldId="315"/>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B3CE48-68A8-4BCA-9D68-253EBBE8F7AE}" type="datetimeFigureOut">
              <a:rPr lang="en-GB" smtClean="0"/>
              <a:t>17/11/2022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0E2CE4-0EEC-4E61-9075-48601428D5EA}" type="slidenum">
              <a:rPr lang="en-GB" smtClean="0"/>
              <a:t>‹#›</a:t>
            </a:fld>
            <a:endParaRPr lang="en-GB"/>
          </a:p>
        </p:txBody>
      </p:sp>
    </p:spTree>
    <p:extLst>
      <p:ext uri="{BB962C8B-B14F-4D97-AF65-F5344CB8AC3E}">
        <p14:creationId xmlns:p14="http://schemas.microsoft.com/office/powerpoint/2010/main" val="2866278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Lloyd Selby</a:t>
            </a:r>
          </a:p>
        </p:txBody>
      </p:sp>
      <p:sp>
        <p:nvSpPr>
          <p:cNvPr id="4" name="Slide Number Placeholder 3"/>
          <p:cNvSpPr>
            <a:spLocks noGrp="1"/>
          </p:cNvSpPr>
          <p:nvPr>
            <p:ph type="sldNum" sz="quarter" idx="10"/>
          </p:nvPr>
        </p:nvSpPr>
        <p:spPr/>
        <p:txBody>
          <a:bodyPr/>
          <a:lstStyle/>
          <a:p>
            <a:fld id="{390E2CE4-0EEC-4E61-9075-48601428D5EA}" type="slidenum">
              <a:rPr lang="en-GB" smtClean="0"/>
              <a:t>3</a:t>
            </a:fld>
            <a:endParaRPr lang="en-GB"/>
          </a:p>
        </p:txBody>
      </p:sp>
    </p:spTree>
    <p:extLst>
      <p:ext uri="{BB962C8B-B14F-4D97-AF65-F5344CB8AC3E}">
        <p14:creationId xmlns:p14="http://schemas.microsoft.com/office/powerpoint/2010/main" val="3730585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Lloyd Selby</a:t>
            </a:r>
          </a:p>
        </p:txBody>
      </p:sp>
      <p:sp>
        <p:nvSpPr>
          <p:cNvPr id="4" name="Slide Number Placeholder 3"/>
          <p:cNvSpPr>
            <a:spLocks noGrp="1"/>
          </p:cNvSpPr>
          <p:nvPr>
            <p:ph type="sldNum" sz="quarter" idx="10"/>
          </p:nvPr>
        </p:nvSpPr>
        <p:spPr/>
        <p:txBody>
          <a:bodyPr/>
          <a:lstStyle/>
          <a:p>
            <a:fld id="{390E2CE4-0EEC-4E61-9075-48601428D5EA}" type="slidenum">
              <a:rPr lang="en-GB" smtClean="0"/>
              <a:t>4</a:t>
            </a:fld>
            <a:endParaRPr lang="en-GB"/>
          </a:p>
        </p:txBody>
      </p:sp>
    </p:spTree>
    <p:extLst>
      <p:ext uri="{BB962C8B-B14F-4D97-AF65-F5344CB8AC3E}">
        <p14:creationId xmlns:p14="http://schemas.microsoft.com/office/powerpoint/2010/main" val="7675855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0E2CE4-0EEC-4E61-9075-48601428D5EA}" type="slidenum">
              <a:rPr lang="en-GB" smtClean="0"/>
              <a:t>35</a:t>
            </a:fld>
            <a:endParaRPr lang="en-GB"/>
          </a:p>
        </p:txBody>
      </p:sp>
    </p:spTree>
    <p:extLst>
      <p:ext uri="{BB962C8B-B14F-4D97-AF65-F5344CB8AC3E}">
        <p14:creationId xmlns:p14="http://schemas.microsoft.com/office/powerpoint/2010/main" val="1079919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0E2CE4-0EEC-4E61-9075-48601428D5EA}" type="slidenum">
              <a:rPr lang="en-GB" smtClean="0"/>
              <a:t>84</a:t>
            </a:fld>
            <a:endParaRPr lang="en-GB"/>
          </a:p>
        </p:txBody>
      </p:sp>
    </p:spTree>
    <p:extLst>
      <p:ext uri="{BB962C8B-B14F-4D97-AF65-F5344CB8AC3E}">
        <p14:creationId xmlns:p14="http://schemas.microsoft.com/office/powerpoint/2010/main" val="13113352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7585A964-FA9E-4D73-914C-C416D01C234E}" type="datetimeFigureOut">
              <a:rPr lang="en-GB" smtClean="0"/>
              <a:t>17/11/2022</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C2340F74-5AAA-43E4-829E-778CFFE3EA6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585A964-FA9E-4D73-914C-C416D01C234E}"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585A964-FA9E-4D73-914C-C416D01C234E}"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40F74-5AAA-43E4-829E-778CFFE3EA6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585A964-FA9E-4D73-914C-C416D01C234E}" type="datetimeFigureOut">
              <a:rPr lang="en-GB" smtClean="0"/>
              <a:t>17/11/2022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585A964-FA9E-4D73-914C-C416D01C234E}" type="datetimeFigureOut">
              <a:rPr lang="en-GB" smtClean="0"/>
              <a:t>17/11/2022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7585A964-FA9E-4D73-914C-C416D01C234E}" type="datetimeFigureOut">
              <a:rPr lang="en-GB" smtClean="0"/>
              <a:t>17/11/2022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85A964-FA9E-4D73-914C-C416D01C234E}" type="datetimeFigureOut">
              <a:rPr lang="en-GB" smtClean="0"/>
              <a:t>17/11/2022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585A964-FA9E-4D73-914C-C416D01C234E}" type="datetimeFigureOut">
              <a:rPr lang="en-GB" smtClean="0"/>
              <a:t>17/11/2022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585A964-FA9E-4D73-914C-C416D01C234E}" type="datetimeFigureOut">
              <a:rPr lang="en-GB" smtClean="0"/>
              <a:t>17/11/2022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C2340F74-5AAA-43E4-829E-778CFFE3EA61}"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585A964-FA9E-4D73-914C-C416D01C234E}"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585A964-FA9E-4D73-914C-C416D01C234E}"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4BEC9A7B-B4E7-4656-8C99-598D68049E5B}" type="slidenum">
              <a:rPr lang="en-GB"/>
              <a:pPr/>
              <a:t>‹#›</a:t>
            </a:fld>
            <a:endParaRPr lang="en-GB"/>
          </a:p>
        </p:txBody>
      </p:sp>
    </p:spTree>
    <p:extLst>
      <p:ext uri="{BB962C8B-B14F-4D97-AF65-F5344CB8AC3E}">
        <p14:creationId xmlns:p14="http://schemas.microsoft.com/office/powerpoint/2010/main" val="3749823129"/>
      </p:ext>
    </p:extLst>
  </p:cSld>
  <p:clrMapOvr>
    <a:masterClrMapping/>
  </p:clrMapOvr>
  <p:transition spd="med">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585A964-FA9E-4D73-914C-C416D01C234E}" type="datetimeFigureOut">
              <a:rPr lang="en-GB" smtClean="0"/>
              <a:t>17/11/2022</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C2340F74-5AAA-43E4-829E-778CFFE3EA61}"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carbonbrief.org/ccc-englands-coastal-defences-need-urgent-rethink-to-cope-with-climate-chang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nap.usace.army.mil/Missions/Civil-Works/Cape-May-Inlet-to-Lower-Township/"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3yNoy4H2Z-o"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12.xml"/><Relationship Id="rId4" Type="http://schemas.openxmlformats.org/officeDocument/2006/relationships/image" Target="../media/image32.jpeg"/></Relationships>
</file>

<file path=ppt/slides/_rels/slide2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0.jpeg"/><Relationship Id="rId1" Type="http://schemas.openxmlformats.org/officeDocument/2006/relationships/slideLayout" Target="../slideLayouts/slideLayout12.xml"/><Relationship Id="rId4" Type="http://schemas.openxmlformats.org/officeDocument/2006/relationships/image" Target="../media/image34.jpeg"/></Relationships>
</file>

<file path=ppt/slides/_rels/slide2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6.xml"/><Relationship Id="rId4" Type="http://schemas.openxmlformats.org/officeDocument/2006/relationships/image" Target="../media/image37.jpeg"/></Relationships>
</file>

<file path=ppt/slides/_rels/slide2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6.xml"/><Relationship Id="rId5" Type="http://schemas.openxmlformats.org/officeDocument/2006/relationships/image" Target="../media/image41.jpeg"/><Relationship Id="rId4" Type="http://schemas.openxmlformats.org/officeDocument/2006/relationships/image" Target="../media/image40.jpeg"/></Relationships>
</file>

<file path=ppt/slides/_rels/slide27.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appisburgh" TargetMode="External"/><Relationship Id="rId2" Type="http://schemas.openxmlformats.org/officeDocument/2006/relationships/image" Target="../media/image43.jpeg"/><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youtu.be%2FlW3dSWkhog0&amp;data=02%7C01%7C%7Cf693c0dc3c7449a2b06e08d86f45c2f9%7C4e0f11f9046e45059cb8db2152311e21%7C0%7C1%7C637381692694681252&amp;sdata=req%2B9qmvDIU7ZTcfbfbHu%2F5c1KqPmFP%2B33KYoQ2zGQI%3D&amp;reserved=0"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www.youtube.com/watch?v=8o7PHI3koXQ"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3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 Id="rId4" Type="http://schemas.openxmlformats.org/officeDocument/2006/relationships/image" Target="../media/image64.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46.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hyperlink" Target="https://www.youtube.com/watch?v=4SY7X9zdZ-U" TargetMode="External"/><Relationship Id="rId1" Type="http://schemas.openxmlformats.org/officeDocument/2006/relationships/slideLayout" Target="../slideLayouts/slideLayout2.xml"/><Relationship Id="rId5" Type="http://schemas.openxmlformats.org/officeDocument/2006/relationships/image" Target="../media/image73.png"/><Relationship Id="rId4" Type="http://schemas.openxmlformats.org/officeDocument/2006/relationships/image" Target="../media/image72.png"/></Relationships>
</file>

<file path=ppt/slides/_rels/slide49.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hyperlink" Target="https://eur01.safelinks.protection.outlook.com/?url=https%3A%2F%2Ftwitter.com%2FTom__Jenkins%2Fstatus%2F1353977663350824960%3Fs%3D09&amp;data=04%7C01%7C%7C7f16ab30e5c74030bd6c08d8c2b92f65%7C4e0f11f9046e45059cb8db2152311e21%7C0%7C0%7C637473447904083375%7CUnknown%7CTWFpbGZsb3d8eyJWIjoiMC4wLjAwMDAiLCJQIjoiV2luMzIiLCJBTiI6Ik1haWwiLCJXVCI6Mn0%3D%7C1000&amp;sdata=FAeBvVqZPEDbaNelAI0eN8LD%2BCMZCLshJHDGVV38Rs4%3D&amp;reserved=0"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83.png"/><Relationship Id="rId1" Type="http://schemas.openxmlformats.org/officeDocument/2006/relationships/slideLayout" Target="../slideLayouts/slideLayout2.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s>
</file>

<file path=ppt/slides/_rels/slide58.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hyperlink" Target="https://eur01.safelinks.protection.outlook.com/?url=https%3A%2F%2Fyoutu.be%2FmvBkGHKwRgo&amp;data=04%7C01%7C%7C0b850996d883491c7f3808d874c6b78d%7C4e0f11f9046e45059cb8db2152311e21%7C0%7C0%7C637387744112398506%7CUnknown%7CTWFpbGZsb3d8eyJWIjoiMC4wLjAwMDAiLCJQIjoiV2luMzIiLCJBTiI6Ik1haWwiLCJXVCI6Mn0%3D%7C1000&amp;sdata=uFU6kLp0fTvMhyPMw%2BwiLuC6C16aZsTrlQ6dYPzlfVY%3D&amp;reserved=0" TargetMode="External"/><Relationship Id="rId1" Type="http://schemas.openxmlformats.org/officeDocument/2006/relationships/slideLayout" Target="../slideLayouts/slideLayout2.xml"/><Relationship Id="rId4" Type="http://schemas.openxmlformats.org/officeDocument/2006/relationships/image" Target="../media/image90.png"/></Relationships>
</file>

<file path=ppt/slides/_rels/slide59.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s://www.nationaltrust.org.uk/projects/coastal-adaptation-in-action-at-cwm-ivy" TargetMode="External"/><Relationship Id="rId2" Type="http://schemas.openxmlformats.org/officeDocument/2006/relationships/hyperlink" Target="http://www.bbc.co.uk/learningzone/clips/sea-defences-in-minehead-and-managed-retreat-in-porlock/3243.html" TargetMode="External"/><Relationship Id="rId1" Type="http://schemas.openxmlformats.org/officeDocument/2006/relationships/slideLayout" Target="../slideLayouts/slideLayout2.xml"/><Relationship Id="rId6" Type="http://schemas.openxmlformats.org/officeDocument/2006/relationships/image" Target="../media/image95.png"/><Relationship Id="rId5" Type="http://schemas.openxmlformats.org/officeDocument/2006/relationships/image" Target="../media/image94.png"/><Relationship Id="rId4" Type="http://schemas.openxmlformats.org/officeDocument/2006/relationships/image" Target="../media/image93.png"/></Relationships>
</file>

<file path=ppt/slides/_rels/slide63.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97.emf"/><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hyperlink" Target="http://www.deltawerken.com/virtualdata/oosterschelde/index_oosterschelde_wide.html" TargetMode="Externa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99.emf"/><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hyperlink" Target="https://boskalis.com/about-us/company-profile/building-with-nature.html" TargetMode="Externa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hyperlink" Target="https://www.mottmac.com/article/70709/living-shoreline-demonstration" TargetMode="Externa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110.jp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png"/><Relationship Id="rId1" Type="http://schemas.openxmlformats.org/officeDocument/2006/relationships/slideLayout" Target="../slideLayouts/slideLayout2.xml"/><Relationship Id="rId4" Type="http://schemas.openxmlformats.org/officeDocument/2006/relationships/image" Target="../media/image114.png"/></Relationships>
</file>

<file path=ppt/slides/_rels/slide83.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8" Type="http://schemas.openxmlformats.org/officeDocument/2006/relationships/image" Target="../media/image120.jfif"/><Relationship Id="rId3" Type="http://schemas.openxmlformats.org/officeDocument/2006/relationships/hyperlink" Target="https://www.mottmac.com/releases/old-colwyn-bay-coastal-defence-scheme-rated-as-outstanding-by-ceequal" TargetMode="External"/><Relationship Id="rId7" Type="http://schemas.openxmlformats.org/officeDocument/2006/relationships/image" Target="../media/image119.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85.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hyperlink" Target="https://www.youtube.com/watch?v=aUqrBV4SiqQ" TargetMode="External"/><Relationship Id="rId2" Type="http://schemas.openxmlformats.org/officeDocument/2006/relationships/image" Target="../media/image122.png"/><Relationship Id="rId1" Type="http://schemas.openxmlformats.org/officeDocument/2006/relationships/slideLayout" Target="../slideLayouts/slideLayout2.xml"/><Relationship Id="rId4" Type="http://schemas.openxmlformats.org/officeDocument/2006/relationships/image" Target="../media/image12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365"/>
            <a:ext cx="9106729" cy="68577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ctrTitle"/>
          </p:nvPr>
        </p:nvSpPr>
        <p:spPr>
          <a:xfrm>
            <a:off x="1255081" y="3611"/>
            <a:ext cx="7851648" cy="1828800"/>
          </a:xfrm>
        </p:spPr>
        <p:txBody>
          <a:bodyPr/>
          <a:lstStyle/>
          <a:p>
            <a:r>
              <a:rPr lang="en-GB"/>
              <a:t>Coastal defence </a:t>
            </a:r>
          </a:p>
        </p:txBody>
      </p:sp>
      <p:sp>
        <p:nvSpPr>
          <p:cNvPr id="3" name="Subtitle 2"/>
          <p:cNvSpPr>
            <a:spLocks noGrp="1"/>
          </p:cNvSpPr>
          <p:nvPr>
            <p:ph type="subTitle" idx="1"/>
          </p:nvPr>
        </p:nvSpPr>
        <p:spPr>
          <a:xfrm>
            <a:off x="251520" y="1676277"/>
            <a:ext cx="7854696" cy="1752600"/>
          </a:xfrm>
        </p:spPr>
        <p:txBody>
          <a:bodyPr/>
          <a:lstStyle/>
          <a:p>
            <a:r>
              <a:rPr lang="en-GB">
                <a:solidFill>
                  <a:schemeClr val="bg2">
                    <a:lumMod val="75000"/>
                  </a:schemeClr>
                </a:solidFill>
              </a:rPr>
              <a:t>Soft or Hard</a:t>
            </a:r>
          </a:p>
          <a:p>
            <a:r>
              <a:rPr lang="en-GB">
                <a:solidFill>
                  <a:schemeClr val="bg2">
                    <a:lumMod val="75000"/>
                  </a:schemeClr>
                </a:solidFill>
              </a:rPr>
              <a:t>Economic development or ecosystem management</a:t>
            </a:r>
          </a:p>
          <a:p>
            <a:r>
              <a:rPr lang="en-GB">
                <a:solidFill>
                  <a:schemeClr val="bg2">
                    <a:lumMod val="75000"/>
                  </a:schemeClr>
                </a:solidFill>
              </a:rPr>
              <a:t>Can we have both?</a:t>
            </a:r>
          </a:p>
        </p:txBody>
      </p:sp>
    </p:spTree>
    <p:extLst>
      <p:ext uri="{BB962C8B-B14F-4D97-AF65-F5344CB8AC3E}">
        <p14:creationId xmlns:p14="http://schemas.microsoft.com/office/powerpoint/2010/main" val="1318089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75" y="0"/>
            <a:ext cx="9155175" cy="6957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251520" y="-99392"/>
            <a:ext cx="8229600" cy="1143000"/>
          </a:xfrm>
        </p:spPr>
        <p:txBody>
          <a:bodyPr/>
          <a:lstStyle/>
          <a:p>
            <a:r>
              <a:rPr lang="en-GB"/>
              <a:t>Introduction</a:t>
            </a:r>
          </a:p>
        </p:txBody>
      </p:sp>
      <p:sp>
        <p:nvSpPr>
          <p:cNvPr id="3" name="Content Placeholder 2"/>
          <p:cNvSpPr>
            <a:spLocks noGrp="1"/>
          </p:cNvSpPr>
          <p:nvPr>
            <p:ph idx="1"/>
          </p:nvPr>
        </p:nvSpPr>
        <p:spPr>
          <a:xfrm>
            <a:off x="35496" y="5114528"/>
            <a:ext cx="8928992" cy="1743472"/>
          </a:xfrm>
        </p:spPr>
        <p:txBody>
          <a:bodyPr>
            <a:normAutofit fontScale="92500"/>
          </a:bodyPr>
          <a:lstStyle/>
          <a:p>
            <a:pPr lvl="1"/>
            <a:r>
              <a:rPr lang="en-GB" sz="1600" dirty="0">
                <a:latin typeface="+mj-lt"/>
              </a:rPr>
              <a:t>Hence we ‘need’ &gt;hydraulic infrastructure (Harbours, defences etc.)(</a:t>
            </a:r>
            <a:r>
              <a:rPr lang="en-GB" sz="1600" dirty="0" err="1">
                <a:latin typeface="+mj-lt"/>
              </a:rPr>
              <a:t>Vriend</a:t>
            </a:r>
            <a:r>
              <a:rPr lang="en-GB" sz="1600" dirty="0">
                <a:latin typeface="+mj-lt"/>
              </a:rPr>
              <a:t> et. al. (2014) and &gt; recreational space</a:t>
            </a:r>
          </a:p>
          <a:p>
            <a:pPr lvl="1"/>
            <a:r>
              <a:rPr lang="en-GB" sz="1600" dirty="0">
                <a:latin typeface="+mj-lt"/>
              </a:rPr>
              <a:t>However SL change will &gt; pressure so design needs to be adaptable</a:t>
            </a:r>
          </a:p>
          <a:p>
            <a:pPr lvl="1"/>
            <a:r>
              <a:rPr lang="en-GB" sz="1600" dirty="0">
                <a:latin typeface="+mj-lt"/>
              </a:rPr>
              <a:t>How can this apparent paradox be met in a sustainable way? Fragile littoral environment.</a:t>
            </a:r>
          </a:p>
          <a:p>
            <a:pPr lvl="1"/>
            <a:r>
              <a:rPr lang="en-GB" sz="1600" dirty="0">
                <a:latin typeface="+mj-lt"/>
              </a:rPr>
              <a:t>Need for multifunctional design</a:t>
            </a:r>
          </a:p>
          <a:p>
            <a:pPr lvl="1"/>
            <a:r>
              <a:rPr lang="en-GB" sz="1600" dirty="0">
                <a:latin typeface="+mj-lt"/>
              </a:rPr>
              <a:t>Netherlands use ‘building with nature’ which is proactive rather than reactive (Waterman, 2008, 2018)</a:t>
            </a:r>
          </a:p>
          <a:p>
            <a:pPr lvl="1"/>
            <a:endParaRPr lang="en-GB" dirty="0"/>
          </a:p>
          <a:p>
            <a:pPr lvl="1"/>
            <a:endParaRPr lang="en-GB" dirty="0"/>
          </a:p>
          <a:p>
            <a:pPr lvl="1"/>
            <a:endParaRPr lang="en-GB" dirty="0"/>
          </a:p>
        </p:txBody>
      </p:sp>
      <p:sp>
        <p:nvSpPr>
          <p:cNvPr id="4" name="TextBox 3"/>
          <p:cNvSpPr txBox="1"/>
          <p:nvPr/>
        </p:nvSpPr>
        <p:spPr>
          <a:xfrm>
            <a:off x="3546155" y="0"/>
            <a:ext cx="5544616" cy="1421928"/>
          </a:xfrm>
          <a:prstGeom prst="rect">
            <a:avLst/>
          </a:prstGeom>
          <a:noFill/>
        </p:spPr>
        <p:txBody>
          <a:bodyPr wrap="square" rtlCol="0">
            <a:spAutoFit/>
          </a:bodyPr>
          <a:lstStyle/>
          <a:p>
            <a:pPr marL="274320" lvl="0" indent="-274320">
              <a:spcBef>
                <a:spcPct val="20000"/>
              </a:spcBef>
              <a:buClr>
                <a:srgbClr val="0BD0D9"/>
              </a:buClr>
              <a:buSzPct val="95000"/>
              <a:buFont typeface="Wingdings 2"/>
              <a:buChar char=""/>
            </a:pPr>
            <a:r>
              <a:rPr lang="en-GB" sz="1600" dirty="0">
                <a:solidFill>
                  <a:schemeClr val="accent6">
                    <a:lumMod val="50000"/>
                  </a:schemeClr>
                </a:solidFill>
                <a:latin typeface="Calibri"/>
              </a:rPr>
              <a:t>Increasingly we live near our coasts (World Bank, 2020)</a:t>
            </a:r>
          </a:p>
          <a:p>
            <a:pPr marL="274320" lvl="0" indent="-274320">
              <a:spcBef>
                <a:spcPct val="20000"/>
              </a:spcBef>
              <a:buClr>
                <a:srgbClr val="0BD0D9"/>
              </a:buClr>
              <a:buSzPct val="95000"/>
              <a:buFont typeface="Wingdings 2"/>
              <a:buChar char=""/>
            </a:pPr>
            <a:r>
              <a:rPr lang="en-GB" sz="1600" dirty="0">
                <a:solidFill>
                  <a:schemeClr val="accent6">
                    <a:lumMod val="50000"/>
                  </a:schemeClr>
                </a:solidFill>
                <a:latin typeface="Calibri"/>
              </a:rPr>
              <a:t>Prosperity puts pressure for goods and services</a:t>
            </a:r>
          </a:p>
          <a:p>
            <a:pPr marL="274320" lvl="0" indent="-274320">
              <a:spcBef>
                <a:spcPct val="20000"/>
              </a:spcBef>
              <a:buClr>
                <a:srgbClr val="0BD0D9"/>
              </a:buClr>
              <a:buSzPct val="95000"/>
              <a:buFont typeface="Wingdings 2"/>
              <a:buChar char=""/>
            </a:pPr>
            <a:r>
              <a:rPr lang="en-GB" sz="1600" dirty="0">
                <a:solidFill>
                  <a:schemeClr val="accent6">
                    <a:lumMod val="50000"/>
                  </a:schemeClr>
                </a:solidFill>
                <a:latin typeface="Calibri"/>
              </a:rPr>
              <a:t>Science is / has increasingly been the source of solutions (van </a:t>
            </a:r>
            <a:r>
              <a:rPr lang="en-GB" sz="1600" dirty="0" err="1">
                <a:solidFill>
                  <a:schemeClr val="accent6">
                    <a:lumMod val="50000"/>
                  </a:schemeClr>
                </a:solidFill>
                <a:latin typeface="Calibri"/>
              </a:rPr>
              <a:t>Koningsveld</a:t>
            </a:r>
            <a:r>
              <a:rPr lang="en-GB" sz="1600" dirty="0">
                <a:solidFill>
                  <a:schemeClr val="accent6">
                    <a:lumMod val="50000"/>
                  </a:schemeClr>
                </a:solidFill>
                <a:latin typeface="Calibri"/>
              </a:rPr>
              <a:t> &amp; Mulder, 2004) but there is a disengagement between science and policy (House &amp; Phillips, 2012)</a:t>
            </a:r>
          </a:p>
        </p:txBody>
      </p:sp>
    </p:spTree>
    <p:extLst>
      <p:ext uri="{BB962C8B-B14F-4D97-AF65-F5344CB8AC3E}">
        <p14:creationId xmlns:p14="http://schemas.microsoft.com/office/powerpoint/2010/main" val="247030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anim calcmode="lin" valueType="num">
                                      <p:cBhvr>
                                        <p:cTn id="8" dur="1000" fill="hold"/>
                                        <p:tgtEl>
                                          <p:spTgt spid="2050"/>
                                        </p:tgtEl>
                                        <p:attrNameLst>
                                          <p:attrName>ppt_x</p:attrName>
                                        </p:attrNameLst>
                                      </p:cBhvr>
                                      <p:tavLst>
                                        <p:tav tm="0">
                                          <p:val>
                                            <p:strVal val="#ppt_x"/>
                                          </p:val>
                                        </p:tav>
                                        <p:tav tm="100000">
                                          <p:val>
                                            <p:strVal val="#ppt_x"/>
                                          </p:val>
                                        </p:tav>
                                      </p:tavLst>
                                    </p:anim>
                                    <p:anim calcmode="lin" valueType="num">
                                      <p:cBhvr>
                                        <p:cTn id="9"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arn(inVertical)">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circle(in)">
                                      <p:cBhvr>
                                        <p:cTn id="19" dur="2000"/>
                                        <p:tgtEl>
                                          <p:spTgt spid="3">
                                            <p:txEl>
                                              <p:pRg st="0" end="0"/>
                                            </p:txEl>
                                          </p:spTgt>
                                        </p:tgtEl>
                                      </p:cBhvr>
                                    </p:animEffect>
                                  </p:childTnLst>
                                </p:cTn>
                              </p:par>
                              <p:par>
                                <p:cTn id="20" presetID="6" presetClass="entr" presetSubtype="16" fill="hold" grpId="0" nodeType="with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circle(in)">
                                      <p:cBhvr>
                                        <p:cTn id="22" dur="2000"/>
                                        <p:tgtEl>
                                          <p:spTgt spid="3">
                                            <p:txEl>
                                              <p:pRg st="1" end="1"/>
                                            </p:txEl>
                                          </p:spTgt>
                                        </p:tgtEl>
                                      </p:cBhvr>
                                    </p:animEffect>
                                  </p:childTnLst>
                                </p:cTn>
                              </p:par>
                              <p:par>
                                <p:cTn id="23" presetID="6" presetClass="entr" presetSubtype="16" fill="hold" grpId="0"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circle(in)">
                                      <p:cBhvr>
                                        <p:cTn id="25" dur="2000"/>
                                        <p:tgtEl>
                                          <p:spTgt spid="3">
                                            <p:txEl>
                                              <p:pRg st="2" end="2"/>
                                            </p:txEl>
                                          </p:spTgt>
                                        </p:tgtEl>
                                      </p:cBhvr>
                                    </p:animEffect>
                                  </p:childTnLst>
                                </p:cTn>
                              </p:par>
                              <p:par>
                                <p:cTn id="26" presetID="6" presetClass="entr" presetSubtype="16" fill="hold" grpId="0"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circle(in)">
                                      <p:cBhvr>
                                        <p:cTn id="28" dur="2000"/>
                                        <p:tgtEl>
                                          <p:spTgt spid="3">
                                            <p:txEl>
                                              <p:pRg st="3" end="3"/>
                                            </p:txEl>
                                          </p:spTgt>
                                        </p:tgtEl>
                                      </p:cBhvr>
                                    </p:animEffect>
                                  </p:childTnLst>
                                </p:cTn>
                              </p:par>
                              <p:par>
                                <p:cTn id="29" presetID="6" presetClass="entr" presetSubtype="16"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circle(in)">
                                      <p:cBhvr>
                                        <p:cTn id="31"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04664"/>
            <a:ext cx="8229600" cy="1143000"/>
          </a:xfrm>
        </p:spPr>
        <p:txBody>
          <a:bodyPr/>
          <a:lstStyle/>
          <a:p>
            <a:r>
              <a:rPr lang="en-GB"/>
              <a:t>Climate change</a:t>
            </a:r>
          </a:p>
        </p:txBody>
      </p:sp>
      <p:sp>
        <p:nvSpPr>
          <p:cNvPr id="3" name="Content Placeholder 2"/>
          <p:cNvSpPr>
            <a:spLocks noGrp="1"/>
          </p:cNvSpPr>
          <p:nvPr>
            <p:ph idx="1"/>
          </p:nvPr>
        </p:nvSpPr>
        <p:spPr/>
        <p:txBody>
          <a:bodyPr vert="horz" lIns="91440" tIns="45720" rIns="91440" bIns="45720" anchor="t">
            <a:normAutofit/>
          </a:bodyPr>
          <a:lstStyle/>
          <a:p>
            <a:r>
              <a:rPr lang="en-GB" sz="1900" dirty="0">
                <a:solidFill>
                  <a:srgbClr val="000000"/>
                </a:solidFill>
                <a:latin typeface="+mj-lt"/>
                <a:ea typeface="Calibri" panose="020F0502020204030204" pitchFamily="34" charset="0"/>
              </a:rPr>
              <a:t>It is apparent that there is an urgent need to minimise the risk of flooding in many areas, this is made evident by a statement provided by the Global Change Research Program Website (2015:3), </a:t>
            </a:r>
          </a:p>
          <a:p>
            <a:r>
              <a:rPr lang="en-GB" sz="1900" i="1" dirty="0">
                <a:solidFill>
                  <a:schemeClr val="tx2">
                    <a:lumMod val="75000"/>
                  </a:schemeClr>
                </a:solidFill>
                <a:latin typeface="+mj-lt"/>
                <a:ea typeface="Calibri" panose="020F0502020204030204" pitchFamily="34" charset="0"/>
              </a:rPr>
              <a:t>“since 1992, the rate of global sea level rise measured by satellites has been roughly twice the rate observed over the last century, providing evidence of additional acceleration.” </a:t>
            </a:r>
          </a:p>
          <a:p>
            <a:r>
              <a:rPr lang="en-GB" sz="1900" dirty="0">
                <a:solidFill>
                  <a:srgbClr val="000000"/>
                </a:solidFill>
                <a:latin typeface="+mj-lt"/>
                <a:ea typeface="Calibri" panose="020F0502020204030204" pitchFamily="34" charset="0"/>
              </a:rPr>
              <a:t>Cazenave and </a:t>
            </a:r>
            <a:r>
              <a:rPr lang="en-GB" sz="1900" dirty="0" err="1">
                <a:solidFill>
                  <a:srgbClr val="000000"/>
                </a:solidFill>
                <a:latin typeface="+mj-lt"/>
                <a:ea typeface="Calibri" panose="020F0502020204030204" pitchFamily="34" charset="0"/>
              </a:rPr>
              <a:t>Cozannet</a:t>
            </a:r>
            <a:r>
              <a:rPr lang="en-GB" sz="1900" dirty="0">
                <a:solidFill>
                  <a:srgbClr val="000000"/>
                </a:solidFill>
                <a:latin typeface="+mj-lt"/>
                <a:ea typeface="Calibri" panose="020F0502020204030204" pitchFamily="34" charset="0"/>
              </a:rPr>
              <a:t> (2014:110) states that </a:t>
            </a:r>
            <a:r>
              <a:rPr lang="en-GB" sz="1900" i="1" dirty="0">
                <a:solidFill>
                  <a:schemeClr val="tx2">
                    <a:lumMod val="75000"/>
                  </a:schemeClr>
                </a:solidFill>
                <a:latin typeface="+mj-lt"/>
                <a:ea typeface="Calibri" panose="020F0502020204030204" pitchFamily="34" charset="0"/>
              </a:rPr>
              <a:t>“In recent years, sea level rise induced by global warming and its impacts on coastal zones has become a question of growing interest in the scientific community, as well as the media and public”. </a:t>
            </a:r>
          </a:p>
          <a:p>
            <a:r>
              <a:rPr lang="en-GB" sz="1900" i="1" dirty="0">
                <a:solidFill>
                  <a:schemeClr val="tx2">
                    <a:lumMod val="75000"/>
                  </a:schemeClr>
                </a:solidFill>
                <a:latin typeface="+mj-lt"/>
                <a:ea typeface="Calibri" panose="020F0502020204030204" pitchFamily="34" charset="0"/>
                <a:cs typeface="Calibri"/>
              </a:rPr>
              <a:t>COP 27 There is a need for more effective coastal protection </a:t>
            </a:r>
            <a:r>
              <a:rPr lang="en-GB" sz="1900" i="1">
                <a:solidFill>
                  <a:schemeClr val="tx2">
                    <a:lumMod val="75000"/>
                  </a:schemeClr>
                </a:solidFill>
                <a:latin typeface="+mj-lt"/>
                <a:ea typeface="Calibri" panose="020F0502020204030204" pitchFamily="34" charset="0"/>
                <a:cs typeface="Calibri"/>
              </a:rPr>
              <a:t>(First post 2022)</a:t>
            </a:r>
            <a:endParaRPr lang="en-GB" sz="1900" i="1" dirty="0">
              <a:solidFill>
                <a:schemeClr val="tx2">
                  <a:lumMod val="75000"/>
                </a:schemeClr>
              </a:solidFill>
              <a:latin typeface="+mj-lt"/>
              <a:ea typeface="Calibri" panose="020F0502020204030204" pitchFamily="34" charset="0"/>
              <a:cs typeface="Calibri"/>
            </a:endParaRPr>
          </a:p>
          <a:p>
            <a:pPr marL="0" indent="0">
              <a:buNone/>
            </a:pPr>
            <a:endParaRPr lang="en-GB" sz="1800" i="1" dirty="0">
              <a:solidFill>
                <a:schemeClr val="tx2">
                  <a:lumMod val="75000"/>
                </a:schemeClr>
              </a:solidFill>
              <a:latin typeface="+mj-lt"/>
            </a:endParaRPr>
          </a:p>
        </p:txBody>
      </p:sp>
      <p:pic>
        <p:nvPicPr>
          <p:cNvPr id="4" name="Picture 3"/>
          <p:cNvPicPr>
            <a:picLocks noChangeAspect="1"/>
          </p:cNvPicPr>
          <p:nvPr/>
        </p:nvPicPr>
        <p:blipFill>
          <a:blip r:embed="rId3"/>
          <a:stretch>
            <a:fillRect/>
          </a:stretch>
        </p:blipFill>
        <p:spPr>
          <a:xfrm>
            <a:off x="5796136" y="0"/>
            <a:ext cx="2771800" cy="1910773"/>
          </a:xfrm>
          <a:prstGeom prst="rect">
            <a:avLst/>
          </a:prstGeom>
        </p:spPr>
      </p:pic>
    </p:spTree>
    <p:extLst>
      <p:ext uri="{BB962C8B-B14F-4D97-AF65-F5344CB8AC3E}">
        <p14:creationId xmlns:p14="http://schemas.microsoft.com/office/powerpoint/2010/main" val="2324018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04664"/>
            <a:ext cx="8229600" cy="1143000"/>
          </a:xfrm>
        </p:spPr>
        <p:txBody>
          <a:bodyPr>
            <a:normAutofit fontScale="90000"/>
          </a:bodyPr>
          <a:lstStyle/>
          <a:p>
            <a:r>
              <a:rPr lang="en-GB" dirty="0"/>
              <a:t>Climate change </a:t>
            </a:r>
            <a:br>
              <a:rPr lang="en-GB" dirty="0"/>
            </a:br>
            <a:r>
              <a:rPr lang="en-GB" dirty="0"/>
              <a:t>and coastal defence</a:t>
            </a:r>
          </a:p>
        </p:txBody>
      </p:sp>
      <p:sp>
        <p:nvSpPr>
          <p:cNvPr id="3" name="Content Placeholder 2"/>
          <p:cNvSpPr>
            <a:spLocks noGrp="1"/>
          </p:cNvSpPr>
          <p:nvPr>
            <p:ph idx="1"/>
          </p:nvPr>
        </p:nvSpPr>
        <p:spPr/>
        <p:txBody>
          <a:bodyPr>
            <a:normAutofit lnSpcReduction="10000"/>
          </a:bodyPr>
          <a:lstStyle/>
          <a:p>
            <a:r>
              <a:rPr lang="en-GB" sz="1900" dirty="0">
                <a:latin typeface="+mj-lt"/>
              </a:rPr>
              <a:t>Due to the occurrence of several major international natural events, such as, hurricanes and storms (Fleming &amp; ICE, 1996:241), the coastal defences are deemed inadequate to withhold large amounts of pressure. </a:t>
            </a:r>
          </a:p>
          <a:p>
            <a:r>
              <a:rPr lang="en-GB" sz="1900" dirty="0">
                <a:latin typeface="+mj-lt"/>
              </a:rPr>
              <a:t>However, a statement by Tanzania Ministry of Natural Resources &amp; Tourism (2003: 56) confirms that the use of coastal defences </a:t>
            </a:r>
            <a:r>
              <a:rPr lang="en-GB" sz="1900" dirty="0">
                <a:solidFill>
                  <a:schemeClr val="tx2">
                    <a:lumMod val="75000"/>
                  </a:schemeClr>
                </a:solidFill>
                <a:latin typeface="+mj-lt"/>
              </a:rPr>
              <a:t>“</a:t>
            </a:r>
            <a:r>
              <a:rPr lang="en-GB" sz="1900" i="1" dirty="0">
                <a:solidFill>
                  <a:schemeClr val="tx2">
                    <a:lumMod val="75000"/>
                  </a:schemeClr>
                </a:solidFill>
                <a:latin typeface="+mj-lt"/>
              </a:rPr>
              <a:t>provides protection both from wave action, stabilizes the backshore and possess a low maintenance cost”. </a:t>
            </a:r>
          </a:p>
          <a:p>
            <a:r>
              <a:rPr lang="en-GB" sz="1900" dirty="0">
                <a:solidFill>
                  <a:srgbClr val="000000"/>
                </a:solidFill>
                <a:latin typeface="+mj-lt"/>
                <a:ea typeface="Calibri" panose="020F0502020204030204" pitchFamily="34" charset="0"/>
              </a:rPr>
              <a:t>lack of historical data regarding the success of flood defences, as noted by the Christchurch City Council Website (2009:70) </a:t>
            </a:r>
            <a:r>
              <a:rPr lang="en-GB" sz="1900" i="1" dirty="0">
                <a:solidFill>
                  <a:schemeClr val="tx2">
                    <a:lumMod val="75000"/>
                  </a:schemeClr>
                </a:solidFill>
                <a:latin typeface="+mj-lt"/>
                <a:ea typeface="Calibri" panose="020F0502020204030204" pitchFamily="34" charset="0"/>
              </a:rPr>
              <a:t>“Some further issues include: lack of long term trend data of flood defences effects due to a relatively short duration of data records; modelling limitations and comparisons of different projects and their effects being invalid or unequal due to different beach types; materials; currents; and environments”.</a:t>
            </a:r>
          </a:p>
          <a:p>
            <a:r>
              <a:rPr lang="en-GB" sz="1900" dirty="0">
                <a:latin typeface="+mj-lt"/>
              </a:rPr>
              <a:t>Environmental awareness of SL and increased storminess (</a:t>
            </a:r>
            <a:r>
              <a:rPr lang="en-GB" sz="1900" dirty="0" err="1">
                <a:latin typeface="+mj-lt"/>
              </a:rPr>
              <a:t>Pachamama</a:t>
            </a:r>
            <a:r>
              <a:rPr lang="en-GB" sz="1900" dirty="0">
                <a:latin typeface="+mj-lt"/>
              </a:rPr>
              <a:t> Alliance, 2016)</a:t>
            </a:r>
          </a:p>
          <a:p>
            <a:pPr marL="0" indent="0">
              <a:buNone/>
            </a:pPr>
            <a:endParaRPr lang="en-GB" sz="1800" i="1" dirty="0">
              <a:solidFill>
                <a:schemeClr val="tx2">
                  <a:lumMod val="75000"/>
                </a:schemeClr>
              </a:solidFill>
              <a:latin typeface="+mj-lt"/>
            </a:endParaRPr>
          </a:p>
        </p:txBody>
      </p:sp>
      <p:pic>
        <p:nvPicPr>
          <p:cNvPr id="5" name="Picture 4"/>
          <p:cNvPicPr>
            <a:picLocks noChangeAspect="1"/>
          </p:cNvPicPr>
          <p:nvPr/>
        </p:nvPicPr>
        <p:blipFill>
          <a:blip r:embed="rId3"/>
          <a:stretch>
            <a:fillRect/>
          </a:stretch>
        </p:blipFill>
        <p:spPr>
          <a:xfrm>
            <a:off x="5996354" y="99135"/>
            <a:ext cx="2995243" cy="1478901"/>
          </a:xfrm>
          <a:prstGeom prst="rect">
            <a:avLst/>
          </a:prstGeom>
        </p:spPr>
      </p:pic>
    </p:spTree>
    <p:extLst>
      <p:ext uri="{BB962C8B-B14F-4D97-AF65-F5344CB8AC3E}">
        <p14:creationId xmlns:p14="http://schemas.microsoft.com/office/powerpoint/2010/main" val="3427222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Cont’d</a:t>
            </a:r>
          </a:p>
        </p:txBody>
      </p:sp>
      <p:sp>
        <p:nvSpPr>
          <p:cNvPr id="3" name="Content Placeholder 2"/>
          <p:cNvSpPr>
            <a:spLocks noGrp="1"/>
          </p:cNvSpPr>
          <p:nvPr>
            <p:ph idx="1"/>
          </p:nvPr>
        </p:nvSpPr>
        <p:spPr>
          <a:xfrm>
            <a:off x="107504" y="2441423"/>
            <a:ext cx="8229600" cy="4389120"/>
          </a:xfrm>
        </p:spPr>
        <p:txBody>
          <a:bodyPr>
            <a:normAutofit fontScale="77500" lnSpcReduction="20000"/>
          </a:bodyPr>
          <a:lstStyle/>
          <a:p>
            <a:r>
              <a:rPr lang="en-GB" dirty="0">
                <a:latin typeface="+mj-lt"/>
              </a:rPr>
              <a:t>In contrast to this, the advantages of the use of coastal defences, is made apparent by Innovate Us Website (2013:3); </a:t>
            </a:r>
            <a:r>
              <a:rPr lang="en-GB" i="1" dirty="0">
                <a:solidFill>
                  <a:schemeClr val="tx2">
                    <a:lumMod val="75000"/>
                  </a:schemeClr>
                </a:solidFill>
                <a:latin typeface="+mj-lt"/>
              </a:rPr>
              <a:t>“Seawalls effectively control soil erosion, and in extreme conditions, seawalls prevent loss of life and property by minimizing erosion. They are strong defences that are durable even in increased energy environments and last longer than other engineering methods”. </a:t>
            </a:r>
          </a:p>
          <a:p>
            <a:r>
              <a:rPr lang="en-GB" dirty="0">
                <a:latin typeface="+mj-lt"/>
              </a:rPr>
              <a:t>Furthermore, coastal defences are designed to retain large amounts of water, and due to the strong structural foundation, the hard engineering technique (e.g. sea wall / rip rap) decreases health and safety hazards to the surrounding area, especially in the circumstance of an extreme event such as a hurricane (IPCC, 1997).</a:t>
            </a:r>
          </a:p>
          <a:p>
            <a:r>
              <a:rPr lang="en-GB" dirty="0">
                <a:latin typeface="+mj-lt"/>
              </a:rPr>
              <a:t>An example of this was described by the website, </a:t>
            </a:r>
            <a:r>
              <a:rPr lang="en-GB" dirty="0" err="1">
                <a:latin typeface="+mj-lt"/>
              </a:rPr>
              <a:t>GeoResources</a:t>
            </a:r>
            <a:r>
              <a:rPr lang="en-GB" dirty="0">
                <a:latin typeface="+mj-lt"/>
              </a:rPr>
              <a:t> (2001), during a weather event, the </a:t>
            </a:r>
            <a:r>
              <a:rPr lang="en-GB" i="1" dirty="0">
                <a:solidFill>
                  <a:schemeClr val="tx2">
                    <a:lumMod val="75000"/>
                  </a:schemeClr>
                </a:solidFill>
                <a:latin typeface="+mj-lt"/>
              </a:rPr>
              <a:t>“Omaha Beach seawall in New Zealand was designed to prevent erosion from everyday waves only, and when a storm in 1976 carved out 10 m behind the existing seawall the whole structure was destroyed”. </a:t>
            </a:r>
            <a:endParaRPr lang="en-GB" dirty="0"/>
          </a:p>
        </p:txBody>
      </p:sp>
      <p:pic>
        <p:nvPicPr>
          <p:cNvPr id="4" name="Picture 3"/>
          <p:cNvPicPr>
            <a:picLocks noChangeAspect="1"/>
          </p:cNvPicPr>
          <p:nvPr/>
        </p:nvPicPr>
        <p:blipFill>
          <a:blip r:embed="rId2"/>
          <a:stretch>
            <a:fillRect/>
          </a:stretch>
        </p:blipFill>
        <p:spPr>
          <a:xfrm>
            <a:off x="5724128" y="32469"/>
            <a:ext cx="3673252" cy="2369839"/>
          </a:xfrm>
          <a:prstGeom prst="rect">
            <a:avLst/>
          </a:prstGeom>
        </p:spPr>
      </p:pic>
    </p:spTree>
    <p:extLst>
      <p:ext uri="{BB962C8B-B14F-4D97-AF65-F5344CB8AC3E}">
        <p14:creationId xmlns:p14="http://schemas.microsoft.com/office/powerpoint/2010/main" val="3209252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xit" presetSubtype="32" fill="hold" grpId="1" nodeType="clickEffect">
                                  <p:stCondLst>
                                    <p:cond delay="0"/>
                                  </p:stCondLst>
                                  <p:childTnLst>
                                    <p:animEffect transition="out" filter="circle(out)">
                                      <p:cBhvr>
                                        <p:cTn id="18" dur="2000"/>
                                        <p:tgtEl>
                                          <p:spTgt spid="3">
                                            <p:txEl>
                                              <p:pRg st="0" end="0"/>
                                            </p:txEl>
                                          </p:spTgt>
                                        </p:tgtEl>
                                      </p:cBhvr>
                                    </p:animEffect>
                                    <p:set>
                                      <p:cBhvr>
                                        <p:cTn id="19" dur="1" fill="hold">
                                          <p:stCondLst>
                                            <p:cond delay="1999"/>
                                          </p:stCondLst>
                                        </p:cTn>
                                        <p:tgtEl>
                                          <p:spTgt spid="3">
                                            <p:txEl>
                                              <p:pRg st="0" end="0"/>
                                            </p:txEl>
                                          </p:spTgt>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6" presetClass="exit" presetSubtype="32" fill="hold" grpId="1" nodeType="clickEffect">
                                  <p:stCondLst>
                                    <p:cond delay="0"/>
                                  </p:stCondLst>
                                  <p:childTnLst>
                                    <p:animEffect transition="out" filter="circle(out)">
                                      <p:cBhvr>
                                        <p:cTn id="23" dur="2000"/>
                                        <p:tgtEl>
                                          <p:spTgt spid="3">
                                            <p:txEl>
                                              <p:pRg st="1" end="1"/>
                                            </p:txEl>
                                          </p:spTgt>
                                        </p:tgtEl>
                                      </p:cBhvr>
                                    </p:animEffect>
                                    <p:set>
                                      <p:cBhvr>
                                        <p:cTn id="24" dur="1" fill="hold">
                                          <p:stCondLst>
                                            <p:cond delay="1999"/>
                                          </p:stCondLst>
                                        </p:cTn>
                                        <p:tgtEl>
                                          <p:spTgt spid="3">
                                            <p:txEl>
                                              <p:pRg st="1" end="1"/>
                                            </p:txEl>
                                          </p:spTgt>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6" presetClass="exit" presetSubtype="32" fill="hold" grpId="1" nodeType="clickEffect">
                                  <p:stCondLst>
                                    <p:cond delay="0"/>
                                  </p:stCondLst>
                                  <p:childTnLst>
                                    <p:animEffect transition="out" filter="circle(out)">
                                      <p:cBhvr>
                                        <p:cTn id="28" dur="2000"/>
                                        <p:tgtEl>
                                          <p:spTgt spid="3">
                                            <p:txEl>
                                              <p:pRg st="2" end="2"/>
                                            </p:txEl>
                                          </p:spTgt>
                                        </p:tgtEl>
                                      </p:cBhvr>
                                    </p:animEffect>
                                    <p:set>
                                      <p:cBhvr>
                                        <p:cTn id="29" dur="1" fill="hold">
                                          <p:stCondLst>
                                            <p:cond delay="1999"/>
                                          </p:stCondLst>
                                        </p:cTn>
                                        <p:tgtEl>
                                          <p:spTgt spid="3">
                                            <p:txEl>
                                              <p:pRg st="2" end="2"/>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5223" y="226760"/>
            <a:ext cx="8229600" cy="1143000"/>
          </a:xfrm>
        </p:spPr>
        <p:txBody>
          <a:bodyPr/>
          <a:lstStyle/>
          <a:p>
            <a:r>
              <a:rPr lang="en-GB" dirty="0"/>
              <a:t>Committee on Climate Change</a:t>
            </a:r>
          </a:p>
        </p:txBody>
      </p:sp>
      <p:sp>
        <p:nvSpPr>
          <p:cNvPr id="3" name="Content Placeholder 2"/>
          <p:cNvSpPr>
            <a:spLocks noGrp="1"/>
          </p:cNvSpPr>
          <p:nvPr>
            <p:ph idx="1"/>
          </p:nvPr>
        </p:nvSpPr>
        <p:spPr>
          <a:xfrm>
            <a:off x="503208" y="1440899"/>
            <a:ext cx="8229600" cy="1796882"/>
          </a:xfrm>
        </p:spPr>
        <p:txBody>
          <a:bodyPr/>
          <a:lstStyle/>
          <a:p>
            <a:r>
              <a:rPr lang="en-GB" dirty="0">
                <a:latin typeface="+mj-lt"/>
              </a:rPr>
              <a:t>“New policies are “urgently” needed to protect homes and landscapes from coastal flooding and erosion in the long term” (Committee on Climate Change, 2019)</a:t>
            </a:r>
          </a:p>
          <a:p>
            <a:r>
              <a:rPr lang="en-GB" dirty="0">
                <a:latin typeface="+mj-lt"/>
                <a:hlinkClick r:id="rId2"/>
              </a:rPr>
              <a:t>Read, summarise and present (CCC, 2018)</a:t>
            </a:r>
            <a:endParaRPr lang="en-GB" dirty="0">
              <a:latin typeface="+mj-lt"/>
            </a:endParaRPr>
          </a:p>
          <a:p>
            <a:endParaRPr lang="en-GB" dirty="0"/>
          </a:p>
        </p:txBody>
      </p:sp>
      <p:pic>
        <p:nvPicPr>
          <p:cNvPr id="4" name="Picture 3"/>
          <p:cNvPicPr>
            <a:picLocks noChangeAspect="1"/>
          </p:cNvPicPr>
          <p:nvPr/>
        </p:nvPicPr>
        <p:blipFill>
          <a:blip r:embed="rId3"/>
          <a:stretch>
            <a:fillRect/>
          </a:stretch>
        </p:blipFill>
        <p:spPr>
          <a:xfrm>
            <a:off x="2306127" y="3237781"/>
            <a:ext cx="4714031" cy="3460172"/>
          </a:xfrm>
          <a:prstGeom prst="rect">
            <a:avLst/>
          </a:prstGeom>
        </p:spPr>
      </p:pic>
    </p:spTree>
    <p:extLst>
      <p:ext uri="{BB962C8B-B14F-4D97-AF65-F5344CB8AC3E}">
        <p14:creationId xmlns:p14="http://schemas.microsoft.com/office/powerpoint/2010/main" val="711690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2120" y="980728"/>
            <a:ext cx="3024336" cy="1143000"/>
          </a:xfrm>
        </p:spPr>
        <p:txBody>
          <a:bodyPr>
            <a:normAutofit fontScale="90000"/>
          </a:bodyPr>
          <a:lstStyle/>
          <a:p>
            <a:pPr algn="ctr"/>
            <a:r>
              <a:rPr lang="en-GB"/>
              <a:t>A Diachronic </a:t>
            </a:r>
            <a:br>
              <a:rPr lang="en-GB"/>
            </a:br>
            <a:r>
              <a:rPr lang="en-GB"/>
              <a:t>example</a:t>
            </a:r>
          </a:p>
        </p:txBody>
      </p:sp>
      <p:sp>
        <p:nvSpPr>
          <p:cNvPr id="3" name="Content Placeholder 2"/>
          <p:cNvSpPr>
            <a:spLocks noGrp="1"/>
          </p:cNvSpPr>
          <p:nvPr>
            <p:ph idx="1"/>
          </p:nvPr>
        </p:nvSpPr>
        <p:spPr>
          <a:xfrm>
            <a:off x="107504" y="908720"/>
            <a:ext cx="4392487" cy="5415880"/>
          </a:xfrm>
        </p:spPr>
        <p:txBody>
          <a:bodyPr>
            <a:noAutofit/>
          </a:bodyPr>
          <a:lstStyle/>
          <a:p>
            <a:r>
              <a:rPr lang="en-GB" sz="1400" dirty="0">
                <a:latin typeface="+mj-lt"/>
              </a:rPr>
              <a:t>In 1801, Postmaster Ellis Hughes of Cape May, New Jersey, placed the following advertisement in the Philadelphia Aurora:</a:t>
            </a:r>
          </a:p>
          <a:p>
            <a:pPr marL="0" indent="0">
              <a:buNone/>
            </a:pPr>
            <a:r>
              <a:rPr lang="en-GB" sz="1400" i="1" dirty="0">
                <a:solidFill>
                  <a:schemeClr val="bg2">
                    <a:lumMod val="25000"/>
                  </a:schemeClr>
                </a:solidFill>
                <a:latin typeface="+mj-lt"/>
              </a:rPr>
              <a:t>“The slope of the shore is so regular that persons may wade a great distance. It is the most delightful spot that citizens can go in the hot season.”</a:t>
            </a:r>
          </a:p>
          <a:p>
            <a:endParaRPr lang="en-GB" sz="1400" dirty="0">
              <a:latin typeface="+mj-lt"/>
            </a:endParaRPr>
          </a:p>
          <a:p>
            <a:r>
              <a:rPr lang="en-GB" sz="1400" dirty="0">
                <a:latin typeface="+mj-lt"/>
              </a:rPr>
              <a:t>This was the first beach advertisement in America and sparked the beginning of the American rush to the shore.</a:t>
            </a:r>
          </a:p>
          <a:p>
            <a:pPr marL="0" indent="0">
              <a:buNone/>
            </a:pPr>
            <a:r>
              <a:rPr lang="en-GB" sz="1400" dirty="0">
                <a:latin typeface="+mj-lt"/>
              </a:rPr>
              <a:t> </a:t>
            </a:r>
          </a:p>
          <a:p>
            <a:r>
              <a:rPr lang="en-GB" sz="1400" dirty="0">
                <a:latin typeface="+mj-lt"/>
              </a:rPr>
              <a:t>In the next 75 years, six Presidents vacationed at Cape May. At the time of the Civil War it was certainly the country’s most prestigious beach resort. The resort’s prestige continued into the 20th century. In 1908, Henry Ford raced his newest model cars on Cape May beaches.</a:t>
            </a:r>
          </a:p>
          <a:p>
            <a:endParaRPr lang="en-GB" sz="1400" dirty="0">
              <a:latin typeface="+mj-lt"/>
            </a:endParaRPr>
          </a:p>
          <a:p>
            <a:r>
              <a:rPr lang="en-GB" sz="1400" dirty="0">
                <a:latin typeface="+mj-lt"/>
              </a:rPr>
              <a:t>Cape May was no longer found on anyone’s list of great beach resorts. The problem was not that the resort is too old-fashioned, but that no beach remains on the cape due in part to beach management (coastal care.org, 2014)</a:t>
            </a:r>
          </a:p>
          <a:p>
            <a:r>
              <a:rPr lang="en-GB" sz="1400" dirty="0">
                <a:latin typeface="+mj-lt"/>
              </a:rPr>
              <a:t>However, </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5758" y="2708920"/>
            <a:ext cx="4558242"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228184" y="6021288"/>
            <a:ext cx="2115194" cy="369332"/>
          </a:xfrm>
          <a:prstGeom prst="rect">
            <a:avLst/>
          </a:prstGeom>
          <a:noFill/>
        </p:spPr>
        <p:txBody>
          <a:bodyPr wrap="none" rtlCol="0">
            <a:spAutoFit/>
          </a:bodyPr>
          <a:lstStyle/>
          <a:p>
            <a:r>
              <a:rPr lang="en-GB">
                <a:latin typeface="+mj-lt"/>
              </a:rPr>
              <a:t>Capemay.com, 2014</a:t>
            </a:r>
          </a:p>
        </p:txBody>
      </p:sp>
    </p:spTree>
    <p:extLst>
      <p:ext uri="{BB962C8B-B14F-4D97-AF65-F5344CB8AC3E}">
        <p14:creationId xmlns:p14="http://schemas.microsoft.com/office/powerpoint/2010/main" val="3094135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ox(in)">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ox(in)">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ox(in)">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box(in)">
                                      <p:cBhvr>
                                        <p:cTn id="32" dur="20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 presetClass="entr" presetSubtype="16"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box(in)">
                                      <p:cBhvr>
                                        <p:cTn id="37"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Cape May Shore Protection Scheme</a:t>
            </a:r>
          </a:p>
        </p:txBody>
      </p:sp>
      <p:sp>
        <p:nvSpPr>
          <p:cNvPr id="3" name="Content Placeholder 2"/>
          <p:cNvSpPr>
            <a:spLocks noGrp="1"/>
          </p:cNvSpPr>
          <p:nvPr>
            <p:ph idx="1"/>
          </p:nvPr>
        </p:nvSpPr>
        <p:spPr/>
        <p:txBody>
          <a:bodyPr/>
          <a:lstStyle/>
          <a:p>
            <a:r>
              <a:rPr lang="en-GB" dirty="0">
                <a:hlinkClick r:id="rId2"/>
              </a:rPr>
              <a:t>Images of before and after (2019)</a:t>
            </a:r>
            <a:endParaRPr lang="en-GB" dirty="0"/>
          </a:p>
        </p:txBody>
      </p:sp>
      <p:pic>
        <p:nvPicPr>
          <p:cNvPr id="4" name="Picture 3"/>
          <p:cNvPicPr>
            <a:picLocks noChangeAspect="1"/>
          </p:cNvPicPr>
          <p:nvPr/>
        </p:nvPicPr>
        <p:blipFill>
          <a:blip r:embed="rId3"/>
          <a:stretch>
            <a:fillRect/>
          </a:stretch>
        </p:blipFill>
        <p:spPr>
          <a:xfrm>
            <a:off x="1339972" y="2492136"/>
            <a:ext cx="6383546" cy="4101927"/>
          </a:xfrm>
          <a:prstGeom prst="rect">
            <a:avLst/>
          </a:prstGeom>
        </p:spPr>
      </p:pic>
    </p:spTree>
    <p:extLst>
      <p:ext uri="{BB962C8B-B14F-4D97-AF65-F5344CB8AC3E}">
        <p14:creationId xmlns:p14="http://schemas.microsoft.com/office/powerpoint/2010/main" val="2390088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980728"/>
            <a:ext cx="8229600" cy="1143000"/>
          </a:xfrm>
        </p:spPr>
        <p:txBody>
          <a:bodyPr>
            <a:normAutofit fontScale="90000"/>
          </a:bodyPr>
          <a:lstStyle/>
          <a:p>
            <a:r>
              <a:rPr lang="en-GB"/>
              <a:t>Two ends of a spectrum</a:t>
            </a:r>
            <a:br>
              <a:rPr lang="en-GB"/>
            </a:br>
            <a:endParaRPr lang="en-GB"/>
          </a:p>
        </p:txBody>
      </p:sp>
      <p:sp>
        <p:nvSpPr>
          <p:cNvPr id="3" name="Content Placeholder 2"/>
          <p:cNvSpPr>
            <a:spLocks noGrp="1"/>
          </p:cNvSpPr>
          <p:nvPr>
            <p:ph idx="1"/>
          </p:nvPr>
        </p:nvSpPr>
        <p:spPr>
          <a:xfrm>
            <a:off x="395536" y="2348880"/>
            <a:ext cx="5482952" cy="4389120"/>
          </a:xfrm>
        </p:spPr>
        <p:txBody>
          <a:bodyPr>
            <a:normAutofit fontScale="77500" lnSpcReduction="20000"/>
          </a:bodyPr>
          <a:lstStyle/>
          <a:p>
            <a:r>
              <a:rPr lang="en-GB">
                <a:latin typeface="+mj-lt"/>
              </a:rPr>
              <a:t>Hard engineering</a:t>
            </a:r>
          </a:p>
          <a:p>
            <a:pPr lvl="1"/>
            <a:r>
              <a:rPr lang="en-GB">
                <a:solidFill>
                  <a:schemeClr val="bg2">
                    <a:lumMod val="25000"/>
                  </a:schemeClr>
                </a:solidFill>
                <a:latin typeface="+mj-lt"/>
              </a:rPr>
              <a:t>Controlled disruption of natural processes by using manmade structures: Sea walls (e.g. </a:t>
            </a:r>
            <a:r>
              <a:rPr lang="en-GB" err="1">
                <a:solidFill>
                  <a:schemeClr val="bg2">
                    <a:lumMod val="25000"/>
                  </a:schemeClr>
                </a:solidFill>
                <a:latin typeface="+mj-lt"/>
              </a:rPr>
              <a:t>tetrapods</a:t>
            </a:r>
            <a:r>
              <a:rPr lang="en-GB">
                <a:solidFill>
                  <a:schemeClr val="bg2">
                    <a:lumMod val="25000"/>
                  </a:schemeClr>
                </a:solidFill>
                <a:latin typeface="+mj-lt"/>
              </a:rPr>
              <a:t>), revetments (e.g. riprap / Rock armour), </a:t>
            </a:r>
            <a:r>
              <a:rPr lang="en-GB" err="1">
                <a:solidFill>
                  <a:schemeClr val="bg2">
                    <a:lumMod val="25000"/>
                  </a:schemeClr>
                </a:solidFill>
                <a:latin typeface="+mj-lt"/>
              </a:rPr>
              <a:t>Groyne</a:t>
            </a:r>
            <a:r>
              <a:rPr lang="en-GB">
                <a:solidFill>
                  <a:schemeClr val="bg2">
                    <a:lumMod val="25000"/>
                  </a:schemeClr>
                </a:solidFill>
                <a:latin typeface="+mj-lt"/>
              </a:rPr>
              <a:t>, Gabion (can be a seawall, revetment </a:t>
            </a:r>
            <a:r>
              <a:rPr lang="en-GB" err="1">
                <a:solidFill>
                  <a:schemeClr val="bg2">
                    <a:lumMod val="25000"/>
                  </a:schemeClr>
                </a:solidFill>
                <a:latin typeface="+mj-lt"/>
              </a:rPr>
              <a:t>etc</a:t>
            </a:r>
            <a:r>
              <a:rPr lang="en-GB">
                <a:solidFill>
                  <a:schemeClr val="bg2">
                    <a:lumMod val="25000"/>
                  </a:schemeClr>
                </a:solidFill>
                <a:latin typeface="+mj-lt"/>
              </a:rPr>
              <a:t>), offshore breakwater . . . </a:t>
            </a:r>
          </a:p>
          <a:p>
            <a:r>
              <a:rPr lang="en-GB">
                <a:latin typeface="+mj-lt"/>
              </a:rPr>
              <a:t>Soft engineering</a:t>
            </a:r>
          </a:p>
          <a:p>
            <a:pPr lvl="1"/>
            <a:r>
              <a:rPr lang="en-GB">
                <a:solidFill>
                  <a:schemeClr val="bg2">
                    <a:lumMod val="25000"/>
                  </a:schemeClr>
                </a:solidFill>
                <a:latin typeface="+mj-lt"/>
              </a:rPr>
              <a:t>The use of ecological principles and practices to reduce erosion, save money, help stabilisation, and improve safety while enhancing habitats and aesthetics. Often cheaper and sustainable E.g. Vegetation, nourishment, cliff </a:t>
            </a:r>
            <a:r>
              <a:rPr lang="en-GB" err="1">
                <a:solidFill>
                  <a:schemeClr val="bg2">
                    <a:lumMod val="25000"/>
                  </a:schemeClr>
                </a:solidFill>
                <a:latin typeface="+mj-lt"/>
              </a:rPr>
              <a:t>regrading</a:t>
            </a:r>
            <a:r>
              <a:rPr lang="en-GB">
                <a:solidFill>
                  <a:schemeClr val="bg2">
                    <a:lumMod val="25000"/>
                  </a:schemeClr>
                </a:solidFill>
                <a:latin typeface="+mj-lt"/>
              </a:rPr>
              <a:t>, beach reshaping, managed retreat, coastal realignment . . . </a:t>
            </a:r>
          </a:p>
          <a:p>
            <a:pPr lvl="1"/>
            <a:endParaRPr lang="en-GB">
              <a:latin typeface="+mj-lt"/>
            </a:endParaRPr>
          </a:p>
          <a:p>
            <a:r>
              <a:rPr lang="en-GB">
                <a:latin typeface="+mj-lt"/>
              </a:rPr>
              <a:t>But what about: </a:t>
            </a:r>
            <a:r>
              <a:rPr lang="en-GB">
                <a:solidFill>
                  <a:srgbClr val="FF0000"/>
                </a:solidFill>
                <a:latin typeface="+mj-lt"/>
              </a:rPr>
              <a:t>Durability, Cost, Effectiveness</a:t>
            </a:r>
          </a:p>
          <a:p>
            <a:pPr lvl="1"/>
            <a:endParaRPr lang="en-GB">
              <a:solidFill>
                <a:srgbClr val="FF0000"/>
              </a:solidFill>
            </a:endParaRP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3221" y="2060848"/>
            <a:ext cx="2636789" cy="36724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Left-Right Arrow 3"/>
          <p:cNvSpPr/>
          <p:nvPr/>
        </p:nvSpPr>
        <p:spPr>
          <a:xfrm>
            <a:off x="755576" y="1700808"/>
            <a:ext cx="4968552" cy="288032"/>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45201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1" dur="500"/>
                                        <p:tgtEl>
                                          <p:spTgt spid="3">
                                            <p:txEl>
                                              <p:pRg st="2" end="2"/>
                                            </p:txEl>
                                          </p:spTgt>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p:cTn id="24"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5"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p:cTn id="31"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Environmental awareness</a:t>
            </a:r>
          </a:p>
        </p:txBody>
      </p:sp>
      <p:sp>
        <p:nvSpPr>
          <p:cNvPr id="3" name="Content Placeholder 2"/>
          <p:cNvSpPr>
            <a:spLocks noGrp="1"/>
          </p:cNvSpPr>
          <p:nvPr>
            <p:ph idx="1"/>
          </p:nvPr>
        </p:nvSpPr>
        <p:spPr/>
        <p:txBody>
          <a:bodyPr/>
          <a:lstStyle/>
          <a:p>
            <a:r>
              <a:rPr lang="en-GB" i="1">
                <a:latin typeface="+mj-lt"/>
              </a:rPr>
              <a:t>Cohen (2015:78) gives an insight into the negatives of environmental awareness being outweighed by the advantages, as </a:t>
            </a:r>
            <a:r>
              <a:rPr lang="en-GB" i="1">
                <a:solidFill>
                  <a:schemeClr val="tx2">
                    <a:lumMod val="75000"/>
                  </a:schemeClr>
                </a:solidFill>
                <a:latin typeface="+mj-lt"/>
              </a:rPr>
              <a:t>“This awareness has been growing for about a century, but has picked up momentum in the past decade. As urbanization and economic development grow throughout the world, we are seeing it accompanied by increased worldwide environmental awareness as well.”</a:t>
            </a:r>
          </a:p>
        </p:txBody>
      </p:sp>
    </p:spTree>
    <p:extLst>
      <p:ext uri="{BB962C8B-B14F-4D97-AF65-F5344CB8AC3E}">
        <p14:creationId xmlns:p14="http://schemas.microsoft.com/office/powerpoint/2010/main" val="3723168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 y="14275"/>
            <a:ext cx="9182100" cy="6843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9050" y="-3938"/>
            <a:ext cx="8229600" cy="1143000"/>
          </a:xfrm>
        </p:spPr>
        <p:txBody>
          <a:bodyPr/>
          <a:lstStyle/>
          <a:p>
            <a:r>
              <a:rPr lang="en-GB"/>
              <a:t>Hard engineering</a:t>
            </a:r>
          </a:p>
        </p:txBody>
      </p:sp>
    </p:spTree>
    <p:extLst>
      <p:ext uri="{BB962C8B-B14F-4D97-AF65-F5344CB8AC3E}">
        <p14:creationId xmlns:p14="http://schemas.microsoft.com/office/powerpoint/2010/main" val="1331689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Can Lab experiments help?</a:t>
            </a:r>
          </a:p>
        </p:txBody>
      </p:sp>
      <p:sp>
        <p:nvSpPr>
          <p:cNvPr id="3" name="Content Placeholder 2"/>
          <p:cNvSpPr>
            <a:spLocks noGrp="1"/>
          </p:cNvSpPr>
          <p:nvPr>
            <p:ph idx="1"/>
          </p:nvPr>
        </p:nvSpPr>
        <p:spPr/>
        <p:txBody>
          <a:bodyPr/>
          <a:lstStyle/>
          <a:p>
            <a:r>
              <a:rPr lang="en-GB" dirty="0">
                <a:hlinkClick r:id="rId2"/>
              </a:rPr>
              <a:t>Lab testing of coastal defences 12 </a:t>
            </a:r>
            <a:r>
              <a:rPr lang="en-GB" dirty="0" err="1">
                <a:hlinkClick r:id="rId2"/>
              </a:rPr>
              <a:t>mins</a:t>
            </a:r>
            <a:r>
              <a:rPr lang="en-GB" dirty="0">
                <a:hlinkClick r:id="rId2"/>
              </a:rPr>
              <a:t>.</a:t>
            </a:r>
            <a:endParaRPr lang="en-GB" dirty="0"/>
          </a:p>
        </p:txBody>
      </p:sp>
      <p:pic>
        <p:nvPicPr>
          <p:cNvPr id="4" name="Picture 3"/>
          <p:cNvPicPr>
            <a:picLocks noChangeAspect="1"/>
          </p:cNvPicPr>
          <p:nvPr/>
        </p:nvPicPr>
        <p:blipFill>
          <a:blip r:embed="rId3"/>
          <a:stretch>
            <a:fillRect/>
          </a:stretch>
        </p:blipFill>
        <p:spPr>
          <a:xfrm>
            <a:off x="131884" y="3433453"/>
            <a:ext cx="8680722" cy="3191974"/>
          </a:xfrm>
          <a:prstGeom prst="rect">
            <a:avLst/>
          </a:prstGeom>
        </p:spPr>
      </p:pic>
    </p:spTree>
    <p:extLst>
      <p:ext uri="{BB962C8B-B14F-4D97-AF65-F5344CB8AC3E}">
        <p14:creationId xmlns:p14="http://schemas.microsoft.com/office/powerpoint/2010/main" val="198527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0" y="2185988"/>
            <a:ext cx="5524500" cy="2486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500" y="1785938"/>
            <a:ext cx="5715000" cy="3286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Connector 4"/>
          <p:cNvCxnSpPr/>
          <p:nvPr/>
        </p:nvCxnSpPr>
        <p:spPr>
          <a:xfrm>
            <a:off x="2267744" y="6525344"/>
            <a:ext cx="5760640" cy="0"/>
          </a:xfrm>
          <a:prstGeom prst="line">
            <a:avLst/>
          </a:prstGeom>
          <a:ln w="38100">
            <a:solidFill>
              <a:schemeClr val="accent5">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65649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1321" y="476672"/>
            <a:ext cx="8229600" cy="1143000"/>
          </a:xfrm>
        </p:spPr>
        <p:txBody>
          <a:bodyPr/>
          <a:lstStyle/>
          <a:p>
            <a:r>
              <a:rPr lang="en-GB"/>
              <a:t>Sea walls</a:t>
            </a:r>
          </a:p>
        </p:txBody>
      </p:sp>
      <p:sp>
        <p:nvSpPr>
          <p:cNvPr id="3" name="Content Placeholder 2"/>
          <p:cNvSpPr>
            <a:spLocks noGrp="1"/>
          </p:cNvSpPr>
          <p:nvPr>
            <p:ph idx="1"/>
          </p:nvPr>
        </p:nvSpPr>
        <p:spPr>
          <a:xfrm>
            <a:off x="467544" y="2060848"/>
            <a:ext cx="8496944" cy="4695800"/>
          </a:xfrm>
        </p:spPr>
        <p:txBody>
          <a:bodyPr>
            <a:normAutofit fontScale="85000" lnSpcReduction="20000"/>
          </a:bodyPr>
          <a:lstStyle/>
          <a:p>
            <a:r>
              <a:rPr lang="en-GB">
                <a:solidFill>
                  <a:schemeClr val="bg2">
                    <a:lumMod val="25000"/>
                  </a:schemeClr>
                </a:solidFill>
                <a:latin typeface="+mj-lt"/>
              </a:rPr>
              <a:t>Provides excellent protection and safety BUT:</a:t>
            </a:r>
          </a:p>
          <a:p>
            <a:r>
              <a:rPr lang="en-GB">
                <a:latin typeface="+mj-lt"/>
              </a:rPr>
              <a:t>Seawalls reflects wave energy, ultimately removing the beach and steepening the offshore profile. (The length of time required for this damage to occur is one to thirty years.) The steepened offshore profile increases the storm-wave energy striking the shoreline; this in turn increases erosion.</a:t>
            </a:r>
          </a:p>
          <a:p>
            <a:r>
              <a:rPr lang="en-GB">
                <a:solidFill>
                  <a:schemeClr val="bg2">
                    <a:lumMod val="25000"/>
                  </a:schemeClr>
                </a:solidFill>
                <a:latin typeface="+mj-lt"/>
              </a:rPr>
              <a:t>Seawalls can increase the intensity of </a:t>
            </a:r>
            <a:r>
              <a:rPr lang="en-GB" err="1">
                <a:solidFill>
                  <a:schemeClr val="bg2">
                    <a:lumMod val="25000"/>
                  </a:schemeClr>
                </a:solidFill>
                <a:latin typeface="+mj-lt"/>
              </a:rPr>
              <a:t>longshore</a:t>
            </a:r>
            <a:r>
              <a:rPr lang="en-GB">
                <a:solidFill>
                  <a:schemeClr val="bg2">
                    <a:lumMod val="25000"/>
                  </a:schemeClr>
                </a:solidFill>
                <a:latin typeface="+mj-lt"/>
              </a:rPr>
              <a:t> currents, hastening removal of the beach</a:t>
            </a:r>
          </a:p>
          <a:p>
            <a:r>
              <a:rPr lang="en-GB">
                <a:latin typeface="+mj-lt"/>
              </a:rPr>
              <a:t>Seawalls prevents the exchange of sand between dunes and beach. Thus, the beach cannot supply new sand to the dunes on the island, nor flatten as it tends to do during storms.</a:t>
            </a:r>
          </a:p>
          <a:p>
            <a:r>
              <a:rPr lang="en-GB">
                <a:solidFill>
                  <a:schemeClr val="bg2">
                    <a:lumMod val="25000"/>
                  </a:schemeClr>
                </a:solidFill>
                <a:latin typeface="+mj-lt"/>
              </a:rPr>
              <a:t>Seawalls can concentrate wave and current energy at the ends of the wall, increasing erosion at these points.  </a:t>
            </a:r>
          </a:p>
          <a:p>
            <a:pPr marL="0" indent="0" algn="r">
              <a:buNone/>
            </a:pPr>
            <a:r>
              <a:rPr lang="en-GB">
                <a:latin typeface="+mj-lt"/>
              </a:rPr>
              <a:t>(Coastal care.org, 2014)</a:t>
            </a:r>
          </a:p>
          <a:p>
            <a:r>
              <a:rPr lang="en-GB">
                <a:latin typeface="+mj-lt"/>
              </a:rPr>
              <a:t>Cost and environmental impact</a:t>
            </a:r>
          </a:p>
          <a:p>
            <a:endParaRPr lang="en-GB"/>
          </a:p>
        </p:txBody>
      </p:sp>
      <p:pic>
        <p:nvPicPr>
          <p:cNvPr id="819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184" y="21848"/>
            <a:ext cx="2852737" cy="190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8388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Seawalls have a ‘lifecycle’</a:t>
            </a:r>
          </a:p>
        </p:txBody>
      </p:sp>
      <p:sp>
        <p:nvSpPr>
          <p:cNvPr id="3" name="Content Placeholder 2"/>
          <p:cNvSpPr>
            <a:spLocks noGrp="1"/>
          </p:cNvSpPr>
          <p:nvPr>
            <p:ph idx="1"/>
          </p:nvPr>
        </p:nvSpPr>
        <p:spPr/>
        <p:txBody>
          <a:bodyPr/>
          <a:lstStyle/>
          <a:p>
            <a:endParaRPr lang="en-GB"/>
          </a:p>
        </p:txBody>
      </p:sp>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276872"/>
            <a:ext cx="8833378" cy="2808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528617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80728"/>
            <a:ext cx="2674640" cy="1143000"/>
          </a:xfrm>
        </p:spPr>
        <p:txBody>
          <a:bodyPr>
            <a:normAutofit fontScale="90000"/>
          </a:bodyPr>
          <a:lstStyle/>
          <a:p>
            <a:r>
              <a:rPr lang="en-GB"/>
              <a:t>Seawalls: </a:t>
            </a:r>
            <a:r>
              <a:rPr lang="en-GB" err="1"/>
              <a:t>Tetrapods</a:t>
            </a:r>
            <a:endParaRPr lang="en-GB"/>
          </a:p>
        </p:txBody>
      </p:sp>
      <p:sp>
        <p:nvSpPr>
          <p:cNvPr id="3" name="Content Placeholder 2"/>
          <p:cNvSpPr>
            <a:spLocks noGrp="1"/>
          </p:cNvSpPr>
          <p:nvPr>
            <p:ph idx="1"/>
          </p:nvPr>
        </p:nvSpPr>
        <p:spPr/>
        <p:txBody>
          <a:bodyPr/>
          <a:lstStyle/>
          <a:p>
            <a:endParaRPr lang="en-GB"/>
          </a:p>
        </p:txBody>
      </p:sp>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28200" y="548680"/>
            <a:ext cx="6676394" cy="44672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501008"/>
            <a:ext cx="5870286" cy="33615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802991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1840" y="3124400"/>
            <a:ext cx="5927332" cy="37332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r>
              <a:rPr lang="en-GB"/>
              <a:t>Revetments</a:t>
            </a:r>
          </a:p>
        </p:txBody>
      </p:sp>
      <p:sp>
        <p:nvSpPr>
          <p:cNvPr id="3" name="Content Placeholder 2"/>
          <p:cNvSpPr>
            <a:spLocks noGrp="1"/>
          </p:cNvSpPr>
          <p:nvPr>
            <p:ph idx="1"/>
          </p:nvPr>
        </p:nvSpPr>
        <p:spPr>
          <a:xfrm>
            <a:off x="107504" y="1988840"/>
            <a:ext cx="2625308" cy="4389120"/>
          </a:xfrm>
        </p:spPr>
        <p:txBody>
          <a:bodyPr>
            <a:normAutofit fontScale="70000" lnSpcReduction="20000"/>
          </a:bodyPr>
          <a:lstStyle/>
          <a:p>
            <a:r>
              <a:rPr lang="en-GB">
                <a:latin typeface="+mj-lt"/>
              </a:rPr>
              <a:t>Sloping structures that absorb wave energy and minimise reflection</a:t>
            </a:r>
          </a:p>
          <a:p>
            <a:r>
              <a:rPr lang="en-GB">
                <a:solidFill>
                  <a:schemeClr val="bg2">
                    <a:lumMod val="25000"/>
                  </a:schemeClr>
                </a:solidFill>
                <a:latin typeface="+mj-lt"/>
              </a:rPr>
              <a:t>Wood, concrete sand filled geotextiles, gabions etc. often used to reinforce seawalls that have lost their beach but unlike seawalls does not protect against flooding (Just erosion).  </a:t>
            </a:r>
          </a:p>
          <a:p>
            <a:r>
              <a:rPr lang="en-GB">
                <a:latin typeface="+mj-lt"/>
              </a:rPr>
              <a:t>Poor for recreation and fishing industries because of the steep slope</a:t>
            </a: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3912" y="0"/>
            <a:ext cx="3840088" cy="28800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71458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836712"/>
            <a:ext cx="4536504" cy="1143000"/>
          </a:xfrm>
        </p:spPr>
        <p:txBody>
          <a:bodyPr>
            <a:normAutofit fontScale="90000"/>
          </a:bodyPr>
          <a:lstStyle/>
          <a:p>
            <a:r>
              <a:rPr lang="en-GB"/>
              <a:t>Rip rap revetments (Rock armour)</a:t>
            </a:r>
          </a:p>
        </p:txBody>
      </p:sp>
      <p:sp>
        <p:nvSpPr>
          <p:cNvPr id="3" name="Content Placeholder 2"/>
          <p:cNvSpPr>
            <a:spLocks noGrp="1"/>
          </p:cNvSpPr>
          <p:nvPr>
            <p:ph idx="1"/>
          </p:nvPr>
        </p:nvSpPr>
        <p:spPr/>
        <p:txBody>
          <a:bodyPr/>
          <a:lstStyle/>
          <a:p>
            <a:endParaRPr lang="en-GB"/>
          </a:p>
        </p:txBody>
      </p:sp>
      <p:pic>
        <p:nvPicPr>
          <p:cNvPr id="1024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284984"/>
            <a:ext cx="7548184" cy="3312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6" name="Picture 6"/>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5359430" y="836712"/>
            <a:ext cx="3690872" cy="2448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3"/>
          <p:cNvSpPr/>
          <p:nvPr/>
        </p:nvSpPr>
        <p:spPr>
          <a:xfrm>
            <a:off x="395536" y="4653136"/>
            <a:ext cx="2592288" cy="1872208"/>
          </a:xfrm>
          <a:prstGeom prst="ellipse">
            <a:avLst/>
          </a:prstGeom>
          <a:no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006788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0506"/>
            <a:ext cx="1547664" cy="1160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GB" err="1"/>
              <a:t>Groynes</a:t>
            </a:r>
            <a:endParaRPr lang="en-GB"/>
          </a:p>
        </p:txBody>
      </p:sp>
      <p:sp>
        <p:nvSpPr>
          <p:cNvPr id="3" name="Content Placeholder 2"/>
          <p:cNvSpPr>
            <a:spLocks noGrp="1"/>
          </p:cNvSpPr>
          <p:nvPr>
            <p:ph idx="1"/>
          </p:nvPr>
        </p:nvSpPr>
        <p:spPr>
          <a:xfrm>
            <a:off x="107504" y="1935480"/>
            <a:ext cx="4176464" cy="4389120"/>
          </a:xfrm>
        </p:spPr>
        <p:txBody>
          <a:bodyPr>
            <a:normAutofit fontScale="70000" lnSpcReduction="20000"/>
          </a:bodyPr>
          <a:lstStyle/>
          <a:p>
            <a:r>
              <a:rPr lang="en-GB">
                <a:latin typeface="+mj-lt"/>
              </a:rPr>
              <a:t>Hard Engineering Measures </a:t>
            </a:r>
            <a:r>
              <a:rPr lang="en-GB" err="1">
                <a:latin typeface="+mj-lt"/>
              </a:rPr>
              <a:t>Groynes</a:t>
            </a:r>
            <a:r>
              <a:rPr lang="en-GB">
                <a:latin typeface="+mj-lt"/>
              </a:rPr>
              <a:t> Built at right angles to the shore to prevent </a:t>
            </a:r>
            <a:r>
              <a:rPr lang="en-GB" err="1">
                <a:latin typeface="+mj-lt"/>
              </a:rPr>
              <a:t>longshore</a:t>
            </a:r>
            <a:r>
              <a:rPr lang="en-GB">
                <a:latin typeface="+mj-lt"/>
              </a:rPr>
              <a:t> drift . These structures absorb or reduce the energy of the waves and cause materials to be deposited on the side of the </a:t>
            </a:r>
            <a:r>
              <a:rPr lang="en-GB" err="1">
                <a:latin typeface="+mj-lt"/>
              </a:rPr>
              <a:t>groyne</a:t>
            </a:r>
            <a:r>
              <a:rPr lang="en-GB">
                <a:latin typeface="+mj-lt"/>
              </a:rPr>
              <a:t> facing the </a:t>
            </a:r>
            <a:r>
              <a:rPr lang="en-GB" err="1">
                <a:latin typeface="+mj-lt"/>
              </a:rPr>
              <a:t>longshore</a:t>
            </a:r>
            <a:r>
              <a:rPr lang="en-GB">
                <a:latin typeface="+mj-lt"/>
              </a:rPr>
              <a:t> drift.</a:t>
            </a:r>
          </a:p>
          <a:p>
            <a:pPr lvl="1"/>
            <a:r>
              <a:rPr lang="en-GB">
                <a:solidFill>
                  <a:schemeClr val="bg2">
                    <a:lumMod val="25000"/>
                  </a:schemeClr>
                </a:solidFill>
                <a:latin typeface="+mj-lt"/>
              </a:rPr>
              <a:t>Permeable Or impermeable</a:t>
            </a:r>
          </a:p>
          <a:p>
            <a:pPr lvl="1"/>
            <a:r>
              <a:rPr lang="en-GB">
                <a:solidFill>
                  <a:schemeClr val="bg2">
                    <a:lumMod val="25000"/>
                  </a:schemeClr>
                </a:solidFill>
                <a:latin typeface="+mj-lt"/>
              </a:rPr>
              <a:t>Submerged or non-submerged</a:t>
            </a:r>
          </a:p>
          <a:p>
            <a:pPr lvl="1"/>
            <a:r>
              <a:rPr lang="en-GB">
                <a:solidFill>
                  <a:schemeClr val="bg2">
                    <a:lumMod val="25000"/>
                  </a:schemeClr>
                </a:solidFill>
                <a:latin typeface="+mj-lt"/>
              </a:rPr>
              <a:t>Many different shapes and orientations</a:t>
            </a:r>
          </a:p>
          <a:p>
            <a:r>
              <a:rPr lang="en-GB">
                <a:latin typeface="+mj-lt"/>
              </a:rPr>
              <a:t>Accelerated erosion of </a:t>
            </a:r>
            <a:r>
              <a:rPr lang="en-GB" err="1">
                <a:latin typeface="+mj-lt"/>
              </a:rPr>
              <a:t>downdrift</a:t>
            </a:r>
            <a:r>
              <a:rPr lang="en-GB">
                <a:latin typeface="+mj-lt"/>
              </a:rPr>
              <a:t> side called Terminal </a:t>
            </a:r>
            <a:r>
              <a:rPr lang="en-GB" err="1">
                <a:latin typeface="+mj-lt"/>
              </a:rPr>
              <a:t>Groyne</a:t>
            </a:r>
            <a:r>
              <a:rPr lang="en-GB">
                <a:latin typeface="+mj-lt"/>
              </a:rPr>
              <a:t> Syndrome</a:t>
            </a:r>
          </a:p>
          <a:p>
            <a:r>
              <a:rPr lang="en-GB">
                <a:latin typeface="+mj-lt"/>
              </a:rPr>
              <a:t>Aesthetics?</a:t>
            </a:r>
          </a:p>
          <a:p>
            <a:r>
              <a:rPr lang="en-GB">
                <a:latin typeface="+mj-lt"/>
              </a:rPr>
              <a:t>Cost relatively cheap</a:t>
            </a:r>
          </a:p>
          <a:p>
            <a:endParaRPr lang="en-GB"/>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1504" y="18006"/>
            <a:ext cx="4702496" cy="68399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Arrow Connector 4"/>
          <p:cNvCxnSpPr/>
          <p:nvPr/>
        </p:nvCxnSpPr>
        <p:spPr>
          <a:xfrm>
            <a:off x="6012160" y="1052736"/>
            <a:ext cx="1656184" cy="3888432"/>
          </a:xfrm>
          <a:prstGeom prst="straightConnector1">
            <a:avLst/>
          </a:prstGeom>
          <a:ln w="2857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rot="20463452">
            <a:off x="6876256" y="1484784"/>
            <a:ext cx="1152128" cy="1477328"/>
          </a:xfrm>
          <a:prstGeom prst="rect">
            <a:avLst/>
          </a:prstGeom>
          <a:noFill/>
        </p:spPr>
        <p:txBody>
          <a:bodyPr wrap="square" rtlCol="0">
            <a:spAutoFit/>
          </a:bodyPr>
          <a:lstStyle/>
          <a:p>
            <a:r>
              <a:rPr lang="en-GB">
                <a:solidFill>
                  <a:srgbClr val="FFFF00"/>
                </a:solidFill>
              </a:rPr>
              <a:t>Domino </a:t>
            </a:r>
            <a:r>
              <a:rPr lang="en-GB" err="1">
                <a:solidFill>
                  <a:srgbClr val="FFFF00"/>
                </a:solidFill>
              </a:rPr>
              <a:t>groynes</a:t>
            </a:r>
            <a:r>
              <a:rPr lang="en-GB">
                <a:solidFill>
                  <a:srgbClr val="FFFF00"/>
                </a:solidFill>
              </a:rPr>
              <a:t> .  Keep needing more </a:t>
            </a:r>
          </a:p>
        </p:txBody>
      </p:sp>
      <p:grpSp>
        <p:nvGrpSpPr>
          <p:cNvPr id="9" name="Group 8"/>
          <p:cNvGrpSpPr/>
          <p:nvPr/>
        </p:nvGrpSpPr>
        <p:grpSpPr>
          <a:xfrm>
            <a:off x="0" y="-27401"/>
            <a:ext cx="9006903" cy="6839994"/>
            <a:chOff x="1952625" y="1047750"/>
            <a:chExt cx="5238750" cy="4762500"/>
          </a:xfrm>
        </p:grpSpPr>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52625" y="1047750"/>
              <a:ext cx="5238750"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5941067" y="1052736"/>
              <a:ext cx="1231572" cy="369332"/>
            </a:xfrm>
            <a:prstGeom prst="rect">
              <a:avLst/>
            </a:prstGeom>
            <a:noFill/>
          </p:spPr>
          <p:txBody>
            <a:bodyPr wrap="square" rtlCol="0">
              <a:spAutoFit/>
            </a:bodyPr>
            <a:lstStyle/>
            <a:p>
              <a:r>
                <a:rPr lang="en-GB">
                  <a:solidFill>
                    <a:srgbClr val="FFFF00"/>
                  </a:solidFill>
                </a:rPr>
                <a:t>Portugal</a:t>
              </a:r>
            </a:p>
          </p:txBody>
        </p:sp>
      </p:grpSp>
    </p:spTree>
    <p:extLst>
      <p:ext uri="{BB962C8B-B14F-4D97-AF65-F5344CB8AC3E}">
        <p14:creationId xmlns:p14="http://schemas.microsoft.com/office/powerpoint/2010/main" val="1982109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184" y="125760"/>
            <a:ext cx="8229600" cy="1143000"/>
          </a:xfrm>
        </p:spPr>
        <p:txBody>
          <a:bodyPr/>
          <a:lstStyle/>
          <a:p>
            <a:r>
              <a:rPr lang="en-GB"/>
              <a:t>Offshore breakwater</a:t>
            </a:r>
          </a:p>
        </p:txBody>
      </p:sp>
      <p:sp>
        <p:nvSpPr>
          <p:cNvPr id="3" name="Content Placeholder 2"/>
          <p:cNvSpPr>
            <a:spLocks noGrp="1"/>
          </p:cNvSpPr>
          <p:nvPr>
            <p:ph idx="1"/>
          </p:nvPr>
        </p:nvSpPr>
        <p:spPr>
          <a:xfrm>
            <a:off x="0" y="1268760"/>
            <a:ext cx="4139952" cy="5544615"/>
          </a:xfrm>
        </p:spPr>
        <p:txBody>
          <a:bodyPr>
            <a:normAutofit fontScale="70000" lnSpcReduction="20000"/>
          </a:bodyPr>
          <a:lstStyle/>
          <a:p>
            <a:r>
              <a:rPr lang="en-GB">
                <a:latin typeface="+mj-lt"/>
              </a:rPr>
              <a:t>Submerged or non submerged </a:t>
            </a:r>
          </a:p>
          <a:p>
            <a:r>
              <a:rPr lang="en-GB">
                <a:latin typeface="+mj-lt"/>
              </a:rPr>
              <a:t>Floating or curved or straight.  </a:t>
            </a:r>
          </a:p>
          <a:p>
            <a:r>
              <a:rPr lang="en-GB">
                <a:latin typeface="+mj-lt"/>
              </a:rPr>
              <a:t>How far offshore?</a:t>
            </a:r>
          </a:p>
          <a:p>
            <a:endParaRPr lang="en-GB" b="1">
              <a:latin typeface="+mj-lt"/>
            </a:endParaRPr>
          </a:p>
          <a:p>
            <a:r>
              <a:rPr lang="en-GB" b="1">
                <a:latin typeface="+mj-lt"/>
              </a:rPr>
              <a:t>Reasons for selecting a submerged/low breakwater</a:t>
            </a:r>
          </a:p>
          <a:p>
            <a:pPr lvl="1"/>
            <a:r>
              <a:rPr lang="en-GB">
                <a:solidFill>
                  <a:schemeClr val="bg2">
                    <a:lumMod val="25000"/>
                  </a:schemeClr>
                </a:solidFill>
                <a:latin typeface="+mj-lt"/>
              </a:rPr>
              <a:t>The visual impact of a submerged/low structure is less damaging</a:t>
            </a:r>
          </a:p>
          <a:p>
            <a:pPr lvl="1"/>
            <a:r>
              <a:rPr lang="en-GB">
                <a:solidFill>
                  <a:schemeClr val="bg2">
                    <a:lumMod val="25000"/>
                  </a:schemeClr>
                </a:solidFill>
                <a:latin typeface="+mj-lt"/>
              </a:rPr>
              <a:t>A submerged or low-crested structure is less expensive </a:t>
            </a:r>
          </a:p>
          <a:p>
            <a:pPr lvl="1"/>
            <a:r>
              <a:rPr lang="en-GB">
                <a:solidFill>
                  <a:schemeClr val="bg2">
                    <a:lumMod val="25000"/>
                  </a:schemeClr>
                </a:solidFill>
                <a:latin typeface="+mj-lt"/>
              </a:rPr>
              <a:t>The impact on the transport climate and on the deposition is smoother</a:t>
            </a:r>
          </a:p>
          <a:p>
            <a:pPr lvl="1"/>
            <a:r>
              <a:rPr lang="en-GB">
                <a:solidFill>
                  <a:schemeClr val="bg2">
                    <a:lumMod val="25000"/>
                  </a:schemeClr>
                </a:solidFill>
                <a:latin typeface="+mj-lt"/>
              </a:rPr>
              <a:t>The overtopping water generates good water circulation behind the breakwater</a:t>
            </a:r>
          </a:p>
          <a:p>
            <a:pPr lvl="1"/>
            <a:r>
              <a:rPr lang="en-GB">
                <a:solidFill>
                  <a:schemeClr val="bg2">
                    <a:lumMod val="25000"/>
                  </a:schemeClr>
                </a:solidFill>
                <a:latin typeface="+mj-lt"/>
              </a:rPr>
              <a:t>Submerged breakwaters are very similar to natural reefs. They attract fish and are therefore popular among fishermen</a:t>
            </a:r>
          </a:p>
          <a:p>
            <a:endParaRPr lang="en-GB" b="1">
              <a:latin typeface="+mj-lt"/>
            </a:endParaRPr>
          </a:p>
          <a:p>
            <a:endParaRPr lang="en-GB">
              <a:latin typeface="+mj-lt"/>
            </a:endParaRPr>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7984" y="1268760"/>
            <a:ext cx="4169930" cy="4581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9383" y="1412776"/>
            <a:ext cx="4633559" cy="5328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2741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1000"/>
                                        <p:tgtEl>
                                          <p:spTgt spid="13314"/>
                                        </p:tgtEl>
                                      </p:cBhvr>
                                    </p:animEffect>
                                    <p:anim calcmode="lin" valueType="num">
                                      <p:cBhvr>
                                        <p:cTn id="8" dur="1000" fill="hold"/>
                                        <p:tgtEl>
                                          <p:spTgt spid="13314"/>
                                        </p:tgtEl>
                                        <p:attrNameLst>
                                          <p:attrName>ppt_x</p:attrName>
                                        </p:attrNameLst>
                                      </p:cBhvr>
                                      <p:tavLst>
                                        <p:tav tm="0">
                                          <p:val>
                                            <p:strVal val="#ppt_x"/>
                                          </p:val>
                                        </p:tav>
                                        <p:tav tm="100000">
                                          <p:val>
                                            <p:strVal val="#ppt_x"/>
                                          </p:val>
                                        </p:tav>
                                      </p:tavLst>
                                    </p:anim>
                                    <p:anim calcmode="lin" valueType="num">
                                      <p:cBhvr>
                                        <p:cTn id="9" dur="1000" fill="hold"/>
                                        <p:tgtEl>
                                          <p:spTgt spid="133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Cont’d</a:t>
            </a:r>
          </a:p>
        </p:txBody>
      </p:sp>
      <p:sp>
        <p:nvSpPr>
          <p:cNvPr id="3" name="Content Placeholder 2"/>
          <p:cNvSpPr>
            <a:spLocks noGrp="1"/>
          </p:cNvSpPr>
          <p:nvPr>
            <p:ph idx="1"/>
          </p:nvPr>
        </p:nvSpPr>
        <p:spPr/>
        <p:txBody>
          <a:bodyPr/>
          <a:lstStyle/>
          <a:p>
            <a:pPr lvl="0">
              <a:buClr>
                <a:srgbClr val="0BD0D9"/>
              </a:buClr>
            </a:pPr>
            <a:r>
              <a:rPr lang="en-GB" sz="2400" b="1">
                <a:solidFill>
                  <a:prstClr val="black"/>
                </a:solidFill>
                <a:latin typeface="Calibri"/>
              </a:rPr>
              <a:t>Disadvantages of submerged/low crested breakwater</a:t>
            </a:r>
          </a:p>
          <a:p>
            <a:pPr lvl="1">
              <a:buClr>
                <a:srgbClr val="0F6FC6"/>
              </a:buClr>
            </a:pPr>
            <a:r>
              <a:rPr lang="en-GB" sz="2000">
                <a:solidFill>
                  <a:srgbClr val="DBF5F9">
                    <a:lumMod val="25000"/>
                  </a:srgbClr>
                </a:solidFill>
                <a:latin typeface="Calibri"/>
              </a:rPr>
              <a:t>A submerged structure can be dangerous for small craft navigation</a:t>
            </a:r>
          </a:p>
          <a:p>
            <a:pPr lvl="1">
              <a:buClr>
                <a:srgbClr val="0F6FC6"/>
              </a:buClr>
            </a:pPr>
            <a:r>
              <a:rPr lang="en-GB" sz="2000">
                <a:solidFill>
                  <a:srgbClr val="DBF5F9">
                    <a:lumMod val="25000"/>
                  </a:srgbClr>
                </a:solidFill>
                <a:latin typeface="Calibri"/>
              </a:rPr>
              <a:t>The overtopping water initiates local currents, which can be dangerous for swimmers</a:t>
            </a:r>
          </a:p>
          <a:p>
            <a:pPr lvl="1">
              <a:buClr>
                <a:srgbClr val="0F6FC6"/>
              </a:buClr>
            </a:pPr>
            <a:r>
              <a:rPr lang="en-GB" sz="2000">
                <a:solidFill>
                  <a:srgbClr val="DBF5F9">
                    <a:lumMod val="25000"/>
                  </a:srgbClr>
                </a:solidFill>
                <a:latin typeface="Calibri"/>
              </a:rPr>
              <a:t>A submerged or low-crested structure provides only partial attenuation of the wave action as well as partial shore protection and coast protection</a:t>
            </a:r>
          </a:p>
          <a:p>
            <a:pPr lvl="1">
              <a:buClr>
                <a:srgbClr val="0F6FC6"/>
              </a:buClr>
            </a:pPr>
            <a:r>
              <a:rPr lang="en-GB" sz="2000">
                <a:solidFill>
                  <a:srgbClr val="DBF5F9">
                    <a:lumMod val="25000"/>
                  </a:srgbClr>
                </a:solidFill>
                <a:latin typeface="Calibri"/>
              </a:rPr>
              <a:t>The design is very difficult and challenging because the proper function of a submerged or low-crested structure depends on both water-level and wave conditions as well as on the specific structure.  </a:t>
            </a:r>
          </a:p>
          <a:p>
            <a:pPr marL="0" lvl="0" indent="0" algn="r">
              <a:buClr>
                <a:srgbClr val="0BD0D9"/>
              </a:buClr>
              <a:buNone/>
            </a:pPr>
            <a:r>
              <a:rPr lang="en-GB" sz="2400">
                <a:solidFill>
                  <a:prstClr val="black"/>
                </a:solidFill>
                <a:latin typeface="Calibri"/>
              </a:rPr>
              <a:t>(Coastal wiki.org, 2014)</a:t>
            </a:r>
          </a:p>
          <a:p>
            <a:pPr lvl="0">
              <a:buClr>
                <a:srgbClr val="0BD0D9"/>
              </a:buClr>
            </a:pPr>
            <a:r>
              <a:rPr lang="en-GB" sz="2400">
                <a:solidFill>
                  <a:prstClr val="black"/>
                </a:solidFill>
                <a:latin typeface="Calibri"/>
              </a:rPr>
              <a:t>E.g. Sea Palling, Norfolk</a:t>
            </a:r>
          </a:p>
          <a:p>
            <a:endParaRPr lang="en-GB"/>
          </a:p>
        </p:txBody>
      </p:sp>
    </p:spTree>
    <p:extLst>
      <p:ext uri="{BB962C8B-B14F-4D97-AF65-F5344CB8AC3E}">
        <p14:creationId xmlns:p14="http://schemas.microsoft.com/office/powerpoint/2010/main" val="39446204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BEBA8EAE-BF5A-486C-A8C5-ECC9F3942E4B}">
                <a14:imgProps xmlns:a14="http://schemas.microsoft.com/office/drawing/2010/main">
                  <a14:imgLayer r:embed="rId3">
                    <a14:imgEffect>
                      <a14:colorTemperature colorTemp="7200"/>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1" y="0"/>
            <a:ext cx="8786265" cy="6597352"/>
          </a:xfrm>
          <a:prstGeom prst="rect">
            <a:avLst/>
          </a:prstGeom>
        </p:spPr>
      </p:pic>
      <p:sp>
        <p:nvSpPr>
          <p:cNvPr id="2" name="Title 1"/>
          <p:cNvSpPr>
            <a:spLocks noGrp="1"/>
          </p:cNvSpPr>
          <p:nvPr>
            <p:ph type="title"/>
          </p:nvPr>
        </p:nvSpPr>
        <p:spPr>
          <a:xfrm>
            <a:off x="457200" y="0"/>
            <a:ext cx="8229600" cy="1143000"/>
          </a:xfrm>
        </p:spPr>
        <p:txBody>
          <a:bodyPr/>
          <a:lstStyle/>
          <a:p>
            <a:r>
              <a:rPr lang="en-GB"/>
              <a:t>Case Study: East Norfolk coast </a:t>
            </a:r>
          </a:p>
        </p:txBody>
      </p:sp>
      <p:sp>
        <p:nvSpPr>
          <p:cNvPr id="3" name="Content Placeholder 2"/>
          <p:cNvSpPr>
            <a:spLocks noGrp="1"/>
          </p:cNvSpPr>
          <p:nvPr>
            <p:ph idx="1"/>
          </p:nvPr>
        </p:nvSpPr>
        <p:spPr>
          <a:xfrm>
            <a:off x="278331" y="1143000"/>
            <a:ext cx="8229600" cy="4389120"/>
          </a:xfrm>
        </p:spPr>
        <p:txBody>
          <a:bodyPr/>
          <a:lstStyle/>
          <a:p>
            <a:r>
              <a:rPr lang="en-GB"/>
              <a:t>Cromer, </a:t>
            </a:r>
            <a:r>
              <a:rPr lang="en-GB" err="1"/>
              <a:t>Happisburgh</a:t>
            </a:r>
            <a:r>
              <a:rPr lang="en-GB"/>
              <a:t> (pronounced </a:t>
            </a:r>
            <a:r>
              <a:rPr lang="en-GB" err="1"/>
              <a:t>Haresborough</a:t>
            </a:r>
            <a:r>
              <a:rPr lang="en-GB"/>
              <a:t>)</a:t>
            </a:r>
          </a:p>
        </p:txBody>
      </p:sp>
    </p:spTree>
    <p:extLst>
      <p:ext uri="{BB962C8B-B14F-4D97-AF65-F5344CB8AC3E}">
        <p14:creationId xmlns:p14="http://schemas.microsoft.com/office/powerpoint/2010/main" val="29747890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51520" y="188640"/>
            <a:ext cx="7772400" cy="1143000"/>
          </a:xfrm>
        </p:spPr>
        <p:txBody>
          <a:bodyPr/>
          <a:lstStyle/>
          <a:p>
            <a:r>
              <a:rPr lang="en-GB">
                <a:solidFill>
                  <a:schemeClr val="bg2"/>
                </a:solidFill>
              </a:rPr>
              <a:t>Its Happening Today</a:t>
            </a:r>
          </a:p>
        </p:txBody>
      </p:sp>
      <p:sp>
        <p:nvSpPr>
          <p:cNvPr id="5124" name="Rectangle 4"/>
          <p:cNvSpPr>
            <a:spLocks noGrp="1" noChangeArrowheads="1"/>
          </p:cNvSpPr>
          <p:nvPr>
            <p:ph type="body" sz="half" idx="2"/>
          </p:nvPr>
        </p:nvSpPr>
        <p:spPr>
          <a:xfrm>
            <a:off x="0" y="1196752"/>
            <a:ext cx="4495800" cy="1328936"/>
          </a:xfrm>
        </p:spPr>
        <p:txBody>
          <a:bodyPr>
            <a:normAutofit lnSpcReduction="10000"/>
          </a:bodyPr>
          <a:lstStyle/>
          <a:p>
            <a:pPr>
              <a:buFontTx/>
              <a:buNone/>
            </a:pPr>
            <a:r>
              <a:rPr lang="en-GB" sz="2800"/>
              <a:t>	The rear of the houses at Beach Road, </a:t>
            </a:r>
            <a:r>
              <a:rPr lang="en-GB" sz="2800" err="1"/>
              <a:t>Happisburgh</a:t>
            </a:r>
            <a:r>
              <a:rPr lang="en-GB" sz="2800"/>
              <a:t>.  </a:t>
            </a:r>
          </a:p>
        </p:txBody>
      </p:sp>
      <p:pic>
        <p:nvPicPr>
          <p:cNvPr id="5126" name="Picture 6" descr="C:\Big School\CHouse happisburgh\600-05160058_small.jpg"/>
          <p:cNvPicPr>
            <a:picLocks noGrp="1" noChangeAspect="1" noChangeArrowheads="1"/>
          </p:cNvPicPr>
          <p:nvPr>
            <p:ph type="clipArt" sz="half" idx="1"/>
          </p:nvPr>
        </p:nvPicPr>
        <p:blipFill>
          <a:blip r:embed="rId2" cstate="print"/>
          <a:srcRect/>
          <a:stretch>
            <a:fillRect/>
          </a:stretch>
        </p:blipFill>
        <p:spPr>
          <a:xfrm>
            <a:off x="5029200" y="1981200"/>
            <a:ext cx="3089275" cy="4114800"/>
          </a:xfrm>
          <a:noFill/>
          <a:ln/>
        </p:spPr>
      </p:pic>
      <p:pic>
        <p:nvPicPr>
          <p:cNvPr id="14337" name="Picture 1" descr="C:\Users\Chris House\Desktop\coastal images\bungalow.jpg"/>
          <p:cNvPicPr>
            <a:picLocks noChangeAspect="1" noChangeArrowheads="1"/>
          </p:cNvPicPr>
          <p:nvPr/>
        </p:nvPicPr>
        <p:blipFill>
          <a:blip r:embed="rId3" cstate="print"/>
          <a:srcRect/>
          <a:stretch>
            <a:fillRect/>
          </a:stretch>
        </p:blipFill>
        <p:spPr bwMode="auto">
          <a:xfrm>
            <a:off x="395536" y="2510051"/>
            <a:ext cx="3816424" cy="3935687"/>
          </a:xfrm>
          <a:prstGeom prst="rect">
            <a:avLst/>
          </a:prstGeom>
          <a:noFill/>
        </p:spPr>
      </p:pic>
      <p:pic>
        <p:nvPicPr>
          <p:cNvPr id="14338" name="Picture 2" descr="C:\Users\Chris House\Desktop\coastal images\map norfolk.jpg"/>
          <p:cNvPicPr>
            <a:picLocks noChangeAspect="1" noChangeArrowheads="1"/>
          </p:cNvPicPr>
          <p:nvPr/>
        </p:nvPicPr>
        <p:blipFill>
          <a:blip r:embed="rId4" cstate="print"/>
          <a:srcRect/>
          <a:stretch>
            <a:fillRect/>
          </a:stretch>
        </p:blipFill>
        <p:spPr bwMode="auto">
          <a:xfrm>
            <a:off x="323528" y="404664"/>
            <a:ext cx="8327602" cy="5760640"/>
          </a:xfrm>
          <a:prstGeom prst="rect">
            <a:avLst/>
          </a:prstGeom>
          <a:noFill/>
        </p:spPr>
      </p:pic>
    </p:spTree>
    <p:extLst>
      <p:ext uri="{BB962C8B-B14F-4D97-AF65-F5344CB8AC3E}">
        <p14:creationId xmlns:p14="http://schemas.microsoft.com/office/powerpoint/2010/main" val="4077374152"/>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2000"/>
                                        <p:tgtEl>
                                          <p:spTgt spid="143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6" descr="C:\Big School\CHouse happisburgh\600-05160058_small.jpg"/>
          <p:cNvPicPr>
            <a:picLocks noChangeAspect="1" noChangeArrowheads="1"/>
          </p:cNvPicPr>
          <p:nvPr/>
        </p:nvPicPr>
        <p:blipFill>
          <a:blip r:embed="rId2" cstate="print"/>
          <a:srcRect/>
          <a:stretch>
            <a:fillRect/>
          </a:stretch>
        </p:blipFill>
        <p:spPr>
          <a:xfrm>
            <a:off x="3851920" y="261223"/>
            <a:ext cx="4629487" cy="6166477"/>
          </a:xfrm>
          <a:prstGeom prst="rect">
            <a:avLst/>
          </a:prstGeom>
        </p:spPr>
      </p:pic>
      <p:pic>
        <p:nvPicPr>
          <p:cNvPr id="6" name="Picture 4" descr="C:\Users\Chris House\Desktop\coastal images\Happisburgh 4.jpg"/>
          <p:cNvPicPr>
            <a:picLocks noChangeAspect="1" noChangeArrowheads="1"/>
          </p:cNvPicPr>
          <p:nvPr/>
        </p:nvPicPr>
        <p:blipFill>
          <a:blip r:embed="rId3" cstate="print"/>
          <a:srcRect/>
          <a:stretch>
            <a:fillRect/>
          </a:stretch>
        </p:blipFill>
        <p:spPr bwMode="auto">
          <a:xfrm>
            <a:off x="467544" y="548680"/>
            <a:ext cx="8324305" cy="5600799"/>
          </a:xfrm>
          <a:prstGeom prst="rect">
            <a:avLst/>
          </a:prstGeom>
          <a:noFill/>
        </p:spPr>
      </p:pic>
      <p:sp>
        <p:nvSpPr>
          <p:cNvPr id="5122" name="Rectangle 2"/>
          <p:cNvSpPr>
            <a:spLocks noGrp="1" noChangeArrowheads="1"/>
          </p:cNvSpPr>
          <p:nvPr>
            <p:ph type="title"/>
          </p:nvPr>
        </p:nvSpPr>
        <p:spPr>
          <a:xfrm>
            <a:off x="685800" y="381000"/>
            <a:ext cx="7772400" cy="1143000"/>
          </a:xfrm>
        </p:spPr>
        <p:txBody>
          <a:bodyPr/>
          <a:lstStyle/>
          <a:p>
            <a:r>
              <a:rPr lang="en-GB">
                <a:solidFill>
                  <a:srgbClr val="FFFF00"/>
                </a:solidFill>
              </a:rPr>
              <a:t>Its Happening Today</a:t>
            </a:r>
          </a:p>
        </p:txBody>
      </p:sp>
      <p:sp>
        <p:nvSpPr>
          <p:cNvPr id="5124" name="Rectangle 4"/>
          <p:cNvSpPr>
            <a:spLocks noGrp="1" noChangeArrowheads="1"/>
          </p:cNvSpPr>
          <p:nvPr>
            <p:ph type="body" sz="half" idx="2"/>
          </p:nvPr>
        </p:nvSpPr>
        <p:spPr>
          <a:xfrm>
            <a:off x="152400" y="1524000"/>
            <a:ext cx="4495800" cy="4114800"/>
          </a:xfrm>
        </p:spPr>
        <p:txBody>
          <a:bodyPr/>
          <a:lstStyle/>
          <a:p>
            <a:pPr>
              <a:buFontTx/>
              <a:buNone/>
            </a:pPr>
            <a:r>
              <a:rPr lang="en-GB" sz="2800"/>
              <a:t>	The rear of the houses at Beach Road, Happisburgh.  </a:t>
            </a:r>
          </a:p>
        </p:txBody>
      </p:sp>
      <p:sp>
        <p:nvSpPr>
          <p:cNvPr id="7" name="ClipArt Placeholder 6"/>
          <p:cNvSpPr>
            <a:spLocks noGrp="1"/>
          </p:cNvSpPr>
          <p:nvPr>
            <p:ph type="clipArt" sz="half" idx="1"/>
          </p:nvPr>
        </p:nvSpPr>
        <p:spPr/>
      </p:sp>
      <p:pic>
        <p:nvPicPr>
          <p:cNvPr id="13313" name="Picture 1" descr="C:\Users\Chris House\Desktop\coastal images\Happisburgh.jpg"/>
          <p:cNvPicPr>
            <a:picLocks noChangeAspect="1" noChangeArrowheads="1"/>
          </p:cNvPicPr>
          <p:nvPr/>
        </p:nvPicPr>
        <p:blipFill>
          <a:blip r:embed="rId4" cstate="print"/>
          <a:srcRect/>
          <a:stretch>
            <a:fillRect/>
          </a:stretch>
        </p:blipFill>
        <p:spPr bwMode="auto">
          <a:xfrm>
            <a:off x="214282" y="214290"/>
            <a:ext cx="8544949" cy="6408712"/>
          </a:xfrm>
          <a:prstGeom prst="rect">
            <a:avLst/>
          </a:prstGeom>
          <a:noFill/>
        </p:spPr>
      </p:pic>
      <p:sp>
        <p:nvSpPr>
          <p:cNvPr id="2" name="TextBox 1"/>
          <p:cNvSpPr txBox="1"/>
          <p:nvPr/>
        </p:nvSpPr>
        <p:spPr>
          <a:xfrm>
            <a:off x="431540" y="364014"/>
            <a:ext cx="1728192" cy="369332"/>
          </a:xfrm>
          <a:prstGeom prst="rect">
            <a:avLst/>
          </a:prstGeom>
          <a:noFill/>
        </p:spPr>
        <p:txBody>
          <a:bodyPr wrap="square" rtlCol="0">
            <a:spAutoFit/>
          </a:bodyPr>
          <a:lstStyle/>
          <a:p>
            <a:r>
              <a:rPr lang="en-GB"/>
              <a:t>Circa 2007</a:t>
            </a:r>
          </a:p>
        </p:txBody>
      </p:sp>
    </p:spTree>
    <p:extLst>
      <p:ext uri="{BB962C8B-B14F-4D97-AF65-F5344CB8AC3E}">
        <p14:creationId xmlns:p14="http://schemas.microsoft.com/office/powerpoint/2010/main" val="259142531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2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3313"/>
                                        </p:tgtEl>
                                        <p:attrNameLst>
                                          <p:attrName>style.visibility</p:attrName>
                                        </p:attrNameLst>
                                      </p:cBhvr>
                                      <p:to>
                                        <p:strVal val="visible"/>
                                      </p:to>
                                    </p:set>
                                    <p:anim calcmode="lin" valueType="num">
                                      <p:cBhvr additive="base">
                                        <p:cTn id="18" dur="500" fill="hold"/>
                                        <p:tgtEl>
                                          <p:spTgt spid="13313"/>
                                        </p:tgtEl>
                                        <p:attrNameLst>
                                          <p:attrName>ppt_x</p:attrName>
                                        </p:attrNameLst>
                                      </p:cBhvr>
                                      <p:tavLst>
                                        <p:tav tm="0">
                                          <p:val>
                                            <p:strVal val="#ppt_x"/>
                                          </p:val>
                                        </p:tav>
                                        <p:tav tm="100000">
                                          <p:val>
                                            <p:strVal val="#ppt_x"/>
                                          </p:val>
                                        </p:tav>
                                      </p:tavLst>
                                    </p:anim>
                                    <p:anim calcmode="lin" valueType="num">
                                      <p:cBhvr additive="base">
                                        <p:cTn id="19" dur="500" fill="hold"/>
                                        <p:tgtEl>
                                          <p:spTgt spid="133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63490" name="Picture 2" descr="C:\Users\Chris House\Desktop\coastal images\Happisburgh 2.jpg"/>
          <p:cNvPicPr>
            <a:picLocks noChangeAspect="1" noChangeArrowheads="1"/>
          </p:cNvPicPr>
          <p:nvPr/>
        </p:nvPicPr>
        <p:blipFill>
          <a:blip r:embed="rId2" cstate="print"/>
          <a:srcRect/>
          <a:stretch>
            <a:fillRect/>
          </a:stretch>
        </p:blipFill>
        <p:spPr bwMode="auto">
          <a:xfrm>
            <a:off x="395536" y="332656"/>
            <a:ext cx="7620001" cy="5734051"/>
          </a:xfrm>
          <a:prstGeom prst="rect">
            <a:avLst/>
          </a:prstGeom>
          <a:noFill/>
        </p:spPr>
      </p:pic>
      <p:pic>
        <p:nvPicPr>
          <p:cNvPr id="63491" name="Picture 3" descr="C:\Users\Chris House\Desktop\coastal images\Happisburgh 3.jpg"/>
          <p:cNvPicPr>
            <a:picLocks noChangeAspect="1" noChangeArrowheads="1"/>
          </p:cNvPicPr>
          <p:nvPr/>
        </p:nvPicPr>
        <p:blipFill>
          <a:blip r:embed="rId3" cstate="print"/>
          <a:srcRect/>
          <a:stretch>
            <a:fillRect/>
          </a:stretch>
        </p:blipFill>
        <p:spPr bwMode="auto">
          <a:xfrm>
            <a:off x="323528" y="260648"/>
            <a:ext cx="7620000" cy="5715000"/>
          </a:xfrm>
          <a:prstGeom prst="rect">
            <a:avLst/>
          </a:prstGeom>
          <a:noFill/>
        </p:spPr>
      </p:pic>
      <p:pic>
        <p:nvPicPr>
          <p:cNvPr id="63493" name="Picture 5" descr="C:\Users\Chris House\Desktop\coastal images\Happisburgh 5.jpg"/>
          <p:cNvPicPr>
            <a:picLocks noChangeAspect="1" noChangeArrowheads="1"/>
          </p:cNvPicPr>
          <p:nvPr/>
        </p:nvPicPr>
        <p:blipFill>
          <a:blip r:embed="rId4" cstate="print"/>
          <a:srcRect/>
          <a:stretch>
            <a:fillRect/>
          </a:stretch>
        </p:blipFill>
        <p:spPr bwMode="auto">
          <a:xfrm>
            <a:off x="363057" y="476672"/>
            <a:ext cx="8355791" cy="5472608"/>
          </a:xfrm>
          <a:prstGeom prst="rect">
            <a:avLst/>
          </a:prstGeom>
          <a:noFill/>
        </p:spPr>
      </p:pic>
    </p:spTree>
    <p:extLst>
      <p:ext uri="{BB962C8B-B14F-4D97-AF65-F5344CB8AC3E}">
        <p14:creationId xmlns:p14="http://schemas.microsoft.com/office/powerpoint/2010/main" val="235507661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wipe(down)">
                                      <p:cBhvr>
                                        <p:cTn id="7" dur="500"/>
                                        <p:tgtEl>
                                          <p:spTgt spid="634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3491"/>
                                        </p:tgtEl>
                                        <p:attrNameLst>
                                          <p:attrName>style.visibility</p:attrName>
                                        </p:attrNameLst>
                                      </p:cBhvr>
                                      <p:to>
                                        <p:strVal val="visible"/>
                                      </p:to>
                                    </p:set>
                                    <p:animEffect transition="in" filter="fade">
                                      <p:cBhvr>
                                        <p:cTn id="12" dur="2000"/>
                                        <p:tgtEl>
                                          <p:spTgt spid="6349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3493"/>
                                        </p:tgtEl>
                                        <p:attrNameLst>
                                          <p:attrName>style.visibility</p:attrName>
                                        </p:attrNameLst>
                                      </p:cBhvr>
                                      <p:to>
                                        <p:strVal val="visible"/>
                                      </p:to>
                                    </p:set>
                                    <p:animEffect transition="in" filter="fade">
                                      <p:cBhvr>
                                        <p:cTn id="17" dur="2000"/>
                                        <p:tgtEl>
                                          <p:spTgt spid="634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4514" name="Picture 2" descr="C:\Users\Chris House\Desktop\coastal images\Happisburgh 6.jpg"/>
          <p:cNvPicPr>
            <a:picLocks noChangeAspect="1" noChangeArrowheads="1"/>
          </p:cNvPicPr>
          <p:nvPr/>
        </p:nvPicPr>
        <p:blipFill>
          <a:blip r:embed="rId2" cstate="print"/>
          <a:srcRect/>
          <a:stretch>
            <a:fillRect/>
          </a:stretch>
        </p:blipFill>
        <p:spPr bwMode="auto">
          <a:xfrm>
            <a:off x="251520" y="404664"/>
            <a:ext cx="8000700" cy="5328592"/>
          </a:xfrm>
          <a:prstGeom prst="rect">
            <a:avLst/>
          </a:prstGeom>
          <a:noFill/>
        </p:spPr>
      </p:pic>
      <p:pic>
        <p:nvPicPr>
          <p:cNvPr id="64515" name="Picture 3" descr="C:\Users\Chris House\Desktop\coastal images\suffolk.jpg"/>
          <p:cNvPicPr>
            <a:picLocks noChangeAspect="1" noChangeArrowheads="1"/>
          </p:cNvPicPr>
          <p:nvPr/>
        </p:nvPicPr>
        <p:blipFill>
          <a:blip r:embed="rId3" cstate="print"/>
          <a:srcRect/>
          <a:stretch>
            <a:fillRect/>
          </a:stretch>
        </p:blipFill>
        <p:spPr bwMode="auto">
          <a:xfrm>
            <a:off x="1524000" y="980728"/>
            <a:ext cx="7620000" cy="5715000"/>
          </a:xfrm>
          <a:prstGeom prst="rect">
            <a:avLst/>
          </a:prstGeom>
          <a:noFill/>
        </p:spPr>
      </p:pic>
      <p:pic>
        <p:nvPicPr>
          <p:cNvPr id="64516" name="Picture 4" descr="C:\Users\Chris House\Desktop\coastal images\suffolk2.jpg"/>
          <p:cNvPicPr>
            <a:picLocks noChangeAspect="1" noChangeArrowheads="1"/>
          </p:cNvPicPr>
          <p:nvPr/>
        </p:nvPicPr>
        <p:blipFill>
          <a:blip r:embed="rId4" cstate="print"/>
          <a:srcRect/>
          <a:stretch>
            <a:fillRect/>
          </a:stretch>
        </p:blipFill>
        <p:spPr bwMode="auto">
          <a:xfrm>
            <a:off x="0" y="0"/>
            <a:ext cx="4364182" cy="6858000"/>
          </a:xfrm>
          <a:prstGeom prst="rect">
            <a:avLst/>
          </a:prstGeom>
          <a:noFill/>
        </p:spPr>
      </p:pic>
      <p:pic>
        <p:nvPicPr>
          <p:cNvPr id="64517" name="Picture 5" descr="C:\Users\Chris House\Desktop\coastal images\suffolk3.jpg"/>
          <p:cNvPicPr>
            <a:picLocks noChangeAspect="1" noChangeArrowheads="1"/>
          </p:cNvPicPr>
          <p:nvPr/>
        </p:nvPicPr>
        <p:blipFill>
          <a:blip r:embed="rId5" cstate="print"/>
          <a:srcRect/>
          <a:stretch>
            <a:fillRect/>
          </a:stretch>
        </p:blipFill>
        <p:spPr bwMode="auto">
          <a:xfrm>
            <a:off x="4353225" y="0"/>
            <a:ext cx="4790776" cy="6858000"/>
          </a:xfrm>
          <a:prstGeom prst="rect">
            <a:avLst/>
          </a:prstGeom>
          <a:noFill/>
        </p:spPr>
      </p:pic>
    </p:spTree>
    <p:extLst>
      <p:ext uri="{BB962C8B-B14F-4D97-AF65-F5344CB8AC3E}">
        <p14:creationId xmlns:p14="http://schemas.microsoft.com/office/powerpoint/2010/main" val="1797639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wipe(down)">
                                      <p:cBhvr>
                                        <p:cTn id="7" dur="500"/>
                                        <p:tgtEl>
                                          <p:spTgt spid="645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4515"/>
                                        </p:tgtEl>
                                        <p:attrNameLst>
                                          <p:attrName>style.visibility</p:attrName>
                                        </p:attrNameLst>
                                      </p:cBhvr>
                                      <p:to>
                                        <p:strVal val="visible"/>
                                      </p:to>
                                    </p:set>
                                    <p:animEffect transition="in" filter="wipe(down)">
                                      <p:cBhvr>
                                        <p:cTn id="12" dur="500"/>
                                        <p:tgtEl>
                                          <p:spTgt spid="6451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4517"/>
                                        </p:tgtEl>
                                        <p:attrNameLst>
                                          <p:attrName>style.visibility</p:attrName>
                                        </p:attrNameLst>
                                      </p:cBhvr>
                                      <p:to>
                                        <p:strVal val="visible"/>
                                      </p:to>
                                    </p:set>
                                    <p:animEffect transition="in" filter="wipe(down)">
                                      <p:cBhvr>
                                        <p:cTn id="17" dur="500"/>
                                        <p:tgtEl>
                                          <p:spTgt spid="6451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4516"/>
                                        </p:tgtEl>
                                        <p:attrNameLst>
                                          <p:attrName>style.visibility</p:attrName>
                                        </p:attrNameLst>
                                      </p:cBhvr>
                                      <p:to>
                                        <p:strVal val="visible"/>
                                      </p:to>
                                    </p:set>
                                    <p:animEffect transition="in" filter="wipe(down)">
                                      <p:cBhvr>
                                        <p:cTn id="22" dur="500"/>
                                        <p:tgtEl>
                                          <p:spTgt spid="645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Happisburgh</a:t>
            </a:r>
            <a:r>
              <a:rPr lang="en-GB"/>
              <a:t> 2017</a:t>
            </a:r>
          </a:p>
        </p:txBody>
      </p:sp>
      <p:pic>
        <p:nvPicPr>
          <p:cNvPr id="4" name="Picture 3"/>
          <p:cNvPicPr>
            <a:picLocks noChangeAspect="1"/>
          </p:cNvPicPr>
          <p:nvPr/>
        </p:nvPicPr>
        <p:blipFill>
          <a:blip r:embed="rId2">
            <a:lum contrast="-40000"/>
          </a:blip>
          <a:stretch>
            <a:fillRect/>
          </a:stretch>
        </p:blipFill>
        <p:spPr>
          <a:xfrm>
            <a:off x="0" y="2636912"/>
            <a:ext cx="9144000" cy="4221088"/>
          </a:xfrm>
          <a:prstGeom prst="rect">
            <a:avLst/>
          </a:prstGeom>
        </p:spPr>
      </p:pic>
    </p:spTree>
    <p:extLst>
      <p:ext uri="{BB962C8B-B14F-4D97-AF65-F5344CB8AC3E}">
        <p14:creationId xmlns:p14="http://schemas.microsoft.com/office/powerpoint/2010/main" val="31567609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3999" cy="6877239"/>
          </a:xfrm>
          <a:prstGeom prst="rect">
            <a:avLst/>
          </a:prstGeom>
        </p:spPr>
      </p:pic>
      <p:sp>
        <p:nvSpPr>
          <p:cNvPr id="2" name="Title 1"/>
          <p:cNvSpPr>
            <a:spLocks noGrp="1"/>
          </p:cNvSpPr>
          <p:nvPr>
            <p:ph type="title"/>
          </p:nvPr>
        </p:nvSpPr>
        <p:spPr>
          <a:xfrm>
            <a:off x="8012" y="-252323"/>
            <a:ext cx="8229600" cy="1143000"/>
          </a:xfrm>
        </p:spPr>
        <p:txBody>
          <a:bodyPr/>
          <a:lstStyle/>
          <a:p>
            <a:r>
              <a:rPr lang="en-GB"/>
              <a:t>Case Study: East Norfolk coast </a:t>
            </a:r>
          </a:p>
        </p:txBody>
      </p:sp>
      <p:sp>
        <p:nvSpPr>
          <p:cNvPr id="3" name="Content Placeholder 2"/>
          <p:cNvSpPr>
            <a:spLocks noGrp="1"/>
          </p:cNvSpPr>
          <p:nvPr>
            <p:ph idx="1"/>
          </p:nvPr>
        </p:nvSpPr>
        <p:spPr>
          <a:xfrm>
            <a:off x="0" y="764704"/>
            <a:ext cx="8229600" cy="4389120"/>
          </a:xfrm>
        </p:spPr>
        <p:txBody>
          <a:bodyPr/>
          <a:lstStyle/>
          <a:p>
            <a:r>
              <a:rPr lang="en-GB" dirty="0"/>
              <a:t>Virtual fieldtrip</a:t>
            </a:r>
          </a:p>
          <a:p>
            <a:pPr lvl="1"/>
            <a:r>
              <a:rPr lang="en-GB" b="1" dirty="0" err="1">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hlinkClick r:id="rId3" action="ppaction://hlinkfile"/>
              </a:rPr>
              <a:t>Happisburgh</a:t>
            </a:r>
            <a:endParaRPr lang="en-GB"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a:p>
            <a:pPr lvl="1"/>
            <a:r>
              <a:rPr lang="en-GB" b="1" dirty="0" err="1">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hlinkClick r:id="rId4"/>
              </a:rPr>
              <a:t>Happisburgh</a:t>
            </a:r>
            <a:r>
              <a:rPr lang="en-GB"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hlinkClick r:id="rId4"/>
              </a:rPr>
              <a:t> residence and compensation 5 </a:t>
            </a:r>
            <a:r>
              <a:rPr lang="en-GB" b="1" dirty="0" err="1">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hlinkClick r:id="rId4"/>
              </a:rPr>
              <a:t>mins</a:t>
            </a:r>
            <a:endParaRPr lang="en-GB"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Tree>
    <p:extLst>
      <p:ext uri="{BB962C8B-B14F-4D97-AF65-F5344CB8AC3E}">
        <p14:creationId xmlns:p14="http://schemas.microsoft.com/office/powerpoint/2010/main" val="40698983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Climate change and hard structures</a:t>
            </a:r>
          </a:p>
        </p:txBody>
      </p:sp>
      <p:sp>
        <p:nvSpPr>
          <p:cNvPr id="3" name="Content Placeholder 2"/>
          <p:cNvSpPr>
            <a:spLocks noGrp="1"/>
          </p:cNvSpPr>
          <p:nvPr>
            <p:ph idx="1"/>
          </p:nvPr>
        </p:nvSpPr>
        <p:spPr/>
        <p:txBody>
          <a:bodyPr/>
          <a:lstStyle/>
          <a:p>
            <a:r>
              <a:rPr lang="en-GB">
                <a:latin typeface="+mj-lt"/>
                <a:hlinkClick r:id="rId2"/>
              </a:rPr>
              <a:t>Hard engineering and coastal resilience</a:t>
            </a:r>
            <a:r>
              <a:rPr lang="en-GB">
                <a:latin typeface="+mj-lt"/>
              </a:rPr>
              <a:t> 30mins</a:t>
            </a:r>
          </a:p>
          <a:p>
            <a:r>
              <a:rPr lang="en-GB">
                <a:latin typeface="+mj-lt"/>
              </a:rPr>
              <a:t>Do you agree?</a:t>
            </a:r>
          </a:p>
          <a:p>
            <a:r>
              <a:rPr lang="en-GB">
                <a:latin typeface="+mj-lt"/>
              </a:rPr>
              <a:t>How would the arguments work in the UK?</a:t>
            </a:r>
          </a:p>
          <a:p>
            <a:r>
              <a:rPr lang="en-GB">
                <a:latin typeface="+mj-lt"/>
              </a:rPr>
              <a:t>Will coastal resilience become more influential for ICZM?</a:t>
            </a:r>
          </a:p>
          <a:p>
            <a:endParaRPr lang="en-GB"/>
          </a:p>
        </p:txBody>
      </p:sp>
      <p:pic>
        <p:nvPicPr>
          <p:cNvPr id="4" name="Picture 3"/>
          <p:cNvPicPr>
            <a:picLocks noChangeAspect="1"/>
          </p:cNvPicPr>
          <p:nvPr/>
        </p:nvPicPr>
        <p:blipFill>
          <a:blip r:embed="rId3"/>
          <a:stretch>
            <a:fillRect/>
          </a:stretch>
        </p:blipFill>
        <p:spPr>
          <a:xfrm>
            <a:off x="2195736" y="3789040"/>
            <a:ext cx="4289561" cy="2874006"/>
          </a:xfrm>
          <a:prstGeom prst="rect">
            <a:avLst/>
          </a:prstGeom>
        </p:spPr>
      </p:pic>
    </p:spTree>
    <p:extLst>
      <p:ext uri="{BB962C8B-B14F-4D97-AF65-F5344CB8AC3E}">
        <p14:creationId xmlns:p14="http://schemas.microsoft.com/office/powerpoint/2010/main" val="10756416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5249488" y="1246326"/>
            <a:ext cx="3365615" cy="4484683"/>
          </a:xfrm>
          <a:prstGeom prst="rect">
            <a:avLst/>
          </a:prstGeom>
        </p:spPr>
      </p:pic>
      <p:pic>
        <p:nvPicPr>
          <p:cNvPr id="4" name="Picture 3"/>
          <p:cNvPicPr>
            <a:picLocks noChangeAspect="1"/>
          </p:cNvPicPr>
          <p:nvPr/>
        </p:nvPicPr>
        <p:blipFill>
          <a:blip r:embed="rId3"/>
          <a:stretch>
            <a:fillRect/>
          </a:stretch>
        </p:blipFill>
        <p:spPr>
          <a:xfrm>
            <a:off x="427536" y="1296202"/>
            <a:ext cx="3306957" cy="4406520"/>
          </a:xfrm>
          <a:prstGeom prst="rect">
            <a:avLst/>
          </a:prstGeom>
        </p:spPr>
      </p:pic>
      <p:sp>
        <p:nvSpPr>
          <p:cNvPr id="5" name="TextBox 4"/>
          <p:cNvSpPr txBox="1"/>
          <p:nvPr/>
        </p:nvSpPr>
        <p:spPr>
          <a:xfrm>
            <a:off x="3952702" y="1175212"/>
            <a:ext cx="829195" cy="300082"/>
          </a:xfrm>
          <a:prstGeom prst="rect">
            <a:avLst/>
          </a:prstGeom>
          <a:noFill/>
        </p:spPr>
        <p:txBody>
          <a:bodyPr wrap="square" rtlCol="0">
            <a:spAutoFit/>
          </a:bodyPr>
          <a:lstStyle/>
          <a:p>
            <a:r>
              <a:rPr lang="en-GB" sz="1350" dirty="0"/>
              <a:t>2021</a:t>
            </a:r>
          </a:p>
        </p:txBody>
      </p:sp>
    </p:spTree>
    <p:extLst>
      <p:ext uri="{BB962C8B-B14F-4D97-AF65-F5344CB8AC3E}">
        <p14:creationId xmlns:p14="http://schemas.microsoft.com/office/powerpoint/2010/main" val="22534252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72344"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107504" y="116632"/>
            <a:ext cx="8229600" cy="1143000"/>
          </a:xfrm>
        </p:spPr>
        <p:txBody>
          <a:bodyPr>
            <a:normAutofit fontScale="90000"/>
          </a:bodyPr>
          <a:lstStyle/>
          <a:p>
            <a:r>
              <a:rPr lang="en-GB"/>
              <a:t>Some materials used in coastal engineering</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7517698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Geotextiles</a:t>
            </a:r>
          </a:p>
        </p:txBody>
      </p:sp>
      <p:sp>
        <p:nvSpPr>
          <p:cNvPr id="3" name="Content Placeholder 2"/>
          <p:cNvSpPr>
            <a:spLocks noGrp="1"/>
          </p:cNvSpPr>
          <p:nvPr>
            <p:ph idx="1"/>
          </p:nvPr>
        </p:nvSpPr>
        <p:spPr>
          <a:xfrm>
            <a:off x="457200" y="1935480"/>
            <a:ext cx="3178696" cy="1029841"/>
          </a:xfrm>
        </p:spPr>
        <p:txBody>
          <a:bodyPr>
            <a:normAutofit/>
          </a:bodyPr>
          <a:lstStyle/>
          <a:p>
            <a:r>
              <a:rPr lang="en-GB" sz="1800">
                <a:latin typeface="+mj-lt"/>
              </a:rPr>
              <a:t>Permeable fabric to protect since the 1950s.  Often behind seawalls</a:t>
            </a:r>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965321"/>
            <a:ext cx="6667500" cy="3886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83968" y="548680"/>
            <a:ext cx="4841522" cy="36311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4040" y="3860671"/>
            <a:ext cx="3981450" cy="2990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472307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16632"/>
            <a:ext cx="8229600" cy="1143000"/>
          </a:xfrm>
        </p:spPr>
        <p:txBody>
          <a:bodyPr/>
          <a:lstStyle/>
          <a:p>
            <a:r>
              <a:rPr lang="en-GB"/>
              <a:t>Gabions</a:t>
            </a:r>
          </a:p>
        </p:txBody>
      </p:sp>
      <p:sp>
        <p:nvSpPr>
          <p:cNvPr id="3" name="Content Placeholder 2"/>
          <p:cNvSpPr>
            <a:spLocks noGrp="1"/>
          </p:cNvSpPr>
          <p:nvPr>
            <p:ph idx="1"/>
          </p:nvPr>
        </p:nvSpPr>
        <p:spPr>
          <a:xfrm>
            <a:off x="122753" y="1052736"/>
            <a:ext cx="4350822" cy="4389120"/>
          </a:xfrm>
        </p:spPr>
        <p:txBody>
          <a:bodyPr>
            <a:normAutofit/>
          </a:bodyPr>
          <a:lstStyle/>
          <a:p>
            <a:r>
              <a:rPr lang="en-GB" sz="1800">
                <a:latin typeface="+mj-lt"/>
              </a:rPr>
              <a:t>Gabions are wire cages usually filled with crushed rocks , and then piled up along the shore to prevent or reduce coastal erosion by weakening wave energy. </a:t>
            </a:r>
          </a:p>
          <a:p>
            <a:r>
              <a:rPr lang="en-GB" sz="1800">
                <a:latin typeface="+mj-lt"/>
              </a:rPr>
              <a:t>Only short-term protection (about five to ten years). Wire cages need regular maintenance as they are easily corroded by sea water. </a:t>
            </a:r>
          </a:p>
          <a:p>
            <a:r>
              <a:rPr lang="en-GB" sz="1800">
                <a:latin typeface="+mj-lt"/>
              </a:rPr>
              <a:t>Aesthetics?</a:t>
            </a:r>
          </a:p>
        </p:txBody>
      </p:sp>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3861048"/>
            <a:ext cx="8071220" cy="2870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3575" y="0"/>
            <a:ext cx="4670425" cy="3005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6115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D50BA-B1F7-97D2-8BE7-62B8516DBBCE}"/>
              </a:ext>
            </a:extLst>
          </p:cNvPr>
          <p:cNvSpPr>
            <a:spLocks noGrp="1"/>
          </p:cNvSpPr>
          <p:nvPr>
            <p:ph type="title"/>
          </p:nvPr>
        </p:nvSpPr>
        <p:spPr>
          <a:xfrm>
            <a:off x="296214" y="67437"/>
            <a:ext cx="8229600" cy="1143000"/>
          </a:xfrm>
        </p:spPr>
        <p:txBody>
          <a:bodyPr>
            <a:noAutofit/>
          </a:bodyPr>
          <a:lstStyle/>
          <a:p>
            <a:r>
              <a:rPr lang="en-GB" sz="4000" dirty="0"/>
              <a:t>Some problems with hard engineering (</a:t>
            </a:r>
            <a:r>
              <a:rPr lang="en-GB" sz="4000" dirty="0" err="1"/>
              <a:t>Schoonees</a:t>
            </a:r>
            <a:r>
              <a:rPr lang="en-GB" sz="4000" dirty="0"/>
              <a:t> et al., 2019)</a:t>
            </a:r>
          </a:p>
        </p:txBody>
      </p:sp>
      <p:sp>
        <p:nvSpPr>
          <p:cNvPr id="3" name="Content Placeholder 2">
            <a:extLst>
              <a:ext uri="{FF2B5EF4-FFF2-40B4-BE49-F238E27FC236}">
                <a16:creationId xmlns:a16="http://schemas.microsoft.com/office/drawing/2014/main" id="{9710EBDF-82F4-AEBF-3E79-8EAD517EE17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3A2ACFA2-29F7-E0E6-B746-6F54E6A1AF92}"/>
              </a:ext>
            </a:extLst>
          </p:cNvPr>
          <p:cNvPicPr>
            <a:picLocks noChangeAspect="1"/>
          </p:cNvPicPr>
          <p:nvPr/>
        </p:nvPicPr>
        <p:blipFill>
          <a:blip r:embed="rId2"/>
          <a:stretch>
            <a:fillRect/>
          </a:stretch>
        </p:blipFill>
        <p:spPr>
          <a:xfrm>
            <a:off x="296214" y="1210438"/>
            <a:ext cx="8525814" cy="5580126"/>
          </a:xfrm>
          <a:prstGeom prst="rect">
            <a:avLst/>
          </a:prstGeom>
        </p:spPr>
      </p:pic>
    </p:spTree>
    <p:extLst>
      <p:ext uri="{BB962C8B-B14F-4D97-AF65-F5344CB8AC3E}">
        <p14:creationId xmlns:p14="http://schemas.microsoft.com/office/powerpoint/2010/main" val="6932537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5CAF0-5302-F114-0456-07C1FD5ABD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D0051F-3892-3F1B-3E4F-3781364684F9}"/>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48783320-B21A-513F-5767-3B6BE73C1926}"/>
              </a:ext>
            </a:extLst>
          </p:cNvPr>
          <p:cNvPicPr>
            <a:picLocks noChangeAspect="1"/>
          </p:cNvPicPr>
          <p:nvPr/>
        </p:nvPicPr>
        <p:blipFill>
          <a:blip r:embed="rId3"/>
          <a:stretch>
            <a:fillRect/>
          </a:stretch>
        </p:blipFill>
        <p:spPr>
          <a:xfrm>
            <a:off x="-1" y="0"/>
            <a:ext cx="9073167" cy="6906617"/>
          </a:xfrm>
          <a:prstGeom prst="rect">
            <a:avLst/>
          </a:prstGeom>
        </p:spPr>
      </p:pic>
    </p:spTree>
    <p:extLst>
      <p:ext uri="{BB962C8B-B14F-4D97-AF65-F5344CB8AC3E}">
        <p14:creationId xmlns:p14="http://schemas.microsoft.com/office/powerpoint/2010/main" val="16962214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7EB25-46CC-A29A-117F-7D0053E382FC}"/>
              </a:ext>
            </a:extLst>
          </p:cNvPr>
          <p:cNvSpPr>
            <a:spLocks noGrp="1"/>
          </p:cNvSpPr>
          <p:nvPr>
            <p:ph type="title"/>
          </p:nvPr>
        </p:nvSpPr>
        <p:spPr/>
        <p:txBody>
          <a:bodyPr/>
          <a:lstStyle/>
          <a:p>
            <a:r>
              <a:rPr lang="en-GB" dirty="0"/>
              <a:t>Land use and hard engineering</a:t>
            </a:r>
          </a:p>
        </p:txBody>
      </p:sp>
      <p:sp>
        <p:nvSpPr>
          <p:cNvPr id="3" name="Content Placeholder 2">
            <a:extLst>
              <a:ext uri="{FF2B5EF4-FFF2-40B4-BE49-F238E27FC236}">
                <a16:creationId xmlns:a16="http://schemas.microsoft.com/office/drawing/2014/main" id="{B65A2D14-FB44-EA9D-D027-0CC801501C64}"/>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DF58ED1E-6C78-E3DF-6644-86D3BFD9B3B8}"/>
              </a:ext>
            </a:extLst>
          </p:cNvPr>
          <p:cNvPicPr>
            <a:picLocks noChangeAspect="1"/>
          </p:cNvPicPr>
          <p:nvPr/>
        </p:nvPicPr>
        <p:blipFill>
          <a:blip r:embed="rId2"/>
          <a:stretch>
            <a:fillRect/>
          </a:stretch>
        </p:blipFill>
        <p:spPr>
          <a:xfrm>
            <a:off x="-1" y="2077156"/>
            <a:ext cx="9163251" cy="4780844"/>
          </a:xfrm>
          <a:prstGeom prst="rect">
            <a:avLst/>
          </a:prstGeom>
        </p:spPr>
      </p:pic>
    </p:spTree>
    <p:extLst>
      <p:ext uri="{BB962C8B-B14F-4D97-AF65-F5344CB8AC3E}">
        <p14:creationId xmlns:p14="http://schemas.microsoft.com/office/powerpoint/2010/main" val="42905082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38485-5472-7B83-CC9F-0FB1D1198FE9}"/>
              </a:ext>
            </a:extLst>
          </p:cNvPr>
          <p:cNvSpPr>
            <a:spLocks noGrp="1"/>
          </p:cNvSpPr>
          <p:nvPr>
            <p:ph type="title"/>
          </p:nvPr>
        </p:nvSpPr>
        <p:spPr/>
        <p:txBody>
          <a:bodyPr>
            <a:normAutofit fontScale="90000"/>
          </a:bodyPr>
          <a:lstStyle/>
          <a:p>
            <a:r>
              <a:rPr lang="en-GB" dirty="0"/>
              <a:t>Definitions of coastal protection (</a:t>
            </a:r>
            <a:r>
              <a:rPr lang="en-GB" dirty="0" err="1"/>
              <a:t>Schoonees</a:t>
            </a:r>
            <a:r>
              <a:rPr lang="en-GB" dirty="0"/>
              <a:t> et al., 2019)</a:t>
            </a:r>
          </a:p>
        </p:txBody>
      </p:sp>
      <p:sp>
        <p:nvSpPr>
          <p:cNvPr id="3" name="Content Placeholder 2">
            <a:extLst>
              <a:ext uri="{FF2B5EF4-FFF2-40B4-BE49-F238E27FC236}">
                <a16:creationId xmlns:a16="http://schemas.microsoft.com/office/drawing/2014/main" id="{F88BF31B-A151-9D4D-92A2-7EF85D45609F}"/>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A622E9CA-5D28-AFEC-D916-9345E5655F27}"/>
              </a:ext>
            </a:extLst>
          </p:cNvPr>
          <p:cNvPicPr>
            <a:picLocks noChangeAspect="1"/>
          </p:cNvPicPr>
          <p:nvPr/>
        </p:nvPicPr>
        <p:blipFill>
          <a:blip r:embed="rId2"/>
          <a:stretch>
            <a:fillRect/>
          </a:stretch>
        </p:blipFill>
        <p:spPr>
          <a:xfrm>
            <a:off x="457200" y="2171876"/>
            <a:ext cx="8466659" cy="3982036"/>
          </a:xfrm>
          <a:prstGeom prst="rect">
            <a:avLst/>
          </a:prstGeom>
        </p:spPr>
      </p:pic>
    </p:spTree>
    <p:extLst>
      <p:ext uri="{BB962C8B-B14F-4D97-AF65-F5344CB8AC3E}">
        <p14:creationId xmlns:p14="http://schemas.microsoft.com/office/powerpoint/2010/main" val="17342751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821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07504" y="188640"/>
            <a:ext cx="8229600" cy="1143000"/>
          </a:xfrm>
        </p:spPr>
        <p:txBody>
          <a:bodyPr>
            <a:normAutofit fontScale="90000"/>
          </a:bodyPr>
          <a:lstStyle/>
          <a:p>
            <a:r>
              <a:rPr lang="en-GB"/>
              <a:t>Soft </a:t>
            </a:r>
            <a:br>
              <a:rPr lang="en-GB"/>
            </a:br>
            <a:r>
              <a:rPr lang="en-GB"/>
              <a:t>Engineering</a:t>
            </a:r>
          </a:p>
        </p:txBody>
      </p:sp>
    </p:spTree>
    <p:extLst>
      <p:ext uri="{BB962C8B-B14F-4D97-AF65-F5344CB8AC3E}">
        <p14:creationId xmlns:p14="http://schemas.microsoft.com/office/powerpoint/2010/main" val="34046434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96752"/>
            <a:ext cx="2987824" cy="5256584"/>
          </a:xfrm>
        </p:spPr>
        <p:txBody>
          <a:bodyPr>
            <a:noAutofit/>
          </a:bodyPr>
          <a:lstStyle/>
          <a:p>
            <a:r>
              <a:rPr lang="en-GB" sz="1400">
                <a:latin typeface="+mj-lt"/>
              </a:rPr>
              <a:t>Beach nourishment Refers to constant replenishment of large quantities of sand to the beach system. Beach is therefore extended seawards, leading to improvement of both beach quality and storm protection. Usually dredged (Various types of dredging) offshore and planted in required area.</a:t>
            </a:r>
          </a:p>
          <a:p>
            <a:r>
              <a:rPr lang="en-GB" sz="1400">
                <a:latin typeface="+mj-lt"/>
              </a:rPr>
              <a:t>Needs to be carefully considered not to cause problems</a:t>
            </a:r>
          </a:p>
          <a:p>
            <a:pPr lvl="1"/>
            <a:r>
              <a:rPr lang="en-GB" sz="1400">
                <a:latin typeface="+mj-lt"/>
              </a:rPr>
              <a:t>Short term mortality</a:t>
            </a:r>
          </a:p>
          <a:p>
            <a:pPr lvl="1"/>
            <a:r>
              <a:rPr lang="en-GB" sz="1400">
                <a:latin typeface="+mj-lt"/>
              </a:rPr>
              <a:t>Burial</a:t>
            </a:r>
          </a:p>
          <a:p>
            <a:pPr lvl="1"/>
            <a:r>
              <a:rPr lang="en-GB" sz="1400">
                <a:latin typeface="+mj-lt"/>
              </a:rPr>
              <a:t>Reduced light</a:t>
            </a:r>
          </a:p>
          <a:p>
            <a:pPr lvl="1"/>
            <a:r>
              <a:rPr lang="en-GB" sz="1400">
                <a:latin typeface="+mj-lt"/>
              </a:rPr>
              <a:t>Toxicity</a:t>
            </a:r>
          </a:p>
          <a:p>
            <a:pPr lvl="1"/>
            <a:r>
              <a:rPr lang="en-GB" sz="1400">
                <a:latin typeface="+mj-lt"/>
              </a:rPr>
              <a:t>Can cause erosion</a:t>
            </a:r>
          </a:p>
          <a:p>
            <a:pPr lvl="1"/>
            <a:r>
              <a:rPr lang="en-GB" sz="1400">
                <a:latin typeface="+mj-lt"/>
              </a:rPr>
              <a:t>Increased development pressure because of cost and misguided sense of security</a:t>
            </a:r>
          </a:p>
          <a:p>
            <a:pPr lvl="1"/>
            <a:r>
              <a:rPr lang="en-GB" sz="1400">
                <a:latin typeface="+mj-lt"/>
              </a:rPr>
              <a:t>High proportions of suspension in water column</a:t>
            </a:r>
          </a:p>
          <a:p>
            <a:pPr lvl="1"/>
            <a:endParaRPr lang="en-GB" sz="1400"/>
          </a:p>
          <a:p>
            <a:pPr marL="0" indent="0">
              <a:buNone/>
            </a:pPr>
            <a:r>
              <a:rPr lang="en-GB" sz="1400"/>
              <a:t> </a:t>
            </a:r>
          </a:p>
          <a:p>
            <a:endParaRPr lang="en-GB" sz="1400"/>
          </a:p>
        </p:txBody>
      </p:sp>
      <p:sp>
        <p:nvSpPr>
          <p:cNvPr id="2" name="Title 1"/>
          <p:cNvSpPr>
            <a:spLocks noGrp="1"/>
          </p:cNvSpPr>
          <p:nvPr>
            <p:ph type="title"/>
          </p:nvPr>
        </p:nvSpPr>
        <p:spPr>
          <a:xfrm>
            <a:off x="467544" y="125760"/>
            <a:ext cx="8229600" cy="1143000"/>
          </a:xfrm>
        </p:spPr>
        <p:txBody>
          <a:bodyPr/>
          <a:lstStyle/>
          <a:p>
            <a:r>
              <a:rPr lang="en-GB"/>
              <a:t>Beach nourishment </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1880" y="3080500"/>
            <a:ext cx="5652119" cy="377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5884" y="1155120"/>
            <a:ext cx="4073270" cy="19168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837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par>
                                <p:cTn id="13" presetID="6" presetClass="entr" presetSubtype="16"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ircle(in)">
                                      <p:cBhvr>
                                        <p:cTn id="15" dur="2000"/>
                                        <p:tgtEl>
                                          <p:spTgt spid="3">
                                            <p:txEl>
                                              <p:pRg st="2" end="2"/>
                                            </p:txEl>
                                          </p:spTgt>
                                        </p:tgtEl>
                                      </p:cBhvr>
                                    </p:animEffect>
                                  </p:childTnLst>
                                </p:cTn>
                              </p:par>
                              <p:par>
                                <p:cTn id="16" presetID="6" presetClass="entr" presetSubtype="16"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circle(in)">
                                      <p:cBhvr>
                                        <p:cTn id="18" dur="2000"/>
                                        <p:tgtEl>
                                          <p:spTgt spid="3">
                                            <p:txEl>
                                              <p:pRg st="3" end="3"/>
                                            </p:txEl>
                                          </p:spTgt>
                                        </p:tgtEl>
                                      </p:cBhvr>
                                    </p:animEffect>
                                  </p:childTnLst>
                                </p:cTn>
                              </p:par>
                              <p:par>
                                <p:cTn id="19" presetID="6" presetClass="entr" presetSubtype="16"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circle(in)">
                                      <p:cBhvr>
                                        <p:cTn id="21" dur="2000"/>
                                        <p:tgtEl>
                                          <p:spTgt spid="3">
                                            <p:txEl>
                                              <p:pRg st="4" end="4"/>
                                            </p:txEl>
                                          </p:spTgt>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circle(in)">
                                      <p:cBhvr>
                                        <p:cTn id="24" dur="2000"/>
                                        <p:tgtEl>
                                          <p:spTgt spid="3">
                                            <p:txEl>
                                              <p:pRg st="5" end="5"/>
                                            </p:txEl>
                                          </p:spTgt>
                                        </p:tgtEl>
                                      </p:cBhvr>
                                    </p:animEffect>
                                  </p:childTnLst>
                                </p:cTn>
                              </p:par>
                              <p:par>
                                <p:cTn id="25" presetID="6" presetClass="entr" presetSubtype="16"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circle(in)">
                                      <p:cBhvr>
                                        <p:cTn id="27" dur="2000"/>
                                        <p:tgtEl>
                                          <p:spTgt spid="3">
                                            <p:txEl>
                                              <p:pRg st="6" end="6"/>
                                            </p:txEl>
                                          </p:spTgt>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circle(in)">
                                      <p:cBhvr>
                                        <p:cTn id="30" dur="2000"/>
                                        <p:tgtEl>
                                          <p:spTgt spid="3">
                                            <p:txEl>
                                              <p:pRg st="7" end="7"/>
                                            </p:txEl>
                                          </p:spTgt>
                                        </p:tgtEl>
                                      </p:cBhvr>
                                    </p:animEffect>
                                  </p:childTnLst>
                                </p:cTn>
                              </p:par>
                              <p:par>
                                <p:cTn id="31" presetID="6" presetClass="entr" presetSubtype="16"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circle(in)">
                                      <p:cBhvr>
                                        <p:cTn id="33" dur="2000"/>
                                        <p:tgtEl>
                                          <p:spTgt spid="3">
                                            <p:txEl>
                                              <p:pRg st="8" end="8"/>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grpId="0" nodeType="clickEffect">
                                  <p:stCondLst>
                                    <p:cond delay="0"/>
                                  </p:stCondLst>
                                  <p:childTnLst>
                                    <p:set>
                                      <p:cBhvr>
                                        <p:cTn id="37" dur="1" fill="hold">
                                          <p:stCondLst>
                                            <p:cond delay="0"/>
                                          </p:stCondLst>
                                        </p:cTn>
                                        <p:tgtEl>
                                          <p:spTgt spid="3">
                                            <p:txEl>
                                              <p:pRg st="10" end="10"/>
                                            </p:txEl>
                                          </p:spTgt>
                                        </p:tgtEl>
                                        <p:attrNameLst>
                                          <p:attrName>style.visibility</p:attrName>
                                        </p:attrNameLst>
                                      </p:cBhvr>
                                      <p:to>
                                        <p:strVal val="visible"/>
                                      </p:to>
                                    </p:set>
                                    <p:animEffect transition="in" filter="circle(in)">
                                      <p:cBhvr>
                                        <p:cTn id="38"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0522" y="260648"/>
            <a:ext cx="8229600" cy="1143000"/>
          </a:xfrm>
        </p:spPr>
        <p:txBody>
          <a:bodyPr/>
          <a:lstStyle/>
          <a:p>
            <a:r>
              <a:rPr lang="en-GB"/>
              <a:t>Some issues</a:t>
            </a:r>
          </a:p>
        </p:txBody>
      </p:sp>
      <p:sp>
        <p:nvSpPr>
          <p:cNvPr id="3" name="Content Placeholder 2"/>
          <p:cNvSpPr>
            <a:spLocks noGrp="1"/>
          </p:cNvSpPr>
          <p:nvPr>
            <p:ph idx="1"/>
          </p:nvPr>
        </p:nvSpPr>
        <p:spPr>
          <a:xfrm>
            <a:off x="457200" y="1935480"/>
            <a:ext cx="7643192" cy="4389120"/>
          </a:xfrm>
        </p:spPr>
        <p:txBody>
          <a:bodyPr>
            <a:normAutofit fontScale="85000" lnSpcReduction="10000"/>
          </a:bodyPr>
          <a:lstStyle/>
          <a:p>
            <a:r>
              <a:rPr lang="en-GB">
                <a:latin typeface="+mj-lt"/>
              </a:rPr>
              <a:t>Expensive and impractical to constantly transport large quantities of sand to fill up beach. Imported sand that can be continuously eroded and transported away could have serious consequences on wildlife living within coastal environment . </a:t>
            </a:r>
          </a:p>
          <a:p>
            <a:pPr lvl="1"/>
            <a:r>
              <a:rPr lang="en-GB">
                <a:solidFill>
                  <a:schemeClr val="bg2">
                    <a:lumMod val="25000"/>
                  </a:schemeClr>
                </a:solidFill>
                <a:latin typeface="+mj-lt"/>
              </a:rPr>
              <a:t>E.g. Coral reefs at Waikiki Beach of Hawaii are destroyed as imported sand gets washed out to sea and covers the corals. Corals are deprived of sunlight they need to survive </a:t>
            </a:r>
          </a:p>
          <a:p>
            <a:pPr lvl="1"/>
            <a:r>
              <a:rPr lang="en-GB">
                <a:solidFill>
                  <a:schemeClr val="bg2">
                    <a:lumMod val="25000"/>
                  </a:schemeClr>
                </a:solidFill>
                <a:latin typeface="+mj-lt"/>
              </a:rPr>
              <a:t>E.g. Singapore – Large scale land reclamation along coast has led to muddy and polluted water and has destroyed coral reefs.</a:t>
            </a:r>
          </a:p>
          <a:p>
            <a:r>
              <a:rPr lang="en-GB">
                <a:latin typeface="+mj-lt"/>
              </a:rPr>
              <a:t>Often to ‘save’ £ dredging occurs in &lt;40ft water which is generally fine sediment which is easily eroded and creates a steep beach profile e.g. Wrightsville , North Carolina in 1965</a:t>
            </a:r>
          </a:p>
          <a:p>
            <a:endParaRPr lang="en-GB"/>
          </a:p>
        </p:txBody>
      </p:sp>
      <p:grpSp>
        <p:nvGrpSpPr>
          <p:cNvPr id="6" name="Group 5"/>
          <p:cNvGrpSpPr/>
          <p:nvPr/>
        </p:nvGrpSpPr>
        <p:grpSpPr>
          <a:xfrm>
            <a:off x="5480" y="0"/>
            <a:ext cx="8992485" cy="6584284"/>
            <a:chOff x="-13808" y="13068"/>
            <a:chExt cx="8992485" cy="6584284"/>
          </a:xfrm>
        </p:grpSpPr>
        <p:pic>
          <p:nvPicPr>
            <p:cNvPr id="2560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08" y="13068"/>
              <a:ext cx="8992485" cy="6584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val 3"/>
            <p:cNvSpPr/>
            <p:nvPr/>
          </p:nvSpPr>
          <p:spPr>
            <a:xfrm>
              <a:off x="5436096" y="332656"/>
              <a:ext cx="2304256" cy="936104"/>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1763688" y="5229200"/>
              <a:ext cx="2304256" cy="936104"/>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6668686" y="3933056"/>
              <a:ext cx="2304256" cy="1764196"/>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715160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Wrightsville case</a:t>
            </a:r>
          </a:p>
        </p:txBody>
      </p:sp>
      <p:sp>
        <p:nvSpPr>
          <p:cNvPr id="3" name="Content Placeholder 2"/>
          <p:cNvSpPr>
            <a:spLocks noGrp="1"/>
          </p:cNvSpPr>
          <p:nvPr>
            <p:ph idx="1"/>
          </p:nvPr>
        </p:nvSpPr>
        <p:spPr>
          <a:xfrm>
            <a:off x="457200" y="1935480"/>
            <a:ext cx="4330824" cy="4779992"/>
          </a:xfrm>
        </p:spPr>
        <p:txBody>
          <a:bodyPr>
            <a:normAutofit fontScale="70000" lnSpcReduction="20000"/>
          </a:bodyPr>
          <a:lstStyle/>
          <a:p>
            <a:r>
              <a:rPr lang="en-GB">
                <a:latin typeface="+mj-lt"/>
              </a:rPr>
              <a:t>In 1965 one of North Carolina’s most publicised beach replenishment projects was undertaken at Wrightsville Beach. Nearly 3 million cubic yards of sand were pumped onto 14 thousand feet of beach. Parts of the beach were replenished in 1966 and in 1970, but much of that sand was later lost. In the summer of 1976 the City was worried because the beach had become very steep. A </a:t>
            </a:r>
            <a:r>
              <a:rPr lang="en-GB" err="1">
                <a:latin typeface="+mj-lt"/>
              </a:rPr>
              <a:t>bulldoser</a:t>
            </a:r>
            <a:r>
              <a:rPr lang="en-GB">
                <a:latin typeface="+mj-lt"/>
              </a:rPr>
              <a:t> was used to flatten the beach slope by pushing sand from the artificial dune out onto the beach. By the summer of 1977 the beach was again very steep and a scarp had formed. </a:t>
            </a:r>
          </a:p>
          <a:p>
            <a:r>
              <a:rPr lang="en-GB">
                <a:solidFill>
                  <a:schemeClr val="bg2">
                    <a:lumMod val="25000"/>
                  </a:schemeClr>
                </a:solidFill>
                <a:latin typeface="+mj-lt"/>
              </a:rPr>
              <a:t>The real problem with this example of beach replenishment, however, comes with cost and sand supply. The cost of the Wrightsville Beach project was over $1 million in 1966. (Coastal care. Org, 2014)</a:t>
            </a:r>
          </a:p>
          <a:p>
            <a:endParaRPr lang="en-GB"/>
          </a:p>
        </p:txBody>
      </p:sp>
      <p:sp>
        <p:nvSpPr>
          <p:cNvPr id="4" name="Rectangle 3"/>
          <p:cNvSpPr/>
          <p:nvPr/>
        </p:nvSpPr>
        <p:spPr>
          <a:xfrm>
            <a:off x="5869656" y="6453336"/>
            <a:ext cx="2448272" cy="307777"/>
          </a:xfrm>
          <a:prstGeom prst="rect">
            <a:avLst/>
          </a:prstGeom>
        </p:spPr>
        <p:txBody>
          <a:bodyPr wrap="square">
            <a:spAutoFit/>
          </a:bodyPr>
          <a:lstStyle/>
          <a:p>
            <a:r>
              <a:rPr lang="en-GB" sz="1400"/>
              <a:t>Wrightsville Beach Scarp</a:t>
            </a:r>
          </a:p>
        </p:txBody>
      </p:sp>
      <p:pic>
        <p:nvPicPr>
          <p:cNvPr id="512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0152" y="1700808"/>
            <a:ext cx="2941312" cy="46372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65270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9912" y="0"/>
            <a:ext cx="5364087"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0" y="0"/>
            <a:ext cx="3788792" cy="2564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564904"/>
            <a:ext cx="3779911" cy="42930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206078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Relocation</a:t>
            </a:r>
          </a:p>
        </p:txBody>
      </p:sp>
      <p:sp>
        <p:nvSpPr>
          <p:cNvPr id="3" name="Content Placeholder 2"/>
          <p:cNvSpPr>
            <a:spLocks noGrp="1"/>
          </p:cNvSpPr>
          <p:nvPr>
            <p:ph idx="1"/>
          </p:nvPr>
        </p:nvSpPr>
        <p:spPr/>
        <p:txBody>
          <a:bodyPr>
            <a:normAutofit/>
          </a:bodyPr>
          <a:lstStyle/>
          <a:p>
            <a:r>
              <a:rPr lang="en-GB">
                <a:latin typeface="+mj-lt"/>
              </a:rPr>
              <a:t>Relocation of Property - E.g. England – “Green Line” policy which discourages any building beyond a given line. Any properties built beyond the given line will not be defended or protected should they be threatened by coastal erosion. </a:t>
            </a:r>
          </a:p>
          <a:p>
            <a:r>
              <a:rPr lang="en-GB">
                <a:solidFill>
                  <a:schemeClr val="bg2">
                    <a:lumMod val="25000"/>
                  </a:schemeClr>
                </a:solidFill>
                <a:latin typeface="+mj-lt"/>
              </a:rPr>
              <a:t>Opposition by people with considerable investments in coastal areas . This approach will be important in future coastal management due to rising sea level as a result of global warming. </a:t>
            </a:r>
          </a:p>
          <a:p>
            <a:endParaRPr lang="en-GB"/>
          </a:p>
        </p:txBody>
      </p:sp>
    </p:spTree>
    <p:extLst>
      <p:ext uri="{BB962C8B-B14F-4D97-AF65-F5344CB8AC3E}">
        <p14:creationId xmlns:p14="http://schemas.microsoft.com/office/powerpoint/2010/main" val="452155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Inter tidal zones</a:t>
            </a:r>
          </a:p>
        </p:txBody>
      </p:sp>
      <p:sp>
        <p:nvSpPr>
          <p:cNvPr id="3" name="Content Placeholder 2"/>
          <p:cNvSpPr>
            <a:spLocks noGrp="1"/>
          </p:cNvSpPr>
          <p:nvPr>
            <p:ph idx="1"/>
          </p:nvPr>
        </p:nvSpPr>
        <p:spPr/>
        <p:txBody>
          <a:bodyPr/>
          <a:lstStyle/>
          <a:p>
            <a:r>
              <a:rPr lang="en-GB">
                <a:latin typeface="+mj-lt"/>
              </a:rPr>
              <a:t>Moller &amp; Spencer, (2001) highlight how intertidal zones help protect the coast</a:t>
            </a:r>
          </a:p>
          <a:p>
            <a:r>
              <a:rPr lang="en-GB">
                <a:latin typeface="+mj-lt"/>
              </a:rPr>
              <a:t>An 80m wide saltmarsh can reduce wave energy by 40% (Brampton, 2002)</a:t>
            </a:r>
          </a:p>
          <a:p>
            <a:r>
              <a:rPr lang="en-GB">
                <a:latin typeface="+mj-lt"/>
              </a:rPr>
              <a:t>Moller &amp; Spencer, (2001) note in their studies in Essex that a 10m saltmarsh reduced wave </a:t>
            </a:r>
            <a:r>
              <a:rPr lang="en-GB" u="sng">
                <a:latin typeface="+mj-lt"/>
              </a:rPr>
              <a:t>energy by 44% </a:t>
            </a:r>
            <a:r>
              <a:rPr lang="en-GB">
                <a:latin typeface="+mj-lt"/>
              </a:rPr>
              <a:t>and </a:t>
            </a:r>
            <a:r>
              <a:rPr lang="en-GB" u="sng">
                <a:latin typeface="+mj-lt"/>
              </a:rPr>
              <a:t>height by 79%.  </a:t>
            </a:r>
          </a:p>
          <a:p>
            <a:r>
              <a:rPr lang="en-GB">
                <a:latin typeface="+mj-lt"/>
              </a:rPr>
              <a:t>Cooper (2005) found if the saltmarsh is &gt;300m then energy can be reduced by 97% and height by 91%</a:t>
            </a:r>
          </a:p>
        </p:txBody>
      </p:sp>
    </p:spTree>
    <p:extLst>
      <p:ext uri="{BB962C8B-B14F-4D97-AF65-F5344CB8AC3E}">
        <p14:creationId xmlns:p14="http://schemas.microsoft.com/office/powerpoint/2010/main" val="310911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88640"/>
            <a:ext cx="5544616" cy="1872208"/>
          </a:xfrm>
        </p:spPr>
        <p:txBody>
          <a:bodyPr>
            <a:normAutofit/>
          </a:bodyPr>
          <a:lstStyle/>
          <a:p>
            <a:r>
              <a:rPr lang="en-GB"/>
              <a:t>Oyster reef</a:t>
            </a:r>
          </a:p>
        </p:txBody>
      </p:sp>
      <p:pic>
        <p:nvPicPr>
          <p:cNvPr id="337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885418"/>
            <a:ext cx="4425722"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555776" y="6309320"/>
            <a:ext cx="4248472" cy="369332"/>
          </a:xfrm>
          <a:prstGeom prst="rect">
            <a:avLst/>
          </a:prstGeom>
          <a:noFill/>
        </p:spPr>
        <p:txBody>
          <a:bodyPr wrap="square" rtlCol="0">
            <a:spAutoFit/>
          </a:bodyPr>
          <a:lstStyle/>
          <a:p>
            <a:r>
              <a:rPr lang="en-GB">
                <a:latin typeface="+mj-lt"/>
              </a:rPr>
              <a:t>Artificial oyster reef, Eastern Scheldt</a:t>
            </a:r>
          </a:p>
        </p:txBody>
      </p:sp>
      <p:pic>
        <p:nvPicPr>
          <p:cNvPr id="337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3226" y="2847888"/>
            <a:ext cx="4425722" cy="2957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379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064" y="0"/>
            <a:ext cx="3968171" cy="3260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124571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404664"/>
            <a:ext cx="8229600" cy="1143000"/>
          </a:xfrm>
        </p:spPr>
        <p:txBody>
          <a:bodyPr/>
          <a:lstStyle/>
          <a:p>
            <a:r>
              <a:rPr lang="en-GB"/>
              <a:t>Saltmarsh</a:t>
            </a:r>
          </a:p>
        </p:txBody>
      </p:sp>
      <p:sp>
        <p:nvSpPr>
          <p:cNvPr id="3" name="Content Placeholder 2"/>
          <p:cNvSpPr>
            <a:spLocks noGrp="1"/>
          </p:cNvSpPr>
          <p:nvPr>
            <p:ph idx="1"/>
          </p:nvPr>
        </p:nvSpPr>
        <p:spPr/>
        <p:txBody>
          <a:bodyPr/>
          <a:lstStyle/>
          <a:p>
            <a:r>
              <a:rPr lang="en-GB"/>
              <a:t>Coastal Resilience Network</a:t>
            </a:r>
          </a:p>
        </p:txBody>
      </p:sp>
      <p:pic>
        <p:nvPicPr>
          <p:cNvPr id="327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378532"/>
            <a:ext cx="8029364" cy="5309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83568" y="6021288"/>
            <a:ext cx="7813340" cy="923330"/>
          </a:xfrm>
          <a:prstGeom prst="rect">
            <a:avLst/>
          </a:prstGeom>
          <a:noFill/>
        </p:spPr>
        <p:txBody>
          <a:bodyPr wrap="square" rtlCol="0">
            <a:spAutoFit/>
          </a:bodyPr>
          <a:lstStyle/>
          <a:p>
            <a:r>
              <a:rPr lang="en-GB" err="1">
                <a:latin typeface="+mj-lt"/>
              </a:rPr>
              <a:t>Loughor</a:t>
            </a:r>
            <a:r>
              <a:rPr lang="en-GB">
                <a:latin typeface="+mj-lt"/>
              </a:rPr>
              <a:t> is the 4</a:t>
            </a:r>
            <a:r>
              <a:rPr lang="en-GB" baseline="30000">
                <a:latin typeface="+mj-lt"/>
              </a:rPr>
              <a:t>th</a:t>
            </a:r>
            <a:r>
              <a:rPr lang="en-GB">
                <a:latin typeface="+mj-lt"/>
              </a:rPr>
              <a:t> largest saltmarsh in the UK and a </a:t>
            </a:r>
            <a:r>
              <a:rPr lang="en-GB" err="1">
                <a:latin typeface="+mj-lt"/>
              </a:rPr>
              <a:t>Ramsar</a:t>
            </a:r>
            <a:r>
              <a:rPr lang="en-GB">
                <a:latin typeface="+mj-lt"/>
              </a:rPr>
              <a:t> site (</a:t>
            </a:r>
            <a:r>
              <a:rPr lang="en-GB" err="1">
                <a:latin typeface="+mj-lt"/>
              </a:rPr>
              <a:t>Barne</a:t>
            </a:r>
            <a:r>
              <a:rPr lang="en-GB">
                <a:latin typeface="+mj-lt"/>
              </a:rPr>
              <a:t> et al., 1995) and is macro-tidal max. 7.5m.  Natural coastal defence but the area seems to have reduced since the industrial revolution (Bristow &amp; </a:t>
            </a:r>
            <a:r>
              <a:rPr lang="en-GB" err="1">
                <a:latin typeface="+mj-lt"/>
              </a:rPr>
              <a:t>Pye</a:t>
            </a:r>
            <a:r>
              <a:rPr lang="en-GB">
                <a:latin typeface="+mj-lt"/>
              </a:rPr>
              <a:t>, 2003)</a:t>
            </a:r>
          </a:p>
        </p:txBody>
      </p:sp>
    </p:spTree>
    <p:extLst>
      <p:ext uri="{BB962C8B-B14F-4D97-AF65-F5344CB8AC3E}">
        <p14:creationId xmlns:p14="http://schemas.microsoft.com/office/powerpoint/2010/main" val="30603363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2656"/>
            <a:ext cx="8229600" cy="1143000"/>
          </a:xfrm>
        </p:spPr>
        <p:txBody>
          <a:bodyPr>
            <a:noAutofit/>
          </a:bodyPr>
          <a:lstStyle/>
          <a:p>
            <a:r>
              <a:rPr lang="en-GB" sz="4000" err="1"/>
              <a:t>Seagrass</a:t>
            </a:r>
            <a:r>
              <a:rPr lang="en-GB" sz="4000"/>
              <a:t> e.g. </a:t>
            </a:r>
            <a:r>
              <a:rPr lang="en-GB" sz="4000" err="1"/>
              <a:t>Wadden</a:t>
            </a:r>
            <a:r>
              <a:rPr lang="en-GB" sz="4000"/>
              <a:t> sea, Netherlands</a:t>
            </a:r>
          </a:p>
        </p:txBody>
      </p:sp>
      <p:sp>
        <p:nvSpPr>
          <p:cNvPr id="3" name="Content Placeholder 2"/>
          <p:cNvSpPr>
            <a:spLocks noGrp="1"/>
          </p:cNvSpPr>
          <p:nvPr>
            <p:ph idx="1"/>
          </p:nvPr>
        </p:nvSpPr>
        <p:spPr>
          <a:xfrm>
            <a:off x="251520" y="1556792"/>
            <a:ext cx="3322712" cy="4389120"/>
          </a:xfrm>
        </p:spPr>
        <p:txBody>
          <a:bodyPr>
            <a:normAutofit fontScale="92500" lnSpcReduction="10000"/>
          </a:bodyPr>
          <a:lstStyle/>
          <a:p>
            <a:r>
              <a:rPr lang="en-GB" sz="1600">
                <a:latin typeface="+mj-lt"/>
              </a:rPr>
              <a:t>This Building Block focuses on the creation of suitable conditions for </a:t>
            </a:r>
            <a:r>
              <a:rPr lang="en-GB" sz="1600" err="1">
                <a:latin typeface="+mj-lt"/>
              </a:rPr>
              <a:t>seagrass</a:t>
            </a:r>
            <a:r>
              <a:rPr lang="en-GB" sz="1600">
                <a:latin typeface="+mj-lt"/>
              </a:rPr>
              <a:t> meadows that change the near-bed flow and dissipate wave energy in shallow water, thereby influencing sediment transport, erosion and deposition. Including a </a:t>
            </a:r>
            <a:r>
              <a:rPr lang="en-GB" sz="1600" err="1">
                <a:latin typeface="+mj-lt"/>
              </a:rPr>
              <a:t>seagrass</a:t>
            </a:r>
            <a:r>
              <a:rPr lang="en-GB" sz="1600">
                <a:latin typeface="+mj-lt"/>
              </a:rPr>
              <a:t> meadow in a coastal defence design requires integration of ecological and engineering knowledge. </a:t>
            </a:r>
          </a:p>
          <a:p>
            <a:r>
              <a:rPr lang="en-GB" sz="1600">
                <a:latin typeface="+mj-lt"/>
              </a:rPr>
              <a:t>Feasibility assessment </a:t>
            </a:r>
          </a:p>
          <a:p>
            <a:r>
              <a:rPr lang="en-GB" sz="1600">
                <a:latin typeface="+mj-lt"/>
              </a:rPr>
              <a:t>Human activities such as urban and industrial runoff, urban and port infrastructure development and dredging are currently among the major threats to </a:t>
            </a:r>
            <a:r>
              <a:rPr lang="en-GB" sz="1600" err="1">
                <a:latin typeface="+mj-lt"/>
              </a:rPr>
              <a:t>seagrass</a:t>
            </a:r>
            <a:r>
              <a:rPr lang="en-GB" sz="1600">
                <a:latin typeface="+mj-lt"/>
              </a:rPr>
              <a:t> ecosystems worldwide (</a:t>
            </a:r>
            <a:r>
              <a:rPr lang="en-GB" sz="1600" err="1">
                <a:latin typeface="+mj-lt"/>
              </a:rPr>
              <a:t>Grech</a:t>
            </a:r>
            <a:r>
              <a:rPr lang="en-GB" sz="1600">
                <a:latin typeface="+mj-lt"/>
              </a:rPr>
              <a:t> et al., 2012).</a:t>
            </a:r>
          </a:p>
          <a:p>
            <a:r>
              <a:rPr lang="en-GB" sz="1600">
                <a:latin typeface="+mj-lt"/>
              </a:rPr>
              <a:t>SL rise</a:t>
            </a:r>
          </a:p>
          <a:p>
            <a:endParaRPr lang="en-GB" sz="1600">
              <a:latin typeface="+mj-lt"/>
            </a:endParaRPr>
          </a:p>
        </p:txBody>
      </p:sp>
      <p:pic>
        <p:nvPicPr>
          <p:cNvPr id="348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7726" y="1628800"/>
            <a:ext cx="4572000" cy="3038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509736"/>
            <a:ext cx="8953088" cy="49435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74418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4819"/>
                                        </p:tgtEl>
                                        <p:attrNameLst>
                                          <p:attrName>style.visibility</p:attrName>
                                        </p:attrNameLst>
                                      </p:cBhvr>
                                      <p:to>
                                        <p:strVal val="visible"/>
                                      </p:to>
                                    </p:set>
                                    <p:animEffect transition="in" filter="fade">
                                      <p:cBhvr>
                                        <p:cTn id="7" dur="1000"/>
                                        <p:tgtEl>
                                          <p:spTgt spid="34819"/>
                                        </p:tgtEl>
                                      </p:cBhvr>
                                    </p:animEffect>
                                    <p:anim calcmode="lin" valueType="num">
                                      <p:cBhvr>
                                        <p:cTn id="8" dur="1000" fill="hold"/>
                                        <p:tgtEl>
                                          <p:spTgt spid="34819"/>
                                        </p:tgtEl>
                                        <p:attrNameLst>
                                          <p:attrName>ppt_x</p:attrName>
                                        </p:attrNameLst>
                                      </p:cBhvr>
                                      <p:tavLst>
                                        <p:tav tm="0">
                                          <p:val>
                                            <p:strVal val="#ppt_x"/>
                                          </p:val>
                                        </p:tav>
                                        <p:tav tm="100000">
                                          <p:val>
                                            <p:strVal val="#ppt_x"/>
                                          </p:val>
                                        </p:tav>
                                      </p:tavLst>
                                    </p:anim>
                                    <p:anim calcmode="lin" valueType="num">
                                      <p:cBhvr>
                                        <p:cTn id="9" dur="1000" fill="hold"/>
                                        <p:tgtEl>
                                          <p:spTgt spid="348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24805"/>
            <a:ext cx="8229600" cy="1143000"/>
          </a:xfrm>
        </p:spPr>
        <p:txBody>
          <a:bodyPr/>
          <a:lstStyle/>
          <a:p>
            <a:r>
              <a:rPr lang="en-GB"/>
              <a:t>Mangroves</a:t>
            </a:r>
          </a:p>
        </p:txBody>
      </p:sp>
      <p:sp>
        <p:nvSpPr>
          <p:cNvPr id="3" name="Content Placeholder 2"/>
          <p:cNvSpPr>
            <a:spLocks noGrp="1"/>
          </p:cNvSpPr>
          <p:nvPr>
            <p:ph idx="1"/>
          </p:nvPr>
        </p:nvSpPr>
        <p:spPr>
          <a:xfrm>
            <a:off x="0" y="1882512"/>
            <a:ext cx="3970784" cy="4389120"/>
          </a:xfrm>
        </p:spPr>
        <p:txBody>
          <a:bodyPr>
            <a:normAutofit fontScale="85000" lnSpcReduction="20000"/>
          </a:bodyPr>
          <a:lstStyle/>
          <a:p>
            <a:r>
              <a:rPr lang="en-GB">
                <a:latin typeface="+mj-lt"/>
              </a:rPr>
              <a:t>Mangrove forest consists of trees and shrubs that can tolerate regular flooding by seawater. This tolerance is due to one of the most distinct characteristics of the mangrove trees: aerial roots which are part of the day exposed to the air, and thereby enable them to survive tidal inundation and anoxic (depleted dissolved oxygen) sediments.</a:t>
            </a:r>
          </a:p>
          <a:p>
            <a:r>
              <a:rPr lang="en-GB">
                <a:latin typeface="+mj-lt"/>
                <a:hlinkClick r:id="rId2"/>
              </a:rPr>
              <a:t>Guardians of the coast</a:t>
            </a:r>
            <a:r>
              <a:rPr lang="en-GB">
                <a:latin typeface="+mj-lt"/>
              </a:rPr>
              <a:t> 25 mins</a:t>
            </a:r>
          </a:p>
          <a:p>
            <a:pPr lvl="1"/>
            <a:r>
              <a:rPr lang="en-GB">
                <a:latin typeface="+mj-lt"/>
              </a:rPr>
              <a:t>Do you agree? Why?</a:t>
            </a:r>
          </a:p>
        </p:txBody>
      </p:sp>
      <p:pic>
        <p:nvPicPr>
          <p:cNvPr id="358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29135" y="608033"/>
            <a:ext cx="1800199" cy="1080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584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8598" y="3573016"/>
            <a:ext cx="4365401" cy="32663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584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02282" y="35986"/>
            <a:ext cx="4437980" cy="29609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27056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32656"/>
            <a:ext cx="8229600" cy="1143000"/>
          </a:xfrm>
        </p:spPr>
        <p:txBody>
          <a:bodyPr/>
          <a:lstStyle/>
          <a:p>
            <a:r>
              <a:rPr lang="en-GB"/>
              <a:t>Mangrove zonation</a:t>
            </a:r>
          </a:p>
        </p:txBody>
      </p:sp>
      <p:sp>
        <p:nvSpPr>
          <p:cNvPr id="3" name="Content Placeholder 2"/>
          <p:cNvSpPr>
            <a:spLocks noGrp="1"/>
          </p:cNvSpPr>
          <p:nvPr>
            <p:ph idx="1"/>
          </p:nvPr>
        </p:nvSpPr>
        <p:spPr>
          <a:xfrm>
            <a:off x="395536" y="1484784"/>
            <a:ext cx="8229600" cy="4389120"/>
          </a:xfrm>
        </p:spPr>
        <p:txBody>
          <a:bodyPr>
            <a:normAutofit/>
          </a:bodyPr>
          <a:lstStyle/>
          <a:p>
            <a:r>
              <a:rPr lang="en-GB" sz="1800">
                <a:latin typeface="+mj-lt"/>
              </a:rPr>
              <a:t>Planting of Mangroves (-) Not all coastal regions can support mangroves, especially in coastal regions with destructive waves. As sediments build up along coast after planting mangroves, depth of coast may become shallower and thus affect port activities – (E.g. Pose a problem for countries like Singapore that depends heavily on maritime trade.) </a:t>
            </a:r>
          </a:p>
          <a:p>
            <a:endParaRPr lang="en-GB" sz="1800">
              <a:latin typeface="+mj-lt"/>
            </a:endParaRPr>
          </a:p>
        </p:txBody>
      </p:sp>
      <p:pic>
        <p:nvPicPr>
          <p:cNvPr id="368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2967615"/>
            <a:ext cx="6840760" cy="3752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0046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Conservation</a:t>
            </a:r>
          </a:p>
        </p:txBody>
      </p:sp>
      <p:sp>
        <p:nvSpPr>
          <p:cNvPr id="3" name="Content Placeholder 2"/>
          <p:cNvSpPr>
            <a:spLocks noGrp="1"/>
          </p:cNvSpPr>
          <p:nvPr>
            <p:ph idx="1"/>
          </p:nvPr>
        </p:nvSpPr>
        <p:spPr/>
        <p:txBody>
          <a:bodyPr/>
          <a:lstStyle/>
          <a:p>
            <a:pPr lvl="0">
              <a:buClr>
                <a:srgbClr val="0BD0D9"/>
              </a:buClr>
            </a:pPr>
            <a:r>
              <a:rPr lang="en-GB" sz="2000" dirty="0">
                <a:solidFill>
                  <a:srgbClr val="DBF5F9">
                    <a:lumMod val="25000"/>
                  </a:srgbClr>
                </a:solidFill>
                <a:latin typeface="Calibri"/>
              </a:rPr>
              <a:t>Thailand and turtle conservation (</a:t>
            </a:r>
            <a:r>
              <a:rPr lang="en-GB" sz="2000" dirty="0" err="1">
                <a:solidFill>
                  <a:srgbClr val="DBF5F9">
                    <a:lumMod val="25000"/>
                  </a:srgbClr>
                </a:solidFill>
                <a:latin typeface="Calibri"/>
              </a:rPr>
              <a:t>Naurcrates</a:t>
            </a:r>
            <a:r>
              <a:rPr lang="en-GB" sz="2000" dirty="0">
                <a:solidFill>
                  <a:srgbClr val="DBF5F9">
                    <a:lumMod val="25000"/>
                  </a:srgbClr>
                </a:solidFill>
                <a:latin typeface="Calibri"/>
              </a:rPr>
              <a:t> programme)</a:t>
            </a:r>
          </a:p>
          <a:p>
            <a:pPr lvl="0">
              <a:buClr>
                <a:srgbClr val="0BD0D9"/>
              </a:buClr>
            </a:pPr>
            <a:r>
              <a:rPr lang="en-GB" sz="2000" dirty="0">
                <a:solidFill>
                  <a:prstClr val="black"/>
                </a:solidFill>
                <a:latin typeface="Calibri"/>
              </a:rPr>
              <a:t>Shrimp farm pressure</a:t>
            </a:r>
          </a:p>
          <a:p>
            <a:pPr lvl="0">
              <a:buClr>
                <a:srgbClr val="0BD0D9"/>
              </a:buClr>
            </a:pPr>
            <a:r>
              <a:rPr lang="en-GB" sz="2000" dirty="0">
                <a:solidFill>
                  <a:prstClr val="black"/>
                </a:solidFill>
                <a:latin typeface="Calibri"/>
                <a:hlinkClick r:id="rId2"/>
              </a:rPr>
              <a:t>Protection from wave erosion: Mangroves</a:t>
            </a:r>
            <a:endParaRPr lang="en-GB" sz="2000" dirty="0">
              <a:solidFill>
                <a:prstClr val="black"/>
              </a:solidFill>
              <a:latin typeface="Calibri"/>
            </a:endParaRPr>
          </a:p>
          <a:p>
            <a:endParaRPr lang="en-GB" dirty="0"/>
          </a:p>
        </p:txBody>
      </p:sp>
      <p:pic>
        <p:nvPicPr>
          <p:cNvPr id="378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6461" y="3191608"/>
            <a:ext cx="4559181" cy="33967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val 3"/>
          <p:cNvSpPr/>
          <p:nvPr/>
        </p:nvSpPr>
        <p:spPr>
          <a:xfrm>
            <a:off x="3985865" y="4050910"/>
            <a:ext cx="936104" cy="360040"/>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620779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89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4057"/>
            <a:ext cx="8928992" cy="6594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3"/>
          <p:cNvSpPr/>
          <p:nvPr/>
        </p:nvSpPr>
        <p:spPr>
          <a:xfrm>
            <a:off x="467544" y="3789040"/>
            <a:ext cx="3168352" cy="1008112"/>
          </a:xfrm>
          <a:prstGeom prst="ellipse">
            <a:avLst/>
          </a:prstGeom>
          <a:no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7027567" y="6469777"/>
            <a:ext cx="2016224" cy="369332"/>
          </a:xfrm>
          <a:prstGeom prst="rect">
            <a:avLst/>
          </a:prstGeom>
          <a:noFill/>
        </p:spPr>
        <p:txBody>
          <a:bodyPr wrap="square" rtlCol="0">
            <a:spAutoFit/>
          </a:bodyPr>
          <a:lstStyle/>
          <a:p>
            <a:r>
              <a:rPr lang="en-GB" err="1"/>
              <a:t>Boxelaere</a:t>
            </a:r>
            <a:r>
              <a:rPr lang="en-GB"/>
              <a:t>, 2014)</a:t>
            </a:r>
          </a:p>
        </p:txBody>
      </p:sp>
    </p:spTree>
    <p:extLst>
      <p:ext uri="{BB962C8B-B14F-4D97-AF65-F5344CB8AC3E}">
        <p14:creationId xmlns:p14="http://schemas.microsoft.com/office/powerpoint/2010/main" val="1929185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04664"/>
            <a:ext cx="8229600" cy="1143000"/>
          </a:xfrm>
        </p:spPr>
        <p:txBody>
          <a:bodyPr/>
          <a:lstStyle/>
          <a:p>
            <a:r>
              <a:rPr lang="en-GB"/>
              <a:t>Coral</a:t>
            </a:r>
          </a:p>
        </p:txBody>
      </p:sp>
      <p:sp>
        <p:nvSpPr>
          <p:cNvPr id="3" name="Content Placeholder 2"/>
          <p:cNvSpPr>
            <a:spLocks noGrp="1"/>
          </p:cNvSpPr>
          <p:nvPr>
            <p:ph idx="1"/>
          </p:nvPr>
        </p:nvSpPr>
        <p:spPr>
          <a:xfrm>
            <a:off x="251520" y="2204864"/>
            <a:ext cx="8229600" cy="4389120"/>
          </a:xfrm>
        </p:spPr>
        <p:txBody>
          <a:bodyPr>
            <a:normAutofit fontScale="85000" lnSpcReduction="10000"/>
          </a:bodyPr>
          <a:lstStyle/>
          <a:p>
            <a:r>
              <a:rPr lang="en-GB">
                <a:latin typeface="+mj-lt"/>
              </a:rPr>
              <a:t>There is increasing effort to identify ecologically-friendly alternatives to shoreline armouring. </a:t>
            </a:r>
          </a:p>
          <a:p>
            <a:r>
              <a:rPr lang="en-GB">
                <a:latin typeface="+mj-lt"/>
              </a:rPr>
              <a:t>Most frequently and successfully employed are hybrid approaches that incorporate built structures in combination with ecosystem engineers such as vegetation, or with habitat-enhancing alterations. </a:t>
            </a:r>
          </a:p>
          <a:p>
            <a:r>
              <a:rPr lang="en-GB">
                <a:latin typeface="+mj-lt"/>
              </a:rPr>
              <a:t>Completely soft-engineering strategies, which often include habitat restoration or rehabilitation, require the incorporation of engineering principles towards the primary functionality of the design.</a:t>
            </a:r>
          </a:p>
          <a:p>
            <a:r>
              <a:rPr lang="en-GB">
                <a:latin typeface="+mj-lt"/>
              </a:rPr>
              <a:t>The establishment and persistence of coral communities are wholly dependent on a suite of highly-linked variables that in total define the environmental conditions of coral taxa </a:t>
            </a:r>
          </a:p>
          <a:p>
            <a:r>
              <a:rPr lang="en-GB">
                <a:latin typeface="+mj-lt"/>
              </a:rPr>
              <a:t>E.g. Puerto </a:t>
            </a:r>
            <a:r>
              <a:rPr lang="en-GB" err="1">
                <a:latin typeface="+mj-lt"/>
              </a:rPr>
              <a:t>Caucedo</a:t>
            </a:r>
            <a:r>
              <a:rPr lang="en-GB">
                <a:latin typeface="+mj-lt"/>
              </a:rPr>
              <a:t> Dominican Republic.(</a:t>
            </a:r>
            <a:r>
              <a:rPr lang="en-GB" err="1">
                <a:latin typeface="+mj-lt"/>
              </a:rPr>
              <a:t>Deltares</a:t>
            </a:r>
            <a:r>
              <a:rPr lang="en-GB">
                <a:latin typeface="+mj-lt"/>
              </a:rPr>
              <a:t>, 2014)</a:t>
            </a:r>
          </a:p>
          <a:p>
            <a:endParaRPr lang="en-GB"/>
          </a:p>
        </p:txBody>
      </p:sp>
      <p:pic>
        <p:nvPicPr>
          <p:cNvPr id="399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25893"/>
            <a:ext cx="3456831" cy="19050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04268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09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286"/>
            <a:ext cx="9008148" cy="63690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0" y="6478741"/>
            <a:ext cx="3672408" cy="369332"/>
          </a:xfrm>
          <a:prstGeom prst="rect">
            <a:avLst/>
          </a:prstGeom>
          <a:noFill/>
        </p:spPr>
        <p:txBody>
          <a:bodyPr wrap="square" rtlCol="0">
            <a:spAutoFit/>
          </a:bodyPr>
          <a:lstStyle/>
          <a:p>
            <a:r>
              <a:rPr lang="en-GB"/>
              <a:t>Wetlands.org, 2014)</a:t>
            </a:r>
          </a:p>
        </p:txBody>
      </p:sp>
    </p:spTree>
    <p:extLst>
      <p:ext uri="{BB962C8B-B14F-4D97-AF65-F5344CB8AC3E}">
        <p14:creationId xmlns:p14="http://schemas.microsoft.com/office/powerpoint/2010/main" val="383438177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75" y="504825"/>
            <a:ext cx="9010650" cy="5848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535919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Ecosystem based coastal defence</a:t>
            </a:r>
          </a:p>
        </p:txBody>
      </p:sp>
      <p:sp>
        <p:nvSpPr>
          <p:cNvPr id="3" name="Content Placeholder 2"/>
          <p:cNvSpPr>
            <a:spLocks noGrp="1"/>
          </p:cNvSpPr>
          <p:nvPr>
            <p:ph idx="1"/>
          </p:nvPr>
        </p:nvSpPr>
        <p:spPr>
          <a:xfrm>
            <a:off x="457200" y="5517232"/>
            <a:ext cx="8229600" cy="807368"/>
          </a:xfrm>
        </p:spPr>
        <p:txBody>
          <a:bodyPr>
            <a:normAutofit lnSpcReduction="10000"/>
          </a:bodyPr>
          <a:lstStyle/>
          <a:p>
            <a:r>
              <a:rPr lang="en-GB" b="1" err="1">
                <a:latin typeface="+mj-lt"/>
              </a:rPr>
              <a:t>Temmerman</a:t>
            </a:r>
            <a:r>
              <a:rPr lang="en-GB" b="1">
                <a:latin typeface="+mj-lt"/>
              </a:rPr>
              <a:t> et al (2013) Ecosystem-based coastal defence in the face of global change Nature 504</a:t>
            </a:r>
          </a:p>
        </p:txBody>
      </p:sp>
      <p:sp>
        <p:nvSpPr>
          <p:cNvPr id="4" name="Rectangle 2"/>
          <p:cNvSpPr>
            <a:spLocks noChangeArrowheads="1"/>
          </p:cNvSpPr>
          <p:nvPr/>
        </p:nvSpPr>
        <p:spPr bwMode="auto">
          <a:xfrm>
            <a:off x="0" y="0"/>
            <a:ext cx="9144000" cy="0"/>
          </a:xfrm>
          <a:prstGeom prst="rect">
            <a:avLst/>
          </a:prstGeom>
          <a:solidFill>
            <a:srgbClr val="F5F6F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700" b="1" i="0" u="none" strike="noStrike" cap="none" normalizeH="0" baseline="0">
                <a:ln>
                  <a:noFill/>
                </a:ln>
                <a:solidFill>
                  <a:schemeClr val="tx1"/>
                </a:solidFill>
                <a:effectLst/>
                <a:latin typeface="Arial" pitchFamily="34" charset="0"/>
                <a:cs typeface="Arial" pitchFamily="34" charset="0"/>
              </a:rPr>
              <a:t>Figure 1</a:t>
            </a:r>
            <a:r>
              <a:rPr kumimoji="0" lang="en-US" sz="500" b="1" i="0" u="none" strike="noStrike" cap="none" normalizeH="0" baseline="0">
                <a:ln>
                  <a:noFill/>
                </a:ln>
                <a:solidFill>
                  <a:schemeClr val="tx1"/>
                </a:solidFill>
                <a:effectLst/>
                <a:latin typeface="Arial" pitchFamily="34" charset="0"/>
                <a:cs typeface="Arial" pitchFamily="34" charset="0"/>
              </a:rPr>
              <a:t>: Conventional coastal engineering compared with new ecosystem-based defence.</a:t>
            </a:r>
            <a:endParaRPr kumimoji="0" lang="en-US" sz="900" b="0" i="0" u="none" strike="noStrike" cap="none" normalizeH="0" baseline="0">
              <a:ln>
                <a:noFill/>
              </a:ln>
              <a:solidFill>
                <a:schemeClr val="tx1"/>
              </a:solidFill>
              <a:effectLst/>
              <a:latin typeface="Arial" pitchFamily="34" charset="0"/>
              <a:cs typeface="Arial" pitchFamily="34" charset="0"/>
            </a:endParaRPr>
          </a:p>
          <a:p>
            <a:pPr marL="0" marR="0" lvl="0" indent="0" algn="r" defTabSz="914400" rtl="0" eaLnBrk="0" fontAlgn="ctr" latinLnBrk="0" hangingPunct="0">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Arial" pitchFamily="34" charset="0"/>
                <a:cs typeface="Arial" pitchFamily="34" charset="0"/>
              </a:rPr>
              <a:t>  </a:t>
            </a:r>
            <a:r>
              <a:rPr kumimoji="0" lang="en-US" sz="12000" b="0" i="0" u="none" strike="noStrike" cap="none" normalizeH="0" baseline="0">
                <a:ln>
                  <a:noFill/>
                </a:ln>
                <a:solidFill>
                  <a:schemeClr val="tx1"/>
                </a:solidFill>
                <a:effectLst/>
                <a:latin typeface="Arial" pitchFamily="34" charset="0"/>
                <a:cs typeface="Arial" pitchFamily="34" charset="0"/>
              </a:rPr>
              <a:t> </a:t>
            </a:r>
            <a:r>
              <a:rPr kumimoji="0" lang="en-US" sz="1800" b="0" i="0" u="none" strike="noStrike" cap="none" normalizeH="0" baseline="0">
                <a:ln>
                  <a:noFill/>
                </a:ln>
                <a:solidFill>
                  <a:schemeClr val="tx1"/>
                </a:solidFill>
                <a:effectLst/>
                <a:latin typeface="Arial" pitchFamily="34" charset="0"/>
                <a:cs typeface="Arial" pitchFamily="34" charset="0"/>
              </a:rPr>
              <a:t>          </a:t>
            </a:r>
          </a:p>
          <a:p>
            <a:pPr marL="0" marR="0" lvl="0" indent="0" algn="r" defTabSz="914400" rtl="0" eaLnBrk="0" fontAlgn="base" latinLnBrk="0" hangingPunct="0">
              <a:lnSpc>
                <a:spcPct val="100000"/>
              </a:lnSpc>
              <a:spcBef>
                <a:spcPct val="0"/>
              </a:spcBef>
              <a:spcAft>
                <a:spcPct val="0"/>
              </a:spcAft>
              <a:buClrTx/>
              <a:buSzTx/>
              <a:buFontTx/>
              <a:buNone/>
              <a:tabLst/>
            </a:pPr>
            <a:r>
              <a:rPr kumimoji="0" lang="en-US" sz="700" b="1" i="1" u="none" strike="noStrike" cap="none" normalizeH="0" baseline="0">
                <a:ln>
                  <a:noFill/>
                </a:ln>
                <a:solidFill>
                  <a:srgbClr val="FFFFFF"/>
                </a:solidFill>
                <a:effectLst/>
                <a:latin typeface="Arial" pitchFamily="34" charset="0"/>
                <a:cs typeface="Arial" pitchFamily="34" charset="0"/>
              </a:rPr>
              <a:t>THE SCHEMATIC MAPS ILLUSTRATE GLOBAL AND REGIONAL CHANGES THAT INCREASE THE RISK OF COASTAL FLOOD DISASTERS (BLUE ARROWS INDICATE AN INCREASE OR DECREASE IN INTENSITY OF STORM WAVES, STORM SURGE AND SEA LEVEL), AND THE BASIC PRINCIPLES…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pic>
        <p:nvPicPr>
          <p:cNvPr id="28675" name="Picture 3" descr="Conventional coastal engineering compared with new ecosystem-based def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050" y="1988840"/>
            <a:ext cx="8301899" cy="3121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264410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469" y="5045027"/>
            <a:ext cx="2936630" cy="1143000"/>
          </a:xfrm>
        </p:spPr>
        <p:txBody>
          <a:bodyPr>
            <a:normAutofit fontScale="90000"/>
          </a:bodyPr>
          <a:lstStyle/>
          <a:p>
            <a:r>
              <a:rPr lang="en-GB" dirty="0"/>
              <a:t>A mixed approach?</a:t>
            </a:r>
          </a:p>
        </p:txBody>
      </p:sp>
      <p:sp>
        <p:nvSpPr>
          <p:cNvPr id="3" name="Content Placeholder 2"/>
          <p:cNvSpPr>
            <a:spLocks noGrp="1"/>
          </p:cNvSpPr>
          <p:nvPr>
            <p:ph idx="1"/>
          </p:nvPr>
        </p:nvSpPr>
        <p:spPr>
          <a:xfrm>
            <a:off x="0" y="902530"/>
            <a:ext cx="3358662" cy="4389120"/>
          </a:xfrm>
        </p:spPr>
        <p:txBody>
          <a:bodyPr>
            <a:normAutofit/>
          </a:bodyPr>
          <a:lstStyle/>
          <a:p>
            <a:r>
              <a:rPr lang="en-GB" dirty="0">
                <a:latin typeface="+mj-lt"/>
              </a:rPr>
              <a:t>The case of Dawlish Warren</a:t>
            </a:r>
          </a:p>
          <a:p>
            <a:r>
              <a:rPr lang="en-GB" dirty="0">
                <a:latin typeface="+mj-lt"/>
              </a:rPr>
              <a:t>Always been at the mercy of the sea</a:t>
            </a:r>
          </a:p>
          <a:p>
            <a:r>
              <a:rPr lang="en-GB" dirty="0">
                <a:latin typeface="+mj-lt"/>
              </a:rPr>
              <a:t>Exe estuary e.g. 1890 &amp; 1940</a:t>
            </a:r>
          </a:p>
          <a:p>
            <a:r>
              <a:rPr lang="en-GB" dirty="0">
                <a:latin typeface="+mj-lt"/>
              </a:rPr>
              <a:t>Climate change and risk (Gove, 2018)</a:t>
            </a:r>
          </a:p>
        </p:txBody>
      </p:sp>
      <p:pic>
        <p:nvPicPr>
          <p:cNvPr id="4" name="Picture 3"/>
          <p:cNvPicPr>
            <a:picLocks noChangeAspect="1"/>
          </p:cNvPicPr>
          <p:nvPr/>
        </p:nvPicPr>
        <p:blipFill>
          <a:blip r:embed="rId2"/>
          <a:stretch>
            <a:fillRect/>
          </a:stretch>
        </p:blipFill>
        <p:spPr>
          <a:xfrm>
            <a:off x="4029807" y="-68142"/>
            <a:ext cx="5114193" cy="3356189"/>
          </a:xfrm>
          <a:prstGeom prst="rect">
            <a:avLst/>
          </a:prstGeom>
        </p:spPr>
      </p:pic>
      <p:pic>
        <p:nvPicPr>
          <p:cNvPr id="5" name="Picture 4"/>
          <p:cNvPicPr>
            <a:picLocks noChangeAspect="1"/>
          </p:cNvPicPr>
          <p:nvPr/>
        </p:nvPicPr>
        <p:blipFill>
          <a:blip r:embed="rId3"/>
          <a:stretch>
            <a:fillRect/>
          </a:stretch>
        </p:blipFill>
        <p:spPr>
          <a:xfrm>
            <a:off x="4029807" y="3321002"/>
            <a:ext cx="4876800" cy="3448050"/>
          </a:xfrm>
          <a:prstGeom prst="rect">
            <a:avLst/>
          </a:prstGeom>
        </p:spPr>
      </p:pic>
    </p:spTree>
    <p:extLst>
      <p:ext uri="{BB962C8B-B14F-4D97-AF65-F5344CB8AC3E}">
        <p14:creationId xmlns:p14="http://schemas.microsoft.com/office/powerpoint/2010/main" val="22399124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1257300" y="0"/>
            <a:ext cx="5238750" cy="3495675"/>
          </a:xfrm>
          <a:prstGeom prst="rect">
            <a:avLst/>
          </a:prstGeom>
        </p:spPr>
      </p:pic>
      <p:pic>
        <p:nvPicPr>
          <p:cNvPr id="8" name="Picture 7"/>
          <p:cNvPicPr>
            <a:picLocks noChangeAspect="1"/>
          </p:cNvPicPr>
          <p:nvPr/>
        </p:nvPicPr>
        <p:blipFill>
          <a:blip r:embed="rId3"/>
          <a:stretch>
            <a:fillRect/>
          </a:stretch>
        </p:blipFill>
        <p:spPr>
          <a:xfrm>
            <a:off x="3905250" y="2824162"/>
            <a:ext cx="5238750" cy="3924300"/>
          </a:xfrm>
          <a:prstGeom prst="rect">
            <a:avLst/>
          </a:prstGeom>
        </p:spPr>
      </p:pic>
      <p:pic>
        <p:nvPicPr>
          <p:cNvPr id="9" name="Picture 8"/>
          <p:cNvPicPr>
            <a:picLocks noChangeAspect="1"/>
          </p:cNvPicPr>
          <p:nvPr/>
        </p:nvPicPr>
        <p:blipFill>
          <a:blip r:embed="rId4"/>
          <a:stretch>
            <a:fillRect/>
          </a:stretch>
        </p:blipFill>
        <p:spPr>
          <a:xfrm>
            <a:off x="0" y="0"/>
            <a:ext cx="3607102" cy="5100667"/>
          </a:xfrm>
          <a:prstGeom prst="rect">
            <a:avLst/>
          </a:prstGeom>
        </p:spPr>
      </p:pic>
      <p:pic>
        <p:nvPicPr>
          <p:cNvPr id="10" name="Picture 9"/>
          <p:cNvPicPr>
            <a:picLocks noChangeAspect="1"/>
          </p:cNvPicPr>
          <p:nvPr/>
        </p:nvPicPr>
        <p:blipFill>
          <a:blip r:embed="rId5"/>
          <a:stretch>
            <a:fillRect/>
          </a:stretch>
        </p:blipFill>
        <p:spPr>
          <a:xfrm>
            <a:off x="0" y="5067192"/>
            <a:ext cx="3064120" cy="1790808"/>
          </a:xfrm>
          <a:prstGeom prst="rect">
            <a:avLst/>
          </a:prstGeom>
        </p:spPr>
      </p:pic>
      <p:sp>
        <p:nvSpPr>
          <p:cNvPr id="12" name="Title 11"/>
          <p:cNvSpPr>
            <a:spLocks noGrp="1"/>
          </p:cNvSpPr>
          <p:nvPr>
            <p:ph type="title"/>
          </p:nvPr>
        </p:nvSpPr>
        <p:spPr>
          <a:xfrm>
            <a:off x="7192108" y="1536822"/>
            <a:ext cx="1894742" cy="1143000"/>
          </a:xfrm>
        </p:spPr>
        <p:txBody>
          <a:bodyPr/>
          <a:lstStyle/>
          <a:p>
            <a:r>
              <a:rPr lang="en-GB" dirty="0"/>
              <a:t>NNR</a:t>
            </a:r>
          </a:p>
        </p:txBody>
      </p:sp>
      <p:pic>
        <p:nvPicPr>
          <p:cNvPr id="6" name="Picture 5"/>
          <p:cNvPicPr>
            <a:picLocks noChangeAspect="1"/>
          </p:cNvPicPr>
          <p:nvPr/>
        </p:nvPicPr>
        <p:blipFill>
          <a:blip r:embed="rId6"/>
          <a:stretch>
            <a:fillRect/>
          </a:stretch>
        </p:blipFill>
        <p:spPr>
          <a:xfrm>
            <a:off x="6324600" y="0"/>
            <a:ext cx="2819400" cy="1619250"/>
          </a:xfrm>
          <a:prstGeom prst="rect">
            <a:avLst/>
          </a:prstGeom>
        </p:spPr>
      </p:pic>
      <p:pic>
        <p:nvPicPr>
          <p:cNvPr id="13" name="Picture 12"/>
          <p:cNvPicPr>
            <a:picLocks noChangeAspect="1"/>
          </p:cNvPicPr>
          <p:nvPr/>
        </p:nvPicPr>
        <p:blipFill>
          <a:blip r:embed="rId7"/>
          <a:stretch>
            <a:fillRect/>
          </a:stretch>
        </p:blipFill>
        <p:spPr>
          <a:xfrm>
            <a:off x="-57150" y="-13822"/>
            <a:ext cx="3962400" cy="7054718"/>
          </a:xfrm>
          <a:prstGeom prst="rect">
            <a:avLst/>
          </a:prstGeom>
        </p:spPr>
      </p:pic>
    </p:spTree>
    <p:extLst>
      <p:ext uri="{BB962C8B-B14F-4D97-AF65-F5344CB8AC3E}">
        <p14:creationId xmlns:p14="http://schemas.microsoft.com/office/powerpoint/2010/main" val="2469633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80">
                                          <p:stCondLst>
                                            <p:cond delay="0"/>
                                          </p:stCondLst>
                                        </p:cTn>
                                        <p:tgtEl>
                                          <p:spTgt spid="13"/>
                                        </p:tgtEl>
                                      </p:cBhvr>
                                    </p:animEffect>
                                    <p:anim calcmode="lin" valueType="num">
                                      <p:cBhvr>
                                        <p:cTn id="8"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3" dur="26">
                                          <p:stCondLst>
                                            <p:cond delay="650"/>
                                          </p:stCondLst>
                                        </p:cTn>
                                        <p:tgtEl>
                                          <p:spTgt spid="13"/>
                                        </p:tgtEl>
                                      </p:cBhvr>
                                      <p:to x="100000" y="60000"/>
                                    </p:animScale>
                                    <p:animScale>
                                      <p:cBhvr>
                                        <p:cTn id="14" dur="166" decel="50000">
                                          <p:stCondLst>
                                            <p:cond delay="676"/>
                                          </p:stCondLst>
                                        </p:cTn>
                                        <p:tgtEl>
                                          <p:spTgt spid="13"/>
                                        </p:tgtEl>
                                      </p:cBhvr>
                                      <p:to x="100000" y="100000"/>
                                    </p:animScale>
                                    <p:animScale>
                                      <p:cBhvr>
                                        <p:cTn id="15" dur="26">
                                          <p:stCondLst>
                                            <p:cond delay="1312"/>
                                          </p:stCondLst>
                                        </p:cTn>
                                        <p:tgtEl>
                                          <p:spTgt spid="13"/>
                                        </p:tgtEl>
                                      </p:cBhvr>
                                      <p:to x="100000" y="80000"/>
                                    </p:animScale>
                                    <p:animScale>
                                      <p:cBhvr>
                                        <p:cTn id="16" dur="166" decel="50000">
                                          <p:stCondLst>
                                            <p:cond delay="1338"/>
                                          </p:stCondLst>
                                        </p:cTn>
                                        <p:tgtEl>
                                          <p:spTgt spid="13"/>
                                        </p:tgtEl>
                                      </p:cBhvr>
                                      <p:to x="100000" y="100000"/>
                                    </p:animScale>
                                    <p:animScale>
                                      <p:cBhvr>
                                        <p:cTn id="17" dur="26">
                                          <p:stCondLst>
                                            <p:cond delay="1642"/>
                                          </p:stCondLst>
                                        </p:cTn>
                                        <p:tgtEl>
                                          <p:spTgt spid="13"/>
                                        </p:tgtEl>
                                      </p:cBhvr>
                                      <p:to x="100000" y="90000"/>
                                    </p:animScale>
                                    <p:animScale>
                                      <p:cBhvr>
                                        <p:cTn id="18" dur="166" decel="50000">
                                          <p:stCondLst>
                                            <p:cond delay="1668"/>
                                          </p:stCondLst>
                                        </p:cTn>
                                        <p:tgtEl>
                                          <p:spTgt spid="13"/>
                                        </p:tgtEl>
                                      </p:cBhvr>
                                      <p:to x="100000" y="100000"/>
                                    </p:animScale>
                                    <p:animScale>
                                      <p:cBhvr>
                                        <p:cTn id="19" dur="26">
                                          <p:stCondLst>
                                            <p:cond delay="1808"/>
                                          </p:stCondLst>
                                        </p:cTn>
                                        <p:tgtEl>
                                          <p:spTgt spid="13"/>
                                        </p:tgtEl>
                                      </p:cBhvr>
                                      <p:to x="100000" y="95000"/>
                                    </p:animScale>
                                    <p:animScale>
                                      <p:cBhvr>
                                        <p:cTn id="20" dur="166" decel="50000">
                                          <p:stCondLst>
                                            <p:cond delay="1834"/>
                                          </p:stCondLst>
                                        </p:cTn>
                                        <p:tgtEl>
                                          <p:spTgt spid="1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808" y="150172"/>
            <a:ext cx="8546123" cy="1143000"/>
          </a:xfrm>
        </p:spPr>
        <p:txBody>
          <a:bodyPr>
            <a:normAutofit fontScale="90000"/>
          </a:bodyPr>
          <a:lstStyle/>
          <a:p>
            <a:r>
              <a:rPr lang="en-GB" dirty="0"/>
              <a:t>The Environment Agency Response?</a:t>
            </a:r>
          </a:p>
        </p:txBody>
      </p:sp>
      <p:sp>
        <p:nvSpPr>
          <p:cNvPr id="3" name="Content Placeholder 2"/>
          <p:cNvSpPr>
            <a:spLocks noGrp="1"/>
          </p:cNvSpPr>
          <p:nvPr>
            <p:ph idx="1"/>
          </p:nvPr>
        </p:nvSpPr>
        <p:spPr>
          <a:xfrm>
            <a:off x="298939" y="1654126"/>
            <a:ext cx="5873262" cy="4389120"/>
          </a:xfrm>
        </p:spPr>
        <p:txBody>
          <a:bodyPr>
            <a:normAutofit fontScale="85000" lnSpcReduction="20000"/>
          </a:bodyPr>
          <a:lstStyle/>
          <a:p>
            <a:r>
              <a:rPr lang="en-GB" dirty="0">
                <a:latin typeface="+mj-lt"/>
              </a:rPr>
              <a:t>EA want a Resilient defence</a:t>
            </a:r>
          </a:p>
          <a:p>
            <a:r>
              <a:rPr lang="en-GB" dirty="0">
                <a:solidFill>
                  <a:schemeClr val="tx2">
                    <a:lumMod val="60000"/>
                    <a:lumOff val="40000"/>
                  </a:schemeClr>
                </a:solidFill>
                <a:latin typeface="+mj-lt"/>
              </a:rPr>
              <a:t>Contractors BMM and it was opened by Michael Gove (the then Environment Minister)</a:t>
            </a:r>
          </a:p>
          <a:p>
            <a:r>
              <a:rPr lang="en-GB" dirty="0">
                <a:latin typeface="+mj-lt"/>
              </a:rPr>
              <a:t>Removed 1 km gabions (£100,000 costing per year to maintain them (Martin Davies from the EA 2018)</a:t>
            </a:r>
          </a:p>
          <a:p>
            <a:r>
              <a:rPr lang="en-GB" dirty="0">
                <a:solidFill>
                  <a:schemeClr val="tx2">
                    <a:lumMod val="60000"/>
                    <a:lumOff val="40000"/>
                  </a:schemeClr>
                </a:solidFill>
                <a:latin typeface="+mj-lt"/>
              </a:rPr>
              <a:t>Put in 460m of </a:t>
            </a:r>
            <a:r>
              <a:rPr lang="en-GB" dirty="0" err="1">
                <a:solidFill>
                  <a:schemeClr val="tx2">
                    <a:lumMod val="60000"/>
                    <a:lumOff val="40000"/>
                  </a:schemeClr>
                </a:solidFill>
                <a:latin typeface="+mj-lt"/>
              </a:rPr>
              <a:t>geotube</a:t>
            </a:r>
            <a:r>
              <a:rPr lang="en-GB" dirty="0">
                <a:solidFill>
                  <a:schemeClr val="tx2">
                    <a:lumMod val="60000"/>
                    <a:lumOff val="40000"/>
                  </a:schemeClr>
                </a:solidFill>
                <a:latin typeface="+mj-lt"/>
              </a:rPr>
              <a:t> (Buried in the dune)</a:t>
            </a:r>
          </a:p>
          <a:p>
            <a:r>
              <a:rPr lang="en-GB" dirty="0">
                <a:latin typeface="+mj-lt"/>
              </a:rPr>
              <a:t>New 100m wall</a:t>
            </a:r>
          </a:p>
          <a:p>
            <a:r>
              <a:rPr lang="en-GB" dirty="0">
                <a:solidFill>
                  <a:schemeClr val="tx2">
                    <a:lumMod val="60000"/>
                    <a:lumOff val="40000"/>
                  </a:schemeClr>
                </a:solidFill>
                <a:latin typeface="+mj-lt"/>
              </a:rPr>
              <a:t>200,000 cubic meters of sand nourishment</a:t>
            </a:r>
          </a:p>
          <a:p>
            <a:r>
              <a:rPr lang="en-GB" dirty="0">
                <a:latin typeface="+mj-lt"/>
              </a:rPr>
              <a:t>Reduce flooding and conserve the nature reserve.  </a:t>
            </a:r>
          </a:p>
          <a:p>
            <a:r>
              <a:rPr lang="en-GB" dirty="0">
                <a:latin typeface="+mj-lt"/>
              </a:rPr>
              <a:t>What about tourism?</a:t>
            </a:r>
          </a:p>
          <a:p>
            <a:r>
              <a:rPr lang="en-GB" dirty="0">
                <a:latin typeface="+mj-lt"/>
                <a:hlinkClick r:id="rId2"/>
              </a:rPr>
              <a:t>Environment Agency England (Dawlish 10mins)</a:t>
            </a:r>
            <a:endParaRPr lang="en-GB" dirty="0">
              <a:latin typeface="+mj-lt"/>
            </a:endParaRPr>
          </a:p>
        </p:txBody>
      </p:sp>
      <p:pic>
        <p:nvPicPr>
          <p:cNvPr id="4" name="Picture 3"/>
          <p:cNvPicPr>
            <a:picLocks noChangeAspect="1"/>
          </p:cNvPicPr>
          <p:nvPr/>
        </p:nvPicPr>
        <p:blipFill>
          <a:blip r:embed="rId3"/>
          <a:stretch>
            <a:fillRect/>
          </a:stretch>
        </p:blipFill>
        <p:spPr>
          <a:xfrm>
            <a:off x="6052038" y="5328137"/>
            <a:ext cx="3091962" cy="1545981"/>
          </a:xfrm>
          <a:prstGeom prst="rect">
            <a:avLst/>
          </a:prstGeom>
        </p:spPr>
      </p:pic>
      <p:pic>
        <p:nvPicPr>
          <p:cNvPr id="5" name="Picture 4"/>
          <p:cNvPicPr>
            <a:picLocks noChangeAspect="1"/>
          </p:cNvPicPr>
          <p:nvPr/>
        </p:nvPicPr>
        <p:blipFill>
          <a:blip r:embed="rId4"/>
          <a:stretch>
            <a:fillRect/>
          </a:stretch>
        </p:blipFill>
        <p:spPr>
          <a:xfrm>
            <a:off x="6762750" y="1515192"/>
            <a:ext cx="2381250" cy="3590925"/>
          </a:xfrm>
          <a:prstGeom prst="rect">
            <a:avLst/>
          </a:prstGeom>
        </p:spPr>
      </p:pic>
    </p:spTree>
    <p:extLst>
      <p:ext uri="{BB962C8B-B14F-4D97-AF65-F5344CB8AC3E}">
        <p14:creationId xmlns:p14="http://schemas.microsoft.com/office/powerpoint/2010/main" val="994764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circle(in)">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circle(in)">
                                      <p:cBhvr>
                                        <p:cTn id="47"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0" y="0"/>
            <a:ext cx="9186140" cy="6858000"/>
          </a:xfrm>
          <a:prstGeom prst="rect">
            <a:avLst/>
          </a:prstGeom>
        </p:spPr>
      </p:pic>
    </p:spTree>
    <p:extLst>
      <p:ext uri="{BB962C8B-B14F-4D97-AF65-F5344CB8AC3E}">
        <p14:creationId xmlns:p14="http://schemas.microsoft.com/office/powerpoint/2010/main" val="191897278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Other</a:t>
            </a:r>
          </a:p>
        </p:txBody>
      </p:sp>
      <p:sp>
        <p:nvSpPr>
          <p:cNvPr id="3" name="Content Placeholder 2"/>
          <p:cNvSpPr>
            <a:spLocks noGrp="1"/>
          </p:cNvSpPr>
          <p:nvPr>
            <p:ph idx="1"/>
          </p:nvPr>
        </p:nvSpPr>
        <p:spPr/>
        <p:txBody>
          <a:bodyPr>
            <a:normAutofit/>
          </a:bodyPr>
          <a:lstStyle/>
          <a:p>
            <a:r>
              <a:rPr lang="en-GB">
                <a:solidFill>
                  <a:schemeClr val="bg2">
                    <a:lumMod val="25000"/>
                  </a:schemeClr>
                </a:solidFill>
                <a:latin typeface="+mj-lt"/>
              </a:rPr>
              <a:t>Stabilising dunes </a:t>
            </a:r>
          </a:p>
          <a:p>
            <a:r>
              <a:rPr lang="en-GB">
                <a:latin typeface="+mj-lt"/>
              </a:rPr>
              <a:t>Artificial reefs weaken wave energy. Artificial reefs can be created along coast by placing environmentally friendly and durable materials such as steel or concrete on sea floor. These man-made reefs enhance fishing opportunities and serve as undersea barriers to reduce impact of wave energy e.g. tyres</a:t>
            </a:r>
          </a:p>
          <a:p>
            <a:r>
              <a:rPr lang="en-GB">
                <a:solidFill>
                  <a:schemeClr val="bg2">
                    <a:lumMod val="25000"/>
                  </a:schemeClr>
                </a:solidFill>
                <a:latin typeface="+mj-lt"/>
              </a:rPr>
              <a:t>Emergency protection: Rock dumping, sand bags, other material e.g. tyres (</a:t>
            </a:r>
            <a:r>
              <a:rPr lang="en-GB" err="1">
                <a:solidFill>
                  <a:schemeClr val="bg2">
                    <a:lumMod val="25000"/>
                  </a:schemeClr>
                </a:solidFill>
                <a:latin typeface="+mj-lt"/>
              </a:rPr>
              <a:t>Mangor</a:t>
            </a:r>
            <a:r>
              <a:rPr lang="en-GB">
                <a:solidFill>
                  <a:schemeClr val="bg2">
                    <a:lumMod val="25000"/>
                  </a:schemeClr>
                </a:solidFill>
                <a:latin typeface="+mj-lt"/>
              </a:rPr>
              <a:t>, 2004)</a:t>
            </a:r>
          </a:p>
          <a:p>
            <a:r>
              <a:rPr lang="en-GB">
                <a:latin typeface="+mj-lt"/>
              </a:rPr>
              <a:t>Tidal Lagoons?</a:t>
            </a:r>
          </a:p>
          <a:p>
            <a:endParaRPr lang="en-GB"/>
          </a:p>
          <a:p>
            <a:endParaRPr lang="en-GB"/>
          </a:p>
        </p:txBody>
      </p:sp>
    </p:spTree>
    <p:extLst>
      <p:ext uri="{BB962C8B-B14F-4D97-AF65-F5344CB8AC3E}">
        <p14:creationId xmlns:p14="http://schemas.microsoft.com/office/powerpoint/2010/main" val="1744447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85569"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9514898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Managed retreat</a:t>
            </a:r>
          </a:p>
        </p:txBody>
      </p:sp>
      <p:sp>
        <p:nvSpPr>
          <p:cNvPr id="3" name="Subtitle 2"/>
          <p:cNvSpPr>
            <a:spLocks noGrp="1"/>
          </p:cNvSpPr>
          <p:nvPr>
            <p:ph idx="1"/>
          </p:nvPr>
        </p:nvSpPr>
        <p:spPr/>
        <p:txBody>
          <a:bodyPr>
            <a:normAutofit/>
          </a:bodyPr>
          <a:lstStyle/>
          <a:p>
            <a:r>
              <a:rPr lang="en-GB" dirty="0" err="1">
                <a:hlinkClick r:id="rId2"/>
              </a:rPr>
              <a:t>bbc</a:t>
            </a:r>
            <a:r>
              <a:rPr lang="en-GB" dirty="0">
                <a:hlinkClick r:id="rId2"/>
              </a:rPr>
              <a:t> 6mins </a:t>
            </a:r>
            <a:r>
              <a:rPr lang="en-GB" dirty="0" err="1">
                <a:hlinkClick r:id="rId2"/>
              </a:rPr>
              <a:t>Minehead</a:t>
            </a:r>
            <a:endParaRPr lang="en-GB" dirty="0"/>
          </a:p>
          <a:p>
            <a:r>
              <a:rPr lang="en-GB" dirty="0" err="1">
                <a:hlinkClick r:id="rId3"/>
              </a:rPr>
              <a:t>Cwn</a:t>
            </a:r>
            <a:r>
              <a:rPr lang="en-GB" dirty="0">
                <a:hlinkClick r:id="rId3"/>
              </a:rPr>
              <a:t> Ivy Gower 2019</a:t>
            </a:r>
            <a:r>
              <a:rPr lang="en-GB" dirty="0"/>
              <a:t> 6 </a:t>
            </a:r>
            <a:r>
              <a:rPr lang="en-GB" dirty="0" err="1"/>
              <a:t>mins</a:t>
            </a:r>
            <a:endParaRPr lang="en-GB" dirty="0"/>
          </a:p>
        </p:txBody>
      </p:sp>
      <p:pic>
        <p:nvPicPr>
          <p:cNvPr id="5" name="Picture 4"/>
          <p:cNvPicPr>
            <a:picLocks noChangeAspect="1"/>
          </p:cNvPicPr>
          <p:nvPr/>
        </p:nvPicPr>
        <p:blipFill>
          <a:blip r:embed="rId4"/>
          <a:stretch>
            <a:fillRect/>
          </a:stretch>
        </p:blipFill>
        <p:spPr>
          <a:xfrm>
            <a:off x="5430643" y="3123251"/>
            <a:ext cx="3849494" cy="3849494"/>
          </a:xfrm>
          <a:prstGeom prst="rect">
            <a:avLst/>
          </a:prstGeom>
        </p:spPr>
      </p:pic>
      <p:pic>
        <p:nvPicPr>
          <p:cNvPr id="20483"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2234" y="3123251"/>
            <a:ext cx="5503108" cy="33851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6"/>
          <a:stretch>
            <a:fillRect/>
          </a:stretch>
        </p:blipFill>
        <p:spPr>
          <a:xfrm>
            <a:off x="5196468" y="0"/>
            <a:ext cx="3947532" cy="3159018"/>
          </a:xfrm>
          <a:prstGeom prst="rect">
            <a:avLst/>
          </a:prstGeom>
        </p:spPr>
      </p:pic>
      <p:sp>
        <p:nvSpPr>
          <p:cNvPr id="6" name="Right Arrow 5"/>
          <p:cNvSpPr/>
          <p:nvPr/>
        </p:nvSpPr>
        <p:spPr>
          <a:xfrm rot="6761794">
            <a:off x="6003428" y="4023124"/>
            <a:ext cx="2281893" cy="928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88682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30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35482" cy="6957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203848" y="6380620"/>
            <a:ext cx="2592288" cy="584775"/>
          </a:xfrm>
          <a:prstGeom prst="rect">
            <a:avLst/>
          </a:prstGeom>
          <a:noFill/>
        </p:spPr>
        <p:txBody>
          <a:bodyPr wrap="square" rtlCol="0">
            <a:spAutoFit/>
          </a:bodyPr>
          <a:lstStyle/>
          <a:p>
            <a:r>
              <a:rPr lang="en-GB"/>
              <a:t>Ventura, California </a:t>
            </a:r>
            <a:r>
              <a:rPr lang="en-GB" sz="1400"/>
              <a:t>http://www.venturariver.org/</a:t>
            </a:r>
          </a:p>
        </p:txBody>
      </p:sp>
    </p:spTree>
    <p:extLst>
      <p:ext uri="{BB962C8B-B14F-4D97-AF65-F5344CB8AC3E}">
        <p14:creationId xmlns:p14="http://schemas.microsoft.com/office/powerpoint/2010/main" val="27142035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Ecosystem engineering</a:t>
            </a:r>
          </a:p>
        </p:txBody>
      </p:sp>
      <p:sp>
        <p:nvSpPr>
          <p:cNvPr id="3" name="Content Placeholder 2"/>
          <p:cNvSpPr>
            <a:spLocks noGrp="1"/>
          </p:cNvSpPr>
          <p:nvPr>
            <p:ph idx="1"/>
          </p:nvPr>
        </p:nvSpPr>
        <p:spPr/>
        <p:txBody>
          <a:bodyPr>
            <a:normAutofit fontScale="70000" lnSpcReduction="20000"/>
          </a:bodyPr>
          <a:lstStyle/>
          <a:p>
            <a:r>
              <a:rPr lang="en-GB">
                <a:latin typeface="+mj-lt"/>
              </a:rPr>
              <a:t>Building with Nature (</a:t>
            </a:r>
            <a:r>
              <a:rPr lang="en-GB" err="1">
                <a:latin typeface="+mj-lt"/>
              </a:rPr>
              <a:t>BwN</a:t>
            </a:r>
            <a:r>
              <a:rPr lang="en-GB">
                <a:latin typeface="+mj-lt"/>
              </a:rPr>
              <a:t>)</a:t>
            </a:r>
          </a:p>
          <a:p>
            <a:r>
              <a:rPr lang="en-GB">
                <a:latin typeface="+mj-lt"/>
              </a:rPr>
              <a:t>Much of present-day coastal infrastructure offers perspectives not only to protect the coast, but also to create suitable habitats for certain ecosystems. This can be beneficial, as natural ecosystems can contribute significantly to coastal protection and provide other services. Moreover, most ecosystems, as opposed to traditional hard structures, are able to adapt to (relative) sea-level rise</a:t>
            </a:r>
          </a:p>
          <a:p>
            <a:pPr marL="0" indent="0">
              <a:buNone/>
            </a:pPr>
            <a:endParaRPr lang="en-GB">
              <a:latin typeface="+mj-lt"/>
            </a:endParaRPr>
          </a:p>
          <a:p>
            <a:r>
              <a:rPr lang="en-GB">
                <a:solidFill>
                  <a:schemeClr val="bg2">
                    <a:lumMod val="25000"/>
                  </a:schemeClr>
                </a:solidFill>
                <a:latin typeface="+mj-lt"/>
              </a:rPr>
              <a:t>Coral, mangrove, saltmarshes, </a:t>
            </a:r>
            <a:r>
              <a:rPr lang="en-GB" err="1">
                <a:solidFill>
                  <a:schemeClr val="bg2">
                    <a:lumMod val="25000"/>
                  </a:schemeClr>
                </a:solidFill>
                <a:latin typeface="+mj-lt"/>
              </a:rPr>
              <a:t>seagrass</a:t>
            </a:r>
            <a:r>
              <a:rPr lang="en-GB">
                <a:solidFill>
                  <a:schemeClr val="bg2">
                    <a:lumMod val="25000"/>
                  </a:schemeClr>
                </a:solidFill>
                <a:latin typeface="+mj-lt"/>
              </a:rPr>
              <a:t> and shellfish</a:t>
            </a:r>
          </a:p>
          <a:p>
            <a:pPr marL="0" indent="0">
              <a:buNone/>
            </a:pPr>
            <a:endParaRPr lang="en-GB">
              <a:solidFill>
                <a:schemeClr val="bg2">
                  <a:lumMod val="25000"/>
                </a:schemeClr>
              </a:solidFill>
              <a:latin typeface="+mj-lt"/>
            </a:endParaRPr>
          </a:p>
          <a:p>
            <a:r>
              <a:rPr lang="en-GB">
                <a:latin typeface="+mj-lt"/>
              </a:rPr>
              <a:t>E.g. Oysters can be used to protect other habitats such as intertidal flats, saltmarshes and submerged aquatic vegetation (van </a:t>
            </a:r>
            <a:r>
              <a:rPr lang="en-GB" err="1">
                <a:latin typeface="+mj-lt"/>
              </a:rPr>
              <a:t>Wesenbeeck</a:t>
            </a:r>
            <a:r>
              <a:rPr lang="en-GB">
                <a:latin typeface="+mj-lt"/>
              </a:rPr>
              <a:t> </a:t>
            </a:r>
            <a:r>
              <a:rPr lang="en-GB" i="1">
                <a:latin typeface="+mj-lt"/>
              </a:rPr>
              <a:t>et al</a:t>
            </a:r>
            <a:r>
              <a:rPr lang="en-GB">
                <a:latin typeface="+mj-lt"/>
              </a:rPr>
              <a:t>., 2011).</a:t>
            </a:r>
          </a:p>
          <a:p>
            <a:pPr marL="0" indent="0">
              <a:buNone/>
            </a:pPr>
            <a:endParaRPr lang="en-GB">
              <a:latin typeface="+mj-lt"/>
            </a:endParaRPr>
          </a:p>
          <a:p>
            <a:r>
              <a:rPr lang="en-GB">
                <a:latin typeface="+mj-lt"/>
              </a:rPr>
              <a:t>Read articles on Moodle</a:t>
            </a:r>
          </a:p>
          <a:p>
            <a:pPr marL="514350" indent="-514350">
              <a:buFont typeface="+mj-lt"/>
              <a:buAutoNum type="arabicPeriod"/>
            </a:pPr>
            <a:r>
              <a:rPr lang="en-GB" i="1">
                <a:solidFill>
                  <a:srgbClr val="FF0000"/>
                </a:solidFill>
                <a:latin typeface="+mj-lt"/>
              </a:rPr>
              <a:t>Firth et al. (2014) Between a rock and a hard place: Environmental and engineering considerations when designing coastal defence structures</a:t>
            </a:r>
          </a:p>
          <a:p>
            <a:pPr marL="514350" indent="-514350">
              <a:buFont typeface="+mj-lt"/>
              <a:buAutoNum type="arabicPeriod"/>
            </a:pPr>
            <a:r>
              <a:rPr lang="en-GB" i="1">
                <a:solidFill>
                  <a:schemeClr val="accent5">
                    <a:lumMod val="75000"/>
                  </a:schemeClr>
                </a:solidFill>
                <a:latin typeface="+mj-lt"/>
              </a:rPr>
              <a:t>Ng et al (2014) Maintaining a way of life for São Miguel Island (the Azores archipelago, Portugal): An assessment of coastal processes and protection</a:t>
            </a:r>
          </a:p>
        </p:txBody>
      </p:sp>
    </p:spTree>
    <p:extLst>
      <p:ext uri="{BB962C8B-B14F-4D97-AF65-F5344CB8AC3E}">
        <p14:creationId xmlns:p14="http://schemas.microsoft.com/office/powerpoint/2010/main" val="588299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ipe(down)">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wipe(down)">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wipe(down)">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wipe(down)">
                                      <p:cBhvr>
                                        <p:cTn id="3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836712"/>
            <a:ext cx="8229600" cy="1143000"/>
          </a:xfrm>
        </p:spPr>
        <p:txBody>
          <a:bodyPr>
            <a:normAutofit fontScale="90000"/>
          </a:bodyPr>
          <a:lstStyle/>
          <a:p>
            <a:r>
              <a:rPr lang="en-GB"/>
              <a:t>Coastal Management Case study: Netherlands</a:t>
            </a:r>
          </a:p>
        </p:txBody>
      </p:sp>
      <p:sp>
        <p:nvSpPr>
          <p:cNvPr id="3" name="Content Placeholder 2"/>
          <p:cNvSpPr>
            <a:spLocks noGrp="1"/>
          </p:cNvSpPr>
          <p:nvPr>
            <p:ph idx="1"/>
          </p:nvPr>
        </p:nvSpPr>
        <p:spPr>
          <a:xfrm>
            <a:off x="179512" y="2276872"/>
            <a:ext cx="4042792" cy="4525963"/>
          </a:xfrm>
        </p:spPr>
        <p:txBody>
          <a:bodyPr>
            <a:normAutofit fontScale="70000" lnSpcReduction="20000"/>
          </a:bodyPr>
          <a:lstStyle/>
          <a:p>
            <a:r>
              <a:rPr lang="en-GB">
                <a:latin typeface="+mj-lt"/>
              </a:rPr>
              <a:t>Coast 350 km</a:t>
            </a:r>
          </a:p>
          <a:p>
            <a:pPr lvl="1"/>
            <a:r>
              <a:rPr lang="en-GB">
                <a:solidFill>
                  <a:schemeClr val="bg2">
                    <a:lumMod val="25000"/>
                  </a:schemeClr>
                </a:solidFill>
                <a:latin typeface="+mj-lt"/>
              </a:rPr>
              <a:t>Delta coast is dominated by tides</a:t>
            </a:r>
          </a:p>
          <a:p>
            <a:pPr lvl="1"/>
            <a:r>
              <a:rPr lang="en-GB">
                <a:solidFill>
                  <a:schemeClr val="bg2">
                    <a:lumMod val="25000"/>
                  </a:schemeClr>
                </a:solidFill>
                <a:latin typeface="+mj-lt"/>
              </a:rPr>
              <a:t>Holland: storm dominated sandy beach</a:t>
            </a:r>
          </a:p>
          <a:p>
            <a:pPr lvl="1"/>
            <a:r>
              <a:rPr lang="en-GB" err="1">
                <a:solidFill>
                  <a:schemeClr val="bg2">
                    <a:lumMod val="25000"/>
                  </a:schemeClr>
                </a:solidFill>
                <a:latin typeface="+mj-lt"/>
              </a:rPr>
              <a:t>Waddon</a:t>
            </a:r>
            <a:r>
              <a:rPr lang="en-GB">
                <a:solidFill>
                  <a:schemeClr val="bg2">
                    <a:lumMod val="25000"/>
                  </a:schemeClr>
                </a:solidFill>
                <a:latin typeface="+mj-lt"/>
              </a:rPr>
              <a:t> is barrier islands</a:t>
            </a:r>
          </a:p>
          <a:p>
            <a:r>
              <a:rPr lang="en-GB">
                <a:latin typeface="+mj-lt"/>
              </a:rPr>
              <a:t>50% is prone to erosion</a:t>
            </a:r>
          </a:p>
          <a:p>
            <a:r>
              <a:rPr lang="en-GB">
                <a:latin typeface="+mj-lt"/>
              </a:rPr>
              <a:t>Since 1953 dominated by protection from flooding and hard engineering</a:t>
            </a:r>
          </a:p>
          <a:p>
            <a:r>
              <a:rPr lang="en-GB">
                <a:latin typeface="+mj-lt"/>
              </a:rPr>
              <a:t>Erosion due to diminishing river sediments, land subsidence &amp; SL rise (Strive et al, 2011)</a:t>
            </a:r>
          </a:p>
          <a:p>
            <a:r>
              <a:rPr lang="en-GB">
                <a:latin typeface="+mj-lt"/>
              </a:rPr>
              <a:t>Storm surge barriers</a:t>
            </a:r>
          </a:p>
          <a:p>
            <a:r>
              <a:rPr lang="en-GB">
                <a:latin typeface="+mj-lt"/>
              </a:rPr>
              <a:t>Then a ‘new’ approach Dynamic Preservation Policy since 1990 </a:t>
            </a:r>
            <a:r>
              <a:rPr lang="en-GB" i="1">
                <a:solidFill>
                  <a:schemeClr val="bg2">
                    <a:lumMod val="25000"/>
                  </a:schemeClr>
                </a:solidFill>
                <a:latin typeface="+mj-lt"/>
              </a:rPr>
              <a:t>sustainable preservation</a:t>
            </a:r>
            <a:r>
              <a:rPr lang="en-GB">
                <a:solidFill>
                  <a:schemeClr val="bg2">
                    <a:lumMod val="25000"/>
                  </a:schemeClr>
                </a:solidFill>
                <a:latin typeface="+mj-lt"/>
              </a:rPr>
              <a:t> </a:t>
            </a:r>
            <a:r>
              <a:rPr lang="en-GB">
                <a:latin typeface="+mj-lt"/>
              </a:rPr>
              <a:t>maintain line. (</a:t>
            </a:r>
            <a:r>
              <a:rPr lang="en-GB" err="1">
                <a:latin typeface="+mj-lt"/>
              </a:rPr>
              <a:t>Roelse</a:t>
            </a:r>
            <a:r>
              <a:rPr lang="en-GB">
                <a:latin typeface="+mj-lt"/>
              </a:rPr>
              <a:t>, 2002)</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2276872"/>
            <a:ext cx="3814598" cy="35314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54769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Effect transition="in" filter="fade">
                                      <p:cBhvr>
                                        <p:cTn id="50" dur="1000"/>
                                        <p:tgtEl>
                                          <p:spTgt spid="3">
                                            <p:txEl>
                                              <p:pRg st="7" end="7"/>
                                            </p:txEl>
                                          </p:spTgt>
                                        </p:tgtEl>
                                      </p:cBhvr>
                                    </p:animEffect>
                                    <p:anim calcmode="lin" valueType="num">
                                      <p:cBhvr>
                                        <p:cTn id="5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Effect transition="in" filter="fade">
                                      <p:cBhvr>
                                        <p:cTn id="57" dur="1000"/>
                                        <p:tgtEl>
                                          <p:spTgt spid="3">
                                            <p:txEl>
                                              <p:pRg st="8" end="8"/>
                                            </p:txEl>
                                          </p:spTgt>
                                        </p:tgtEl>
                                      </p:cBhvr>
                                    </p:animEffect>
                                    <p:anim calcmode="lin" valueType="num">
                                      <p:cBhvr>
                                        <p:cTn id="5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216" y="836712"/>
            <a:ext cx="8229600" cy="1143000"/>
          </a:xfrm>
        </p:spPr>
        <p:txBody>
          <a:bodyPr>
            <a:normAutofit fontScale="90000"/>
          </a:bodyPr>
          <a:lstStyle/>
          <a:p>
            <a:r>
              <a:rPr lang="en-GB"/>
              <a:t>Implementation of Dynamic Preservation Policy </a:t>
            </a:r>
          </a:p>
        </p:txBody>
      </p:sp>
      <p:sp>
        <p:nvSpPr>
          <p:cNvPr id="3" name="Content Placeholder 2"/>
          <p:cNvSpPr>
            <a:spLocks noGrp="1"/>
          </p:cNvSpPr>
          <p:nvPr>
            <p:ph idx="1"/>
          </p:nvPr>
        </p:nvSpPr>
        <p:spPr>
          <a:xfrm>
            <a:off x="539552" y="1988840"/>
            <a:ext cx="3322712" cy="4525963"/>
          </a:xfrm>
        </p:spPr>
        <p:txBody>
          <a:bodyPr>
            <a:normAutofit fontScale="92500" lnSpcReduction="10000"/>
          </a:bodyPr>
          <a:lstStyle/>
          <a:p>
            <a:pPr marL="0" indent="0">
              <a:buNone/>
            </a:pPr>
            <a:r>
              <a:rPr lang="en-GB" dirty="0">
                <a:latin typeface="+mj-lt"/>
              </a:rPr>
              <a:t>Implementation was based on: </a:t>
            </a:r>
          </a:p>
          <a:p>
            <a:pPr marL="0" indent="0">
              <a:buNone/>
            </a:pPr>
            <a:r>
              <a:rPr lang="en-GB" dirty="0">
                <a:latin typeface="+mj-lt"/>
              </a:rPr>
              <a:t>(1) a quantitative concept of the actual state of the system;</a:t>
            </a:r>
          </a:p>
          <a:p>
            <a:pPr marL="0" indent="0">
              <a:buNone/>
            </a:pPr>
            <a:r>
              <a:rPr lang="en-GB" dirty="0">
                <a:solidFill>
                  <a:schemeClr val="bg2">
                    <a:lumMod val="25000"/>
                  </a:schemeClr>
                </a:solidFill>
                <a:latin typeface="+mj-lt"/>
              </a:rPr>
              <a:t>(2) procedures for objective benchmarking;</a:t>
            </a:r>
          </a:p>
          <a:p>
            <a:pPr marL="0" indent="0">
              <a:buNone/>
            </a:pPr>
            <a:r>
              <a:rPr lang="en-GB" dirty="0">
                <a:latin typeface="+mj-lt"/>
              </a:rPr>
              <a:t>(3) procedures for preferred interventions; </a:t>
            </a:r>
            <a:r>
              <a:rPr lang="en-GB" dirty="0">
                <a:solidFill>
                  <a:schemeClr val="bg2">
                    <a:lumMod val="25000"/>
                  </a:schemeClr>
                </a:solidFill>
                <a:latin typeface="+mj-lt"/>
              </a:rPr>
              <a:t>(4) procedures for evaluation.</a:t>
            </a:r>
          </a:p>
          <a:p>
            <a:pPr marL="0" indent="0">
              <a:buNone/>
            </a:pPr>
            <a:r>
              <a:rPr lang="en-GB" dirty="0">
                <a:latin typeface="+mj-lt"/>
                <a:hlinkClick r:id="rId2"/>
              </a:rPr>
              <a:t>view of storm surge</a:t>
            </a:r>
            <a:endParaRPr lang="en-GB" dirty="0">
              <a:latin typeface="+mj-lt"/>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2420888"/>
            <a:ext cx="4048125" cy="4076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4167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908720"/>
            <a:ext cx="8229600" cy="1143000"/>
          </a:xfrm>
        </p:spPr>
        <p:txBody>
          <a:bodyPr>
            <a:normAutofit fontScale="90000"/>
          </a:bodyPr>
          <a:lstStyle/>
          <a:p>
            <a:r>
              <a:rPr lang="en-GB"/>
              <a:t>The ‘</a:t>
            </a:r>
            <a:r>
              <a:rPr lang="en-GB" i="1"/>
              <a:t>Decision recipe’ of the </a:t>
            </a:r>
            <a:r>
              <a:rPr lang="en-GB"/>
              <a:t>Dynamic Preservation Policy </a:t>
            </a:r>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475656" y="2420888"/>
            <a:ext cx="6539187" cy="37553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9474620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32656"/>
            <a:ext cx="8229600" cy="1143000"/>
          </a:xfrm>
        </p:spPr>
        <p:txBody>
          <a:bodyPr>
            <a:noAutofit/>
          </a:bodyPr>
          <a:lstStyle/>
          <a:p>
            <a:r>
              <a:rPr lang="en-GB" sz="3200"/>
              <a:t>Building with nature’s toolbox (</a:t>
            </a:r>
            <a:r>
              <a:rPr lang="en-GB" sz="3200" err="1"/>
              <a:t>Ecoshape</a:t>
            </a:r>
            <a:r>
              <a:rPr lang="en-GB" sz="3200"/>
              <a:t>, 2014)</a:t>
            </a:r>
          </a:p>
        </p:txBody>
      </p:sp>
      <p:sp>
        <p:nvSpPr>
          <p:cNvPr id="3" name="Content Placeholder 2"/>
          <p:cNvSpPr>
            <a:spLocks noGrp="1"/>
          </p:cNvSpPr>
          <p:nvPr>
            <p:ph idx="1"/>
          </p:nvPr>
        </p:nvSpPr>
        <p:spPr>
          <a:xfrm>
            <a:off x="107504" y="1628800"/>
            <a:ext cx="4402832" cy="5229201"/>
          </a:xfrm>
        </p:spPr>
        <p:txBody>
          <a:bodyPr>
            <a:normAutofit fontScale="62500" lnSpcReduction="20000"/>
          </a:bodyPr>
          <a:lstStyle/>
          <a:p>
            <a:r>
              <a:rPr lang="en-GB" dirty="0">
                <a:solidFill>
                  <a:srgbClr val="FF0000"/>
                </a:solidFill>
                <a:latin typeface="+mj-lt"/>
              </a:rPr>
              <a:t>Based on the idea of making full use of ‘natural processes’</a:t>
            </a:r>
          </a:p>
          <a:p>
            <a:r>
              <a:rPr lang="en-GB" dirty="0">
                <a:solidFill>
                  <a:schemeClr val="bg2">
                    <a:lumMod val="25000"/>
                  </a:schemeClr>
                </a:solidFill>
                <a:latin typeface="+mj-lt"/>
              </a:rPr>
              <a:t>E.g. beach nourishment was the principal approach (Dean, 2002; </a:t>
            </a:r>
            <a:r>
              <a:rPr lang="en-GB" dirty="0" err="1">
                <a:solidFill>
                  <a:schemeClr val="bg2">
                    <a:lumMod val="25000"/>
                  </a:schemeClr>
                </a:solidFill>
                <a:latin typeface="+mj-lt"/>
              </a:rPr>
              <a:t>Vriend</a:t>
            </a:r>
            <a:r>
              <a:rPr lang="en-GB" dirty="0">
                <a:solidFill>
                  <a:schemeClr val="bg2">
                    <a:lumMod val="25000"/>
                  </a:schemeClr>
                </a:solidFill>
                <a:latin typeface="+mj-lt"/>
              </a:rPr>
              <a:t> et al, 2014)</a:t>
            </a:r>
          </a:p>
          <a:p>
            <a:r>
              <a:rPr lang="en-GB" dirty="0">
                <a:solidFill>
                  <a:schemeClr val="bg2">
                    <a:lumMod val="25000"/>
                  </a:schemeClr>
                </a:solidFill>
                <a:latin typeface="+mj-lt"/>
              </a:rPr>
              <a:t>Dredged sand from North Sea</a:t>
            </a:r>
          </a:p>
          <a:p>
            <a:r>
              <a:rPr lang="en-GB" dirty="0">
                <a:solidFill>
                  <a:schemeClr val="bg2">
                    <a:lumMod val="25000"/>
                  </a:schemeClr>
                </a:solidFill>
                <a:latin typeface="+mj-lt"/>
              </a:rPr>
              <a:t>Amount needed increased from 6 million m</a:t>
            </a:r>
            <a:r>
              <a:rPr lang="en-GB" baseline="30000" dirty="0">
                <a:solidFill>
                  <a:schemeClr val="bg2">
                    <a:lumMod val="25000"/>
                  </a:schemeClr>
                </a:solidFill>
                <a:latin typeface="+mj-lt"/>
              </a:rPr>
              <a:t>3</a:t>
            </a:r>
            <a:r>
              <a:rPr lang="en-GB" dirty="0">
                <a:solidFill>
                  <a:schemeClr val="bg2">
                    <a:lumMod val="25000"/>
                  </a:schemeClr>
                </a:solidFill>
                <a:latin typeface="+mj-lt"/>
              </a:rPr>
              <a:t> 1990 – 12 million m</a:t>
            </a:r>
            <a:r>
              <a:rPr lang="en-GB" baseline="30000" dirty="0">
                <a:solidFill>
                  <a:schemeClr val="bg2">
                    <a:lumMod val="25000"/>
                  </a:schemeClr>
                </a:solidFill>
                <a:latin typeface="+mj-lt"/>
              </a:rPr>
              <a:t>3 </a:t>
            </a:r>
            <a:r>
              <a:rPr lang="en-GB" dirty="0">
                <a:solidFill>
                  <a:schemeClr val="bg2">
                    <a:lumMod val="25000"/>
                  </a:schemeClr>
                </a:solidFill>
                <a:latin typeface="+mj-lt"/>
              </a:rPr>
              <a:t>per year since 2001 -2018</a:t>
            </a:r>
          </a:p>
          <a:p>
            <a:r>
              <a:rPr lang="en-GB" dirty="0">
                <a:solidFill>
                  <a:schemeClr val="bg2">
                    <a:lumMod val="25000"/>
                  </a:schemeClr>
                </a:solidFill>
                <a:latin typeface="+mj-lt"/>
              </a:rPr>
              <a:t>Successfully held the 1990 line and reduced vulnerability</a:t>
            </a:r>
          </a:p>
          <a:p>
            <a:r>
              <a:rPr lang="en-GB" dirty="0">
                <a:solidFill>
                  <a:schemeClr val="bg2">
                    <a:lumMod val="25000"/>
                  </a:schemeClr>
                </a:solidFill>
                <a:latin typeface="+mj-lt"/>
              </a:rPr>
              <a:t>Increased sustainability ((van </a:t>
            </a:r>
            <a:r>
              <a:rPr lang="en-GB" dirty="0" err="1">
                <a:solidFill>
                  <a:schemeClr val="bg2">
                    <a:lumMod val="25000"/>
                  </a:schemeClr>
                </a:solidFill>
                <a:latin typeface="+mj-lt"/>
              </a:rPr>
              <a:t>Koningsveld</a:t>
            </a:r>
            <a:r>
              <a:rPr lang="en-GB" dirty="0">
                <a:solidFill>
                  <a:schemeClr val="bg2">
                    <a:lumMod val="25000"/>
                  </a:schemeClr>
                </a:solidFill>
                <a:latin typeface="+mj-lt"/>
              </a:rPr>
              <a:t> &amp; Mulder, 2004) </a:t>
            </a:r>
          </a:p>
          <a:p>
            <a:r>
              <a:rPr lang="en-GB" dirty="0">
                <a:solidFill>
                  <a:schemeClr val="bg2">
                    <a:lumMod val="25000"/>
                  </a:schemeClr>
                </a:solidFill>
                <a:latin typeface="+mj-lt"/>
              </a:rPr>
              <a:t>However it creates a permanent state of ecosystem disturbance about every 5 years (Baptist, 2008) and over steepens the profile which leads to the need for additional nourishment (Strive, 2001).</a:t>
            </a:r>
          </a:p>
          <a:p>
            <a:r>
              <a:rPr lang="en-GB" dirty="0">
                <a:solidFill>
                  <a:schemeClr val="bg2">
                    <a:lumMod val="25000"/>
                  </a:schemeClr>
                </a:solidFill>
                <a:latin typeface="+mj-lt"/>
              </a:rPr>
              <a:t>Hence the policy moved to concentrated nourishment which is redistributed by </a:t>
            </a:r>
            <a:r>
              <a:rPr lang="en-GB">
                <a:solidFill>
                  <a:schemeClr val="bg2">
                    <a:lumMod val="25000"/>
                  </a:schemeClr>
                </a:solidFill>
                <a:latin typeface="+mj-lt"/>
              </a:rPr>
              <a:t>natural processes (2018).</a:t>
            </a:r>
            <a:endParaRPr lang="en-GB" dirty="0">
              <a:solidFill>
                <a:schemeClr val="bg2">
                  <a:lumMod val="25000"/>
                </a:schemeClr>
              </a:solidFill>
              <a:latin typeface="+mj-lt"/>
            </a:endParaRPr>
          </a:p>
          <a:p>
            <a:r>
              <a:rPr lang="en-GB" dirty="0">
                <a:solidFill>
                  <a:schemeClr val="bg2">
                    <a:lumMod val="25000"/>
                  </a:schemeClr>
                </a:solidFill>
                <a:latin typeface="+mj-lt"/>
              </a:rPr>
              <a:t>This limits ecosystem disturbance, lowers unit costs and creates areas for recreation / ecology</a:t>
            </a: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1600" y="1988840"/>
            <a:ext cx="4104456" cy="4104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3293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wipe(down)">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wipe(down)">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1" end="1"/>
                                            </p:txEl>
                                          </p:spTgt>
                                        </p:tgtEl>
                                        <p:attrNameLst>
                                          <p:attrName>style.visibility</p:attrName>
                                        </p:attrNameLst>
                                      </p:cBhvr>
                                      <p:to>
                                        <p:strVal val="visible"/>
                                      </p:to>
                                    </p:set>
                                    <p:animEffect transition="in" filter="fade">
                                      <p:cBhvr>
                                        <p:cTn id="52" dur="500"/>
                                        <p:tgtEl>
                                          <p:spTgt spid="3">
                                            <p:txEl>
                                              <p:pRg st="1" end="1"/>
                                            </p:txEl>
                                          </p:spTgt>
                                        </p:tgtEl>
                                      </p:cBhvr>
                                    </p:animEffect>
                                  </p:childTnLst>
                                </p:cTn>
                              </p:par>
                              <p:par>
                                <p:cTn id="53" presetID="10" presetClass="entr" presetSubtype="0" fill="hold" nodeType="withEffect">
                                  <p:stCondLst>
                                    <p:cond delay="0"/>
                                  </p:stCondLst>
                                  <p:childTnLst>
                                    <p:set>
                                      <p:cBhvr>
                                        <p:cTn id="54" dur="1" fill="hold">
                                          <p:stCondLst>
                                            <p:cond delay="0"/>
                                          </p:stCondLst>
                                        </p:cTn>
                                        <p:tgtEl>
                                          <p:spTgt spid="3">
                                            <p:txEl>
                                              <p:pRg st="2" end="2"/>
                                            </p:txEl>
                                          </p:spTgt>
                                        </p:tgtEl>
                                        <p:attrNameLst>
                                          <p:attrName>style.visibility</p:attrName>
                                        </p:attrNameLst>
                                      </p:cBhvr>
                                      <p:to>
                                        <p:strVal val="visible"/>
                                      </p:to>
                                    </p:set>
                                    <p:animEffect transition="in" filter="fade">
                                      <p:cBhvr>
                                        <p:cTn id="55" dur="500"/>
                                        <p:tgtEl>
                                          <p:spTgt spid="3">
                                            <p:txEl>
                                              <p:pRg st="2" end="2"/>
                                            </p:txEl>
                                          </p:spTgt>
                                        </p:tgtEl>
                                      </p:cBhvr>
                                    </p:animEffect>
                                  </p:childTnLst>
                                </p:cTn>
                              </p:par>
                              <p:par>
                                <p:cTn id="56" presetID="10" presetClass="entr" presetSubtype="0" fill="hold" nodeType="withEffect">
                                  <p:stCondLst>
                                    <p:cond delay="0"/>
                                  </p:stCondLst>
                                  <p:childTnLst>
                                    <p:set>
                                      <p:cBhvr>
                                        <p:cTn id="57" dur="1" fill="hold">
                                          <p:stCondLst>
                                            <p:cond delay="0"/>
                                          </p:stCondLst>
                                        </p:cTn>
                                        <p:tgtEl>
                                          <p:spTgt spid="3">
                                            <p:txEl>
                                              <p:pRg st="3" end="3"/>
                                            </p:txEl>
                                          </p:spTgt>
                                        </p:tgtEl>
                                        <p:attrNameLst>
                                          <p:attrName>style.visibility</p:attrName>
                                        </p:attrNameLst>
                                      </p:cBhvr>
                                      <p:to>
                                        <p:strVal val="visible"/>
                                      </p:to>
                                    </p:set>
                                    <p:animEffect transition="in" filter="fade">
                                      <p:cBhvr>
                                        <p:cTn id="58" dur="500"/>
                                        <p:tgtEl>
                                          <p:spTgt spid="3">
                                            <p:txEl>
                                              <p:pRg st="3" end="3"/>
                                            </p:txEl>
                                          </p:spTgt>
                                        </p:tgtEl>
                                      </p:cBhvr>
                                    </p:animEffect>
                                  </p:childTnLst>
                                </p:cTn>
                              </p:par>
                              <p:par>
                                <p:cTn id="59" presetID="10" presetClass="entr" presetSubtype="0" fill="hold" nodeType="withEffect">
                                  <p:stCondLst>
                                    <p:cond delay="0"/>
                                  </p:stCondLst>
                                  <p:childTnLst>
                                    <p:set>
                                      <p:cBhvr>
                                        <p:cTn id="60" dur="1" fill="hold">
                                          <p:stCondLst>
                                            <p:cond delay="0"/>
                                          </p:stCondLst>
                                        </p:cTn>
                                        <p:tgtEl>
                                          <p:spTgt spid="3">
                                            <p:txEl>
                                              <p:pRg st="4" end="4"/>
                                            </p:txEl>
                                          </p:spTgt>
                                        </p:tgtEl>
                                        <p:attrNameLst>
                                          <p:attrName>style.visibility</p:attrName>
                                        </p:attrNameLst>
                                      </p:cBhvr>
                                      <p:to>
                                        <p:strVal val="visible"/>
                                      </p:to>
                                    </p:set>
                                    <p:animEffect transition="in" filter="fade">
                                      <p:cBhvr>
                                        <p:cTn id="61" dur="500"/>
                                        <p:tgtEl>
                                          <p:spTgt spid="3">
                                            <p:txEl>
                                              <p:pRg st="4" end="4"/>
                                            </p:txEl>
                                          </p:spTgt>
                                        </p:tgtEl>
                                      </p:cBhvr>
                                    </p:animEffect>
                                  </p:childTnLst>
                                </p:cTn>
                              </p:par>
                              <p:par>
                                <p:cTn id="62" presetID="10" presetClass="entr" presetSubtype="0" fill="hold" nodeType="withEffect">
                                  <p:stCondLst>
                                    <p:cond delay="0"/>
                                  </p:stCondLst>
                                  <p:childTnLst>
                                    <p:set>
                                      <p:cBhvr>
                                        <p:cTn id="63" dur="1" fill="hold">
                                          <p:stCondLst>
                                            <p:cond delay="0"/>
                                          </p:stCondLst>
                                        </p:cTn>
                                        <p:tgtEl>
                                          <p:spTgt spid="3">
                                            <p:txEl>
                                              <p:pRg st="5" end="5"/>
                                            </p:txEl>
                                          </p:spTgt>
                                        </p:tgtEl>
                                        <p:attrNameLst>
                                          <p:attrName>style.visibility</p:attrName>
                                        </p:attrNameLst>
                                      </p:cBhvr>
                                      <p:to>
                                        <p:strVal val="visible"/>
                                      </p:to>
                                    </p:set>
                                    <p:animEffect transition="in" filter="fade">
                                      <p:cBhvr>
                                        <p:cTn id="64" dur="500"/>
                                        <p:tgtEl>
                                          <p:spTgt spid="3">
                                            <p:txEl>
                                              <p:pRg st="5" end="5"/>
                                            </p:txEl>
                                          </p:spTgt>
                                        </p:tgtEl>
                                      </p:cBhvr>
                                    </p:animEffect>
                                  </p:childTnLst>
                                </p:cTn>
                              </p:par>
                              <p:par>
                                <p:cTn id="65" presetID="10" presetClass="entr" presetSubtype="0" fill="hold" nodeType="withEffect">
                                  <p:stCondLst>
                                    <p:cond delay="0"/>
                                  </p:stCondLst>
                                  <p:childTnLst>
                                    <p:set>
                                      <p:cBhvr>
                                        <p:cTn id="66" dur="1" fill="hold">
                                          <p:stCondLst>
                                            <p:cond delay="0"/>
                                          </p:stCondLst>
                                        </p:cTn>
                                        <p:tgtEl>
                                          <p:spTgt spid="3">
                                            <p:txEl>
                                              <p:pRg st="6" end="6"/>
                                            </p:txEl>
                                          </p:spTgt>
                                        </p:tgtEl>
                                        <p:attrNameLst>
                                          <p:attrName>style.visibility</p:attrName>
                                        </p:attrNameLst>
                                      </p:cBhvr>
                                      <p:to>
                                        <p:strVal val="visible"/>
                                      </p:to>
                                    </p:set>
                                    <p:animEffect transition="in" filter="fade">
                                      <p:cBhvr>
                                        <p:cTn id="67" dur="500"/>
                                        <p:tgtEl>
                                          <p:spTgt spid="3">
                                            <p:txEl>
                                              <p:pRg st="6" end="6"/>
                                            </p:txEl>
                                          </p:spTgt>
                                        </p:tgtEl>
                                      </p:cBhvr>
                                    </p:animEffect>
                                  </p:childTnLst>
                                </p:cTn>
                              </p:par>
                              <p:par>
                                <p:cTn id="68" presetID="10" presetClass="entr" presetSubtype="0" fill="hold" nodeType="withEffect">
                                  <p:stCondLst>
                                    <p:cond delay="0"/>
                                  </p:stCondLst>
                                  <p:childTnLst>
                                    <p:set>
                                      <p:cBhvr>
                                        <p:cTn id="69" dur="1" fill="hold">
                                          <p:stCondLst>
                                            <p:cond delay="0"/>
                                          </p:stCondLst>
                                        </p:cTn>
                                        <p:tgtEl>
                                          <p:spTgt spid="3">
                                            <p:txEl>
                                              <p:pRg st="7" end="7"/>
                                            </p:txEl>
                                          </p:spTgt>
                                        </p:tgtEl>
                                        <p:attrNameLst>
                                          <p:attrName>style.visibility</p:attrName>
                                        </p:attrNameLst>
                                      </p:cBhvr>
                                      <p:to>
                                        <p:strVal val="visible"/>
                                      </p:to>
                                    </p:set>
                                    <p:animEffect transition="in" filter="fade">
                                      <p:cBhvr>
                                        <p:cTn id="70" dur="500"/>
                                        <p:tgtEl>
                                          <p:spTgt spid="3">
                                            <p:txEl>
                                              <p:pRg st="7" end="7"/>
                                            </p:txEl>
                                          </p:spTgt>
                                        </p:tgtEl>
                                      </p:cBhvr>
                                    </p:animEffect>
                                  </p:childTnLst>
                                </p:cTn>
                              </p:par>
                              <p:par>
                                <p:cTn id="71" presetID="10" presetClass="entr" presetSubtype="0" fill="hold" nodeType="withEffect">
                                  <p:stCondLst>
                                    <p:cond delay="0"/>
                                  </p:stCondLst>
                                  <p:childTnLst>
                                    <p:set>
                                      <p:cBhvr>
                                        <p:cTn id="72" dur="1" fill="hold">
                                          <p:stCondLst>
                                            <p:cond delay="0"/>
                                          </p:stCondLst>
                                        </p:cTn>
                                        <p:tgtEl>
                                          <p:spTgt spid="3">
                                            <p:txEl>
                                              <p:pRg st="8" end="8"/>
                                            </p:txEl>
                                          </p:spTgt>
                                        </p:tgtEl>
                                        <p:attrNameLst>
                                          <p:attrName>style.visibility</p:attrName>
                                        </p:attrNameLst>
                                      </p:cBhvr>
                                      <p:to>
                                        <p:strVal val="visible"/>
                                      </p:to>
                                    </p:set>
                                    <p:animEffect transition="in" filter="fade">
                                      <p:cBhvr>
                                        <p:cTn id="7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858" y="332656"/>
            <a:ext cx="8229600" cy="1143000"/>
          </a:xfrm>
        </p:spPr>
        <p:txBody>
          <a:bodyPr>
            <a:noAutofit/>
          </a:bodyPr>
          <a:lstStyle/>
          <a:p>
            <a:r>
              <a:rPr lang="en-GB" sz="3600"/>
              <a:t>Recent example: </a:t>
            </a:r>
            <a:r>
              <a:rPr lang="en-GB" sz="3600" err="1"/>
              <a:t>Delfland</a:t>
            </a:r>
            <a:r>
              <a:rPr lang="en-GB" sz="3600"/>
              <a:t> sand engine</a:t>
            </a:r>
          </a:p>
        </p:txBody>
      </p:sp>
      <p:sp>
        <p:nvSpPr>
          <p:cNvPr id="4" name="Content Placeholder 3"/>
          <p:cNvSpPr>
            <a:spLocks noGrp="1"/>
          </p:cNvSpPr>
          <p:nvPr>
            <p:ph idx="1"/>
          </p:nvPr>
        </p:nvSpPr>
        <p:spPr>
          <a:xfrm>
            <a:off x="179512" y="2253439"/>
            <a:ext cx="4186808" cy="4525963"/>
          </a:xfrm>
        </p:spPr>
        <p:txBody>
          <a:bodyPr>
            <a:normAutofit fontScale="77500" lnSpcReduction="20000"/>
          </a:bodyPr>
          <a:lstStyle/>
          <a:p>
            <a:r>
              <a:rPr lang="en-GB">
                <a:latin typeface="+mj-lt"/>
              </a:rPr>
              <a:t>Full scale experiment Started 2011</a:t>
            </a:r>
          </a:p>
          <a:p>
            <a:r>
              <a:rPr lang="en-GB">
                <a:latin typeface="+mj-lt"/>
              </a:rPr>
              <a:t>Designed for a 20 year period</a:t>
            </a:r>
          </a:p>
          <a:p>
            <a:r>
              <a:rPr lang="en-GB">
                <a:latin typeface="+mj-lt"/>
              </a:rPr>
              <a:t>Designed for seals, flat fish due to the shallow lagoon and spit</a:t>
            </a:r>
          </a:p>
          <a:p>
            <a:r>
              <a:rPr lang="en-GB">
                <a:latin typeface="+mj-lt"/>
              </a:rPr>
              <a:t>Onshore sand blown predicted to create pioneer dunes and associated habitat</a:t>
            </a:r>
          </a:p>
          <a:p>
            <a:r>
              <a:rPr lang="en-GB">
                <a:latin typeface="+mj-lt"/>
              </a:rPr>
              <a:t>2013 monitoring shows the natural processes are working in expected fashion (</a:t>
            </a:r>
            <a:r>
              <a:rPr lang="en-GB" err="1">
                <a:latin typeface="+mj-lt"/>
              </a:rPr>
              <a:t>Aolian</a:t>
            </a:r>
            <a:r>
              <a:rPr lang="en-GB">
                <a:latin typeface="+mj-lt"/>
              </a:rPr>
              <a:t> &amp; coastal)</a:t>
            </a:r>
          </a:p>
          <a:p>
            <a:r>
              <a:rPr lang="en-GB">
                <a:latin typeface="+mj-lt"/>
              </a:rPr>
              <a:t>Also, good for recreation (Esp. kite surfing ) (</a:t>
            </a:r>
            <a:r>
              <a:rPr lang="en-GB" err="1">
                <a:latin typeface="+mj-lt"/>
              </a:rPr>
              <a:t>Vriend</a:t>
            </a:r>
            <a:r>
              <a:rPr lang="en-GB">
                <a:latin typeface="+mj-lt"/>
              </a:rPr>
              <a:t> et al, 2014)</a:t>
            </a:r>
          </a:p>
          <a:p>
            <a:r>
              <a:rPr lang="en-GB">
                <a:solidFill>
                  <a:schemeClr val="accent5">
                    <a:lumMod val="75000"/>
                  </a:schemeClr>
                </a:solidFill>
                <a:latin typeface="+mj-lt"/>
              </a:rPr>
              <a:t>Delft 3D model of hydro dynamics and ecology.</a:t>
            </a:r>
          </a:p>
          <a:p>
            <a:pPr marL="0" indent="0">
              <a:buNone/>
            </a:pPr>
            <a:r>
              <a:rPr lang="en-GB">
                <a:solidFill>
                  <a:schemeClr val="accent5">
                    <a:lumMod val="75000"/>
                  </a:schemeClr>
                </a:solidFill>
                <a:latin typeface="+mj-lt"/>
              </a:rPr>
              <a:t>	How good is modelling?</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2780928"/>
            <a:ext cx="3690410"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6" name="Straight Arrow Connector 5"/>
          <p:cNvCxnSpPr/>
          <p:nvPr/>
        </p:nvCxnSpPr>
        <p:spPr>
          <a:xfrm flipV="1">
            <a:off x="4211960" y="5085184"/>
            <a:ext cx="720080" cy="64807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3688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 calcmode="lin" valueType="num">
                                      <p:cBhvr additive="base">
                                        <p:cTn id="4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44" y="0"/>
            <a:ext cx="9109756" cy="6837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5" name="Group 4"/>
          <p:cNvGrpSpPr/>
          <p:nvPr/>
        </p:nvGrpSpPr>
        <p:grpSpPr>
          <a:xfrm>
            <a:off x="4619791" y="-30775"/>
            <a:ext cx="4524209" cy="3044642"/>
            <a:chOff x="4619791" y="-30775"/>
            <a:chExt cx="4524209" cy="3044642"/>
          </a:xfrm>
        </p:grpSpPr>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19791" y="744"/>
              <a:ext cx="4524209" cy="30131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7078742" y="-30775"/>
              <a:ext cx="2051720" cy="369332"/>
            </a:xfrm>
            <a:prstGeom prst="rect">
              <a:avLst/>
            </a:prstGeom>
            <a:noFill/>
          </p:spPr>
          <p:txBody>
            <a:bodyPr wrap="square" rtlCol="0">
              <a:spAutoFit/>
            </a:bodyPr>
            <a:lstStyle/>
            <a:p>
              <a:r>
                <a:rPr lang="en-GB"/>
                <a:t>2013 after 18 </a:t>
              </a:r>
              <a:r>
                <a:rPr lang="en-GB" err="1"/>
                <a:t>mths</a:t>
              </a:r>
              <a:endParaRPr lang="en-GB"/>
            </a:p>
          </p:txBody>
        </p:sp>
      </p:grpSp>
      <p:cxnSp>
        <p:nvCxnSpPr>
          <p:cNvPr id="7" name="Straight Arrow Connector 6"/>
          <p:cNvCxnSpPr/>
          <p:nvPr/>
        </p:nvCxnSpPr>
        <p:spPr>
          <a:xfrm flipH="1">
            <a:off x="6881895" y="1340768"/>
            <a:ext cx="642433" cy="1080120"/>
          </a:xfrm>
          <a:prstGeom prst="straightConnector1">
            <a:avLst/>
          </a:prstGeom>
          <a:ln w="38100">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524328" y="1772816"/>
            <a:ext cx="1296144" cy="738664"/>
          </a:xfrm>
          <a:prstGeom prst="rect">
            <a:avLst/>
          </a:prstGeom>
          <a:noFill/>
        </p:spPr>
        <p:txBody>
          <a:bodyPr wrap="square" rtlCol="0">
            <a:spAutoFit/>
          </a:bodyPr>
          <a:lstStyle/>
          <a:p>
            <a:r>
              <a:rPr lang="en-GB" sz="1400">
                <a:solidFill>
                  <a:schemeClr val="bg1">
                    <a:lumMod val="95000"/>
                  </a:schemeClr>
                </a:solidFill>
              </a:rPr>
              <a:t>Predicted sediment transfer</a:t>
            </a:r>
          </a:p>
        </p:txBody>
      </p:sp>
    </p:spTree>
    <p:extLst>
      <p:ext uri="{BB962C8B-B14F-4D97-AF65-F5344CB8AC3E}">
        <p14:creationId xmlns:p14="http://schemas.microsoft.com/office/powerpoint/2010/main" val="2098702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err="1"/>
              <a:t>Delfland</a:t>
            </a:r>
            <a:r>
              <a:rPr lang="en-GB"/>
              <a:t> sand engine New nourishment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77171362"/>
              </p:ext>
            </p:extLst>
          </p:nvPr>
        </p:nvGraphicFramePr>
        <p:xfrm>
          <a:off x="457200" y="1935163"/>
          <a:ext cx="8229600" cy="457708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r>
                        <a:rPr lang="en-GB">
                          <a:latin typeface="+mj-lt"/>
                        </a:rPr>
                        <a:t>Building with Nature</a:t>
                      </a:r>
                    </a:p>
                  </a:txBody>
                  <a:tcPr/>
                </a:tc>
                <a:tc>
                  <a:txBody>
                    <a:bodyPr/>
                    <a:lstStyle/>
                    <a:p>
                      <a:r>
                        <a:rPr lang="en-GB">
                          <a:latin typeface="+mj-lt"/>
                        </a:rPr>
                        <a:t>Traditional nourishment</a:t>
                      </a:r>
                    </a:p>
                  </a:txBody>
                  <a:tcPr/>
                </a:tc>
                <a:extLst>
                  <a:ext uri="{0D108BD9-81ED-4DB2-BD59-A6C34878D82A}">
                    <a16:rowId xmlns:a16="http://schemas.microsoft.com/office/drawing/2014/main" val="10000"/>
                  </a:ext>
                </a:extLst>
              </a:tr>
              <a:tr h="370840">
                <a:tc>
                  <a:txBody>
                    <a:bodyPr/>
                    <a:lstStyle/>
                    <a:p>
                      <a:r>
                        <a:rPr lang="en-GB">
                          <a:latin typeface="+mj-lt"/>
                        </a:rPr>
                        <a:t>A surplus of sand (in case of the pilot project Sand Motor, order 20 million m3; 10,000 m3 per linear m of coastline) is put into the natural system and is expected to be re-distributed alongshore and into the dunes through the continuous natural action of waves, tides and wind. In this way mega-nourishments gradually induce dune formation along a larger stretch of coastline over a period of one or more decades, thus contributing to coastal safety against flooding over a longer period of time and giving less disturbance to the coastal ecosystem while creating opportunities for nature and recreation</a:t>
                      </a:r>
                    </a:p>
                  </a:txBody>
                  <a:tcPr/>
                </a:tc>
                <a:tc>
                  <a:txBody>
                    <a:bodyPr/>
                    <a:lstStyle/>
                    <a:p>
                      <a:r>
                        <a:rPr lang="en-GB">
                          <a:latin typeface="+mj-lt"/>
                        </a:rPr>
                        <a:t>A traditional design of a sand nourishment in the Netherlands, has the primary objective of shoreline maintenance using a medium volume of sand (2-5 million m3; typically 200- 400 m3/m). The lifespan of the nourishment is in the order of 5 years. This means that every 5 years the nourishment has to be repeated, resulting in a frequent disturbance of the ecosystem.</a:t>
                      </a:r>
                    </a:p>
                    <a:p>
                      <a:endParaRPr lang="en-GB">
                        <a:latin typeface="+mj-lt"/>
                      </a:endParaRPr>
                    </a:p>
                    <a:p>
                      <a:endParaRPr lang="en-GB">
                        <a:latin typeface="+mj-lt"/>
                      </a:endParaRPr>
                    </a:p>
                    <a:p>
                      <a:endParaRPr lang="en-GB">
                        <a:latin typeface="+mj-lt"/>
                      </a:endParaRPr>
                    </a:p>
                    <a:p>
                      <a:pPr algn="r"/>
                      <a:r>
                        <a:rPr lang="en-GB">
                          <a:latin typeface="+mj-lt"/>
                        </a:rPr>
                        <a:t>(</a:t>
                      </a:r>
                      <a:r>
                        <a:rPr lang="en-GB" err="1">
                          <a:latin typeface="+mj-lt"/>
                        </a:rPr>
                        <a:t>Aarninkhof</a:t>
                      </a:r>
                      <a:r>
                        <a:rPr lang="en-GB">
                          <a:latin typeface="+mj-lt"/>
                        </a:rPr>
                        <a:t>, 2014)</a:t>
                      </a:r>
                    </a:p>
                    <a:p>
                      <a:endParaRPr lang="en-GB">
                        <a:latin typeface="+mj-lt"/>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10471492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Funding: Coastal flooding</a:t>
            </a:r>
          </a:p>
        </p:txBody>
      </p:sp>
      <p:sp>
        <p:nvSpPr>
          <p:cNvPr id="3" name="Content Placeholder 2"/>
          <p:cNvSpPr>
            <a:spLocks noGrp="1"/>
          </p:cNvSpPr>
          <p:nvPr>
            <p:ph idx="1"/>
          </p:nvPr>
        </p:nvSpPr>
        <p:spPr/>
        <p:txBody>
          <a:bodyPr>
            <a:normAutofit fontScale="70000" lnSpcReduction="20000"/>
          </a:bodyPr>
          <a:lstStyle/>
          <a:p>
            <a:r>
              <a:rPr lang="en-GB" dirty="0">
                <a:latin typeface="+mj-lt"/>
              </a:rPr>
              <a:t>The Government takes the risk of flooding very seriously and The Government Policy 2010 to 2015 confirms that more than 5 million homes are at risk of flooding and more than 250 homes are at risk due to coastal erosion in the next 20 years. </a:t>
            </a:r>
          </a:p>
          <a:p>
            <a:endParaRPr lang="en-GB" dirty="0">
              <a:latin typeface="+mj-lt"/>
            </a:endParaRPr>
          </a:p>
          <a:p>
            <a:r>
              <a:rPr lang="en-GB" dirty="0">
                <a:latin typeface="+mj-lt"/>
              </a:rPr>
              <a:t>However, even though approximately £2.7 Billion of Government funding has been set aside (Environmental Agency, 2019) to support such schemes as MFCD’s there is still a large shortfall of needy flood defence projects that are being avoided.</a:t>
            </a:r>
          </a:p>
          <a:p>
            <a:endParaRPr lang="en-GB" dirty="0">
              <a:latin typeface="+mj-lt"/>
            </a:endParaRPr>
          </a:p>
          <a:p>
            <a:r>
              <a:rPr lang="en-GB" dirty="0">
                <a:latin typeface="+mj-lt"/>
              </a:rPr>
              <a:t>In a statement made by </a:t>
            </a:r>
            <a:r>
              <a:rPr lang="en-GB" dirty="0" err="1">
                <a:latin typeface="+mj-lt"/>
              </a:rPr>
              <a:t>Syal</a:t>
            </a:r>
            <a:r>
              <a:rPr lang="en-GB" dirty="0">
                <a:latin typeface="+mj-lt"/>
              </a:rPr>
              <a:t>, R (2015), </a:t>
            </a:r>
            <a:r>
              <a:rPr lang="en-GB" i="1" dirty="0">
                <a:solidFill>
                  <a:schemeClr val="tx2">
                    <a:lumMod val="75000"/>
                  </a:schemeClr>
                </a:solidFill>
                <a:latin typeface="+mj-lt"/>
              </a:rPr>
              <a:t>“the government was warned by its own advisory body that a funding gap could leave swaths of the north vulnerable to flooding just weeks before the deluge this Christmas, official documents show.” </a:t>
            </a:r>
          </a:p>
          <a:p>
            <a:pPr marL="0" indent="0">
              <a:buNone/>
            </a:pPr>
            <a:endParaRPr lang="en-GB" i="1" dirty="0">
              <a:solidFill>
                <a:schemeClr val="tx2">
                  <a:lumMod val="75000"/>
                </a:schemeClr>
              </a:solidFill>
              <a:latin typeface="+mj-lt"/>
            </a:endParaRPr>
          </a:p>
          <a:p>
            <a:r>
              <a:rPr lang="en-GB" dirty="0">
                <a:latin typeface="+mj-lt"/>
              </a:rPr>
              <a:t>Also, ahead of his visit to flood affected areas in North Wales today, First Minister of Wales </a:t>
            </a:r>
            <a:r>
              <a:rPr lang="en-GB" dirty="0" err="1">
                <a:latin typeface="+mj-lt"/>
              </a:rPr>
              <a:t>Carwyn</a:t>
            </a:r>
            <a:r>
              <a:rPr lang="en-GB" dirty="0">
                <a:latin typeface="+mj-lt"/>
              </a:rPr>
              <a:t> Jones said that £2.3 million will be spent to support communities across Wales at risk of flooding (Welsh Government, 2016).   </a:t>
            </a:r>
            <a:r>
              <a:rPr lang="en-GB" i="1" dirty="0">
                <a:solidFill>
                  <a:schemeClr val="tx2">
                    <a:lumMod val="75000"/>
                  </a:schemeClr>
                </a:solidFill>
                <a:latin typeface="+mj-lt"/>
              </a:rPr>
              <a:t>“It’s important to remember that since 2011 we’ve committed almost £300m, including European funding, to managing flood risk and an additional £150m will be invested in coastal risk management from 2018." </a:t>
            </a:r>
            <a:r>
              <a:rPr lang="en-GB" dirty="0">
                <a:latin typeface="+mj-lt"/>
              </a:rPr>
              <a:t>(Jones, 2016). </a:t>
            </a:r>
          </a:p>
          <a:p>
            <a:endParaRPr lang="en-GB" dirty="0"/>
          </a:p>
        </p:txBody>
      </p:sp>
    </p:spTree>
    <p:extLst>
      <p:ext uri="{BB962C8B-B14F-4D97-AF65-F5344CB8AC3E}">
        <p14:creationId xmlns:p14="http://schemas.microsoft.com/office/powerpoint/2010/main" val="2394516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circle(in)">
                                      <p:cBhvr>
                                        <p:cTn id="17" dur="20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circle(in)">
                                      <p:cBhvr>
                                        <p:cTn id="22" dur="20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1"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anim calcmode="lin" valueType="num">
                                      <p:cBhvr>
                                        <p:cTn id="2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9" dur="500"/>
                                        <p:tgtEl>
                                          <p:spTgt spid="3">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1" nodeType="click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 calcmode="lin" valueType="num">
                                      <p:cBhvr>
                                        <p:cTn id="3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6" dur="500"/>
                                        <p:tgtEl>
                                          <p:spTgt spid="3">
                                            <p:txEl>
                                              <p:pRg st="2" end="2"/>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1"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 calcmode="lin" valueType="num">
                                      <p:cBhvr>
                                        <p:cTn id="4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3" dur="500"/>
                                        <p:tgtEl>
                                          <p:spTgt spid="3">
                                            <p:txEl>
                                              <p:pRg st="4" end="4"/>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grpId="1"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 calcmode="lin" valueType="num">
                                      <p:cBhvr>
                                        <p:cTn id="48"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9"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solidFill>
                  <a:srgbClr val="04617B"/>
                </a:solidFill>
              </a:rPr>
              <a:t>Funding: Coastal flooding cont’d</a:t>
            </a:r>
            <a:endParaRPr lang="en-GB"/>
          </a:p>
        </p:txBody>
      </p:sp>
      <p:sp>
        <p:nvSpPr>
          <p:cNvPr id="3" name="Content Placeholder 2"/>
          <p:cNvSpPr>
            <a:spLocks noGrp="1"/>
          </p:cNvSpPr>
          <p:nvPr>
            <p:ph idx="1"/>
          </p:nvPr>
        </p:nvSpPr>
        <p:spPr/>
        <p:txBody>
          <a:bodyPr/>
          <a:lstStyle/>
          <a:p>
            <a:pPr marL="0" lvl="0" indent="0">
              <a:buClr>
                <a:srgbClr val="0BD0D9"/>
              </a:buClr>
              <a:buNone/>
            </a:pPr>
            <a:endParaRPr lang="en-GB" sz="1200" dirty="0">
              <a:solidFill>
                <a:prstClr val="black"/>
              </a:solidFill>
              <a:latin typeface="Calibri"/>
            </a:endParaRPr>
          </a:p>
          <a:p>
            <a:pPr lvl="0">
              <a:buClr>
                <a:srgbClr val="0BD0D9"/>
              </a:buClr>
            </a:pPr>
            <a:r>
              <a:rPr lang="en-GB" sz="1600" dirty="0">
                <a:solidFill>
                  <a:prstClr val="black"/>
                </a:solidFill>
                <a:latin typeface="Calibri"/>
              </a:rPr>
              <a:t>These projects are costly but far cheaper to install than cover the costs of the potential storm damage as confirmed by a </a:t>
            </a:r>
            <a:r>
              <a:rPr lang="en-GB" sz="1600" i="1" dirty="0">
                <a:solidFill>
                  <a:srgbClr val="04617B">
                    <a:lumMod val="75000"/>
                  </a:srgbClr>
                </a:solidFill>
                <a:latin typeface="Calibri"/>
              </a:rPr>
              <a:t>“2.3 billion investment, which needs to be taken in order to make the shorelines sufficient enough to withstand flooding risks. In contrast to this, although a lot of money </a:t>
            </a:r>
            <a:r>
              <a:rPr lang="en-GB" sz="1600" dirty="0">
                <a:solidFill>
                  <a:prstClr val="black"/>
                </a:solidFill>
                <a:latin typeface="Calibri"/>
              </a:rPr>
              <a:t>will be spent to help to aid these defences the total damage which will be prevented, would be approximately £30 billion” (BBC, 2017). </a:t>
            </a:r>
          </a:p>
          <a:p>
            <a:pPr marL="0" lvl="0" indent="0">
              <a:buClr>
                <a:srgbClr val="0BD0D9"/>
              </a:buClr>
              <a:buNone/>
            </a:pPr>
            <a:endParaRPr lang="en-GB" sz="1600" dirty="0">
              <a:solidFill>
                <a:prstClr val="black"/>
              </a:solidFill>
              <a:latin typeface="Calibri"/>
            </a:endParaRPr>
          </a:p>
          <a:p>
            <a:pPr lvl="0">
              <a:buClr>
                <a:srgbClr val="0BD0D9"/>
              </a:buClr>
            </a:pPr>
            <a:r>
              <a:rPr lang="en-GB" sz="1600" dirty="0">
                <a:solidFill>
                  <a:prstClr val="black"/>
                </a:solidFill>
                <a:latin typeface="Calibri"/>
              </a:rPr>
              <a:t>The Minister for ‘Natural Resources Wales’ stated the: </a:t>
            </a:r>
            <a:r>
              <a:rPr lang="en-GB" sz="1600" i="1" dirty="0">
                <a:solidFill>
                  <a:srgbClr val="04617B">
                    <a:lumMod val="75000"/>
                  </a:srgbClr>
                </a:solidFill>
                <a:latin typeface="Calibri"/>
              </a:rPr>
              <a:t>“While we cannot stop or fully prevent flooding, we are doing all we can to manage the risks and reduce the consequences. Not only that, but it will also help to create and secure local jobs within the construction industry.” </a:t>
            </a:r>
            <a:r>
              <a:rPr lang="en-GB" sz="1600" dirty="0">
                <a:solidFill>
                  <a:prstClr val="black"/>
                </a:solidFill>
                <a:latin typeface="Calibri"/>
              </a:rPr>
              <a:t>(BBC, 2018).</a:t>
            </a:r>
          </a:p>
          <a:p>
            <a:pPr marL="0" lvl="0" indent="0">
              <a:buClr>
                <a:srgbClr val="0BD0D9"/>
              </a:buClr>
              <a:buNone/>
            </a:pPr>
            <a:endParaRPr lang="en-GB" sz="1600" dirty="0">
              <a:solidFill>
                <a:prstClr val="black"/>
              </a:solidFill>
              <a:latin typeface="Calibri"/>
            </a:endParaRPr>
          </a:p>
          <a:p>
            <a:pPr lvl="0">
              <a:buClr>
                <a:srgbClr val="0BD0D9"/>
              </a:buClr>
            </a:pPr>
            <a:r>
              <a:rPr lang="en-GB" sz="1600" dirty="0">
                <a:solidFill>
                  <a:prstClr val="black"/>
                </a:solidFill>
                <a:latin typeface="Calibri"/>
              </a:rPr>
              <a:t>However, a large amount of funding by the Government has been allocated towards MFCD, which is evident in a local scheme, known as ‘the Millennium Coastal Park’. This scheme incorporated a rigid sea defence, recreational area, cafes and residential accommodation, which has resulted in an increase in tourism to the area, as it is more aesthetically pleasing.</a:t>
            </a:r>
          </a:p>
          <a:p>
            <a:pPr marL="0" indent="0">
              <a:buNone/>
            </a:pPr>
            <a:endParaRPr lang="en-GB" dirty="0"/>
          </a:p>
        </p:txBody>
      </p:sp>
    </p:spTree>
    <p:extLst>
      <p:ext uri="{BB962C8B-B14F-4D97-AF65-F5344CB8AC3E}">
        <p14:creationId xmlns:p14="http://schemas.microsoft.com/office/powerpoint/2010/main" val="1621185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80">
                                          <p:stCondLst>
                                            <p:cond delay="0"/>
                                          </p:stCondLst>
                                        </p:cTn>
                                        <p:tgtEl>
                                          <p:spTgt spid="3">
                                            <p:txEl>
                                              <p:pRg st="1" end="1"/>
                                            </p:txEl>
                                          </p:spTgt>
                                        </p:tgtEl>
                                      </p:cBhvr>
                                    </p:animEffect>
                                    <p:anim calcmode="lin" valueType="num">
                                      <p:cBhvr>
                                        <p:cTn id="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1" end="1"/>
                                            </p:txEl>
                                          </p:spTgt>
                                        </p:tgtEl>
                                      </p:cBhvr>
                                      <p:to x="100000" y="60000"/>
                                    </p:animScale>
                                    <p:animScale>
                                      <p:cBhvr>
                                        <p:cTn id="14" dur="166" decel="50000">
                                          <p:stCondLst>
                                            <p:cond delay="676"/>
                                          </p:stCondLst>
                                        </p:cTn>
                                        <p:tgtEl>
                                          <p:spTgt spid="3">
                                            <p:txEl>
                                              <p:pRg st="1" end="1"/>
                                            </p:txEl>
                                          </p:spTgt>
                                        </p:tgtEl>
                                      </p:cBhvr>
                                      <p:to x="100000" y="100000"/>
                                    </p:animScale>
                                    <p:animScale>
                                      <p:cBhvr>
                                        <p:cTn id="15" dur="26">
                                          <p:stCondLst>
                                            <p:cond delay="1312"/>
                                          </p:stCondLst>
                                        </p:cTn>
                                        <p:tgtEl>
                                          <p:spTgt spid="3">
                                            <p:txEl>
                                              <p:pRg st="1" end="1"/>
                                            </p:txEl>
                                          </p:spTgt>
                                        </p:tgtEl>
                                      </p:cBhvr>
                                      <p:to x="100000" y="80000"/>
                                    </p:animScale>
                                    <p:animScale>
                                      <p:cBhvr>
                                        <p:cTn id="16" dur="166" decel="50000">
                                          <p:stCondLst>
                                            <p:cond delay="1338"/>
                                          </p:stCondLst>
                                        </p:cTn>
                                        <p:tgtEl>
                                          <p:spTgt spid="3">
                                            <p:txEl>
                                              <p:pRg st="1" end="1"/>
                                            </p:txEl>
                                          </p:spTgt>
                                        </p:tgtEl>
                                      </p:cBhvr>
                                      <p:to x="100000" y="100000"/>
                                    </p:animScale>
                                    <p:animScale>
                                      <p:cBhvr>
                                        <p:cTn id="17" dur="26">
                                          <p:stCondLst>
                                            <p:cond delay="1642"/>
                                          </p:stCondLst>
                                        </p:cTn>
                                        <p:tgtEl>
                                          <p:spTgt spid="3">
                                            <p:txEl>
                                              <p:pRg st="1" end="1"/>
                                            </p:txEl>
                                          </p:spTgt>
                                        </p:tgtEl>
                                      </p:cBhvr>
                                      <p:to x="100000" y="90000"/>
                                    </p:animScale>
                                    <p:animScale>
                                      <p:cBhvr>
                                        <p:cTn id="18" dur="166" decel="50000">
                                          <p:stCondLst>
                                            <p:cond delay="1668"/>
                                          </p:stCondLst>
                                        </p:cTn>
                                        <p:tgtEl>
                                          <p:spTgt spid="3">
                                            <p:txEl>
                                              <p:pRg st="1" end="1"/>
                                            </p:txEl>
                                          </p:spTgt>
                                        </p:tgtEl>
                                      </p:cBhvr>
                                      <p:to x="100000" y="100000"/>
                                    </p:animScale>
                                    <p:animScale>
                                      <p:cBhvr>
                                        <p:cTn id="19" dur="26">
                                          <p:stCondLst>
                                            <p:cond delay="1808"/>
                                          </p:stCondLst>
                                        </p:cTn>
                                        <p:tgtEl>
                                          <p:spTgt spid="3">
                                            <p:txEl>
                                              <p:pRg st="1" end="1"/>
                                            </p:txEl>
                                          </p:spTgt>
                                        </p:tgtEl>
                                      </p:cBhvr>
                                      <p:to x="100000" y="95000"/>
                                    </p:animScale>
                                    <p:animScale>
                                      <p:cBhvr>
                                        <p:cTn id="20" dur="166" decel="50000">
                                          <p:stCondLst>
                                            <p:cond delay="1834"/>
                                          </p:stCondLst>
                                        </p:cTn>
                                        <p:tgtEl>
                                          <p:spTgt spid="3">
                                            <p:txEl>
                                              <p:pRg st="1" end="1"/>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wipe(down)">
                                      <p:cBhvr>
                                        <p:cTn id="25" dur="580">
                                          <p:stCondLst>
                                            <p:cond delay="0"/>
                                          </p:stCondLst>
                                        </p:cTn>
                                        <p:tgtEl>
                                          <p:spTgt spid="3">
                                            <p:txEl>
                                              <p:pRg st="3" end="3"/>
                                            </p:txEl>
                                          </p:spTgt>
                                        </p:tgtEl>
                                      </p:cBhvr>
                                    </p:animEffect>
                                    <p:anim calcmode="lin" valueType="num">
                                      <p:cBhvr>
                                        <p:cTn id="26"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3" end="3"/>
                                            </p:txEl>
                                          </p:spTgt>
                                        </p:tgtEl>
                                      </p:cBhvr>
                                      <p:to x="100000" y="60000"/>
                                    </p:animScale>
                                    <p:animScale>
                                      <p:cBhvr>
                                        <p:cTn id="32" dur="166" decel="50000">
                                          <p:stCondLst>
                                            <p:cond delay="676"/>
                                          </p:stCondLst>
                                        </p:cTn>
                                        <p:tgtEl>
                                          <p:spTgt spid="3">
                                            <p:txEl>
                                              <p:pRg st="3" end="3"/>
                                            </p:txEl>
                                          </p:spTgt>
                                        </p:tgtEl>
                                      </p:cBhvr>
                                      <p:to x="100000" y="100000"/>
                                    </p:animScale>
                                    <p:animScale>
                                      <p:cBhvr>
                                        <p:cTn id="33" dur="26">
                                          <p:stCondLst>
                                            <p:cond delay="1312"/>
                                          </p:stCondLst>
                                        </p:cTn>
                                        <p:tgtEl>
                                          <p:spTgt spid="3">
                                            <p:txEl>
                                              <p:pRg st="3" end="3"/>
                                            </p:txEl>
                                          </p:spTgt>
                                        </p:tgtEl>
                                      </p:cBhvr>
                                      <p:to x="100000" y="80000"/>
                                    </p:animScale>
                                    <p:animScale>
                                      <p:cBhvr>
                                        <p:cTn id="34" dur="166" decel="50000">
                                          <p:stCondLst>
                                            <p:cond delay="1338"/>
                                          </p:stCondLst>
                                        </p:cTn>
                                        <p:tgtEl>
                                          <p:spTgt spid="3">
                                            <p:txEl>
                                              <p:pRg st="3" end="3"/>
                                            </p:txEl>
                                          </p:spTgt>
                                        </p:tgtEl>
                                      </p:cBhvr>
                                      <p:to x="100000" y="100000"/>
                                    </p:animScale>
                                    <p:animScale>
                                      <p:cBhvr>
                                        <p:cTn id="35" dur="26">
                                          <p:stCondLst>
                                            <p:cond delay="1642"/>
                                          </p:stCondLst>
                                        </p:cTn>
                                        <p:tgtEl>
                                          <p:spTgt spid="3">
                                            <p:txEl>
                                              <p:pRg st="3" end="3"/>
                                            </p:txEl>
                                          </p:spTgt>
                                        </p:tgtEl>
                                      </p:cBhvr>
                                      <p:to x="100000" y="90000"/>
                                    </p:animScale>
                                    <p:animScale>
                                      <p:cBhvr>
                                        <p:cTn id="36" dur="166" decel="50000">
                                          <p:stCondLst>
                                            <p:cond delay="1668"/>
                                          </p:stCondLst>
                                        </p:cTn>
                                        <p:tgtEl>
                                          <p:spTgt spid="3">
                                            <p:txEl>
                                              <p:pRg st="3" end="3"/>
                                            </p:txEl>
                                          </p:spTgt>
                                        </p:tgtEl>
                                      </p:cBhvr>
                                      <p:to x="100000" y="100000"/>
                                    </p:animScale>
                                    <p:animScale>
                                      <p:cBhvr>
                                        <p:cTn id="37" dur="26">
                                          <p:stCondLst>
                                            <p:cond delay="1808"/>
                                          </p:stCondLst>
                                        </p:cTn>
                                        <p:tgtEl>
                                          <p:spTgt spid="3">
                                            <p:txEl>
                                              <p:pRg st="3" end="3"/>
                                            </p:txEl>
                                          </p:spTgt>
                                        </p:tgtEl>
                                      </p:cBhvr>
                                      <p:to x="100000" y="95000"/>
                                    </p:animScale>
                                    <p:animScale>
                                      <p:cBhvr>
                                        <p:cTn id="38" dur="166" decel="50000">
                                          <p:stCondLst>
                                            <p:cond delay="1834"/>
                                          </p:stCondLst>
                                        </p:cTn>
                                        <p:tgtEl>
                                          <p:spTgt spid="3">
                                            <p:txEl>
                                              <p:pRg st="3" end="3"/>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Effect transition="in" filter="wipe(down)">
                                      <p:cBhvr>
                                        <p:cTn id="43" dur="580">
                                          <p:stCondLst>
                                            <p:cond delay="0"/>
                                          </p:stCondLst>
                                        </p:cTn>
                                        <p:tgtEl>
                                          <p:spTgt spid="3">
                                            <p:txEl>
                                              <p:pRg st="5" end="5"/>
                                            </p:txEl>
                                          </p:spTgt>
                                        </p:tgtEl>
                                      </p:cBhvr>
                                    </p:animEffect>
                                    <p:anim calcmode="lin" valueType="num">
                                      <p:cBhvr>
                                        <p:cTn id="44"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5" end="5"/>
                                            </p:txEl>
                                          </p:spTgt>
                                        </p:tgtEl>
                                      </p:cBhvr>
                                      <p:to x="100000" y="60000"/>
                                    </p:animScale>
                                    <p:animScale>
                                      <p:cBhvr>
                                        <p:cTn id="50" dur="166" decel="50000">
                                          <p:stCondLst>
                                            <p:cond delay="676"/>
                                          </p:stCondLst>
                                        </p:cTn>
                                        <p:tgtEl>
                                          <p:spTgt spid="3">
                                            <p:txEl>
                                              <p:pRg st="5" end="5"/>
                                            </p:txEl>
                                          </p:spTgt>
                                        </p:tgtEl>
                                      </p:cBhvr>
                                      <p:to x="100000" y="100000"/>
                                    </p:animScale>
                                    <p:animScale>
                                      <p:cBhvr>
                                        <p:cTn id="51" dur="26">
                                          <p:stCondLst>
                                            <p:cond delay="1312"/>
                                          </p:stCondLst>
                                        </p:cTn>
                                        <p:tgtEl>
                                          <p:spTgt spid="3">
                                            <p:txEl>
                                              <p:pRg st="5" end="5"/>
                                            </p:txEl>
                                          </p:spTgt>
                                        </p:tgtEl>
                                      </p:cBhvr>
                                      <p:to x="100000" y="80000"/>
                                    </p:animScale>
                                    <p:animScale>
                                      <p:cBhvr>
                                        <p:cTn id="52" dur="166" decel="50000">
                                          <p:stCondLst>
                                            <p:cond delay="1338"/>
                                          </p:stCondLst>
                                        </p:cTn>
                                        <p:tgtEl>
                                          <p:spTgt spid="3">
                                            <p:txEl>
                                              <p:pRg st="5" end="5"/>
                                            </p:txEl>
                                          </p:spTgt>
                                        </p:tgtEl>
                                      </p:cBhvr>
                                      <p:to x="100000" y="100000"/>
                                    </p:animScale>
                                    <p:animScale>
                                      <p:cBhvr>
                                        <p:cTn id="53" dur="26">
                                          <p:stCondLst>
                                            <p:cond delay="1642"/>
                                          </p:stCondLst>
                                        </p:cTn>
                                        <p:tgtEl>
                                          <p:spTgt spid="3">
                                            <p:txEl>
                                              <p:pRg st="5" end="5"/>
                                            </p:txEl>
                                          </p:spTgt>
                                        </p:tgtEl>
                                      </p:cBhvr>
                                      <p:to x="100000" y="90000"/>
                                    </p:animScale>
                                    <p:animScale>
                                      <p:cBhvr>
                                        <p:cTn id="54" dur="166" decel="50000">
                                          <p:stCondLst>
                                            <p:cond delay="1668"/>
                                          </p:stCondLst>
                                        </p:cTn>
                                        <p:tgtEl>
                                          <p:spTgt spid="3">
                                            <p:txEl>
                                              <p:pRg st="5" end="5"/>
                                            </p:txEl>
                                          </p:spTgt>
                                        </p:tgtEl>
                                      </p:cBhvr>
                                      <p:to x="100000" y="100000"/>
                                    </p:animScale>
                                    <p:animScale>
                                      <p:cBhvr>
                                        <p:cTn id="55" dur="26">
                                          <p:stCondLst>
                                            <p:cond delay="1808"/>
                                          </p:stCondLst>
                                        </p:cTn>
                                        <p:tgtEl>
                                          <p:spTgt spid="3">
                                            <p:txEl>
                                              <p:pRg st="5" end="5"/>
                                            </p:txEl>
                                          </p:spTgt>
                                        </p:tgtEl>
                                      </p:cBhvr>
                                      <p:to x="100000" y="95000"/>
                                    </p:animScale>
                                    <p:animScale>
                                      <p:cBhvr>
                                        <p:cTn id="56"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Building with nature</a:t>
            </a:r>
          </a:p>
        </p:txBody>
      </p:sp>
      <p:sp>
        <p:nvSpPr>
          <p:cNvPr id="3" name="Content Placeholder 2"/>
          <p:cNvSpPr>
            <a:spLocks noGrp="1"/>
          </p:cNvSpPr>
          <p:nvPr>
            <p:ph idx="1"/>
          </p:nvPr>
        </p:nvSpPr>
        <p:spPr/>
        <p:txBody>
          <a:bodyPr/>
          <a:lstStyle/>
          <a:p>
            <a:r>
              <a:rPr lang="en-GB" dirty="0">
                <a:latin typeface="+mj-lt"/>
              </a:rPr>
              <a:t>The Dutch approach to coastal and river works</a:t>
            </a:r>
          </a:p>
          <a:p>
            <a:r>
              <a:rPr lang="en-GB" dirty="0">
                <a:latin typeface="+mj-lt"/>
              </a:rPr>
              <a:t>Read through article (</a:t>
            </a:r>
            <a:r>
              <a:rPr lang="en-GB" i="1" dirty="0">
                <a:latin typeface="+mj-lt"/>
              </a:rPr>
              <a:t>Dutch Civil Engineering </a:t>
            </a:r>
            <a:r>
              <a:rPr lang="en-GB" dirty="0">
                <a:latin typeface="+mj-lt"/>
              </a:rPr>
              <a:t>on Moodle) and </a:t>
            </a:r>
            <a:r>
              <a:rPr lang="en-GB" dirty="0">
                <a:latin typeface="+mj-lt"/>
                <a:hlinkClick r:id="rId2"/>
              </a:rPr>
              <a:t>https://boskalis.com/about-us/company-profile/building-with-nature.html</a:t>
            </a:r>
            <a:endParaRPr lang="en-GB" dirty="0">
              <a:latin typeface="+mj-lt"/>
            </a:endParaRPr>
          </a:p>
          <a:p>
            <a:r>
              <a:rPr lang="en-GB" dirty="0">
                <a:latin typeface="+mj-lt"/>
              </a:rPr>
              <a:t>Apply the lessons to Swansea Bay (Map on Moodle).</a:t>
            </a:r>
          </a:p>
          <a:p>
            <a:r>
              <a:rPr lang="en-GB" dirty="0">
                <a:latin typeface="+mj-lt"/>
              </a:rPr>
              <a:t>Map out What you would do where in Swansea Bay.</a:t>
            </a:r>
          </a:p>
        </p:txBody>
      </p:sp>
      <p:pic>
        <p:nvPicPr>
          <p:cNvPr id="4" name="Picture 3"/>
          <p:cNvPicPr>
            <a:picLocks noChangeAspect="1"/>
          </p:cNvPicPr>
          <p:nvPr/>
        </p:nvPicPr>
        <p:blipFill>
          <a:blip r:embed="rId3"/>
          <a:stretch>
            <a:fillRect/>
          </a:stretch>
        </p:blipFill>
        <p:spPr>
          <a:xfrm>
            <a:off x="2854570" y="4767014"/>
            <a:ext cx="3291254" cy="1923932"/>
          </a:xfrm>
          <a:prstGeom prst="rect">
            <a:avLst/>
          </a:prstGeom>
        </p:spPr>
      </p:pic>
    </p:spTree>
    <p:extLst>
      <p:ext uri="{BB962C8B-B14F-4D97-AF65-F5344CB8AC3E}">
        <p14:creationId xmlns:p14="http://schemas.microsoft.com/office/powerpoint/2010/main" val="276201286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F7624-224C-15A2-11B2-47D5114C0908}"/>
              </a:ext>
            </a:extLst>
          </p:cNvPr>
          <p:cNvSpPr>
            <a:spLocks noGrp="1"/>
          </p:cNvSpPr>
          <p:nvPr>
            <p:ph type="title"/>
          </p:nvPr>
        </p:nvSpPr>
        <p:spPr/>
        <p:txBody>
          <a:bodyPr/>
          <a:lstStyle/>
          <a:p>
            <a:r>
              <a:rPr lang="en-GB" dirty="0"/>
              <a:t>Greening of grey infrastructure</a:t>
            </a:r>
          </a:p>
        </p:txBody>
      </p:sp>
      <p:sp>
        <p:nvSpPr>
          <p:cNvPr id="3" name="Content Placeholder 2">
            <a:extLst>
              <a:ext uri="{FF2B5EF4-FFF2-40B4-BE49-F238E27FC236}">
                <a16:creationId xmlns:a16="http://schemas.microsoft.com/office/drawing/2014/main" id="{057D6EBA-2D6D-44B2-F259-A54142237BEE}"/>
              </a:ext>
            </a:extLst>
          </p:cNvPr>
          <p:cNvSpPr>
            <a:spLocks noGrp="1"/>
          </p:cNvSpPr>
          <p:nvPr>
            <p:ph idx="1"/>
          </p:nvPr>
        </p:nvSpPr>
        <p:spPr/>
        <p:txBody>
          <a:bodyPr>
            <a:normAutofit fontScale="62500" lnSpcReduction="20000"/>
          </a:bodyPr>
          <a:lstStyle/>
          <a:p>
            <a:r>
              <a:rPr lang="en-GB" dirty="0"/>
              <a:t>There is a growing body of evidence that demonstrates how hard coastal infrastructure can be cost-effectively adapted to sustain greater biodiversity.</a:t>
            </a:r>
          </a:p>
          <a:p>
            <a:endParaRPr lang="en-GB" dirty="0"/>
          </a:p>
          <a:p>
            <a:pPr marL="0" indent="0">
              <a:buNone/>
            </a:pPr>
            <a:r>
              <a:rPr lang="en-GB" i="1" dirty="0"/>
              <a:t>	</a:t>
            </a:r>
            <a:r>
              <a:rPr lang="en-GB" i="1" dirty="0">
                <a:solidFill>
                  <a:schemeClr val="accent1">
                    <a:lumMod val="60000"/>
                    <a:lumOff val="40000"/>
                  </a:schemeClr>
                </a:solidFill>
              </a:rPr>
              <a:t>“The ecological value of estuarine and coastal protection structures can be 	improved through the selection of ecologically favourable materials and niche 	habitat designs, while still meeting engineering performance requirements,”</a:t>
            </a:r>
          </a:p>
          <a:p>
            <a:pPr marL="0" indent="0">
              <a:buNone/>
            </a:pPr>
            <a:r>
              <a:rPr lang="en-GB" i="1" dirty="0">
                <a:solidFill>
                  <a:schemeClr val="accent1">
                    <a:lumMod val="60000"/>
                    <a:lumOff val="40000"/>
                  </a:schemeClr>
                </a:solidFill>
              </a:rPr>
              <a:t>	“Research worldwide shows the operational applications of these techniques to be 	successful.” says Rowan Byrne (2022) </a:t>
            </a:r>
          </a:p>
          <a:p>
            <a:endParaRPr lang="en-GB" i="1" dirty="0"/>
          </a:p>
          <a:p>
            <a:endParaRPr lang="en-GB" dirty="0"/>
          </a:p>
          <a:p>
            <a:r>
              <a:rPr lang="en-GB" dirty="0"/>
              <a:t>E.g. Hartlepool, UK, where rock armour was ecologically enhanced – through choice of materials and positioning – to accelerate the colonisation of rock revetments by key intertidal species such as limpets, barnacles and fucoid seaweeds.</a:t>
            </a:r>
          </a:p>
          <a:p>
            <a:pPr marL="0" indent="0">
              <a:buNone/>
            </a:pPr>
            <a:endParaRPr lang="en-GB" dirty="0"/>
          </a:p>
          <a:p>
            <a:pPr lvl="1"/>
            <a:r>
              <a:rPr lang="en-GB" dirty="0"/>
              <a:t>Preliminary data suggests that passive ecological enhancements can help mitigate ecological impacts of new rock revetments in as little as 12 to 18 months.</a:t>
            </a:r>
          </a:p>
          <a:p>
            <a:endParaRPr lang="en-GB" dirty="0"/>
          </a:p>
          <a:p>
            <a:endParaRPr lang="en-GB" dirty="0"/>
          </a:p>
          <a:p>
            <a:pPr marL="0" indent="0" algn="r">
              <a:buNone/>
            </a:pPr>
            <a:r>
              <a:rPr lang="en-GB" dirty="0"/>
              <a:t>(MacDonald, 2022: 5)</a:t>
            </a:r>
          </a:p>
        </p:txBody>
      </p:sp>
    </p:spTree>
    <p:extLst>
      <p:ext uri="{BB962C8B-B14F-4D97-AF65-F5344CB8AC3E}">
        <p14:creationId xmlns:p14="http://schemas.microsoft.com/office/powerpoint/2010/main" val="319161870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7EFAA-5618-7832-126A-7B13465C575D}"/>
              </a:ext>
            </a:extLst>
          </p:cNvPr>
          <p:cNvSpPr>
            <a:spLocks noGrp="1"/>
          </p:cNvSpPr>
          <p:nvPr>
            <p:ph type="title"/>
          </p:nvPr>
        </p:nvSpPr>
        <p:spPr/>
        <p:txBody>
          <a:bodyPr>
            <a:normAutofit fontScale="90000"/>
          </a:bodyPr>
          <a:lstStyle/>
          <a:p>
            <a:r>
              <a:rPr lang="en-GB" b="1" dirty="0"/>
              <a:t>Hybrid interventions</a:t>
            </a:r>
            <a:br>
              <a:rPr lang="en-GB" b="1" dirty="0"/>
            </a:br>
            <a:endParaRPr lang="en-GB" dirty="0"/>
          </a:p>
        </p:txBody>
      </p:sp>
      <p:sp>
        <p:nvSpPr>
          <p:cNvPr id="3" name="Content Placeholder 2">
            <a:extLst>
              <a:ext uri="{FF2B5EF4-FFF2-40B4-BE49-F238E27FC236}">
                <a16:creationId xmlns:a16="http://schemas.microsoft.com/office/drawing/2014/main" id="{4FAF825B-BED8-1F19-2212-42CDA2F1F739}"/>
              </a:ext>
            </a:extLst>
          </p:cNvPr>
          <p:cNvSpPr>
            <a:spLocks noGrp="1"/>
          </p:cNvSpPr>
          <p:nvPr>
            <p:ph idx="1"/>
          </p:nvPr>
        </p:nvSpPr>
        <p:spPr/>
        <p:txBody>
          <a:bodyPr>
            <a:normAutofit/>
          </a:bodyPr>
          <a:lstStyle/>
          <a:p>
            <a:r>
              <a:rPr lang="en-GB" dirty="0">
                <a:latin typeface="+mj-lt"/>
              </a:rPr>
              <a:t>Compromise or cosmetic strategy?</a:t>
            </a:r>
          </a:p>
          <a:p>
            <a:r>
              <a:rPr lang="en-GB" dirty="0">
                <a:latin typeface="+mj-lt"/>
              </a:rPr>
              <a:t> Temporary hard infrastructure – a natural approach can take time to establish and hard infrastructure can be used to temporarily reduce disturbances.</a:t>
            </a:r>
          </a:p>
          <a:p>
            <a:r>
              <a:rPr lang="en-GB" dirty="0">
                <a:latin typeface="+mj-lt"/>
                <a:hlinkClick r:id="rId2"/>
              </a:rPr>
              <a:t>Nature-based solutions: Creating a living shoreline in Louisiana</a:t>
            </a:r>
            <a:endParaRPr lang="en-GB" dirty="0">
              <a:latin typeface="+mj-lt"/>
            </a:endParaRPr>
          </a:p>
          <a:p>
            <a:pPr marL="0" indent="0">
              <a:buNone/>
            </a:pPr>
            <a:endParaRPr lang="en-GB" dirty="0">
              <a:latin typeface="+mj-lt"/>
            </a:endParaRPr>
          </a:p>
        </p:txBody>
      </p:sp>
      <p:pic>
        <p:nvPicPr>
          <p:cNvPr id="5" name="Picture 4">
            <a:extLst>
              <a:ext uri="{FF2B5EF4-FFF2-40B4-BE49-F238E27FC236}">
                <a16:creationId xmlns:a16="http://schemas.microsoft.com/office/drawing/2014/main" id="{48C16252-295A-C0E0-ACE9-AC71C2648369}"/>
              </a:ext>
            </a:extLst>
          </p:cNvPr>
          <p:cNvPicPr>
            <a:picLocks noChangeAspect="1"/>
          </p:cNvPicPr>
          <p:nvPr/>
        </p:nvPicPr>
        <p:blipFill>
          <a:blip r:embed="rId3"/>
          <a:stretch>
            <a:fillRect/>
          </a:stretch>
        </p:blipFill>
        <p:spPr>
          <a:xfrm>
            <a:off x="771845" y="4695586"/>
            <a:ext cx="8044777" cy="1863258"/>
          </a:xfrm>
          <a:prstGeom prst="rect">
            <a:avLst/>
          </a:prstGeom>
        </p:spPr>
      </p:pic>
    </p:spTree>
    <p:extLst>
      <p:ext uri="{BB962C8B-B14F-4D97-AF65-F5344CB8AC3E}">
        <p14:creationId xmlns:p14="http://schemas.microsoft.com/office/powerpoint/2010/main" val="37921967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7EFAA-5618-7832-126A-7B13465C575D}"/>
              </a:ext>
            </a:extLst>
          </p:cNvPr>
          <p:cNvSpPr>
            <a:spLocks noGrp="1"/>
          </p:cNvSpPr>
          <p:nvPr>
            <p:ph type="title"/>
          </p:nvPr>
        </p:nvSpPr>
        <p:spPr/>
        <p:txBody>
          <a:bodyPr>
            <a:normAutofit fontScale="90000"/>
          </a:bodyPr>
          <a:lstStyle/>
          <a:p>
            <a:r>
              <a:rPr lang="en-GB" b="1" dirty="0"/>
              <a:t>Hybrid interventions 2</a:t>
            </a:r>
            <a:br>
              <a:rPr lang="en-GB" b="1" dirty="0"/>
            </a:br>
            <a:endParaRPr lang="en-GB" dirty="0"/>
          </a:p>
        </p:txBody>
      </p:sp>
      <p:sp>
        <p:nvSpPr>
          <p:cNvPr id="3" name="Content Placeholder 2">
            <a:extLst>
              <a:ext uri="{FF2B5EF4-FFF2-40B4-BE49-F238E27FC236}">
                <a16:creationId xmlns:a16="http://schemas.microsoft.com/office/drawing/2014/main" id="{4FAF825B-BED8-1F19-2212-42CDA2F1F739}"/>
              </a:ext>
            </a:extLst>
          </p:cNvPr>
          <p:cNvSpPr>
            <a:spLocks noGrp="1"/>
          </p:cNvSpPr>
          <p:nvPr>
            <p:ph idx="1"/>
          </p:nvPr>
        </p:nvSpPr>
        <p:spPr>
          <a:xfrm>
            <a:off x="231422" y="1275588"/>
            <a:ext cx="8229600" cy="4389120"/>
          </a:xfrm>
        </p:spPr>
        <p:txBody>
          <a:bodyPr>
            <a:normAutofit/>
          </a:bodyPr>
          <a:lstStyle/>
          <a:p>
            <a:r>
              <a:rPr lang="en-GB" dirty="0">
                <a:latin typeface="+mj-lt"/>
              </a:rPr>
              <a:t>Protection of hard infrastructure – natural infrastructure can be used to protect built infrastructure (</a:t>
            </a:r>
            <a:r>
              <a:rPr lang="en-GB" dirty="0" err="1">
                <a:latin typeface="+mj-lt"/>
              </a:rPr>
              <a:t>eg</a:t>
            </a:r>
            <a:r>
              <a:rPr lang="en-GB" dirty="0">
                <a:latin typeface="+mj-lt"/>
              </a:rPr>
              <a:t> managed realignment).</a:t>
            </a:r>
          </a:p>
          <a:p>
            <a:pPr marL="0" indent="0">
              <a:buNone/>
            </a:pPr>
            <a:endParaRPr lang="en-GB" dirty="0">
              <a:latin typeface="+mj-lt"/>
            </a:endParaRPr>
          </a:p>
        </p:txBody>
      </p:sp>
      <p:pic>
        <p:nvPicPr>
          <p:cNvPr id="4" name="Picture 3">
            <a:extLst>
              <a:ext uri="{FF2B5EF4-FFF2-40B4-BE49-F238E27FC236}">
                <a16:creationId xmlns:a16="http://schemas.microsoft.com/office/drawing/2014/main" id="{C2CD47B4-D759-80A6-5E28-E948D393DA6D}"/>
              </a:ext>
            </a:extLst>
          </p:cNvPr>
          <p:cNvPicPr>
            <a:picLocks noChangeAspect="1"/>
          </p:cNvPicPr>
          <p:nvPr/>
        </p:nvPicPr>
        <p:blipFill>
          <a:blip r:embed="rId2"/>
          <a:stretch>
            <a:fillRect/>
          </a:stretch>
        </p:blipFill>
        <p:spPr>
          <a:xfrm>
            <a:off x="102848" y="2633106"/>
            <a:ext cx="9041152" cy="4224894"/>
          </a:xfrm>
          <a:prstGeom prst="rect">
            <a:avLst/>
          </a:prstGeom>
        </p:spPr>
      </p:pic>
    </p:spTree>
    <p:extLst>
      <p:ext uri="{BB962C8B-B14F-4D97-AF65-F5344CB8AC3E}">
        <p14:creationId xmlns:p14="http://schemas.microsoft.com/office/powerpoint/2010/main" val="189097594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7EFAA-5618-7832-126A-7B13465C575D}"/>
              </a:ext>
            </a:extLst>
          </p:cNvPr>
          <p:cNvSpPr>
            <a:spLocks noGrp="1"/>
          </p:cNvSpPr>
          <p:nvPr>
            <p:ph type="title"/>
          </p:nvPr>
        </p:nvSpPr>
        <p:spPr/>
        <p:txBody>
          <a:bodyPr>
            <a:normAutofit fontScale="90000"/>
          </a:bodyPr>
          <a:lstStyle/>
          <a:p>
            <a:r>
              <a:rPr lang="en-GB" b="1" dirty="0"/>
              <a:t>Hybrid interventions 3</a:t>
            </a:r>
            <a:br>
              <a:rPr lang="en-GB" b="1" dirty="0"/>
            </a:br>
            <a:endParaRPr lang="en-GB" dirty="0"/>
          </a:p>
        </p:txBody>
      </p:sp>
      <p:sp>
        <p:nvSpPr>
          <p:cNvPr id="3" name="Content Placeholder 2">
            <a:extLst>
              <a:ext uri="{FF2B5EF4-FFF2-40B4-BE49-F238E27FC236}">
                <a16:creationId xmlns:a16="http://schemas.microsoft.com/office/drawing/2014/main" id="{4FAF825B-BED8-1F19-2212-42CDA2F1F739}"/>
              </a:ext>
            </a:extLst>
          </p:cNvPr>
          <p:cNvSpPr>
            <a:spLocks noGrp="1"/>
          </p:cNvSpPr>
          <p:nvPr>
            <p:ph idx="1"/>
          </p:nvPr>
        </p:nvSpPr>
        <p:spPr/>
        <p:txBody>
          <a:bodyPr>
            <a:normAutofit/>
          </a:bodyPr>
          <a:lstStyle/>
          <a:p>
            <a:r>
              <a:rPr lang="en-GB" dirty="0">
                <a:latin typeface="+mj-lt"/>
              </a:rPr>
              <a:t>Inspired by nature – using designs inspired by nature to enhance the benefits provided by built infrastructure (</a:t>
            </a:r>
            <a:r>
              <a:rPr lang="en-GB" dirty="0" err="1">
                <a:latin typeface="+mj-lt"/>
              </a:rPr>
              <a:t>eg</a:t>
            </a:r>
            <a:r>
              <a:rPr lang="en-GB" dirty="0">
                <a:latin typeface="+mj-lt"/>
              </a:rPr>
              <a:t> adding rock pools to seawalls that mimic intertidal habitats).</a:t>
            </a:r>
          </a:p>
          <a:p>
            <a:endParaRPr lang="en-GB" dirty="0">
              <a:latin typeface="+mj-lt"/>
            </a:endParaRPr>
          </a:p>
          <a:p>
            <a:pPr marL="0" indent="0">
              <a:buNone/>
            </a:pPr>
            <a:endParaRPr lang="en-GB" dirty="0">
              <a:latin typeface="+mj-lt"/>
            </a:endParaRPr>
          </a:p>
        </p:txBody>
      </p:sp>
      <p:pic>
        <p:nvPicPr>
          <p:cNvPr id="5" name="Picture 4">
            <a:extLst>
              <a:ext uri="{FF2B5EF4-FFF2-40B4-BE49-F238E27FC236}">
                <a16:creationId xmlns:a16="http://schemas.microsoft.com/office/drawing/2014/main" id="{2DD579C3-5E0C-C8B7-B9ED-3AAD3E905658}"/>
              </a:ext>
            </a:extLst>
          </p:cNvPr>
          <p:cNvPicPr>
            <a:picLocks noChangeAspect="1"/>
          </p:cNvPicPr>
          <p:nvPr/>
        </p:nvPicPr>
        <p:blipFill>
          <a:blip r:embed="rId2"/>
          <a:stretch>
            <a:fillRect/>
          </a:stretch>
        </p:blipFill>
        <p:spPr>
          <a:xfrm>
            <a:off x="457200" y="1411274"/>
            <a:ext cx="8438444" cy="5446726"/>
          </a:xfrm>
          <a:prstGeom prst="rect">
            <a:avLst/>
          </a:prstGeom>
        </p:spPr>
      </p:pic>
      <p:pic>
        <p:nvPicPr>
          <p:cNvPr id="6" name="Picture 5">
            <a:extLst>
              <a:ext uri="{FF2B5EF4-FFF2-40B4-BE49-F238E27FC236}">
                <a16:creationId xmlns:a16="http://schemas.microsoft.com/office/drawing/2014/main" id="{90258EB1-F312-8F9E-4D98-C6DCA6AEC0F9}"/>
              </a:ext>
            </a:extLst>
          </p:cNvPr>
          <p:cNvPicPr>
            <a:picLocks noChangeAspect="1"/>
          </p:cNvPicPr>
          <p:nvPr/>
        </p:nvPicPr>
        <p:blipFill>
          <a:blip r:embed="rId3"/>
          <a:stretch>
            <a:fillRect/>
          </a:stretch>
        </p:blipFill>
        <p:spPr>
          <a:xfrm>
            <a:off x="457200" y="1540638"/>
            <a:ext cx="7787674" cy="5178803"/>
          </a:xfrm>
          <a:prstGeom prst="rect">
            <a:avLst/>
          </a:prstGeom>
        </p:spPr>
      </p:pic>
    </p:spTree>
    <p:extLst>
      <p:ext uri="{BB962C8B-B14F-4D97-AF65-F5344CB8AC3E}">
        <p14:creationId xmlns:p14="http://schemas.microsoft.com/office/powerpoint/2010/main" val="4099599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randombar(horizontal)">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7EFAA-5618-7832-126A-7B13465C575D}"/>
              </a:ext>
            </a:extLst>
          </p:cNvPr>
          <p:cNvSpPr>
            <a:spLocks noGrp="1"/>
          </p:cNvSpPr>
          <p:nvPr>
            <p:ph type="title"/>
          </p:nvPr>
        </p:nvSpPr>
        <p:spPr/>
        <p:txBody>
          <a:bodyPr>
            <a:normAutofit fontScale="90000"/>
          </a:bodyPr>
          <a:lstStyle/>
          <a:p>
            <a:r>
              <a:rPr lang="en-GB" b="1" dirty="0"/>
              <a:t>Hybrid interventions 4</a:t>
            </a:r>
            <a:br>
              <a:rPr lang="en-GB" b="1" dirty="0"/>
            </a:br>
            <a:endParaRPr lang="en-GB" dirty="0"/>
          </a:p>
        </p:txBody>
      </p:sp>
      <p:sp>
        <p:nvSpPr>
          <p:cNvPr id="3" name="Content Placeholder 2">
            <a:extLst>
              <a:ext uri="{FF2B5EF4-FFF2-40B4-BE49-F238E27FC236}">
                <a16:creationId xmlns:a16="http://schemas.microsoft.com/office/drawing/2014/main" id="{4FAF825B-BED8-1F19-2212-42CDA2F1F739}"/>
              </a:ext>
            </a:extLst>
          </p:cNvPr>
          <p:cNvSpPr>
            <a:spLocks noGrp="1"/>
          </p:cNvSpPr>
          <p:nvPr>
            <p:ph idx="1"/>
          </p:nvPr>
        </p:nvSpPr>
        <p:spPr/>
        <p:txBody>
          <a:bodyPr>
            <a:normAutofit/>
          </a:bodyPr>
          <a:lstStyle/>
          <a:p>
            <a:r>
              <a:rPr lang="en-GB" dirty="0">
                <a:latin typeface="+mj-lt"/>
              </a:rPr>
              <a:t>    Multiple lines of defence – involves using environmental features (</a:t>
            </a:r>
            <a:r>
              <a:rPr lang="en-GB" dirty="0" err="1">
                <a:latin typeface="+mj-lt"/>
              </a:rPr>
              <a:t>eg</a:t>
            </a:r>
            <a:r>
              <a:rPr lang="en-GB" dirty="0">
                <a:latin typeface="+mj-lt"/>
              </a:rPr>
              <a:t> barrier islands and mangroves) to complement hard infrastructure (</a:t>
            </a:r>
            <a:r>
              <a:rPr lang="en-GB" dirty="0" err="1">
                <a:latin typeface="+mj-lt"/>
              </a:rPr>
              <a:t>eg</a:t>
            </a:r>
            <a:r>
              <a:rPr lang="en-GB" dirty="0">
                <a:latin typeface="+mj-lt"/>
              </a:rPr>
              <a:t> levees and flood gates) as well as non-structural measures (</a:t>
            </a:r>
            <a:r>
              <a:rPr lang="en-GB" dirty="0" err="1">
                <a:latin typeface="+mj-lt"/>
              </a:rPr>
              <a:t>eg</a:t>
            </a:r>
            <a:r>
              <a:rPr lang="en-GB" dirty="0">
                <a:latin typeface="+mj-lt"/>
              </a:rPr>
              <a:t> raised homes and evacuation routes).</a:t>
            </a:r>
          </a:p>
        </p:txBody>
      </p:sp>
      <p:pic>
        <p:nvPicPr>
          <p:cNvPr id="4" name="Picture 3">
            <a:extLst>
              <a:ext uri="{FF2B5EF4-FFF2-40B4-BE49-F238E27FC236}">
                <a16:creationId xmlns:a16="http://schemas.microsoft.com/office/drawing/2014/main" id="{24DA16B5-3A6D-660C-4A13-A87918A70F59}"/>
              </a:ext>
            </a:extLst>
          </p:cNvPr>
          <p:cNvPicPr>
            <a:picLocks noChangeAspect="1"/>
          </p:cNvPicPr>
          <p:nvPr/>
        </p:nvPicPr>
        <p:blipFill>
          <a:blip r:embed="rId2"/>
          <a:stretch>
            <a:fillRect/>
          </a:stretch>
        </p:blipFill>
        <p:spPr>
          <a:xfrm>
            <a:off x="261757" y="1847088"/>
            <a:ext cx="8882243" cy="4590750"/>
          </a:xfrm>
          <a:prstGeom prst="rect">
            <a:avLst/>
          </a:prstGeom>
        </p:spPr>
      </p:pic>
    </p:spTree>
    <p:extLst>
      <p:ext uri="{BB962C8B-B14F-4D97-AF65-F5344CB8AC3E}">
        <p14:creationId xmlns:p14="http://schemas.microsoft.com/office/powerpoint/2010/main" val="1747713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normAutofit fontScale="90000"/>
          </a:bodyPr>
          <a:lstStyle/>
          <a:p>
            <a:r>
              <a:rPr lang="en-GB"/>
              <a:t>Multifunctional Coastal Defences </a:t>
            </a:r>
          </a:p>
        </p:txBody>
      </p:sp>
      <p:sp>
        <p:nvSpPr>
          <p:cNvPr id="3" name="Content Placeholder 2"/>
          <p:cNvSpPr>
            <a:spLocks noGrp="1"/>
          </p:cNvSpPr>
          <p:nvPr>
            <p:ph idx="1"/>
          </p:nvPr>
        </p:nvSpPr>
        <p:spPr>
          <a:xfrm>
            <a:off x="0" y="1331640"/>
            <a:ext cx="9144000" cy="4389120"/>
          </a:xfrm>
        </p:spPr>
        <p:txBody>
          <a:bodyPr/>
          <a:lstStyle/>
          <a:p>
            <a:pPr marL="342900" lvl="0" indent="-342900">
              <a:lnSpc>
                <a:spcPct val="90000"/>
              </a:lnSpc>
              <a:spcBef>
                <a:spcPts val="1000"/>
              </a:spcBef>
              <a:buClrTx/>
              <a:buSzTx/>
              <a:buFont typeface="Arial" panose="020B0604020202020204" pitchFamily="34" charset="0"/>
              <a:buChar char="•"/>
            </a:pPr>
            <a:r>
              <a:rPr lang="en-GB" sz="1900">
                <a:solidFill>
                  <a:prstClr val="black"/>
                </a:solidFill>
                <a:latin typeface="Calibri" panose="020F0502020204030204"/>
              </a:rPr>
              <a:t>These are a concept of engineering which is not widely considered.</a:t>
            </a:r>
          </a:p>
          <a:p>
            <a:pPr marL="342900" lvl="0" indent="-342900">
              <a:lnSpc>
                <a:spcPct val="90000"/>
              </a:lnSpc>
              <a:spcBef>
                <a:spcPts val="1000"/>
              </a:spcBef>
              <a:buClrTx/>
              <a:buSzTx/>
              <a:buFont typeface="Arial" panose="020B0604020202020204" pitchFamily="34" charset="0"/>
              <a:buChar char="•"/>
            </a:pPr>
            <a:r>
              <a:rPr lang="en-GB" sz="1900">
                <a:solidFill>
                  <a:prstClr val="black"/>
                </a:solidFill>
                <a:latin typeface="Calibri" panose="020F0502020204030204"/>
              </a:rPr>
              <a:t>It is a new category of engineering, somewhere between hard and soft engineering.</a:t>
            </a:r>
          </a:p>
          <a:p>
            <a:pPr marL="342900" lvl="0" indent="-342900">
              <a:lnSpc>
                <a:spcPct val="90000"/>
              </a:lnSpc>
              <a:spcBef>
                <a:spcPts val="1000"/>
              </a:spcBef>
              <a:buClrTx/>
              <a:buSzTx/>
              <a:buFont typeface="Arial" panose="020B0604020202020204" pitchFamily="34" charset="0"/>
              <a:buChar char="•"/>
            </a:pPr>
            <a:r>
              <a:rPr lang="en-GB" sz="1900">
                <a:solidFill>
                  <a:prstClr val="black"/>
                </a:solidFill>
                <a:latin typeface="Calibri" panose="020F0502020204030204"/>
              </a:rPr>
              <a:t>They consider both types of engineering whilst creating a social benefit for the public.  Perhaps CSR</a:t>
            </a:r>
          </a:p>
          <a:p>
            <a:pPr marL="342900" lvl="0" indent="-342900">
              <a:lnSpc>
                <a:spcPct val="90000"/>
              </a:lnSpc>
              <a:spcBef>
                <a:spcPts val="1000"/>
              </a:spcBef>
              <a:buClrTx/>
              <a:buSzTx/>
              <a:buFont typeface="Arial" panose="020B0604020202020204" pitchFamily="34" charset="0"/>
              <a:buChar char="•"/>
            </a:pPr>
            <a:r>
              <a:rPr lang="en-GB" sz="1900">
                <a:solidFill>
                  <a:prstClr val="black"/>
                </a:solidFill>
                <a:latin typeface="Calibri" panose="020F0502020204030204"/>
              </a:rPr>
              <a:t>This aspect of engineering is extremely rare and creates a unique method of construction.</a:t>
            </a:r>
          </a:p>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1680" y="3501008"/>
            <a:ext cx="5760640" cy="3240360"/>
          </a:xfrm>
          <a:prstGeom prst="rect">
            <a:avLst/>
          </a:prstGeom>
        </p:spPr>
      </p:pic>
    </p:spTree>
    <p:extLst>
      <p:ext uri="{BB962C8B-B14F-4D97-AF65-F5344CB8AC3E}">
        <p14:creationId xmlns:p14="http://schemas.microsoft.com/office/powerpoint/2010/main" val="358394004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MFCD</a:t>
            </a:r>
          </a:p>
        </p:txBody>
      </p:sp>
      <p:sp>
        <p:nvSpPr>
          <p:cNvPr id="3" name="Content Placeholder 2"/>
          <p:cNvSpPr>
            <a:spLocks noGrp="1"/>
          </p:cNvSpPr>
          <p:nvPr>
            <p:ph idx="1"/>
          </p:nvPr>
        </p:nvSpPr>
        <p:spPr>
          <a:xfrm>
            <a:off x="457200" y="1935480"/>
            <a:ext cx="4114800" cy="4389120"/>
          </a:xfrm>
        </p:spPr>
        <p:txBody>
          <a:bodyPr>
            <a:normAutofit fontScale="85000" lnSpcReduction="10000"/>
          </a:bodyPr>
          <a:lstStyle/>
          <a:p>
            <a:r>
              <a:rPr lang="en-GB" sz="1900" i="1">
                <a:solidFill>
                  <a:schemeClr val="tx2">
                    <a:lumMod val="75000"/>
                  </a:schemeClr>
                </a:solidFill>
                <a:latin typeface="+mj-lt"/>
              </a:rPr>
              <a:t>“Multifunctional Coastal Defences (MFCD) is a newly developed concept to optimise allocation of urban space rather than constructing stand-alone dikes. Multifunctional Flood Defences, combine the function of flood protection with other functions.” </a:t>
            </a:r>
            <a:r>
              <a:rPr lang="en-GB" sz="1900">
                <a:latin typeface="+mj-lt"/>
              </a:rPr>
              <a:t>(</a:t>
            </a:r>
            <a:r>
              <a:rPr lang="en-GB" sz="1900" err="1">
                <a:latin typeface="+mj-lt"/>
              </a:rPr>
              <a:t>Oderker</a:t>
            </a:r>
            <a:r>
              <a:rPr lang="en-GB" sz="1900">
                <a:latin typeface="+mj-lt"/>
              </a:rPr>
              <a:t>, 2013: 45).  Refer to picture</a:t>
            </a:r>
          </a:p>
          <a:p>
            <a:r>
              <a:rPr lang="en-GB" sz="1900" err="1">
                <a:latin typeface="+mj-lt"/>
              </a:rPr>
              <a:t>Hemling</a:t>
            </a:r>
            <a:r>
              <a:rPr lang="en-GB" sz="1900">
                <a:latin typeface="+mj-lt"/>
              </a:rPr>
              <a:t> and </a:t>
            </a:r>
            <a:r>
              <a:rPr lang="en-GB" sz="1900" err="1">
                <a:latin typeface="+mj-lt"/>
              </a:rPr>
              <a:t>Pérez-Soba</a:t>
            </a:r>
            <a:r>
              <a:rPr lang="en-GB" sz="1900">
                <a:latin typeface="+mj-lt"/>
              </a:rPr>
              <a:t> (2011:86),</a:t>
            </a:r>
            <a:r>
              <a:rPr lang="en-GB" sz="1900" i="1">
                <a:solidFill>
                  <a:schemeClr val="tx2">
                    <a:lumMod val="75000"/>
                  </a:schemeClr>
                </a:solidFill>
                <a:latin typeface="+mj-lt"/>
              </a:rPr>
              <a:t> “There are various forms of multi-functionality included in the body of a dike or around it, to optimize allocation of space”. </a:t>
            </a:r>
          </a:p>
          <a:p>
            <a:r>
              <a:rPr lang="en-GB" sz="1900" i="1">
                <a:solidFill>
                  <a:schemeClr val="tx2">
                    <a:lumMod val="75000"/>
                  </a:schemeClr>
                </a:solidFill>
                <a:latin typeface="+mj-lt"/>
              </a:rPr>
              <a:t>“a MFCD allows more additional functions, more financial benefits can be generated. An MFCD can be an expensive solution and therefore not an attractive solution to invest in, but the financial benefits can alter this fear of investment” </a:t>
            </a:r>
            <a:r>
              <a:rPr lang="en-GB" sz="1900">
                <a:latin typeface="+mj-lt"/>
              </a:rPr>
              <a:t>(</a:t>
            </a:r>
            <a:r>
              <a:rPr lang="en-GB" sz="1900" err="1">
                <a:latin typeface="+mj-lt"/>
              </a:rPr>
              <a:t>Oderker</a:t>
            </a:r>
            <a:r>
              <a:rPr lang="en-GB" sz="1900">
                <a:latin typeface="+mj-lt"/>
              </a:rPr>
              <a:t>, 2013:2).</a:t>
            </a:r>
          </a:p>
          <a:p>
            <a:endParaRPr lang="en-GB"/>
          </a:p>
        </p:txBody>
      </p:sp>
      <p:pic>
        <p:nvPicPr>
          <p:cNvPr id="4" name="Picture 3"/>
          <p:cNvPicPr>
            <a:picLocks noChangeAspect="1"/>
          </p:cNvPicPr>
          <p:nvPr/>
        </p:nvPicPr>
        <p:blipFill>
          <a:blip r:embed="rId2"/>
          <a:stretch>
            <a:fillRect/>
          </a:stretch>
        </p:blipFill>
        <p:spPr>
          <a:xfrm>
            <a:off x="4644008" y="2112089"/>
            <a:ext cx="4322439" cy="4035902"/>
          </a:xfrm>
          <a:prstGeom prst="rect">
            <a:avLst/>
          </a:prstGeom>
        </p:spPr>
      </p:pic>
    </p:spTree>
    <p:extLst>
      <p:ext uri="{BB962C8B-B14F-4D97-AF65-F5344CB8AC3E}">
        <p14:creationId xmlns:p14="http://schemas.microsoft.com/office/powerpoint/2010/main" val="347975283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116632"/>
            <a:ext cx="8229600" cy="1143000"/>
          </a:xfrm>
        </p:spPr>
        <p:txBody>
          <a:bodyPr/>
          <a:lstStyle/>
          <a:p>
            <a:r>
              <a:rPr lang="en-GB"/>
              <a:t>Other issues</a:t>
            </a:r>
          </a:p>
        </p:txBody>
      </p:sp>
      <p:sp>
        <p:nvSpPr>
          <p:cNvPr id="3" name="Content Placeholder 2"/>
          <p:cNvSpPr>
            <a:spLocks noGrp="1"/>
          </p:cNvSpPr>
          <p:nvPr>
            <p:ph idx="1"/>
          </p:nvPr>
        </p:nvSpPr>
        <p:spPr>
          <a:xfrm>
            <a:off x="395536" y="1234440"/>
            <a:ext cx="8229600" cy="4389120"/>
          </a:xfrm>
        </p:spPr>
        <p:txBody>
          <a:bodyPr>
            <a:normAutofit fontScale="47500" lnSpcReduction="20000"/>
          </a:bodyPr>
          <a:lstStyle/>
          <a:p>
            <a:pPr algn="just">
              <a:lnSpc>
                <a:spcPct val="150000"/>
              </a:lnSpc>
              <a:spcBef>
                <a:spcPts val="1200"/>
              </a:spcBef>
              <a:spcAft>
                <a:spcPts val="1200"/>
              </a:spcAft>
            </a:pPr>
            <a:r>
              <a:rPr lang="en-GB" sz="2800">
                <a:solidFill>
                  <a:srgbClr val="000000"/>
                </a:solidFill>
                <a:latin typeface="+mj-lt"/>
                <a:ea typeface="Calibri" panose="020F0502020204030204" pitchFamily="34" charset="0"/>
                <a:cs typeface="Times New Roman" panose="02020603050405020304" pitchFamily="18" charset="0"/>
              </a:rPr>
              <a:t>The use of a coastal defence does not only protect the shoreline, it also has many other benefits. Nicholls et al (2007) explains that </a:t>
            </a:r>
            <a:r>
              <a:rPr lang="en-GB" sz="2800" i="1">
                <a:solidFill>
                  <a:schemeClr val="tx2">
                    <a:lumMod val="75000"/>
                  </a:schemeClr>
                </a:solidFill>
                <a:latin typeface="+mj-lt"/>
                <a:ea typeface="Calibri" panose="020F0502020204030204" pitchFamily="34" charset="0"/>
                <a:cs typeface="Times New Roman" panose="02020603050405020304" pitchFamily="18" charset="0"/>
              </a:rPr>
              <a:t>“the increased security provided by coastal defence construction also maintains hinterland values and may promote investment and development of the area</a:t>
            </a:r>
            <a:r>
              <a:rPr lang="en-GB" sz="2800">
                <a:solidFill>
                  <a:srgbClr val="000000"/>
                </a:solidFill>
                <a:latin typeface="+mj-lt"/>
                <a:ea typeface="Calibri" panose="020F0502020204030204" pitchFamily="34" charset="0"/>
                <a:cs typeface="Times New Roman" panose="02020603050405020304" pitchFamily="18" charset="0"/>
              </a:rPr>
              <a:t>” which confirms that it can be used for recreational purposes, and as a result this can decrease the percentage of congestion. </a:t>
            </a:r>
            <a:endParaRPr lang="en-GB" sz="2400">
              <a:latin typeface="+mj-lt"/>
              <a:ea typeface="Calibri" panose="020F0502020204030204" pitchFamily="34" charset="0"/>
              <a:cs typeface="Times New Roman" panose="02020603050405020304" pitchFamily="18" charset="0"/>
            </a:endParaRPr>
          </a:p>
          <a:p>
            <a:pPr algn="just">
              <a:lnSpc>
                <a:spcPct val="150000"/>
              </a:lnSpc>
              <a:spcBef>
                <a:spcPts val="1200"/>
              </a:spcBef>
              <a:spcAft>
                <a:spcPts val="1200"/>
              </a:spcAft>
            </a:pPr>
            <a:r>
              <a:rPr lang="en-GB" sz="2800" err="1">
                <a:solidFill>
                  <a:srgbClr val="000000"/>
                </a:solidFill>
                <a:latin typeface="+mj-lt"/>
                <a:ea typeface="Calibri" panose="020F0502020204030204" pitchFamily="34" charset="0"/>
                <a:cs typeface="Times New Roman" panose="02020603050405020304" pitchFamily="18" charset="0"/>
              </a:rPr>
              <a:t>Sustrans</a:t>
            </a:r>
            <a:r>
              <a:rPr lang="en-GB" sz="2800">
                <a:solidFill>
                  <a:srgbClr val="000000"/>
                </a:solidFill>
                <a:latin typeface="+mj-lt"/>
                <a:ea typeface="Calibri" panose="020F0502020204030204" pitchFamily="34" charset="0"/>
                <a:cs typeface="Times New Roman" panose="02020603050405020304" pitchFamily="18" charset="0"/>
              </a:rPr>
              <a:t> (2015) provide statistical evidence regarding an MFCD that has been created in Llanelli, Wales. </a:t>
            </a:r>
            <a:r>
              <a:rPr lang="en-GB" sz="2800" i="1">
                <a:solidFill>
                  <a:schemeClr val="tx2">
                    <a:lumMod val="75000"/>
                  </a:schemeClr>
                </a:solidFill>
                <a:latin typeface="+mj-lt"/>
                <a:ea typeface="Calibri" panose="020F0502020204030204" pitchFamily="34" charset="0"/>
                <a:cs typeface="Times New Roman" panose="02020603050405020304" pitchFamily="18" charset="0"/>
              </a:rPr>
              <a:t>“Almost 30 million car trips were replaced by people choosing to travel, meaning less congestion, noise pollution and C02 emissions” </a:t>
            </a:r>
            <a:r>
              <a:rPr lang="en-GB" sz="2800">
                <a:solidFill>
                  <a:srgbClr val="000000"/>
                </a:solidFill>
                <a:latin typeface="+mj-lt"/>
                <a:ea typeface="Calibri" panose="020F0502020204030204" pitchFamily="34" charset="0"/>
                <a:cs typeface="Times New Roman" panose="02020603050405020304" pitchFamily="18" charset="0"/>
              </a:rPr>
              <a:t>which proves that it provides a positive impact not only on the environment, but within society as a whole. </a:t>
            </a:r>
            <a:endParaRPr lang="en-GB" sz="2400">
              <a:latin typeface="+mj-lt"/>
              <a:ea typeface="Calibri" panose="020F0502020204030204" pitchFamily="34" charset="0"/>
              <a:cs typeface="Times New Roman" panose="02020603050405020304" pitchFamily="18" charset="0"/>
            </a:endParaRPr>
          </a:p>
          <a:p>
            <a:pPr algn="just">
              <a:lnSpc>
                <a:spcPct val="150000"/>
              </a:lnSpc>
              <a:spcBef>
                <a:spcPts val="1200"/>
              </a:spcBef>
              <a:spcAft>
                <a:spcPts val="1200"/>
              </a:spcAft>
            </a:pPr>
            <a:r>
              <a:rPr lang="en-GB" sz="2800">
                <a:solidFill>
                  <a:srgbClr val="000000"/>
                </a:solidFill>
                <a:latin typeface="+mj-lt"/>
                <a:ea typeface="Calibri" panose="020F0502020204030204" pitchFamily="34" charset="0"/>
                <a:cs typeface="Times New Roman" panose="02020603050405020304" pitchFamily="18" charset="0"/>
              </a:rPr>
              <a:t>A MFCD project will improve the visual impact on the area as Nicholls (2007) explains that due to the structures being very inaccessible the increase of security provided by the construction of the defence will maintain the surrounding values and may even aid in promoting the investment and development of the local community, which can only be seen as a promising business environment. </a:t>
            </a:r>
            <a:endParaRPr lang="en-GB" sz="2400">
              <a:latin typeface="+mj-lt"/>
              <a:ea typeface="Calibri" panose="020F0502020204030204" pitchFamily="34" charset="0"/>
              <a:cs typeface="Times New Roman" panose="02020603050405020304" pitchFamily="18" charset="0"/>
            </a:endParaRPr>
          </a:p>
        </p:txBody>
      </p:sp>
      <p:pic>
        <p:nvPicPr>
          <p:cNvPr id="6" name="Picture 5"/>
          <p:cNvPicPr>
            <a:picLocks noChangeAspect="1"/>
          </p:cNvPicPr>
          <p:nvPr/>
        </p:nvPicPr>
        <p:blipFill>
          <a:blip r:embed="rId2"/>
          <a:stretch>
            <a:fillRect/>
          </a:stretch>
        </p:blipFill>
        <p:spPr>
          <a:xfrm>
            <a:off x="524257" y="1043644"/>
            <a:ext cx="7970676" cy="5154114"/>
          </a:xfrm>
          <a:prstGeom prst="rect">
            <a:avLst/>
          </a:prstGeom>
        </p:spPr>
      </p:pic>
      <p:pic>
        <p:nvPicPr>
          <p:cNvPr id="4" name="Picture 3"/>
          <p:cNvPicPr>
            <a:picLocks noChangeAspect="1"/>
          </p:cNvPicPr>
          <p:nvPr/>
        </p:nvPicPr>
        <p:blipFill>
          <a:blip r:embed="rId3"/>
          <a:stretch>
            <a:fillRect/>
          </a:stretch>
        </p:blipFill>
        <p:spPr>
          <a:xfrm>
            <a:off x="395536" y="66254"/>
            <a:ext cx="8229600" cy="3592304"/>
          </a:xfrm>
          <a:prstGeom prst="rect">
            <a:avLst/>
          </a:prstGeom>
        </p:spPr>
      </p:pic>
      <p:pic>
        <p:nvPicPr>
          <p:cNvPr id="5" name="Picture 4"/>
          <p:cNvPicPr>
            <a:picLocks noChangeAspect="1"/>
          </p:cNvPicPr>
          <p:nvPr/>
        </p:nvPicPr>
        <p:blipFill>
          <a:blip r:embed="rId4"/>
          <a:stretch>
            <a:fillRect/>
          </a:stretch>
        </p:blipFill>
        <p:spPr>
          <a:xfrm>
            <a:off x="395536" y="3620701"/>
            <a:ext cx="8228119" cy="3208902"/>
          </a:xfrm>
          <a:prstGeom prst="rect">
            <a:avLst/>
          </a:prstGeom>
        </p:spPr>
      </p:pic>
    </p:spTree>
    <p:extLst>
      <p:ext uri="{BB962C8B-B14F-4D97-AF65-F5344CB8AC3E}">
        <p14:creationId xmlns:p14="http://schemas.microsoft.com/office/powerpoint/2010/main" val="232103906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circle(in)">
                                      <p:cBhvr>
                                        <p:cTn id="14" dur="20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xit" presetSubtype="0" fill="hold" nodeType="clickEffect">
                                  <p:stCondLst>
                                    <p:cond delay="0"/>
                                  </p:stCondLst>
                                  <p:childTnLst>
                                    <p:animEffect transition="out" filter="fade">
                                      <p:cBhvr>
                                        <p:cTn id="23" dur="500"/>
                                        <p:tgtEl>
                                          <p:spTgt spid="6"/>
                                        </p:tgtEl>
                                      </p:cBhvr>
                                    </p:animEffect>
                                    <p:set>
                                      <p:cBhvr>
                                        <p:cTn id="24"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Example: Proposed New York</a:t>
            </a:r>
          </a:p>
        </p:txBody>
      </p:sp>
      <p:sp>
        <p:nvSpPr>
          <p:cNvPr id="3" name="Content Placeholder 2"/>
          <p:cNvSpPr>
            <a:spLocks noGrp="1"/>
          </p:cNvSpPr>
          <p:nvPr>
            <p:ph idx="1"/>
          </p:nvPr>
        </p:nvSpPr>
        <p:spPr/>
        <p:txBody>
          <a:bodyPr/>
          <a:lstStyle/>
          <a:p>
            <a:pPr marL="457200" lvl="0" indent="-457200" algn="just">
              <a:lnSpc>
                <a:spcPct val="90000"/>
              </a:lnSpc>
              <a:spcBef>
                <a:spcPts val="1000"/>
              </a:spcBef>
              <a:buClrTx/>
              <a:buSzTx/>
              <a:buFont typeface="Arial" panose="020B0604020202020204" pitchFamily="34" charset="0"/>
              <a:buChar char="•"/>
            </a:pPr>
            <a:r>
              <a:rPr lang="en-GB" sz="2200">
                <a:solidFill>
                  <a:prstClr val="black"/>
                </a:solidFill>
                <a:latin typeface="Calibri" panose="020F0502020204030204"/>
              </a:rPr>
              <a:t>This type of multifunctional coastal defence acts as a recreational area for the public.</a:t>
            </a:r>
          </a:p>
          <a:p>
            <a:pPr marL="457200" lvl="0" indent="-457200" algn="just">
              <a:lnSpc>
                <a:spcPct val="90000"/>
              </a:lnSpc>
              <a:spcBef>
                <a:spcPts val="1000"/>
              </a:spcBef>
              <a:buClrTx/>
              <a:buSzTx/>
              <a:buFont typeface="Arial" panose="020B0604020202020204" pitchFamily="34" charset="0"/>
              <a:buChar char="•"/>
            </a:pPr>
            <a:r>
              <a:rPr lang="en-GB" sz="2200">
                <a:solidFill>
                  <a:prstClr val="black"/>
                </a:solidFill>
                <a:latin typeface="Calibri" panose="020F0502020204030204"/>
              </a:rPr>
              <a:t>However, when there is an expected flood, it acts as crash barrier and weakens the waves energy, protecting the surrounding area.</a:t>
            </a:r>
            <a:endParaRPr lang="en-GB"/>
          </a:p>
        </p:txBody>
      </p:sp>
      <p:pic>
        <p:nvPicPr>
          <p:cNvPr id="4" name="Picture 3"/>
          <p:cNvPicPr>
            <a:picLocks noChangeAspect="1"/>
          </p:cNvPicPr>
          <p:nvPr/>
        </p:nvPicPr>
        <p:blipFill>
          <a:blip r:embed="rId2"/>
          <a:stretch>
            <a:fillRect/>
          </a:stretch>
        </p:blipFill>
        <p:spPr>
          <a:xfrm>
            <a:off x="611560" y="3265517"/>
            <a:ext cx="7920880" cy="3560435"/>
          </a:xfrm>
          <a:prstGeom prst="rect">
            <a:avLst/>
          </a:prstGeom>
        </p:spPr>
      </p:pic>
    </p:spTree>
    <p:extLst>
      <p:ext uri="{BB962C8B-B14F-4D97-AF65-F5344CB8AC3E}">
        <p14:creationId xmlns:p14="http://schemas.microsoft.com/office/powerpoint/2010/main" val="341964833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C595C-5A25-6A9A-3E2A-DD5628F7B761}"/>
              </a:ext>
            </a:extLst>
          </p:cNvPr>
          <p:cNvSpPr>
            <a:spLocks noGrp="1"/>
          </p:cNvSpPr>
          <p:nvPr>
            <p:ph type="title"/>
          </p:nvPr>
        </p:nvSpPr>
        <p:spPr>
          <a:xfrm>
            <a:off x="79022" y="-477012"/>
            <a:ext cx="8229600" cy="1143000"/>
          </a:xfrm>
        </p:spPr>
        <p:txBody>
          <a:bodyPr/>
          <a:lstStyle/>
          <a:p>
            <a:r>
              <a:rPr lang="en-GB" dirty="0"/>
              <a:t>Colwyn Bay</a:t>
            </a:r>
          </a:p>
        </p:txBody>
      </p:sp>
      <p:sp>
        <p:nvSpPr>
          <p:cNvPr id="3" name="Content Placeholder 2">
            <a:extLst>
              <a:ext uri="{FF2B5EF4-FFF2-40B4-BE49-F238E27FC236}">
                <a16:creationId xmlns:a16="http://schemas.microsoft.com/office/drawing/2014/main" id="{3DA79143-B629-0125-F864-D9155A05840F}"/>
              </a:ext>
            </a:extLst>
          </p:cNvPr>
          <p:cNvSpPr>
            <a:spLocks noGrp="1"/>
          </p:cNvSpPr>
          <p:nvPr>
            <p:ph idx="1"/>
          </p:nvPr>
        </p:nvSpPr>
        <p:spPr>
          <a:xfrm>
            <a:off x="238216" y="665988"/>
            <a:ext cx="4572000" cy="4389120"/>
          </a:xfrm>
        </p:spPr>
        <p:txBody>
          <a:bodyPr/>
          <a:lstStyle/>
          <a:p>
            <a:r>
              <a:rPr lang="en-GB" dirty="0">
                <a:hlinkClick r:id="rId3"/>
              </a:rPr>
              <a:t>Award by BREEAM </a:t>
            </a:r>
          </a:p>
          <a:p>
            <a:r>
              <a:rPr lang="en-GB" dirty="0">
                <a:hlinkClick r:id="rId3"/>
              </a:rPr>
              <a:t>Infrastructure (formerly CEEQUAL)</a:t>
            </a:r>
            <a:endParaRPr lang="en-GB" dirty="0"/>
          </a:p>
          <a:p>
            <a:endParaRPr lang="en-GB" dirty="0"/>
          </a:p>
        </p:txBody>
      </p:sp>
      <p:pic>
        <p:nvPicPr>
          <p:cNvPr id="4" name="Picture 3">
            <a:extLst>
              <a:ext uri="{FF2B5EF4-FFF2-40B4-BE49-F238E27FC236}">
                <a16:creationId xmlns:a16="http://schemas.microsoft.com/office/drawing/2014/main" id="{D81DEB02-CF9E-3D97-066C-4E521CAEB90B}"/>
              </a:ext>
            </a:extLst>
          </p:cNvPr>
          <p:cNvPicPr>
            <a:picLocks noChangeAspect="1"/>
          </p:cNvPicPr>
          <p:nvPr/>
        </p:nvPicPr>
        <p:blipFill>
          <a:blip r:embed="rId4"/>
          <a:stretch>
            <a:fillRect/>
          </a:stretch>
        </p:blipFill>
        <p:spPr>
          <a:xfrm>
            <a:off x="3764217" y="3848149"/>
            <a:ext cx="5379783" cy="3026128"/>
          </a:xfrm>
          <a:prstGeom prst="rect">
            <a:avLst/>
          </a:prstGeom>
        </p:spPr>
      </p:pic>
      <p:pic>
        <p:nvPicPr>
          <p:cNvPr id="5" name="Picture 4">
            <a:extLst>
              <a:ext uri="{FF2B5EF4-FFF2-40B4-BE49-F238E27FC236}">
                <a16:creationId xmlns:a16="http://schemas.microsoft.com/office/drawing/2014/main" id="{71F49723-4B05-F6C3-8F0A-847CFB6FE4CF}"/>
              </a:ext>
            </a:extLst>
          </p:cNvPr>
          <p:cNvPicPr>
            <a:picLocks noChangeAspect="1"/>
          </p:cNvPicPr>
          <p:nvPr/>
        </p:nvPicPr>
        <p:blipFill>
          <a:blip r:embed="rId5"/>
          <a:stretch>
            <a:fillRect/>
          </a:stretch>
        </p:blipFill>
        <p:spPr>
          <a:xfrm>
            <a:off x="0" y="4583288"/>
            <a:ext cx="3884589" cy="2274711"/>
          </a:xfrm>
          <a:prstGeom prst="rect">
            <a:avLst/>
          </a:prstGeom>
        </p:spPr>
      </p:pic>
      <p:pic>
        <p:nvPicPr>
          <p:cNvPr id="6" name="Picture 5">
            <a:extLst>
              <a:ext uri="{FF2B5EF4-FFF2-40B4-BE49-F238E27FC236}">
                <a16:creationId xmlns:a16="http://schemas.microsoft.com/office/drawing/2014/main" id="{D2CB03B0-7515-DE14-9D38-C3738A3CC80E}"/>
              </a:ext>
            </a:extLst>
          </p:cNvPr>
          <p:cNvPicPr>
            <a:picLocks noChangeAspect="1"/>
          </p:cNvPicPr>
          <p:nvPr/>
        </p:nvPicPr>
        <p:blipFill>
          <a:blip r:embed="rId6"/>
          <a:stretch>
            <a:fillRect/>
          </a:stretch>
        </p:blipFill>
        <p:spPr>
          <a:xfrm>
            <a:off x="0" y="2085733"/>
            <a:ext cx="6491111" cy="2497556"/>
          </a:xfrm>
          <a:prstGeom prst="rect">
            <a:avLst/>
          </a:prstGeom>
        </p:spPr>
      </p:pic>
      <p:pic>
        <p:nvPicPr>
          <p:cNvPr id="7" name="Picture 6">
            <a:extLst>
              <a:ext uri="{FF2B5EF4-FFF2-40B4-BE49-F238E27FC236}">
                <a16:creationId xmlns:a16="http://schemas.microsoft.com/office/drawing/2014/main" id="{4221C281-674D-E4F8-4413-CB0C40CDAEA7}"/>
              </a:ext>
            </a:extLst>
          </p:cNvPr>
          <p:cNvPicPr>
            <a:picLocks noChangeAspect="1"/>
          </p:cNvPicPr>
          <p:nvPr/>
        </p:nvPicPr>
        <p:blipFill>
          <a:blip r:embed="rId7"/>
          <a:stretch>
            <a:fillRect/>
          </a:stretch>
        </p:blipFill>
        <p:spPr>
          <a:xfrm>
            <a:off x="4948086" y="1041135"/>
            <a:ext cx="4195914" cy="2794479"/>
          </a:xfrm>
          <a:prstGeom prst="rect">
            <a:avLst/>
          </a:prstGeom>
        </p:spPr>
      </p:pic>
      <p:pic>
        <p:nvPicPr>
          <p:cNvPr id="9" name="Picture 8" descr="A picture containing sky, outdoor&#10;&#10;Description automatically generated">
            <a:extLst>
              <a:ext uri="{FF2B5EF4-FFF2-40B4-BE49-F238E27FC236}">
                <a16:creationId xmlns:a16="http://schemas.microsoft.com/office/drawing/2014/main" id="{86D9F2C4-C92B-5ADC-CA8D-DCA105DCF27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721524"/>
            <a:ext cx="9144000" cy="6165288"/>
          </a:xfrm>
          <a:prstGeom prst="rect">
            <a:avLst/>
          </a:prstGeom>
        </p:spPr>
      </p:pic>
    </p:spTree>
    <p:extLst>
      <p:ext uri="{BB962C8B-B14F-4D97-AF65-F5344CB8AC3E}">
        <p14:creationId xmlns:p14="http://schemas.microsoft.com/office/powerpoint/2010/main" val="1217378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419"/>
            <a:ext cx="8229600" cy="1143000"/>
          </a:xfrm>
        </p:spPr>
        <p:txBody>
          <a:bodyPr/>
          <a:lstStyle/>
          <a:p>
            <a:r>
              <a:rPr lang="en-GB"/>
              <a:t>Discussion</a:t>
            </a:r>
          </a:p>
        </p:txBody>
      </p:sp>
      <p:sp>
        <p:nvSpPr>
          <p:cNvPr id="3" name="Content Placeholder 2"/>
          <p:cNvSpPr>
            <a:spLocks noGrp="1"/>
          </p:cNvSpPr>
          <p:nvPr>
            <p:ph idx="1"/>
          </p:nvPr>
        </p:nvSpPr>
        <p:spPr>
          <a:xfrm>
            <a:off x="143508" y="1110950"/>
            <a:ext cx="8856984" cy="4848944"/>
          </a:xfrm>
        </p:spPr>
        <p:txBody>
          <a:bodyPr>
            <a:normAutofit lnSpcReduction="10000"/>
          </a:bodyPr>
          <a:lstStyle/>
          <a:p>
            <a:pPr algn="just">
              <a:lnSpc>
                <a:spcPct val="90000"/>
              </a:lnSpc>
              <a:spcBef>
                <a:spcPts val="1000"/>
              </a:spcBef>
              <a:buClrTx/>
              <a:buSzTx/>
            </a:pPr>
            <a:r>
              <a:rPr lang="en-GB" sz="1900" b="1" dirty="0">
                <a:solidFill>
                  <a:prstClr val="black"/>
                </a:solidFill>
                <a:latin typeface="Calibri" panose="020F0502020204030204"/>
              </a:rPr>
              <a:t>Discuss the advantages and disadvantages of such a form of coastal engineering</a:t>
            </a:r>
          </a:p>
          <a:p>
            <a:pPr marL="0" lvl="0" indent="0" algn="just">
              <a:lnSpc>
                <a:spcPct val="90000"/>
              </a:lnSpc>
              <a:spcBef>
                <a:spcPts val="1000"/>
              </a:spcBef>
              <a:buClrTx/>
              <a:buSzTx/>
              <a:buNone/>
            </a:pPr>
            <a:r>
              <a:rPr lang="en-GB" sz="1900" dirty="0">
                <a:solidFill>
                  <a:prstClr val="black"/>
                </a:solidFill>
                <a:latin typeface="Calibri" panose="020F0502020204030204"/>
              </a:rPr>
              <a:t>The use of Multi-functional Coastal Defences, brings a wide variety of </a:t>
            </a:r>
            <a:r>
              <a:rPr lang="en-GB" sz="1900" b="1" dirty="0">
                <a:solidFill>
                  <a:prstClr val="black"/>
                </a:solidFill>
                <a:latin typeface="Calibri" panose="020F0502020204030204"/>
              </a:rPr>
              <a:t>advantages. </a:t>
            </a:r>
            <a:r>
              <a:rPr lang="en-GB" sz="1900" dirty="0">
                <a:solidFill>
                  <a:prstClr val="black"/>
                </a:solidFill>
                <a:latin typeface="Calibri" panose="020F0502020204030204"/>
              </a:rPr>
              <a:t>Due to each of the design possessing more than one functionality, the benefits are multiple.</a:t>
            </a:r>
          </a:p>
          <a:p>
            <a:pPr marL="0" lvl="0" indent="0" algn="just">
              <a:lnSpc>
                <a:spcPct val="90000"/>
              </a:lnSpc>
              <a:spcBef>
                <a:spcPts val="1000"/>
              </a:spcBef>
              <a:buClrTx/>
              <a:buSzTx/>
              <a:buNone/>
            </a:pPr>
            <a:r>
              <a:rPr lang="en-GB" sz="1900" b="1" dirty="0">
                <a:solidFill>
                  <a:prstClr val="black"/>
                </a:solidFill>
                <a:latin typeface="Calibri" panose="020F0502020204030204"/>
              </a:rPr>
              <a:t>For example:</a:t>
            </a:r>
            <a:endParaRPr lang="en-GB" sz="1900" dirty="0">
              <a:solidFill>
                <a:prstClr val="black"/>
              </a:solidFill>
              <a:latin typeface="Calibri" panose="020F0502020204030204"/>
            </a:endParaRPr>
          </a:p>
          <a:p>
            <a:pPr algn="just">
              <a:lnSpc>
                <a:spcPct val="90000"/>
              </a:lnSpc>
              <a:spcBef>
                <a:spcPts val="1000"/>
              </a:spcBef>
              <a:buClrTx/>
              <a:buSzTx/>
            </a:pPr>
            <a:r>
              <a:rPr lang="en-GB" sz="1900" b="1" dirty="0">
                <a:solidFill>
                  <a:prstClr val="black"/>
                </a:solidFill>
                <a:latin typeface="Calibri" panose="020F0502020204030204"/>
              </a:rPr>
              <a:t>The use of a raised landscape, this would possess a park, a cycle track, nature reserve, environmental trail and benches for recreational.</a:t>
            </a:r>
            <a:endParaRPr lang="en-GB" sz="1900" dirty="0">
              <a:solidFill>
                <a:prstClr val="black"/>
              </a:solidFill>
              <a:latin typeface="Calibri" panose="020F0502020204030204"/>
            </a:endParaRPr>
          </a:p>
          <a:p>
            <a:pPr lvl="1" algn="just">
              <a:lnSpc>
                <a:spcPct val="90000"/>
              </a:lnSpc>
              <a:spcBef>
                <a:spcPts val="1000"/>
              </a:spcBef>
              <a:buClrTx/>
              <a:buSzTx/>
            </a:pPr>
            <a:r>
              <a:rPr lang="en-GB" sz="1700" dirty="0">
                <a:solidFill>
                  <a:schemeClr val="tx2">
                    <a:lumMod val="75000"/>
                  </a:schemeClr>
                </a:solidFill>
                <a:latin typeface="Calibri" panose="020F0502020204030204"/>
              </a:rPr>
              <a:t>From this it is clear to see that there is more than one advantage per  MFD design. It is rare, as in engineering there is rarely a social benefit of a construction project. </a:t>
            </a:r>
          </a:p>
          <a:p>
            <a:pPr marL="0" lvl="0" indent="0" algn="just">
              <a:lnSpc>
                <a:spcPct val="90000"/>
              </a:lnSpc>
              <a:spcBef>
                <a:spcPts val="1000"/>
              </a:spcBef>
              <a:buClrTx/>
              <a:buSzTx/>
              <a:buNone/>
            </a:pPr>
            <a:r>
              <a:rPr lang="en-GB" sz="1900" dirty="0">
                <a:solidFill>
                  <a:prstClr val="black"/>
                </a:solidFill>
                <a:latin typeface="Calibri" panose="020F0502020204030204"/>
              </a:rPr>
              <a:t>The use of Multi-functional Coastal Defences, like any other example of construction project, has the potential to bring </a:t>
            </a:r>
            <a:r>
              <a:rPr lang="en-GB" sz="1900" b="1" dirty="0">
                <a:solidFill>
                  <a:prstClr val="black"/>
                </a:solidFill>
                <a:latin typeface="Calibri" panose="020F0502020204030204"/>
              </a:rPr>
              <a:t>disadvantages</a:t>
            </a:r>
            <a:r>
              <a:rPr lang="en-GB" sz="1900" dirty="0">
                <a:solidFill>
                  <a:prstClr val="black"/>
                </a:solidFill>
                <a:latin typeface="Calibri" panose="020F0502020204030204"/>
              </a:rPr>
              <a:t>. </a:t>
            </a:r>
          </a:p>
          <a:p>
            <a:pPr marL="0" lvl="0" indent="0" algn="just">
              <a:lnSpc>
                <a:spcPct val="90000"/>
              </a:lnSpc>
              <a:spcBef>
                <a:spcPts val="1000"/>
              </a:spcBef>
              <a:buClrTx/>
              <a:buSzTx/>
              <a:buNone/>
            </a:pPr>
            <a:endParaRPr lang="en-GB" sz="1900" dirty="0">
              <a:solidFill>
                <a:prstClr val="black"/>
              </a:solidFill>
              <a:latin typeface="Calibri" panose="020F0502020204030204"/>
            </a:endParaRPr>
          </a:p>
          <a:p>
            <a:pPr algn="just">
              <a:lnSpc>
                <a:spcPct val="90000"/>
              </a:lnSpc>
              <a:spcBef>
                <a:spcPts val="1000"/>
              </a:spcBef>
              <a:buClrTx/>
              <a:buSzTx/>
            </a:pPr>
            <a:r>
              <a:rPr lang="en-GB" sz="1900" b="1" dirty="0">
                <a:solidFill>
                  <a:prstClr val="black"/>
                </a:solidFill>
                <a:latin typeface="Calibri" panose="020F0502020204030204"/>
              </a:rPr>
              <a:t>The use of a raised landscape, would result in an expensive construction project.</a:t>
            </a:r>
            <a:endParaRPr lang="en-GB" sz="1900" dirty="0">
              <a:solidFill>
                <a:prstClr val="black"/>
              </a:solidFill>
              <a:latin typeface="Calibri" panose="020F0502020204030204"/>
            </a:endParaRPr>
          </a:p>
          <a:p>
            <a:pPr lvl="1" algn="just">
              <a:lnSpc>
                <a:spcPct val="90000"/>
              </a:lnSpc>
              <a:spcBef>
                <a:spcPts val="1000"/>
              </a:spcBef>
              <a:buClrTx/>
              <a:buSzTx/>
            </a:pPr>
            <a:r>
              <a:rPr lang="en-GB" sz="1700" dirty="0">
                <a:solidFill>
                  <a:schemeClr val="tx2">
                    <a:lumMod val="75000"/>
                  </a:schemeClr>
                </a:solidFill>
                <a:latin typeface="Calibri" panose="020F0502020204030204"/>
              </a:rPr>
              <a:t>By the construction of a raised landscape bringing social and environmental benefits to the area, the surrounding resident could become frustrated with the increased congestion of traffic.</a:t>
            </a:r>
          </a:p>
          <a:p>
            <a:endParaRPr lang="en-GB" dirty="0"/>
          </a:p>
        </p:txBody>
      </p:sp>
      <p:pic>
        <p:nvPicPr>
          <p:cNvPr id="4" name="Picture 3"/>
          <p:cNvPicPr>
            <a:picLocks noChangeAspect="1"/>
          </p:cNvPicPr>
          <p:nvPr/>
        </p:nvPicPr>
        <p:blipFill>
          <a:blip r:embed="rId2"/>
          <a:stretch>
            <a:fillRect/>
          </a:stretch>
        </p:blipFill>
        <p:spPr>
          <a:xfrm>
            <a:off x="670222" y="3767060"/>
            <a:ext cx="7803556" cy="3090940"/>
          </a:xfrm>
          <a:prstGeom prst="rect">
            <a:avLst/>
          </a:prstGeom>
        </p:spPr>
      </p:pic>
    </p:spTree>
    <p:extLst>
      <p:ext uri="{BB962C8B-B14F-4D97-AF65-F5344CB8AC3E}">
        <p14:creationId xmlns:p14="http://schemas.microsoft.com/office/powerpoint/2010/main" val="293743112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D690B-867A-267D-6484-174EB2CFF3D7}"/>
              </a:ext>
            </a:extLst>
          </p:cNvPr>
          <p:cNvSpPr>
            <a:spLocks noGrp="1"/>
          </p:cNvSpPr>
          <p:nvPr>
            <p:ph type="title"/>
          </p:nvPr>
        </p:nvSpPr>
        <p:spPr/>
        <p:txBody>
          <a:bodyPr>
            <a:normAutofit fontScale="90000"/>
          </a:bodyPr>
          <a:lstStyle/>
          <a:p>
            <a:r>
              <a:rPr lang="en-GB" dirty="0"/>
              <a:t>What is sustainable coastal management?</a:t>
            </a:r>
          </a:p>
        </p:txBody>
      </p:sp>
      <p:sp>
        <p:nvSpPr>
          <p:cNvPr id="3" name="Content Placeholder 2">
            <a:extLst>
              <a:ext uri="{FF2B5EF4-FFF2-40B4-BE49-F238E27FC236}">
                <a16:creationId xmlns:a16="http://schemas.microsoft.com/office/drawing/2014/main" id="{28790C20-E448-23A0-2221-F01F95AA8856}"/>
              </a:ext>
            </a:extLst>
          </p:cNvPr>
          <p:cNvSpPr>
            <a:spLocks noGrp="1"/>
          </p:cNvSpPr>
          <p:nvPr>
            <p:ph idx="1"/>
          </p:nvPr>
        </p:nvSpPr>
        <p:spPr/>
        <p:txBody>
          <a:bodyPr>
            <a:normAutofit fontScale="70000" lnSpcReduction="20000"/>
          </a:bodyPr>
          <a:lstStyle/>
          <a:p>
            <a:pPr marL="0" indent="0">
              <a:buNone/>
            </a:pPr>
            <a:r>
              <a:rPr lang="en-GB" dirty="0">
                <a:latin typeface="+mj-lt"/>
              </a:rPr>
              <a:t>Beth Riley  suggests (2022)</a:t>
            </a:r>
          </a:p>
          <a:p>
            <a:pPr marL="0" indent="0">
              <a:buNone/>
            </a:pPr>
            <a:r>
              <a:rPr lang="en-GB" i="1" dirty="0">
                <a:solidFill>
                  <a:schemeClr val="accent1">
                    <a:lumMod val="60000"/>
                    <a:lumOff val="40000"/>
                  </a:schemeClr>
                </a:solidFill>
                <a:latin typeface="+mj-lt"/>
              </a:rPr>
              <a:t>“Designing and engineering a successful coastal protection project requires an acute awareness of coastline processes and an impressive battery of technical skills, from geomorphology to hydraulics.</a:t>
            </a:r>
          </a:p>
          <a:p>
            <a:endParaRPr lang="en-GB" i="1" dirty="0">
              <a:solidFill>
                <a:schemeClr val="accent1">
                  <a:lumMod val="60000"/>
                  <a:lumOff val="40000"/>
                </a:schemeClr>
              </a:solidFill>
              <a:latin typeface="+mj-lt"/>
            </a:endParaRPr>
          </a:p>
          <a:p>
            <a:pPr marL="0" indent="0">
              <a:buNone/>
            </a:pPr>
            <a:r>
              <a:rPr lang="en-GB" i="1" dirty="0">
                <a:solidFill>
                  <a:schemeClr val="accent1">
                    <a:lumMod val="60000"/>
                    <a:lumOff val="40000"/>
                  </a:schemeClr>
                </a:solidFill>
                <a:latin typeface="+mj-lt"/>
              </a:rPr>
              <a:t>“More and more, communities are seeking resilience in their infrastructure while at the same time minimising impacts on the environment or, better still, enhancing it for wildlife and for people to enjoy.</a:t>
            </a:r>
          </a:p>
          <a:p>
            <a:endParaRPr lang="en-GB" i="1" dirty="0">
              <a:solidFill>
                <a:schemeClr val="accent1">
                  <a:lumMod val="60000"/>
                  <a:lumOff val="40000"/>
                </a:schemeClr>
              </a:solidFill>
              <a:latin typeface="+mj-lt"/>
            </a:endParaRPr>
          </a:p>
          <a:p>
            <a:pPr marL="0" indent="0">
              <a:buNone/>
            </a:pPr>
            <a:r>
              <a:rPr lang="en-GB" i="1" dirty="0">
                <a:solidFill>
                  <a:schemeClr val="accent1">
                    <a:lumMod val="60000"/>
                    <a:lumOff val="40000"/>
                  </a:schemeClr>
                </a:solidFill>
                <a:latin typeface="+mj-lt"/>
              </a:rPr>
              <a:t>“Successful coastal management is dependent on resolving conflicts of interest between environmental, physical and human factors in order to enable use of the coast in a sustainable and mutually beneficial manner.”</a:t>
            </a:r>
          </a:p>
          <a:p>
            <a:pPr marL="0" indent="0" algn="r">
              <a:buNone/>
            </a:pPr>
            <a:endParaRPr lang="en-GB" dirty="0">
              <a:latin typeface="+mj-lt"/>
            </a:endParaRPr>
          </a:p>
          <a:p>
            <a:pPr marL="0" indent="0" algn="r">
              <a:buNone/>
            </a:pPr>
            <a:endParaRPr lang="en-GB" dirty="0">
              <a:latin typeface="+mj-lt"/>
            </a:endParaRPr>
          </a:p>
          <a:p>
            <a:pPr marL="0" indent="0" algn="r">
              <a:buNone/>
            </a:pPr>
            <a:r>
              <a:rPr lang="en-GB" dirty="0">
                <a:latin typeface="+mj-lt"/>
              </a:rPr>
              <a:t>(MacDonald, 2022: 7)</a:t>
            </a:r>
          </a:p>
          <a:p>
            <a:pPr marL="0" indent="0">
              <a:buNone/>
            </a:pPr>
            <a:r>
              <a:rPr lang="en-GB" sz="3400" dirty="0">
                <a:solidFill>
                  <a:srgbClr val="FF0000"/>
                </a:solidFill>
                <a:latin typeface="+mj-lt"/>
              </a:rPr>
              <a:t>Can it be the future?</a:t>
            </a:r>
          </a:p>
          <a:p>
            <a:pPr marL="0" indent="0">
              <a:buNone/>
            </a:pPr>
            <a:endParaRPr lang="en-GB" i="1" dirty="0">
              <a:solidFill>
                <a:schemeClr val="accent1">
                  <a:lumMod val="60000"/>
                  <a:lumOff val="40000"/>
                </a:schemeClr>
              </a:solidFill>
            </a:endParaRPr>
          </a:p>
        </p:txBody>
      </p:sp>
    </p:spTree>
    <p:extLst>
      <p:ext uri="{BB962C8B-B14F-4D97-AF65-F5344CB8AC3E}">
        <p14:creationId xmlns:p14="http://schemas.microsoft.com/office/powerpoint/2010/main" val="231610402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93755"/>
            <a:ext cx="8229600" cy="1143000"/>
          </a:xfrm>
        </p:spPr>
        <p:txBody>
          <a:bodyPr/>
          <a:lstStyle/>
          <a:p>
            <a:r>
              <a:rPr lang="en-GB"/>
              <a:t>Student led seminars</a:t>
            </a:r>
          </a:p>
        </p:txBody>
      </p:sp>
      <p:sp>
        <p:nvSpPr>
          <p:cNvPr id="3" name="Content Placeholder 2"/>
          <p:cNvSpPr>
            <a:spLocks noGrp="1"/>
          </p:cNvSpPr>
          <p:nvPr>
            <p:ph idx="1"/>
          </p:nvPr>
        </p:nvSpPr>
        <p:spPr>
          <a:xfrm>
            <a:off x="455821" y="1337267"/>
            <a:ext cx="4293477" cy="2523781"/>
          </a:xfrm>
        </p:spPr>
        <p:txBody>
          <a:bodyPr>
            <a:normAutofit fontScale="62500" lnSpcReduction="20000"/>
          </a:bodyPr>
          <a:lstStyle/>
          <a:p>
            <a:pPr marL="0" indent="0">
              <a:buNone/>
            </a:pPr>
            <a:r>
              <a:rPr lang="en-GB" b="1" dirty="0">
                <a:solidFill>
                  <a:srgbClr val="FF0000"/>
                </a:solidFill>
                <a:latin typeface="+mj-lt"/>
              </a:rPr>
              <a:t>Seminar 1 </a:t>
            </a:r>
          </a:p>
          <a:p>
            <a:pPr marL="0" indent="0">
              <a:buNone/>
            </a:pPr>
            <a:r>
              <a:rPr lang="en-GB" dirty="0">
                <a:solidFill>
                  <a:srgbClr val="FF0000"/>
                </a:solidFill>
                <a:latin typeface="+mj-lt"/>
              </a:rPr>
              <a:t>Developing a plan</a:t>
            </a:r>
          </a:p>
          <a:p>
            <a:r>
              <a:rPr lang="en-GB" dirty="0">
                <a:solidFill>
                  <a:schemeClr val="bg2">
                    <a:lumMod val="50000"/>
                  </a:schemeClr>
                </a:solidFill>
                <a:latin typeface="+mj-lt"/>
              </a:rPr>
              <a:t>In pairs construct a hard engineering plan for a coastal location of your choice.</a:t>
            </a:r>
          </a:p>
          <a:p>
            <a:r>
              <a:rPr lang="en-GB" dirty="0">
                <a:solidFill>
                  <a:schemeClr val="bg2">
                    <a:lumMod val="50000"/>
                  </a:schemeClr>
                </a:solidFill>
                <a:latin typeface="+mj-lt"/>
              </a:rPr>
              <a:t>How would it change if you used a hybrid approach?</a:t>
            </a:r>
          </a:p>
          <a:p>
            <a:r>
              <a:rPr lang="en-GB" dirty="0">
                <a:solidFill>
                  <a:schemeClr val="bg2">
                    <a:lumMod val="50000"/>
                  </a:schemeClr>
                </a:solidFill>
                <a:latin typeface="+mj-lt"/>
              </a:rPr>
              <a:t>Argue your case on a flipchart</a:t>
            </a:r>
          </a:p>
          <a:p>
            <a:r>
              <a:rPr lang="en-GB" dirty="0">
                <a:solidFill>
                  <a:schemeClr val="bg2">
                    <a:lumMod val="50000"/>
                  </a:schemeClr>
                </a:solidFill>
                <a:latin typeface="+mj-lt"/>
              </a:rPr>
              <a:t>Gather supportive evidence and examples to highlight the reasons for your decisions</a:t>
            </a:r>
          </a:p>
        </p:txBody>
      </p:sp>
      <p:pic>
        <p:nvPicPr>
          <p:cNvPr id="440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4005064"/>
            <a:ext cx="3341737" cy="23733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572000" y="2420888"/>
            <a:ext cx="4464496" cy="1754326"/>
          </a:xfrm>
          <a:prstGeom prst="rect">
            <a:avLst/>
          </a:prstGeom>
          <a:noFill/>
        </p:spPr>
        <p:txBody>
          <a:bodyPr wrap="square" rtlCol="0">
            <a:spAutoFit/>
          </a:bodyPr>
          <a:lstStyle/>
          <a:p>
            <a:r>
              <a:rPr lang="en-GB" b="1" dirty="0">
                <a:solidFill>
                  <a:srgbClr val="FF0000"/>
                </a:solidFill>
                <a:latin typeface="+mj-lt"/>
              </a:rPr>
              <a:t>Extension activity</a:t>
            </a:r>
          </a:p>
          <a:p>
            <a:r>
              <a:rPr lang="en-GB" dirty="0">
                <a:solidFill>
                  <a:srgbClr val="FF0000"/>
                </a:solidFill>
                <a:latin typeface="+mj-lt"/>
              </a:rPr>
              <a:t>Coastal management should be based on the use of a calculator?</a:t>
            </a:r>
          </a:p>
          <a:p>
            <a:pPr marL="285750" indent="-285750">
              <a:buFont typeface="Arial" panose="020B0604020202020204" pitchFamily="34" charset="0"/>
              <a:buChar char="•"/>
            </a:pPr>
            <a:r>
              <a:rPr lang="en-GB" dirty="0">
                <a:solidFill>
                  <a:schemeClr val="bg2">
                    <a:lumMod val="50000"/>
                  </a:schemeClr>
                </a:solidFill>
                <a:latin typeface="+mj-lt"/>
              </a:rPr>
              <a:t>Construct a PowerPoint that presents your case based on what you have learnt.</a:t>
            </a:r>
          </a:p>
          <a:p>
            <a:pPr marL="285750" indent="-285750">
              <a:buFont typeface="Arial" panose="020B0604020202020204" pitchFamily="34" charset="0"/>
              <a:buChar char="•"/>
            </a:pPr>
            <a:r>
              <a:rPr lang="en-GB" b="1" dirty="0">
                <a:solidFill>
                  <a:srgbClr val="FF0000"/>
                </a:solidFill>
                <a:latin typeface="+mj-lt"/>
                <a:hlinkClick r:id="rId3"/>
              </a:rPr>
              <a:t>Dutch coastal management</a:t>
            </a:r>
            <a:r>
              <a:rPr lang="en-GB" b="1" dirty="0">
                <a:solidFill>
                  <a:srgbClr val="FF0000"/>
                </a:solidFill>
                <a:latin typeface="+mj-lt"/>
              </a:rPr>
              <a:t> (50mins</a:t>
            </a:r>
            <a:r>
              <a:rPr lang="en-GB" dirty="0">
                <a:solidFill>
                  <a:srgbClr val="FF0000"/>
                </a:solidFill>
                <a:latin typeface="+mj-lt"/>
              </a:rPr>
              <a:t>)</a:t>
            </a:r>
          </a:p>
        </p:txBody>
      </p:sp>
      <p:sp>
        <p:nvSpPr>
          <p:cNvPr id="5" name="U-Turn Arrow 4"/>
          <p:cNvSpPr/>
          <p:nvPr/>
        </p:nvSpPr>
        <p:spPr>
          <a:xfrm>
            <a:off x="4182368" y="1161049"/>
            <a:ext cx="2376264" cy="648072"/>
          </a:xfrm>
          <a:prstGeom prst="utur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12260" y="0"/>
            <a:ext cx="2190167" cy="24735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9870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circle(in)">
                                      <p:cBhvr>
                                        <p:cTn id="3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05759DA-9920-4F56-9E49-01A0FDE47B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0FAF3A1-7F0E-4CE5-87E2-27C7539B8EA6}">
  <ds:schemaRefs>
    <ds:schemaRef ds:uri="http://schemas.microsoft.com/sharepoint/v3/contenttype/forms"/>
  </ds:schemaRefs>
</ds:datastoreItem>
</file>

<file path=customXml/itemProps3.xml><?xml version="1.0" encoding="utf-8"?>
<ds:datastoreItem xmlns:ds="http://schemas.openxmlformats.org/officeDocument/2006/customXml" ds:itemID="{745BCDD9-15C6-4FD6-AAC8-91D8CDB91BCB}">
  <ds:schemaRef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Flow</Template>
  <TotalTime>1731</TotalTime>
  <Words>5420</Words>
  <Application>Microsoft Office PowerPoint</Application>
  <PresentationFormat>On-screen Show (4:3)</PresentationFormat>
  <Paragraphs>374</Paragraphs>
  <Slides>87</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87</vt:i4>
      </vt:variant>
    </vt:vector>
  </HeadingPairs>
  <TitlesOfParts>
    <vt:vector size="92" baseType="lpstr">
      <vt:lpstr>Arial</vt:lpstr>
      <vt:lpstr>Calibri</vt:lpstr>
      <vt:lpstr>Constantia</vt:lpstr>
      <vt:lpstr>Wingdings 2</vt:lpstr>
      <vt:lpstr>Flow</vt:lpstr>
      <vt:lpstr>Coastal defence </vt:lpstr>
      <vt:lpstr>Introduction</vt:lpstr>
      <vt:lpstr>Climate change</vt:lpstr>
      <vt:lpstr>Climate change  and coastal defence</vt:lpstr>
      <vt:lpstr>Cont’d</vt:lpstr>
      <vt:lpstr>Committee on Climate Change</vt:lpstr>
      <vt:lpstr>A Diachronic  example</vt:lpstr>
      <vt:lpstr>Cape May Shore Protection Scheme</vt:lpstr>
      <vt:lpstr>Two ends of a spectrum </vt:lpstr>
      <vt:lpstr>Environmental awareness</vt:lpstr>
      <vt:lpstr>Hard engineering</vt:lpstr>
      <vt:lpstr>Can Lab experiments help?</vt:lpstr>
      <vt:lpstr>PowerPoint Presentation</vt:lpstr>
      <vt:lpstr>Sea walls</vt:lpstr>
      <vt:lpstr>Seawalls have a ‘lifecycle’</vt:lpstr>
      <vt:lpstr>Seawalls: Tetrapods</vt:lpstr>
      <vt:lpstr>Revetments</vt:lpstr>
      <vt:lpstr>Rip rap revetments (Rock armour)</vt:lpstr>
      <vt:lpstr>Groynes</vt:lpstr>
      <vt:lpstr>Offshore breakwater</vt:lpstr>
      <vt:lpstr>Cont’d</vt:lpstr>
      <vt:lpstr>Case Study: East Norfolk coast </vt:lpstr>
      <vt:lpstr>Its Happening Today</vt:lpstr>
      <vt:lpstr>Its Happening Today</vt:lpstr>
      <vt:lpstr>PowerPoint Presentation</vt:lpstr>
      <vt:lpstr>PowerPoint Presentation</vt:lpstr>
      <vt:lpstr>Happisburgh 2017</vt:lpstr>
      <vt:lpstr>Case Study: East Norfolk coast </vt:lpstr>
      <vt:lpstr>Climate change and hard structures</vt:lpstr>
      <vt:lpstr>PowerPoint Presentation</vt:lpstr>
      <vt:lpstr>Some materials used in coastal engineering</vt:lpstr>
      <vt:lpstr>Geotextiles</vt:lpstr>
      <vt:lpstr>Gabions</vt:lpstr>
      <vt:lpstr>Some problems with hard engineering (Schoonees et al., 2019)</vt:lpstr>
      <vt:lpstr>PowerPoint Presentation</vt:lpstr>
      <vt:lpstr>Land use and hard engineering</vt:lpstr>
      <vt:lpstr>Definitions of coastal protection (Schoonees et al., 2019)</vt:lpstr>
      <vt:lpstr>Soft  Engineering</vt:lpstr>
      <vt:lpstr>Beach nourishment </vt:lpstr>
      <vt:lpstr>Some issues</vt:lpstr>
      <vt:lpstr>The Wrightsville case</vt:lpstr>
      <vt:lpstr>PowerPoint Presentation</vt:lpstr>
      <vt:lpstr>Relocation</vt:lpstr>
      <vt:lpstr>Inter tidal zones</vt:lpstr>
      <vt:lpstr>Oyster reef</vt:lpstr>
      <vt:lpstr>Saltmarsh</vt:lpstr>
      <vt:lpstr>Seagrass e.g. Wadden sea, Netherlands</vt:lpstr>
      <vt:lpstr>Mangroves</vt:lpstr>
      <vt:lpstr>Mangrove zonation</vt:lpstr>
      <vt:lpstr>Conservation</vt:lpstr>
      <vt:lpstr>PowerPoint Presentation</vt:lpstr>
      <vt:lpstr>Coral</vt:lpstr>
      <vt:lpstr>PowerPoint Presentation</vt:lpstr>
      <vt:lpstr>PowerPoint Presentation</vt:lpstr>
      <vt:lpstr>Ecosystem based coastal defence</vt:lpstr>
      <vt:lpstr>A mixed approach?</vt:lpstr>
      <vt:lpstr>NNR</vt:lpstr>
      <vt:lpstr>The Environment Agency Response?</vt:lpstr>
      <vt:lpstr>PowerPoint Presentation</vt:lpstr>
      <vt:lpstr>Other</vt:lpstr>
      <vt:lpstr>PowerPoint Presentation</vt:lpstr>
      <vt:lpstr>Managed retreat</vt:lpstr>
      <vt:lpstr>PowerPoint Presentation</vt:lpstr>
      <vt:lpstr>Ecosystem engineering</vt:lpstr>
      <vt:lpstr>Coastal Management Case study: Netherlands</vt:lpstr>
      <vt:lpstr>Implementation of Dynamic Preservation Policy </vt:lpstr>
      <vt:lpstr>The ‘Decision recipe’ of the Dynamic Preservation Policy </vt:lpstr>
      <vt:lpstr>Building with nature’s toolbox (Ecoshape, 2014)</vt:lpstr>
      <vt:lpstr>Recent example: Delfland sand engine</vt:lpstr>
      <vt:lpstr>PowerPoint Presentation</vt:lpstr>
      <vt:lpstr>Delfland sand engine New nourishment</vt:lpstr>
      <vt:lpstr>Funding: Coastal flooding</vt:lpstr>
      <vt:lpstr>Funding: Coastal flooding cont’d</vt:lpstr>
      <vt:lpstr>Building with nature</vt:lpstr>
      <vt:lpstr>Greening of grey infrastructure</vt:lpstr>
      <vt:lpstr>Hybrid interventions </vt:lpstr>
      <vt:lpstr>Hybrid interventions 2 </vt:lpstr>
      <vt:lpstr>Hybrid interventions 3 </vt:lpstr>
      <vt:lpstr>Hybrid interventions 4 </vt:lpstr>
      <vt:lpstr>Multifunctional Coastal Defences </vt:lpstr>
      <vt:lpstr>MFCD</vt:lpstr>
      <vt:lpstr>Other issues</vt:lpstr>
      <vt:lpstr>Example: Proposed New York</vt:lpstr>
      <vt:lpstr>Colwyn Bay</vt:lpstr>
      <vt:lpstr>Discussion</vt:lpstr>
      <vt:lpstr>What is sustainable coastal management?</vt:lpstr>
      <vt:lpstr>Student led seminars</vt:lpstr>
    </vt:vector>
  </TitlesOfParts>
  <Company>Trinity St Davids Swansea Metropolitan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House</dc:creator>
  <cp:lastModifiedBy>Chris House</cp:lastModifiedBy>
  <cp:revision>37</cp:revision>
  <dcterms:created xsi:type="dcterms:W3CDTF">2014-02-24T12:41:14Z</dcterms:created>
  <dcterms:modified xsi:type="dcterms:W3CDTF">2022-11-17T16:44:07Z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