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3"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burgess99@outlook.com" userId="bb44c3392487f942" providerId="LiveId" clId="{29E498E6-C0B2-4B5F-8D01-B82267CED425}"/>
    <pc:docChg chg="undo custSel addSld modSld">
      <pc:chgData name="stacyburgess99@outlook.com" userId="bb44c3392487f942" providerId="LiveId" clId="{29E498E6-C0B2-4B5F-8D01-B82267CED425}" dt="2018-05-08T08:30:49.387" v="3596"/>
      <pc:docMkLst>
        <pc:docMk/>
      </pc:docMkLst>
      <pc:sldChg chg="modAnim">
        <pc:chgData name="stacyburgess99@outlook.com" userId="bb44c3392487f942" providerId="LiveId" clId="{29E498E6-C0B2-4B5F-8D01-B82267CED425}" dt="2018-05-08T08:28:06.776" v="3575"/>
        <pc:sldMkLst>
          <pc:docMk/>
          <pc:sldMk cId="121772704" sldId="256"/>
        </pc:sldMkLst>
      </pc:sldChg>
      <pc:sldChg chg="modAnim">
        <pc:chgData name="stacyburgess99@outlook.com" userId="bb44c3392487f942" providerId="LiveId" clId="{29E498E6-C0B2-4B5F-8D01-B82267CED425}" dt="2018-05-08T08:28:35.799" v="3580"/>
        <pc:sldMkLst>
          <pc:docMk/>
          <pc:sldMk cId="857082515" sldId="257"/>
        </pc:sldMkLst>
      </pc:sldChg>
      <pc:sldChg chg="addSp modSp modAnim">
        <pc:chgData name="stacyburgess99@outlook.com" userId="bb44c3392487f942" providerId="LiveId" clId="{29E498E6-C0B2-4B5F-8D01-B82267CED425}" dt="2018-05-08T08:29:01.381" v="3583"/>
        <pc:sldMkLst>
          <pc:docMk/>
          <pc:sldMk cId="316480135" sldId="258"/>
        </pc:sldMkLst>
        <pc:spChg chg="mod">
          <ac:chgData name="stacyburgess99@outlook.com" userId="bb44c3392487f942" providerId="LiveId" clId="{29E498E6-C0B2-4B5F-8D01-B82267CED425}" dt="2018-05-04T11:26:17.673" v="1475" actId="20577"/>
          <ac:spMkLst>
            <pc:docMk/>
            <pc:sldMk cId="316480135" sldId="258"/>
            <ac:spMk id="3" creationId="{5776BFE1-84EE-44BC-ADED-E22BB81A36AB}"/>
          </ac:spMkLst>
        </pc:spChg>
        <pc:spChg chg="add mod">
          <ac:chgData name="stacyburgess99@outlook.com" userId="bb44c3392487f942" providerId="LiveId" clId="{29E498E6-C0B2-4B5F-8D01-B82267CED425}" dt="2018-05-04T11:26:44.948" v="1499" actId="1076"/>
          <ac:spMkLst>
            <pc:docMk/>
            <pc:sldMk cId="316480135" sldId="258"/>
            <ac:spMk id="5" creationId="{0FB9AE5E-B4FD-42E6-9798-F545F0BC488A}"/>
          </ac:spMkLst>
        </pc:spChg>
        <pc:picChg chg="add mod">
          <ac:chgData name="stacyburgess99@outlook.com" userId="bb44c3392487f942" providerId="LiveId" clId="{29E498E6-C0B2-4B5F-8D01-B82267CED425}" dt="2018-05-04T11:22:01.227" v="1226" actId="1076"/>
          <ac:picMkLst>
            <pc:docMk/>
            <pc:sldMk cId="316480135" sldId="258"/>
            <ac:picMk id="4" creationId="{E0B83DAF-2F54-4786-936A-C6DAC7134CB6}"/>
          </ac:picMkLst>
        </pc:picChg>
      </pc:sldChg>
      <pc:sldChg chg="modSp modAnim">
        <pc:chgData name="stacyburgess99@outlook.com" userId="bb44c3392487f942" providerId="LiveId" clId="{29E498E6-C0B2-4B5F-8D01-B82267CED425}" dt="2018-05-08T08:29:22.025" v="3586"/>
        <pc:sldMkLst>
          <pc:docMk/>
          <pc:sldMk cId="4117071522" sldId="259"/>
        </pc:sldMkLst>
        <pc:spChg chg="mod">
          <ac:chgData name="stacyburgess99@outlook.com" userId="bb44c3392487f942" providerId="LiveId" clId="{29E498E6-C0B2-4B5F-8D01-B82267CED425}" dt="2018-05-04T10:56:47.953" v="27" actId="20577"/>
          <ac:spMkLst>
            <pc:docMk/>
            <pc:sldMk cId="4117071522" sldId="259"/>
            <ac:spMk id="2" creationId="{8227C28A-D320-4377-B0D8-C8645FA8C977}"/>
          </ac:spMkLst>
        </pc:spChg>
        <pc:spChg chg="mod">
          <ac:chgData name="stacyburgess99@outlook.com" userId="bb44c3392487f942" providerId="LiveId" clId="{29E498E6-C0B2-4B5F-8D01-B82267CED425}" dt="2018-05-06T21:45:19.898" v="2797" actId="5793"/>
          <ac:spMkLst>
            <pc:docMk/>
            <pc:sldMk cId="4117071522" sldId="259"/>
            <ac:spMk id="3" creationId="{0AA8FE0C-00EB-4D08-B731-9C442A9D341F}"/>
          </ac:spMkLst>
        </pc:spChg>
      </pc:sldChg>
      <pc:sldChg chg="addSp modSp modAnim">
        <pc:chgData name="stacyburgess99@outlook.com" userId="bb44c3392487f942" providerId="LiveId" clId="{29E498E6-C0B2-4B5F-8D01-B82267CED425}" dt="2018-05-08T08:30:15.575" v="3593"/>
        <pc:sldMkLst>
          <pc:docMk/>
          <pc:sldMk cId="2703635141" sldId="260"/>
        </pc:sldMkLst>
        <pc:spChg chg="mod">
          <ac:chgData name="stacyburgess99@outlook.com" userId="bb44c3392487f942" providerId="LiveId" clId="{29E498E6-C0B2-4B5F-8D01-B82267CED425}" dt="2018-05-06T21:45:53.851" v="2801" actId="20577"/>
          <ac:spMkLst>
            <pc:docMk/>
            <pc:sldMk cId="2703635141" sldId="260"/>
            <ac:spMk id="2" creationId="{6EF5293A-34F9-4E8B-B7E2-10F60F0D34AE}"/>
          </ac:spMkLst>
        </pc:spChg>
        <pc:spChg chg="mod">
          <ac:chgData name="stacyburgess99@outlook.com" userId="bb44c3392487f942" providerId="LiveId" clId="{29E498E6-C0B2-4B5F-8D01-B82267CED425}" dt="2018-05-06T21:45:58.210" v="2805" actId="20577"/>
          <ac:spMkLst>
            <pc:docMk/>
            <pc:sldMk cId="2703635141" sldId="260"/>
            <ac:spMk id="3" creationId="{9563A0B0-B0E7-46CE-A67A-2F296E0445A3}"/>
          </ac:spMkLst>
        </pc:spChg>
        <pc:spChg chg="add mod">
          <ac:chgData name="stacyburgess99@outlook.com" userId="bb44c3392487f942" providerId="LiveId" clId="{29E498E6-C0B2-4B5F-8D01-B82267CED425}" dt="2018-05-06T21:37:30.006" v="2792" actId="1076"/>
          <ac:spMkLst>
            <pc:docMk/>
            <pc:sldMk cId="2703635141" sldId="260"/>
            <ac:spMk id="5" creationId="{B42BD6B0-DED0-4314-A626-548C33D458FF}"/>
          </ac:spMkLst>
        </pc:spChg>
        <pc:picChg chg="add mod">
          <ac:chgData name="stacyburgess99@outlook.com" userId="bb44c3392487f942" providerId="LiveId" clId="{29E498E6-C0B2-4B5F-8D01-B82267CED425}" dt="2018-05-06T21:32:06.350" v="2557" actId="1076"/>
          <ac:picMkLst>
            <pc:docMk/>
            <pc:sldMk cId="2703635141" sldId="260"/>
            <ac:picMk id="4" creationId="{0F22F62A-45BB-4B13-9463-BCA0CCD9D8CF}"/>
          </ac:picMkLst>
        </pc:picChg>
      </pc:sldChg>
      <pc:sldChg chg="modSp">
        <pc:chgData name="stacyburgess99@outlook.com" userId="bb44c3392487f942" providerId="LiveId" clId="{29E498E6-C0B2-4B5F-8D01-B82267CED425}" dt="2018-05-04T11:27:42.373" v="1581" actId="20577"/>
        <pc:sldMkLst>
          <pc:docMk/>
          <pc:sldMk cId="506087037" sldId="261"/>
        </pc:sldMkLst>
        <pc:spChg chg="mod">
          <ac:chgData name="stacyburgess99@outlook.com" userId="bb44c3392487f942" providerId="LiveId" clId="{29E498E6-C0B2-4B5F-8D01-B82267CED425}" dt="2018-05-04T11:27:42.373" v="1581" actId="20577"/>
          <ac:spMkLst>
            <pc:docMk/>
            <pc:sldMk cId="506087037" sldId="261"/>
            <ac:spMk id="3" creationId="{DBF4B1FD-0F79-4678-BCE6-8E4A5ABD597B}"/>
          </ac:spMkLst>
        </pc:spChg>
      </pc:sldChg>
      <pc:sldChg chg="modSp">
        <pc:chgData name="stacyburgess99@outlook.com" userId="bb44c3392487f942" providerId="LiveId" clId="{29E498E6-C0B2-4B5F-8D01-B82267CED425}" dt="2018-05-06T21:36:31.162" v="2762" actId="20577"/>
        <pc:sldMkLst>
          <pc:docMk/>
          <pc:sldMk cId="942329764" sldId="262"/>
        </pc:sldMkLst>
        <pc:spChg chg="mod">
          <ac:chgData name="stacyburgess99@outlook.com" userId="bb44c3392487f942" providerId="LiveId" clId="{29E498E6-C0B2-4B5F-8D01-B82267CED425}" dt="2018-05-04T11:23:43.594" v="1272" actId="5793"/>
          <ac:spMkLst>
            <pc:docMk/>
            <pc:sldMk cId="942329764" sldId="262"/>
            <ac:spMk id="2" creationId="{484EF660-4C9A-4D7E-BDA4-D135B7F884ED}"/>
          </ac:spMkLst>
        </pc:spChg>
        <pc:spChg chg="mod">
          <ac:chgData name="stacyburgess99@outlook.com" userId="bb44c3392487f942" providerId="LiveId" clId="{29E498E6-C0B2-4B5F-8D01-B82267CED425}" dt="2018-05-06T21:36:31.162" v="2762" actId="20577"/>
          <ac:spMkLst>
            <pc:docMk/>
            <pc:sldMk cId="942329764" sldId="262"/>
            <ac:spMk id="3" creationId="{B36ED286-0792-4051-9F9F-574E11C4CCAF}"/>
          </ac:spMkLst>
        </pc:spChg>
      </pc:sldChg>
      <pc:sldChg chg="modSp add modAnim">
        <pc:chgData name="stacyburgess99@outlook.com" userId="bb44c3392487f942" providerId="LiveId" clId="{29E498E6-C0B2-4B5F-8D01-B82267CED425}" dt="2018-05-08T08:30:49.387" v="3596"/>
        <pc:sldMkLst>
          <pc:docMk/>
          <pc:sldMk cId="2258282194" sldId="263"/>
        </pc:sldMkLst>
        <pc:spChg chg="mod">
          <ac:chgData name="stacyburgess99@outlook.com" userId="bb44c3392487f942" providerId="LiveId" clId="{29E498E6-C0B2-4B5F-8D01-B82267CED425}" dt="2018-05-06T21:46:22.960" v="2902" actId="20577"/>
          <ac:spMkLst>
            <pc:docMk/>
            <pc:sldMk cId="2258282194" sldId="263"/>
            <ac:spMk id="2" creationId="{5C29DB33-BAD1-410E-A83D-9AC6809CEF12}"/>
          </ac:spMkLst>
        </pc:spChg>
        <pc:spChg chg="mod">
          <ac:chgData name="stacyburgess99@outlook.com" userId="bb44c3392487f942" providerId="LiveId" clId="{29E498E6-C0B2-4B5F-8D01-B82267CED425}" dt="2018-05-06T22:04:37.069" v="3572" actId="20577"/>
          <ac:spMkLst>
            <pc:docMk/>
            <pc:sldMk cId="2258282194" sldId="263"/>
            <ac:spMk id="3" creationId="{CFA2C942-58A3-4699-9D41-304FFD38D80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5/8/2018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5/8/2018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5/8/2018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5/8/2018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5/8/2018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5/8/2018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5/8/2018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ncyclopedia.com/social-sciences-and-law/sociology-and-social-reform/sociology-general-terms-and-concepts/social-3" TargetMode="External"/><Relationship Id="rId2" Type="http://schemas.openxmlformats.org/officeDocument/2006/relationships/hyperlink" Target="https://study.com/academy/lesson/social-constructionism-definition-and-theory.html" TargetMode="External"/><Relationship Id="rId1" Type="http://schemas.openxmlformats.org/officeDocument/2006/relationships/slideLayout" Target="../slideLayouts/slideLayout2.xml"/><Relationship Id="rId4" Type="http://schemas.openxmlformats.org/officeDocument/2006/relationships/hyperlink" Target="https://www.slideshare.net/fatimad1/bodies-and-social-constructionis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sychologenie.com/what-is-self-fulfilling-prophecy-how-does-it-work" TargetMode="External"/><Relationship Id="rId2" Type="http://schemas.openxmlformats.org/officeDocument/2006/relationships/hyperlink" Target="http://www.intentionalitymodel.info/pdf/SOCCONS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55B32-3C9E-431A-8823-E43209B9DB52}"/>
              </a:ext>
            </a:extLst>
          </p:cNvPr>
          <p:cNvSpPr>
            <a:spLocks noGrp="1"/>
          </p:cNvSpPr>
          <p:nvPr>
            <p:ph type="ctrTitle"/>
          </p:nvPr>
        </p:nvSpPr>
        <p:spPr/>
        <p:txBody>
          <a:bodyPr/>
          <a:lstStyle/>
          <a:p>
            <a:r>
              <a:rPr lang="en-GB" dirty="0"/>
              <a:t>Social Constructionism </a:t>
            </a:r>
          </a:p>
        </p:txBody>
      </p:sp>
      <p:sp>
        <p:nvSpPr>
          <p:cNvPr id="3" name="Subtitle 2">
            <a:extLst>
              <a:ext uri="{FF2B5EF4-FFF2-40B4-BE49-F238E27FC236}">
                <a16:creationId xmlns:a16="http://schemas.microsoft.com/office/drawing/2014/main" id="{E788FE5A-96C9-42F3-8E0D-11651B900BB3}"/>
              </a:ext>
            </a:extLst>
          </p:cNvPr>
          <p:cNvSpPr>
            <a:spLocks noGrp="1"/>
          </p:cNvSpPr>
          <p:nvPr>
            <p:ph type="subTitle" idx="1"/>
          </p:nvPr>
        </p:nvSpPr>
        <p:spPr/>
        <p:txBody>
          <a:bodyPr/>
          <a:lstStyle/>
          <a:p>
            <a:r>
              <a:rPr lang="en-GB" dirty="0"/>
              <a:t>By Stacy burgess</a:t>
            </a:r>
          </a:p>
        </p:txBody>
      </p:sp>
    </p:spTree>
    <p:extLst>
      <p:ext uri="{BB962C8B-B14F-4D97-AF65-F5344CB8AC3E}">
        <p14:creationId xmlns:p14="http://schemas.microsoft.com/office/powerpoint/2010/main" val="12177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2E135-6DB7-40D1-98C7-9117F19D8170}"/>
              </a:ext>
            </a:extLst>
          </p:cNvPr>
          <p:cNvSpPr>
            <a:spLocks noGrp="1"/>
          </p:cNvSpPr>
          <p:nvPr>
            <p:ph type="title"/>
          </p:nvPr>
        </p:nvSpPr>
        <p:spPr/>
        <p:txBody>
          <a:bodyPr/>
          <a:lstStyle/>
          <a:p>
            <a:r>
              <a:rPr lang="en-GB" dirty="0"/>
              <a:t>Social Constructionism </a:t>
            </a:r>
          </a:p>
        </p:txBody>
      </p:sp>
      <p:sp>
        <p:nvSpPr>
          <p:cNvPr id="3" name="Content Placeholder 2">
            <a:extLst>
              <a:ext uri="{FF2B5EF4-FFF2-40B4-BE49-F238E27FC236}">
                <a16:creationId xmlns:a16="http://schemas.microsoft.com/office/drawing/2014/main" id="{57BCA57C-FFA5-4906-81AF-9F9A13BBCE84}"/>
              </a:ext>
            </a:extLst>
          </p:cNvPr>
          <p:cNvSpPr>
            <a:spLocks noGrp="1"/>
          </p:cNvSpPr>
          <p:nvPr>
            <p:ph idx="1"/>
          </p:nvPr>
        </p:nvSpPr>
        <p:spPr>
          <a:xfrm>
            <a:off x="1154954" y="2603500"/>
            <a:ext cx="8825659" cy="3774440"/>
          </a:xfrm>
        </p:spPr>
        <p:txBody>
          <a:bodyPr/>
          <a:lstStyle/>
          <a:p>
            <a:r>
              <a:rPr lang="en-GB" dirty="0"/>
              <a:t>The meaning of social constructionism is that individuals realities are created through experiences and the interactions with others (</a:t>
            </a:r>
            <a:r>
              <a:rPr lang="en-GB" dirty="0" err="1"/>
              <a:t>Dugger</a:t>
            </a:r>
            <a:r>
              <a:rPr lang="en-GB" dirty="0"/>
              <a:t>, no date). </a:t>
            </a:r>
          </a:p>
          <a:p>
            <a:r>
              <a:rPr lang="en-GB" dirty="0"/>
              <a:t>Social constructionism regards individuals as integral with cultural, political and evolution. Despite the inherited and developed aspects of humanity; social constructionism states that all aspects within humanity are made, maintained and destroyed with interactions to others throughout time </a:t>
            </a:r>
            <a:br>
              <a:rPr lang="en-GB" dirty="0"/>
            </a:br>
            <a:r>
              <a:rPr lang="en-GB" dirty="0"/>
              <a:t>(Owen, no date). </a:t>
            </a:r>
          </a:p>
          <a:p>
            <a:r>
              <a:rPr lang="en-GB" dirty="0"/>
              <a:t>It defines the meanings, notions or feelings that are allocated to objects and events within the environment and to other individuals concepts within their relationships and interactions with objects (</a:t>
            </a:r>
            <a:r>
              <a:rPr lang="en-GB" dirty="0" err="1"/>
              <a:t>Ozor</a:t>
            </a:r>
            <a:r>
              <a:rPr lang="en-GB" dirty="0"/>
              <a:t>, 2008).</a:t>
            </a:r>
          </a:p>
        </p:txBody>
      </p:sp>
    </p:spTree>
    <p:extLst>
      <p:ext uri="{BB962C8B-B14F-4D97-AF65-F5344CB8AC3E}">
        <p14:creationId xmlns:p14="http://schemas.microsoft.com/office/powerpoint/2010/main" val="85708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337DD-10D9-4BCE-A06C-9E7238B0AB9C}"/>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5776BFE1-84EE-44BC-ADED-E22BB81A36AB}"/>
              </a:ext>
            </a:extLst>
          </p:cNvPr>
          <p:cNvSpPr>
            <a:spLocks noGrp="1"/>
          </p:cNvSpPr>
          <p:nvPr>
            <p:ph idx="1"/>
          </p:nvPr>
        </p:nvSpPr>
        <p:spPr/>
        <p:txBody>
          <a:bodyPr>
            <a:normAutofit/>
          </a:bodyPr>
          <a:lstStyle/>
          <a:p>
            <a:r>
              <a:rPr lang="en-GB" dirty="0"/>
              <a:t>An example of social construction is games. They are socially constructed entities that exist due to conventional rules. These social conventions and agreements gives the games meaning within any social context as the rules are followed. Football is a game which can be played any way; however, has been developed with conventional rules which governs the players, spectators and the games organisations. As a result the meaning of this game is socially constructed </a:t>
            </a:r>
          </a:p>
          <a:p>
            <a:pPr marL="0" indent="0">
              <a:buNone/>
            </a:pPr>
            <a:r>
              <a:rPr lang="en-GB" dirty="0"/>
              <a:t>Encyclopedia, 2008</a:t>
            </a:r>
          </a:p>
        </p:txBody>
      </p:sp>
      <p:pic>
        <p:nvPicPr>
          <p:cNvPr id="4" name="Picture 3">
            <a:extLst>
              <a:ext uri="{FF2B5EF4-FFF2-40B4-BE49-F238E27FC236}">
                <a16:creationId xmlns:a16="http://schemas.microsoft.com/office/drawing/2014/main" id="{E0B83DAF-2F54-4786-936A-C6DAC7134CB6}"/>
              </a:ext>
            </a:extLst>
          </p:cNvPr>
          <p:cNvPicPr>
            <a:picLocks noChangeAspect="1"/>
          </p:cNvPicPr>
          <p:nvPr/>
        </p:nvPicPr>
        <p:blipFill>
          <a:blip r:embed="rId2"/>
          <a:stretch>
            <a:fillRect/>
          </a:stretch>
        </p:blipFill>
        <p:spPr>
          <a:xfrm>
            <a:off x="6942137" y="4528502"/>
            <a:ext cx="3038476" cy="2281238"/>
          </a:xfrm>
          <a:prstGeom prst="rect">
            <a:avLst/>
          </a:prstGeom>
        </p:spPr>
      </p:pic>
      <p:sp>
        <p:nvSpPr>
          <p:cNvPr id="5" name="TextBox 4">
            <a:extLst>
              <a:ext uri="{FF2B5EF4-FFF2-40B4-BE49-F238E27FC236}">
                <a16:creationId xmlns:a16="http://schemas.microsoft.com/office/drawing/2014/main" id="{0FB9AE5E-B4FD-42E6-9798-F545F0BC488A}"/>
              </a:ext>
            </a:extLst>
          </p:cNvPr>
          <p:cNvSpPr txBox="1"/>
          <p:nvPr/>
        </p:nvSpPr>
        <p:spPr>
          <a:xfrm>
            <a:off x="9980613" y="5022790"/>
            <a:ext cx="1089977" cy="646331"/>
          </a:xfrm>
          <a:prstGeom prst="rect">
            <a:avLst/>
          </a:prstGeom>
          <a:noFill/>
        </p:spPr>
        <p:txBody>
          <a:bodyPr wrap="square" rtlCol="0">
            <a:spAutoFit/>
          </a:bodyPr>
          <a:lstStyle/>
          <a:p>
            <a:r>
              <a:rPr lang="en-GB" dirty="0"/>
              <a:t>Fatima, 2014</a:t>
            </a:r>
          </a:p>
        </p:txBody>
      </p:sp>
    </p:spTree>
    <p:extLst>
      <p:ext uri="{BB962C8B-B14F-4D97-AF65-F5344CB8AC3E}">
        <p14:creationId xmlns:p14="http://schemas.microsoft.com/office/powerpoint/2010/main" val="316480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7C28A-D320-4377-B0D8-C8645FA8C977}"/>
              </a:ext>
            </a:extLst>
          </p:cNvPr>
          <p:cNvSpPr>
            <a:spLocks noGrp="1"/>
          </p:cNvSpPr>
          <p:nvPr>
            <p:ph type="title"/>
          </p:nvPr>
        </p:nvSpPr>
        <p:spPr/>
        <p:txBody>
          <a:bodyPr/>
          <a:lstStyle/>
          <a:p>
            <a:r>
              <a:rPr lang="en-GB" dirty="0"/>
              <a:t>Applying to 21</a:t>
            </a:r>
            <a:r>
              <a:rPr lang="en-GB" baseline="30000" dirty="0"/>
              <a:t>st</a:t>
            </a:r>
            <a:r>
              <a:rPr lang="en-GB" dirty="0"/>
              <a:t> century  </a:t>
            </a:r>
          </a:p>
        </p:txBody>
      </p:sp>
      <p:sp>
        <p:nvSpPr>
          <p:cNvPr id="3" name="Content Placeholder 2">
            <a:extLst>
              <a:ext uri="{FF2B5EF4-FFF2-40B4-BE49-F238E27FC236}">
                <a16:creationId xmlns:a16="http://schemas.microsoft.com/office/drawing/2014/main" id="{0AA8FE0C-00EB-4D08-B731-9C442A9D341F}"/>
              </a:ext>
            </a:extLst>
          </p:cNvPr>
          <p:cNvSpPr>
            <a:spLocks noGrp="1"/>
          </p:cNvSpPr>
          <p:nvPr>
            <p:ph idx="1"/>
          </p:nvPr>
        </p:nvSpPr>
        <p:spPr>
          <a:xfrm>
            <a:off x="1154954" y="2603500"/>
            <a:ext cx="8825659" cy="3911600"/>
          </a:xfrm>
        </p:spPr>
        <p:txBody>
          <a:bodyPr>
            <a:normAutofit/>
          </a:bodyPr>
          <a:lstStyle/>
          <a:p>
            <a:r>
              <a:rPr lang="en-GB" dirty="0">
                <a:latin typeface="+mj-lt"/>
                <a:cs typeface="Times New Roman" panose="02020603050405020304" pitchFamily="18" charset="0"/>
              </a:rPr>
              <a:t>A representation of the different ways talking, describing or perceiving men and women is gender; this is also socially constructed. Distinguished from sex, which is biological, the idea of gender represent tries from society, through the socialisation process, to create masculine or feminine gender roles to children based on their physical appearance and genitalia. This has given individuals feminist views within society; for example, women were stereotyped to be weak and men to be more superior. </a:t>
            </a:r>
          </a:p>
          <a:p>
            <a:r>
              <a:rPr lang="en-GB" dirty="0">
                <a:latin typeface="+mj-lt"/>
                <a:cs typeface="Times New Roman" panose="02020603050405020304" pitchFamily="18" charset="0"/>
              </a:rPr>
              <a:t>Another socially constructed entity is social class. </a:t>
            </a:r>
          </a:p>
          <a:p>
            <a:pPr marL="0" indent="0">
              <a:buNone/>
            </a:pPr>
            <a:r>
              <a:rPr lang="en-GB" dirty="0">
                <a:latin typeface="+mj-lt"/>
                <a:cs typeface="Times New Roman" panose="02020603050405020304" pitchFamily="18" charset="0"/>
              </a:rPr>
              <a:t>Encyclopedia, 2008</a:t>
            </a:r>
          </a:p>
        </p:txBody>
      </p:sp>
    </p:spTree>
    <p:extLst>
      <p:ext uri="{BB962C8B-B14F-4D97-AF65-F5344CB8AC3E}">
        <p14:creationId xmlns:p14="http://schemas.microsoft.com/office/powerpoint/2010/main" val="4117071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5293A-34F9-4E8B-B7E2-10F60F0D34AE}"/>
              </a:ext>
            </a:extLst>
          </p:cNvPr>
          <p:cNvSpPr>
            <a:spLocks noGrp="1"/>
          </p:cNvSpPr>
          <p:nvPr>
            <p:ph type="title"/>
          </p:nvPr>
        </p:nvSpPr>
        <p:spPr/>
        <p:txBody>
          <a:bodyPr/>
          <a:lstStyle/>
          <a:p>
            <a:r>
              <a:rPr lang="en-GB" dirty="0"/>
              <a:t>The Thomas Theorem</a:t>
            </a:r>
          </a:p>
        </p:txBody>
      </p:sp>
      <p:sp>
        <p:nvSpPr>
          <p:cNvPr id="3" name="Content Placeholder 2">
            <a:extLst>
              <a:ext uri="{FF2B5EF4-FFF2-40B4-BE49-F238E27FC236}">
                <a16:creationId xmlns:a16="http://schemas.microsoft.com/office/drawing/2014/main" id="{9563A0B0-B0E7-46CE-A67A-2F296E0445A3}"/>
              </a:ext>
            </a:extLst>
          </p:cNvPr>
          <p:cNvSpPr>
            <a:spLocks noGrp="1"/>
          </p:cNvSpPr>
          <p:nvPr>
            <p:ph idx="1"/>
          </p:nvPr>
        </p:nvSpPr>
        <p:spPr/>
        <p:txBody>
          <a:bodyPr/>
          <a:lstStyle/>
          <a:p>
            <a:r>
              <a:rPr lang="en-GB" dirty="0"/>
              <a:t>The Thomas Theorem explains the norms and values that are upon society, which they strictly follow</a:t>
            </a:r>
          </a:p>
          <a:p>
            <a:r>
              <a:rPr lang="en-GB" b="1" dirty="0"/>
              <a:t>‘if men define situations as real, they are real in their consequence’</a:t>
            </a:r>
            <a:r>
              <a:rPr lang="en-GB" dirty="0"/>
              <a:t> (</a:t>
            </a:r>
            <a:r>
              <a:rPr lang="en-GB" dirty="0" err="1"/>
              <a:t>PsycholoGenie</a:t>
            </a:r>
            <a:r>
              <a:rPr lang="en-GB" dirty="0"/>
              <a:t>, no date). </a:t>
            </a:r>
          </a:p>
          <a:p>
            <a:r>
              <a:rPr lang="en-GB" dirty="0"/>
              <a:t>Racial discrimination (</a:t>
            </a:r>
            <a:r>
              <a:rPr lang="en-GB" dirty="0" err="1"/>
              <a:t>PsycholoGenie</a:t>
            </a:r>
            <a:r>
              <a:rPr lang="en-GB" dirty="0"/>
              <a:t>, no date; A). </a:t>
            </a:r>
          </a:p>
          <a:p>
            <a:endParaRPr lang="en-GB" dirty="0"/>
          </a:p>
          <a:p>
            <a:r>
              <a:rPr lang="en-GB" dirty="0"/>
              <a:t>The self-fulfilling prophecy (</a:t>
            </a:r>
            <a:r>
              <a:rPr lang="en-GB" dirty="0" err="1"/>
              <a:t>PsycholoGenie</a:t>
            </a:r>
            <a:r>
              <a:rPr lang="en-GB" dirty="0"/>
              <a:t>, no date; B).</a:t>
            </a:r>
          </a:p>
        </p:txBody>
      </p:sp>
      <p:pic>
        <p:nvPicPr>
          <p:cNvPr id="4" name="Picture 3">
            <a:extLst>
              <a:ext uri="{FF2B5EF4-FFF2-40B4-BE49-F238E27FC236}">
                <a16:creationId xmlns:a16="http://schemas.microsoft.com/office/drawing/2014/main" id="{0F22F62A-45BB-4B13-9463-BCA0CCD9D8CF}"/>
              </a:ext>
            </a:extLst>
          </p:cNvPr>
          <p:cNvPicPr>
            <a:picLocks noChangeAspect="1"/>
          </p:cNvPicPr>
          <p:nvPr/>
        </p:nvPicPr>
        <p:blipFill>
          <a:blip r:embed="rId2"/>
          <a:stretch>
            <a:fillRect/>
          </a:stretch>
        </p:blipFill>
        <p:spPr>
          <a:xfrm>
            <a:off x="7989046" y="4336206"/>
            <a:ext cx="3048000" cy="1714500"/>
          </a:xfrm>
          <a:prstGeom prst="rect">
            <a:avLst/>
          </a:prstGeom>
        </p:spPr>
      </p:pic>
      <p:sp>
        <p:nvSpPr>
          <p:cNvPr id="5" name="TextBox 4">
            <a:extLst>
              <a:ext uri="{FF2B5EF4-FFF2-40B4-BE49-F238E27FC236}">
                <a16:creationId xmlns:a16="http://schemas.microsoft.com/office/drawing/2014/main" id="{B42BD6B0-DED0-4314-A626-548C33D458FF}"/>
              </a:ext>
            </a:extLst>
          </p:cNvPr>
          <p:cNvSpPr txBox="1"/>
          <p:nvPr/>
        </p:nvSpPr>
        <p:spPr>
          <a:xfrm>
            <a:off x="8780463" y="6050706"/>
            <a:ext cx="2400300" cy="646331"/>
          </a:xfrm>
          <a:prstGeom prst="rect">
            <a:avLst/>
          </a:prstGeom>
          <a:noFill/>
        </p:spPr>
        <p:txBody>
          <a:bodyPr wrap="square" rtlCol="0">
            <a:spAutoFit/>
          </a:bodyPr>
          <a:lstStyle/>
          <a:p>
            <a:r>
              <a:rPr lang="en-GB" dirty="0" err="1"/>
              <a:t>PsycholoGenie</a:t>
            </a:r>
            <a:r>
              <a:rPr lang="en-GB" dirty="0"/>
              <a:t>, no date; B</a:t>
            </a:r>
          </a:p>
        </p:txBody>
      </p:sp>
    </p:spTree>
    <p:extLst>
      <p:ext uri="{BB962C8B-B14F-4D97-AF65-F5344CB8AC3E}">
        <p14:creationId xmlns:p14="http://schemas.microsoft.com/office/powerpoint/2010/main" val="270363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arn(inVertical)">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9DB33-BAD1-410E-A83D-9AC6809CEF12}"/>
              </a:ext>
            </a:extLst>
          </p:cNvPr>
          <p:cNvSpPr>
            <a:spLocks noGrp="1"/>
          </p:cNvSpPr>
          <p:nvPr>
            <p:ph type="title"/>
          </p:nvPr>
        </p:nvSpPr>
        <p:spPr/>
        <p:txBody>
          <a:bodyPr/>
          <a:lstStyle/>
          <a:p>
            <a:r>
              <a:rPr lang="en-GB" dirty="0"/>
              <a:t>Linking the Thomas Theorem to social constructionism </a:t>
            </a:r>
          </a:p>
        </p:txBody>
      </p:sp>
      <p:sp>
        <p:nvSpPr>
          <p:cNvPr id="3" name="Content Placeholder 2">
            <a:extLst>
              <a:ext uri="{FF2B5EF4-FFF2-40B4-BE49-F238E27FC236}">
                <a16:creationId xmlns:a16="http://schemas.microsoft.com/office/drawing/2014/main" id="{CFA2C942-58A3-4699-9D41-304FFD38D80D}"/>
              </a:ext>
            </a:extLst>
          </p:cNvPr>
          <p:cNvSpPr>
            <a:spLocks noGrp="1"/>
          </p:cNvSpPr>
          <p:nvPr>
            <p:ph idx="1"/>
          </p:nvPr>
        </p:nvSpPr>
        <p:spPr/>
        <p:txBody>
          <a:bodyPr/>
          <a:lstStyle/>
          <a:p>
            <a:r>
              <a:rPr lang="en-GB" dirty="0"/>
              <a:t>The Thomas Theorem helps individuals to understand that many aspects of their lives are social constructed. </a:t>
            </a:r>
          </a:p>
          <a:p>
            <a:r>
              <a:rPr lang="en-GB" dirty="0"/>
              <a:t>Society has been constructed on how to interact with individuals based on their gender, race and class. These different interactions are due to how society has been constructed through individual’s beliefs of what is real and their experience; as the Thomas Theorem stated </a:t>
            </a:r>
          </a:p>
          <a:p>
            <a:pPr marL="0" indent="0">
              <a:buNone/>
            </a:pPr>
            <a:r>
              <a:rPr lang="en-GB" dirty="0" err="1"/>
              <a:t>PsycholoGenie</a:t>
            </a:r>
            <a:r>
              <a:rPr lang="en-GB" dirty="0"/>
              <a:t>, no date; A</a:t>
            </a:r>
          </a:p>
        </p:txBody>
      </p:sp>
    </p:spTree>
    <p:extLst>
      <p:ext uri="{BB962C8B-B14F-4D97-AF65-F5344CB8AC3E}">
        <p14:creationId xmlns:p14="http://schemas.microsoft.com/office/powerpoint/2010/main" val="225828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71B10-B5CF-4FA5-98A9-4EEB911D95A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BF4B1FD-0F79-4678-BCE6-8E4A5ABD597B}"/>
              </a:ext>
            </a:extLst>
          </p:cNvPr>
          <p:cNvSpPr>
            <a:spLocks noGrp="1"/>
          </p:cNvSpPr>
          <p:nvPr>
            <p:ph idx="1"/>
          </p:nvPr>
        </p:nvSpPr>
        <p:spPr/>
        <p:txBody>
          <a:bodyPr>
            <a:normAutofit/>
          </a:bodyPr>
          <a:lstStyle/>
          <a:p>
            <a:r>
              <a:rPr lang="en-GB" dirty="0" err="1"/>
              <a:t>Dugger</a:t>
            </a:r>
            <a:r>
              <a:rPr lang="en-GB" dirty="0"/>
              <a:t>., A, (no date), </a:t>
            </a:r>
            <a:r>
              <a:rPr lang="en-GB" i="1" dirty="0"/>
              <a:t>Study,</a:t>
            </a:r>
            <a:r>
              <a:rPr lang="en-GB" dirty="0"/>
              <a:t> “Social Constructionism: Definition and Theory”, </a:t>
            </a:r>
            <a:r>
              <a:rPr lang="en-GB" u="sng" dirty="0">
                <a:hlinkClick r:id="rId2"/>
              </a:rPr>
              <a:t>https://study.com/academy/lesson/social-constructionism-definition-and-theory.html</a:t>
            </a:r>
            <a:r>
              <a:rPr lang="en-GB" u="sng" dirty="0"/>
              <a:t>, </a:t>
            </a:r>
            <a:r>
              <a:rPr lang="en-GB" dirty="0"/>
              <a:t>(Accessed; 4</a:t>
            </a:r>
            <a:r>
              <a:rPr lang="en-GB" baseline="30000" dirty="0"/>
              <a:t>th</a:t>
            </a:r>
            <a:r>
              <a:rPr lang="en-GB" dirty="0"/>
              <a:t> May 2018).</a:t>
            </a:r>
          </a:p>
          <a:p>
            <a:r>
              <a:rPr lang="en-GB" dirty="0"/>
              <a:t>Encyclopedia, (2008), </a:t>
            </a:r>
            <a:r>
              <a:rPr lang="en-GB" i="1" dirty="0"/>
              <a:t>international Encyclopedia of the Social Sciences</a:t>
            </a:r>
            <a:r>
              <a:rPr lang="en-GB" dirty="0"/>
              <a:t>, “Social Constructs”, </a:t>
            </a:r>
            <a:r>
              <a:rPr lang="en-GB" dirty="0">
                <a:hlinkClick r:id="rId3"/>
              </a:rPr>
              <a:t>https://www.encyclopedia.com/social-sciences-and-law/sociology-and-social-reform/sociology-general-terms-and-concepts/social-3</a:t>
            </a:r>
            <a:r>
              <a:rPr lang="en-GB" dirty="0"/>
              <a:t>, (Accessed; 4</a:t>
            </a:r>
            <a:r>
              <a:rPr lang="en-GB" baseline="30000" dirty="0"/>
              <a:t>th</a:t>
            </a:r>
            <a:r>
              <a:rPr lang="en-GB" dirty="0"/>
              <a:t> May 2018). </a:t>
            </a:r>
          </a:p>
          <a:p>
            <a:r>
              <a:rPr lang="en-GB" dirty="0"/>
              <a:t>Fatima., D, (2014), </a:t>
            </a:r>
            <a:r>
              <a:rPr lang="en-GB" i="1" dirty="0"/>
              <a:t>Bodies and social construction, </a:t>
            </a:r>
            <a:r>
              <a:rPr lang="en-GB" dirty="0">
                <a:hlinkClick r:id="rId4"/>
              </a:rPr>
              <a:t>https://www.slideshare.net/fatimad1/bodies-and-social-constructionism</a:t>
            </a:r>
            <a:r>
              <a:rPr lang="en-GB" dirty="0"/>
              <a:t>, (Accessed; 4</a:t>
            </a:r>
            <a:r>
              <a:rPr lang="en-GB" baseline="30000" dirty="0"/>
              <a:t>th</a:t>
            </a:r>
            <a:r>
              <a:rPr lang="en-GB" dirty="0"/>
              <a:t> May 2018). </a:t>
            </a:r>
          </a:p>
          <a:p>
            <a:pPr marL="0" indent="0">
              <a:buNone/>
            </a:pPr>
            <a:endParaRPr lang="en-GB" dirty="0"/>
          </a:p>
        </p:txBody>
      </p:sp>
    </p:spTree>
    <p:extLst>
      <p:ext uri="{BB962C8B-B14F-4D97-AF65-F5344CB8AC3E}">
        <p14:creationId xmlns:p14="http://schemas.microsoft.com/office/powerpoint/2010/main" val="506087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F660-4C9A-4D7E-BDA4-D135B7F884E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36ED286-0792-4051-9F9F-574E11C4CCAF}"/>
              </a:ext>
            </a:extLst>
          </p:cNvPr>
          <p:cNvSpPr>
            <a:spLocks noGrp="1"/>
          </p:cNvSpPr>
          <p:nvPr>
            <p:ph idx="1"/>
          </p:nvPr>
        </p:nvSpPr>
        <p:spPr/>
        <p:txBody>
          <a:bodyPr/>
          <a:lstStyle/>
          <a:p>
            <a:r>
              <a:rPr lang="en-GB" dirty="0"/>
              <a:t>Owen., I, (no date), “Social constructionism and the theory, practise and research of psychotherapy:  A phenomenological psychology manifesto”, </a:t>
            </a:r>
            <a:r>
              <a:rPr lang="en-GB" u="sng" dirty="0">
                <a:hlinkClick r:id="rId2"/>
              </a:rPr>
              <a:t>www.intentionalitymodel.info/pdf/SOCCONST.pdf</a:t>
            </a:r>
            <a:r>
              <a:rPr lang="en-GB" dirty="0"/>
              <a:t>, (Accessed 4</a:t>
            </a:r>
            <a:r>
              <a:rPr lang="en-GB" baseline="30000" dirty="0"/>
              <a:t>th</a:t>
            </a:r>
            <a:r>
              <a:rPr lang="en-GB" dirty="0"/>
              <a:t> may 2018). </a:t>
            </a:r>
          </a:p>
          <a:p>
            <a:r>
              <a:rPr lang="en-GB" dirty="0" err="1"/>
              <a:t>PsycholoGenie</a:t>
            </a:r>
            <a:r>
              <a:rPr lang="en-GB" dirty="0"/>
              <a:t>, (no date; A), “The Thomas Theorem of Sociology Explained with Examples”, https://psychologenie.com/the-thomas-theorem-of-sociology-explained-with-examples, (Accessed; 6</a:t>
            </a:r>
            <a:r>
              <a:rPr lang="en-GB" baseline="30000" dirty="0"/>
              <a:t>th</a:t>
            </a:r>
            <a:r>
              <a:rPr lang="en-GB" dirty="0"/>
              <a:t> May 2018).  </a:t>
            </a:r>
          </a:p>
          <a:p>
            <a:r>
              <a:rPr lang="en-GB" dirty="0" err="1"/>
              <a:t>PsycholoGenie</a:t>
            </a:r>
            <a:r>
              <a:rPr lang="en-GB" dirty="0"/>
              <a:t>, (no date; B), “What is a Self-fulfilling Prophecy and How does it Work?”, </a:t>
            </a:r>
            <a:r>
              <a:rPr lang="en-GB" dirty="0">
                <a:hlinkClick r:id="rId3"/>
              </a:rPr>
              <a:t>https://psychologenie.com/what-is-self-fulfilling-prophecy-how-does-it-work</a:t>
            </a:r>
            <a:r>
              <a:rPr lang="en-GB" dirty="0"/>
              <a:t>, (Accessed; 6</a:t>
            </a:r>
            <a:r>
              <a:rPr lang="en-GB" baseline="30000" dirty="0"/>
              <a:t>th</a:t>
            </a:r>
            <a:r>
              <a:rPr lang="en-GB" dirty="0"/>
              <a:t> May 2018)</a:t>
            </a:r>
          </a:p>
        </p:txBody>
      </p:sp>
    </p:spTree>
    <p:extLst>
      <p:ext uri="{BB962C8B-B14F-4D97-AF65-F5344CB8AC3E}">
        <p14:creationId xmlns:p14="http://schemas.microsoft.com/office/powerpoint/2010/main" val="9423297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3697</TotalTime>
  <Words>629</Words>
  <Application>Microsoft Office PowerPoint</Application>
  <PresentationFormat>Widescreen</PresentationFormat>
  <Paragraphs>33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Times New Roman</vt:lpstr>
      <vt:lpstr>Wingdings 3</vt:lpstr>
      <vt:lpstr>Ion Boardroom</vt:lpstr>
      <vt:lpstr>Social Constructionism </vt:lpstr>
      <vt:lpstr>Social Constructionism </vt:lpstr>
      <vt:lpstr>Example </vt:lpstr>
      <vt:lpstr>Applying to 21st century  </vt:lpstr>
      <vt:lpstr>The Thomas Theorem</vt:lpstr>
      <vt:lpstr>Linking the Thomas Theorem to social constructionism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Constructionism </dc:title>
  <dc:creator>stacyburgess99@outlook.com</dc:creator>
  <cp:lastModifiedBy>stacyburgess99@outlook.com</cp:lastModifiedBy>
  <cp:revision>5</cp:revision>
  <dcterms:created xsi:type="dcterms:W3CDTF">2018-05-04T08:30:48Z</dcterms:created>
  <dcterms:modified xsi:type="dcterms:W3CDTF">2018-05-08T08:31:34Z</dcterms:modified>
</cp:coreProperties>
</file>