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57" r:id="rId3"/>
    <p:sldId id="258" r:id="rId4"/>
    <p:sldId id="259" r:id="rId5"/>
    <p:sldId id="260" r:id="rId6"/>
    <p:sldId id="261" r:id="rId7"/>
    <p:sldId id="262" r:id="rId8"/>
    <p:sldId id="263" r:id="rId9"/>
    <p:sldId id="265" r:id="rId10"/>
    <p:sldId id="264" r:id="rId11"/>
    <p:sldId id="266" r:id="rId12"/>
    <p:sldId id="267"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987" autoAdjust="0"/>
    <p:restoredTop sz="94660"/>
  </p:normalViewPr>
  <p:slideViewPr>
    <p:cSldViewPr snapToGrid="0">
      <p:cViewPr varScale="1">
        <p:scale>
          <a:sx n="86" d="100"/>
          <a:sy n="86" d="100"/>
        </p:scale>
        <p:origin x="514" y="5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5/15/2019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5/15/2019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5/15/2019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61BEF0D-F0BB-DE4B-95CE-6DB70DBA9567}" type="datetimeFigureOut">
              <a:rPr lang="en-US" dirty="0"/>
              <a:pPr/>
              <a:t>5/15/2019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5/15/2019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5/15/2019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5/15/2019</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5/15/2019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5/15/2019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5/15/2019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5/15/2019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dirty="0"/>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5/15/2019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5/15/2019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5/15/2019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5/15/2019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5/15/2019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157"/>
            <a:ext cx="2356674" cy="6853096"/>
            <a:chOff x="6627813" y="195610"/>
            <a:chExt cx="1952625" cy="5678141"/>
          </a:xfrm>
        </p:grpSpPr>
        <p:sp>
          <p:nvSpPr>
            <p:cNvPr id="11" name="Freeform 27"/>
            <p:cNvSpPr/>
            <p:nvPr/>
          </p:nvSpPr>
          <p:spPr bwMode="auto">
            <a:xfrm>
              <a:off x="6627813" y="195610"/>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5/15/2019</a:t>
            </a:fld>
            <a:endParaRPr lang="en-US" dirty="0"/>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D57F1E4F-1CFF-5643-939E-217C01CDF56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2" r:id="rId12"/>
    <p:sldLayoutId id="2147483663" r:id="rId13"/>
    <p:sldLayoutId id="2147483664" r:id="rId14"/>
    <p:sldLayoutId id="2147483658" r:id="rId15"/>
    <p:sldLayoutId id="2147483659" r:id="rId16"/>
  </p:sldLayoutIdLst>
  <p:txStyles>
    <p:titleStyle>
      <a:lvl1pPr algn="l" defTabSz="457200" rtl="0" eaLnBrk="1" latinLnBrk="0" hangingPunct="1">
        <a:spcBef>
          <a:spcPct val="0"/>
        </a:spcBef>
        <a:buNone/>
        <a:defRPr sz="3600" kern="1200">
          <a:solidFill>
            <a:schemeClr val="accent2">
              <a:lumMod val="7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image" Target="../media/image10.jpeg"/><Relationship Id="rId1" Type="http://schemas.openxmlformats.org/officeDocument/2006/relationships/slideLayout" Target="../slideLayouts/slideLayout2.xml"/><Relationship Id="rId4" Type="http://schemas.openxmlformats.org/officeDocument/2006/relationships/image" Target="../media/image12.jpe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8" Type="http://schemas.openxmlformats.org/officeDocument/2006/relationships/image" Target="../media/image17.png"/><Relationship Id="rId3" Type="http://schemas.openxmlformats.org/officeDocument/2006/relationships/image" Target="../media/image2.png"/><Relationship Id="rId7" Type="http://schemas.openxmlformats.org/officeDocument/2006/relationships/image" Target="../media/image16.png"/><Relationship Id="rId2" Type="http://schemas.openxmlformats.org/officeDocument/2006/relationships/image" Target="../media/image13.jpeg"/><Relationship Id="rId1" Type="http://schemas.openxmlformats.org/officeDocument/2006/relationships/slideLayout" Target="../slideLayouts/slideLayout2.xml"/><Relationship Id="rId6" Type="http://schemas.openxmlformats.org/officeDocument/2006/relationships/image" Target="../media/image15.png"/><Relationship Id="rId5" Type="http://schemas.openxmlformats.org/officeDocument/2006/relationships/image" Target="../media/image14.png"/><Relationship Id="rId4" Type="http://schemas.openxmlformats.org/officeDocument/2006/relationships/image" Target="../media/image6.png"/><Relationship Id="rId9" Type="http://schemas.openxmlformats.org/officeDocument/2006/relationships/image" Target="../media/image18.pn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0" y="-7144"/>
            <a:ext cx="12192000" cy="6865143"/>
          </a:xfrm>
          <a:prstGeom prst="rect">
            <a:avLst/>
          </a:prstGeom>
        </p:spPr>
      </p:pic>
      <p:sp>
        <p:nvSpPr>
          <p:cNvPr id="2" name="Title 1"/>
          <p:cNvSpPr>
            <a:spLocks noGrp="1"/>
          </p:cNvSpPr>
          <p:nvPr>
            <p:ph type="ctrTitle"/>
          </p:nvPr>
        </p:nvSpPr>
        <p:spPr>
          <a:xfrm>
            <a:off x="484091" y="135467"/>
            <a:ext cx="8915399" cy="1137773"/>
          </a:xfrm>
        </p:spPr>
        <p:txBody>
          <a:bodyPr/>
          <a:lstStyle/>
          <a:p>
            <a:r>
              <a:rPr lang="en-GB" dirty="0"/>
              <a:t>Asylum Seekers </a:t>
            </a:r>
          </a:p>
        </p:txBody>
      </p:sp>
      <p:sp>
        <p:nvSpPr>
          <p:cNvPr id="3" name="Subtitle 2"/>
          <p:cNvSpPr>
            <a:spLocks noGrp="1"/>
          </p:cNvSpPr>
          <p:nvPr>
            <p:ph type="subTitle" idx="1"/>
          </p:nvPr>
        </p:nvSpPr>
        <p:spPr>
          <a:xfrm>
            <a:off x="5755748" y="710098"/>
            <a:ext cx="4675186" cy="705753"/>
          </a:xfrm>
        </p:spPr>
        <p:txBody>
          <a:bodyPr/>
          <a:lstStyle/>
          <a:p>
            <a:r>
              <a:rPr lang="en-GB" dirty="0"/>
              <a:t>Equality &amp; Inclusion</a:t>
            </a:r>
          </a:p>
        </p:txBody>
      </p:sp>
    </p:spTree>
    <p:extLst>
      <p:ext uri="{BB962C8B-B14F-4D97-AF65-F5344CB8AC3E}">
        <p14:creationId xmlns:p14="http://schemas.microsoft.com/office/powerpoint/2010/main" val="153854440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current state of the asylum crisis in the UK</a:t>
            </a:r>
          </a:p>
        </p:txBody>
      </p:sp>
      <p:pic>
        <p:nvPicPr>
          <p:cNvPr id="2050" name="Picture 2" descr="https://upload.wikimedia.org/wikipedia/commons/thumb/8/80/Map_of_the_European_Migrant_Crisis_2015.png/1024px-Map_of_the_European_Migrant_Crisis_2015.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28134" y="1781022"/>
            <a:ext cx="3790388" cy="3527578"/>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descr="https://fullfact.org/media/uploads/uk_asylum_applications.png"/>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5139267" y="1460516"/>
            <a:ext cx="6365345" cy="509227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3673599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142325" y="459010"/>
            <a:ext cx="7362287" cy="1280890"/>
          </a:xfrm>
        </p:spPr>
        <p:txBody>
          <a:bodyPr/>
          <a:lstStyle/>
          <a:p>
            <a:r>
              <a:rPr lang="en-GB" dirty="0"/>
              <a:t>What happens when people arrive in the UK</a:t>
            </a:r>
          </a:p>
        </p:txBody>
      </p:sp>
      <p:sp>
        <p:nvSpPr>
          <p:cNvPr id="4" name="Content Placeholder 3"/>
          <p:cNvSpPr>
            <a:spLocks noGrp="1"/>
          </p:cNvSpPr>
          <p:nvPr>
            <p:ph idx="1"/>
          </p:nvPr>
        </p:nvSpPr>
        <p:spPr>
          <a:xfrm>
            <a:off x="1754711" y="2741967"/>
            <a:ext cx="7086803" cy="3777622"/>
          </a:xfrm>
        </p:spPr>
        <p:txBody>
          <a:bodyPr/>
          <a:lstStyle/>
          <a:p>
            <a:r>
              <a:rPr lang="en-GB" dirty="0"/>
              <a:t>Told to report to police upon arrival in the UK or as soon as you think it is unsafe to return to own country</a:t>
            </a:r>
          </a:p>
          <a:p>
            <a:r>
              <a:rPr lang="en-GB" dirty="0"/>
              <a:t>If caught illegally in UK then arrest on migration offence</a:t>
            </a:r>
          </a:p>
          <a:p>
            <a:r>
              <a:rPr lang="en-GB" dirty="0"/>
              <a:t>Legitimate claims are giving accommodation by the Home Office</a:t>
            </a:r>
          </a:p>
          <a:p>
            <a:r>
              <a:rPr lang="en-GB" dirty="0"/>
              <a:t>Sometimes in detention centres run by HM prison service</a:t>
            </a:r>
          </a:p>
          <a:p>
            <a:pPr fontAlgn="base"/>
            <a:r>
              <a:rPr lang="en-GB" dirty="0"/>
              <a:t>Financial help </a:t>
            </a:r>
            <a:r>
              <a:rPr lang="en-GB" sz="1000" dirty="0"/>
              <a:t>A single person gets £36.95 per week A single parent with one child gets £73.90</a:t>
            </a:r>
          </a:p>
          <a:p>
            <a:pPr marL="0" indent="0" fontAlgn="base">
              <a:buNone/>
            </a:pPr>
            <a:r>
              <a:rPr lang="en-GB" sz="1000" dirty="0"/>
              <a:t>	 A single parent with two children gets £110.85A couple with two children gets £147.80</a:t>
            </a:r>
          </a:p>
          <a:p>
            <a:endParaRPr lang="en-GB" dirty="0"/>
          </a:p>
        </p:txBody>
      </p:sp>
      <p:pic>
        <p:nvPicPr>
          <p:cNvPr id="3076" name="Picture 4" descr="Related image"/>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97263" y="101600"/>
            <a:ext cx="3718062" cy="2478088"/>
          </a:xfrm>
          <a:prstGeom prst="rect">
            <a:avLst/>
          </a:prstGeom>
          <a:noFill/>
          <a:extLst>
            <a:ext uri="{909E8E84-426E-40DD-AFC4-6F175D3DCCD1}">
              <a14:hiddenFill xmlns:a14="http://schemas.microsoft.com/office/drawing/2010/main">
                <a:solidFill>
                  <a:srgbClr val="FFFFFF"/>
                </a:solidFill>
              </a14:hiddenFill>
            </a:ext>
          </a:extLst>
        </p:spPr>
      </p:pic>
      <p:pic>
        <p:nvPicPr>
          <p:cNvPr id="1026" name="Picture 2" descr="Image result for refugee detention centres uk"/>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690128" y="2965143"/>
            <a:ext cx="3445004" cy="2423604"/>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p:cNvSpPr txBox="1"/>
          <p:nvPr/>
        </p:nvSpPr>
        <p:spPr>
          <a:xfrm>
            <a:off x="10208029" y="6234545"/>
            <a:ext cx="1695797" cy="369332"/>
          </a:xfrm>
          <a:prstGeom prst="rect">
            <a:avLst/>
          </a:prstGeom>
          <a:noFill/>
        </p:spPr>
        <p:txBody>
          <a:bodyPr wrap="square" rtlCol="0">
            <a:spAutoFit/>
          </a:bodyPr>
          <a:lstStyle/>
          <a:p>
            <a:r>
              <a:rPr lang="en-GB" dirty="0"/>
              <a:t>(BBC, 2015)</a:t>
            </a:r>
          </a:p>
        </p:txBody>
      </p:sp>
    </p:spTree>
    <p:extLst>
      <p:ext uri="{BB962C8B-B14F-4D97-AF65-F5344CB8AC3E}">
        <p14:creationId xmlns:p14="http://schemas.microsoft.com/office/powerpoint/2010/main" val="274057385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Achieving asylum status in the UK</a:t>
            </a:r>
          </a:p>
        </p:txBody>
      </p:sp>
      <p:pic>
        <p:nvPicPr>
          <p:cNvPr id="4" name="Content Placeholder 3"/>
          <p:cNvPicPr>
            <a:picLocks noGrp="1" noChangeAspect="1"/>
          </p:cNvPicPr>
          <p:nvPr>
            <p:ph idx="1"/>
          </p:nvPr>
        </p:nvPicPr>
        <p:blipFill>
          <a:blip r:embed="rId2"/>
          <a:stretch>
            <a:fillRect/>
          </a:stretch>
        </p:blipFill>
        <p:spPr>
          <a:xfrm>
            <a:off x="8263926" y="1264555"/>
            <a:ext cx="3560373" cy="2853175"/>
          </a:xfrm>
          <a:prstGeom prst="rect">
            <a:avLst/>
          </a:prstGeom>
        </p:spPr>
      </p:pic>
      <p:sp>
        <p:nvSpPr>
          <p:cNvPr id="5" name="TextBox 4"/>
          <p:cNvSpPr txBox="1"/>
          <p:nvPr/>
        </p:nvSpPr>
        <p:spPr>
          <a:xfrm>
            <a:off x="2159000" y="1536700"/>
            <a:ext cx="5969000" cy="4247317"/>
          </a:xfrm>
          <a:prstGeom prst="rect">
            <a:avLst/>
          </a:prstGeom>
          <a:noFill/>
        </p:spPr>
        <p:txBody>
          <a:bodyPr wrap="square" rtlCol="0">
            <a:spAutoFit/>
          </a:bodyPr>
          <a:lstStyle/>
          <a:p>
            <a:r>
              <a:rPr lang="en-GB" b="1" u="sng" dirty="0"/>
              <a:t>Asylum application process</a:t>
            </a:r>
          </a:p>
          <a:p>
            <a:endParaRPr lang="en-GB" dirty="0"/>
          </a:p>
          <a:p>
            <a:pPr fontAlgn="base"/>
            <a:r>
              <a:rPr lang="en-GB" dirty="0">
                <a:solidFill>
                  <a:srgbClr val="404040"/>
                </a:solidFill>
                <a:latin typeface="Helmet"/>
              </a:rPr>
              <a:t>The government aims for processing within 6 months</a:t>
            </a:r>
          </a:p>
          <a:p>
            <a:pPr fontAlgn="base"/>
            <a:endParaRPr lang="en-GB" dirty="0">
              <a:solidFill>
                <a:srgbClr val="404040"/>
              </a:solidFill>
              <a:latin typeface="Helmet"/>
            </a:endParaRPr>
          </a:p>
          <a:p>
            <a:pPr fontAlgn="base"/>
            <a:r>
              <a:rPr lang="en-GB" dirty="0">
                <a:solidFill>
                  <a:srgbClr val="404040"/>
                </a:solidFill>
                <a:latin typeface="Helmet"/>
              </a:rPr>
              <a:t>FastTrack Detained in centres speed up this process (22days) but most take longer.</a:t>
            </a:r>
          </a:p>
          <a:p>
            <a:pPr fontAlgn="base"/>
            <a:endParaRPr lang="en-GB" dirty="0">
              <a:solidFill>
                <a:srgbClr val="404040"/>
              </a:solidFill>
              <a:latin typeface="Helmet"/>
            </a:endParaRPr>
          </a:p>
          <a:p>
            <a:pPr fontAlgn="base"/>
            <a:r>
              <a:rPr lang="en-GB" dirty="0">
                <a:solidFill>
                  <a:srgbClr val="404040"/>
                </a:solidFill>
                <a:latin typeface="Helmet"/>
              </a:rPr>
              <a:t>Fast Track deemed unlawful in June 2015 </a:t>
            </a:r>
          </a:p>
          <a:p>
            <a:pPr fontAlgn="base"/>
            <a:r>
              <a:rPr lang="en-GB" dirty="0">
                <a:solidFill>
                  <a:srgbClr val="404040"/>
                </a:solidFill>
                <a:latin typeface="Helmet"/>
              </a:rPr>
              <a:t>Applicants at a "serious procedural disadvantage".</a:t>
            </a:r>
          </a:p>
          <a:p>
            <a:pPr fontAlgn="base"/>
            <a:endParaRPr lang="en-GB" dirty="0">
              <a:solidFill>
                <a:srgbClr val="404040"/>
              </a:solidFill>
              <a:latin typeface="Helmet"/>
            </a:endParaRPr>
          </a:p>
          <a:p>
            <a:pPr fontAlgn="base"/>
            <a:r>
              <a:rPr lang="en-GB" dirty="0">
                <a:solidFill>
                  <a:srgbClr val="404040"/>
                </a:solidFill>
                <a:latin typeface="Helmet"/>
              </a:rPr>
              <a:t>Many denied applications end up in illegally staying in the UK, appeals process, some are forcibly removed.</a:t>
            </a:r>
          </a:p>
          <a:p>
            <a:pPr fontAlgn="base"/>
            <a:endParaRPr lang="en-GB" dirty="0">
              <a:solidFill>
                <a:srgbClr val="404040"/>
              </a:solidFill>
              <a:latin typeface="Helmet"/>
            </a:endParaRPr>
          </a:p>
          <a:p>
            <a:pPr fontAlgn="base"/>
            <a:r>
              <a:rPr lang="en-GB" dirty="0">
                <a:solidFill>
                  <a:srgbClr val="404040"/>
                </a:solidFill>
                <a:latin typeface="Helmet"/>
              </a:rPr>
              <a:t>Official Refugee status lasts 5years and then reapply</a:t>
            </a:r>
          </a:p>
          <a:p>
            <a:endParaRPr lang="en-GB" dirty="0"/>
          </a:p>
        </p:txBody>
      </p:sp>
      <p:pic>
        <p:nvPicPr>
          <p:cNvPr id="3074" name="Picture 2" descr="https://photos.smugmug.com/End-Indefinite-Detention/i-52q9v6m/0/d8290249/S/IMG_6864-S.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263926" y="4250948"/>
            <a:ext cx="3560373" cy="2376548"/>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p:cNvSpPr txBox="1"/>
          <p:nvPr/>
        </p:nvSpPr>
        <p:spPr>
          <a:xfrm>
            <a:off x="10222345" y="6576048"/>
            <a:ext cx="2911764" cy="246221"/>
          </a:xfrm>
          <a:prstGeom prst="rect">
            <a:avLst/>
          </a:prstGeom>
          <a:noFill/>
        </p:spPr>
        <p:txBody>
          <a:bodyPr wrap="square" rtlCol="0">
            <a:spAutoFit/>
          </a:bodyPr>
          <a:lstStyle/>
          <a:p>
            <a:r>
              <a:rPr lang="en-GB" sz="1000" dirty="0"/>
              <a:t>(</a:t>
            </a:r>
            <a:r>
              <a:rPr lang="en-GB" sz="1000" dirty="0" err="1"/>
              <a:t>Ventoura</a:t>
            </a:r>
            <a:r>
              <a:rPr lang="en-GB" sz="1000" dirty="0"/>
              <a:t>, 2019)</a:t>
            </a:r>
          </a:p>
        </p:txBody>
      </p:sp>
      <p:sp>
        <p:nvSpPr>
          <p:cNvPr id="6" name="TextBox 5">
            <a:extLst>
              <a:ext uri="{FF2B5EF4-FFF2-40B4-BE49-F238E27FC236}">
                <a16:creationId xmlns:a16="http://schemas.microsoft.com/office/drawing/2014/main" id="{781B8A7D-B4AA-4013-976F-0881C81D9EFE}"/>
              </a:ext>
            </a:extLst>
          </p:cNvPr>
          <p:cNvSpPr txBox="1"/>
          <p:nvPr/>
        </p:nvSpPr>
        <p:spPr>
          <a:xfrm>
            <a:off x="4545367" y="5619565"/>
            <a:ext cx="3266983" cy="246221"/>
          </a:xfrm>
          <a:prstGeom prst="rect">
            <a:avLst/>
          </a:prstGeom>
          <a:noFill/>
        </p:spPr>
        <p:txBody>
          <a:bodyPr wrap="square" rtlCol="0">
            <a:spAutoFit/>
          </a:bodyPr>
          <a:lstStyle/>
          <a:p>
            <a:r>
              <a:rPr lang="en-GB" sz="1000" dirty="0"/>
              <a:t>(BBC, 2015; Refugee Council, 2019)</a:t>
            </a:r>
          </a:p>
        </p:txBody>
      </p:sp>
    </p:spTree>
    <p:extLst>
      <p:ext uri="{BB962C8B-B14F-4D97-AF65-F5344CB8AC3E}">
        <p14:creationId xmlns:p14="http://schemas.microsoft.com/office/powerpoint/2010/main" val="57475018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Refugee Barriers to Inclusion</a:t>
            </a:r>
          </a:p>
        </p:txBody>
      </p:sp>
      <p:sp>
        <p:nvSpPr>
          <p:cNvPr id="3" name="Content Placeholder 2"/>
          <p:cNvSpPr>
            <a:spLocks noGrp="1"/>
          </p:cNvSpPr>
          <p:nvPr>
            <p:ph idx="1"/>
          </p:nvPr>
        </p:nvSpPr>
        <p:spPr>
          <a:xfrm>
            <a:off x="4468812" y="1264555"/>
            <a:ext cx="7933293" cy="5482474"/>
          </a:xfrm>
        </p:spPr>
        <p:txBody>
          <a:bodyPr>
            <a:normAutofit fontScale="70000" lnSpcReduction="20000"/>
          </a:bodyPr>
          <a:lstStyle/>
          <a:p>
            <a:r>
              <a:rPr lang="en-GB" sz="3200" dirty="0"/>
              <a:t>Insecure legal status. </a:t>
            </a:r>
          </a:p>
          <a:p>
            <a:r>
              <a:rPr lang="en-GB" sz="3200" dirty="0"/>
              <a:t>Poor housing conditions. </a:t>
            </a:r>
          </a:p>
          <a:p>
            <a:r>
              <a:rPr lang="en-GB" sz="3200" dirty="0"/>
              <a:t>Skills – qualifications and language</a:t>
            </a:r>
          </a:p>
          <a:p>
            <a:r>
              <a:rPr lang="en-GB" sz="3200" dirty="0"/>
              <a:t>A lack of access to education. </a:t>
            </a:r>
          </a:p>
          <a:p>
            <a:r>
              <a:rPr lang="en-GB" sz="3200" dirty="0"/>
              <a:t>Lack of employment opportunities.</a:t>
            </a:r>
          </a:p>
          <a:p>
            <a:r>
              <a:rPr lang="en-GB" sz="3200" dirty="0"/>
              <a:t>Prejudice and discrimination.</a:t>
            </a:r>
          </a:p>
          <a:p>
            <a:endParaRPr lang="en-GB" sz="3200" dirty="0"/>
          </a:p>
          <a:p>
            <a:pPr marL="0" indent="0">
              <a:buNone/>
            </a:pPr>
            <a:endParaRPr lang="en-GB" sz="3200" dirty="0"/>
          </a:p>
          <a:p>
            <a:r>
              <a:rPr lang="en-GB" sz="3200" dirty="0"/>
              <a:t>Media play a part in the prejudices by stereotyping refugees with negative labels and driving societal inequality – dehumanising refugees.</a:t>
            </a:r>
          </a:p>
          <a:p>
            <a:pPr marL="0" indent="0">
              <a:buNone/>
            </a:pPr>
            <a:r>
              <a:rPr lang="en-GB" sz="3200" dirty="0"/>
              <a:t>	</a:t>
            </a:r>
          </a:p>
          <a:p>
            <a:r>
              <a:rPr lang="en-GB" sz="3200" dirty="0"/>
              <a:t>Rehumanising and recognising refugees as human beings is important- personal experiences help.																</a:t>
            </a:r>
            <a:endParaRPr lang="en-GB" sz="1000" dirty="0"/>
          </a:p>
        </p:txBody>
      </p:sp>
      <p:pic>
        <p:nvPicPr>
          <p:cNvPr id="4" name="Picture 3"/>
          <p:cNvPicPr>
            <a:picLocks noChangeAspect="1"/>
          </p:cNvPicPr>
          <p:nvPr/>
        </p:nvPicPr>
        <p:blipFill>
          <a:blip r:embed="rId2"/>
          <a:stretch>
            <a:fillRect/>
          </a:stretch>
        </p:blipFill>
        <p:spPr>
          <a:xfrm>
            <a:off x="380925" y="4278621"/>
            <a:ext cx="4087887" cy="2367645"/>
          </a:xfrm>
          <a:prstGeom prst="rect">
            <a:avLst/>
          </a:prstGeom>
        </p:spPr>
      </p:pic>
      <p:sp>
        <p:nvSpPr>
          <p:cNvPr id="5" name="TextBox 4"/>
          <p:cNvSpPr txBox="1"/>
          <p:nvPr/>
        </p:nvSpPr>
        <p:spPr>
          <a:xfrm>
            <a:off x="2860665" y="6611779"/>
            <a:ext cx="3048000" cy="246221"/>
          </a:xfrm>
          <a:prstGeom prst="rect">
            <a:avLst/>
          </a:prstGeom>
          <a:noFill/>
        </p:spPr>
        <p:txBody>
          <a:bodyPr wrap="square" rtlCol="0">
            <a:spAutoFit/>
          </a:bodyPr>
          <a:lstStyle/>
          <a:p>
            <a:r>
              <a:rPr lang="en-GB" sz="1000" dirty="0"/>
              <a:t>(Worthington et al, 2017)</a:t>
            </a:r>
          </a:p>
        </p:txBody>
      </p:sp>
      <p:pic>
        <p:nvPicPr>
          <p:cNvPr id="6" name="Picture 5">
            <a:extLst>
              <a:ext uri="{FF2B5EF4-FFF2-40B4-BE49-F238E27FC236}">
                <a16:creationId xmlns:a16="http://schemas.microsoft.com/office/drawing/2014/main" id="{A8823DCA-13D0-4EBC-B285-A0388BF776FF}"/>
              </a:ext>
            </a:extLst>
          </p:cNvPr>
          <p:cNvPicPr>
            <a:picLocks noChangeAspect="1"/>
          </p:cNvPicPr>
          <p:nvPr/>
        </p:nvPicPr>
        <p:blipFill>
          <a:blip r:embed="rId3"/>
          <a:stretch>
            <a:fillRect/>
          </a:stretch>
        </p:blipFill>
        <p:spPr>
          <a:xfrm>
            <a:off x="641427" y="1389275"/>
            <a:ext cx="3566881" cy="2576706"/>
          </a:xfrm>
          <a:prstGeom prst="rect">
            <a:avLst/>
          </a:prstGeom>
        </p:spPr>
      </p:pic>
      <p:sp>
        <p:nvSpPr>
          <p:cNvPr id="7" name="TextBox 6">
            <a:extLst>
              <a:ext uri="{FF2B5EF4-FFF2-40B4-BE49-F238E27FC236}">
                <a16:creationId xmlns:a16="http://schemas.microsoft.com/office/drawing/2014/main" id="{5FA37259-6354-4EA5-9B98-7335442E2CDC}"/>
              </a:ext>
            </a:extLst>
          </p:cNvPr>
          <p:cNvSpPr txBox="1"/>
          <p:nvPr/>
        </p:nvSpPr>
        <p:spPr>
          <a:xfrm>
            <a:off x="6542843" y="4064404"/>
            <a:ext cx="5965794" cy="307777"/>
          </a:xfrm>
          <a:prstGeom prst="rect">
            <a:avLst/>
          </a:prstGeom>
          <a:noFill/>
        </p:spPr>
        <p:txBody>
          <a:bodyPr wrap="square" rtlCol="0">
            <a:spAutoFit/>
          </a:bodyPr>
          <a:lstStyle/>
          <a:p>
            <a:r>
              <a:rPr lang="en-GB" sz="1400" dirty="0"/>
              <a:t>(Welsh Assembly Government, 2008; Crawley and Crimes, 2009)</a:t>
            </a:r>
          </a:p>
        </p:txBody>
      </p:sp>
      <p:sp>
        <p:nvSpPr>
          <p:cNvPr id="8" name="TextBox 7">
            <a:extLst>
              <a:ext uri="{FF2B5EF4-FFF2-40B4-BE49-F238E27FC236}">
                <a16:creationId xmlns:a16="http://schemas.microsoft.com/office/drawing/2014/main" id="{B1DC9214-8553-4BF0-BD88-3BE096948683}"/>
              </a:ext>
            </a:extLst>
          </p:cNvPr>
          <p:cNvSpPr txBox="1"/>
          <p:nvPr/>
        </p:nvSpPr>
        <p:spPr>
          <a:xfrm>
            <a:off x="10413507" y="5408779"/>
            <a:ext cx="2041864" cy="246221"/>
          </a:xfrm>
          <a:prstGeom prst="rect">
            <a:avLst/>
          </a:prstGeom>
          <a:noFill/>
        </p:spPr>
        <p:txBody>
          <a:bodyPr wrap="square" rtlCol="0">
            <a:spAutoFit/>
          </a:bodyPr>
          <a:lstStyle/>
          <a:p>
            <a:r>
              <a:rPr lang="en-GB" sz="1000" dirty="0"/>
              <a:t>(Cohen,2011)</a:t>
            </a:r>
          </a:p>
        </p:txBody>
      </p:sp>
      <p:sp>
        <p:nvSpPr>
          <p:cNvPr id="9" name="TextBox 8">
            <a:extLst>
              <a:ext uri="{FF2B5EF4-FFF2-40B4-BE49-F238E27FC236}">
                <a16:creationId xmlns:a16="http://schemas.microsoft.com/office/drawing/2014/main" id="{2A5E7084-B835-4BDD-AF7E-403F33E5C202}"/>
              </a:ext>
            </a:extLst>
          </p:cNvPr>
          <p:cNvSpPr txBox="1"/>
          <p:nvPr/>
        </p:nvSpPr>
        <p:spPr>
          <a:xfrm>
            <a:off x="10120543" y="6404330"/>
            <a:ext cx="2902998" cy="246221"/>
          </a:xfrm>
          <a:prstGeom prst="rect">
            <a:avLst/>
          </a:prstGeom>
          <a:noFill/>
        </p:spPr>
        <p:txBody>
          <a:bodyPr wrap="square" rtlCol="0">
            <a:spAutoFit/>
          </a:bodyPr>
          <a:lstStyle/>
          <a:p>
            <a:r>
              <a:rPr lang="en-GB" sz="1000" dirty="0"/>
              <a:t>(Kirkwood, 2017)</a:t>
            </a:r>
          </a:p>
        </p:txBody>
      </p:sp>
    </p:spTree>
    <p:extLst>
      <p:ext uri="{BB962C8B-B14F-4D97-AF65-F5344CB8AC3E}">
        <p14:creationId xmlns:p14="http://schemas.microsoft.com/office/powerpoint/2010/main" val="263186193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Barriers to Equality</a:t>
            </a:r>
          </a:p>
        </p:txBody>
      </p:sp>
      <p:sp>
        <p:nvSpPr>
          <p:cNvPr id="3" name="Content Placeholder 2"/>
          <p:cNvSpPr>
            <a:spLocks noGrp="1"/>
          </p:cNvSpPr>
          <p:nvPr>
            <p:ph idx="1"/>
          </p:nvPr>
        </p:nvSpPr>
        <p:spPr>
          <a:xfrm>
            <a:off x="2445596" y="1264555"/>
            <a:ext cx="9059016" cy="640445"/>
          </a:xfrm>
        </p:spPr>
        <p:txBody>
          <a:bodyPr>
            <a:normAutofit/>
          </a:bodyPr>
          <a:lstStyle/>
          <a:p>
            <a:r>
              <a:rPr lang="en-GB" dirty="0"/>
              <a:t>Refugee status doesn’t mean you can immediately restart career many refugees experience barriers to employment in particular.</a:t>
            </a:r>
          </a:p>
          <a:p>
            <a:pPr lvl="3"/>
            <a:endParaRPr lang="en-GB" dirty="0"/>
          </a:p>
          <a:p>
            <a:endParaRPr lang="en-GB" dirty="0"/>
          </a:p>
          <a:p>
            <a:pPr marL="0" indent="0">
              <a:buNone/>
            </a:pPr>
            <a:endParaRPr lang="en-GB" dirty="0"/>
          </a:p>
        </p:txBody>
      </p:sp>
      <p:pic>
        <p:nvPicPr>
          <p:cNvPr id="2050" name="Picture 2" descr="Wahid Ahmad in the shop where he stacks shelves in north London"/>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98266" y="1885300"/>
            <a:ext cx="1315777" cy="789466"/>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descr="Iftikhar-ul-haq Khan"/>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931585" y="1885300"/>
            <a:ext cx="1234152" cy="740491"/>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p:cNvSpPr txBox="1"/>
          <p:nvPr/>
        </p:nvSpPr>
        <p:spPr>
          <a:xfrm>
            <a:off x="1784354" y="1852163"/>
            <a:ext cx="2601884" cy="553998"/>
          </a:xfrm>
          <a:prstGeom prst="rect">
            <a:avLst/>
          </a:prstGeom>
          <a:noFill/>
        </p:spPr>
        <p:txBody>
          <a:bodyPr wrap="square" rtlCol="0">
            <a:spAutoFit/>
          </a:bodyPr>
          <a:lstStyle/>
          <a:p>
            <a:pPr lvl="0">
              <a:spcBef>
                <a:spcPts val="1000"/>
              </a:spcBef>
              <a:buClr>
                <a:srgbClr val="353535"/>
              </a:buClr>
            </a:pPr>
            <a:r>
              <a:rPr lang="en-GB" sz="1000" b="1" dirty="0">
                <a:solidFill>
                  <a:prstClr val="black">
                    <a:lumMod val="75000"/>
                    <a:lumOff val="25000"/>
                  </a:prstClr>
                </a:solidFill>
              </a:rPr>
              <a:t>Wahid Ahmad, 33</a:t>
            </a:r>
            <a:br>
              <a:rPr lang="en-GB" sz="1000" b="1" dirty="0">
                <a:solidFill>
                  <a:prstClr val="black">
                    <a:lumMod val="75000"/>
                    <a:lumOff val="25000"/>
                  </a:prstClr>
                </a:solidFill>
              </a:rPr>
            </a:br>
            <a:r>
              <a:rPr lang="en-GB" sz="1000" b="1" dirty="0">
                <a:solidFill>
                  <a:prstClr val="black">
                    <a:lumMod val="75000"/>
                    <a:lumOff val="25000"/>
                  </a:prstClr>
                </a:solidFill>
              </a:rPr>
              <a:t>Was: civil engineer, Afghanistan</a:t>
            </a:r>
            <a:br>
              <a:rPr lang="en-GB" sz="1000" b="1" dirty="0">
                <a:solidFill>
                  <a:prstClr val="black">
                    <a:lumMod val="75000"/>
                    <a:lumOff val="25000"/>
                  </a:prstClr>
                </a:solidFill>
              </a:rPr>
            </a:br>
            <a:r>
              <a:rPr lang="en-GB" sz="1000" b="1" dirty="0">
                <a:solidFill>
                  <a:prstClr val="black">
                    <a:lumMod val="75000"/>
                    <a:lumOff val="25000"/>
                  </a:prstClr>
                </a:solidFill>
              </a:rPr>
              <a:t>Now: shelf stacker, north London</a:t>
            </a:r>
            <a:endParaRPr lang="en-GB" sz="1000" dirty="0">
              <a:solidFill>
                <a:prstClr val="black">
                  <a:lumMod val="75000"/>
                  <a:lumOff val="25000"/>
                </a:prstClr>
              </a:solidFill>
            </a:endParaRPr>
          </a:p>
        </p:txBody>
      </p:sp>
      <p:sp>
        <p:nvSpPr>
          <p:cNvPr id="6" name="TextBox 5"/>
          <p:cNvSpPr txBox="1"/>
          <p:nvPr/>
        </p:nvSpPr>
        <p:spPr>
          <a:xfrm>
            <a:off x="5129232" y="1885300"/>
            <a:ext cx="2667290" cy="707886"/>
          </a:xfrm>
          <a:prstGeom prst="rect">
            <a:avLst/>
          </a:prstGeom>
          <a:noFill/>
        </p:spPr>
        <p:txBody>
          <a:bodyPr wrap="square" rtlCol="0">
            <a:spAutoFit/>
          </a:bodyPr>
          <a:lstStyle/>
          <a:p>
            <a:r>
              <a:rPr lang="en-GB" sz="1000" b="1" dirty="0" err="1">
                <a:solidFill>
                  <a:srgbClr val="121212"/>
                </a:solidFill>
              </a:rPr>
              <a:t>Iftikhar-ul-haq</a:t>
            </a:r>
            <a:r>
              <a:rPr lang="en-GB" sz="1000" b="1" dirty="0">
                <a:solidFill>
                  <a:srgbClr val="121212"/>
                </a:solidFill>
              </a:rPr>
              <a:t> Khan, 46</a:t>
            </a:r>
          </a:p>
          <a:p>
            <a:r>
              <a:rPr lang="en-GB" sz="1000" b="1" dirty="0">
                <a:solidFill>
                  <a:srgbClr val="121212"/>
                </a:solidFill>
              </a:rPr>
              <a:t>Was: supreme court lawyer, Pakistan</a:t>
            </a:r>
            <a:br>
              <a:rPr lang="en-GB" sz="1000" b="1" dirty="0">
                <a:solidFill>
                  <a:srgbClr val="121212"/>
                </a:solidFill>
              </a:rPr>
            </a:br>
            <a:r>
              <a:rPr lang="en-GB" sz="1000" b="1" dirty="0">
                <a:solidFill>
                  <a:srgbClr val="121212"/>
                </a:solidFill>
              </a:rPr>
              <a:t>Now: volunteer, Citizens Advice, Liverpool</a:t>
            </a:r>
            <a:endParaRPr lang="en-GB" sz="1000" b="1" i="0" dirty="0">
              <a:solidFill>
                <a:srgbClr val="121212"/>
              </a:solidFill>
              <a:effectLst/>
            </a:endParaRPr>
          </a:p>
        </p:txBody>
      </p:sp>
      <p:sp>
        <p:nvSpPr>
          <p:cNvPr id="7" name="Rectangle 6"/>
          <p:cNvSpPr/>
          <p:nvPr/>
        </p:nvSpPr>
        <p:spPr>
          <a:xfrm>
            <a:off x="8963140" y="1854901"/>
            <a:ext cx="3001143" cy="553998"/>
          </a:xfrm>
          <a:prstGeom prst="rect">
            <a:avLst/>
          </a:prstGeom>
        </p:spPr>
        <p:txBody>
          <a:bodyPr wrap="none">
            <a:spAutoFit/>
          </a:bodyPr>
          <a:lstStyle/>
          <a:p>
            <a:r>
              <a:rPr lang="en-GB" sz="1000" b="1" dirty="0">
                <a:solidFill>
                  <a:srgbClr val="121212"/>
                </a:solidFill>
              </a:rPr>
              <a:t>Agnes </a:t>
            </a:r>
            <a:r>
              <a:rPr lang="en-GB" sz="1000" b="1" dirty="0" err="1">
                <a:solidFill>
                  <a:srgbClr val="121212"/>
                </a:solidFill>
              </a:rPr>
              <a:t>Tanoh</a:t>
            </a:r>
            <a:r>
              <a:rPr lang="en-GB" sz="1000" b="1" dirty="0">
                <a:solidFill>
                  <a:srgbClr val="121212"/>
                </a:solidFill>
              </a:rPr>
              <a:t>, 57</a:t>
            </a:r>
          </a:p>
          <a:p>
            <a:r>
              <a:rPr lang="en-GB" sz="1000" b="1" dirty="0">
                <a:solidFill>
                  <a:srgbClr val="121212"/>
                </a:solidFill>
              </a:rPr>
              <a:t>Was: senior government adviser, Ivory Coast.</a:t>
            </a:r>
            <a:br>
              <a:rPr lang="en-GB" sz="1000" b="1" dirty="0">
                <a:solidFill>
                  <a:srgbClr val="121212"/>
                </a:solidFill>
              </a:rPr>
            </a:br>
            <a:r>
              <a:rPr lang="en-GB" sz="1000" b="1" dirty="0">
                <a:solidFill>
                  <a:srgbClr val="121212"/>
                </a:solidFill>
              </a:rPr>
              <a:t>Now: destitute asylum seeker, Birmingham</a:t>
            </a:r>
            <a:endParaRPr lang="en-GB" sz="1000" b="1" i="0" dirty="0">
              <a:solidFill>
                <a:srgbClr val="121212"/>
              </a:solidFill>
              <a:effectLst/>
            </a:endParaRPr>
          </a:p>
        </p:txBody>
      </p:sp>
      <p:pic>
        <p:nvPicPr>
          <p:cNvPr id="2054" name="Picture 6" descr="Agnes Tanoh"/>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606816" y="1880598"/>
            <a:ext cx="1282659" cy="769595"/>
          </a:xfrm>
          <a:prstGeom prst="rect">
            <a:avLst/>
          </a:prstGeom>
          <a:noFill/>
          <a:extLst>
            <a:ext uri="{909E8E84-426E-40DD-AFC4-6F175D3DCCD1}">
              <a14:hiddenFill xmlns:a14="http://schemas.microsoft.com/office/drawing/2010/main">
                <a:solidFill>
                  <a:srgbClr val="FFFFFF"/>
                </a:solidFill>
              </a14:hiddenFill>
            </a:ext>
          </a:extLst>
        </p:spPr>
      </p:pic>
      <p:sp>
        <p:nvSpPr>
          <p:cNvPr id="8" name="TextBox 7"/>
          <p:cNvSpPr txBox="1"/>
          <p:nvPr/>
        </p:nvSpPr>
        <p:spPr>
          <a:xfrm>
            <a:off x="10622254" y="2502680"/>
            <a:ext cx="1417346" cy="246221"/>
          </a:xfrm>
          <a:prstGeom prst="rect">
            <a:avLst/>
          </a:prstGeom>
          <a:noFill/>
        </p:spPr>
        <p:txBody>
          <a:bodyPr wrap="square" rtlCol="0">
            <a:spAutoFit/>
          </a:bodyPr>
          <a:lstStyle/>
          <a:p>
            <a:r>
              <a:rPr lang="en-GB" sz="1000" dirty="0"/>
              <a:t>(Gentleman, 2014)</a:t>
            </a:r>
          </a:p>
        </p:txBody>
      </p:sp>
      <p:sp>
        <p:nvSpPr>
          <p:cNvPr id="4" name="TextBox 3">
            <a:extLst>
              <a:ext uri="{FF2B5EF4-FFF2-40B4-BE49-F238E27FC236}">
                <a16:creationId xmlns:a16="http://schemas.microsoft.com/office/drawing/2014/main" id="{BD981D6A-407C-4B59-8526-20CAFF1C5C02}"/>
              </a:ext>
            </a:extLst>
          </p:cNvPr>
          <p:cNvSpPr txBox="1"/>
          <p:nvPr/>
        </p:nvSpPr>
        <p:spPr>
          <a:xfrm>
            <a:off x="2246050" y="2911876"/>
            <a:ext cx="9682967" cy="3139321"/>
          </a:xfrm>
          <a:prstGeom prst="rect">
            <a:avLst/>
          </a:prstGeom>
          <a:noFill/>
        </p:spPr>
        <p:txBody>
          <a:bodyPr wrap="square" rtlCol="0">
            <a:spAutoFit/>
          </a:bodyPr>
          <a:lstStyle/>
          <a:p>
            <a:r>
              <a:rPr lang="en-GB" dirty="0"/>
              <a:t>Media portrayal stereotypes typical vulnerable, benefit-dependant refugee families perpetuating the ‘burden on society’ mentality.</a:t>
            </a:r>
          </a:p>
          <a:p>
            <a:endParaRPr lang="en-GB" dirty="0"/>
          </a:p>
          <a:p>
            <a:r>
              <a:rPr lang="en-GB" dirty="0"/>
              <a:t>Refugees have the legal right to work but often qualifications are not recognised so retrain for UK equivalent.             (Whilst out of work though many become de-skilled)</a:t>
            </a:r>
          </a:p>
          <a:p>
            <a:endParaRPr lang="en-GB" dirty="0"/>
          </a:p>
          <a:p>
            <a:r>
              <a:rPr lang="en-GB" dirty="0"/>
              <a:t>Females find it even harder to use their skills – often have childrearing responsibility and no social links to help with this or limited access to childcare.</a:t>
            </a:r>
          </a:p>
          <a:p>
            <a:r>
              <a:rPr lang="en-GB" dirty="0"/>
              <a:t>Many end up in typically feminine roles – carers, cleaners etc.</a:t>
            </a:r>
          </a:p>
          <a:p>
            <a:endParaRPr lang="en-GB" dirty="0"/>
          </a:p>
          <a:p>
            <a:r>
              <a:rPr lang="en-GB" dirty="0"/>
              <a:t>Inclusion and experiences of refugees - different in different areas within the UK. </a:t>
            </a:r>
          </a:p>
        </p:txBody>
      </p:sp>
      <p:sp>
        <p:nvSpPr>
          <p:cNvPr id="12" name="TextBox 11">
            <a:extLst>
              <a:ext uri="{FF2B5EF4-FFF2-40B4-BE49-F238E27FC236}">
                <a16:creationId xmlns:a16="http://schemas.microsoft.com/office/drawing/2014/main" id="{04EF9CE2-A19A-4DB2-A708-619C4A857E36}"/>
              </a:ext>
            </a:extLst>
          </p:cNvPr>
          <p:cNvSpPr txBox="1"/>
          <p:nvPr/>
        </p:nvSpPr>
        <p:spPr>
          <a:xfrm>
            <a:off x="8889475" y="6467099"/>
            <a:ext cx="3578083" cy="246221"/>
          </a:xfrm>
          <a:prstGeom prst="rect">
            <a:avLst/>
          </a:prstGeom>
          <a:noFill/>
        </p:spPr>
        <p:txBody>
          <a:bodyPr wrap="square" rtlCol="0">
            <a:spAutoFit/>
          </a:bodyPr>
          <a:lstStyle/>
          <a:p>
            <a:r>
              <a:rPr lang="en-GB" sz="1000" dirty="0"/>
              <a:t>(</a:t>
            </a:r>
            <a:r>
              <a:rPr lang="en-GB" sz="1000" dirty="0" err="1"/>
              <a:t>Beste</a:t>
            </a:r>
            <a:r>
              <a:rPr lang="en-GB" sz="1000" dirty="0"/>
              <a:t>, 2015; Crawley &amp; Crimes, 2009; Spicer, 2008)</a:t>
            </a:r>
          </a:p>
        </p:txBody>
      </p:sp>
    </p:spTree>
    <p:extLst>
      <p:ext uri="{BB962C8B-B14F-4D97-AF65-F5344CB8AC3E}">
        <p14:creationId xmlns:p14="http://schemas.microsoft.com/office/powerpoint/2010/main" val="298198645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Changing these issues to improve Equality and Inclusion for refugees</a:t>
            </a:r>
          </a:p>
        </p:txBody>
      </p:sp>
      <p:sp>
        <p:nvSpPr>
          <p:cNvPr id="3" name="Content Placeholder 2"/>
          <p:cNvSpPr>
            <a:spLocks noGrp="1"/>
          </p:cNvSpPr>
          <p:nvPr>
            <p:ph idx="1"/>
          </p:nvPr>
        </p:nvSpPr>
        <p:spPr>
          <a:xfrm>
            <a:off x="1740023" y="2133599"/>
            <a:ext cx="9764589" cy="4724401"/>
          </a:xfrm>
        </p:spPr>
        <p:txBody>
          <a:bodyPr>
            <a:normAutofit fontScale="40000" lnSpcReduction="20000"/>
          </a:bodyPr>
          <a:lstStyle/>
          <a:p>
            <a:r>
              <a:rPr lang="en-GB" sz="3500" b="1" dirty="0"/>
              <a:t>4 main areas of help</a:t>
            </a:r>
          </a:p>
          <a:p>
            <a:r>
              <a:rPr lang="en-GB" sz="3500" dirty="0"/>
              <a:t>Housing: a Refugee Housing Action Plan has been issued, guidance has been issued on refugee/asylum seeker housing provision and funding has been provided for refugee housing support. </a:t>
            </a:r>
          </a:p>
          <a:p>
            <a:r>
              <a:rPr lang="en-GB" sz="3500" dirty="0"/>
              <a:t>Health: guidance has been issued for health practitioners, which provides targeted funding and a system of monitoring delivery through Local Health Boards. A database of refugee health professionals has been established. </a:t>
            </a:r>
          </a:p>
          <a:p>
            <a:r>
              <a:rPr lang="en-GB" sz="3500" dirty="0"/>
              <a:t>Education: targeted funding has been provided to Local Education Authorities to support refugee inclusion in schools. A whole school approach to inclusive education will also be promoted by new guidance on the principles of minority ethnic achievement and through a good practice teaching aid. </a:t>
            </a:r>
          </a:p>
          <a:p>
            <a:r>
              <a:rPr lang="en-GB" sz="3500" dirty="0"/>
              <a:t>Voluntary and community organisation initiatives: a range of voluntary sector initiatives specifically aimed at promoting refugee inclusion have been funded. Voluntary and community organisations working in this field are also eligible to apply for other Welsh Assembly Government grants.</a:t>
            </a:r>
          </a:p>
          <a:p>
            <a:endParaRPr lang="en-GB" dirty="0"/>
          </a:p>
          <a:p>
            <a:endParaRPr lang="en-GB" dirty="0"/>
          </a:p>
          <a:p>
            <a:endParaRPr lang="en-GB" dirty="0"/>
          </a:p>
          <a:p>
            <a:endParaRPr lang="en-GB" sz="3400" dirty="0"/>
          </a:p>
          <a:p>
            <a:r>
              <a:rPr lang="en-GB" sz="3400" dirty="0"/>
              <a:t>Building bridges partnership retrains refugee health professionals with UK qualifications to work in healthcare.</a:t>
            </a:r>
          </a:p>
          <a:p>
            <a:r>
              <a:rPr lang="en-GB" sz="3400" dirty="0"/>
              <a:t>In 2008 – 1,300 refugees working in the UK as Doctors – helping NHS</a:t>
            </a:r>
          </a:p>
          <a:p>
            <a:r>
              <a:rPr lang="en-GB" sz="3400" dirty="0"/>
              <a:t>CARA the council for at risk academics retrains and requalifies academics for UK integration.</a:t>
            </a:r>
          </a:p>
          <a:p>
            <a:endParaRPr lang="en-GB" dirty="0"/>
          </a:p>
          <a:p>
            <a:endParaRPr lang="en-GB" dirty="0"/>
          </a:p>
        </p:txBody>
      </p:sp>
      <p:sp>
        <p:nvSpPr>
          <p:cNvPr id="4" name="TextBox 3"/>
          <p:cNvSpPr txBox="1"/>
          <p:nvPr/>
        </p:nvSpPr>
        <p:spPr>
          <a:xfrm>
            <a:off x="10164932" y="6467099"/>
            <a:ext cx="2302626" cy="246221"/>
          </a:xfrm>
          <a:prstGeom prst="rect">
            <a:avLst/>
          </a:prstGeom>
          <a:noFill/>
        </p:spPr>
        <p:txBody>
          <a:bodyPr wrap="square" rtlCol="0">
            <a:spAutoFit/>
          </a:bodyPr>
          <a:lstStyle/>
          <a:p>
            <a:r>
              <a:rPr lang="en-GB" sz="1000" dirty="0"/>
              <a:t>(</a:t>
            </a:r>
            <a:r>
              <a:rPr lang="en-GB" sz="1000" dirty="0" err="1"/>
              <a:t>Beste</a:t>
            </a:r>
            <a:r>
              <a:rPr lang="en-GB" sz="1000" dirty="0"/>
              <a:t>, 2015)</a:t>
            </a:r>
          </a:p>
        </p:txBody>
      </p:sp>
      <p:sp>
        <p:nvSpPr>
          <p:cNvPr id="5" name="TextBox 4">
            <a:extLst>
              <a:ext uri="{FF2B5EF4-FFF2-40B4-BE49-F238E27FC236}">
                <a16:creationId xmlns:a16="http://schemas.microsoft.com/office/drawing/2014/main" id="{F848F01E-85BC-454F-9B6F-767FC7DD0295}"/>
              </a:ext>
            </a:extLst>
          </p:cNvPr>
          <p:cNvSpPr txBox="1"/>
          <p:nvPr/>
        </p:nvSpPr>
        <p:spPr>
          <a:xfrm>
            <a:off x="8380170" y="4799112"/>
            <a:ext cx="3781888" cy="307777"/>
          </a:xfrm>
          <a:prstGeom prst="rect">
            <a:avLst/>
          </a:prstGeom>
          <a:noFill/>
        </p:spPr>
        <p:txBody>
          <a:bodyPr wrap="square" rtlCol="0">
            <a:spAutoFit/>
          </a:bodyPr>
          <a:lstStyle/>
          <a:p>
            <a:r>
              <a:rPr lang="en-GB" sz="1400" dirty="0"/>
              <a:t>(Welsh Assembly Government, 2008)</a:t>
            </a:r>
          </a:p>
        </p:txBody>
      </p:sp>
    </p:spTree>
    <p:extLst>
      <p:ext uri="{BB962C8B-B14F-4D97-AF65-F5344CB8AC3E}">
        <p14:creationId xmlns:p14="http://schemas.microsoft.com/office/powerpoint/2010/main" val="297337463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Benefits of asylum seekers presence in the UK</a:t>
            </a:r>
          </a:p>
        </p:txBody>
      </p:sp>
      <p:sp>
        <p:nvSpPr>
          <p:cNvPr id="3" name="Content Placeholder 2"/>
          <p:cNvSpPr>
            <a:spLocks noGrp="1"/>
          </p:cNvSpPr>
          <p:nvPr>
            <p:ph idx="1"/>
          </p:nvPr>
        </p:nvSpPr>
        <p:spPr/>
        <p:txBody>
          <a:bodyPr/>
          <a:lstStyle/>
          <a:p>
            <a:r>
              <a:rPr lang="en-GB" dirty="0"/>
              <a:t>Diversity. </a:t>
            </a:r>
          </a:p>
          <a:p>
            <a:r>
              <a:rPr lang="en-GB" dirty="0"/>
              <a:t>Come with a wealth of knowledge and experience. </a:t>
            </a:r>
          </a:p>
          <a:p>
            <a:r>
              <a:rPr lang="en-GB" dirty="0"/>
              <a:t>Willing to learn.</a:t>
            </a:r>
          </a:p>
          <a:p>
            <a:r>
              <a:rPr lang="en-GB" dirty="0"/>
              <a:t>If barriers to work were removed could improve economic growth by paying into tax systems and national insurance.</a:t>
            </a:r>
          </a:p>
          <a:p>
            <a:r>
              <a:rPr lang="en-GB" dirty="0"/>
              <a:t>Working illegally avoids these but is often a necessity because of barriers to work.</a:t>
            </a:r>
          </a:p>
          <a:p>
            <a:r>
              <a:rPr lang="en-GB" dirty="0"/>
              <a:t>Bring new perspectives to workplaces and can improve intercultural business relationships.</a:t>
            </a:r>
          </a:p>
          <a:p>
            <a:endParaRPr lang="en-GB" dirty="0"/>
          </a:p>
          <a:p>
            <a:endParaRPr lang="en-GB" dirty="0"/>
          </a:p>
        </p:txBody>
      </p:sp>
      <p:sp>
        <p:nvSpPr>
          <p:cNvPr id="4" name="TextBox 3">
            <a:extLst>
              <a:ext uri="{FF2B5EF4-FFF2-40B4-BE49-F238E27FC236}">
                <a16:creationId xmlns:a16="http://schemas.microsoft.com/office/drawing/2014/main" id="{E842F5ED-AB27-4C0E-B833-CC5A021AFBA1}"/>
              </a:ext>
            </a:extLst>
          </p:cNvPr>
          <p:cNvSpPr txBox="1"/>
          <p:nvPr/>
        </p:nvSpPr>
        <p:spPr>
          <a:xfrm>
            <a:off x="9579006" y="6467099"/>
            <a:ext cx="2888552" cy="246221"/>
          </a:xfrm>
          <a:prstGeom prst="rect">
            <a:avLst/>
          </a:prstGeom>
          <a:noFill/>
        </p:spPr>
        <p:txBody>
          <a:bodyPr wrap="square" rtlCol="0">
            <a:spAutoFit/>
          </a:bodyPr>
          <a:lstStyle/>
          <a:p>
            <a:r>
              <a:rPr lang="en-GB" sz="1000" dirty="0"/>
              <a:t>(</a:t>
            </a:r>
            <a:r>
              <a:rPr lang="en-GB" sz="1000" dirty="0" err="1"/>
              <a:t>Beste</a:t>
            </a:r>
            <a:r>
              <a:rPr lang="en-GB" sz="1000" dirty="0"/>
              <a:t>, 2015; Crawley &amp; Crimes, 2009)</a:t>
            </a:r>
          </a:p>
        </p:txBody>
      </p:sp>
    </p:spTree>
    <p:extLst>
      <p:ext uri="{BB962C8B-B14F-4D97-AF65-F5344CB8AC3E}">
        <p14:creationId xmlns:p14="http://schemas.microsoft.com/office/powerpoint/2010/main" val="133498691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690580" y="75460"/>
            <a:ext cx="8911687" cy="1280890"/>
          </a:xfrm>
        </p:spPr>
        <p:txBody>
          <a:bodyPr/>
          <a:lstStyle/>
          <a:p>
            <a:r>
              <a:rPr lang="en-GB" dirty="0"/>
              <a:t>Legislation in the UK</a:t>
            </a:r>
          </a:p>
        </p:txBody>
      </p:sp>
      <p:sp>
        <p:nvSpPr>
          <p:cNvPr id="3" name="Content Placeholder 2"/>
          <p:cNvSpPr>
            <a:spLocks noGrp="1"/>
          </p:cNvSpPr>
          <p:nvPr>
            <p:ph idx="1"/>
          </p:nvPr>
        </p:nvSpPr>
        <p:spPr>
          <a:xfrm>
            <a:off x="1855434" y="715905"/>
            <a:ext cx="9746833" cy="5915714"/>
          </a:xfrm>
        </p:spPr>
        <p:txBody>
          <a:bodyPr>
            <a:normAutofit/>
          </a:bodyPr>
          <a:lstStyle/>
          <a:p>
            <a:r>
              <a:rPr lang="en-GB" dirty="0"/>
              <a:t>The Immigration and Asylum Act 1999</a:t>
            </a:r>
          </a:p>
          <a:p>
            <a:pPr marL="0" indent="0">
              <a:buNone/>
            </a:pPr>
            <a:r>
              <a:rPr lang="en-GB" dirty="0"/>
              <a:t>Dispersal of refugees to parts of the country to limit congregation in arrival sites.</a:t>
            </a:r>
          </a:p>
          <a:p>
            <a:pPr marL="0" indent="0">
              <a:buNone/>
            </a:pPr>
            <a:endParaRPr lang="en-GB" dirty="0"/>
          </a:p>
          <a:p>
            <a:r>
              <a:rPr lang="en-GB" dirty="0"/>
              <a:t>Controlling our Borders: making migration work for Britain</a:t>
            </a:r>
          </a:p>
          <a:p>
            <a:pPr marL="0" indent="0">
              <a:buNone/>
            </a:pPr>
            <a:r>
              <a:rPr lang="en-GB" dirty="0"/>
              <a:t>Strengthen borders, reduce asylum applications, increase removals.</a:t>
            </a:r>
          </a:p>
          <a:p>
            <a:pPr marL="0" indent="0">
              <a:buNone/>
            </a:pPr>
            <a:endParaRPr lang="en-GB" dirty="0"/>
          </a:p>
          <a:p>
            <a:r>
              <a:rPr lang="en-GB" dirty="0"/>
              <a:t>Leave to remain </a:t>
            </a:r>
          </a:p>
          <a:p>
            <a:pPr marL="0" indent="0">
              <a:buNone/>
            </a:pPr>
            <a:r>
              <a:rPr lang="en-GB" dirty="0"/>
              <a:t>No indefinite time to remain, now must return to home country if situation there has changed. WAG thinks this is a barrier to inclusion.</a:t>
            </a:r>
          </a:p>
          <a:p>
            <a:pPr marL="0" indent="0">
              <a:buNone/>
            </a:pPr>
            <a:endParaRPr lang="en-GB" dirty="0"/>
          </a:p>
          <a:p>
            <a:r>
              <a:rPr lang="en-GB" dirty="0"/>
              <a:t>The New Asylum Model</a:t>
            </a:r>
          </a:p>
          <a:p>
            <a:pPr marL="0" indent="0">
              <a:buNone/>
            </a:pPr>
            <a:r>
              <a:rPr lang="en-GB" dirty="0"/>
              <a:t>Faster processing of asylum – rapid integration or removal.</a:t>
            </a:r>
          </a:p>
          <a:p>
            <a:pPr marL="0" indent="0">
              <a:buNone/>
            </a:pPr>
            <a:endParaRPr lang="en-GB" dirty="0"/>
          </a:p>
          <a:p>
            <a:r>
              <a:rPr lang="en-GB" dirty="0"/>
              <a:t>Case Resolution</a:t>
            </a:r>
          </a:p>
          <a:p>
            <a:pPr marL="0" indent="0">
              <a:buNone/>
            </a:pPr>
            <a:r>
              <a:rPr lang="en-GB" dirty="0"/>
              <a:t>Tries to resolve older cases where families have been waiting for a decision of asylum.</a:t>
            </a:r>
          </a:p>
          <a:p>
            <a:endParaRPr lang="en-GB" dirty="0"/>
          </a:p>
          <a:p>
            <a:endParaRPr lang="en-GB" dirty="0"/>
          </a:p>
        </p:txBody>
      </p:sp>
      <p:sp>
        <p:nvSpPr>
          <p:cNvPr id="4" name="TextBox 3">
            <a:extLst>
              <a:ext uri="{FF2B5EF4-FFF2-40B4-BE49-F238E27FC236}">
                <a16:creationId xmlns:a16="http://schemas.microsoft.com/office/drawing/2014/main" id="{2AFE41BF-E1DE-4081-904F-2632FAACBBBD}"/>
              </a:ext>
            </a:extLst>
          </p:cNvPr>
          <p:cNvSpPr txBox="1"/>
          <p:nvPr/>
        </p:nvSpPr>
        <p:spPr>
          <a:xfrm>
            <a:off x="8664607" y="6611779"/>
            <a:ext cx="3527394" cy="246221"/>
          </a:xfrm>
          <a:prstGeom prst="rect">
            <a:avLst/>
          </a:prstGeom>
          <a:noFill/>
        </p:spPr>
        <p:txBody>
          <a:bodyPr wrap="square" rtlCol="0">
            <a:spAutoFit/>
          </a:bodyPr>
          <a:lstStyle/>
          <a:p>
            <a:r>
              <a:rPr lang="en-GB" sz="1000" dirty="0"/>
              <a:t>(Welsh Assembly Government, 2008; Stevens, 2005)</a:t>
            </a:r>
          </a:p>
        </p:txBody>
      </p:sp>
    </p:spTree>
    <p:extLst>
      <p:ext uri="{BB962C8B-B14F-4D97-AF65-F5344CB8AC3E}">
        <p14:creationId xmlns:p14="http://schemas.microsoft.com/office/powerpoint/2010/main" val="54519832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Improving inclusion - Schemes</a:t>
            </a:r>
          </a:p>
        </p:txBody>
      </p:sp>
      <p:sp>
        <p:nvSpPr>
          <p:cNvPr id="3" name="Content Placeholder 2"/>
          <p:cNvSpPr>
            <a:spLocks noGrp="1"/>
          </p:cNvSpPr>
          <p:nvPr>
            <p:ph idx="1"/>
          </p:nvPr>
        </p:nvSpPr>
        <p:spPr>
          <a:xfrm>
            <a:off x="2032986" y="1358283"/>
            <a:ext cx="9471626" cy="5362113"/>
          </a:xfrm>
        </p:spPr>
        <p:txBody>
          <a:bodyPr>
            <a:normAutofit fontScale="85000" lnSpcReduction="20000"/>
          </a:bodyPr>
          <a:lstStyle/>
          <a:p>
            <a:r>
              <a:rPr lang="en-GB" dirty="0"/>
              <a:t>Integration Matters.</a:t>
            </a:r>
          </a:p>
          <a:p>
            <a:pPr marL="0" indent="0">
              <a:buNone/>
            </a:pPr>
            <a:r>
              <a:rPr lang="en-GB" dirty="0"/>
              <a:t>Government integration strategy- aims to integrate refugees swiftly with support</a:t>
            </a:r>
          </a:p>
          <a:p>
            <a:r>
              <a:rPr lang="en-GB" dirty="0"/>
              <a:t>Sunrise- Strategic Upgrade of National Refugee Integration Services.</a:t>
            </a:r>
          </a:p>
          <a:p>
            <a:pPr marL="0" indent="0">
              <a:buNone/>
            </a:pPr>
            <a:r>
              <a:rPr lang="en-GB" dirty="0"/>
              <a:t>Caseworker manages transition and develops Personal Integration Plan</a:t>
            </a:r>
          </a:p>
          <a:p>
            <a:r>
              <a:rPr lang="en-GB" dirty="0"/>
              <a:t>Gateway. </a:t>
            </a:r>
          </a:p>
          <a:p>
            <a:pPr marL="0" indent="0">
              <a:buNone/>
            </a:pPr>
            <a:r>
              <a:rPr lang="en-GB" dirty="0"/>
              <a:t>Aims to bring a modest number of refugees into the UK, who otherwise could not afford to make the journey. Also resettlement help.</a:t>
            </a:r>
          </a:p>
          <a:p>
            <a:r>
              <a:rPr lang="en-GB" dirty="0"/>
              <a:t>UNHCR </a:t>
            </a:r>
          </a:p>
          <a:p>
            <a:pPr marL="0" indent="0">
              <a:buNone/>
            </a:pPr>
            <a:r>
              <a:rPr lang="en-GB" dirty="0"/>
              <a:t>Help and mentoring to break through many of the barriers faced by refugees.</a:t>
            </a:r>
          </a:p>
          <a:p>
            <a:pPr marL="0" indent="0">
              <a:buNone/>
            </a:pPr>
            <a:endParaRPr lang="en-GB" dirty="0"/>
          </a:p>
          <a:p>
            <a:pPr marL="0" indent="0">
              <a:buNone/>
            </a:pPr>
            <a:r>
              <a:rPr lang="en-GB" dirty="0">
                <a:solidFill>
                  <a:srgbClr val="FF0000"/>
                </a:solidFill>
              </a:rPr>
              <a:t>In the past funding was split between numerous integration services- inconsistent &amp; poor work outcomes for many refugees.</a:t>
            </a:r>
          </a:p>
          <a:p>
            <a:pPr marL="0" indent="0">
              <a:buNone/>
            </a:pPr>
            <a:endParaRPr lang="en-GB" dirty="0"/>
          </a:p>
          <a:p>
            <a:pPr>
              <a:buFont typeface="Wingdings" panose="05000000000000000000" pitchFamily="2" charset="2"/>
              <a:buChar char="ü"/>
            </a:pPr>
            <a:r>
              <a:rPr lang="en-GB" dirty="0"/>
              <a:t>Refugee Integration and Employment Service (RIES).</a:t>
            </a:r>
          </a:p>
          <a:p>
            <a:pPr marL="0" indent="0">
              <a:buNone/>
            </a:pPr>
            <a:r>
              <a:rPr lang="en-GB" dirty="0"/>
              <a:t>12month service focusing on three main points</a:t>
            </a:r>
          </a:p>
          <a:p>
            <a:pPr marL="0" indent="0">
              <a:buNone/>
            </a:pPr>
            <a:r>
              <a:rPr lang="en-GB" dirty="0"/>
              <a:t>Initial needs for new status refugee’s </a:t>
            </a:r>
          </a:p>
          <a:p>
            <a:pPr marL="0" indent="0">
              <a:buNone/>
            </a:pPr>
            <a:r>
              <a:rPr lang="en-GB" dirty="0"/>
              <a:t>Employment Advice service – sustained employment ASAP.</a:t>
            </a:r>
          </a:p>
          <a:p>
            <a:pPr marL="0" indent="0">
              <a:buNone/>
            </a:pPr>
            <a:r>
              <a:rPr lang="en-GB" dirty="0"/>
              <a:t>Receiving community Mentoring service to help people achieve their goals in the UK.</a:t>
            </a:r>
          </a:p>
          <a:p>
            <a:endParaRPr lang="en-GB" dirty="0"/>
          </a:p>
          <a:p>
            <a:pPr marL="0" indent="0">
              <a:buNone/>
            </a:pPr>
            <a:endParaRPr lang="en-GB" dirty="0"/>
          </a:p>
        </p:txBody>
      </p:sp>
      <p:sp>
        <p:nvSpPr>
          <p:cNvPr id="4" name="TextBox 3">
            <a:extLst>
              <a:ext uri="{FF2B5EF4-FFF2-40B4-BE49-F238E27FC236}">
                <a16:creationId xmlns:a16="http://schemas.microsoft.com/office/drawing/2014/main" id="{18C6490A-3259-49BE-93EF-988C06B1AE43}"/>
              </a:ext>
            </a:extLst>
          </p:cNvPr>
          <p:cNvSpPr txBox="1"/>
          <p:nvPr/>
        </p:nvSpPr>
        <p:spPr>
          <a:xfrm>
            <a:off x="8575829" y="6611779"/>
            <a:ext cx="3616171" cy="246221"/>
          </a:xfrm>
          <a:prstGeom prst="rect">
            <a:avLst/>
          </a:prstGeom>
          <a:noFill/>
        </p:spPr>
        <p:txBody>
          <a:bodyPr wrap="square" rtlCol="0">
            <a:spAutoFit/>
          </a:bodyPr>
          <a:lstStyle/>
          <a:p>
            <a:r>
              <a:rPr lang="en-GB" sz="1000" dirty="0"/>
              <a:t>(Stevens, 2005; Welsh Assembly Government, 2008)</a:t>
            </a:r>
          </a:p>
        </p:txBody>
      </p:sp>
      <p:sp>
        <p:nvSpPr>
          <p:cNvPr id="5" name="TextBox 4">
            <a:extLst>
              <a:ext uri="{FF2B5EF4-FFF2-40B4-BE49-F238E27FC236}">
                <a16:creationId xmlns:a16="http://schemas.microsoft.com/office/drawing/2014/main" id="{25C9BB7C-5CA6-4D75-BAAD-E8432B59B39E}"/>
              </a:ext>
            </a:extLst>
          </p:cNvPr>
          <p:cNvSpPr txBox="1"/>
          <p:nvPr/>
        </p:nvSpPr>
        <p:spPr>
          <a:xfrm>
            <a:off x="10099405" y="3943366"/>
            <a:ext cx="2810414" cy="276999"/>
          </a:xfrm>
          <a:prstGeom prst="rect">
            <a:avLst/>
          </a:prstGeom>
          <a:noFill/>
        </p:spPr>
        <p:txBody>
          <a:bodyPr wrap="square" rtlCol="0">
            <a:spAutoFit/>
          </a:bodyPr>
          <a:lstStyle/>
          <a:p>
            <a:r>
              <a:rPr lang="en-GB" sz="1200" dirty="0"/>
              <a:t>(UNHCR, 2019)</a:t>
            </a:r>
          </a:p>
        </p:txBody>
      </p:sp>
    </p:spTree>
    <p:extLst>
      <p:ext uri="{BB962C8B-B14F-4D97-AF65-F5344CB8AC3E}">
        <p14:creationId xmlns:p14="http://schemas.microsoft.com/office/powerpoint/2010/main" val="244110760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Picture references</a:t>
            </a:r>
          </a:p>
        </p:txBody>
      </p:sp>
      <p:sp>
        <p:nvSpPr>
          <p:cNvPr id="3" name="Content Placeholder 2"/>
          <p:cNvSpPr>
            <a:spLocks noGrp="1"/>
          </p:cNvSpPr>
          <p:nvPr>
            <p:ph idx="1"/>
          </p:nvPr>
        </p:nvSpPr>
        <p:spPr>
          <a:xfrm>
            <a:off x="2589212" y="1264554"/>
            <a:ext cx="8915400" cy="5593446"/>
          </a:xfrm>
        </p:spPr>
        <p:txBody>
          <a:bodyPr>
            <a:normAutofit/>
          </a:bodyPr>
          <a:lstStyle/>
          <a:p>
            <a:r>
              <a:rPr lang="en-GB" sz="1200" dirty="0" err="1">
                <a:solidFill>
                  <a:srgbClr val="000000"/>
                </a:solidFill>
                <a:latin typeface="Open Sans"/>
              </a:rPr>
              <a:t>Kruglanski</a:t>
            </a:r>
            <a:r>
              <a:rPr lang="en-GB" sz="1200" dirty="0">
                <a:solidFill>
                  <a:srgbClr val="000000"/>
                </a:solidFill>
                <a:latin typeface="Open Sans"/>
              </a:rPr>
              <a:t>, A. (2018). </a:t>
            </a:r>
            <a:r>
              <a:rPr lang="en-GB" sz="1200" i="1" dirty="0">
                <a:solidFill>
                  <a:srgbClr val="000000"/>
                </a:solidFill>
                <a:latin typeface="Open Sans"/>
              </a:rPr>
              <a:t>Understanding the Global Refugee Crisis: A Tale of 3 Myths</a:t>
            </a:r>
            <a:r>
              <a:rPr lang="en-GB" sz="1200" dirty="0">
                <a:solidFill>
                  <a:srgbClr val="000000"/>
                </a:solidFill>
                <a:latin typeface="Open Sans"/>
              </a:rPr>
              <a:t>. [online] Kataeb.org. Available at: http://www.kataeb.org/articles/2018/01/11/understanding-the-global-refugee-crisis-a-tale-of-3 [Accessed 8 May 2019].</a:t>
            </a:r>
          </a:p>
          <a:p>
            <a:pPr marL="0" indent="0">
              <a:buNone/>
            </a:pPr>
            <a:endParaRPr lang="en-GB" sz="1200" dirty="0">
              <a:solidFill>
                <a:srgbClr val="000000"/>
              </a:solidFill>
              <a:latin typeface="Open Sans"/>
            </a:endParaRPr>
          </a:p>
          <a:p>
            <a:r>
              <a:rPr lang="en-GB" sz="1200" dirty="0">
                <a:solidFill>
                  <a:srgbClr val="000000"/>
                </a:solidFill>
                <a:latin typeface="Open Sans"/>
              </a:rPr>
              <a:t>Eurostat (2019). </a:t>
            </a:r>
            <a:r>
              <a:rPr lang="en-GB" sz="1200" i="1" dirty="0">
                <a:solidFill>
                  <a:srgbClr val="000000"/>
                </a:solidFill>
                <a:latin typeface="Open Sans"/>
              </a:rPr>
              <a:t>Asylum quarterly report - Statistics Explained</a:t>
            </a:r>
            <a:r>
              <a:rPr lang="en-GB" sz="1200" dirty="0">
                <a:solidFill>
                  <a:srgbClr val="000000"/>
                </a:solidFill>
                <a:latin typeface="Open Sans"/>
              </a:rPr>
              <a:t>. [online] Ec.europa.eu. Available at: https://ec.europa.eu/eurostat/statistics-explained/index.php/Asylum_quarterly_report [Accessed 31 Apr. 2019].</a:t>
            </a:r>
          </a:p>
          <a:p>
            <a:endParaRPr lang="en-GB" sz="1200" dirty="0">
              <a:solidFill>
                <a:srgbClr val="000000"/>
              </a:solidFill>
              <a:latin typeface="Open Sans"/>
            </a:endParaRPr>
          </a:p>
          <a:p>
            <a:endParaRPr lang="en-GB" sz="1200" dirty="0">
              <a:solidFill>
                <a:srgbClr val="000000"/>
              </a:solidFill>
              <a:latin typeface="Open Sans"/>
            </a:endParaRPr>
          </a:p>
          <a:p>
            <a:r>
              <a:rPr lang="en-GB" sz="1200" dirty="0">
                <a:solidFill>
                  <a:srgbClr val="000000"/>
                </a:solidFill>
                <a:latin typeface="Open Sans"/>
              </a:rPr>
              <a:t>McKinney, C. (2017). </a:t>
            </a:r>
            <a:r>
              <a:rPr lang="en-GB" sz="1200" i="1" dirty="0">
                <a:solidFill>
                  <a:srgbClr val="000000"/>
                </a:solidFill>
                <a:latin typeface="Open Sans"/>
              </a:rPr>
              <a:t>Refugees in the UK</a:t>
            </a:r>
            <a:r>
              <a:rPr lang="en-GB" sz="1200" dirty="0">
                <a:solidFill>
                  <a:srgbClr val="000000"/>
                </a:solidFill>
                <a:latin typeface="Open Sans"/>
              </a:rPr>
              <a:t>. [online] Full Fact. Available at: https://fullfact.org/immigration/uk-refugees/ [Accessed 3 May 2019].</a:t>
            </a:r>
          </a:p>
          <a:p>
            <a:endParaRPr lang="en-GB" sz="1200" dirty="0">
              <a:solidFill>
                <a:srgbClr val="000000"/>
              </a:solidFill>
              <a:latin typeface="Open Sans"/>
            </a:endParaRPr>
          </a:p>
          <a:p>
            <a:r>
              <a:rPr lang="en-GB" sz="1200" dirty="0">
                <a:solidFill>
                  <a:srgbClr val="000000"/>
                </a:solidFill>
                <a:latin typeface="Open Sans"/>
              </a:rPr>
              <a:t>Farmakis, E. (2015). </a:t>
            </a:r>
            <a:r>
              <a:rPr lang="en-GB" sz="1200" i="1" dirty="0">
                <a:solidFill>
                  <a:srgbClr val="000000"/>
                </a:solidFill>
                <a:latin typeface="Open Sans"/>
              </a:rPr>
              <a:t>Here’s What the Refugee Crisis Looks Like on the Greek Island Six Miles from Turkey</a:t>
            </a:r>
            <a:r>
              <a:rPr lang="en-GB" sz="1200" dirty="0">
                <a:solidFill>
                  <a:srgbClr val="000000"/>
                </a:solidFill>
                <a:latin typeface="Open Sans"/>
              </a:rPr>
              <a:t>. [online] Open Society Foundations. Available at: https://www.opensocietyfoundations.org/voices/effort-assist-refugees-arriving-greece-s-islands [Accessed 8 May 2019].</a:t>
            </a:r>
          </a:p>
          <a:p>
            <a:endParaRPr lang="en-GB" sz="1200" dirty="0">
              <a:solidFill>
                <a:srgbClr val="000000"/>
              </a:solidFill>
              <a:latin typeface="Open Sans"/>
            </a:endParaRPr>
          </a:p>
          <a:p>
            <a:r>
              <a:rPr lang="en-GB" sz="1200" dirty="0" err="1">
                <a:solidFill>
                  <a:srgbClr val="000000"/>
                </a:solidFill>
                <a:latin typeface="Open Sans"/>
              </a:rPr>
              <a:t>Osamar</a:t>
            </a:r>
            <a:r>
              <a:rPr lang="en-GB" sz="1200" dirty="0">
                <a:solidFill>
                  <a:srgbClr val="000000"/>
                </a:solidFill>
                <a:latin typeface="Open Sans"/>
              </a:rPr>
              <a:t>, K. (2017). </a:t>
            </a:r>
            <a:r>
              <a:rPr lang="en-GB" sz="1200" i="1" dirty="0">
                <a:solidFill>
                  <a:srgbClr val="000000"/>
                </a:solidFill>
                <a:latin typeface="Open Sans"/>
              </a:rPr>
              <a:t>I’m an MP, and I visited an immigration detention centre undercover – what I discovered was shocking</a:t>
            </a:r>
            <a:r>
              <a:rPr lang="en-GB" sz="1200" dirty="0">
                <a:solidFill>
                  <a:srgbClr val="000000"/>
                </a:solidFill>
                <a:latin typeface="Open Sans"/>
              </a:rPr>
              <a:t>. [online] The Independent. Available at: https://www.independent.co.uk/voices/home-office-detention-centres-immigration-torture-abuse-deportation-risk-a8101036.html [Accessed 16 Apr. 2019].</a:t>
            </a:r>
          </a:p>
          <a:p>
            <a:r>
              <a:rPr lang="en-GB" sz="1200" dirty="0" err="1">
                <a:solidFill>
                  <a:srgbClr val="000000"/>
                </a:solidFill>
                <a:latin typeface="Open Sans"/>
              </a:rPr>
              <a:t>Ventoura</a:t>
            </a:r>
            <a:r>
              <a:rPr lang="en-GB" sz="1200" dirty="0">
                <a:solidFill>
                  <a:srgbClr val="000000"/>
                </a:solidFill>
                <a:latin typeface="Open Sans"/>
              </a:rPr>
              <a:t>, M. (2019). </a:t>
            </a:r>
            <a:r>
              <a:rPr lang="en-GB" sz="1200" i="1" dirty="0">
                <a:solidFill>
                  <a:srgbClr val="000000"/>
                </a:solidFill>
                <a:latin typeface="Open Sans"/>
              </a:rPr>
              <a:t>100,000 demand an end to indefinite immigration detention</a:t>
            </a:r>
            <a:r>
              <a:rPr lang="en-GB" sz="1200" dirty="0">
                <a:solidFill>
                  <a:srgbClr val="000000"/>
                </a:solidFill>
                <a:latin typeface="Open Sans"/>
              </a:rPr>
              <a:t>. [online] Amnesty.org.uk. Available at: https://www.amnesty.org.uk/100k-end-to-immigration-detention [Accessed 9 May 2019].</a:t>
            </a:r>
          </a:p>
          <a:p>
            <a:r>
              <a:rPr lang="en-GB" sz="1200" dirty="0">
                <a:solidFill>
                  <a:srgbClr val="000000"/>
                </a:solidFill>
                <a:latin typeface="Open Sans"/>
              </a:rPr>
              <a:t>Drury, F. (2015). Desperate migrants simply CRAWL UNDER Hungary's barbed wire fence. [online] Mail Online. Available at: https://www.dailymail.co.uk/news/article-3211283/Desperate-migrants-simply-CRAWL-Hungary-s-110-mile-barbed-wire-fence-country-races-seal-border-considers-bringing-army-stop-surge-illegal-arrivals.html [Accessed 15 Apr. 2019].</a:t>
            </a:r>
          </a:p>
          <a:p>
            <a:endParaRPr lang="en-GB" sz="1200" dirty="0">
              <a:solidFill>
                <a:srgbClr val="000000"/>
              </a:solidFill>
              <a:latin typeface="Open Sans"/>
            </a:endParaRPr>
          </a:p>
          <a:p>
            <a:pPr marL="0" indent="0">
              <a:buNone/>
            </a:pPr>
            <a:endParaRPr lang="en-GB" dirty="0">
              <a:solidFill>
                <a:srgbClr val="000000"/>
              </a:solidFill>
              <a:latin typeface="Open Sans"/>
            </a:endParaRPr>
          </a:p>
          <a:p>
            <a:endParaRPr lang="en-GB" dirty="0">
              <a:solidFill>
                <a:srgbClr val="000000"/>
              </a:solidFill>
              <a:latin typeface="Open Sans"/>
            </a:endParaRPr>
          </a:p>
          <a:p>
            <a:endParaRPr lang="en-GB" dirty="0"/>
          </a:p>
        </p:txBody>
      </p:sp>
      <p:pic>
        <p:nvPicPr>
          <p:cNvPr id="1026" name="Picture 2" descr="Understanding the Global Refugee Crisis: A Tale of 3 Myths"/>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574928" y="1264555"/>
            <a:ext cx="970744" cy="564245"/>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https://upload.wikimedia.org/wikipedia/commons/thumb/8/80/Map_of_the_European_Migrant_Crisis_2015.png/1024px-Map_of_the_European_Migrant_Crisis_2015.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829021" y="2034745"/>
            <a:ext cx="716651" cy="666961"/>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3"/>
          <p:cNvPicPr>
            <a:picLocks noChangeAspect="1"/>
          </p:cNvPicPr>
          <p:nvPr/>
        </p:nvPicPr>
        <p:blipFill>
          <a:blip r:embed="rId4"/>
          <a:stretch>
            <a:fillRect/>
          </a:stretch>
        </p:blipFill>
        <p:spPr>
          <a:xfrm>
            <a:off x="1911581" y="2907651"/>
            <a:ext cx="677631" cy="543033"/>
          </a:xfrm>
          <a:prstGeom prst="rect">
            <a:avLst/>
          </a:prstGeom>
        </p:spPr>
      </p:pic>
      <p:pic>
        <p:nvPicPr>
          <p:cNvPr id="5" name="Picture 4"/>
          <p:cNvPicPr>
            <a:picLocks noChangeAspect="1"/>
          </p:cNvPicPr>
          <p:nvPr/>
        </p:nvPicPr>
        <p:blipFill>
          <a:blip r:embed="rId5"/>
          <a:stretch>
            <a:fillRect/>
          </a:stretch>
        </p:blipFill>
        <p:spPr>
          <a:xfrm>
            <a:off x="1064167" y="2902205"/>
            <a:ext cx="685763" cy="548479"/>
          </a:xfrm>
          <a:prstGeom prst="rect">
            <a:avLst/>
          </a:prstGeom>
        </p:spPr>
      </p:pic>
      <p:pic>
        <p:nvPicPr>
          <p:cNvPr id="6" name="Picture 5"/>
          <p:cNvPicPr>
            <a:picLocks noChangeAspect="1"/>
          </p:cNvPicPr>
          <p:nvPr/>
        </p:nvPicPr>
        <p:blipFill>
          <a:blip r:embed="rId6"/>
          <a:stretch>
            <a:fillRect/>
          </a:stretch>
        </p:blipFill>
        <p:spPr>
          <a:xfrm>
            <a:off x="1242276" y="3656629"/>
            <a:ext cx="1325166" cy="881996"/>
          </a:xfrm>
          <a:prstGeom prst="rect">
            <a:avLst/>
          </a:prstGeom>
        </p:spPr>
      </p:pic>
      <p:pic>
        <p:nvPicPr>
          <p:cNvPr id="7" name="Picture 6"/>
          <p:cNvPicPr>
            <a:picLocks noChangeAspect="1"/>
          </p:cNvPicPr>
          <p:nvPr/>
        </p:nvPicPr>
        <p:blipFill>
          <a:blip r:embed="rId7"/>
          <a:stretch>
            <a:fillRect/>
          </a:stretch>
        </p:blipFill>
        <p:spPr>
          <a:xfrm>
            <a:off x="1559918" y="4675292"/>
            <a:ext cx="985754" cy="694193"/>
          </a:xfrm>
          <a:prstGeom prst="rect">
            <a:avLst/>
          </a:prstGeom>
        </p:spPr>
      </p:pic>
      <p:pic>
        <p:nvPicPr>
          <p:cNvPr id="8" name="Picture 7"/>
          <p:cNvPicPr>
            <a:picLocks noChangeAspect="1"/>
          </p:cNvPicPr>
          <p:nvPr/>
        </p:nvPicPr>
        <p:blipFill>
          <a:blip r:embed="rId8"/>
          <a:stretch>
            <a:fillRect/>
          </a:stretch>
        </p:blipFill>
        <p:spPr>
          <a:xfrm>
            <a:off x="1564627" y="5476998"/>
            <a:ext cx="991345" cy="662028"/>
          </a:xfrm>
          <a:prstGeom prst="rect">
            <a:avLst/>
          </a:prstGeom>
        </p:spPr>
      </p:pic>
      <p:pic>
        <p:nvPicPr>
          <p:cNvPr id="9" name="Picture 8">
            <a:extLst>
              <a:ext uri="{FF2B5EF4-FFF2-40B4-BE49-F238E27FC236}">
                <a16:creationId xmlns:a16="http://schemas.microsoft.com/office/drawing/2014/main" id="{7C7AEA25-C1D0-415D-A6A2-92A79B880CA1}"/>
              </a:ext>
            </a:extLst>
          </p:cNvPr>
          <p:cNvPicPr>
            <a:picLocks noChangeAspect="1"/>
          </p:cNvPicPr>
          <p:nvPr/>
        </p:nvPicPr>
        <p:blipFill>
          <a:blip r:embed="rId9"/>
          <a:stretch>
            <a:fillRect/>
          </a:stretch>
        </p:blipFill>
        <p:spPr>
          <a:xfrm>
            <a:off x="1768269" y="6246539"/>
            <a:ext cx="777403" cy="562122"/>
          </a:xfrm>
          <a:prstGeom prst="rect">
            <a:avLst/>
          </a:prstGeom>
        </p:spPr>
      </p:pic>
    </p:spTree>
    <p:extLst>
      <p:ext uri="{BB962C8B-B14F-4D97-AF65-F5344CB8AC3E}">
        <p14:creationId xmlns:p14="http://schemas.microsoft.com/office/powerpoint/2010/main" val="262559474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References</a:t>
            </a:r>
          </a:p>
        </p:txBody>
      </p:sp>
      <p:sp>
        <p:nvSpPr>
          <p:cNvPr id="3" name="Content Placeholder 2"/>
          <p:cNvSpPr>
            <a:spLocks noGrp="1"/>
          </p:cNvSpPr>
          <p:nvPr>
            <p:ph idx="1"/>
          </p:nvPr>
        </p:nvSpPr>
        <p:spPr>
          <a:xfrm>
            <a:off x="2040572" y="1264555"/>
            <a:ext cx="8915400" cy="5260532"/>
          </a:xfrm>
        </p:spPr>
        <p:txBody>
          <a:bodyPr>
            <a:normAutofit lnSpcReduction="10000"/>
          </a:bodyPr>
          <a:lstStyle/>
          <a:p>
            <a:r>
              <a:rPr lang="en-GB" sz="1100" dirty="0">
                <a:solidFill>
                  <a:srgbClr val="000000"/>
                </a:solidFill>
              </a:rPr>
              <a:t>BBC (2015). </a:t>
            </a:r>
            <a:r>
              <a:rPr lang="en-GB" sz="1100" i="1" dirty="0">
                <a:solidFill>
                  <a:srgbClr val="000000"/>
                </a:solidFill>
              </a:rPr>
              <a:t>What happens to UK asylum seekers?</a:t>
            </a:r>
            <a:r>
              <a:rPr lang="en-GB" sz="1100" dirty="0">
                <a:solidFill>
                  <a:srgbClr val="000000"/>
                </a:solidFill>
              </a:rPr>
              <a:t>. [online] BBC News. Available at: https://www.bbc.co.uk/news/uk-33729417 [Accessed 9 May 2019].</a:t>
            </a:r>
          </a:p>
          <a:p>
            <a:r>
              <a:rPr lang="en-GB" sz="1100" dirty="0"/>
              <a:t>Refugee Council. (2019). </a:t>
            </a:r>
            <a:r>
              <a:rPr lang="en-GB" sz="1100" i="1" dirty="0"/>
              <a:t>The truth about asylum - Refugee Council</a:t>
            </a:r>
            <a:r>
              <a:rPr lang="en-GB" sz="1100" dirty="0"/>
              <a:t>. [online] Available at: https://www.refugeecouncil.org.uk/information/refugee-asylum-facts/the-truth-about-asylum/ [Accessed 9 May 2019].</a:t>
            </a:r>
          </a:p>
          <a:p>
            <a:r>
              <a:rPr lang="en-GB" sz="1100" dirty="0">
                <a:solidFill>
                  <a:srgbClr val="000000"/>
                </a:solidFill>
              </a:rPr>
              <a:t>Gentleman, A. (2014). </a:t>
            </a:r>
            <a:r>
              <a:rPr lang="en-GB" sz="1100" i="1" dirty="0">
                <a:solidFill>
                  <a:srgbClr val="000000"/>
                </a:solidFill>
              </a:rPr>
              <a:t>Meet the professional refugees lucky to get the minimum wage in the UK</a:t>
            </a:r>
            <a:r>
              <a:rPr lang="en-GB" sz="1100" dirty="0">
                <a:solidFill>
                  <a:srgbClr val="000000"/>
                </a:solidFill>
              </a:rPr>
              <a:t>. [online] the Guardian. Available at: https://www.theguardian.com/world/2014/mar/08/professional-refugees-lawyers-doctors-minimum-wage-uk [Accessed 9 May 2019].</a:t>
            </a:r>
          </a:p>
          <a:p>
            <a:r>
              <a:rPr lang="en-GB" sz="1100" dirty="0" err="1">
                <a:solidFill>
                  <a:srgbClr val="000000"/>
                </a:solidFill>
              </a:rPr>
              <a:t>Beste</a:t>
            </a:r>
            <a:r>
              <a:rPr lang="en-GB" sz="1100" dirty="0">
                <a:solidFill>
                  <a:srgbClr val="000000"/>
                </a:solidFill>
              </a:rPr>
              <a:t>, A. (2015). </a:t>
            </a:r>
            <a:r>
              <a:rPr lang="en-GB" sz="1100" i="1" dirty="0">
                <a:solidFill>
                  <a:srgbClr val="000000"/>
                </a:solidFill>
              </a:rPr>
              <a:t>The Contributions of Refugees: Lifting Barriers to Inclusion - Institute on Globalization, Culture and Mobility</a:t>
            </a:r>
            <a:r>
              <a:rPr lang="en-GB" sz="1100" dirty="0">
                <a:solidFill>
                  <a:srgbClr val="000000"/>
                </a:solidFill>
              </a:rPr>
              <a:t>. [online] Gcm.unu.edu. Available at: https://gcm.unu.edu/publications/articles/the-contributions-of-refugees-lifting-barriers-to-inclusion.html [Accessed 9 May 2019].</a:t>
            </a:r>
          </a:p>
          <a:p>
            <a:r>
              <a:rPr lang="en-GB" sz="1100" dirty="0"/>
              <a:t>Worthington, E., Peters, T., Dawkins, M. and </a:t>
            </a:r>
            <a:r>
              <a:rPr lang="en-GB" sz="1100" dirty="0" err="1"/>
              <a:t>Cwerner</a:t>
            </a:r>
            <a:r>
              <a:rPr lang="en-GB" sz="1100" dirty="0"/>
              <a:t>, S. (2017). </a:t>
            </a:r>
            <a:r>
              <a:rPr lang="en-GB" sz="1100" i="1" dirty="0"/>
              <a:t>Guidance for considering the needs of Asylum Seekers and Refugees in commissioning health services</a:t>
            </a:r>
            <a:r>
              <a:rPr lang="en-GB" sz="1100" dirty="0"/>
              <a:t>. Blackburn: NHS.</a:t>
            </a:r>
          </a:p>
          <a:p>
            <a:r>
              <a:rPr lang="en-GB" sz="1100" dirty="0" err="1"/>
              <a:t>Ventoura</a:t>
            </a:r>
            <a:r>
              <a:rPr lang="en-GB" sz="1100" dirty="0"/>
              <a:t>, M. (2019). </a:t>
            </a:r>
            <a:r>
              <a:rPr lang="en-GB" sz="1100" i="1" dirty="0"/>
              <a:t>100,000 demand an end to indefinite immigration detention</a:t>
            </a:r>
            <a:r>
              <a:rPr lang="en-GB" sz="1100" dirty="0"/>
              <a:t>. [online] Amnesty.org.uk. Available at: https://www.amnesty.org.uk/100k-end-to-immigration-detention [Accessed 9 May 2019].</a:t>
            </a:r>
          </a:p>
          <a:p>
            <a:r>
              <a:rPr lang="en-GB" sz="1100" dirty="0"/>
              <a:t>Welsh Assembly Government (2008). Refugee Inclusion Strategy. Merthyr Tydfil: Welsh Assembly Government.</a:t>
            </a:r>
          </a:p>
          <a:p>
            <a:r>
              <a:rPr lang="en-GB" sz="1100" dirty="0"/>
              <a:t>Cohen, S., 2011. Folk devils and moral panics. Routledge.</a:t>
            </a:r>
          </a:p>
          <a:p>
            <a:r>
              <a:rPr lang="en-GB" sz="1100" dirty="0"/>
              <a:t>Crawley, H., &amp; Crimes, T. (2009). Refugees living in Wales: a survey of skills, experiences and barriers to inclusion. Cardiff: Welsh Assembly Government</a:t>
            </a:r>
          </a:p>
          <a:p>
            <a:r>
              <a:rPr lang="en-GB" sz="1100" dirty="0"/>
              <a:t>UNHCR (2019). Supporting refugees in the UK. [online] UNHCR. Available at: https://www.unhcr.org/uk/supporting-refugees-in-the-uk.html [Accessed 15 May 2019].</a:t>
            </a:r>
          </a:p>
          <a:p>
            <a:r>
              <a:rPr lang="en-GB" sz="1100" dirty="0"/>
              <a:t>Spicer, N., 2008. Places of exclusion and inclusion: Asylum-seeker and refugee experiences of neighbourhoods in the UK. Journal of ethnic and migration studies, 34(3), pp.491-510.</a:t>
            </a:r>
          </a:p>
          <a:p>
            <a:r>
              <a:rPr lang="en-GB" sz="1100" dirty="0"/>
              <a:t>Stevens, D., 2005. UK asylum law and policy: historical and contemporary perspectives. Refugee Survey Quarterly, 24(4).</a:t>
            </a:r>
          </a:p>
        </p:txBody>
      </p:sp>
    </p:spTree>
    <p:extLst>
      <p:ext uri="{BB962C8B-B14F-4D97-AF65-F5344CB8AC3E}">
        <p14:creationId xmlns:p14="http://schemas.microsoft.com/office/powerpoint/2010/main" val="3641495948"/>
      </p:ext>
    </p:extLst>
  </p:cSld>
  <p:clrMapOvr>
    <a:masterClrMapping/>
  </p:clrMapOvr>
</p:sld>
</file>

<file path=ppt/theme/theme1.xml><?xml version="1.0" encoding="utf-8"?>
<a:theme xmlns:a="http://schemas.openxmlformats.org/drawingml/2006/main" name="Wisp">
  <a:themeElements>
    <a:clrScheme name="Wisp">
      <a:dk1>
        <a:sysClr val="windowText" lastClr="000000"/>
      </a:dk1>
      <a:lt1>
        <a:sysClr val="window" lastClr="FFFFFF"/>
      </a:lt1>
      <a:dk2>
        <a:srgbClr val="2E5369"/>
      </a:dk2>
      <a:lt2>
        <a:srgbClr val="CFE2E7"/>
      </a:lt2>
      <a:accent1>
        <a:srgbClr val="353535"/>
      </a:accent1>
      <a:accent2>
        <a:srgbClr val="31B4E6"/>
      </a:accent2>
      <a:accent3>
        <a:srgbClr val="265991"/>
      </a:accent3>
      <a:accent4>
        <a:srgbClr val="7E40CC"/>
      </a:accent4>
      <a:accent5>
        <a:srgbClr val="B927E9"/>
      </a:accent5>
      <a:accent6>
        <a:srgbClr val="E833BF"/>
      </a:accent6>
      <a:hlink>
        <a:srgbClr val="2DA0F1"/>
      </a:hlink>
      <a:folHlink>
        <a:srgbClr val="7ED1E6"/>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4F34B87B-9C7A-41AE-A6CB-48536223DFFD}"/>
    </a:ext>
  </a:extLst>
</a:theme>
</file>

<file path=docProps/app.xml><?xml version="1.0" encoding="utf-8"?>
<Properties xmlns="http://schemas.openxmlformats.org/officeDocument/2006/extended-properties" xmlns:vt="http://schemas.openxmlformats.org/officeDocument/2006/docPropsVTypes">
  <Template>Wisp</Template>
  <TotalTime>369</TotalTime>
  <Words>1038</Words>
  <Application>Microsoft Office PowerPoint</Application>
  <PresentationFormat>Widescreen</PresentationFormat>
  <Paragraphs>146</Paragraphs>
  <Slides>12</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12</vt:i4>
      </vt:variant>
    </vt:vector>
  </HeadingPairs>
  <TitlesOfParts>
    <vt:vector size="19" baseType="lpstr">
      <vt:lpstr>Arial</vt:lpstr>
      <vt:lpstr>Century Gothic</vt:lpstr>
      <vt:lpstr>Helmet</vt:lpstr>
      <vt:lpstr>Open Sans</vt:lpstr>
      <vt:lpstr>Wingdings</vt:lpstr>
      <vt:lpstr>Wingdings 3</vt:lpstr>
      <vt:lpstr>Wisp</vt:lpstr>
      <vt:lpstr>Asylum Seekers </vt:lpstr>
      <vt:lpstr>The current state of the asylum crisis in the UK</vt:lpstr>
      <vt:lpstr>What happens when people arrive in the UK</vt:lpstr>
      <vt:lpstr>Achieving asylum status in the UK</vt:lpstr>
      <vt:lpstr>Refugee Barriers to Inclusion</vt:lpstr>
      <vt:lpstr>Barriers to Equality</vt:lpstr>
      <vt:lpstr>Changing these issues to improve Equality and Inclusion for refugees</vt:lpstr>
      <vt:lpstr>Benefits of asylum seekers presence in the UK</vt:lpstr>
      <vt:lpstr>Legislation in the UK</vt:lpstr>
      <vt:lpstr>Improving inclusion - Schemes</vt:lpstr>
      <vt:lpstr>Picture references</vt:lpstr>
      <vt:lpstr>References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Refugees</dc:title>
  <dc:creator>Colyn Pugh</dc:creator>
  <cp:lastModifiedBy>Claire Thomson (1603261)</cp:lastModifiedBy>
  <cp:revision>32</cp:revision>
  <dcterms:created xsi:type="dcterms:W3CDTF">2019-05-08T11:46:14Z</dcterms:created>
  <dcterms:modified xsi:type="dcterms:W3CDTF">2019-05-15T12:47:10Z</dcterms:modified>
</cp:coreProperties>
</file>