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8B245770-6567-45A2-9C5D-954708078E18}" type="datetimeFigureOut">
              <a:rPr lang="en-GB" smtClean="0"/>
              <a:t>19/10/2025</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5DA7BE09-943F-43B0-BC70-279E9D283BCD}" type="slidenum">
              <a:rPr lang="en-GB" smtClean="0"/>
              <a:t>‹#›</a:t>
            </a:fld>
            <a:endParaRPr lang="en-GB"/>
          </a:p>
        </p:txBody>
      </p:sp>
    </p:spTree>
    <p:extLst>
      <p:ext uri="{BB962C8B-B14F-4D97-AF65-F5344CB8AC3E}">
        <p14:creationId xmlns:p14="http://schemas.microsoft.com/office/powerpoint/2010/main" val="2645717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45770-6567-45A2-9C5D-954708078E18}"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3597280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245770-6567-45A2-9C5D-954708078E18}"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176158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245770-6567-45A2-9C5D-954708078E18}"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3018278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245770-6567-45A2-9C5D-954708078E18}"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646014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245770-6567-45A2-9C5D-954708078E18}" type="datetimeFigureOut">
              <a:rPr lang="en-GB" smtClean="0"/>
              <a:t>19/10/2025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3170896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245770-6567-45A2-9C5D-954708078E18}" type="datetimeFigureOut">
              <a:rPr lang="en-GB" smtClean="0"/>
              <a:t>19/10/2025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1522804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245770-6567-45A2-9C5D-954708078E18}"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32993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245770-6567-45A2-9C5D-954708078E18}"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4172360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245770-6567-45A2-9C5D-954708078E18}"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3955837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B245770-6567-45A2-9C5D-954708078E18}"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2582693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B245770-6567-45A2-9C5D-954708078E18}"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40227933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245770-6567-45A2-9C5D-954708078E18}"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1658808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B245770-6567-45A2-9C5D-954708078E18}"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39422595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B245770-6567-45A2-9C5D-954708078E18}"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7320105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45770-6567-45A2-9C5D-954708078E18}"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6173053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45770-6567-45A2-9C5D-954708078E18}"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A7BE09-943F-43B0-BC70-279E9D283BCD}" type="slidenum">
              <a:rPr lang="en-GB" smtClean="0"/>
              <a:t>‹#›</a:t>
            </a:fld>
            <a:endParaRPr lang="en-GB"/>
          </a:p>
        </p:txBody>
      </p:sp>
    </p:spTree>
    <p:extLst>
      <p:ext uri="{BB962C8B-B14F-4D97-AF65-F5344CB8AC3E}">
        <p14:creationId xmlns:p14="http://schemas.microsoft.com/office/powerpoint/2010/main" val="293011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8B245770-6567-45A2-9C5D-954708078E18}" type="datetimeFigureOut">
              <a:rPr lang="en-GB" smtClean="0"/>
              <a:t>19/10/2025</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5DA7BE09-943F-43B0-BC70-279E9D283BCD}" type="slidenum">
              <a:rPr lang="en-GB" smtClean="0"/>
              <a:t>‹#›</a:t>
            </a:fld>
            <a:endParaRPr lang="en-GB"/>
          </a:p>
        </p:txBody>
      </p:sp>
    </p:spTree>
    <p:extLst>
      <p:ext uri="{BB962C8B-B14F-4D97-AF65-F5344CB8AC3E}">
        <p14:creationId xmlns:p14="http://schemas.microsoft.com/office/powerpoint/2010/main" val="179362564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elevationvibe.com/blog/obstacles-to-achieving-goals/?utm_source=chatgpt.com" TargetMode="External"/><Relationship Id="rId2" Type="http://schemas.openxmlformats.org/officeDocument/2006/relationships/hyperlink" Target="https://carelearning.org.uk/blog/resilience/what-is-resilience-in-health-and-social-care/" TargetMode="External"/><Relationship Id="rId1" Type="http://schemas.openxmlformats.org/officeDocument/2006/relationships/slideLayout" Target="../slideLayouts/slideLayout7.xml"/><Relationship Id="rId4" Type="http://schemas.openxmlformats.org/officeDocument/2006/relationships/hyperlink" Target="https://www.hiravshah.com/career-business/why-swot-analysis-is-important-for-health-care-businesse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02D10E-1B85-8F0E-CCB6-9833BF6E7870}"/>
              </a:ext>
            </a:extLst>
          </p:cNvPr>
          <p:cNvSpPr txBox="1"/>
          <p:nvPr/>
        </p:nvSpPr>
        <p:spPr>
          <a:xfrm>
            <a:off x="1235528" y="2782669"/>
            <a:ext cx="8392886" cy="646331"/>
          </a:xfrm>
          <a:prstGeom prst="rect">
            <a:avLst/>
          </a:prstGeom>
          <a:noFill/>
        </p:spPr>
        <p:txBody>
          <a:bodyPr wrap="square" rtlCol="0">
            <a:spAutoFit/>
          </a:bodyPr>
          <a:lstStyle/>
          <a:p>
            <a:r>
              <a:rPr lang="en-GB" sz="3600" b="1" dirty="0">
                <a:solidFill>
                  <a:schemeClr val="bg1"/>
                </a:solidFill>
              </a:rPr>
              <a:t>Self Awareness Presentation </a:t>
            </a:r>
          </a:p>
        </p:txBody>
      </p:sp>
      <p:sp>
        <p:nvSpPr>
          <p:cNvPr id="5" name="TextBox 4">
            <a:extLst>
              <a:ext uri="{FF2B5EF4-FFF2-40B4-BE49-F238E27FC236}">
                <a16:creationId xmlns:a16="http://schemas.microsoft.com/office/drawing/2014/main" id="{8D168BC7-C05F-FA79-C390-6A56DC811D42}"/>
              </a:ext>
            </a:extLst>
          </p:cNvPr>
          <p:cNvSpPr txBox="1"/>
          <p:nvPr/>
        </p:nvSpPr>
        <p:spPr>
          <a:xfrm>
            <a:off x="865413" y="5617028"/>
            <a:ext cx="4713515" cy="369332"/>
          </a:xfrm>
          <a:prstGeom prst="rect">
            <a:avLst/>
          </a:prstGeom>
          <a:noFill/>
        </p:spPr>
        <p:txBody>
          <a:bodyPr wrap="square" rtlCol="0">
            <a:spAutoFit/>
          </a:bodyPr>
          <a:lstStyle/>
          <a:p>
            <a:r>
              <a:rPr lang="en-GB" b="1" dirty="0">
                <a:solidFill>
                  <a:schemeClr val="bg1"/>
                </a:solidFill>
              </a:rPr>
              <a:t>Nyall Berry: 2329185 </a:t>
            </a:r>
          </a:p>
        </p:txBody>
      </p:sp>
    </p:spTree>
    <p:extLst>
      <p:ext uri="{BB962C8B-B14F-4D97-AF65-F5344CB8AC3E}">
        <p14:creationId xmlns:p14="http://schemas.microsoft.com/office/powerpoint/2010/main" val="3186780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6F3684-8C67-959B-722E-12FAC22EB027}"/>
              </a:ext>
            </a:extLst>
          </p:cNvPr>
          <p:cNvSpPr/>
          <p:nvPr/>
        </p:nvSpPr>
        <p:spPr>
          <a:xfrm>
            <a:off x="0" y="0"/>
            <a:ext cx="6226628" cy="6858000"/>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FB4529E-39E0-F267-3A33-146191852F9B}"/>
              </a:ext>
            </a:extLst>
          </p:cNvPr>
          <p:cNvSpPr/>
          <p:nvPr/>
        </p:nvSpPr>
        <p:spPr>
          <a:xfrm>
            <a:off x="5965371" y="0"/>
            <a:ext cx="6226629" cy="6858000"/>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03386737-E4DC-1DF1-377F-A69C7CC0A78C}"/>
              </a:ext>
            </a:extLst>
          </p:cNvPr>
          <p:cNvSpPr txBox="1"/>
          <p:nvPr/>
        </p:nvSpPr>
        <p:spPr>
          <a:xfrm>
            <a:off x="522514" y="0"/>
            <a:ext cx="5181600" cy="5386090"/>
          </a:xfrm>
          <a:prstGeom prst="rect">
            <a:avLst/>
          </a:prstGeom>
          <a:noFill/>
        </p:spPr>
        <p:txBody>
          <a:bodyPr wrap="square" rtlCol="0">
            <a:spAutoFit/>
          </a:bodyPr>
          <a:lstStyle/>
          <a:p>
            <a:r>
              <a:rPr lang="en-GB" sz="3200" dirty="0">
                <a:solidFill>
                  <a:schemeClr val="bg1"/>
                </a:solidFill>
              </a:rPr>
              <a:t>            </a:t>
            </a:r>
            <a:r>
              <a:rPr lang="en-GB" sz="3200" b="1" u="sng" dirty="0">
                <a:solidFill>
                  <a:schemeClr val="bg1"/>
                </a:solidFill>
              </a:rPr>
              <a:t>Strengths</a:t>
            </a:r>
          </a:p>
          <a:p>
            <a:endParaRPr lang="en-GB" sz="3200" b="1" u="sng" dirty="0">
              <a:solidFill>
                <a:schemeClr val="bg1"/>
              </a:solidFill>
            </a:endParaRPr>
          </a:p>
          <a:p>
            <a:endParaRPr lang="en-GB" sz="2000" dirty="0"/>
          </a:p>
          <a:p>
            <a:pPr marL="285750" indent="-285750">
              <a:buFont typeface="Arial" panose="020B0604020202020204" pitchFamily="34" charset="0"/>
              <a:buChar char="•"/>
            </a:pPr>
            <a:r>
              <a:rPr lang="en-US" sz="2000" dirty="0">
                <a:solidFill>
                  <a:schemeClr val="bg1"/>
                </a:solidFill>
              </a:rPr>
              <a:t>Discipline - The ability to control yourself even in difficult situations. </a:t>
            </a:r>
          </a:p>
          <a:p>
            <a:pPr marL="342900" indent="-342900">
              <a:buFont typeface="Arial" panose="020B0604020202020204" pitchFamily="34" charset="0"/>
              <a:buChar char="•"/>
            </a:pPr>
            <a:r>
              <a:rPr lang="en-US" sz="2000" dirty="0">
                <a:solidFill>
                  <a:schemeClr val="bg1"/>
                </a:solidFill>
              </a:rPr>
              <a:t>problem solving – Finding solutions to problems. </a:t>
            </a:r>
          </a:p>
          <a:p>
            <a:pPr marL="342900" indent="-342900">
              <a:buFont typeface="Arial" panose="020B0604020202020204" pitchFamily="34" charset="0"/>
              <a:buChar char="•"/>
            </a:pPr>
            <a:r>
              <a:rPr lang="en-US" sz="2000" dirty="0">
                <a:solidFill>
                  <a:schemeClr val="bg1"/>
                </a:solidFill>
              </a:rPr>
              <a:t>resiliency - successfully adapting to difficult life experiences. </a:t>
            </a:r>
          </a:p>
          <a:p>
            <a:pPr marL="285750" indent="-285750">
              <a:buFont typeface="Arial" panose="020B0604020202020204" pitchFamily="34" charset="0"/>
              <a:buChar char="•"/>
            </a:pPr>
            <a:r>
              <a:rPr lang="en-US" sz="2000" dirty="0">
                <a:solidFill>
                  <a:schemeClr val="bg1"/>
                </a:solidFill>
              </a:rPr>
              <a:t>self motivation - the internal drive to act towards their goals.</a:t>
            </a:r>
          </a:p>
          <a:p>
            <a:pPr marL="285750" indent="-285750">
              <a:buFont typeface="Arial" panose="020B0604020202020204" pitchFamily="34" charset="0"/>
              <a:buChar char="•"/>
            </a:pPr>
            <a:r>
              <a:rPr lang="en-US" sz="2000" dirty="0">
                <a:solidFill>
                  <a:schemeClr val="bg1"/>
                </a:solidFill>
              </a:rPr>
              <a:t>Teamwork - a group collaborates towards common goals efficiently.</a:t>
            </a:r>
          </a:p>
          <a:p>
            <a:pPr marL="285750" indent="-285750">
              <a:buFont typeface="Arial" panose="020B0604020202020204" pitchFamily="34" charset="0"/>
              <a:buChar char="•"/>
            </a:pPr>
            <a:r>
              <a:rPr lang="en-US" sz="2000" dirty="0">
                <a:solidFill>
                  <a:schemeClr val="bg1"/>
                </a:solidFill>
              </a:rPr>
              <a:t>Honest - truthful and sincere</a:t>
            </a:r>
          </a:p>
          <a:p>
            <a:pPr marL="285750" indent="-285750">
              <a:buFont typeface="Arial" panose="020B0604020202020204" pitchFamily="34" charset="0"/>
              <a:buChar char="•"/>
            </a:pPr>
            <a:r>
              <a:rPr lang="en-US" sz="2000" dirty="0">
                <a:solidFill>
                  <a:schemeClr val="bg1"/>
                </a:solidFill>
              </a:rPr>
              <a:t>persistent</a:t>
            </a:r>
            <a:r>
              <a:rPr lang="en-GB" sz="2000" dirty="0">
                <a:solidFill>
                  <a:schemeClr val="bg1"/>
                </a:solidFill>
              </a:rPr>
              <a:t> - </a:t>
            </a:r>
            <a:r>
              <a:rPr lang="en-US" sz="2000" dirty="0">
                <a:solidFill>
                  <a:schemeClr val="bg1"/>
                </a:solidFill>
              </a:rPr>
              <a:t>continuing firmly in a course of action</a:t>
            </a:r>
            <a:endParaRPr lang="en-GB" sz="2000" dirty="0">
              <a:solidFill>
                <a:schemeClr val="bg1"/>
              </a:solidFill>
            </a:endParaRPr>
          </a:p>
        </p:txBody>
      </p:sp>
      <p:sp>
        <p:nvSpPr>
          <p:cNvPr id="12" name="TextBox 11">
            <a:extLst>
              <a:ext uri="{FF2B5EF4-FFF2-40B4-BE49-F238E27FC236}">
                <a16:creationId xmlns:a16="http://schemas.microsoft.com/office/drawing/2014/main" id="{51F1E3C9-A574-EA1B-B27F-889CCEFF5653}"/>
              </a:ext>
            </a:extLst>
          </p:cNvPr>
          <p:cNvSpPr txBox="1"/>
          <p:nvPr/>
        </p:nvSpPr>
        <p:spPr>
          <a:xfrm>
            <a:off x="6640286" y="94917"/>
            <a:ext cx="5029199" cy="6001643"/>
          </a:xfrm>
          <a:prstGeom prst="rect">
            <a:avLst/>
          </a:prstGeom>
          <a:noFill/>
        </p:spPr>
        <p:txBody>
          <a:bodyPr wrap="square" rtlCol="0">
            <a:spAutoFit/>
          </a:bodyPr>
          <a:lstStyle/>
          <a:p>
            <a:pPr algn="ctr"/>
            <a:r>
              <a:rPr lang="en-GB" sz="3200" b="1" dirty="0">
                <a:solidFill>
                  <a:schemeClr val="bg1"/>
                </a:solidFill>
              </a:rPr>
              <a:t>  </a:t>
            </a:r>
            <a:r>
              <a:rPr lang="en-GB" sz="3200" b="1" u="sng" dirty="0">
                <a:solidFill>
                  <a:schemeClr val="bg1"/>
                </a:solidFill>
              </a:rPr>
              <a:t>Weaknesses</a:t>
            </a:r>
          </a:p>
          <a:p>
            <a:endParaRPr lang="en-GB" sz="3200" b="1" u="sng" dirty="0">
              <a:solidFill>
                <a:schemeClr val="bg1"/>
              </a:solidFill>
            </a:endParaRPr>
          </a:p>
          <a:p>
            <a:pPr marL="342900" indent="-342900">
              <a:buFont typeface="Arial" panose="020B0604020202020204" pitchFamily="34" charset="0"/>
              <a:buChar char="•"/>
            </a:pPr>
            <a:r>
              <a:rPr lang="en-GB" sz="2000" dirty="0">
                <a:solidFill>
                  <a:schemeClr val="bg1"/>
                </a:solidFill>
              </a:rPr>
              <a:t> </a:t>
            </a:r>
            <a:r>
              <a:rPr lang="en-US" sz="2000" dirty="0">
                <a:solidFill>
                  <a:schemeClr val="bg1"/>
                </a:solidFill>
              </a:rPr>
              <a:t>procrastination - delaying or putting off tasks until last minute. </a:t>
            </a:r>
          </a:p>
          <a:p>
            <a:pPr marL="342900" indent="-342900">
              <a:buFont typeface="Arial" panose="020B0604020202020204" pitchFamily="34" charset="0"/>
              <a:buChar char="•"/>
            </a:pPr>
            <a:r>
              <a:rPr lang="en-US" sz="2000" dirty="0">
                <a:solidFill>
                  <a:schemeClr val="bg1"/>
                </a:solidFill>
              </a:rPr>
              <a:t>Unorganized – having things out of order and messy. </a:t>
            </a:r>
          </a:p>
          <a:p>
            <a:pPr marL="342900" indent="-342900">
              <a:buFont typeface="Arial" panose="020B0604020202020204" pitchFamily="34" charset="0"/>
              <a:buChar char="•"/>
            </a:pPr>
            <a:r>
              <a:rPr lang="en-US" sz="2000" dirty="0">
                <a:solidFill>
                  <a:schemeClr val="bg1"/>
                </a:solidFill>
              </a:rPr>
              <a:t>time management - unable to plan and control time spent on tasks. </a:t>
            </a:r>
          </a:p>
          <a:p>
            <a:pPr marL="342900" indent="-342900">
              <a:buFont typeface="Arial" panose="020B0604020202020204" pitchFamily="34" charset="0"/>
              <a:buChar char="•"/>
            </a:pPr>
            <a:r>
              <a:rPr lang="en-US" sz="2000" dirty="0">
                <a:solidFill>
                  <a:schemeClr val="bg1"/>
                </a:solidFill>
              </a:rPr>
              <a:t>self criticism – thinking negatively of an action done by the person themselves. </a:t>
            </a:r>
          </a:p>
          <a:p>
            <a:pPr marL="342900" indent="-342900">
              <a:buFont typeface="Arial" panose="020B0604020202020204" pitchFamily="34" charset="0"/>
              <a:buChar char="•"/>
            </a:pPr>
            <a:r>
              <a:rPr lang="en-US" sz="2000" dirty="0">
                <a:solidFill>
                  <a:schemeClr val="bg1"/>
                </a:solidFill>
              </a:rPr>
              <a:t>Stubbornness – determination to not change. </a:t>
            </a:r>
          </a:p>
          <a:p>
            <a:pPr marL="342900" indent="-342900">
              <a:buFont typeface="Arial" panose="020B0604020202020204" pitchFamily="34" charset="0"/>
              <a:buChar char="•"/>
            </a:pPr>
            <a:r>
              <a:rPr lang="en-US" sz="2000" dirty="0">
                <a:solidFill>
                  <a:schemeClr val="bg1"/>
                </a:solidFill>
              </a:rPr>
              <a:t>fear of failure – feeling of dread when trying to complete tasks. </a:t>
            </a:r>
          </a:p>
          <a:p>
            <a:pPr marL="342900" indent="-342900">
              <a:buFont typeface="Arial" panose="020B0604020202020204" pitchFamily="34" charset="0"/>
              <a:buChar char="•"/>
            </a:pPr>
            <a:r>
              <a:rPr lang="en-US" sz="2000" dirty="0">
                <a:solidFill>
                  <a:schemeClr val="bg1"/>
                </a:solidFill>
              </a:rPr>
              <a:t>attention to detail - being precise on specific tasks, focusing, accurately and efficiently. </a:t>
            </a:r>
            <a:endParaRPr lang="en-GB" sz="2000" dirty="0">
              <a:solidFill>
                <a:schemeClr val="bg1"/>
              </a:solidFill>
            </a:endParaRPr>
          </a:p>
        </p:txBody>
      </p:sp>
    </p:spTree>
    <p:extLst>
      <p:ext uri="{BB962C8B-B14F-4D97-AF65-F5344CB8AC3E}">
        <p14:creationId xmlns:p14="http://schemas.microsoft.com/office/powerpoint/2010/main" val="2911036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9EE62C-ACAB-021F-64E7-9E6850D35188}"/>
              </a:ext>
            </a:extLst>
          </p:cNvPr>
          <p:cNvSpPr txBox="1"/>
          <p:nvPr/>
        </p:nvSpPr>
        <p:spPr>
          <a:xfrm>
            <a:off x="511629" y="1166842"/>
            <a:ext cx="10080171" cy="4524315"/>
          </a:xfrm>
          <a:prstGeom prst="rect">
            <a:avLst/>
          </a:prstGeom>
          <a:noFill/>
        </p:spPr>
        <p:txBody>
          <a:bodyPr wrap="square" rtlCol="0">
            <a:spAutoFit/>
          </a:bodyPr>
          <a:lstStyle/>
          <a:p>
            <a:r>
              <a:rPr lang="en-GB" dirty="0"/>
              <a:t>Using strengths to overcome your weaknesses</a:t>
            </a:r>
          </a:p>
          <a:p>
            <a:endParaRPr lang="en-GB" dirty="0"/>
          </a:p>
          <a:p>
            <a:r>
              <a:rPr lang="en-GB" dirty="0"/>
              <a:t>I can use my strengths to my best ability to allow myself to encourage to build upon my weaknesses which can improve them such as, I am able to use my resilience </a:t>
            </a:r>
            <a:r>
              <a:rPr lang="en-US" dirty="0"/>
              <a:t>to help support my organization skills. I can do this by enabling to keep myself going even when plans fail. Such as when life gets busy, organization can often fail but resilience can allow me to reset, recognize the overwhelm, and rebuild. An example of this in my day-to-day life is keeping my possession such as my car organized and using my resilience to keep on top of it every week. </a:t>
            </a:r>
          </a:p>
          <a:p>
            <a:endParaRPr lang="en-US" dirty="0"/>
          </a:p>
          <a:p>
            <a:r>
              <a:rPr lang="en-US" dirty="0"/>
              <a:t>I can use my discipline skill to help develop my procrastination. Procrastination often happens when as task feels too big, but discipline can enable the ability to act even when you don't feel like it. Having discipline can help to create structure, this can be done by creating deadlines, breaking big tasks into smaller steps, and creating a routine. An example of this in my day-to-day life is procrastinating my diet but when my disciple kicks in I'm able to stay on track and stick to the diet plan. </a:t>
            </a:r>
            <a:endParaRPr lang="en-GB" dirty="0"/>
          </a:p>
        </p:txBody>
      </p:sp>
    </p:spTree>
    <p:extLst>
      <p:ext uri="{BB962C8B-B14F-4D97-AF65-F5344CB8AC3E}">
        <p14:creationId xmlns:p14="http://schemas.microsoft.com/office/powerpoint/2010/main" val="3251795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DF83FB-BAF8-CD43-71B8-BC0F96A2706C}"/>
              </a:ext>
            </a:extLst>
          </p:cNvPr>
          <p:cNvSpPr txBox="1"/>
          <p:nvPr/>
        </p:nvSpPr>
        <p:spPr>
          <a:xfrm>
            <a:off x="609599" y="1859339"/>
            <a:ext cx="9601200" cy="3139321"/>
          </a:xfrm>
          <a:prstGeom prst="rect">
            <a:avLst/>
          </a:prstGeom>
          <a:noFill/>
        </p:spPr>
        <p:txBody>
          <a:bodyPr wrap="square" rtlCol="0">
            <a:spAutoFit/>
          </a:bodyPr>
          <a:lstStyle/>
          <a:p>
            <a:r>
              <a:rPr lang="en-US" dirty="0"/>
              <a:t>One of my personal opportunities for discipline to shine is, I like to get a gym session done early before </a:t>
            </a:r>
            <a:r>
              <a:rPr lang="en-US" dirty="0" err="1"/>
              <a:t>i</a:t>
            </a:r>
            <a:r>
              <a:rPr lang="en-US" dirty="0"/>
              <a:t> attend university which requires me to stay disciplined and wake up early. I am able to use discipline within the health and social care sector by using opportunities that are available to me such as finding training courses which can develop my knowledge further and using my discipline to complete them. </a:t>
            </a:r>
          </a:p>
          <a:p>
            <a:endParaRPr lang="en-US" dirty="0"/>
          </a:p>
          <a:p>
            <a:r>
              <a:rPr lang="en-US" dirty="0"/>
              <a:t>Another personal opportunity for my resilience is when it comes to my professional career in boxing such as even when tired I carry on until the session is complete. I am able to use my resilience within the health and social care sector by using support networks to “build strong relationships with colleagues, friends, and family to provide emotional support during challenging times.”(Carelearning, August 23, 2025) </a:t>
            </a:r>
            <a:endParaRPr lang="en-GB" dirty="0"/>
          </a:p>
        </p:txBody>
      </p:sp>
      <p:sp>
        <p:nvSpPr>
          <p:cNvPr id="4" name="TextBox 3">
            <a:extLst>
              <a:ext uri="{FF2B5EF4-FFF2-40B4-BE49-F238E27FC236}">
                <a16:creationId xmlns:a16="http://schemas.microsoft.com/office/drawing/2014/main" id="{45D60FD7-BA9C-64F7-B8BA-EDF2C0B3BD9A}"/>
              </a:ext>
            </a:extLst>
          </p:cNvPr>
          <p:cNvSpPr txBox="1"/>
          <p:nvPr/>
        </p:nvSpPr>
        <p:spPr>
          <a:xfrm>
            <a:off x="805542" y="870857"/>
            <a:ext cx="5290458" cy="461665"/>
          </a:xfrm>
          <a:prstGeom prst="rect">
            <a:avLst/>
          </a:prstGeom>
          <a:noFill/>
        </p:spPr>
        <p:txBody>
          <a:bodyPr wrap="square" rtlCol="0">
            <a:spAutoFit/>
          </a:bodyPr>
          <a:lstStyle/>
          <a:p>
            <a:r>
              <a:rPr lang="en-GB" sz="2400" u="sng" dirty="0"/>
              <a:t>Opportunities</a:t>
            </a:r>
          </a:p>
        </p:txBody>
      </p:sp>
    </p:spTree>
    <p:extLst>
      <p:ext uri="{BB962C8B-B14F-4D97-AF65-F5344CB8AC3E}">
        <p14:creationId xmlns:p14="http://schemas.microsoft.com/office/powerpoint/2010/main" val="3984402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FC8769-FFED-DFED-41B8-D79B4903A158}"/>
              </a:ext>
            </a:extLst>
          </p:cNvPr>
          <p:cNvSpPr txBox="1"/>
          <p:nvPr/>
        </p:nvSpPr>
        <p:spPr>
          <a:xfrm>
            <a:off x="489858" y="1690062"/>
            <a:ext cx="9764486" cy="3477875"/>
          </a:xfrm>
          <a:prstGeom prst="rect">
            <a:avLst/>
          </a:prstGeom>
          <a:noFill/>
        </p:spPr>
        <p:txBody>
          <a:bodyPr wrap="square" rtlCol="0">
            <a:spAutoFit/>
          </a:bodyPr>
          <a:lstStyle/>
          <a:p>
            <a:r>
              <a:rPr lang="en-US" sz="2000" dirty="0"/>
              <a:t>identifying some external obstacles standing between me and my weaknesses</a:t>
            </a:r>
          </a:p>
          <a:p>
            <a:pPr marL="285750" indent="-285750">
              <a:buFont typeface="Arial" panose="020B0604020202020204" pitchFamily="34" charset="0"/>
              <a:buChar char="•"/>
            </a:pPr>
            <a:r>
              <a:rPr lang="en-US" sz="2000" dirty="0"/>
              <a:t>One obstacle is lack of time due to having other responsibilities which leaves little spare time for working on your weaker areas. "You want to improve your organizational skills, but your schedule is packed so much that there's no window to practice or reflect." (Logan Stuart, January 29, 2024)</a:t>
            </a:r>
          </a:p>
          <a:p>
            <a:endParaRPr lang="en-US" sz="2000" dirty="0"/>
          </a:p>
          <a:p>
            <a:pPr marL="285750" indent="-285750">
              <a:buFont typeface="Arial" panose="020B0604020202020204" pitchFamily="34" charset="0"/>
              <a:buChar char="•"/>
            </a:pPr>
            <a:r>
              <a:rPr lang="en-US" sz="2000" dirty="0"/>
              <a:t>Another obstacle is external expectations or social pressures which means feeling like you should focus on immediate work tasks rather than working on strengthening skills because of the expectations of other. </a:t>
            </a:r>
          </a:p>
        </p:txBody>
      </p:sp>
      <p:sp>
        <p:nvSpPr>
          <p:cNvPr id="3" name="TextBox 2">
            <a:extLst>
              <a:ext uri="{FF2B5EF4-FFF2-40B4-BE49-F238E27FC236}">
                <a16:creationId xmlns:a16="http://schemas.microsoft.com/office/drawing/2014/main" id="{F6BA7F7C-D7B9-6728-469F-C81378926BD5}"/>
              </a:ext>
            </a:extLst>
          </p:cNvPr>
          <p:cNvSpPr txBox="1"/>
          <p:nvPr/>
        </p:nvSpPr>
        <p:spPr>
          <a:xfrm>
            <a:off x="620486" y="806521"/>
            <a:ext cx="3733800" cy="461665"/>
          </a:xfrm>
          <a:prstGeom prst="rect">
            <a:avLst/>
          </a:prstGeom>
          <a:noFill/>
        </p:spPr>
        <p:txBody>
          <a:bodyPr wrap="square" rtlCol="0">
            <a:spAutoFit/>
          </a:bodyPr>
          <a:lstStyle/>
          <a:p>
            <a:r>
              <a:rPr lang="en-GB" sz="2400" u="sng" dirty="0"/>
              <a:t>Threats</a:t>
            </a:r>
          </a:p>
        </p:txBody>
      </p:sp>
    </p:spTree>
    <p:extLst>
      <p:ext uri="{BB962C8B-B14F-4D97-AF65-F5344CB8AC3E}">
        <p14:creationId xmlns:p14="http://schemas.microsoft.com/office/powerpoint/2010/main" val="1574519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082B68-FDA9-E2C7-7124-6A41066EA604}"/>
              </a:ext>
            </a:extLst>
          </p:cNvPr>
          <p:cNvSpPr txBox="1"/>
          <p:nvPr/>
        </p:nvSpPr>
        <p:spPr>
          <a:xfrm>
            <a:off x="794657" y="946274"/>
            <a:ext cx="5867400" cy="461665"/>
          </a:xfrm>
          <a:prstGeom prst="rect">
            <a:avLst/>
          </a:prstGeom>
          <a:noFill/>
        </p:spPr>
        <p:txBody>
          <a:bodyPr wrap="square" rtlCol="0">
            <a:spAutoFit/>
          </a:bodyPr>
          <a:lstStyle/>
          <a:p>
            <a:r>
              <a:rPr lang="en-GB" sz="2400" u="sng" dirty="0"/>
              <a:t>Conclusion</a:t>
            </a:r>
            <a:r>
              <a:rPr lang="en-GB" dirty="0"/>
              <a:t> </a:t>
            </a:r>
          </a:p>
        </p:txBody>
      </p:sp>
      <p:sp>
        <p:nvSpPr>
          <p:cNvPr id="3" name="TextBox 2">
            <a:extLst>
              <a:ext uri="{FF2B5EF4-FFF2-40B4-BE49-F238E27FC236}">
                <a16:creationId xmlns:a16="http://schemas.microsoft.com/office/drawing/2014/main" id="{69FAFFCB-453C-1070-C4C0-F7BEDE180533}"/>
              </a:ext>
            </a:extLst>
          </p:cNvPr>
          <p:cNvSpPr txBox="1"/>
          <p:nvPr/>
        </p:nvSpPr>
        <p:spPr>
          <a:xfrm>
            <a:off x="685800" y="1698171"/>
            <a:ext cx="9884229" cy="3046988"/>
          </a:xfrm>
          <a:prstGeom prst="rect">
            <a:avLst/>
          </a:prstGeom>
          <a:noFill/>
        </p:spPr>
        <p:txBody>
          <a:bodyPr wrap="square" rtlCol="0">
            <a:spAutoFit/>
          </a:bodyPr>
          <a:lstStyle/>
          <a:p>
            <a:r>
              <a:rPr lang="en-GB" sz="2400" dirty="0"/>
              <a:t>In conclusion a SWOT analysis is important in the health and social care sector as it enables us to view are strengths and weaknesses. This means we are able to help support our weaknesses by finding opportunities which help to achieve and succeed  and different threats that stand between meeting the goals. “</a:t>
            </a:r>
            <a:r>
              <a:rPr lang="en-US" sz="2400" dirty="0"/>
              <a:t>It helps health care businesses assess internal capabilities and external market conditions, enhancing strategic planning and competitive positioning.” (Hirav Shah)</a:t>
            </a:r>
            <a:endParaRPr lang="en-GB" sz="2400" dirty="0"/>
          </a:p>
        </p:txBody>
      </p:sp>
    </p:spTree>
    <p:extLst>
      <p:ext uri="{BB962C8B-B14F-4D97-AF65-F5344CB8AC3E}">
        <p14:creationId xmlns:p14="http://schemas.microsoft.com/office/powerpoint/2010/main" val="2271366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352DFC-CA36-9AAC-35D0-CD766C17CD88}"/>
              </a:ext>
            </a:extLst>
          </p:cNvPr>
          <p:cNvSpPr txBox="1"/>
          <p:nvPr/>
        </p:nvSpPr>
        <p:spPr>
          <a:xfrm>
            <a:off x="598715" y="2126788"/>
            <a:ext cx="9775371" cy="3139321"/>
          </a:xfrm>
          <a:prstGeom prst="rect">
            <a:avLst/>
          </a:prstGeom>
          <a:noFill/>
        </p:spPr>
        <p:txBody>
          <a:bodyPr wrap="square" rtlCol="0">
            <a:spAutoFit/>
          </a:bodyPr>
          <a:lstStyle/>
          <a:p>
            <a:r>
              <a:rPr lang="en-GB" dirty="0">
                <a:hlinkClick r:id="rId2"/>
              </a:rPr>
              <a:t>https://carelearning.org.uk/blog/resilience/what-is-resilience-in-health-and-social-care/</a:t>
            </a:r>
            <a:r>
              <a:rPr lang="en-GB" dirty="0"/>
              <a:t> (</a:t>
            </a:r>
            <a:r>
              <a:rPr lang="en-GB" dirty="0" err="1"/>
              <a:t>Carelearning</a:t>
            </a:r>
            <a:r>
              <a:rPr lang="en-GB" dirty="0"/>
              <a:t>, August 23, 2025) </a:t>
            </a:r>
          </a:p>
          <a:p>
            <a:endParaRPr lang="en-GB" dirty="0"/>
          </a:p>
          <a:p>
            <a:endParaRPr lang="en-GB" dirty="0"/>
          </a:p>
          <a:p>
            <a:r>
              <a:rPr lang="en-GB" dirty="0">
                <a:hlinkClick r:id="rId3"/>
              </a:rPr>
              <a:t>https://elevationvibe.com/blog/obstacles-to-achieving-goals/?utm_source=chatgpt.com</a:t>
            </a:r>
            <a:r>
              <a:rPr lang="en-GB" dirty="0"/>
              <a:t> (Logan Stuart, January 29, 2024)</a:t>
            </a:r>
          </a:p>
          <a:p>
            <a:endParaRPr lang="en-GB" dirty="0"/>
          </a:p>
          <a:p>
            <a:r>
              <a:rPr lang="en-GB" dirty="0">
                <a:hlinkClick r:id="rId4"/>
              </a:rPr>
              <a:t>https://www.hiravshah.com/career-business/why-swot-analysis-is-important-for-health-care-businesses/?utm_source=chatgpt.com</a:t>
            </a:r>
            <a:r>
              <a:rPr lang="en-GB" dirty="0"/>
              <a:t> (Hirav Shah)</a:t>
            </a:r>
          </a:p>
          <a:p>
            <a:endParaRPr lang="en-GB" dirty="0"/>
          </a:p>
          <a:p>
            <a:endParaRPr lang="en-GB" dirty="0"/>
          </a:p>
        </p:txBody>
      </p:sp>
      <p:sp>
        <p:nvSpPr>
          <p:cNvPr id="3" name="TextBox 2">
            <a:extLst>
              <a:ext uri="{FF2B5EF4-FFF2-40B4-BE49-F238E27FC236}">
                <a16:creationId xmlns:a16="http://schemas.microsoft.com/office/drawing/2014/main" id="{F5FE71D4-8B11-1F1C-78B1-1117E0ED2D07}"/>
              </a:ext>
            </a:extLst>
          </p:cNvPr>
          <p:cNvSpPr txBox="1"/>
          <p:nvPr/>
        </p:nvSpPr>
        <p:spPr>
          <a:xfrm>
            <a:off x="598715" y="803310"/>
            <a:ext cx="6640285" cy="461665"/>
          </a:xfrm>
          <a:prstGeom prst="rect">
            <a:avLst/>
          </a:prstGeom>
          <a:noFill/>
        </p:spPr>
        <p:txBody>
          <a:bodyPr wrap="square" rtlCol="0">
            <a:spAutoFit/>
          </a:bodyPr>
          <a:lstStyle/>
          <a:p>
            <a:r>
              <a:rPr lang="en-GB" sz="2400" u="sng" dirty="0"/>
              <a:t>References</a:t>
            </a:r>
            <a:r>
              <a:rPr lang="en-GB" dirty="0"/>
              <a:t> </a:t>
            </a:r>
          </a:p>
        </p:txBody>
      </p:sp>
    </p:spTree>
    <p:extLst>
      <p:ext uri="{BB962C8B-B14F-4D97-AF65-F5344CB8AC3E}">
        <p14:creationId xmlns:p14="http://schemas.microsoft.com/office/powerpoint/2010/main" val="28644164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
  <TotalTime>281</TotalTime>
  <Words>778</Words>
  <Application>Microsoft Office PowerPoint</Application>
  <PresentationFormat>Widescreen</PresentationFormat>
  <Paragraphs>44</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Ion Boardroom</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Nyall Berry</dc:creator>
  <cp:lastModifiedBy>Nyall Berry</cp:lastModifiedBy>
  <cp:revision>1</cp:revision>
  <dcterms:created xsi:type="dcterms:W3CDTF">2025-10-19T12:01:21Z</dcterms:created>
  <dcterms:modified xsi:type="dcterms:W3CDTF">2025-10-19T16:43:04Z</dcterms:modified>
</cp:coreProperties>
</file>