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2"/>
  </p:notesMasterIdLst>
  <p:sldIdLst>
    <p:sldId id="256" r:id="rId5"/>
    <p:sldId id="257" r:id="rId6"/>
    <p:sldId id="258" r:id="rId7"/>
    <p:sldId id="259" r:id="rId8"/>
    <p:sldId id="260" r:id="rId9"/>
    <p:sldId id="261" r:id="rId10"/>
    <p:sldId id="262" r:id="rId11"/>
    <p:sldId id="263" r:id="rId12"/>
    <p:sldId id="264" r:id="rId13"/>
    <p:sldId id="266" r:id="rId14"/>
    <p:sldId id="267" r:id="rId15"/>
    <p:sldId id="268" r:id="rId16"/>
    <p:sldId id="269" r:id="rId17"/>
    <p:sldId id="270" r:id="rId18"/>
    <p:sldId id="271" r:id="rId19"/>
    <p:sldId id="272" r:id="rId20"/>
    <p:sldId id="273" r:id="rId2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C373BF-E547-4384-B9D8-83400D983B96}" v="35" dt="2026-06-23T23:40:07.2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108" d="100"/>
          <a:sy n="108" d="100"/>
        </p:scale>
        <p:origin x="306"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780360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Cover slide. Introduce yourself, the module, and the topic. Briefly state what the presentation will cover.</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the ageing population context in the UK. Cite ONS data on the growing number of older adults. State the purpose and structure of the presentation. Mention that the UK population is ageing rapidly and this has profound implications for health and social care services.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 definitions of 'older person' and why this matters for service planning. Critically engage with policy frameworks – the Care Act 2014 is the cornerstone of adult social care. Note that policy emphasis on personalisation and integration represents a shift from paternalistic approaches towards empowerment.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Critically evaluate the multi-dimensional nature of older people's needs. Emphasise that needs are not purely physical – mental health and social connectedness are equally important. Reference Maslow's hierarchy or Kitwood's personhood model in dementia care. Stress that needs must be assessed holistically under the Care Act 2014 wellbeing principle.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Critically compare these theories. Disengagement theory is now rejected but is worth mentioning to contrast with modern empowerment approaches. Activity theory and continuity theory better support contemporary person-centred practice. Rowe and Kahn's model underpins the NHS prevention and self-management agenda. Link theory directly to practice examples.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Critically evaluate the effectiveness of these provisions. Note the postcode lottery in service availability. Discuss the role of the voluntary sector in filling gaps left by austerity cuts. Reference the CQC State of Care report and ADASS budget surveys to evidence system pressures. Critique the reliance on unpaid carers.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Critically evaluate the evidence base for each approach. Distinguish between approaches with robust RCT evidence (e.g. reablement) and those with emerging evidence (e.g. social prescribing). Discuss the challenge of translating evidence into consistent practice. Acknowledge funding constraints as a systemic barrier.</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Learning Outcome 2 focuses on technology. Critically engage with the evidence – acknowledge both benefits and limitations. The digital divide disproportionately affects older people, particularly those from deprived backgrounds or with sensory/cognitive impairments. Reference the NHS Digital Strategy (2021) and the Topol Review (2019) on technology in healthcare.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is critical to the assessment. Use the social model of disability and the Marmot Review to frame barriers as structural, not just individual failings. Critically discuss ageism as embedded in NHS resource allocation decisions (e.g. Addenbrooke's Hospital study). Reference ADASS Budget Survey 2023 on funding crisis.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Intersectionality is key here – multiple disadvantaged characteristics compound inequalities. Reference the Equalities Act 2010 and Public Sector Equality Duty. Critically evaluate whether current services adequately address these inequalities or inadvertently perpetuate them. The Kings Fund report on 'Tackling Poverty' (2022) is a useful reference.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Critically evaluate the over-reliance on unpaid carers in the UK system. Discuss the gendered nature of caring – women provide the majority of unpaid care. Note that carer support is chronically under-funded. Cite the Better Care Fund as a policy mechanism intended to support carers but with inconsistent outcomes.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key for demonstrating cognitive and intellectual skills. Be critical – don't simply describe policies, but evaluate their effectiveness. Reference Glasby's critique of the Care Act implementation. Note that the Integrated Care Systems were established in 2022 but integration in practice takes years. Use CQC and ADASS data to evidence systemic challenges.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full marks on practical skills, you must not only recommend but critically evaluate each recommendation – acknowledge barriers and propose solutions. Engage with the evidence base for each recommendation. The Dilnot Commission report, Wanless Report (2006), and NHS Long Term Plan are key references here.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 future directions back to Learning Outcome 2 on emergent technology. Critically evaluate – AI brings risk of algorithmic bias disadvantaging older people (e.g. lower digital literacy affecting predictive models). Discuss the tension between technological innovation and equitable access. Reference the NHSX AI Lab and UK Government AI Strategy (2021).</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Synthesise all key arguments. Reiterate the link between LO1 (care and support needs) and LO2 (technology and innovation). End with a forward-looking statement about the need for a rights-based approach to ageing. Invite questions from the audience.</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E2761"/>
        </a:solidFill>
        <a:effectLst/>
      </p:bgPr>
    </p:bg>
    <p:spTree>
      <p:nvGrpSpPr>
        <p:cNvPr id="1" name=""/>
        <p:cNvGrpSpPr/>
        <p:nvPr/>
      </p:nvGrpSpPr>
      <p:grpSpPr>
        <a:xfrm>
          <a:off x="0" y="0"/>
          <a:ext cx="0" cy="0"/>
          <a:chOff x="0" y="0"/>
          <a:chExt cx="0" cy="0"/>
        </a:xfrm>
      </p:grpSpPr>
      <p:sp>
        <p:nvSpPr>
          <p:cNvPr id="5" name="Text 3"/>
          <p:cNvSpPr/>
          <p:nvPr/>
        </p:nvSpPr>
        <p:spPr>
          <a:xfrm>
            <a:off x="548640" y="525780"/>
            <a:ext cx="7772400" cy="1005840"/>
          </a:xfrm>
          <a:prstGeom prst="rect">
            <a:avLst/>
          </a:prstGeom>
          <a:noFill/>
          <a:ln/>
        </p:spPr>
        <p:txBody>
          <a:bodyPr wrap="square" rtlCol="0" anchor="ctr"/>
          <a:lstStyle/>
          <a:p>
            <a:pPr marL="0" indent="0">
              <a:buNone/>
            </a:pPr>
            <a:r>
              <a:rPr lang="en-US" sz="3600" b="1" dirty="0">
                <a:solidFill>
                  <a:srgbClr val="FFFFFF"/>
                </a:solidFill>
                <a:latin typeface="Cambria" pitchFamily="34" charset="0"/>
                <a:ea typeface="Cambria" pitchFamily="34" charset="-122"/>
                <a:cs typeface="Cambria" pitchFamily="34" charset="-120"/>
              </a:rPr>
              <a:t>Empowering the Older Person</a:t>
            </a:r>
            <a:endParaRPr lang="en-US" sz="3600" dirty="0"/>
          </a:p>
        </p:txBody>
      </p:sp>
      <p:sp>
        <p:nvSpPr>
          <p:cNvPr id="6" name="Text 4"/>
          <p:cNvSpPr/>
          <p:nvPr/>
        </p:nvSpPr>
        <p:spPr>
          <a:xfrm>
            <a:off x="548640" y="1984248"/>
            <a:ext cx="7315200" cy="457200"/>
          </a:xfrm>
          <a:prstGeom prst="rect">
            <a:avLst/>
          </a:prstGeom>
          <a:noFill/>
          <a:ln/>
        </p:spPr>
        <p:txBody>
          <a:bodyPr wrap="square" rtlCol="0" anchor="ctr"/>
          <a:lstStyle/>
          <a:p>
            <a:pPr marL="0" indent="0">
              <a:buNone/>
            </a:pPr>
            <a:r>
              <a:rPr lang="en-US" sz="1800" dirty="0">
                <a:solidFill>
                  <a:srgbClr val="CADCFC"/>
                </a:solidFill>
                <a:latin typeface="Calibri" pitchFamily="34" charset="0"/>
                <a:ea typeface="Calibri" pitchFamily="34" charset="-122"/>
                <a:cs typeface="Calibri" pitchFamily="34" charset="-120"/>
              </a:rPr>
              <a:t>Component 1: Individual Presentation</a:t>
            </a:r>
            <a:endParaRPr lang="en-US" sz="1800" dirty="0"/>
          </a:p>
        </p:txBody>
      </p:sp>
      <p:sp>
        <p:nvSpPr>
          <p:cNvPr id="7" name="Shape 5"/>
          <p:cNvSpPr/>
          <p:nvPr/>
        </p:nvSpPr>
        <p:spPr>
          <a:xfrm>
            <a:off x="548640" y="2423160"/>
            <a:ext cx="5029200" cy="36576"/>
          </a:xfrm>
          <a:prstGeom prst="rect">
            <a:avLst/>
          </a:prstGeom>
          <a:solidFill>
            <a:srgbClr val="028090"/>
          </a:solidFill>
          <a:ln w="12700">
            <a:solidFill>
              <a:srgbClr val="028090"/>
            </a:solidFill>
            <a:prstDash val="solid"/>
          </a:ln>
        </p:spPr>
        <p:txBody>
          <a:bodyPr/>
          <a:lstStyle/>
          <a:p>
            <a:endParaRPr lang="en-GB"/>
          </a:p>
        </p:txBody>
      </p:sp>
      <p:sp>
        <p:nvSpPr>
          <p:cNvPr id="8" name="Text 6"/>
          <p:cNvSpPr/>
          <p:nvPr/>
        </p:nvSpPr>
        <p:spPr>
          <a:xfrm>
            <a:off x="548640" y="2578608"/>
            <a:ext cx="7315200" cy="822960"/>
          </a:xfrm>
          <a:prstGeom prst="rect">
            <a:avLst/>
          </a:prstGeom>
          <a:noFill/>
          <a:ln/>
        </p:spPr>
        <p:txBody>
          <a:bodyPr wrap="square" rtlCol="0" anchor="ctr"/>
          <a:lstStyle/>
          <a:p>
            <a:pPr marL="0" indent="0">
              <a:buNone/>
            </a:pPr>
            <a:r>
              <a:rPr lang="en-US" sz="1400" i="1" dirty="0">
                <a:solidFill>
                  <a:srgbClr val="CADCFC"/>
                </a:solidFill>
                <a:latin typeface="Calibri" pitchFamily="34" charset="0"/>
                <a:ea typeface="Calibri" pitchFamily="34" charset="-122"/>
                <a:cs typeface="Calibri" pitchFamily="34" charset="-120"/>
              </a:rPr>
              <a:t>Evaluating Care, Empowerment and Support Needs of Older People</a:t>
            </a:r>
            <a:endParaRPr lang="en-US" sz="1400" dirty="0"/>
          </a:p>
          <a:p>
            <a:pPr marL="0" indent="0">
              <a:buNone/>
            </a:pPr>
            <a:r>
              <a:rPr lang="en-US" sz="1400" i="1" dirty="0">
                <a:solidFill>
                  <a:srgbClr val="CADCFC"/>
                </a:solidFill>
                <a:latin typeface="Calibri" pitchFamily="34" charset="0"/>
                <a:ea typeface="Calibri" pitchFamily="34" charset="-122"/>
                <a:cs typeface="Calibri" pitchFamily="34" charset="-120"/>
              </a:rPr>
              <a:t>in Contemporary UK Health and Social Care</a:t>
            </a:r>
            <a:endParaRPr lang="en-US" sz="1400" dirty="0"/>
          </a:p>
        </p:txBody>
      </p:sp>
      <p:sp>
        <p:nvSpPr>
          <p:cNvPr id="9" name="Shape 7"/>
          <p:cNvSpPr/>
          <p:nvPr/>
        </p:nvSpPr>
        <p:spPr>
          <a:xfrm>
            <a:off x="548640" y="3611880"/>
            <a:ext cx="8046720" cy="1234440"/>
          </a:xfrm>
          <a:prstGeom prst="roundRect">
            <a:avLst>
              <a:gd name="adj" fmla="val 7407"/>
            </a:avLst>
          </a:prstGeom>
          <a:solidFill>
            <a:srgbClr val="3A5BA0">
              <a:alpha val="35000"/>
            </a:srgbClr>
          </a:solidFill>
          <a:ln/>
        </p:spPr>
        <p:txBody>
          <a:bodyPr/>
          <a:lstStyle/>
          <a:p>
            <a:endParaRPr lang="en-GB"/>
          </a:p>
        </p:txBody>
      </p:sp>
      <p:sp>
        <p:nvSpPr>
          <p:cNvPr id="10" name="Text 8"/>
          <p:cNvSpPr/>
          <p:nvPr/>
        </p:nvSpPr>
        <p:spPr>
          <a:xfrm>
            <a:off x="777240" y="3703320"/>
            <a:ext cx="7680960" cy="1005840"/>
          </a:xfrm>
          <a:prstGeom prst="rect">
            <a:avLst/>
          </a:prstGeom>
          <a:noFill/>
          <a:ln/>
        </p:spPr>
        <p:txBody>
          <a:bodyPr wrap="square" lIns="0" tIns="0" rIns="0" bIns="0" rtlCol="0" anchor="ctr"/>
          <a:lstStyle/>
          <a:p>
            <a:r>
              <a:rPr lang="en-US" sz="1150" b="1" dirty="0">
                <a:solidFill>
                  <a:srgbClr val="FFFFFF"/>
                </a:solidFill>
                <a:latin typeface="Calibri" pitchFamily="34" charset="0"/>
                <a:ea typeface="Calibri" pitchFamily="34" charset="-122"/>
                <a:cs typeface="Calibri" pitchFamily="34" charset="-120"/>
              </a:rPr>
              <a:t>Student Name: Bouchra El </a:t>
            </a:r>
            <a:r>
              <a:rPr lang="en-US" sz="1150" b="1" dirty="0" err="1">
                <a:solidFill>
                  <a:srgbClr val="FFFFFF"/>
                </a:solidFill>
                <a:latin typeface="Calibri" pitchFamily="34" charset="0"/>
                <a:ea typeface="Calibri" pitchFamily="34" charset="-122"/>
                <a:cs typeface="Calibri" pitchFamily="34" charset="-120"/>
              </a:rPr>
              <a:t>Imrani</a:t>
            </a:r>
            <a:r>
              <a:rPr lang="en-US" sz="1150" b="1" dirty="0">
                <a:solidFill>
                  <a:srgbClr val="FFFFFF"/>
                </a:solidFill>
                <a:latin typeface="Calibri" pitchFamily="34" charset="0"/>
                <a:ea typeface="Calibri" pitchFamily="34" charset="-122"/>
                <a:cs typeface="Calibri" pitchFamily="34" charset="-120"/>
              </a:rPr>
              <a:t> </a:t>
            </a:r>
            <a:r>
              <a:rPr lang="en-US" sz="1150" b="1" dirty="0" err="1">
                <a:solidFill>
                  <a:srgbClr val="FFFFFF"/>
                </a:solidFill>
                <a:latin typeface="Calibri" pitchFamily="34" charset="0"/>
                <a:ea typeface="Calibri" pitchFamily="34" charset="-122"/>
                <a:cs typeface="Calibri" pitchFamily="34" charset="-120"/>
              </a:rPr>
              <a:t>Taidi</a:t>
            </a:r>
            <a:r>
              <a:rPr lang="en-US" sz="1150" b="1" dirty="0">
                <a:solidFill>
                  <a:srgbClr val="FFFFFF"/>
                </a:solidFill>
                <a:latin typeface="Calibri" pitchFamily="34" charset="0"/>
                <a:ea typeface="Calibri" pitchFamily="34" charset="-122"/>
                <a:cs typeface="Calibri" pitchFamily="34" charset="-120"/>
              </a:rPr>
              <a:t> </a:t>
            </a:r>
            <a:r>
              <a:rPr lang="en-US" sz="1150" dirty="0">
                <a:solidFill>
                  <a:srgbClr val="FFFFFF"/>
                </a:solidFill>
                <a:latin typeface="Calibri" pitchFamily="34" charset="0"/>
                <a:ea typeface="Calibri" pitchFamily="34" charset="-122"/>
                <a:cs typeface="Calibri" pitchFamily="34" charset="-120"/>
              </a:rPr>
              <a:t> </a:t>
            </a:r>
            <a:r>
              <a:rPr lang="en-US" sz="1150" b="1" dirty="0">
                <a:solidFill>
                  <a:srgbClr val="FFFFFF"/>
                </a:solidFill>
                <a:latin typeface="Calibri" pitchFamily="34" charset="0"/>
                <a:ea typeface="Calibri" pitchFamily="34" charset="-122"/>
                <a:cs typeface="Calibri" pitchFamily="34" charset="-120"/>
              </a:rPr>
              <a:t>  |  Student No: </a:t>
            </a:r>
            <a:r>
              <a:rPr lang="en-US" sz="1150" dirty="0">
                <a:solidFill>
                  <a:srgbClr val="FFFFFF"/>
                </a:solidFill>
                <a:latin typeface="Calibri" pitchFamily="34" charset="0"/>
                <a:ea typeface="Calibri" pitchFamily="34" charset="-122"/>
                <a:cs typeface="Calibri" pitchFamily="34" charset="-120"/>
              </a:rPr>
              <a:t>2321157</a:t>
            </a:r>
            <a:endParaRPr lang="en-US" sz="1150" dirty="0"/>
          </a:p>
          <a:p>
            <a:pPr marL="0" indent="0">
              <a:buNone/>
            </a:pPr>
            <a:r>
              <a:rPr lang="en-US" sz="1150" dirty="0">
                <a:solidFill>
                  <a:srgbClr val="FFFFFF"/>
                </a:solidFill>
                <a:latin typeface="Calibri" pitchFamily="34" charset="0"/>
                <a:ea typeface="Calibri" pitchFamily="34" charset="-122"/>
                <a:cs typeface="Calibri" pitchFamily="34" charset="-120"/>
              </a:rPr>
              <a:t> Module Code: BMHP6027</a:t>
            </a:r>
            <a:endParaRPr lang="en-US" sz="1150" dirty="0"/>
          </a:p>
        </p:txBody>
      </p:sp>
      <p:pic>
        <p:nvPicPr>
          <p:cNvPr id="30" name="Audio 29">
            <a:hlinkClick r:id="" action="ppaction://media"/>
            <a:extLst>
              <a:ext uri="{FF2B5EF4-FFF2-40B4-BE49-F238E27FC236}">
                <a16:creationId xmlns:a16="http://schemas.microsoft.com/office/drawing/2014/main" id="{87FB814B-BF50-0538-3EBA-1BDA3E10582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6601"/>
    </mc:Choice>
    <mc:Fallback>
      <p:transition spd="slow" advTm="26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0F4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1E2761"/>
          </a:solidFill>
          <a:ln w="12700">
            <a:solidFill>
              <a:srgbClr val="1E2761"/>
            </a:solidFill>
            <a:prstDash val="solid"/>
          </a:ln>
        </p:spPr>
        <p:txBody>
          <a:bodyPr/>
          <a:lstStyle/>
          <a:p>
            <a:endParaRPr lang="en-GB"/>
          </a:p>
        </p:txBody>
      </p:sp>
      <p:sp>
        <p:nvSpPr>
          <p:cNvPr id="3" name="Text 1"/>
          <p:cNvSpPr/>
          <p:nvPr/>
        </p:nvSpPr>
        <p:spPr>
          <a:xfrm>
            <a:off x="457200" y="109728"/>
            <a:ext cx="8229600" cy="685800"/>
          </a:xfrm>
          <a:prstGeom prst="rect">
            <a:avLst/>
          </a:prstGeom>
          <a:noFill/>
          <a:ln/>
        </p:spPr>
        <p:txBody>
          <a:bodyPr wrap="square" lIns="0" tIns="0" rIns="0" bIns="0" rtlCol="0" anchor="ctr"/>
          <a:lstStyle/>
          <a:p>
            <a:pPr marL="0" indent="0">
              <a:buNone/>
            </a:pPr>
            <a:r>
              <a:rPr lang="en-US" sz="3200" b="1" dirty="0">
                <a:solidFill>
                  <a:srgbClr val="FFFFFF"/>
                </a:solidFill>
                <a:latin typeface="Cambria" pitchFamily="34" charset="0"/>
                <a:ea typeface="Cambria" pitchFamily="34" charset="-122"/>
                <a:cs typeface="Cambria" pitchFamily="34" charset="-120"/>
              </a:rPr>
              <a:t>Introduction</a:t>
            </a:r>
            <a:endParaRPr lang="en-US" sz="3200" dirty="0"/>
          </a:p>
        </p:txBody>
      </p:sp>
      <p:sp>
        <p:nvSpPr>
          <p:cNvPr id="4" name="Shape 2"/>
          <p:cNvSpPr/>
          <p:nvPr/>
        </p:nvSpPr>
        <p:spPr>
          <a:xfrm>
            <a:off x="457200" y="1097280"/>
            <a:ext cx="2651760" cy="1188720"/>
          </a:xfrm>
          <a:prstGeom prst="roundRect">
            <a:avLst>
              <a:gd name="adj" fmla="val 9231"/>
            </a:avLst>
          </a:prstGeom>
          <a:solidFill>
            <a:srgbClr val="1E2761"/>
          </a:solidFill>
          <a:ln/>
          <a:effectLst>
            <a:outerShdw blurRad="101600" dist="38100" dir="2700000" algn="bl" rotWithShape="0">
              <a:srgbClr val="000000">
                <a:alpha val="12000"/>
              </a:srgbClr>
            </a:outerShdw>
          </a:effectLst>
        </p:spPr>
        <p:txBody>
          <a:bodyPr/>
          <a:lstStyle/>
          <a:p>
            <a:endParaRPr lang="en-GB"/>
          </a:p>
        </p:txBody>
      </p:sp>
      <p:sp>
        <p:nvSpPr>
          <p:cNvPr id="5" name="Text 3"/>
          <p:cNvSpPr/>
          <p:nvPr/>
        </p:nvSpPr>
        <p:spPr>
          <a:xfrm>
            <a:off x="548640" y="1188720"/>
            <a:ext cx="2468880" cy="548640"/>
          </a:xfrm>
          <a:prstGeom prst="rect">
            <a:avLst/>
          </a:prstGeom>
          <a:noFill/>
          <a:ln/>
        </p:spPr>
        <p:txBody>
          <a:bodyPr wrap="square" lIns="0" tIns="0" rIns="0" bIns="0" rtlCol="0" anchor="ctr"/>
          <a:lstStyle/>
          <a:p>
            <a:pPr marL="0" indent="0" algn="ctr">
              <a:buNone/>
            </a:pPr>
            <a:r>
              <a:rPr lang="en-US" sz="2200" b="1" dirty="0">
                <a:solidFill>
                  <a:srgbClr val="CADCFC"/>
                </a:solidFill>
                <a:latin typeface="Cambria" pitchFamily="34" charset="0"/>
                <a:ea typeface="Cambria" pitchFamily="34" charset="-122"/>
                <a:cs typeface="Cambria" pitchFamily="34" charset="-120"/>
              </a:rPr>
              <a:t>11 million</a:t>
            </a:r>
            <a:endParaRPr lang="en-US" sz="2200" dirty="0"/>
          </a:p>
        </p:txBody>
      </p:sp>
      <p:sp>
        <p:nvSpPr>
          <p:cNvPr id="6" name="Text 4"/>
          <p:cNvSpPr/>
          <p:nvPr/>
        </p:nvSpPr>
        <p:spPr>
          <a:xfrm>
            <a:off x="548640" y="1737360"/>
            <a:ext cx="2468880" cy="457200"/>
          </a:xfrm>
          <a:prstGeom prst="rect">
            <a:avLst/>
          </a:prstGeom>
          <a:noFill/>
          <a:ln/>
        </p:spPr>
        <p:txBody>
          <a:bodyPr wrap="square" lIns="0" tIns="0" rIns="0" bIns="0" rtlCol="0" anchor="ctr"/>
          <a:lstStyle/>
          <a:p>
            <a:pPr marL="0" indent="0" algn="ctr">
              <a:buNone/>
            </a:pPr>
            <a:r>
              <a:rPr lang="en-US" sz="1000" dirty="0">
                <a:solidFill>
                  <a:srgbClr val="FFFFFF"/>
                </a:solidFill>
                <a:latin typeface="Calibri" pitchFamily="34" charset="0"/>
                <a:ea typeface="Calibri" pitchFamily="34" charset="-122"/>
                <a:cs typeface="Calibri" pitchFamily="34" charset="-120"/>
              </a:rPr>
              <a:t>People aged 65+</a:t>
            </a:r>
            <a:endParaRPr lang="en-US" sz="1000" dirty="0"/>
          </a:p>
          <a:p>
            <a:pPr marL="0" indent="0" algn="ctr">
              <a:buNone/>
            </a:pPr>
            <a:r>
              <a:rPr lang="en-US" sz="1000" dirty="0">
                <a:solidFill>
                  <a:srgbClr val="FFFFFF"/>
                </a:solidFill>
                <a:latin typeface="Calibri" pitchFamily="34" charset="0"/>
                <a:ea typeface="Calibri" pitchFamily="34" charset="-122"/>
                <a:cs typeface="Calibri" pitchFamily="34" charset="-120"/>
              </a:rPr>
              <a:t>in the UK</a:t>
            </a:r>
            <a:endParaRPr lang="en-US" sz="1000" dirty="0"/>
          </a:p>
        </p:txBody>
      </p:sp>
      <p:sp>
        <p:nvSpPr>
          <p:cNvPr id="7" name="Shape 5"/>
          <p:cNvSpPr/>
          <p:nvPr/>
        </p:nvSpPr>
        <p:spPr>
          <a:xfrm>
            <a:off x="3291840" y="1097280"/>
            <a:ext cx="2651760" cy="1188720"/>
          </a:xfrm>
          <a:prstGeom prst="roundRect">
            <a:avLst>
              <a:gd name="adj" fmla="val 9231"/>
            </a:avLst>
          </a:prstGeom>
          <a:solidFill>
            <a:srgbClr val="1E2761"/>
          </a:solidFill>
          <a:ln/>
          <a:effectLst>
            <a:outerShdw blurRad="101600" dist="38100" dir="2700000" algn="bl" rotWithShape="0">
              <a:srgbClr val="000000">
                <a:alpha val="12000"/>
              </a:srgbClr>
            </a:outerShdw>
          </a:effectLst>
        </p:spPr>
        <p:txBody>
          <a:bodyPr/>
          <a:lstStyle/>
          <a:p>
            <a:endParaRPr lang="en-GB"/>
          </a:p>
        </p:txBody>
      </p:sp>
      <p:sp>
        <p:nvSpPr>
          <p:cNvPr id="8" name="Text 6"/>
          <p:cNvSpPr/>
          <p:nvPr/>
        </p:nvSpPr>
        <p:spPr>
          <a:xfrm>
            <a:off x="3383280" y="1188720"/>
            <a:ext cx="2468880" cy="548640"/>
          </a:xfrm>
          <a:prstGeom prst="rect">
            <a:avLst/>
          </a:prstGeom>
          <a:noFill/>
          <a:ln/>
        </p:spPr>
        <p:txBody>
          <a:bodyPr wrap="square" lIns="0" tIns="0" rIns="0" bIns="0" rtlCol="0" anchor="ctr"/>
          <a:lstStyle/>
          <a:p>
            <a:pPr marL="0" indent="0" algn="ctr">
              <a:buNone/>
            </a:pPr>
            <a:r>
              <a:rPr lang="en-US" sz="2200" b="1" dirty="0">
                <a:solidFill>
                  <a:srgbClr val="CADCFC"/>
                </a:solidFill>
                <a:latin typeface="Cambria" pitchFamily="34" charset="0"/>
                <a:ea typeface="Cambria" pitchFamily="34" charset="-122"/>
                <a:cs typeface="Cambria" pitchFamily="34" charset="-120"/>
              </a:rPr>
              <a:t>3.2 million</a:t>
            </a:r>
            <a:endParaRPr lang="en-US" sz="2200" dirty="0"/>
          </a:p>
        </p:txBody>
      </p:sp>
      <p:sp>
        <p:nvSpPr>
          <p:cNvPr id="9" name="Text 7"/>
          <p:cNvSpPr/>
          <p:nvPr/>
        </p:nvSpPr>
        <p:spPr>
          <a:xfrm>
            <a:off x="3383280" y="1737360"/>
            <a:ext cx="2468880" cy="457200"/>
          </a:xfrm>
          <a:prstGeom prst="rect">
            <a:avLst/>
          </a:prstGeom>
          <a:noFill/>
          <a:ln/>
        </p:spPr>
        <p:txBody>
          <a:bodyPr wrap="square" lIns="0" tIns="0" rIns="0" bIns="0" rtlCol="0" anchor="ctr"/>
          <a:lstStyle/>
          <a:p>
            <a:pPr marL="0" indent="0" algn="ctr">
              <a:buNone/>
            </a:pPr>
            <a:r>
              <a:rPr lang="en-US" sz="1000" dirty="0">
                <a:solidFill>
                  <a:srgbClr val="FFFFFF"/>
                </a:solidFill>
                <a:latin typeface="Calibri" pitchFamily="34" charset="0"/>
                <a:ea typeface="Calibri" pitchFamily="34" charset="-122"/>
                <a:cs typeface="Calibri" pitchFamily="34" charset="-120"/>
              </a:rPr>
              <a:t>Adults aged 65+</a:t>
            </a:r>
            <a:endParaRPr lang="en-US" sz="1000" dirty="0"/>
          </a:p>
          <a:p>
            <a:pPr marL="0" indent="0" algn="ctr">
              <a:buNone/>
            </a:pPr>
            <a:r>
              <a:rPr lang="en-US" sz="1000" dirty="0">
                <a:solidFill>
                  <a:srgbClr val="FFFFFF"/>
                </a:solidFill>
                <a:latin typeface="Calibri" pitchFamily="34" charset="0"/>
                <a:ea typeface="Calibri" pitchFamily="34" charset="-122"/>
                <a:cs typeface="Calibri" pitchFamily="34" charset="-120"/>
              </a:rPr>
              <a:t>living alone</a:t>
            </a:r>
            <a:endParaRPr lang="en-US" sz="1000" dirty="0"/>
          </a:p>
        </p:txBody>
      </p:sp>
      <p:sp>
        <p:nvSpPr>
          <p:cNvPr id="10" name="Shape 8"/>
          <p:cNvSpPr/>
          <p:nvPr/>
        </p:nvSpPr>
        <p:spPr>
          <a:xfrm>
            <a:off x="6126480" y="1097280"/>
            <a:ext cx="2651760" cy="1188720"/>
          </a:xfrm>
          <a:prstGeom prst="roundRect">
            <a:avLst>
              <a:gd name="adj" fmla="val 9231"/>
            </a:avLst>
          </a:prstGeom>
          <a:solidFill>
            <a:srgbClr val="1E2761"/>
          </a:solidFill>
          <a:ln/>
          <a:effectLst>
            <a:outerShdw blurRad="101600" dist="38100" dir="2700000" algn="bl" rotWithShape="0">
              <a:srgbClr val="000000">
                <a:alpha val="12000"/>
              </a:srgbClr>
            </a:outerShdw>
          </a:effectLst>
        </p:spPr>
        <p:txBody>
          <a:bodyPr/>
          <a:lstStyle/>
          <a:p>
            <a:endParaRPr lang="en-GB"/>
          </a:p>
        </p:txBody>
      </p:sp>
      <p:sp>
        <p:nvSpPr>
          <p:cNvPr id="11" name="Text 9"/>
          <p:cNvSpPr/>
          <p:nvPr/>
        </p:nvSpPr>
        <p:spPr>
          <a:xfrm>
            <a:off x="6217920" y="1188720"/>
            <a:ext cx="2468880" cy="548640"/>
          </a:xfrm>
          <a:prstGeom prst="rect">
            <a:avLst/>
          </a:prstGeom>
          <a:noFill/>
          <a:ln/>
        </p:spPr>
        <p:txBody>
          <a:bodyPr wrap="square" lIns="0" tIns="0" rIns="0" bIns="0" rtlCol="0" anchor="ctr"/>
          <a:lstStyle/>
          <a:p>
            <a:pPr marL="0" indent="0" algn="ctr">
              <a:buNone/>
            </a:pPr>
            <a:r>
              <a:rPr lang="en-US" sz="2200" b="1" dirty="0">
                <a:solidFill>
                  <a:srgbClr val="CADCFC"/>
                </a:solidFill>
                <a:latin typeface="Cambria" pitchFamily="34" charset="0"/>
                <a:ea typeface="Cambria" pitchFamily="34" charset="-122"/>
                <a:cs typeface="Cambria" pitchFamily="34" charset="-120"/>
              </a:rPr>
              <a:t>£37 billion</a:t>
            </a:r>
            <a:endParaRPr lang="en-US" sz="2200" dirty="0"/>
          </a:p>
        </p:txBody>
      </p:sp>
      <p:sp>
        <p:nvSpPr>
          <p:cNvPr id="12" name="Text 10"/>
          <p:cNvSpPr/>
          <p:nvPr/>
        </p:nvSpPr>
        <p:spPr>
          <a:xfrm>
            <a:off x="6217920" y="1737360"/>
            <a:ext cx="2468880" cy="457200"/>
          </a:xfrm>
          <a:prstGeom prst="rect">
            <a:avLst/>
          </a:prstGeom>
          <a:noFill/>
          <a:ln/>
        </p:spPr>
        <p:txBody>
          <a:bodyPr wrap="square" lIns="0" tIns="0" rIns="0" bIns="0" rtlCol="0" anchor="ctr"/>
          <a:lstStyle/>
          <a:p>
            <a:pPr marL="0" indent="0" algn="ctr">
              <a:buNone/>
            </a:pPr>
            <a:r>
              <a:rPr lang="en-US" sz="1000" dirty="0">
                <a:solidFill>
                  <a:srgbClr val="FFFFFF"/>
                </a:solidFill>
                <a:latin typeface="Calibri" pitchFamily="34" charset="0"/>
                <a:ea typeface="Calibri" pitchFamily="34" charset="-122"/>
                <a:cs typeface="Calibri" pitchFamily="34" charset="-120"/>
              </a:rPr>
              <a:t>Annual social care</a:t>
            </a:r>
            <a:endParaRPr lang="en-US" sz="1000" dirty="0"/>
          </a:p>
          <a:p>
            <a:pPr marL="0" indent="0" algn="ctr">
              <a:buNone/>
            </a:pPr>
            <a:r>
              <a:rPr lang="en-US" sz="1000" dirty="0">
                <a:solidFill>
                  <a:srgbClr val="FFFFFF"/>
                </a:solidFill>
                <a:latin typeface="Calibri" pitchFamily="34" charset="0"/>
                <a:ea typeface="Calibri" pitchFamily="34" charset="-122"/>
                <a:cs typeface="Calibri" pitchFamily="34" charset="-120"/>
              </a:rPr>
              <a:t>spend (NHS England)</a:t>
            </a:r>
            <a:endParaRPr lang="en-US" sz="1000" dirty="0"/>
          </a:p>
        </p:txBody>
      </p:sp>
      <p:sp>
        <p:nvSpPr>
          <p:cNvPr id="13" name="Text 11"/>
          <p:cNvSpPr/>
          <p:nvPr/>
        </p:nvSpPr>
        <p:spPr>
          <a:xfrm>
            <a:off x="457200" y="2660904"/>
            <a:ext cx="8229600" cy="347472"/>
          </a:xfrm>
          <a:prstGeom prst="rect">
            <a:avLst/>
          </a:prstGeom>
          <a:noFill/>
          <a:ln/>
        </p:spPr>
        <p:txBody>
          <a:bodyPr wrap="square" lIns="0" tIns="0" rIns="0" bIns="0" rtlCol="0" anchor="ctr"/>
          <a:lstStyle/>
          <a:p>
            <a:pPr marL="0" indent="0">
              <a:buNone/>
            </a:pPr>
            <a:r>
              <a:rPr lang="en-US" sz="1500" b="1" dirty="0">
                <a:solidFill>
                  <a:srgbClr val="1E2761"/>
                </a:solidFill>
                <a:latin typeface="Cambria" pitchFamily="34" charset="0"/>
                <a:ea typeface="Cambria" pitchFamily="34" charset="-122"/>
                <a:cs typeface="Cambria" pitchFamily="34" charset="-120"/>
              </a:rPr>
              <a:t> Overview</a:t>
            </a:r>
            <a:endParaRPr lang="en-US" sz="1500" dirty="0"/>
          </a:p>
        </p:txBody>
      </p:sp>
      <p:sp>
        <p:nvSpPr>
          <p:cNvPr id="14" name="Text 12"/>
          <p:cNvSpPr/>
          <p:nvPr/>
        </p:nvSpPr>
        <p:spPr>
          <a:xfrm>
            <a:off x="457200" y="2816352"/>
            <a:ext cx="8229600" cy="1828800"/>
          </a:xfrm>
          <a:prstGeom prst="rect">
            <a:avLst/>
          </a:prstGeom>
          <a:noFill/>
          <a:ln/>
        </p:spPr>
        <p:txBody>
          <a:bodyPr wrap="square" lIns="0" tIns="0" rIns="0" bIns="0" rtlCol="0" anchor="ctr"/>
          <a:lstStyle/>
          <a:p>
            <a:pPr marL="0" indent="0">
              <a:buNone/>
            </a:pPr>
            <a:r>
              <a:rPr lang="en-US" sz="1250" dirty="0">
                <a:solidFill>
                  <a:srgbClr val="1A1A2E"/>
                </a:solidFill>
                <a:latin typeface="Calibri" pitchFamily="34" charset="0"/>
                <a:ea typeface="Calibri" pitchFamily="34" charset="-122"/>
                <a:cs typeface="Calibri" pitchFamily="34" charset="-120"/>
              </a:rPr>
              <a:t>This presentation evaluates the care, empowerment and support needs of older people in the UK, examining current policy frameworks, service provision, and emerging innovations. It identifies barriers to independence and proposes evidence-based recommendations for improving services.</a:t>
            </a:r>
            <a:endParaRPr lang="en-US" sz="1250" dirty="0"/>
          </a:p>
          <a:p>
            <a:pPr marL="0" indent="0">
              <a:buNone/>
            </a:pPr>
            <a:endParaRPr lang="en-US" sz="1250" dirty="0"/>
          </a:p>
        </p:txBody>
      </p:sp>
      <p:pic>
        <p:nvPicPr>
          <p:cNvPr id="26" name="Audio 25">
            <a:hlinkClick r:id="" action="ppaction://media"/>
            <a:extLst>
              <a:ext uri="{FF2B5EF4-FFF2-40B4-BE49-F238E27FC236}">
                <a16:creationId xmlns:a16="http://schemas.microsoft.com/office/drawing/2014/main" id="{ACF0560E-83BF-FCF2-8C9D-0A23FA1DDD8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4641"/>
    </mc:Choice>
    <mc:Fallback>
      <p:transition spd="slow" advTm="546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1E2761"/>
          </a:solidFill>
          <a:ln w="12700">
            <a:solidFill>
              <a:srgbClr val="1E2761"/>
            </a:solidFill>
            <a:prstDash val="solid"/>
          </a:ln>
        </p:spPr>
        <p:txBody>
          <a:bodyPr/>
          <a:lstStyle/>
          <a:p>
            <a:endParaRPr lang="en-GB"/>
          </a:p>
        </p:txBody>
      </p:sp>
      <p:sp>
        <p:nvSpPr>
          <p:cNvPr id="3" name="Text 1"/>
          <p:cNvSpPr/>
          <p:nvPr/>
        </p:nvSpPr>
        <p:spPr>
          <a:xfrm>
            <a:off x="457200" y="109728"/>
            <a:ext cx="8229600" cy="685800"/>
          </a:xfrm>
          <a:prstGeom prst="rect">
            <a:avLst/>
          </a:prstGeom>
          <a:noFill/>
          <a:ln/>
        </p:spPr>
        <p:txBody>
          <a:bodyPr wrap="square" lIns="0" tIns="0" rIns="0" bIns="0"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Policy Context &amp; Defining the Older Person</a:t>
            </a:r>
            <a:endParaRPr lang="en-US" sz="2800" dirty="0"/>
          </a:p>
        </p:txBody>
      </p:sp>
      <p:sp>
        <p:nvSpPr>
          <p:cNvPr id="4" name="Shape 2"/>
          <p:cNvSpPr/>
          <p:nvPr/>
        </p:nvSpPr>
        <p:spPr>
          <a:xfrm>
            <a:off x="365760" y="1097280"/>
            <a:ext cx="3840480" cy="3749040"/>
          </a:xfrm>
          <a:prstGeom prst="roundRect">
            <a:avLst>
              <a:gd name="adj" fmla="val 2927"/>
            </a:avLst>
          </a:prstGeom>
          <a:solidFill>
            <a:srgbClr val="F0F4FF"/>
          </a:solidFill>
          <a:ln/>
          <a:effectLst>
            <a:outerShdw blurRad="101600" dist="38100" dir="2700000" algn="bl" rotWithShape="0">
              <a:srgbClr val="000000">
                <a:alpha val="12000"/>
              </a:srgbClr>
            </a:outerShdw>
          </a:effectLst>
        </p:spPr>
        <p:txBody>
          <a:bodyPr/>
          <a:lstStyle/>
          <a:p>
            <a:endParaRPr lang="en-GB"/>
          </a:p>
        </p:txBody>
      </p:sp>
      <p:sp>
        <p:nvSpPr>
          <p:cNvPr id="5" name="Text 3"/>
          <p:cNvSpPr/>
          <p:nvPr/>
        </p:nvSpPr>
        <p:spPr>
          <a:xfrm>
            <a:off x="502920" y="1188720"/>
            <a:ext cx="3566160" cy="320040"/>
          </a:xfrm>
          <a:prstGeom prst="rect">
            <a:avLst/>
          </a:prstGeom>
          <a:noFill/>
          <a:ln/>
        </p:spPr>
        <p:txBody>
          <a:bodyPr wrap="square" lIns="0" tIns="0" rIns="0" bIns="0" rtlCol="0" anchor="ctr"/>
          <a:lstStyle/>
          <a:p>
            <a:pPr marL="0" indent="0">
              <a:buNone/>
            </a:pPr>
            <a:r>
              <a:rPr lang="en-US" sz="1300" b="1" dirty="0">
                <a:solidFill>
                  <a:srgbClr val="1E2761"/>
                </a:solidFill>
                <a:latin typeface="Cambria" pitchFamily="34" charset="0"/>
                <a:ea typeface="Cambria" pitchFamily="34" charset="-122"/>
                <a:cs typeface="Cambria" pitchFamily="34" charset="-120"/>
              </a:rPr>
              <a:t>Defining 'Older Person'</a:t>
            </a:r>
            <a:endParaRPr lang="en-US" sz="1300" dirty="0"/>
          </a:p>
        </p:txBody>
      </p:sp>
      <p:sp>
        <p:nvSpPr>
          <p:cNvPr id="6" name="Text 4"/>
          <p:cNvSpPr/>
          <p:nvPr/>
        </p:nvSpPr>
        <p:spPr>
          <a:xfrm>
            <a:off x="457200" y="1554480"/>
            <a:ext cx="3566160" cy="2562914"/>
          </a:xfrm>
          <a:prstGeom prst="rect">
            <a:avLst/>
          </a:prstGeom>
          <a:noFill/>
          <a:ln/>
        </p:spPr>
        <p:txBody>
          <a:bodyPr wrap="square" lIns="0" tIns="0" rIns="0" bIns="0" rtlCol="0" anchor="ctr"/>
          <a:lstStyle/>
          <a:p>
            <a:pPr marL="342900" indent="-342900">
              <a:buSzPct val="100000"/>
              <a:buChar char="•"/>
            </a:pPr>
            <a:r>
              <a:rPr lang="en-US" sz="1100" dirty="0">
                <a:solidFill>
                  <a:srgbClr val="1A1A2E"/>
                </a:solidFill>
                <a:latin typeface="Calibri" pitchFamily="34" charset="0"/>
                <a:ea typeface="Calibri" pitchFamily="34" charset="-122"/>
                <a:cs typeface="Calibri" pitchFamily="34" charset="-120"/>
              </a:rPr>
              <a:t>WHO: aged 60+ in developing nations; 65+ in developed contexts (WHO, 2022).</a:t>
            </a:r>
            <a:endParaRPr lang="en-US" sz="1100" dirty="0"/>
          </a:p>
          <a:p>
            <a:pPr marL="342900" indent="-342900">
              <a:buSzPct val="100000"/>
              <a:buChar char="•"/>
            </a:pPr>
            <a:r>
              <a:rPr lang="en-US" sz="1100" dirty="0">
                <a:solidFill>
                  <a:srgbClr val="1A1A2E"/>
                </a:solidFill>
                <a:latin typeface="Calibri" pitchFamily="34" charset="0"/>
                <a:ea typeface="Calibri" pitchFamily="34" charset="-122"/>
                <a:cs typeface="Calibri" pitchFamily="34" charset="-120"/>
              </a:rPr>
              <a:t>UK: State Pension age (currently 66) commonly used as threshold.</a:t>
            </a:r>
            <a:endParaRPr lang="en-US" sz="1100" dirty="0"/>
          </a:p>
          <a:p>
            <a:pPr marL="342900" indent="-342900">
              <a:buSzPct val="100000"/>
              <a:buChar char="•"/>
            </a:pPr>
            <a:r>
              <a:rPr lang="en-US" sz="1100" dirty="0">
                <a:solidFill>
                  <a:srgbClr val="1A1A2E"/>
                </a:solidFill>
                <a:latin typeface="Calibri" pitchFamily="34" charset="0"/>
                <a:ea typeface="Calibri" pitchFamily="34" charset="-122"/>
                <a:cs typeface="Calibri" pitchFamily="34" charset="-120"/>
              </a:rPr>
              <a:t>Heterogeneous group – 'young-old' (65–74), 'middle-old' (75–84) &amp; 'oldest-old' (85+) (Victor, 2010).</a:t>
            </a:r>
            <a:endParaRPr lang="en-US" sz="1100" dirty="0"/>
          </a:p>
          <a:p>
            <a:pPr marL="342900" indent="-342900">
              <a:buSzPct val="100000"/>
              <a:buChar char="•"/>
            </a:pPr>
            <a:r>
              <a:rPr lang="en-US" sz="1100" dirty="0">
                <a:solidFill>
                  <a:srgbClr val="1A1A2E"/>
                </a:solidFill>
                <a:latin typeface="Calibri" pitchFamily="34" charset="0"/>
                <a:ea typeface="Calibri" pitchFamily="34" charset="-122"/>
                <a:cs typeface="Calibri" pitchFamily="34" charset="-120"/>
              </a:rPr>
              <a:t>Chronological age alone fails to capture functional ability or social context.</a:t>
            </a:r>
            <a:endParaRPr lang="en-US" sz="1100" dirty="0"/>
          </a:p>
        </p:txBody>
      </p:sp>
      <p:sp>
        <p:nvSpPr>
          <p:cNvPr id="7" name="Shape 5"/>
          <p:cNvSpPr/>
          <p:nvPr/>
        </p:nvSpPr>
        <p:spPr>
          <a:xfrm>
            <a:off x="4480560" y="1097280"/>
            <a:ext cx="4297680" cy="3749040"/>
          </a:xfrm>
          <a:prstGeom prst="roundRect">
            <a:avLst>
              <a:gd name="adj" fmla="val 2927"/>
            </a:avLst>
          </a:prstGeom>
          <a:solidFill>
            <a:srgbClr val="F0F4FF"/>
          </a:solidFill>
          <a:ln/>
          <a:effectLst>
            <a:outerShdw blurRad="101600" dist="38100" dir="2700000" algn="bl" rotWithShape="0">
              <a:srgbClr val="000000">
                <a:alpha val="12000"/>
              </a:srgbClr>
            </a:outerShdw>
          </a:effectLst>
        </p:spPr>
        <p:txBody>
          <a:bodyPr/>
          <a:lstStyle/>
          <a:p>
            <a:endParaRPr lang="en-GB"/>
          </a:p>
        </p:txBody>
      </p:sp>
      <p:sp>
        <p:nvSpPr>
          <p:cNvPr id="8" name="Text 6"/>
          <p:cNvSpPr/>
          <p:nvPr/>
        </p:nvSpPr>
        <p:spPr>
          <a:xfrm>
            <a:off x="4617720" y="1188720"/>
            <a:ext cx="4023360" cy="320040"/>
          </a:xfrm>
          <a:prstGeom prst="rect">
            <a:avLst/>
          </a:prstGeom>
          <a:noFill/>
          <a:ln/>
        </p:spPr>
        <p:txBody>
          <a:bodyPr wrap="square" lIns="0" tIns="0" rIns="0" bIns="0" rtlCol="0" anchor="ctr"/>
          <a:lstStyle/>
          <a:p>
            <a:pPr marL="0" indent="0">
              <a:buNone/>
            </a:pPr>
            <a:r>
              <a:rPr lang="en-US" sz="1300" b="1" dirty="0">
                <a:solidFill>
                  <a:srgbClr val="1E2761"/>
                </a:solidFill>
                <a:latin typeface="Cambria" pitchFamily="34" charset="0"/>
                <a:ea typeface="Cambria" pitchFamily="34" charset="-122"/>
                <a:cs typeface="Cambria" pitchFamily="34" charset="-120"/>
              </a:rPr>
              <a:t>Key Policy Frameworks</a:t>
            </a:r>
            <a:endParaRPr lang="en-US" sz="1300" dirty="0"/>
          </a:p>
        </p:txBody>
      </p:sp>
      <p:sp>
        <p:nvSpPr>
          <p:cNvPr id="9" name="Text 7"/>
          <p:cNvSpPr/>
          <p:nvPr/>
        </p:nvSpPr>
        <p:spPr>
          <a:xfrm>
            <a:off x="4617720" y="1600200"/>
            <a:ext cx="4023360" cy="2705586"/>
          </a:xfrm>
          <a:prstGeom prst="rect">
            <a:avLst/>
          </a:prstGeom>
          <a:noFill/>
          <a:ln/>
        </p:spPr>
        <p:txBody>
          <a:bodyPr wrap="square" lIns="0" tIns="0" rIns="0" bIns="0" rtlCol="0" anchor="ctr"/>
          <a:lstStyle/>
          <a:p>
            <a:pPr marL="342900" indent="-342900">
              <a:buSzPct val="100000"/>
              <a:buChar char="•"/>
            </a:pPr>
            <a:r>
              <a:rPr lang="en-US" sz="1100" dirty="0">
                <a:solidFill>
                  <a:srgbClr val="1A1A2E"/>
                </a:solidFill>
                <a:latin typeface="Calibri" pitchFamily="34" charset="0"/>
                <a:ea typeface="Calibri" pitchFamily="34" charset="-122"/>
                <a:cs typeface="Calibri" pitchFamily="34" charset="-120"/>
              </a:rPr>
              <a:t>Care Act 2014: Established wellbeing principle &amp; personalisation of care.</a:t>
            </a:r>
            <a:endParaRPr lang="en-US" sz="1100" dirty="0"/>
          </a:p>
          <a:p>
            <a:pPr marL="342900" indent="-342900">
              <a:buSzPct val="100000"/>
              <a:buChar char="•"/>
            </a:pPr>
            <a:r>
              <a:rPr lang="en-US" sz="1100" dirty="0">
                <a:solidFill>
                  <a:srgbClr val="1A1A2E"/>
                </a:solidFill>
                <a:latin typeface="Calibri" pitchFamily="34" charset="0"/>
                <a:ea typeface="Calibri" pitchFamily="34" charset="-122"/>
                <a:cs typeface="Calibri" pitchFamily="34" charset="-120"/>
              </a:rPr>
              <a:t>Health and Care Act 2022: Integration of health &amp; social care services.</a:t>
            </a:r>
            <a:endParaRPr lang="en-US" sz="1100" dirty="0"/>
          </a:p>
          <a:p>
            <a:pPr marL="342900" indent="-342900">
              <a:buSzPct val="100000"/>
              <a:buChar char="•"/>
            </a:pPr>
            <a:r>
              <a:rPr lang="en-US" sz="1100" dirty="0">
                <a:solidFill>
                  <a:srgbClr val="1A1A2E"/>
                </a:solidFill>
                <a:latin typeface="Calibri" pitchFamily="34" charset="0"/>
                <a:ea typeface="Calibri" pitchFamily="34" charset="-122"/>
                <a:cs typeface="Calibri" pitchFamily="34" charset="-120"/>
              </a:rPr>
              <a:t>NHS Long Term Plan (2019): Focus on prevention, personalised care &amp; healthy ageing.</a:t>
            </a:r>
            <a:endParaRPr lang="en-US" sz="1100" dirty="0"/>
          </a:p>
          <a:p>
            <a:pPr marL="342900" indent="-342900">
              <a:buSzPct val="100000"/>
              <a:buChar char="•"/>
            </a:pPr>
            <a:r>
              <a:rPr lang="en-US" sz="1100" dirty="0">
                <a:solidFill>
                  <a:srgbClr val="1A1A2E"/>
                </a:solidFill>
                <a:latin typeface="Calibri" pitchFamily="34" charset="0"/>
                <a:ea typeface="Calibri" pitchFamily="34" charset="-122"/>
                <a:cs typeface="Calibri" pitchFamily="34" charset="-120"/>
              </a:rPr>
              <a:t>Ageing Well Programme (NHS England, 2020): Proactive care model.</a:t>
            </a:r>
            <a:endParaRPr lang="en-US" sz="1100" dirty="0"/>
          </a:p>
          <a:p>
            <a:pPr marL="342900" indent="-342900">
              <a:buSzPct val="100000"/>
              <a:buChar char="•"/>
            </a:pPr>
            <a:r>
              <a:rPr lang="en-US" sz="1100" dirty="0">
                <a:solidFill>
                  <a:srgbClr val="1A1A2E"/>
                </a:solidFill>
                <a:latin typeface="Calibri" pitchFamily="34" charset="0"/>
                <a:ea typeface="Calibri" pitchFamily="34" charset="-122"/>
                <a:cs typeface="Calibri" pitchFamily="34" charset="-120"/>
              </a:rPr>
              <a:t>NICE Guideline NG97 (2018): Intermediate care &amp; reablement services.</a:t>
            </a:r>
            <a:endParaRPr lang="en-US" sz="1100" dirty="0"/>
          </a:p>
        </p:txBody>
      </p:sp>
      <p:pic>
        <p:nvPicPr>
          <p:cNvPr id="14" name="Audio 13">
            <a:hlinkClick r:id="" action="ppaction://media"/>
            <a:extLst>
              <a:ext uri="{FF2B5EF4-FFF2-40B4-BE49-F238E27FC236}">
                <a16:creationId xmlns:a16="http://schemas.microsoft.com/office/drawing/2014/main" id="{0EF05D56-DE1C-AA33-2457-E292CA87CEA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8240"/>
    </mc:Choice>
    <mc:Fallback>
      <p:transition spd="slow" advTm="982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0F4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457200" y="109728"/>
            <a:ext cx="8412480" cy="685800"/>
          </a:xfrm>
          <a:prstGeom prst="rect">
            <a:avLst/>
          </a:prstGeom>
          <a:noFill/>
          <a:ln/>
        </p:spPr>
        <p:txBody>
          <a:bodyPr wrap="square" lIns="0" tIns="0" rIns="0" bIns="0" rtlCol="0" anchor="ctr"/>
          <a:lstStyle/>
          <a:p>
            <a:pPr marL="0" indent="0">
              <a:buNone/>
            </a:pPr>
            <a:r>
              <a:rPr lang="en-US" sz="2600" b="1" dirty="0">
                <a:solidFill>
                  <a:srgbClr val="FFFFFF"/>
                </a:solidFill>
                <a:latin typeface="Cambria" pitchFamily="34" charset="0"/>
                <a:ea typeface="Cambria" pitchFamily="34" charset="-122"/>
                <a:cs typeface="Cambria" pitchFamily="34" charset="-120"/>
              </a:rPr>
              <a:t>Care, Empowerment &amp; Support Needs of Older People</a:t>
            </a:r>
            <a:endParaRPr lang="en-US" sz="2600" dirty="0"/>
          </a:p>
        </p:txBody>
      </p:sp>
      <p:sp>
        <p:nvSpPr>
          <p:cNvPr id="4" name="Shape 2"/>
          <p:cNvSpPr/>
          <p:nvPr/>
        </p:nvSpPr>
        <p:spPr>
          <a:xfrm>
            <a:off x="365760" y="1097280"/>
            <a:ext cx="4114800" cy="1691640"/>
          </a:xfrm>
          <a:prstGeom prst="roundRect">
            <a:avLst>
              <a:gd name="adj" fmla="val 5405"/>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5" name="Text 3"/>
          <p:cNvSpPr/>
          <p:nvPr/>
        </p:nvSpPr>
        <p:spPr>
          <a:xfrm>
            <a:off x="502920" y="1188720"/>
            <a:ext cx="3840480" cy="320040"/>
          </a:xfrm>
          <a:prstGeom prst="rect">
            <a:avLst/>
          </a:prstGeom>
          <a:noFill/>
          <a:ln/>
        </p:spPr>
        <p:txBody>
          <a:bodyPr wrap="square" lIns="0" tIns="0" rIns="0" bIns="0" rtlCol="0" anchor="ctr"/>
          <a:lstStyle/>
          <a:p>
            <a:pPr marL="0" indent="0">
              <a:buNone/>
            </a:pPr>
            <a:r>
              <a:rPr lang="en-US" sz="1250" b="1" dirty="0">
                <a:solidFill>
                  <a:srgbClr val="1E2761"/>
                </a:solidFill>
                <a:latin typeface="Cambria" pitchFamily="34" charset="0"/>
                <a:ea typeface="Cambria" pitchFamily="34" charset="-122"/>
                <a:cs typeface="Cambria" pitchFamily="34" charset="-120"/>
              </a:rPr>
              <a:t>🏃 Functional Ability</a:t>
            </a:r>
            <a:endParaRPr lang="en-US" sz="1250" dirty="0"/>
          </a:p>
        </p:txBody>
      </p:sp>
      <p:sp>
        <p:nvSpPr>
          <p:cNvPr id="6" name="Text 4"/>
          <p:cNvSpPr/>
          <p:nvPr/>
        </p:nvSpPr>
        <p:spPr>
          <a:xfrm>
            <a:off x="502920" y="1536192"/>
            <a:ext cx="3840480" cy="1188720"/>
          </a:xfrm>
          <a:prstGeom prst="rect">
            <a:avLst/>
          </a:prstGeom>
          <a:noFill/>
          <a:ln/>
        </p:spPr>
        <p:txBody>
          <a:bodyPr wrap="square" lIns="0" tIns="0" rIns="0" bIns="0" rtlCol="0" anchor="ctr"/>
          <a:lstStyle/>
          <a:p>
            <a:pPr marL="0" indent="0">
              <a:buNone/>
            </a:pPr>
            <a:r>
              <a:rPr lang="en-US" sz="1000" dirty="0">
                <a:solidFill>
                  <a:srgbClr val="1A1A2E"/>
                </a:solidFill>
                <a:latin typeface="Calibri" pitchFamily="34" charset="0"/>
                <a:ea typeface="Calibri" pitchFamily="34" charset="-122"/>
                <a:cs typeface="Calibri" pitchFamily="34" charset="-120"/>
              </a:rPr>
              <a:t>Age-related decline in physical functioning affects ADLs (Activities of Daily Living). Sarcopenia, falls and frailty are leading drivers of care needs (NICE, 2018). Approximately 25% of over-85s experience significant functional limitation (ONS, 2023).</a:t>
            </a:r>
            <a:endParaRPr lang="en-US" sz="1000" dirty="0"/>
          </a:p>
        </p:txBody>
      </p:sp>
      <p:sp>
        <p:nvSpPr>
          <p:cNvPr id="7" name="Shape 5"/>
          <p:cNvSpPr/>
          <p:nvPr/>
        </p:nvSpPr>
        <p:spPr>
          <a:xfrm>
            <a:off x="4754880" y="1097280"/>
            <a:ext cx="4114800" cy="1691640"/>
          </a:xfrm>
          <a:prstGeom prst="roundRect">
            <a:avLst>
              <a:gd name="adj" fmla="val 5405"/>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8" name="Text 6"/>
          <p:cNvSpPr/>
          <p:nvPr/>
        </p:nvSpPr>
        <p:spPr>
          <a:xfrm>
            <a:off x="4892040" y="1188720"/>
            <a:ext cx="3840480" cy="320040"/>
          </a:xfrm>
          <a:prstGeom prst="rect">
            <a:avLst/>
          </a:prstGeom>
          <a:noFill/>
          <a:ln/>
        </p:spPr>
        <p:txBody>
          <a:bodyPr wrap="square" lIns="0" tIns="0" rIns="0" bIns="0" rtlCol="0" anchor="ctr"/>
          <a:lstStyle/>
          <a:p>
            <a:pPr marL="0" indent="0">
              <a:buNone/>
            </a:pPr>
            <a:r>
              <a:rPr lang="en-US" sz="1250" b="1" dirty="0">
                <a:solidFill>
                  <a:srgbClr val="1E2761"/>
                </a:solidFill>
                <a:latin typeface="Cambria" pitchFamily="34" charset="0"/>
                <a:ea typeface="Cambria" pitchFamily="34" charset="-122"/>
                <a:cs typeface="Cambria" pitchFamily="34" charset="-120"/>
              </a:rPr>
              <a:t>🏠 Independence &amp; Choice</a:t>
            </a:r>
            <a:endParaRPr lang="en-US" sz="1250" dirty="0"/>
          </a:p>
        </p:txBody>
      </p:sp>
      <p:sp>
        <p:nvSpPr>
          <p:cNvPr id="9" name="Text 7"/>
          <p:cNvSpPr/>
          <p:nvPr/>
        </p:nvSpPr>
        <p:spPr>
          <a:xfrm>
            <a:off x="4892040" y="1536192"/>
            <a:ext cx="3840480" cy="1188720"/>
          </a:xfrm>
          <a:prstGeom prst="rect">
            <a:avLst/>
          </a:prstGeom>
          <a:noFill/>
          <a:ln/>
        </p:spPr>
        <p:txBody>
          <a:bodyPr wrap="square" lIns="0" tIns="0" rIns="0" bIns="0" rtlCol="0" anchor="ctr"/>
          <a:lstStyle/>
          <a:p>
            <a:pPr marL="0" indent="0">
              <a:buNone/>
            </a:pPr>
            <a:r>
              <a:rPr lang="en-US" sz="1000" dirty="0">
                <a:solidFill>
                  <a:srgbClr val="1A1A2E"/>
                </a:solidFill>
                <a:latin typeface="Calibri" pitchFamily="34" charset="0"/>
                <a:ea typeface="Calibri" pitchFamily="34" charset="-122"/>
                <a:cs typeface="Calibri" pitchFamily="34" charset="-120"/>
              </a:rPr>
              <a:t>Older people consistently prioritise autonomy and self-determination (Glasby, 2017). Loss of independence is a primary fear associated with ageing (Age UK, 2022).</a:t>
            </a:r>
            <a:endParaRPr lang="en-US" sz="1000" dirty="0"/>
          </a:p>
        </p:txBody>
      </p:sp>
      <p:sp>
        <p:nvSpPr>
          <p:cNvPr id="10" name="Shape 8"/>
          <p:cNvSpPr/>
          <p:nvPr/>
        </p:nvSpPr>
        <p:spPr>
          <a:xfrm>
            <a:off x="365760" y="2926080"/>
            <a:ext cx="4114800" cy="1691640"/>
          </a:xfrm>
          <a:prstGeom prst="roundRect">
            <a:avLst>
              <a:gd name="adj" fmla="val 5405"/>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1" name="Text 9"/>
          <p:cNvSpPr/>
          <p:nvPr/>
        </p:nvSpPr>
        <p:spPr>
          <a:xfrm>
            <a:off x="502920" y="3017520"/>
            <a:ext cx="3840480" cy="320040"/>
          </a:xfrm>
          <a:prstGeom prst="rect">
            <a:avLst/>
          </a:prstGeom>
          <a:noFill/>
          <a:ln/>
        </p:spPr>
        <p:txBody>
          <a:bodyPr wrap="square" lIns="0" tIns="0" rIns="0" bIns="0" rtlCol="0" anchor="ctr"/>
          <a:lstStyle/>
          <a:p>
            <a:pPr marL="0" indent="0">
              <a:buNone/>
            </a:pPr>
            <a:r>
              <a:rPr lang="en-US" sz="1250" b="1" dirty="0">
                <a:solidFill>
                  <a:srgbClr val="1E2761"/>
                </a:solidFill>
                <a:latin typeface="Cambria" pitchFamily="34" charset="0"/>
                <a:ea typeface="Cambria" pitchFamily="34" charset="-122"/>
                <a:cs typeface="Cambria" pitchFamily="34" charset="-120"/>
              </a:rPr>
              <a:t>🧠 Mental Health &amp; Wellbeing</a:t>
            </a:r>
            <a:endParaRPr lang="en-US" sz="1250" dirty="0"/>
          </a:p>
        </p:txBody>
      </p:sp>
      <p:sp>
        <p:nvSpPr>
          <p:cNvPr id="12" name="Text 10"/>
          <p:cNvSpPr/>
          <p:nvPr/>
        </p:nvSpPr>
        <p:spPr>
          <a:xfrm>
            <a:off x="502920" y="3364992"/>
            <a:ext cx="3840480" cy="1188720"/>
          </a:xfrm>
          <a:prstGeom prst="rect">
            <a:avLst/>
          </a:prstGeom>
          <a:noFill/>
          <a:ln/>
        </p:spPr>
        <p:txBody>
          <a:bodyPr wrap="square" lIns="0" tIns="0" rIns="0" bIns="0" rtlCol="0" anchor="ctr"/>
          <a:lstStyle/>
          <a:p>
            <a:pPr marL="0" indent="0">
              <a:buNone/>
            </a:pPr>
            <a:r>
              <a:rPr lang="en-US" sz="1000" dirty="0">
                <a:solidFill>
                  <a:srgbClr val="1A1A2E"/>
                </a:solidFill>
                <a:latin typeface="Calibri" pitchFamily="34" charset="0"/>
                <a:ea typeface="Calibri" pitchFamily="34" charset="-122"/>
                <a:cs typeface="Calibri" pitchFamily="34" charset="-120"/>
              </a:rPr>
              <a:t>Approximately 40% of older people in care settings experience depression (Mental Health Foundation, 2021). Social isolation and loneliness are significant determinants.</a:t>
            </a:r>
          </a:p>
          <a:p>
            <a:pPr marL="0" indent="0">
              <a:buNone/>
            </a:pPr>
            <a:r>
              <a:rPr lang="en-US" sz="1000" dirty="0">
                <a:solidFill>
                  <a:srgbClr val="1A1A2E"/>
                </a:solidFill>
                <a:latin typeface="Calibri" pitchFamily="34" charset="0"/>
                <a:ea typeface="Calibri" pitchFamily="34" charset="-122"/>
                <a:cs typeface="Calibri" pitchFamily="34" charset="-120"/>
              </a:rPr>
              <a:t>Dementia affects ~900,000 in the UK (Alzheimer's Society, 2022).</a:t>
            </a:r>
            <a:endParaRPr lang="en-US" sz="1000" dirty="0"/>
          </a:p>
        </p:txBody>
      </p:sp>
      <p:sp>
        <p:nvSpPr>
          <p:cNvPr id="13" name="Shape 11"/>
          <p:cNvSpPr/>
          <p:nvPr/>
        </p:nvSpPr>
        <p:spPr>
          <a:xfrm>
            <a:off x="4754880" y="2926080"/>
            <a:ext cx="4114800" cy="1691640"/>
          </a:xfrm>
          <a:prstGeom prst="roundRect">
            <a:avLst>
              <a:gd name="adj" fmla="val 5405"/>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4" name="Text 12"/>
          <p:cNvSpPr/>
          <p:nvPr/>
        </p:nvSpPr>
        <p:spPr>
          <a:xfrm>
            <a:off x="4892040" y="3017520"/>
            <a:ext cx="3840480" cy="320040"/>
          </a:xfrm>
          <a:prstGeom prst="rect">
            <a:avLst/>
          </a:prstGeom>
          <a:noFill/>
          <a:ln/>
        </p:spPr>
        <p:txBody>
          <a:bodyPr wrap="square" lIns="0" tIns="0" rIns="0" bIns="0" rtlCol="0" anchor="ctr"/>
          <a:lstStyle/>
          <a:p>
            <a:pPr marL="0" indent="0">
              <a:buNone/>
            </a:pPr>
            <a:r>
              <a:rPr lang="en-US" sz="1250" b="1" dirty="0">
                <a:solidFill>
                  <a:srgbClr val="1E2761"/>
                </a:solidFill>
                <a:latin typeface="Cambria" pitchFamily="34" charset="0"/>
                <a:ea typeface="Cambria" pitchFamily="34" charset="-122"/>
                <a:cs typeface="Cambria" pitchFamily="34" charset="-120"/>
              </a:rPr>
              <a:t>👥 Social &amp; Emotional Needs</a:t>
            </a:r>
            <a:endParaRPr lang="en-US" sz="1250" dirty="0"/>
          </a:p>
        </p:txBody>
      </p:sp>
      <p:sp>
        <p:nvSpPr>
          <p:cNvPr id="15" name="Text 13"/>
          <p:cNvSpPr/>
          <p:nvPr/>
        </p:nvSpPr>
        <p:spPr>
          <a:xfrm>
            <a:off x="4892040" y="3364992"/>
            <a:ext cx="3840480" cy="1188720"/>
          </a:xfrm>
          <a:prstGeom prst="rect">
            <a:avLst/>
          </a:prstGeom>
          <a:noFill/>
          <a:ln/>
        </p:spPr>
        <p:txBody>
          <a:bodyPr wrap="square" lIns="0" tIns="0" rIns="0" bIns="0" rtlCol="0" anchor="ctr"/>
          <a:lstStyle/>
          <a:p>
            <a:pPr marL="0" indent="0">
              <a:buNone/>
            </a:pPr>
            <a:r>
              <a:rPr lang="en-US" sz="1000" dirty="0">
                <a:solidFill>
                  <a:srgbClr val="1A1A2E"/>
                </a:solidFill>
                <a:latin typeface="Calibri" pitchFamily="34" charset="0"/>
                <a:ea typeface="Calibri" pitchFamily="34" charset="-122"/>
                <a:cs typeface="Calibri" pitchFamily="34" charset="-120"/>
              </a:rPr>
              <a:t>Relationships, community participation and meaningful activity are central to wellbeing.</a:t>
            </a:r>
          </a:p>
          <a:p>
            <a:pPr marL="0" indent="0">
              <a:buNone/>
            </a:pPr>
            <a:r>
              <a:rPr lang="en-US" sz="1000" dirty="0">
                <a:solidFill>
                  <a:srgbClr val="1A1A2E"/>
                </a:solidFill>
                <a:latin typeface="Calibri" pitchFamily="34" charset="0"/>
                <a:ea typeface="Calibri" pitchFamily="34" charset="-122"/>
                <a:cs typeface="Calibri" pitchFamily="34" charset="-120"/>
              </a:rPr>
              <a:t>Over 1.4 million older adults report chronic loneliness (Age UK, 2022). Social prescribing offers non-medical responses to social isolation (NHS England, 2019).</a:t>
            </a:r>
            <a:endParaRPr lang="en-US" sz="1000" dirty="0"/>
          </a:p>
        </p:txBody>
      </p:sp>
      <p:pic>
        <p:nvPicPr>
          <p:cNvPr id="18" name="Audio 17">
            <a:hlinkClick r:id="" action="ppaction://media"/>
            <a:extLst>
              <a:ext uri="{FF2B5EF4-FFF2-40B4-BE49-F238E27FC236}">
                <a16:creationId xmlns:a16="http://schemas.microsoft.com/office/drawing/2014/main" id="{853EEB1E-9E9A-02D6-92FE-3E572E7F567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9851"/>
    </mc:Choice>
    <mc:Fallback>
      <p:transition spd="slow" advTm="1098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1E2761"/>
          </a:solidFill>
          <a:ln w="12700">
            <a:solidFill>
              <a:srgbClr val="1E2761"/>
            </a:solidFill>
            <a:prstDash val="solid"/>
          </a:ln>
        </p:spPr>
        <p:txBody>
          <a:bodyPr/>
          <a:lstStyle/>
          <a:p>
            <a:endParaRPr lang="en-GB"/>
          </a:p>
        </p:txBody>
      </p:sp>
      <p:sp>
        <p:nvSpPr>
          <p:cNvPr id="3" name="Text 1"/>
          <p:cNvSpPr/>
          <p:nvPr/>
        </p:nvSpPr>
        <p:spPr>
          <a:xfrm>
            <a:off x="457200" y="109728"/>
            <a:ext cx="8229600" cy="685800"/>
          </a:xfrm>
          <a:prstGeom prst="rect">
            <a:avLst/>
          </a:prstGeom>
          <a:noFill/>
          <a:ln/>
        </p:spPr>
        <p:txBody>
          <a:bodyPr wrap="square" lIns="0" tIns="0" rIns="0" bIns="0"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Theoretical Frameworks: Understanding Ageing</a:t>
            </a:r>
            <a:endParaRPr lang="en-US" sz="2800" dirty="0"/>
          </a:p>
        </p:txBody>
      </p:sp>
      <p:sp>
        <p:nvSpPr>
          <p:cNvPr id="4" name="Shape 2"/>
          <p:cNvSpPr/>
          <p:nvPr/>
        </p:nvSpPr>
        <p:spPr>
          <a:xfrm>
            <a:off x="365760" y="1097280"/>
            <a:ext cx="4114800" cy="1691640"/>
          </a:xfrm>
          <a:prstGeom prst="roundRect">
            <a:avLst>
              <a:gd name="adj" fmla="val 6486"/>
            </a:avLst>
          </a:prstGeom>
          <a:solidFill>
            <a:srgbClr val="E8F0FE"/>
          </a:solidFill>
          <a:ln/>
          <a:effectLst>
            <a:outerShdw blurRad="101600" dist="38100" dir="2700000" algn="bl" rotWithShape="0">
              <a:srgbClr val="000000">
                <a:alpha val="12000"/>
              </a:srgbClr>
            </a:outerShdw>
          </a:effectLst>
        </p:spPr>
        <p:txBody>
          <a:bodyPr/>
          <a:lstStyle/>
          <a:p>
            <a:endParaRPr lang="en-GB"/>
          </a:p>
        </p:txBody>
      </p:sp>
      <p:sp>
        <p:nvSpPr>
          <p:cNvPr id="5" name="Text 3"/>
          <p:cNvSpPr/>
          <p:nvPr/>
        </p:nvSpPr>
        <p:spPr>
          <a:xfrm>
            <a:off x="502920" y="1188720"/>
            <a:ext cx="3840480" cy="292608"/>
          </a:xfrm>
          <a:prstGeom prst="rect">
            <a:avLst/>
          </a:prstGeom>
          <a:noFill/>
          <a:ln/>
        </p:spPr>
        <p:txBody>
          <a:bodyPr wrap="square" lIns="0" tIns="0" rIns="0" bIns="0" rtlCol="0" anchor="ctr"/>
          <a:lstStyle/>
          <a:p>
            <a:pPr marL="0" indent="0">
              <a:buNone/>
            </a:pPr>
            <a:r>
              <a:rPr lang="en-US" sz="1300" b="1" dirty="0">
                <a:solidFill>
                  <a:srgbClr val="1E2761"/>
                </a:solidFill>
                <a:latin typeface="Cambria" pitchFamily="34" charset="0"/>
                <a:ea typeface="Cambria" pitchFamily="34" charset="-122"/>
                <a:cs typeface="Cambria" pitchFamily="34" charset="-120"/>
              </a:rPr>
              <a:t>Disengagement Theory</a:t>
            </a:r>
            <a:endParaRPr lang="en-US" sz="1300" dirty="0"/>
          </a:p>
        </p:txBody>
      </p:sp>
      <p:sp>
        <p:nvSpPr>
          <p:cNvPr id="6" name="Text 4"/>
          <p:cNvSpPr/>
          <p:nvPr/>
        </p:nvSpPr>
        <p:spPr>
          <a:xfrm>
            <a:off x="502920" y="1499616"/>
            <a:ext cx="3840480" cy="228600"/>
          </a:xfrm>
          <a:prstGeom prst="rect">
            <a:avLst/>
          </a:prstGeom>
          <a:noFill/>
          <a:ln/>
        </p:spPr>
        <p:txBody>
          <a:bodyPr wrap="square" lIns="0" tIns="0" rIns="0" bIns="0" rtlCol="0" anchor="ctr"/>
          <a:lstStyle/>
          <a:p>
            <a:pPr marL="0" indent="0">
              <a:buNone/>
            </a:pPr>
            <a:r>
              <a:rPr lang="en-US" sz="1000" i="1" dirty="0">
                <a:solidFill>
                  <a:srgbClr val="5A6A8A"/>
                </a:solidFill>
                <a:latin typeface="Calibri" pitchFamily="34" charset="0"/>
                <a:ea typeface="Calibri" pitchFamily="34" charset="-122"/>
                <a:cs typeface="Calibri" pitchFamily="34" charset="-120"/>
              </a:rPr>
              <a:t>Cumming &amp; Henry (1961)</a:t>
            </a:r>
            <a:endParaRPr lang="en-US" sz="1000" dirty="0"/>
          </a:p>
        </p:txBody>
      </p:sp>
      <p:sp>
        <p:nvSpPr>
          <p:cNvPr id="7" name="Text 5"/>
          <p:cNvSpPr/>
          <p:nvPr/>
        </p:nvSpPr>
        <p:spPr>
          <a:xfrm>
            <a:off x="502920" y="1755648"/>
            <a:ext cx="3840480" cy="960120"/>
          </a:xfrm>
          <a:prstGeom prst="rect">
            <a:avLst/>
          </a:prstGeom>
          <a:noFill/>
          <a:ln/>
        </p:spPr>
        <p:txBody>
          <a:bodyPr wrap="square" lIns="0" tIns="0" rIns="0" bIns="0" rtlCol="0" anchor="ctr"/>
          <a:lstStyle/>
          <a:p>
            <a:pPr marL="0" indent="0">
              <a:buNone/>
            </a:pPr>
            <a:r>
              <a:rPr lang="en-US" sz="1050" dirty="0">
                <a:solidFill>
                  <a:srgbClr val="1A1A2E"/>
                </a:solidFill>
                <a:latin typeface="Calibri" pitchFamily="34" charset="0"/>
                <a:ea typeface="Calibri" pitchFamily="34" charset="-122"/>
                <a:cs typeface="Calibri" pitchFamily="34" charset="-120"/>
              </a:rPr>
              <a:t>Older people gradually withdraw from society as a natural process. Critiqued for justifying social exclusion and ageism but now largely discredited.</a:t>
            </a:r>
            <a:endParaRPr lang="en-US" sz="1050" dirty="0"/>
          </a:p>
        </p:txBody>
      </p:sp>
      <p:sp>
        <p:nvSpPr>
          <p:cNvPr id="8" name="Shape 6"/>
          <p:cNvSpPr/>
          <p:nvPr/>
        </p:nvSpPr>
        <p:spPr>
          <a:xfrm>
            <a:off x="4754880" y="1097280"/>
            <a:ext cx="4114800" cy="1691640"/>
          </a:xfrm>
          <a:prstGeom prst="roundRect">
            <a:avLst>
              <a:gd name="adj" fmla="val 6486"/>
            </a:avLst>
          </a:prstGeom>
          <a:solidFill>
            <a:srgbClr val="E6F4EA"/>
          </a:solidFill>
          <a:ln/>
          <a:effectLst>
            <a:outerShdw blurRad="101600" dist="38100" dir="2700000" algn="bl" rotWithShape="0">
              <a:srgbClr val="000000">
                <a:alpha val="12000"/>
              </a:srgbClr>
            </a:outerShdw>
          </a:effectLst>
        </p:spPr>
        <p:txBody>
          <a:bodyPr/>
          <a:lstStyle/>
          <a:p>
            <a:endParaRPr lang="en-GB"/>
          </a:p>
        </p:txBody>
      </p:sp>
      <p:sp>
        <p:nvSpPr>
          <p:cNvPr id="9" name="Text 7"/>
          <p:cNvSpPr/>
          <p:nvPr/>
        </p:nvSpPr>
        <p:spPr>
          <a:xfrm>
            <a:off x="4892040" y="1188720"/>
            <a:ext cx="3840480" cy="292608"/>
          </a:xfrm>
          <a:prstGeom prst="rect">
            <a:avLst/>
          </a:prstGeom>
          <a:noFill/>
          <a:ln/>
        </p:spPr>
        <p:txBody>
          <a:bodyPr wrap="square" lIns="0" tIns="0" rIns="0" bIns="0" rtlCol="0" anchor="ctr"/>
          <a:lstStyle/>
          <a:p>
            <a:pPr marL="0" indent="0">
              <a:buNone/>
            </a:pPr>
            <a:r>
              <a:rPr lang="en-US" sz="1300" b="1" dirty="0">
                <a:solidFill>
                  <a:srgbClr val="1E2761"/>
                </a:solidFill>
                <a:latin typeface="Cambria" pitchFamily="34" charset="0"/>
                <a:ea typeface="Cambria" pitchFamily="34" charset="-122"/>
                <a:cs typeface="Cambria" pitchFamily="34" charset="-120"/>
              </a:rPr>
              <a:t>Activity Theory</a:t>
            </a:r>
            <a:endParaRPr lang="en-US" sz="1300" dirty="0"/>
          </a:p>
        </p:txBody>
      </p:sp>
      <p:sp>
        <p:nvSpPr>
          <p:cNvPr id="10" name="Text 8"/>
          <p:cNvSpPr/>
          <p:nvPr/>
        </p:nvSpPr>
        <p:spPr>
          <a:xfrm>
            <a:off x="4892040" y="1499616"/>
            <a:ext cx="3840480" cy="228600"/>
          </a:xfrm>
          <a:prstGeom prst="rect">
            <a:avLst/>
          </a:prstGeom>
          <a:noFill/>
          <a:ln/>
        </p:spPr>
        <p:txBody>
          <a:bodyPr wrap="square" lIns="0" tIns="0" rIns="0" bIns="0" rtlCol="0" anchor="ctr"/>
          <a:lstStyle/>
          <a:p>
            <a:pPr marL="0" indent="0">
              <a:buNone/>
            </a:pPr>
            <a:r>
              <a:rPr lang="en-US" sz="1000" i="1" dirty="0">
                <a:solidFill>
                  <a:srgbClr val="5A6A8A"/>
                </a:solidFill>
                <a:latin typeface="Calibri" pitchFamily="34" charset="0"/>
                <a:ea typeface="Calibri" pitchFamily="34" charset="-122"/>
                <a:cs typeface="Calibri" pitchFamily="34" charset="-120"/>
              </a:rPr>
              <a:t>Havighurst (1963)</a:t>
            </a:r>
            <a:endParaRPr lang="en-US" sz="1000" dirty="0"/>
          </a:p>
        </p:txBody>
      </p:sp>
      <p:sp>
        <p:nvSpPr>
          <p:cNvPr id="11" name="Text 9"/>
          <p:cNvSpPr/>
          <p:nvPr/>
        </p:nvSpPr>
        <p:spPr>
          <a:xfrm>
            <a:off x="4892040" y="1755648"/>
            <a:ext cx="3840480" cy="960120"/>
          </a:xfrm>
          <a:prstGeom prst="rect">
            <a:avLst/>
          </a:prstGeom>
          <a:noFill/>
          <a:ln/>
        </p:spPr>
        <p:txBody>
          <a:bodyPr wrap="square" lIns="0" tIns="0" rIns="0" bIns="0" rtlCol="0" anchor="ctr"/>
          <a:lstStyle/>
          <a:p>
            <a:pPr marL="0" indent="0">
              <a:buNone/>
            </a:pPr>
            <a:r>
              <a:rPr lang="en-US" sz="1050" dirty="0">
                <a:solidFill>
                  <a:srgbClr val="1A1A2E"/>
                </a:solidFill>
                <a:latin typeface="Calibri" pitchFamily="34" charset="0"/>
                <a:ea typeface="Calibri" pitchFamily="34" charset="-122"/>
                <a:cs typeface="Calibri" pitchFamily="34" charset="-120"/>
              </a:rPr>
              <a:t>Successful ageing depends on remaining active and engaged. Supports interventions promoting community participation and physical activity.</a:t>
            </a:r>
            <a:endParaRPr lang="en-US" sz="1050" dirty="0"/>
          </a:p>
        </p:txBody>
      </p:sp>
      <p:sp>
        <p:nvSpPr>
          <p:cNvPr id="12" name="Shape 10"/>
          <p:cNvSpPr/>
          <p:nvPr/>
        </p:nvSpPr>
        <p:spPr>
          <a:xfrm>
            <a:off x="365760" y="2971800"/>
            <a:ext cx="4114800" cy="1691640"/>
          </a:xfrm>
          <a:prstGeom prst="roundRect">
            <a:avLst>
              <a:gd name="adj" fmla="val 6486"/>
            </a:avLst>
          </a:prstGeom>
          <a:solidFill>
            <a:srgbClr val="FFF3E0"/>
          </a:solidFill>
          <a:ln/>
          <a:effectLst>
            <a:outerShdw blurRad="101600" dist="38100" dir="2700000" algn="bl" rotWithShape="0">
              <a:srgbClr val="000000">
                <a:alpha val="12000"/>
              </a:srgbClr>
            </a:outerShdw>
          </a:effectLst>
        </p:spPr>
        <p:txBody>
          <a:bodyPr/>
          <a:lstStyle/>
          <a:p>
            <a:endParaRPr lang="en-GB"/>
          </a:p>
        </p:txBody>
      </p:sp>
      <p:sp>
        <p:nvSpPr>
          <p:cNvPr id="13" name="Text 11"/>
          <p:cNvSpPr/>
          <p:nvPr/>
        </p:nvSpPr>
        <p:spPr>
          <a:xfrm>
            <a:off x="502920" y="3063240"/>
            <a:ext cx="3840480" cy="292608"/>
          </a:xfrm>
          <a:prstGeom prst="rect">
            <a:avLst/>
          </a:prstGeom>
          <a:noFill/>
          <a:ln/>
        </p:spPr>
        <p:txBody>
          <a:bodyPr wrap="square" lIns="0" tIns="0" rIns="0" bIns="0" rtlCol="0" anchor="ctr"/>
          <a:lstStyle/>
          <a:p>
            <a:pPr marL="0" indent="0">
              <a:buNone/>
            </a:pPr>
            <a:r>
              <a:rPr lang="en-US" sz="1300" b="1" dirty="0">
                <a:solidFill>
                  <a:srgbClr val="1E2761"/>
                </a:solidFill>
                <a:latin typeface="Cambria" pitchFamily="34" charset="0"/>
                <a:ea typeface="Cambria" pitchFamily="34" charset="-122"/>
                <a:cs typeface="Cambria" pitchFamily="34" charset="-120"/>
              </a:rPr>
              <a:t>Continuity Theory</a:t>
            </a:r>
            <a:endParaRPr lang="en-US" sz="1300" dirty="0"/>
          </a:p>
        </p:txBody>
      </p:sp>
      <p:sp>
        <p:nvSpPr>
          <p:cNvPr id="14" name="Text 12"/>
          <p:cNvSpPr/>
          <p:nvPr/>
        </p:nvSpPr>
        <p:spPr>
          <a:xfrm>
            <a:off x="502920" y="3374136"/>
            <a:ext cx="3840480" cy="228600"/>
          </a:xfrm>
          <a:prstGeom prst="rect">
            <a:avLst/>
          </a:prstGeom>
          <a:noFill/>
          <a:ln/>
        </p:spPr>
        <p:txBody>
          <a:bodyPr wrap="square" lIns="0" tIns="0" rIns="0" bIns="0" rtlCol="0" anchor="ctr"/>
          <a:lstStyle/>
          <a:p>
            <a:pPr marL="0" indent="0">
              <a:buNone/>
            </a:pPr>
            <a:r>
              <a:rPr lang="en-US" sz="1000" i="1" dirty="0">
                <a:solidFill>
                  <a:srgbClr val="5A6A8A"/>
                </a:solidFill>
                <a:latin typeface="Calibri" pitchFamily="34" charset="0"/>
                <a:ea typeface="Calibri" pitchFamily="34" charset="-122"/>
                <a:cs typeface="Calibri" pitchFamily="34" charset="-120"/>
              </a:rPr>
              <a:t>Atchley (1989)</a:t>
            </a:r>
            <a:endParaRPr lang="en-US" sz="1000" dirty="0"/>
          </a:p>
        </p:txBody>
      </p:sp>
      <p:sp>
        <p:nvSpPr>
          <p:cNvPr id="15" name="Text 13"/>
          <p:cNvSpPr/>
          <p:nvPr/>
        </p:nvSpPr>
        <p:spPr>
          <a:xfrm>
            <a:off x="502920" y="3630168"/>
            <a:ext cx="3840480" cy="960120"/>
          </a:xfrm>
          <a:prstGeom prst="rect">
            <a:avLst/>
          </a:prstGeom>
          <a:noFill/>
          <a:ln/>
        </p:spPr>
        <p:txBody>
          <a:bodyPr wrap="square" lIns="0" tIns="0" rIns="0" bIns="0" rtlCol="0" anchor="ctr"/>
          <a:lstStyle/>
          <a:p>
            <a:pPr marL="0" indent="0">
              <a:buNone/>
            </a:pPr>
            <a:r>
              <a:rPr lang="en-US" sz="1050" dirty="0">
                <a:solidFill>
                  <a:srgbClr val="1A1A2E"/>
                </a:solidFill>
                <a:latin typeface="Calibri" pitchFamily="34" charset="0"/>
                <a:ea typeface="Calibri" pitchFamily="34" charset="-122"/>
                <a:cs typeface="Calibri" pitchFamily="34" charset="-120"/>
              </a:rPr>
              <a:t>Older adults adapt by maintaining internal and external structures from midlife. Supports person-centred, individualised care approaches.</a:t>
            </a:r>
            <a:endParaRPr lang="en-US" sz="1050" dirty="0"/>
          </a:p>
        </p:txBody>
      </p:sp>
      <p:sp>
        <p:nvSpPr>
          <p:cNvPr id="16" name="Shape 14"/>
          <p:cNvSpPr/>
          <p:nvPr/>
        </p:nvSpPr>
        <p:spPr>
          <a:xfrm>
            <a:off x="4754880" y="2971800"/>
            <a:ext cx="4114800" cy="1691640"/>
          </a:xfrm>
          <a:prstGeom prst="roundRect">
            <a:avLst>
              <a:gd name="adj" fmla="val 6486"/>
            </a:avLst>
          </a:prstGeom>
          <a:solidFill>
            <a:srgbClr val="FCE4EC"/>
          </a:solidFill>
          <a:ln/>
          <a:effectLst>
            <a:outerShdw blurRad="101600" dist="38100" dir="2700000" algn="bl" rotWithShape="0">
              <a:srgbClr val="000000">
                <a:alpha val="12000"/>
              </a:srgbClr>
            </a:outerShdw>
          </a:effectLst>
        </p:spPr>
        <p:txBody>
          <a:bodyPr/>
          <a:lstStyle/>
          <a:p>
            <a:endParaRPr lang="en-GB"/>
          </a:p>
        </p:txBody>
      </p:sp>
      <p:sp>
        <p:nvSpPr>
          <p:cNvPr id="17" name="Text 15"/>
          <p:cNvSpPr/>
          <p:nvPr/>
        </p:nvSpPr>
        <p:spPr>
          <a:xfrm>
            <a:off x="4892040" y="3063240"/>
            <a:ext cx="3840480" cy="292608"/>
          </a:xfrm>
          <a:prstGeom prst="rect">
            <a:avLst/>
          </a:prstGeom>
          <a:noFill/>
          <a:ln/>
        </p:spPr>
        <p:txBody>
          <a:bodyPr wrap="square" lIns="0" tIns="0" rIns="0" bIns="0" rtlCol="0" anchor="ctr"/>
          <a:lstStyle/>
          <a:p>
            <a:pPr marL="0" indent="0">
              <a:buNone/>
            </a:pPr>
            <a:r>
              <a:rPr lang="en-US" sz="1300" b="1" dirty="0">
                <a:solidFill>
                  <a:srgbClr val="1E2761"/>
                </a:solidFill>
                <a:latin typeface="Cambria" pitchFamily="34" charset="0"/>
                <a:ea typeface="Cambria" pitchFamily="34" charset="-122"/>
                <a:cs typeface="Cambria" pitchFamily="34" charset="-120"/>
              </a:rPr>
              <a:t>Successful Ageing</a:t>
            </a:r>
            <a:endParaRPr lang="en-US" sz="1300" dirty="0"/>
          </a:p>
        </p:txBody>
      </p:sp>
      <p:sp>
        <p:nvSpPr>
          <p:cNvPr id="18" name="Text 16"/>
          <p:cNvSpPr/>
          <p:nvPr/>
        </p:nvSpPr>
        <p:spPr>
          <a:xfrm>
            <a:off x="4892040" y="3374136"/>
            <a:ext cx="3840480" cy="228600"/>
          </a:xfrm>
          <a:prstGeom prst="rect">
            <a:avLst/>
          </a:prstGeom>
          <a:noFill/>
          <a:ln/>
        </p:spPr>
        <p:txBody>
          <a:bodyPr wrap="square" lIns="0" tIns="0" rIns="0" bIns="0" rtlCol="0" anchor="ctr"/>
          <a:lstStyle/>
          <a:p>
            <a:pPr marL="0" indent="0">
              <a:buNone/>
            </a:pPr>
            <a:r>
              <a:rPr lang="en-US" sz="1000" i="1" dirty="0">
                <a:solidFill>
                  <a:srgbClr val="5A6A8A"/>
                </a:solidFill>
                <a:latin typeface="Calibri" pitchFamily="34" charset="0"/>
                <a:ea typeface="Calibri" pitchFamily="34" charset="-122"/>
                <a:cs typeface="Calibri" pitchFamily="34" charset="-120"/>
              </a:rPr>
              <a:t>Rowe &amp; Kahn (1997)</a:t>
            </a:r>
            <a:endParaRPr lang="en-US" sz="1000" dirty="0"/>
          </a:p>
        </p:txBody>
      </p:sp>
      <p:sp>
        <p:nvSpPr>
          <p:cNvPr id="19" name="Text 17"/>
          <p:cNvSpPr/>
          <p:nvPr/>
        </p:nvSpPr>
        <p:spPr>
          <a:xfrm>
            <a:off x="4892040" y="3630168"/>
            <a:ext cx="3840480" cy="960120"/>
          </a:xfrm>
          <a:prstGeom prst="rect">
            <a:avLst/>
          </a:prstGeom>
          <a:noFill/>
          <a:ln/>
        </p:spPr>
        <p:txBody>
          <a:bodyPr wrap="square" lIns="0" tIns="0" rIns="0" bIns="0" rtlCol="0" anchor="ctr"/>
          <a:lstStyle/>
          <a:p>
            <a:pPr marL="0" indent="0">
              <a:buNone/>
            </a:pPr>
            <a:r>
              <a:rPr lang="en-US" sz="1050" dirty="0">
                <a:solidFill>
                  <a:srgbClr val="1A1A2E"/>
                </a:solidFill>
                <a:latin typeface="Calibri" pitchFamily="34" charset="0"/>
                <a:ea typeface="Calibri" pitchFamily="34" charset="-122"/>
                <a:cs typeface="Calibri" pitchFamily="34" charset="-120"/>
              </a:rPr>
              <a:t>Three components: avoiding disease, maintaining high cognitive/physical function, and active engagement. Underpins NHS prevention agenda.</a:t>
            </a:r>
            <a:endParaRPr lang="en-US" sz="1050" dirty="0"/>
          </a:p>
        </p:txBody>
      </p:sp>
      <p:pic>
        <p:nvPicPr>
          <p:cNvPr id="36" name="Audio 35">
            <a:hlinkClick r:id="" action="ppaction://media"/>
            <a:extLst>
              <a:ext uri="{FF2B5EF4-FFF2-40B4-BE49-F238E27FC236}">
                <a16:creationId xmlns:a16="http://schemas.microsoft.com/office/drawing/2014/main" id="{B7F959E9-868C-4746-06F4-74238520FC9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3698"/>
    </mc:Choice>
    <mc:Fallback>
      <p:transition spd="slow" advTm="836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0F4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457200" y="109728"/>
            <a:ext cx="8229600" cy="685800"/>
          </a:xfrm>
          <a:prstGeom prst="rect">
            <a:avLst/>
          </a:prstGeom>
          <a:noFill/>
          <a:ln/>
        </p:spPr>
        <p:txBody>
          <a:bodyPr wrap="square" lIns="0" tIns="0" rIns="0" bIns="0"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Current Service Provision in the UK</a:t>
            </a:r>
            <a:endParaRPr lang="en-US" sz="2800" dirty="0"/>
          </a:p>
        </p:txBody>
      </p:sp>
      <p:sp>
        <p:nvSpPr>
          <p:cNvPr id="4" name="Shape 2"/>
          <p:cNvSpPr/>
          <p:nvPr/>
        </p:nvSpPr>
        <p:spPr>
          <a:xfrm>
            <a:off x="365760" y="1097280"/>
            <a:ext cx="4023360" cy="3749040"/>
          </a:xfrm>
          <a:prstGeom prst="roundRect">
            <a:avLst>
              <a:gd name="adj" fmla="val 292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5" name="Text 3"/>
          <p:cNvSpPr/>
          <p:nvPr/>
        </p:nvSpPr>
        <p:spPr>
          <a:xfrm>
            <a:off x="502920" y="1188720"/>
            <a:ext cx="3749040" cy="320040"/>
          </a:xfrm>
          <a:prstGeom prst="rect">
            <a:avLst/>
          </a:prstGeom>
          <a:noFill/>
          <a:ln/>
        </p:spPr>
        <p:txBody>
          <a:bodyPr wrap="square" lIns="0" tIns="0" rIns="0" bIns="0" rtlCol="0" anchor="ctr"/>
          <a:lstStyle/>
          <a:p>
            <a:pPr marL="0" indent="0">
              <a:buNone/>
            </a:pPr>
            <a:r>
              <a:rPr lang="en-US" sz="1350" b="1" dirty="0">
                <a:solidFill>
                  <a:srgbClr val="1E2761"/>
                </a:solidFill>
                <a:latin typeface="Cambria" pitchFamily="34" charset="0"/>
                <a:ea typeface="Cambria" pitchFamily="34" charset="-122"/>
                <a:cs typeface="Cambria" pitchFamily="34" charset="-120"/>
              </a:rPr>
              <a:t>Formal Services</a:t>
            </a:r>
            <a:endParaRPr lang="en-US" sz="1350" dirty="0"/>
          </a:p>
        </p:txBody>
      </p:sp>
      <p:sp>
        <p:nvSpPr>
          <p:cNvPr id="6" name="Text 4"/>
          <p:cNvSpPr/>
          <p:nvPr/>
        </p:nvSpPr>
        <p:spPr>
          <a:xfrm>
            <a:off x="502920" y="1648190"/>
            <a:ext cx="3749040" cy="2647220"/>
          </a:xfrm>
          <a:prstGeom prst="rect">
            <a:avLst/>
          </a:prstGeom>
          <a:noFill/>
          <a:ln/>
        </p:spPr>
        <p:txBody>
          <a:bodyPr wrap="square" lIns="0" tIns="0" rIns="0" bIns="0" rtlCol="0" anchor="ctr"/>
          <a:lstStyle/>
          <a:p>
            <a:pPr marL="342900" indent="-342900">
              <a:buSzPct val="100000"/>
              <a:buChar char="•"/>
            </a:pPr>
            <a:r>
              <a:rPr lang="en-US" sz="1050" dirty="0">
                <a:solidFill>
                  <a:srgbClr val="1A1A2E"/>
                </a:solidFill>
                <a:latin typeface="Calibri" pitchFamily="34" charset="0"/>
                <a:ea typeface="Calibri" pitchFamily="34" charset="-122"/>
                <a:cs typeface="Calibri" pitchFamily="34" charset="-120"/>
              </a:rPr>
              <a:t>NHS Community Health Teams: physiotherapy, occupational therapy, district nursing.</a:t>
            </a:r>
            <a:endParaRPr lang="en-US" sz="1050" dirty="0"/>
          </a:p>
          <a:p>
            <a:pPr marL="342900" indent="-342900">
              <a:buSzPct val="100000"/>
              <a:buChar char="•"/>
            </a:pPr>
            <a:r>
              <a:rPr lang="en-US" sz="1050" dirty="0" err="1">
                <a:solidFill>
                  <a:srgbClr val="1A1A2E"/>
                </a:solidFill>
                <a:latin typeface="Calibri" pitchFamily="34" charset="0"/>
                <a:ea typeface="Calibri" pitchFamily="34" charset="-122"/>
                <a:cs typeface="Calibri" pitchFamily="34" charset="-120"/>
              </a:rPr>
              <a:t>Reablement</a:t>
            </a:r>
            <a:r>
              <a:rPr lang="en-US" sz="1050" dirty="0">
                <a:solidFill>
                  <a:srgbClr val="1A1A2E"/>
                </a:solidFill>
                <a:latin typeface="Calibri" pitchFamily="34" charset="0"/>
                <a:ea typeface="Calibri" pitchFamily="34" charset="-122"/>
                <a:cs typeface="Calibri" pitchFamily="34" charset="-120"/>
              </a:rPr>
              <a:t> services: short-term intensive support to regain skills after illness (NICE, 2018).</a:t>
            </a:r>
            <a:endParaRPr lang="en-US" sz="1050" dirty="0"/>
          </a:p>
          <a:p>
            <a:pPr marL="342900" indent="-342900">
              <a:buSzPct val="100000"/>
              <a:buChar char="•"/>
            </a:pPr>
            <a:r>
              <a:rPr lang="en-US" sz="1050" dirty="0">
                <a:solidFill>
                  <a:srgbClr val="1A1A2E"/>
                </a:solidFill>
                <a:latin typeface="Calibri" pitchFamily="34" charset="0"/>
                <a:ea typeface="Calibri" pitchFamily="34" charset="-122"/>
                <a:cs typeface="Calibri" pitchFamily="34" charset="-120"/>
              </a:rPr>
              <a:t>Intermediate care: bridging hospital discharge and independent living.</a:t>
            </a:r>
            <a:endParaRPr lang="en-US" sz="1050" dirty="0"/>
          </a:p>
          <a:p>
            <a:pPr marL="342900" indent="-342900">
              <a:buSzPct val="100000"/>
              <a:buChar char="•"/>
            </a:pPr>
            <a:r>
              <a:rPr lang="en-US" sz="1050" dirty="0">
                <a:solidFill>
                  <a:srgbClr val="1A1A2E"/>
                </a:solidFill>
                <a:latin typeface="Calibri" pitchFamily="34" charset="0"/>
                <a:ea typeface="Calibri" pitchFamily="34" charset="-122"/>
                <a:cs typeface="Calibri" pitchFamily="34" charset="-120"/>
              </a:rPr>
              <a:t>Care homes &amp; residential services: for those with high support needs.</a:t>
            </a:r>
            <a:endParaRPr lang="en-US" sz="1050" dirty="0"/>
          </a:p>
          <a:p>
            <a:pPr marL="342900" indent="-342900">
              <a:buSzPct val="100000"/>
              <a:buChar char="•"/>
            </a:pPr>
            <a:r>
              <a:rPr lang="en-US" sz="1050" dirty="0">
                <a:solidFill>
                  <a:srgbClr val="1A1A2E"/>
                </a:solidFill>
                <a:latin typeface="Calibri" pitchFamily="34" charset="0"/>
                <a:ea typeface="Calibri" pitchFamily="34" charset="-122"/>
                <a:cs typeface="Calibri" pitchFamily="34" charset="-120"/>
              </a:rPr>
              <a:t>Direct Payments (Care Act 2014): enabling self-directed support and choice.</a:t>
            </a:r>
            <a:endParaRPr lang="en-US" sz="1050" dirty="0"/>
          </a:p>
        </p:txBody>
      </p:sp>
      <p:sp>
        <p:nvSpPr>
          <p:cNvPr id="7" name="Shape 5"/>
          <p:cNvSpPr/>
          <p:nvPr/>
        </p:nvSpPr>
        <p:spPr>
          <a:xfrm>
            <a:off x="4663440" y="1097280"/>
            <a:ext cx="4114800" cy="3749040"/>
          </a:xfrm>
          <a:prstGeom prst="roundRect">
            <a:avLst>
              <a:gd name="adj" fmla="val 292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8" name="Text 6"/>
          <p:cNvSpPr/>
          <p:nvPr/>
        </p:nvSpPr>
        <p:spPr>
          <a:xfrm>
            <a:off x="4800600" y="1188720"/>
            <a:ext cx="3840480" cy="320040"/>
          </a:xfrm>
          <a:prstGeom prst="rect">
            <a:avLst/>
          </a:prstGeom>
          <a:noFill/>
          <a:ln/>
        </p:spPr>
        <p:txBody>
          <a:bodyPr wrap="square" lIns="0" tIns="0" rIns="0" bIns="0" rtlCol="0" anchor="ctr"/>
          <a:lstStyle/>
          <a:p>
            <a:pPr marL="0" indent="0">
              <a:buNone/>
            </a:pPr>
            <a:r>
              <a:rPr lang="en-US" sz="1350" b="1" dirty="0">
                <a:solidFill>
                  <a:srgbClr val="1E2761"/>
                </a:solidFill>
                <a:latin typeface="Cambria" pitchFamily="34" charset="0"/>
                <a:ea typeface="Cambria" pitchFamily="34" charset="-122"/>
                <a:cs typeface="Cambria" pitchFamily="34" charset="-120"/>
              </a:rPr>
              <a:t>Voluntary &amp; Community Sector</a:t>
            </a:r>
            <a:endParaRPr lang="en-US" sz="1350" dirty="0"/>
          </a:p>
        </p:txBody>
      </p:sp>
      <p:sp>
        <p:nvSpPr>
          <p:cNvPr id="9" name="Text 7"/>
          <p:cNvSpPr/>
          <p:nvPr/>
        </p:nvSpPr>
        <p:spPr>
          <a:xfrm>
            <a:off x="4800600" y="1706555"/>
            <a:ext cx="3840480" cy="2543459"/>
          </a:xfrm>
          <a:prstGeom prst="rect">
            <a:avLst/>
          </a:prstGeom>
          <a:noFill/>
          <a:ln/>
        </p:spPr>
        <p:txBody>
          <a:bodyPr wrap="square" lIns="0" tIns="0" rIns="0" bIns="0" rtlCol="0" anchor="ctr"/>
          <a:lstStyle/>
          <a:p>
            <a:pPr marL="342900" indent="-342900">
              <a:buSzPct val="100000"/>
              <a:buChar char="•"/>
            </a:pPr>
            <a:r>
              <a:rPr lang="en-US" sz="1050" dirty="0">
                <a:solidFill>
                  <a:srgbClr val="1A1A2E"/>
                </a:solidFill>
                <a:latin typeface="Calibri" pitchFamily="34" charset="0"/>
                <a:ea typeface="Calibri" pitchFamily="34" charset="-122"/>
                <a:cs typeface="Calibri" pitchFamily="34" charset="-120"/>
              </a:rPr>
              <a:t>Age UK: Information, advocacy, befriending, day centres and practical services.</a:t>
            </a:r>
            <a:endParaRPr lang="en-US" sz="1050" dirty="0"/>
          </a:p>
          <a:p>
            <a:pPr marL="342900" indent="-342900">
              <a:buSzPct val="100000"/>
              <a:buChar char="•"/>
            </a:pPr>
            <a:r>
              <a:rPr lang="en-US" sz="1050" dirty="0">
                <a:solidFill>
                  <a:srgbClr val="1A1A2E"/>
                </a:solidFill>
                <a:latin typeface="Calibri" pitchFamily="34" charset="0"/>
                <a:ea typeface="Calibri" pitchFamily="34" charset="-122"/>
                <a:cs typeface="Calibri" pitchFamily="34" charset="-120"/>
              </a:rPr>
              <a:t>Royal Voluntary Service: Hospital-to-home support, Good Neighbours scheme.</a:t>
            </a:r>
            <a:endParaRPr lang="en-US" sz="1050" dirty="0"/>
          </a:p>
          <a:p>
            <a:pPr marL="342900" indent="-342900">
              <a:buSzPct val="100000"/>
              <a:buChar char="•"/>
            </a:pPr>
            <a:r>
              <a:rPr lang="en-US" sz="1050" dirty="0">
                <a:solidFill>
                  <a:srgbClr val="1A1A2E"/>
                </a:solidFill>
                <a:latin typeface="Calibri" pitchFamily="34" charset="0"/>
                <a:ea typeface="Calibri" pitchFamily="34" charset="-122"/>
                <a:cs typeface="Calibri" pitchFamily="34" charset="-120"/>
              </a:rPr>
              <a:t>Carers Trust: Support for unpaid carers (estimated 6.5 million in UK).</a:t>
            </a:r>
            <a:endParaRPr lang="en-US" sz="1050" dirty="0"/>
          </a:p>
          <a:p>
            <a:pPr marL="342900" indent="-342900">
              <a:buSzPct val="100000"/>
              <a:buChar char="•"/>
            </a:pPr>
            <a:r>
              <a:rPr lang="en-US" sz="1050" dirty="0">
                <a:solidFill>
                  <a:srgbClr val="1A1A2E"/>
                </a:solidFill>
                <a:latin typeface="Calibri" pitchFamily="34" charset="0"/>
                <a:ea typeface="Calibri" pitchFamily="34" charset="-122"/>
                <a:cs typeface="Calibri" pitchFamily="34" charset="-120"/>
              </a:rPr>
              <a:t>Social prescribing link workers: Connecting individuals to community resources (NHS England, 2019).</a:t>
            </a:r>
            <a:endParaRPr lang="en-US" sz="1050" dirty="0"/>
          </a:p>
          <a:p>
            <a:pPr marL="342900" indent="-342900">
              <a:buSzPct val="100000"/>
              <a:buChar char="•"/>
            </a:pPr>
            <a:r>
              <a:rPr lang="en-US" sz="1050" dirty="0">
                <a:solidFill>
                  <a:srgbClr val="1A1A2E"/>
                </a:solidFill>
                <a:latin typeface="Calibri" pitchFamily="34" charset="0"/>
                <a:ea typeface="Calibri" pitchFamily="34" charset="-122"/>
                <a:cs typeface="Calibri" pitchFamily="34" charset="-120"/>
              </a:rPr>
              <a:t>Housing with care: Extra-care housing models supporting independent living.</a:t>
            </a:r>
            <a:endParaRPr lang="en-US" sz="1050" dirty="0"/>
          </a:p>
        </p:txBody>
      </p:sp>
      <p:pic>
        <p:nvPicPr>
          <p:cNvPr id="14" name="Audio 13">
            <a:hlinkClick r:id="" action="ppaction://media"/>
            <a:extLst>
              <a:ext uri="{FF2B5EF4-FFF2-40B4-BE49-F238E27FC236}">
                <a16:creationId xmlns:a16="http://schemas.microsoft.com/office/drawing/2014/main" id="{500C9827-9BD0-73B9-3861-A3378C152BC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8722"/>
    </mc:Choice>
    <mc:Fallback>
      <p:transition spd="slow" advTm="987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1E2761"/>
          </a:solidFill>
          <a:ln w="12700">
            <a:solidFill>
              <a:srgbClr val="1E2761"/>
            </a:solidFill>
            <a:prstDash val="solid"/>
          </a:ln>
        </p:spPr>
        <p:txBody>
          <a:bodyPr/>
          <a:lstStyle/>
          <a:p>
            <a:endParaRPr lang="en-GB"/>
          </a:p>
        </p:txBody>
      </p:sp>
      <p:sp>
        <p:nvSpPr>
          <p:cNvPr id="3" name="Text 1"/>
          <p:cNvSpPr/>
          <p:nvPr/>
        </p:nvSpPr>
        <p:spPr>
          <a:xfrm>
            <a:off x="457200" y="109728"/>
            <a:ext cx="8229600" cy="685800"/>
          </a:xfrm>
          <a:prstGeom prst="rect">
            <a:avLst/>
          </a:prstGeom>
          <a:noFill/>
          <a:ln/>
        </p:spPr>
        <p:txBody>
          <a:bodyPr wrap="square" lIns="0" tIns="0" rIns="0" bIns="0" rtlCol="0" anchor="ctr"/>
          <a:lstStyle/>
          <a:p>
            <a:pPr marL="0" indent="0">
              <a:buNone/>
            </a:pPr>
            <a:r>
              <a:rPr lang="en-US" sz="2600" b="1" dirty="0">
                <a:solidFill>
                  <a:srgbClr val="FFFFFF"/>
                </a:solidFill>
                <a:latin typeface="Cambria" pitchFamily="34" charset="0"/>
                <a:ea typeface="Cambria" pitchFamily="34" charset="-122"/>
                <a:cs typeface="Cambria" pitchFamily="34" charset="-120"/>
              </a:rPr>
              <a:t>Effectiveness of Approaches &amp; Interventions</a:t>
            </a:r>
            <a:endParaRPr lang="en-US" sz="2600" dirty="0"/>
          </a:p>
        </p:txBody>
      </p:sp>
      <p:sp>
        <p:nvSpPr>
          <p:cNvPr id="4" name="Shape 2"/>
          <p:cNvSpPr/>
          <p:nvPr/>
        </p:nvSpPr>
        <p:spPr>
          <a:xfrm>
            <a:off x="365760" y="1097280"/>
            <a:ext cx="2697480" cy="2926080"/>
          </a:xfrm>
          <a:prstGeom prst="roundRect">
            <a:avLst>
              <a:gd name="adj" fmla="val 4068"/>
            </a:avLst>
          </a:prstGeom>
          <a:solidFill>
            <a:srgbClr val="F0F4FF"/>
          </a:solidFill>
          <a:ln/>
          <a:effectLst>
            <a:outerShdw blurRad="101600" dist="38100" dir="2700000" algn="bl" rotWithShape="0">
              <a:srgbClr val="000000">
                <a:alpha val="12000"/>
              </a:srgbClr>
            </a:outerShdw>
          </a:effectLst>
        </p:spPr>
        <p:txBody>
          <a:bodyPr/>
          <a:lstStyle/>
          <a:p>
            <a:endParaRPr lang="en-GB"/>
          </a:p>
        </p:txBody>
      </p:sp>
      <p:sp>
        <p:nvSpPr>
          <p:cNvPr id="5" name="Text 3"/>
          <p:cNvSpPr/>
          <p:nvPr/>
        </p:nvSpPr>
        <p:spPr>
          <a:xfrm>
            <a:off x="475488" y="1188720"/>
            <a:ext cx="2487168" cy="411480"/>
          </a:xfrm>
          <a:prstGeom prst="rect">
            <a:avLst/>
          </a:prstGeom>
          <a:noFill/>
          <a:ln/>
        </p:spPr>
        <p:txBody>
          <a:bodyPr wrap="square" lIns="0" tIns="0" rIns="0" bIns="0" rtlCol="0" anchor="ctr"/>
          <a:lstStyle/>
          <a:p>
            <a:pPr marL="0" indent="0">
              <a:buNone/>
            </a:pPr>
            <a:r>
              <a:rPr lang="en-US" sz="1250" b="1" dirty="0">
                <a:solidFill>
                  <a:srgbClr val="1E2761"/>
                </a:solidFill>
                <a:latin typeface="Cambria" pitchFamily="34" charset="0"/>
                <a:ea typeface="Cambria" pitchFamily="34" charset="-122"/>
                <a:cs typeface="Cambria" pitchFamily="34" charset="-120"/>
              </a:rPr>
              <a:t>Person-Centred Care</a:t>
            </a:r>
            <a:endParaRPr lang="en-US" sz="1250" dirty="0"/>
          </a:p>
        </p:txBody>
      </p:sp>
      <p:sp>
        <p:nvSpPr>
          <p:cNvPr id="6" name="Text 4"/>
          <p:cNvSpPr/>
          <p:nvPr/>
        </p:nvSpPr>
        <p:spPr>
          <a:xfrm>
            <a:off x="475488" y="1627632"/>
            <a:ext cx="2487168" cy="2011680"/>
          </a:xfrm>
          <a:prstGeom prst="rect">
            <a:avLst/>
          </a:prstGeom>
          <a:noFill/>
          <a:ln/>
        </p:spPr>
        <p:txBody>
          <a:bodyPr wrap="square" lIns="0" tIns="0" rIns="0" bIns="0" rtlCol="0" anchor="ctr"/>
          <a:lstStyle/>
          <a:p>
            <a:pPr marL="0" indent="0">
              <a:buNone/>
            </a:pPr>
            <a:r>
              <a:rPr lang="en-US" sz="1000" dirty="0">
                <a:solidFill>
                  <a:srgbClr val="1A1A2E"/>
                </a:solidFill>
                <a:latin typeface="Calibri" pitchFamily="34" charset="0"/>
                <a:ea typeface="Calibri" pitchFamily="34" charset="-122"/>
                <a:cs typeface="Calibri" pitchFamily="34" charset="-120"/>
              </a:rPr>
              <a:t>Strong evidence base:- reduces hospital admissions and improves quality of life (McCormack &amp; McCance, 2017). NICE endorses as best practice. However, inconsistent implementation across services.</a:t>
            </a:r>
            <a:endParaRPr lang="en-US" sz="1000" dirty="0"/>
          </a:p>
        </p:txBody>
      </p:sp>
      <p:sp>
        <p:nvSpPr>
          <p:cNvPr id="7" name="Shape 5"/>
          <p:cNvSpPr/>
          <p:nvPr/>
        </p:nvSpPr>
        <p:spPr>
          <a:xfrm>
            <a:off x="475488" y="3657600"/>
            <a:ext cx="2487168" cy="320040"/>
          </a:xfrm>
          <a:prstGeom prst="roundRect">
            <a:avLst>
              <a:gd name="adj" fmla="val 22857"/>
            </a:avLst>
          </a:prstGeom>
          <a:solidFill>
            <a:srgbClr val="2E7D32"/>
          </a:solidFill>
          <a:ln/>
        </p:spPr>
        <p:txBody>
          <a:bodyPr/>
          <a:lstStyle/>
          <a:p>
            <a:endParaRPr lang="en-GB"/>
          </a:p>
        </p:txBody>
      </p:sp>
      <p:sp>
        <p:nvSpPr>
          <p:cNvPr id="8" name="Text 6"/>
          <p:cNvSpPr/>
          <p:nvPr/>
        </p:nvSpPr>
        <p:spPr>
          <a:xfrm>
            <a:off x="475488" y="3675888"/>
            <a:ext cx="2487168" cy="283464"/>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 Highly effective</a:t>
            </a:r>
            <a:endParaRPr lang="en-US" sz="1000" dirty="0"/>
          </a:p>
        </p:txBody>
      </p:sp>
      <p:sp>
        <p:nvSpPr>
          <p:cNvPr id="9" name="Shape 7"/>
          <p:cNvSpPr/>
          <p:nvPr/>
        </p:nvSpPr>
        <p:spPr>
          <a:xfrm>
            <a:off x="3200400" y="1097280"/>
            <a:ext cx="2697480" cy="2926080"/>
          </a:xfrm>
          <a:prstGeom prst="roundRect">
            <a:avLst>
              <a:gd name="adj" fmla="val 4068"/>
            </a:avLst>
          </a:prstGeom>
          <a:solidFill>
            <a:srgbClr val="F0F4FF"/>
          </a:solidFill>
          <a:ln/>
          <a:effectLst>
            <a:outerShdw blurRad="101600" dist="38100" dir="2700000" algn="bl" rotWithShape="0">
              <a:srgbClr val="000000">
                <a:alpha val="12000"/>
              </a:srgbClr>
            </a:outerShdw>
          </a:effectLst>
        </p:spPr>
        <p:txBody>
          <a:bodyPr/>
          <a:lstStyle/>
          <a:p>
            <a:endParaRPr lang="en-GB"/>
          </a:p>
        </p:txBody>
      </p:sp>
      <p:sp>
        <p:nvSpPr>
          <p:cNvPr id="10" name="Text 8"/>
          <p:cNvSpPr/>
          <p:nvPr/>
        </p:nvSpPr>
        <p:spPr>
          <a:xfrm>
            <a:off x="3310128" y="1188720"/>
            <a:ext cx="2487168" cy="411480"/>
          </a:xfrm>
          <a:prstGeom prst="rect">
            <a:avLst/>
          </a:prstGeom>
          <a:noFill/>
          <a:ln/>
        </p:spPr>
        <p:txBody>
          <a:bodyPr wrap="square" lIns="0" tIns="0" rIns="0" bIns="0" rtlCol="0" anchor="ctr"/>
          <a:lstStyle/>
          <a:p>
            <a:pPr marL="0" indent="0">
              <a:buNone/>
            </a:pPr>
            <a:r>
              <a:rPr lang="en-US" sz="1250" b="1" dirty="0">
                <a:solidFill>
                  <a:srgbClr val="1E2761"/>
                </a:solidFill>
                <a:latin typeface="Cambria" pitchFamily="34" charset="0"/>
                <a:ea typeface="Cambria" pitchFamily="34" charset="-122"/>
                <a:cs typeface="Cambria" pitchFamily="34" charset="-120"/>
              </a:rPr>
              <a:t>Reablement Services</a:t>
            </a:r>
            <a:endParaRPr lang="en-US" sz="1250" dirty="0"/>
          </a:p>
        </p:txBody>
      </p:sp>
      <p:sp>
        <p:nvSpPr>
          <p:cNvPr id="11" name="Text 9"/>
          <p:cNvSpPr/>
          <p:nvPr/>
        </p:nvSpPr>
        <p:spPr>
          <a:xfrm>
            <a:off x="3310128" y="1627632"/>
            <a:ext cx="2487168" cy="2011680"/>
          </a:xfrm>
          <a:prstGeom prst="rect">
            <a:avLst/>
          </a:prstGeom>
          <a:noFill/>
          <a:ln/>
        </p:spPr>
        <p:txBody>
          <a:bodyPr wrap="square" lIns="0" tIns="0" rIns="0" bIns="0" rtlCol="0" anchor="ctr"/>
          <a:lstStyle/>
          <a:p>
            <a:pPr marL="0" indent="0">
              <a:buNone/>
            </a:pPr>
            <a:r>
              <a:rPr lang="en-US" sz="1000" dirty="0">
                <a:solidFill>
                  <a:srgbClr val="1A1A2E"/>
                </a:solidFill>
                <a:latin typeface="Calibri" pitchFamily="34" charset="0"/>
                <a:ea typeface="Calibri" pitchFamily="34" charset="-122"/>
                <a:cs typeface="Calibri" pitchFamily="34" charset="-120"/>
              </a:rPr>
              <a:t>RCTs show reablement reduces ongoing care needs by up to 38% (Glendinning et al., 2010). Cost-effective in the short-term. Challenges include inconsistent referral pathways and limited availability.</a:t>
            </a:r>
            <a:endParaRPr lang="en-US" sz="1000" dirty="0"/>
          </a:p>
        </p:txBody>
      </p:sp>
      <p:sp>
        <p:nvSpPr>
          <p:cNvPr id="12" name="Shape 10"/>
          <p:cNvSpPr/>
          <p:nvPr/>
        </p:nvSpPr>
        <p:spPr>
          <a:xfrm>
            <a:off x="3310128" y="3657600"/>
            <a:ext cx="2487168" cy="320040"/>
          </a:xfrm>
          <a:prstGeom prst="roundRect">
            <a:avLst>
              <a:gd name="adj" fmla="val 22857"/>
            </a:avLst>
          </a:prstGeom>
          <a:solidFill>
            <a:srgbClr val="F57C00"/>
          </a:solidFill>
          <a:ln/>
        </p:spPr>
        <p:txBody>
          <a:bodyPr/>
          <a:lstStyle/>
          <a:p>
            <a:endParaRPr lang="en-GB"/>
          </a:p>
        </p:txBody>
      </p:sp>
      <p:sp>
        <p:nvSpPr>
          <p:cNvPr id="13" name="Text 11"/>
          <p:cNvSpPr/>
          <p:nvPr/>
        </p:nvSpPr>
        <p:spPr>
          <a:xfrm>
            <a:off x="3310128" y="3675888"/>
            <a:ext cx="2487168" cy="283464"/>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 Effective with caveats</a:t>
            </a:r>
            <a:endParaRPr lang="en-US" sz="1000" dirty="0"/>
          </a:p>
        </p:txBody>
      </p:sp>
      <p:sp>
        <p:nvSpPr>
          <p:cNvPr id="14" name="Shape 12"/>
          <p:cNvSpPr/>
          <p:nvPr/>
        </p:nvSpPr>
        <p:spPr>
          <a:xfrm>
            <a:off x="6035040" y="1097280"/>
            <a:ext cx="2697480" cy="2926080"/>
          </a:xfrm>
          <a:prstGeom prst="roundRect">
            <a:avLst>
              <a:gd name="adj" fmla="val 4068"/>
            </a:avLst>
          </a:prstGeom>
          <a:solidFill>
            <a:srgbClr val="F0F4FF"/>
          </a:solidFill>
          <a:ln/>
          <a:effectLst>
            <a:outerShdw blurRad="101600" dist="38100" dir="2700000" algn="bl" rotWithShape="0">
              <a:srgbClr val="000000">
                <a:alpha val="12000"/>
              </a:srgbClr>
            </a:outerShdw>
          </a:effectLst>
        </p:spPr>
        <p:txBody>
          <a:bodyPr/>
          <a:lstStyle/>
          <a:p>
            <a:endParaRPr lang="en-GB"/>
          </a:p>
        </p:txBody>
      </p:sp>
      <p:sp>
        <p:nvSpPr>
          <p:cNvPr id="15" name="Text 13"/>
          <p:cNvSpPr/>
          <p:nvPr/>
        </p:nvSpPr>
        <p:spPr>
          <a:xfrm>
            <a:off x="6144768" y="1188720"/>
            <a:ext cx="2487168" cy="411480"/>
          </a:xfrm>
          <a:prstGeom prst="rect">
            <a:avLst/>
          </a:prstGeom>
          <a:noFill/>
          <a:ln/>
        </p:spPr>
        <p:txBody>
          <a:bodyPr wrap="square" lIns="0" tIns="0" rIns="0" bIns="0" rtlCol="0" anchor="ctr"/>
          <a:lstStyle/>
          <a:p>
            <a:pPr marL="0" indent="0">
              <a:buNone/>
            </a:pPr>
            <a:r>
              <a:rPr lang="en-US" sz="1250" b="1" dirty="0">
                <a:solidFill>
                  <a:srgbClr val="1E2761"/>
                </a:solidFill>
                <a:latin typeface="Cambria" pitchFamily="34" charset="0"/>
                <a:ea typeface="Cambria" pitchFamily="34" charset="-122"/>
                <a:cs typeface="Cambria" pitchFamily="34" charset="-120"/>
              </a:rPr>
              <a:t>Social Prescribing</a:t>
            </a:r>
            <a:endParaRPr lang="en-US" sz="1250" dirty="0"/>
          </a:p>
        </p:txBody>
      </p:sp>
      <p:sp>
        <p:nvSpPr>
          <p:cNvPr id="16" name="Text 14"/>
          <p:cNvSpPr/>
          <p:nvPr/>
        </p:nvSpPr>
        <p:spPr>
          <a:xfrm>
            <a:off x="6144768" y="1627632"/>
            <a:ext cx="2487168" cy="2011680"/>
          </a:xfrm>
          <a:prstGeom prst="rect">
            <a:avLst/>
          </a:prstGeom>
          <a:noFill/>
          <a:ln/>
        </p:spPr>
        <p:txBody>
          <a:bodyPr wrap="square" lIns="0" tIns="0" rIns="0" bIns="0" rtlCol="0" anchor="ctr"/>
          <a:lstStyle/>
          <a:p>
            <a:pPr marL="0" indent="0">
              <a:buNone/>
            </a:pPr>
            <a:r>
              <a:rPr lang="en-US" sz="1000" dirty="0">
                <a:solidFill>
                  <a:srgbClr val="1A1A2E"/>
                </a:solidFill>
                <a:latin typeface="Calibri" pitchFamily="34" charset="0"/>
                <a:ea typeface="Calibri" pitchFamily="34" charset="-122"/>
                <a:cs typeface="Calibri" pitchFamily="34" charset="-120"/>
              </a:rPr>
              <a:t>Emerging evidence base:-  improves wellbeing and reduces GP consultations (Kimberlee, 2015). NHS Long Term Plan commits to 1,000 link workers. Evaluation methodologies remain inconsistent.</a:t>
            </a:r>
            <a:endParaRPr lang="en-US" sz="1000" dirty="0"/>
          </a:p>
        </p:txBody>
      </p:sp>
      <p:sp>
        <p:nvSpPr>
          <p:cNvPr id="17" name="Shape 15"/>
          <p:cNvSpPr/>
          <p:nvPr/>
        </p:nvSpPr>
        <p:spPr>
          <a:xfrm>
            <a:off x="6144768" y="3657600"/>
            <a:ext cx="2487168" cy="320040"/>
          </a:xfrm>
          <a:prstGeom prst="roundRect">
            <a:avLst>
              <a:gd name="adj" fmla="val 22857"/>
            </a:avLst>
          </a:prstGeom>
          <a:solidFill>
            <a:srgbClr val="1565C0"/>
          </a:solidFill>
          <a:ln/>
        </p:spPr>
        <p:txBody>
          <a:bodyPr/>
          <a:lstStyle/>
          <a:p>
            <a:endParaRPr lang="en-GB"/>
          </a:p>
        </p:txBody>
      </p:sp>
      <p:sp>
        <p:nvSpPr>
          <p:cNvPr id="18" name="Text 16"/>
          <p:cNvSpPr/>
          <p:nvPr/>
        </p:nvSpPr>
        <p:spPr>
          <a:xfrm>
            <a:off x="6144768" y="3675888"/>
            <a:ext cx="2487168" cy="283464"/>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Promising, needs evaluation</a:t>
            </a:r>
            <a:endParaRPr lang="en-US" sz="1000" dirty="0"/>
          </a:p>
        </p:txBody>
      </p:sp>
      <p:pic>
        <p:nvPicPr>
          <p:cNvPr id="25" name="Audio 24">
            <a:hlinkClick r:id="" action="ppaction://media"/>
            <a:extLst>
              <a:ext uri="{FF2B5EF4-FFF2-40B4-BE49-F238E27FC236}">
                <a16:creationId xmlns:a16="http://schemas.microsoft.com/office/drawing/2014/main" id="{C212C9EE-8927-5248-6B10-272F7CEC88B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4985"/>
    </mc:Choice>
    <mc:Fallback>
      <p:transition spd="slow" advTm="649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0F4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457200" y="109728"/>
            <a:ext cx="8412480" cy="685800"/>
          </a:xfrm>
          <a:prstGeom prst="rect">
            <a:avLst/>
          </a:prstGeom>
          <a:noFill/>
          <a:ln/>
        </p:spPr>
        <p:txBody>
          <a:bodyPr wrap="square" lIns="0" tIns="0" rIns="0" bIns="0" rtlCol="0" anchor="ctr"/>
          <a:lstStyle/>
          <a:p>
            <a:pPr marL="0" indent="0">
              <a:buNone/>
            </a:pPr>
            <a:r>
              <a:rPr lang="en-US" sz="2500" b="1" dirty="0">
                <a:solidFill>
                  <a:srgbClr val="FFFFFF"/>
                </a:solidFill>
                <a:latin typeface="Cambria" pitchFamily="34" charset="0"/>
                <a:ea typeface="Cambria" pitchFamily="34" charset="-122"/>
                <a:cs typeface="Cambria" pitchFamily="34" charset="-120"/>
              </a:rPr>
              <a:t>Technology &amp; Innovation in Empowering Older People</a:t>
            </a:r>
            <a:endParaRPr lang="en-US" sz="2500" dirty="0"/>
          </a:p>
        </p:txBody>
      </p:sp>
      <p:sp>
        <p:nvSpPr>
          <p:cNvPr id="4" name="Shape 2"/>
          <p:cNvSpPr/>
          <p:nvPr/>
        </p:nvSpPr>
        <p:spPr>
          <a:xfrm>
            <a:off x="365760" y="1097280"/>
            <a:ext cx="4114800" cy="1627632"/>
          </a:xfrm>
          <a:prstGeom prst="roundRect">
            <a:avLst>
              <a:gd name="adj" fmla="val 5618"/>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5" name="Text 3"/>
          <p:cNvSpPr/>
          <p:nvPr/>
        </p:nvSpPr>
        <p:spPr>
          <a:xfrm>
            <a:off x="502920" y="1188720"/>
            <a:ext cx="3840480" cy="347472"/>
          </a:xfrm>
          <a:prstGeom prst="rect">
            <a:avLst/>
          </a:prstGeom>
          <a:noFill/>
          <a:ln/>
        </p:spPr>
        <p:txBody>
          <a:bodyPr wrap="square" lIns="0" tIns="0" rIns="0" bIns="0" rtlCol="0" anchor="ctr"/>
          <a:lstStyle/>
          <a:p>
            <a:pPr marL="0" indent="0">
              <a:buNone/>
            </a:pPr>
            <a:r>
              <a:rPr lang="en-US" sz="1200" b="1" dirty="0">
                <a:solidFill>
                  <a:srgbClr val="1E2761"/>
                </a:solidFill>
                <a:latin typeface="Cambria" pitchFamily="34" charset="0"/>
                <a:ea typeface="Cambria" pitchFamily="34" charset="-122"/>
                <a:cs typeface="Cambria" pitchFamily="34" charset="-120"/>
              </a:rPr>
              <a:t>  Telehealth &amp; Remote Monitoring</a:t>
            </a:r>
            <a:endParaRPr lang="en-US" sz="1200" dirty="0"/>
          </a:p>
        </p:txBody>
      </p:sp>
      <p:sp>
        <p:nvSpPr>
          <p:cNvPr id="6" name="Text 4"/>
          <p:cNvSpPr/>
          <p:nvPr/>
        </p:nvSpPr>
        <p:spPr>
          <a:xfrm>
            <a:off x="502920" y="1572768"/>
            <a:ext cx="3840480" cy="1078992"/>
          </a:xfrm>
          <a:prstGeom prst="rect">
            <a:avLst/>
          </a:prstGeom>
          <a:noFill/>
          <a:ln/>
        </p:spPr>
        <p:txBody>
          <a:bodyPr wrap="square" lIns="0" tIns="0" rIns="0" bIns="0" rtlCol="0" anchor="ctr"/>
          <a:lstStyle/>
          <a:p>
            <a:pPr marL="0" indent="0">
              <a:buNone/>
            </a:pPr>
            <a:r>
              <a:rPr lang="en-US" sz="1000" dirty="0">
                <a:solidFill>
                  <a:srgbClr val="1A1A2E"/>
                </a:solidFill>
                <a:latin typeface="Calibri" pitchFamily="34" charset="0"/>
                <a:ea typeface="Calibri" pitchFamily="34" charset="-122"/>
                <a:cs typeface="Calibri" pitchFamily="34" charset="-120"/>
              </a:rPr>
              <a:t>Wearable sensors, remote BP monitoring, and video consultations. NHS digital’s widening digital participation programme (2019). </a:t>
            </a:r>
          </a:p>
          <a:p>
            <a:pPr marL="0" indent="0">
              <a:buNone/>
            </a:pPr>
            <a:r>
              <a:rPr lang="en-US" sz="1000" dirty="0">
                <a:solidFill>
                  <a:srgbClr val="1A1A2E"/>
                </a:solidFill>
                <a:latin typeface="Calibri" pitchFamily="34" charset="0"/>
                <a:ea typeface="Calibri" pitchFamily="34" charset="-122"/>
                <a:cs typeface="Calibri" pitchFamily="34" charset="-120"/>
              </a:rPr>
              <a:t>Cochrane review: telehealth reduces mortality and emergency admissions in heart failure (Kotb et al., 2015).</a:t>
            </a:r>
            <a:endParaRPr lang="en-US" sz="1000" dirty="0"/>
          </a:p>
        </p:txBody>
      </p:sp>
      <p:sp>
        <p:nvSpPr>
          <p:cNvPr id="7" name="Shape 5"/>
          <p:cNvSpPr/>
          <p:nvPr/>
        </p:nvSpPr>
        <p:spPr>
          <a:xfrm>
            <a:off x="4754880" y="1097280"/>
            <a:ext cx="4114800" cy="1627632"/>
          </a:xfrm>
          <a:prstGeom prst="roundRect">
            <a:avLst>
              <a:gd name="adj" fmla="val 5618"/>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8" name="Text 6"/>
          <p:cNvSpPr/>
          <p:nvPr/>
        </p:nvSpPr>
        <p:spPr>
          <a:xfrm>
            <a:off x="4892040" y="1188720"/>
            <a:ext cx="3840480" cy="347472"/>
          </a:xfrm>
          <a:prstGeom prst="rect">
            <a:avLst/>
          </a:prstGeom>
          <a:noFill/>
          <a:ln/>
        </p:spPr>
        <p:txBody>
          <a:bodyPr wrap="square" lIns="0" tIns="0" rIns="0" bIns="0" rtlCol="0" anchor="ctr"/>
          <a:lstStyle/>
          <a:p>
            <a:pPr marL="0" indent="0">
              <a:buNone/>
            </a:pPr>
            <a:r>
              <a:rPr lang="en-US" sz="1200" b="1" dirty="0">
                <a:solidFill>
                  <a:srgbClr val="1E2761"/>
                </a:solidFill>
                <a:latin typeface="Cambria" pitchFamily="34" charset="0"/>
                <a:ea typeface="Cambria" pitchFamily="34" charset="-122"/>
                <a:cs typeface="Cambria" pitchFamily="34" charset="-120"/>
              </a:rPr>
              <a:t>  Assistive Robotics &amp; AI</a:t>
            </a:r>
            <a:endParaRPr lang="en-US" sz="1200" dirty="0"/>
          </a:p>
        </p:txBody>
      </p:sp>
      <p:sp>
        <p:nvSpPr>
          <p:cNvPr id="9" name="Text 7"/>
          <p:cNvSpPr/>
          <p:nvPr/>
        </p:nvSpPr>
        <p:spPr>
          <a:xfrm>
            <a:off x="4892040" y="1572768"/>
            <a:ext cx="3840480" cy="1078992"/>
          </a:xfrm>
          <a:prstGeom prst="rect">
            <a:avLst/>
          </a:prstGeom>
          <a:noFill/>
          <a:ln/>
        </p:spPr>
        <p:txBody>
          <a:bodyPr wrap="square" lIns="0" tIns="0" rIns="0" bIns="0" rtlCol="0" anchor="ctr"/>
          <a:lstStyle/>
          <a:p>
            <a:pPr marL="0" indent="0">
              <a:buNone/>
            </a:pPr>
            <a:r>
              <a:rPr lang="en-US" sz="1000" dirty="0">
                <a:solidFill>
                  <a:srgbClr val="1A1A2E"/>
                </a:solidFill>
                <a:latin typeface="Calibri" pitchFamily="34" charset="0"/>
                <a:ea typeface="Calibri" pitchFamily="34" charset="-122"/>
                <a:cs typeface="Calibri" pitchFamily="34" charset="-120"/>
              </a:rPr>
              <a:t>Companion robots (e.g., PARO) reduce loneliness and agitation in dementia (Wada &amp; Shibata, 2007). AI-driven fall detection and medication reminders. NICE Evidence Review in progress (2023).</a:t>
            </a:r>
            <a:endParaRPr lang="en-US" sz="1000" dirty="0"/>
          </a:p>
        </p:txBody>
      </p:sp>
      <p:sp>
        <p:nvSpPr>
          <p:cNvPr id="10" name="Shape 8"/>
          <p:cNvSpPr/>
          <p:nvPr/>
        </p:nvSpPr>
        <p:spPr>
          <a:xfrm>
            <a:off x="365760" y="2907792"/>
            <a:ext cx="4114800" cy="1627632"/>
          </a:xfrm>
          <a:prstGeom prst="roundRect">
            <a:avLst>
              <a:gd name="adj" fmla="val 5618"/>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1" name="Text 9"/>
          <p:cNvSpPr/>
          <p:nvPr/>
        </p:nvSpPr>
        <p:spPr>
          <a:xfrm>
            <a:off x="502920" y="2999232"/>
            <a:ext cx="3840480" cy="347472"/>
          </a:xfrm>
          <a:prstGeom prst="rect">
            <a:avLst/>
          </a:prstGeom>
          <a:noFill/>
          <a:ln/>
        </p:spPr>
        <p:txBody>
          <a:bodyPr wrap="square" lIns="0" tIns="0" rIns="0" bIns="0" rtlCol="0" anchor="ctr"/>
          <a:lstStyle/>
          <a:p>
            <a:pPr marL="0" indent="0">
              <a:buNone/>
            </a:pPr>
            <a:r>
              <a:rPr lang="en-US" sz="1200" b="1" dirty="0">
                <a:solidFill>
                  <a:srgbClr val="1E2761"/>
                </a:solidFill>
                <a:latin typeface="Cambria" pitchFamily="34" charset="0"/>
                <a:ea typeface="Cambria" pitchFamily="34" charset="-122"/>
                <a:cs typeface="Cambria" pitchFamily="34" charset="-120"/>
              </a:rPr>
              <a:t> Smart Home Technology</a:t>
            </a:r>
            <a:endParaRPr lang="en-US" sz="1200" dirty="0"/>
          </a:p>
        </p:txBody>
      </p:sp>
      <p:sp>
        <p:nvSpPr>
          <p:cNvPr id="12" name="Text 10"/>
          <p:cNvSpPr/>
          <p:nvPr/>
        </p:nvSpPr>
        <p:spPr>
          <a:xfrm>
            <a:off x="502920" y="3383280"/>
            <a:ext cx="3840480" cy="1078992"/>
          </a:xfrm>
          <a:prstGeom prst="rect">
            <a:avLst/>
          </a:prstGeom>
          <a:noFill/>
          <a:ln/>
        </p:spPr>
        <p:txBody>
          <a:bodyPr wrap="square" lIns="0" tIns="0" rIns="0" bIns="0" rtlCol="0" anchor="ctr"/>
          <a:lstStyle/>
          <a:p>
            <a:pPr marL="0" indent="0">
              <a:buNone/>
            </a:pPr>
            <a:r>
              <a:rPr lang="en-US" sz="1000" dirty="0">
                <a:solidFill>
                  <a:srgbClr val="1A1A2E"/>
                </a:solidFill>
                <a:latin typeface="Calibri" pitchFamily="34" charset="0"/>
                <a:ea typeface="Calibri" pitchFamily="34" charset="-122"/>
                <a:cs typeface="Calibri" pitchFamily="34" charset="-120"/>
              </a:rPr>
              <a:t>Sensors, smart doorbells, automated lighting:- enabling 'ageing in place'. Local authority pilots (</a:t>
            </a:r>
            <a:r>
              <a:rPr lang="en-US" sz="1000" dirty="0" err="1">
                <a:solidFill>
                  <a:srgbClr val="1A1A2E"/>
                </a:solidFill>
                <a:latin typeface="Calibri" pitchFamily="34" charset="0"/>
                <a:ea typeface="Calibri" pitchFamily="34" charset="-122"/>
                <a:cs typeface="Calibri" pitchFamily="34" charset="-120"/>
              </a:rPr>
              <a:t>eg.</a:t>
            </a:r>
            <a:r>
              <a:rPr lang="en-US" sz="1000" dirty="0">
                <a:solidFill>
                  <a:srgbClr val="1A1A2E"/>
                </a:solidFill>
                <a:latin typeface="Calibri" pitchFamily="34" charset="0"/>
                <a:ea typeface="Calibri" pitchFamily="34" charset="-122"/>
                <a:cs typeface="Calibri" pitchFamily="34" charset="-120"/>
              </a:rPr>
              <a:t>, Hampshire, Leeds) demonstrate reduced care needs. Digital inclusion remains a barrier (ONS, 2021).</a:t>
            </a:r>
            <a:endParaRPr lang="en-US" sz="1000" dirty="0"/>
          </a:p>
        </p:txBody>
      </p:sp>
      <p:sp>
        <p:nvSpPr>
          <p:cNvPr id="13" name="Shape 11"/>
          <p:cNvSpPr/>
          <p:nvPr/>
        </p:nvSpPr>
        <p:spPr>
          <a:xfrm>
            <a:off x="4754880" y="2907792"/>
            <a:ext cx="4114800" cy="1627632"/>
          </a:xfrm>
          <a:prstGeom prst="roundRect">
            <a:avLst>
              <a:gd name="adj" fmla="val 5618"/>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4" name="Text 12"/>
          <p:cNvSpPr/>
          <p:nvPr/>
        </p:nvSpPr>
        <p:spPr>
          <a:xfrm>
            <a:off x="4892040" y="2999232"/>
            <a:ext cx="3840480" cy="347472"/>
          </a:xfrm>
          <a:prstGeom prst="rect">
            <a:avLst/>
          </a:prstGeom>
          <a:noFill/>
          <a:ln/>
        </p:spPr>
        <p:txBody>
          <a:bodyPr wrap="square" lIns="0" tIns="0" rIns="0" bIns="0" rtlCol="0" anchor="ctr"/>
          <a:lstStyle/>
          <a:p>
            <a:pPr marL="0" indent="0">
              <a:buNone/>
            </a:pPr>
            <a:r>
              <a:rPr lang="en-US" sz="1200" b="1" dirty="0">
                <a:solidFill>
                  <a:srgbClr val="1E2761"/>
                </a:solidFill>
                <a:latin typeface="Cambria" pitchFamily="34" charset="0"/>
                <a:ea typeface="Cambria" pitchFamily="34" charset="-122"/>
                <a:cs typeface="Cambria" pitchFamily="34" charset="-120"/>
              </a:rPr>
              <a:t>Digital Health Apps &amp; EPRs</a:t>
            </a:r>
            <a:endParaRPr lang="en-US" sz="1200" dirty="0"/>
          </a:p>
        </p:txBody>
      </p:sp>
      <p:sp>
        <p:nvSpPr>
          <p:cNvPr id="15" name="Text 13"/>
          <p:cNvSpPr/>
          <p:nvPr/>
        </p:nvSpPr>
        <p:spPr>
          <a:xfrm>
            <a:off x="4892040" y="3383280"/>
            <a:ext cx="3840480" cy="1078992"/>
          </a:xfrm>
          <a:prstGeom prst="rect">
            <a:avLst/>
          </a:prstGeom>
          <a:noFill/>
          <a:ln/>
        </p:spPr>
        <p:txBody>
          <a:bodyPr wrap="square" lIns="0" tIns="0" rIns="0" bIns="0" rtlCol="0" anchor="ctr"/>
          <a:lstStyle/>
          <a:p>
            <a:pPr marL="0" indent="0">
              <a:buNone/>
            </a:pPr>
            <a:r>
              <a:rPr lang="en-US" sz="1000" dirty="0">
                <a:solidFill>
                  <a:srgbClr val="1A1A2E"/>
                </a:solidFill>
                <a:latin typeface="Calibri" pitchFamily="34" charset="0"/>
                <a:ea typeface="Calibri" pitchFamily="34" charset="-122"/>
                <a:cs typeface="Calibri" pitchFamily="34" charset="-120"/>
              </a:rPr>
              <a:t>NHS App, patient portals and Electronic Patient Records improve care coordination. Patient activation tools support self-management.</a:t>
            </a:r>
            <a:endParaRPr lang="en-US" sz="1000" dirty="0"/>
          </a:p>
        </p:txBody>
      </p:sp>
      <p:pic>
        <p:nvPicPr>
          <p:cNvPr id="18" name="Audio 17">
            <a:hlinkClick r:id="" action="ppaction://media"/>
            <a:extLst>
              <a:ext uri="{FF2B5EF4-FFF2-40B4-BE49-F238E27FC236}">
                <a16:creationId xmlns:a16="http://schemas.microsoft.com/office/drawing/2014/main" id="{CEEB5599-C2D0-ACC1-552E-BF013E4EE37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7283"/>
    </mc:Choice>
    <mc:Fallback>
      <p:transition spd="slow" advTm="472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1E2761"/>
          </a:solidFill>
          <a:ln w="12700">
            <a:solidFill>
              <a:srgbClr val="1E2761"/>
            </a:solidFill>
            <a:prstDash val="solid"/>
          </a:ln>
        </p:spPr>
        <p:txBody>
          <a:bodyPr/>
          <a:lstStyle/>
          <a:p>
            <a:endParaRPr lang="en-GB"/>
          </a:p>
        </p:txBody>
      </p:sp>
      <p:sp>
        <p:nvSpPr>
          <p:cNvPr id="3" name="Text 1"/>
          <p:cNvSpPr/>
          <p:nvPr/>
        </p:nvSpPr>
        <p:spPr>
          <a:xfrm>
            <a:off x="457200" y="109728"/>
            <a:ext cx="8229600" cy="685800"/>
          </a:xfrm>
          <a:prstGeom prst="rect">
            <a:avLst/>
          </a:prstGeom>
          <a:noFill/>
          <a:ln/>
        </p:spPr>
        <p:txBody>
          <a:bodyPr wrap="square" lIns="0" tIns="0" rIns="0" bIns="0" rtlCol="0" anchor="ctr"/>
          <a:lstStyle/>
          <a:p>
            <a:pPr marL="0" indent="0">
              <a:buNone/>
            </a:pPr>
            <a:r>
              <a:rPr lang="en-US" sz="2600" b="1" dirty="0">
                <a:solidFill>
                  <a:srgbClr val="FFFFFF"/>
                </a:solidFill>
                <a:latin typeface="Cambria" pitchFamily="34" charset="0"/>
                <a:ea typeface="Cambria" pitchFamily="34" charset="-122"/>
                <a:cs typeface="Cambria" pitchFamily="34" charset="-120"/>
              </a:rPr>
              <a:t>Challenges to Independence &amp; Functional Ability</a:t>
            </a:r>
            <a:endParaRPr lang="en-US" sz="2600" dirty="0"/>
          </a:p>
        </p:txBody>
      </p:sp>
      <p:sp>
        <p:nvSpPr>
          <p:cNvPr id="4" name="Shape 2"/>
          <p:cNvSpPr/>
          <p:nvPr/>
        </p:nvSpPr>
        <p:spPr>
          <a:xfrm>
            <a:off x="365760" y="1097280"/>
            <a:ext cx="3931920" cy="3749040"/>
          </a:xfrm>
          <a:prstGeom prst="roundRect">
            <a:avLst>
              <a:gd name="adj" fmla="val 2927"/>
            </a:avLst>
          </a:prstGeom>
          <a:solidFill>
            <a:srgbClr val="FFF3E0"/>
          </a:solidFill>
          <a:ln/>
          <a:effectLst>
            <a:outerShdw blurRad="101600" dist="38100" dir="2700000" algn="bl" rotWithShape="0">
              <a:srgbClr val="000000">
                <a:alpha val="12000"/>
              </a:srgbClr>
            </a:outerShdw>
          </a:effectLst>
        </p:spPr>
        <p:txBody>
          <a:bodyPr/>
          <a:lstStyle/>
          <a:p>
            <a:endParaRPr lang="en-GB"/>
          </a:p>
        </p:txBody>
      </p:sp>
      <p:sp>
        <p:nvSpPr>
          <p:cNvPr id="5" name="Text 3"/>
          <p:cNvSpPr/>
          <p:nvPr/>
        </p:nvSpPr>
        <p:spPr>
          <a:xfrm>
            <a:off x="502920" y="1188720"/>
            <a:ext cx="3657600" cy="320040"/>
          </a:xfrm>
          <a:prstGeom prst="rect">
            <a:avLst/>
          </a:prstGeom>
          <a:noFill/>
          <a:ln/>
        </p:spPr>
        <p:txBody>
          <a:bodyPr wrap="square" lIns="0" tIns="0" rIns="0" bIns="0" rtlCol="0" anchor="ctr"/>
          <a:lstStyle/>
          <a:p>
            <a:pPr marL="0" indent="0">
              <a:buNone/>
            </a:pPr>
            <a:r>
              <a:rPr lang="en-US" sz="1300" b="1" dirty="0">
                <a:solidFill>
                  <a:srgbClr val="B45309"/>
                </a:solidFill>
                <a:latin typeface="Cambria" pitchFamily="34" charset="0"/>
                <a:ea typeface="Cambria" pitchFamily="34" charset="-122"/>
                <a:cs typeface="Cambria" pitchFamily="34" charset="-120"/>
              </a:rPr>
              <a:t>Individual Factors</a:t>
            </a:r>
            <a:endParaRPr lang="en-US" sz="1300" dirty="0"/>
          </a:p>
        </p:txBody>
      </p:sp>
      <p:sp>
        <p:nvSpPr>
          <p:cNvPr id="6" name="Text 4"/>
          <p:cNvSpPr/>
          <p:nvPr/>
        </p:nvSpPr>
        <p:spPr>
          <a:xfrm>
            <a:off x="502920" y="1600200"/>
            <a:ext cx="3657600" cy="3108960"/>
          </a:xfrm>
          <a:prstGeom prst="rect">
            <a:avLst/>
          </a:prstGeom>
          <a:noFill/>
          <a:ln/>
        </p:spPr>
        <p:txBody>
          <a:bodyPr wrap="square" lIns="0" tIns="0" rIns="0" bIns="0" rtlCol="0" anchor="ctr"/>
          <a:lstStyle/>
          <a:p>
            <a:pPr marL="342900" indent="-342900">
              <a:buSzPct val="100000"/>
              <a:buChar char="•"/>
            </a:pPr>
            <a:r>
              <a:rPr lang="en-US" sz="1050" dirty="0">
                <a:solidFill>
                  <a:srgbClr val="1A1A2E"/>
                </a:solidFill>
                <a:latin typeface="Calibri" pitchFamily="34" charset="0"/>
                <a:ea typeface="Calibri" pitchFamily="34" charset="-122"/>
                <a:cs typeface="Calibri" pitchFamily="34" charset="-120"/>
              </a:rPr>
              <a:t>Physical: Frailty, falls, multimorbidity, sensory impairment.</a:t>
            </a:r>
            <a:endParaRPr lang="en-US" sz="1050" dirty="0"/>
          </a:p>
          <a:p>
            <a:pPr marL="342900" indent="-342900">
              <a:buSzPct val="100000"/>
              <a:buChar char="•"/>
            </a:pPr>
            <a:r>
              <a:rPr lang="en-US" sz="1050" dirty="0">
                <a:solidFill>
                  <a:srgbClr val="1A1A2E"/>
                </a:solidFill>
                <a:latin typeface="Calibri" pitchFamily="34" charset="0"/>
                <a:ea typeface="Calibri" pitchFamily="34" charset="-122"/>
                <a:cs typeface="Calibri" pitchFamily="34" charset="-120"/>
              </a:rPr>
              <a:t>Cognitive: Dementia and mild cognitive impairment affect 15% of over-70s (Alzheimer's Society, 2022).</a:t>
            </a:r>
            <a:endParaRPr lang="en-US" sz="1050" dirty="0"/>
          </a:p>
          <a:p>
            <a:pPr marL="342900" indent="-342900">
              <a:buSzPct val="100000"/>
              <a:buChar char="•"/>
            </a:pPr>
            <a:r>
              <a:rPr lang="en-US" sz="1050" dirty="0">
                <a:solidFill>
                  <a:srgbClr val="1A1A2E"/>
                </a:solidFill>
                <a:latin typeface="Calibri" pitchFamily="34" charset="0"/>
                <a:ea typeface="Calibri" pitchFamily="34" charset="-122"/>
                <a:cs typeface="Calibri" pitchFamily="34" charset="-120"/>
              </a:rPr>
              <a:t>Psychological: Fear of falling; depression and anxiety impede engagement with services.</a:t>
            </a:r>
            <a:endParaRPr lang="en-US" sz="1050" dirty="0"/>
          </a:p>
          <a:p>
            <a:pPr marL="342900" indent="-342900">
              <a:buSzPct val="100000"/>
              <a:buChar char="•"/>
            </a:pPr>
            <a:r>
              <a:rPr lang="en-US" sz="1050" dirty="0">
                <a:solidFill>
                  <a:srgbClr val="1A1A2E"/>
                </a:solidFill>
                <a:latin typeface="Calibri" pitchFamily="34" charset="0"/>
                <a:ea typeface="Calibri" pitchFamily="34" charset="-122"/>
                <a:cs typeface="Calibri" pitchFamily="34" charset="-120"/>
              </a:rPr>
              <a:t>Financial: Means-testing thresholds exclude many from funded support.</a:t>
            </a:r>
            <a:endParaRPr lang="en-US" sz="1050" dirty="0"/>
          </a:p>
        </p:txBody>
      </p:sp>
      <p:sp>
        <p:nvSpPr>
          <p:cNvPr id="7" name="Shape 5"/>
          <p:cNvSpPr/>
          <p:nvPr/>
        </p:nvSpPr>
        <p:spPr>
          <a:xfrm>
            <a:off x="4480560" y="1097280"/>
            <a:ext cx="4297680" cy="3749040"/>
          </a:xfrm>
          <a:prstGeom prst="roundRect">
            <a:avLst>
              <a:gd name="adj" fmla="val 2927"/>
            </a:avLst>
          </a:prstGeom>
          <a:solidFill>
            <a:srgbClr val="EDE7F6"/>
          </a:solidFill>
          <a:ln/>
          <a:effectLst>
            <a:outerShdw blurRad="101600" dist="38100" dir="2700000" algn="bl" rotWithShape="0">
              <a:srgbClr val="000000">
                <a:alpha val="12000"/>
              </a:srgbClr>
            </a:outerShdw>
          </a:effectLst>
        </p:spPr>
        <p:txBody>
          <a:bodyPr/>
          <a:lstStyle/>
          <a:p>
            <a:endParaRPr lang="en-GB"/>
          </a:p>
        </p:txBody>
      </p:sp>
      <p:sp>
        <p:nvSpPr>
          <p:cNvPr id="8" name="Text 6"/>
          <p:cNvSpPr/>
          <p:nvPr/>
        </p:nvSpPr>
        <p:spPr>
          <a:xfrm>
            <a:off x="4617720" y="1188720"/>
            <a:ext cx="4023360" cy="320040"/>
          </a:xfrm>
          <a:prstGeom prst="rect">
            <a:avLst/>
          </a:prstGeom>
          <a:noFill/>
          <a:ln/>
        </p:spPr>
        <p:txBody>
          <a:bodyPr wrap="square" lIns="0" tIns="0" rIns="0" bIns="0" rtlCol="0" anchor="ctr"/>
          <a:lstStyle/>
          <a:p>
            <a:pPr marL="0" indent="0">
              <a:buNone/>
            </a:pPr>
            <a:r>
              <a:rPr lang="en-US" sz="1300" b="1" dirty="0">
                <a:solidFill>
                  <a:srgbClr val="4527A0"/>
                </a:solidFill>
                <a:latin typeface="Cambria" pitchFamily="34" charset="0"/>
                <a:ea typeface="Cambria" pitchFamily="34" charset="-122"/>
                <a:cs typeface="Cambria" pitchFamily="34" charset="-120"/>
              </a:rPr>
              <a:t>Systemic &amp; Societal Factors</a:t>
            </a:r>
            <a:endParaRPr lang="en-US" sz="1300" dirty="0"/>
          </a:p>
        </p:txBody>
      </p:sp>
      <p:sp>
        <p:nvSpPr>
          <p:cNvPr id="9" name="Text 7"/>
          <p:cNvSpPr/>
          <p:nvPr/>
        </p:nvSpPr>
        <p:spPr>
          <a:xfrm>
            <a:off x="4617720" y="1600200"/>
            <a:ext cx="4023360" cy="3108960"/>
          </a:xfrm>
          <a:prstGeom prst="rect">
            <a:avLst/>
          </a:prstGeom>
          <a:noFill/>
          <a:ln/>
        </p:spPr>
        <p:txBody>
          <a:bodyPr wrap="square" lIns="0" tIns="0" rIns="0" bIns="0" rtlCol="0" anchor="ctr"/>
          <a:lstStyle/>
          <a:p>
            <a:pPr marL="342900" indent="-342900">
              <a:buSzPct val="100000"/>
              <a:buChar char="•"/>
            </a:pPr>
            <a:r>
              <a:rPr lang="en-US" sz="1050" dirty="0">
                <a:solidFill>
                  <a:srgbClr val="1A1A2E"/>
                </a:solidFill>
                <a:latin typeface="Calibri" pitchFamily="34" charset="0"/>
                <a:ea typeface="Calibri" pitchFamily="34" charset="-122"/>
                <a:cs typeface="Calibri" pitchFamily="34" charset="-120"/>
              </a:rPr>
              <a:t>Workforce Crisis: 165,000 vacancies in social care (Skills for Care, 2023). Impacts continuity and quality of care.</a:t>
            </a:r>
            <a:endParaRPr lang="en-US" sz="1050" dirty="0"/>
          </a:p>
          <a:p>
            <a:pPr marL="342900" indent="-342900">
              <a:buSzPct val="100000"/>
              <a:buChar char="•"/>
            </a:pPr>
            <a:r>
              <a:rPr lang="en-US" sz="1050" dirty="0">
                <a:solidFill>
                  <a:srgbClr val="1A1A2E"/>
                </a:solidFill>
                <a:latin typeface="Calibri" pitchFamily="34" charset="0"/>
                <a:ea typeface="Calibri" pitchFamily="34" charset="-122"/>
                <a:cs typeface="Calibri" pitchFamily="34" charset="-120"/>
              </a:rPr>
              <a:t>Funding Gaps: Social care spending per capita fell 12% in real terms 2010–2020 (Health Foundation, 2022).</a:t>
            </a:r>
            <a:endParaRPr lang="en-US" sz="1050" dirty="0"/>
          </a:p>
          <a:p>
            <a:pPr marL="342900" indent="-342900">
              <a:buSzPct val="100000"/>
              <a:buChar char="•"/>
            </a:pPr>
            <a:r>
              <a:rPr lang="en-US" sz="1050" dirty="0">
                <a:solidFill>
                  <a:srgbClr val="1A1A2E"/>
                </a:solidFill>
                <a:latin typeface="Calibri" pitchFamily="34" charset="0"/>
                <a:ea typeface="Calibri" pitchFamily="34" charset="-122"/>
                <a:cs typeface="Calibri" pitchFamily="34" charset="-120"/>
              </a:rPr>
              <a:t>Digital Exclusion: 5.3 million adults have never used the internet (ONS, 2021).</a:t>
            </a:r>
            <a:endParaRPr lang="en-US" sz="1050" dirty="0"/>
          </a:p>
        </p:txBody>
      </p:sp>
      <p:pic>
        <p:nvPicPr>
          <p:cNvPr id="12" name="Audio 11">
            <a:hlinkClick r:id="" action="ppaction://media"/>
            <a:extLst>
              <a:ext uri="{FF2B5EF4-FFF2-40B4-BE49-F238E27FC236}">
                <a16:creationId xmlns:a16="http://schemas.microsoft.com/office/drawing/2014/main" id="{8D4ED45A-ABDA-6B99-3540-781E806D078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0243"/>
    </mc:Choice>
    <mc:Fallback>
      <p:transition spd="slow" advTm="402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1E2761"/>
          </a:solidFill>
          <a:ln w="12700">
            <a:solidFill>
              <a:srgbClr val="1E2761"/>
            </a:solidFill>
            <a:prstDash val="solid"/>
          </a:ln>
        </p:spPr>
        <p:txBody>
          <a:bodyPr/>
          <a:lstStyle/>
          <a:p>
            <a:endParaRPr lang="en-GB"/>
          </a:p>
        </p:txBody>
      </p:sp>
      <p:sp>
        <p:nvSpPr>
          <p:cNvPr id="3" name="Text 1"/>
          <p:cNvSpPr/>
          <p:nvPr/>
        </p:nvSpPr>
        <p:spPr>
          <a:xfrm>
            <a:off x="457200" y="109728"/>
            <a:ext cx="8229600" cy="685800"/>
          </a:xfrm>
          <a:prstGeom prst="rect">
            <a:avLst/>
          </a:prstGeom>
          <a:noFill/>
          <a:ln/>
        </p:spPr>
        <p:txBody>
          <a:bodyPr wrap="square" lIns="0" tIns="0" rIns="0" bIns="0"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Health Inequalities &amp; Ageism</a:t>
            </a:r>
            <a:endParaRPr lang="en-US" sz="3000" dirty="0"/>
          </a:p>
        </p:txBody>
      </p:sp>
      <p:sp>
        <p:nvSpPr>
          <p:cNvPr id="4" name="Text 2"/>
          <p:cNvSpPr/>
          <p:nvPr/>
        </p:nvSpPr>
        <p:spPr>
          <a:xfrm>
            <a:off x="457200" y="1097280"/>
            <a:ext cx="8321040" cy="777240"/>
          </a:xfrm>
          <a:prstGeom prst="rect">
            <a:avLst/>
          </a:prstGeom>
          <a:noFill/>
          <a:ln/>
        </p:spPr>
        <p:txBody>
          <a:bodyPr wrap="square" lIns="0" tIns="0" rIns="0" bIns="0" rtlCol="0" anchor="ctr"/>
          <a:lstStyle/>
          <a:p>
            <a:pPr marL="0" indent="0">
              <a:buNone/>
            </a:pPr>
            <a:r>
              <a:rPr lang="en-US" sz="1200" dirty="0">
                <a:solidFill>
                  <a:srgbClr val="1A1A2E"/>
                </a:solidFill>
                <a:latin typeface="Calibri" pitchFamily="34" charset="0"/>
                <a:ea typeface="Calibri" pitchFamily="34" charset="-122"/>
                <a:cs typeface="Calibri" pitchFamily="34" charset="-120"/>
              </a:rPr>
              <a:t>The Marmot Review (2020) found that health inequalities have widened since 2010. Older people from deprived backgrounds, ethnic minority communities and those in rural areas face compounded disadvantage in accessing empowering care.</a:t>
            </a:r>
            <a:endParaRPr lang="en-US" sz="1200" dirty="0"/>
          </a:p>
        </p:txBody>
      </p:sp>
      <p:sp>
        <p:nvSpPr>
          <p:cNvPr id="5" name="Shape 3"/>
          <p:cNvSpPr/>
          <p:nvPr/>
        </p:nvSpPr>
        <p:spPr>
          <a:xfrm>
            <a:off x="365760" y="1965960"/>
            <a:ext cx="4069080" cy="1389888"/>
          </a:xfrm>
          <a:prstGeom prst="roundRect">
            <a:avLst>
              <a:gd name="adj" fmla="val 6579"/>
            </a:avLst>
          </a:prstGeom>
          <a:solidFill>
            <a:srgbClr val="E8F0FE"/>
          </a:solidFill>
          <a:ln/>
          <a:effectLst>
            <a:outerShdw blurRad="101600" dist="38100" dir="2700000" algn="bl" rotWithShape="0">
              <a:srgbClr val="000000">
                <a:alpha val="12000"/>
              </a:srgbClr>
            </a:outerShdw>
          </a:effectLst>
        </p:spPr>
        <p:txBody>
          <a:bodyPr/>
          <a:lstStyle/>
          <a:p>
            <a:endParaRPr lang="en-GB"/>
          </a:p>
        </p:txBody>
      </p:sp>
      <p:sp>
        <p:nvSpPr>
          <p:cNvPr id="6" name="Text 4"/>
          <p:cNvSpPr/>
          <p:nvPr/>
        </p:nvSpPr>
        <p:spPr>
          <a:xfrm>
            <a:off x="484632" y="2057400"/>
            <a:ext cx="3840480" cy="301752"/>
          </a:xfrm>
          <a:prstGeom prst="rect">
            <a:avLst/>
          </a:prstGeom>
          <a:noFill/>
          <a:ln/>
        </p:spPr>
        <p:txBody>
          <a:bodyPr wrap="square" lIns="0" tIns="0" rIns="0" bIns="0" rtlCol="0" anchor="ctr"/>
          <a:lstStyle/>
          <a:p>
            <a:pPr marL="0" indent="0">
              <a:buNone/>
            </a:pPr>
            <a:r>
              <a:rPr lang="en-US" sz="1200" b="1" dirty="0">
                <a:solidFill>
                  <a:srgbClr val="1E2761"/>
                </a:solidFill>
                <a:latin typeface="Cambria" pitchFamily="34" charset="0"/>
                <a:ea typeface="Cambria" pitchFamily="34" charset="-122"/>
                <a:cs typeface="Cambria" pitchFamily="34" charset="-120"/>
              </a:rPr>
              <a:t>Socioeconomic Deprivation</a:t>
            </a:r>
            <a:endParaRPr lang="en-US" sz="1200" dirty="0"/>
          </a:p>
        </p:txBody>
      </p:sp>
      <p:sp>
        <p:nvSpPr>
          <p:cNvPr id="7" name="Text 5"/>
          <p:cNvSpPr/>
          <p:nvPr/>
        </p:nvSpPr>
        <p:spPr>
          <a:xfrm>
            <a:off x="484632" y="2386584"/>
            <a:ext cx="3840480" cy="914400"/>
          </a:xfrm>
          <a:prstGeom prst="rect">
            <a:avLst/>
          </a:prstGeom>
          <a:noFill/>
          <a:ln/>
        </p:spPr>
        <p:txBody>
          <a:bodyPr wrap="square" lIns="0" tIns="0" rIns="0" bIns="0" rtlCol="0" anchor="ctr"/>
          <a:lstStyle/>
          <a:p>
            <a:pPr marL="0" indent="0">
              <a:buNone/>
            </a:pPr>
            <a:r>
              <a:rPr lang="en-US" sz="1000" dirty="0">
                <a:solidFill>
                  <a:srgbClr val="1A1A2E"/>
                </a:solidFill>
                <a:latin typeface="Calibri" pitchFamily="34" charset="0"/>
                <a:ea typeface="Calibri" pitchFamily="34" charset="-122"/>
                <a:cs typeface="Calibri" pitchFamily="34" charset="-120"/>
              </a:rPr>
              <a:t>People in the most deprived quintile spend 20 fewer years in good health compared to the least deprived (Marmot, 2020). Financial barriers to equipment, adaptations and private care.</a:t>
            </a:r>
            <a:endParaRPr lang="en-US" sz="1000" dirty="0"/>
          </a:p>
        </p:txBody>
      </p:sp>
      <p:sp>
        <p:nvSpPr>
          <p:cNvPr id="8" name="Shape 6"/>
          <p:cNvSpPr/>
          <p:nvPr/>
        </p:nvSpPr>
        <p:spPr>
          <a:xfrm>
            <a:off x="4709160" y="1965960"/>
            <a:ext cx="4069080" cy="1389888"/>
          </a:xfrm>
          <a:prstGeom prst="roundRect">
            <a:avLst>
              <a:gd name="adj" fmla="val 6579"/>
            </a:avLst>
          </a:prstGeom>
          <a:solidFill>
            <a:srgbClr val="E8F0FE"/>
          </a:solidFill>
          <a:ln/>
          <a:effectLst>
            <a:outerShdw blurRad="101600" dist="38100" dir="2700000" algn="bl" rotWithShape="0">
              <a:srgbClr val="000000">
                <a:alpha val="12000"/>
              </a:srgbClr>
            </a:outerShdw>
          </a:effectLst>
        </p:spPr>
        <p:txBody>
          <a:bodyPr/>
          <a:lstStyle/>
          <a:p>
            <a:endParaRPr lang="en-GB"/>
          </a:p>
        </p:txBody>
      </p:sp>
      <p:sp>
        <p:nvSpPr>
          <p:cNvPr id="9" name="Text 7"/>
          <p:cNvSpPr/>
          <p:nvPr/>
        </p:nvSpPr>
        <p:spPr>
          <a:xfrm>
            <a:off x="4828032" y="2057400"/>
            <a:ext cx="3840480" cy="301752"/>
          </a:xfrm>
          <a:prstGeom prst="rect">
            <a:avLst/>
          </a:prstGeom>
          <a:noFill/>
          <a:ln/>
        </p:spPr>
        <p:txBody>
          <a:bodyPr wrap="square" lIns="0" tIns="0" rIns="0" bIns="0" rtlCol="0" anchor="ctr"/>
          <a:lstStyle/>
          <a:p>
            <a:pPr marL="0" indent="0">
              <a:buNone/>
            </a:pPr>
            <a:r>
              <a:rPr lang="en-US" sz="1200" b="1" dirty="0">
                <a:solidFill>
                  <a:srgbClr val="1E2761"/>
                </a:solidFill>
                <a:latin typeface="Cambria" pitchFamily="34" charset="0"/>
                <a:ea typeface="Cambria" pitchFamily="34" charset="-122"/>
                <a:cs typeface="Cambria" pitchFamily="34" charset="-120"/>
              </a:rPr>
              <a:t>Ethnicity &amp; Cultural Factors</a:t>
            </a:r>
            <a:endParaRPr lang="en-US" sz="1200" dirty="0"/>
          </a:p>
        </p:txBody>
      </p:sp>
      <p:sp>
        <p:nvSpPr>
          <p:cNvPr id="10" name="Text 8"/>
          <p:cNvSpPr/>
          <p:nvPr/>
        </p:nvSpPr>
        <p:spPr>
          <a:xfrm>
            <a:off x="4828032" y="2386584"/>
            <a:ext cx="3840480" cy="914400"/>
          </a:xfrm>
          <a:prstGeom prst="rect">
            <a:avLst/>
          </a:prstGeom>
          <a:noFill/>
          <a:ln/>
        </p:spPr>
        <p:txBody>
          <a:bodyPr wrap="square" lIns="0" tIns="0" rIns="0" bIns="0" rtlCol="0" anchor="ctr"/>
          <a:lstStyle/>
          <a:p>
            <a:pPr marL="0" indent="0">
              <a:buNone/>
            </a:pPr>
            <a:r>
              <a:rPr lang="en-US" sz="1000" dirty="0">
                <a:solidFill>
                  <a:srgbClr val="1A1A2E"/>
                </a:solidFill>
                <a:latin typeface="Calibri" pitchFamily="34" charset="0"/>
                <a:ea typeface="Calibri" pitchFamily="34" charset="-122"/>
                <a:cs typeface="Calibri" pitchFamily="34" charset="-120"/>
              </a:rPr>
              <a:t>South Asian and Black older people have higher rates of diabetes and cardiovascular disease. Language barriers and cultural mistrust affect service engagement (SCIE, 2021).</a:t>
            </a:r>
            <a:endParaRPr lang="en-US" sz="1000" dirty="0"/>
          </a:p>
        </p:txBody>
      </p:sp>
      <p:sp>
        <p:nvSpPr>
          <p:cNvPr id="11" name="Shape 9"/>
          <p:cNvSpPr/>
          <p:nvPr/>
        </p:nvSpPr>
        <p:spPr>
          <a:xfrm>
            <a:off x="365760" y="3474720"/>
            <a:ext cx="4069080" cy="1389888"/>
          </a:xfrm>
          <a:prstGeom prst="roundRect">
            <a:avLst>
              <a:gd name="adj" fmla="val 6579"/>
            </a:avLst>
          </a:prstGeom>
          <a:solidFill>
            <a:srgbClr val="FFF3E0"/>
          </a:solidFill>
          <a:ln/>
          <a:effectLst>
            <a:outerShdw blurRad="101600" dist="38100" dir="2700000" algn="bl" rotWithShape="0">
              <a:srgbClr val="000000">
                <a:alpha val="12000"/>
              </a:srgbClr>
            </a:outerShdw>
          </a:effectLst>
        </p:spPr>
        <p:txBody>
          <a:bodyPr/>
          <a:lstStyle/>
          <a:p>
            <a:endParaRPr lang="en-GB"/>
          </a:p>
        </p:txBody>
      </p:sp>
      <p:sp>
        <p:nvSpPr>
          <p:cNvPr id="12" name="Text 10"/>
          <p:cNvSpPr/>
          <p:nvPr/>
        </p:nvSpPr>
        <p:spPr>
          <a:xfrm>
            <a:off x="484632" y="3566160"/>
            <a:ext cx="3840480" cy="301752"/>
          </a:xfrm>
          <a:prstGeom prst="rect">
            <a:avLst/>
          </a:prstGeom>
          <a:noFill/>
          <a:ln/>
        </p:spPr>
        <p:txBody>
          <a:bodyPr wrap="square" lIns="0" tIns="0" rIns="0" bIns="0" rtlCol="0" anchor="ctr"/>
          <a:lstStyle/>
          <a:p>
            <a:pPr marL="0" indent="0">
              <a:buNone/>
            </a:pPr>
            <a:r>
              <a:rPr lang="en-US" sz="1200" b="1" dirty="0">
                <a:solidFill>
                  <a:srgbClr val="1E2761"/>
                </a:solidFill>
                <a:latin typeface="Cambria" pitchFamily="34" charset="0"/>
                <a:ea typeface="Cambria" pitchFamily="34" charset="-122"/>
                <a:cs typeface="Cambria" pitchFamily="34" charset="-120"/>
              </a:rPr>
              <a:t>Rural Isolation</a:t>
            </a:r>
            <a:endParaRPr lang="en-US" sz="1200" dirty="0"/>
          </a:p>
        </p:txBody>
      </p:sp>
      <p:sp>
        <p:nvSpPr>
          <p:cNvPr id="13" name="Text 11"/>
          <p:cNvSpPr/>
          <p:nvPr/>
        </p:nvSpPr>
        <p:spPr>
          <a:xfrm>
            <a:off x="484632" y="3895344"/>
            <a:ext cx="3840480" cy="914400"/>
          </a:xfrm>
          <a:prstGeom prst="rect">
            <a:avLst/>
          </a:prstGeom>
          <a:noFill/>
          <a:ln/>
        </p:spPr>
        <p:txBody>
          <a:bodyPr wrap="square" lIns="0" tIns="0" rIns="0" bIns="0" rtlCol="0" anchor="ctr"/>
          <a:lstStyle/>
          <a:p>
            <a:pPr marL="0" indent="0">
              <a:buNone/>
            </a:pPr>
            <a:r>
              <a:rPr lang="en-US" sz="1000" dirty="0">
                <a:solidFill>
                  <a:srgbClr val="1A1A2E"/>
                </a:solidFill>
                <a:latin typeface="Calibri" pitchFamily="34" charset="0"/>
                <a:ea typeface="Calibri" pitchFamily="34" charset="-122"/>
                <a:cs typeface="Calibri" pitchFamily="34" charset="-120"/>
              </a:rPr>
              <a:t>Rural older adults face transport barriers, limited service availability and poorer digital connectivity. Age UK estimates 1.2 million rural older people are functionally isolated.</a:t>
            </a:r>
            <a:endParaRPr lang="en-US" sz="1000" dirty="0"/>
          </a:p>
        </p:txBody>
      </p:sp>
      <p:sp>
        <p:nvSpPr>
          <p:cNvPr id="14" name="Shape 12"/>
          <p:cNvSpPr/>
          <p:nvPr/>
        </p:nvSpPr>
        <p:spPr>
          <a:xfrm>
            <a:off x="4709160" y="3474720"/>
            <a:ext cx="4069080" cy="1389888"/>
          </a:xfrm>
          <a:prstGeom prst="roundRect">
            <a:avLst>
              <a:gd name="adj" fmla="val 6579"/>
            </a:avLst>
          </a:prstGeom>
          <a:solidFill>
            <a:srgbClr val="FFF3E0"/>
          </a:solidFill>
          <a:ln/>
          <a:effectLst>
            <a:outerShdw blurRad="101600" dist="38100" dir="2700000" algn="bl" rotWithShape="0">
              <a:srgbClr val="000000">
                <a:alpha val="12000"/>
              </a:srgbClr>
            </a:outerShdw>
          </a:effectLst>
        </p:spPr>
        <p:txBody>
          <a:bodyPr/>
          <a:lstStyle/>
          <a:p>
            <a:endParaRPr lang="en-GB"/>
          </a:p>
        </p:txBody>
      </p:sp>
      <p:sp>
        <p:nvSpPr>
          <p:cNvPr id="15" name="Text 13"/>
          <p:cNvSpPr/>
          <p:nvPr/>
        </p:nvSpPr>
        <p:spPr>
          <a:xfrm>
            <a:off x="4828032" y="3566160"/>
            <a:ext cx="3840480" cy="301752"/>
          </a:xfrm>
          <a:prstGeom prst="rect">
            <a:avLst/>
          </a:prstGeom>
          <a:noFill/>
          <a:ln/>
        </p:spPr>
        <p:txBody>
          <a:bodyPr wrap="square" lIns="0" tIns="0" rIns="0" bIns="0" rtlCol="0" anchor="ctr"/>
          <a:lstStyle/>
          <a:p>
            <a:pPr marL="0" indent="0">
              <a:buNone/>
            </a:pPr>
            <a:r>
              <a:rPr lang="en-US" sz="1200" b="1" dirty="0">
                <a:solidFill>
                  <a:srgbClr val="1E2761"/>
                </a:solidFill>
                <a:latin typeface="Cambria" pitchFamily="34" charset="0"/>
                <a:ea typeface="Cambria" pitchFamily="34" charset="-122"/>
                <a:cs typeface="Cambria" pitchFamily="34" charset="-120"/>
              </a:rPr>
              <a:t>Structural Ageism</a:t>
            </a:r>
            <a:endParaRPr lang="en-US" sz="1200" dirty="0"/>
          </a:p>
        </p:txBody>
      </p:sp>
      <p:sp>
        <p:nvSpPr>
          <p:cNvPr id="16" name="Text 14"/>
          <p:cNvSpPr/>
          <p:nvPr/>
        </p:nvSpPr>
        <p:spPr>
          <a:xfrm>
            <a:off x="4828032" y="3895344"/>
            <a:ext cx="3840480" cy="914400"/>
          </a:xfrm>
          <a:prstGeom prst="rect">
            <a:avLst/>
          </a:prstGeom>
          <a:noFill/>
          <a:ln/>
        </p:spPr>
        <p:txBody>
          <a:bodyPr wrap="square" lIns="0" tIns="0" rIns="0" bIns="0" rtlCol="0" anchor="ctr"/>
          <a:lstStyle/>
          <a:p>
            <a:pPr marL="0" indent="0">
              <a:buNone/>
            </a:pPr>
            <a:r>
              <a:rPr lang="en-US" sz="1000" dirty="0">
                <a:solidFill>
                  <a:srgbClr val="1A1A2E"/>
                </a:solidFill>
                <a:latin typeface="Calibri" pitchFamily="34" charset="0"/>
                <a:ea typeface="Calibri" pitchFamily="34" charset="-122"/>
                <a:cs typeface="Calibri" pitchFamily="34" charset="-120"/>
              </a:rPr>
              <a:t>Older people may receive less aggressive treatment for cancer, cardiac conditions (Roberts et al., 2012). Equality Act 2010 prohibits age discrimination but enforcement is weak.</a:t>
            </a:r>
            <a:endParaRPr lang="en-US" sz="1000" dirty="0"/>
          </a:p>
        </p:txBody>
      </p:sp>
      <p:pic>
        <p:nvPicPr>
          <p:cNvPr id="19" name="Audio 18">
            <a:hlinkClick r:id="" action="ppaction://media"/>
            <a:extLst>
              <a:ext uri="{FF2B5EF4-FFF2-40B4-BE49-F238E27FC236}">
                <a16:creationId xmlns:a16="http://schemas.microsoft.com/office/drawing/2014/main" id="{438B20F5-6751-33A2-1283-062FED62763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9575"/>
    </mc:Choice>
    <mc:Fallback>
      <p:transition spd="slow" advTm="595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2">
    <p:bg>
      <p:bgPr>
        <a:solidFill>
          <a:srgbClr val="F0F4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457200" y="109728"/>
            <a:ext cx="8229600" cy="685800"/>
          </a:xfrm>
          <a:prstGeom prst="rect">
            <a:avLst/>
          </a:prstGeom>
          <a:noFill/>
          <a:ln/>
        </p:spPr>
        <p:txBody>
          <a:bodyPr wrap="square" lIns="0" tIns="0" rIns="0" bIns="0"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The Role of Informal Carers</a:t>
            </a:r>
            <a:endParaRPr lang="en-US" sz="3000" dirty="0"/>
          </a:p>
        </p:txBody>
      </p:sp>
      <p:sp>
        <p:nvSpPr>
          <p:cNvPr id="4" name="Shape 2"/>
          <p:cNvSpPr/>
          <p:nvPr/>
        </p:nvSpPr>
        <p:spPr>
          <a:xfrm>
            <a:off x="365760" y="1097280"/>
            <a:ext cx="2286000" cy="1828800"/>
          </a:xfrm>
          <a:prstGeom prst="roundRect">
            <a:avLst>
              <a:gd name="adj" fmla="val 7500"/>
            </a:avLst>
          </a:prstGeom>
          <a:solidFill>
            <a:srgbClr val="1E2761"/>
          </a:solidFill>
          <a:ln/>
        </p:spPr>
        <p:txBody>
          <a:bodyPr/>
          <a:lstStyle/>
          <a:p>
            <a:endParaRPr lang="en-GB"/>
          </a:p>
        </p:txBody>
      </p:sp>
      <p:sp>
        <p:nvSpPr>
          <p:cNvPr id="5" name="Text 3"/>
          <p:cNvSpPr/>
          <p:nvPr/>
        </p:nvSpPr>
        <p:spPr>
          <a:xfrm>
            <a:off x="365760" y="1234440"/>
            <a:ext cx="2286000" cy="822960"/>
          </a:xfrm>
          <a:prstGeom prst="rect">
            <a:avLst/>
          </a:prstGeom>
          <a:noFill/>
          <a:ln/>
        </p:spPr>
        <p:txBody>
          <a:bodyPr wrap="square" lIns="0" tIns="0" rIns="0" bIns="0" rtlCol="0" anchor="ctr"/>
          <a:lstStyle/>
          <a:p>
            <a:pPr marL="0" indent="0" algn="ctr">
              <a:buNone/>
            </a:pPr>
            <a:r>
              <a:rPr lang="en-US" sz="4200" b="1" dirty="0">
                <a:solidFill>
                  <a:srgbClr val="CADCFC"/>
                </a:solidFill>
                <a:latin typeface="Cambria" pitchFamily="34" charset="0"/>
                <a:ea typeface="Cambria" pitchFamily="34" charset="-122"/>
                <a:cs typeface="Cambria" pitchFamily="34" charset="-120"/>
              </a:rPr>
              <a:t>6.5M</a:t>
            </a:r>
            <a:endParaRPr lang="en-US" sz="4200" dirty="0"/>
          </a:p>
        </p:txBody>
      </p:sp>
      <p:sp>
        <p:nvSpPr>
          <p:cNvPr id="6" name="Text 4"/>
          <p:cNvSpPr/>
          <p:nvPr/>
        </p:nvSpPr>
        <p:spPr>
          <a:xfrm>
            <a:off x="365760" y="2084832"/>
            <a:ext cx="2286000" cy="749808"/>
          </a:xfrm>
          <a:prstGeom prst="rect">
            <a:avLst/>
          </a:prstGeom>
          <a:noFill/>
          <a:ln/>
        </p:spPr>
        <p:txBody>
          <a:bodyPr wrap="square" lIns="0" tIns="0" rIns="0" bIns="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unpaid carers</a:t>
            </a:r>
            <a:endParaRPr lang="en-US" sz="1100" dirty="0"/>
          </a:p>
          <a:p>
            <a:pPr marL="0" indent="0" algn="ctr">
              <a:buNone/>
            </a:pPr>
            <a:r>
              <a:rPr lang="en-US" sz="1100" dirty="0">
                <a:solidFill>
                  <a:srgbClr val="FFFFFF"/>
                </a:solidFill>
                <a:latin typeface="Calibri" pitchFamily="34" charset="0"/>
                <a:ea typeface="Calibri" pitchFamily="34" charset="-122"/>
                <a:cs typeface="Calibri" pitchFamily="34" charset="-120"/>
              </a:rPr>
              <a:t>in the UK</a:t>
            </a:r>
            <a:endParaRPr lang="en-US" sz="1100" dirty="0"/>
          </a:p>
          <a:p>
            <a:pPr marL="0" indent="0" algn="ctr">
              <a:buNone/>
            </a:pPr>
            <a:r>
              <a:rPr lang="en-US" sz="1100" dirty="0">
                <a:solidFill>
                  <a:srgbClr val="FFFFFF"/>
                </a:solidFill>
                <a:latin typeface="Calibri" pitchFamily="34" charset="0"/>
                <a:ea typeface="Calibri" pitchFamily="34" charset="-122"/>
                <a:cs typeface="Calibri" pitchFamily="34" charset="-120"/>
              </a:rPr>
              <a:t>(Carers UK, 2021)</a:t>
            </a:r>
            <a:endParaRPr lang="en-US" sz="1100" dirty="0"/>
          </a:p>
        </p:txBody>
      </p:sp>
      <p:sp>
        <p:nvSpPr>
          <p:cNvPr id="7" name="Shape 5"/>
          <p:cNvSpPr/>
          <p:nvPr/>
        </p:nvSpPr>
        <p:spPr>
          <a:xfrm>
            <a:off x="2834640" y="1097280"/>
            <a:ext cx="5943600" cy="1828800"/>
          </a:xfrm>
          <a:prstGeom prst="roundRect">
            <a:avLst>
              <a:gd name="adj" fmla="val 6000"/>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8" name="Text 6"/>
          <p:cNvSpPr/>
          <p:nvPr/>
        </p:nvSpPr>
        <p:spPr>
          <a:xfrm>
            <a:off x="2971800" y="1188720"/>
            <a:ext cx="5669280" cy="320040"/>
          </a:xfrm>
          <a:prstGeom prst="rect">
            <a:avLst/>
          </a:prstGeom>
          <a:noFill/>
          <a:ln/>
        </p:spPr>
        <p:txBody>
          <a:bodyPr wrap="square" lIns="0" tIns="0" rIns="0" bIns="0" rtlCol="0" anchor="ctr"/>
          <a:lstStyle/>
          <a:p>
            <a:pPr marL="0" indent="0">
              <a:buNone/>
            </a:pPr>
            <a:r>
              <a:rPr lang="en-US" sz="1300" b="1" dirty="0">
                <a:solidFill>
                  <a:srgbClr val="1E2761"/>
                </a:solidFill>
                <a:latin typeface="Cambria" pitchFamily="34" charset="0"/>
                <a:ea typeface="Cambria" pitchFamily="34" charset="-122"/>
                <a:cs typeface="Cambria" pitchFamily="34" charset="-120"/>
              </a:rPr>
              <a:t>Key Facts &amp;  Issues</a:t>
            </a:r>
            <a:endParaRPr lang="en-US" sz="1300" dirty="0"/>
          </a:p>
        </p:txBody>
      </p:sp>
      <p:sp>
        <p:nvSpPr>
          <p:cNvPr id="9" name="Text 7"/>
          <p:cNvSpPr/>
          <p:nvPr/>
        </p:nvSpPr>
        <p:spPr>
          <a:xfrm>
            <a:off x="2971800" y="1572768"/>
            <a:ext cx="5669280" cy="1261872"/>
          </a:xfrm>
          <a:prstGeom prst="rect">
            <a:avLst/>
          </a:prstGeom>
          <a:noFill/>
          <a:ln/>
        </p:spPr>
        <p:txBody>
          <a:bodyPr wrap="square" lIns="0" tIns="0" rIns="0" bIns="0" rtlCol="0" anchor="ctr"/>
          <a:lstStyle/>
          <a:p>
            <a:pPr marL="342900" indent="-342900">
              <a:buSzPct val="100000"/>
              <a:buChar char="•"/>
            </a:pPr>
            <a:r>
              <a:rPr lang="en-US" sz="1050" dirty="0">
                <a:solidFill>
                  <a:srgbClr val="1A1A2E"/>
                </a:solidFill>
                <a:latin typeface="Calibri" pitchFamily="34" charset="0"/>
                <a:ea typeface="Calibri" pitchFamily="34" charset="-122"/>
                <a:cs typeface="Calibri" pitchFamily="34" charset="-120"/>
              </a:rPr>
              <a:t>Unpaid care is estimated to be worth £132 billion per year which is equivalent to NHS England's entire budget (Carers UK, 2021).</a:t>
            </a:r>
            <a:endParaRPr lang="en-US" sz="1050" dirty="0"/>
          </a:p>
          <a:p>
            <a:pPr marL="342900" indent="-342900">
              <a:buSzPct val="100000"/>
              <a:buChar char="•"/>
            </a:pPr>
            <a:r>
              <a:rPr lang="en-US" sz="1050" dirty="0">
                <a:solidFill>
                  <a:srgbClr val="1A1A2E"/>
                </a:solidFill>
                <a:latin typeface="Calibri" pitchFamily="34" charset="0"/>
                <a:ea typeface="Calibri" pitchFamily="34" charset="-122"/>
                <a:cs typeface="Calibri" pitchFamily="34" charset="-120"/>
              </a:rPr>
              <a:t>Carers experience significantly higher rates of depression, anxiety and physical ill-health than non-carers.</a:t>
            </a:r>
            <a:endParaRPr lang="en-US" sz="1050" dirty="0"/>
          </a:p>
        </p:txBody>
      </p:sp>
      <p:sp>
        <p:nvSpPr>
          <p:cNvPr id="10" name="Text 8"/>
          <p:cNvSpPr/>
          <p:nvPr/>
        </p:nvSpPr>
        <p:spPr>
          <a:xfrm>
            <a:off x="457200" y="3291840"/>
            <a:ext cx="8321040" cy="347472"/>
          </a:xfrm>
          <a:prstGeom prst="rect">
            <a:avLst/>
          </a:prstGeom>
          <a:noFill/>
          <a:ln/>
        </p:spPr>
        <p:txBody>
          <a:bodyPr wrap="square" lIns="0" tIns="0" rIns="0" bIns="0" rtlCol="0" anchor="ctr"/>
          <a:lstStyle/>
          <a:p>
            <a:pPr marL="0" indent="0">
              <a:buNone/>
            </a:pPr>
            <a:r>
              <a:rPr lang="en-US" sz="1400" b="1" dirty="0">
                <a:solidFill>
                  <a:srgbClr val="1E2761"/>
                </a:solidFill>
                <a:latin typeface="Cambria" pitchFamily="34" charset="0"/>
                <a:ea typeface="Cambria" pitchFamily="34" charset="-122"/>
                <a:cs typeface="Cambria" pitchFamily="34" charset="-120"/>
              </a:rPr>
              <a:t>Carer Support Provisions</a:t>
            </a:r>
            <a:endParaRPr lang="en-US" sz="1400" dirty="0"/>
          </a:p>
        </p:txBody>
      </p:sp>
      <p:sp>
        <p:nvSpPr>
          <p:cNvPr id="11" name="Text 9"/>
          <p:cNvSpPr/>
          <p:nvPr/>
        </p:nvSpPr>
        <p:spPr>
          <a:xfrm>
            <a:off x="457200" y="3456432"/>
            <a:ext cx="8321040" cy="1463040"/>
          </a:xfrm>
          <a:prstGeom prst="rect">
            <a:avLst/>
          </a:prstGeom>
          <a:noFill/>
          <a:ln/>
        </p:spPr>
        <p:txBody>
          <a:bodyPr wrap="square" lIns="0" tIns="0" rIns="0" bIns="0" rtlCol="0" anchor="ctr"/>
          <a:lstStyle/>
          <a:p>
            <a:pPr marL="342900" indent="-342900">
              <a:buSzPct val="100000"/>
              <a:buChar char="•"/>
            </a:pPr>
            <a:r>
              <a:rPr lang="en-US" sz="1100" dirty="0">
                <a:solidFill>
                  <a:srgbClr val="1A1A2E"/>
                </a:solidFill>
                <a:latin typeface="Calibri" pitchFamily="34" charset="0"/>
                <a:ea typeface="Calibri" pitchFamily="34" charset="-122"/>
                <a:cs typeface="Calibri" pitchFamily="34" charset="-120"/>
              </a:rPr>
              <a:t>Care Act 2014: Carers' needs assessment and right to support.</a:t>
            </a:r>
            <a:endParaRPr lang="en-US" sz="1100" dirty="0"/>
          </a:p>
          <a:p>
            <a:pPr marL="342900" indent="-342900">
              <a:buSzPct val="100000"/>
              <a:buChar char="•"/>
            </a:pPr>
            <a:r>
              <a:rPr lang="en-US" sz="1100" dirty="0">
                <a:solidFill>
                  <a:srgbClr val="1A1A2E"/>
                </a:solidFill>
                <a:latin typeface="Calibri" pitchFamily="34" charset="0"/>
                <a:ea typeface="Calibri" pitchFamily="34" charset="-122"/>
                <a:cs typeface="Calibri" pitchFamily="34" charset="-120"/>
              </a:rPr>
              <a:t>Carer's Allowance: £76.75/week – widely regarded as inadequate (Carers UK, 2023).</a:t>
            </a:r>
            <a:endParaRPr lang="en-US" sz="1100" dirty="0"/>
          </a:p>
          <a:p>
            <a:pPr marL="342900" indent="-342900">
              <a:buSzPct val="100000"/>
              <a:buChar char="•"/>
            </a:pPr>
            <a:r>
              <a:rPr lang="en-US" sz="1100" dirty="0">
                <a:solidFill>
                  <a:srgbClr val="1A1A2E"/>
                </a:solidFill>
                <a:latin typeface="Calibri" pitchFamily="34" charset="0"/>
                <a:ea typeface="Calibri" pitchFamily="34" charset="-122"/>
                <a:cs typeface="Calibri" pitchFamily="34" charset="-120"/>
              </a:rPr>
              <a:t>Respite care services: Inconsistent provision nationally and requires a key area for improvement.</a:t>
            </a:r>
            <a:endParaRPr lang="en-US" sz="1100" dirty="0"/>
          </a:p>
          <a:p>
            <a:pPr marL="342900" indent="-342900">
              <a:buSzPct val="100000"/>
              <a:buChar char="•"/>
            </a:pPr>
            <a:r>
              <a:rPr lang="en-US" sz="1100" dirty="0">
                <a:solidFill>
                  <a:srgbClr val="1A1A2E"/>
                </a:solidFill>
                <a:latin typeface="Calibri" pitchFamily="34" charset="0"/>
                <a:ea typeface="Calibri" pitchFamily="34" charset="-122"/>
                <a:cs typeface="Calibri" pitchFamily="34" charset="-120"/>
              </a:rPr>
              <a:t>Carers Trust &amp; local carers centres: Practical and emotional support, but under-resourced.</a:t>
            </a:r>
            <a:endParaRPr lang="en-US" sz="1100" dirty="0"/>
          </a:p>
        </p:txBody>
      </p:sp>
      <p:pic>
        <p:nvPicPr>
          <p:cNvPr id="18" name="Audio 17">
            <a:hlinkClick r:id="" action="ppaction://media"/>
            <a:extLst>
              <a:ext uri="{FF2B5EF4-FFF2-40B4-BE49-F238E27FC236}">
                <a16:creationId xmlns:a16="http://schemas.microsoft.com/office/drawing/2014/main" id="{77B2CE25-AB4D-568F-8746-9B0E25C86F9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4441"/>
    </mc:Choice>
    <mc:Fallback>
      <p:transition spd="slow" advTm="444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1E2761"/>
          </a:solidFill>
          <a:ln w="12700">
            <a:solidFill>
              <a:srgbClr val="1E2761"/>
            </a:solidFill>
            <a:prstDash val="solid"/>
          </a:ln>
        </p:spPr>
        <p:txBody>
          <a:bodyPr/>
          <a:lstStyle/>
          <a:p>
            <a:endParaRPr lang="en-GB"/>
          </a:p>
        </p:txBody>
      </p:sp>
      <p:sp>
        <p:nvSpPr>
          <p:cNvPr id="3" name="Text 1"/>
          <p:cNvSpPr/>
          <p:nvPr/>
        </p:nvSpPr>
        <p:spPr>
          <a:xfrm>
            <a:off x="457200" y="109728"/>
            <a:ext cx="8412480" cy="685800"/>
          </a:xfrm>
          <a:prstGeom prst="rect">
            <a:avLst/>
          </a:prstGeom>
          <a:noFill/>
          <a:ln/>
        </p:spPr>
        <p:txBody>
          <a:bodyPr wrap="square" lIns="0" tIns="0" rIns="0" bIns="0" rtlCol="0" anchor="ctr"/>
          <a:lstStyle/>
          <a:p>
            <a:pPr marL="0" indent="0">
              <a:buNone/>
            </a:pPr>
            <a:r>
              <a:rPr lang="en-US" sz="2500" b="1" dirty="0">
                <a:solidFill>
                  <a:srgbClr val="FFFFFF"/>
                </a:solidFill>
                <a:latin typeface="Cambria" pitchFamily="34" charset="0"/>
                <a:ea typeface="Cambria" pitchFamily="34" charset="-122"/>
                <a:cs typeface="Cambria" pitchFamily="34" charset="-120"/>
              </a:rPr>
              <a:t>Critical Evaluation: Are Current Policies Working?</a:t>
            </a:r>
            <a:endParaRPr lang="en-US" sz="2500" dirty="0"/>
          </a:p>
        </p:txBody>
      </p:sp>
      <p:sp>
        <p:nvSpPr>
          <p:cNvPr id="4" name="Shape 2"/>
          <p:cNvSpPr/>
          <p:nvPr/>
        </p:nvSpPr>
        <p:spPr>
          <a:xfrm>
            <a:off x="365760" y="1097280"/>
            <a:ext cx="4023360" cy="3749040"/>
          </a:xfrm>
          <a:prstGeom prst="roundRect">
            <a:avLst>
              <a:gd name="adj" fmla="val 2927"/>
            </a:avLst>
          </a:prstGeom>
          <a:solidFill>
            <a:srgbClr val="E8F5E9"/>
          </a:solidFill>
          <a:ln/>
          <a:effectLst>
            <a:outerShdw blurRad="101600" dist="38100" dir="2700000" algn="bl" rotWithShape="0">
              <a:srgbClr val="000000">
                <a:alpha val="12000"/>
              </a:srgbClr>
            </a:outerShdw>
          </a:effectLst>
        </p:spPr>
        <p:txBody>
          <a:bodyPr/>
          <a:lstStyle/>
          <a:p>
            <a:endParaRPr lang="en-GB"/>
          </a:p>
        </p:txBody>
      </p:sp>
      <p:sp>
        <p:nvSpPr>
          <p:cNvPr id="5" name="Text 3"/>
          <p:cNvSpPr/>
          <p:nvPr/>
        </p:nvSpPr>
        <p:spPr>
          <a:xfrm>
            <a:off x="502920" y="1188720"/>
            <a:ext cx="3749040" cy="320040"/>
          </a:xfrm>
          <a:prstGeom prst="rect">
            <a:avLst/>
          </a:prstGeom>
          <a:noFill/>
          <a:ln/>
        </p:spPr>
        <p:txBody>
          <a:bodyPr wrap="square" lIns="0" tIns="0" rIns="0" bIns="0" rtlCol="0" anchor="ctr"/>
          <a:lstStyle/>
          <a:p>
            <a:pPr marL="0" indent="0">
              <a:buNone/>
            </a:pPr>
            <a:r>
              <a:rPr lang="en-US" sz="1300" b="1" dirty="0">
                <a:solidFill>
                  <a:srgbClr val="2E7D32"/>
                </a:solidFill>
                <a:latin typeface="Cambria" pitchFamily="34" charset="0"/>
                <a:ea typeface="Cambria" pitchFamily="34" charset="-122"/>
                <a:cs typeface="Cambria" pitchFamily="34" charset="-120"/>
              </a:rPr>
              <a:t>Policy Strengths</a:t>
            </a:r>
            <a:endParaRPr lang="en-US" sz="1300" dirty="0"/>
          </a:p>
        </p:txBody>
      </p:sp>
      <p:sp>
        <p:nvSpPr>
          <p:cNvPr id="6" name="Text 4"/>
          <p:cNvSpPr/>
          <p:nvPr/>
        </p:nvSpPr>
        <p:spPr>
          <a:xfrm>
            <a:off x="502920" y="1600200"/>
            <a:ext cx="3749040" cy="3108960"/>
          </a:xfrm>
          <a:prstGeom prst="rect">
            <a:avLst/>
          </a:prstGeom>
          <a:noFill/>
          <a:ln/>
        </p:spPr>
        <p:txBody>
          <a:bodyPr wrap="square" lIns="0" tIns="0" rIns="0" bIns="0" rtlCol="0" anchor="ctr"/>
          <a:lstStyle/>
          <a:p>
            <a:pPr marL="342900" indent="-342900">
              <a:buSzPct val="100000"/>
              <a:buChar char="•"/>
            </a:pPr>
            <a:r>
              <a:rPr lang="en-US" sz="1050" dirty="0">
                <a:solidFill>
                  <a:srgbClr val="1A1A2E"/>
                </a:solidFill>
                <a:latin typeface="Calibri" pitchFamily="34" charset="0"/>
                <a:ea typeface="Calibri" pitchFamily="34" charset="-122"/>
                <a:cs typeface="Calibri" pitchFamily="34" charset="-120"/>
              </a:rPr>
              <a:t>Care Act 2014: Landmark legislation embedding wellbeing, personalisation and prevention.</a:t>
            </a:r>
            <a:endParaRPr lang="en-US" sz="1050" dirty="0"/>
          </a:p>
          <a:p>
            <a:pPr marL="342900" indent="-342900">
              <a:buSzPct val="100000"/>
              <a:buChar char="•"/>
            </a:pPr>
            <a:r>
              <a:rPr lang="en-US" sz="1050" dirty="0">
                <a:solidFill>
                  <a:srgbClr val="1A1A2E"/>
                </a:solidFill>
                <a:latin typeface="Calibri" pitchFamily="34" charset="0"/>
                <a:ea typeface="Calibri" pitchFamily="34" charset="-122"/>
                <a:cs typeface="Calibri" pitchFamily="34" charset="-120"/>
              </a:rPr>
              <a:t>NHS Long Term Plan (2019): Targets prevention and community-based care.</a:t>
            </a:r>
            <a:endParaRPr lang="en-US" sz="1050" dirty="0"/>
          </a:p>
          <a:p>
            <a:pPr marL="342900" indent="-342900">
              <a:buSzPct val="100000"/>
              <a:buChar char="•"/>
            </a:pPr>
            <a:r>
              <a:rPr lang="en-US" sz="1050" dirty="0">
                <a:solidFill>
                  <a:srgbClr val="1A1A2E"/>
                </a:solidFill>
                <a:latin typeface="Calibri" pitchFamily="34" charset="0"/>
                <a:ea typeface="Calibri" pitchFamily="34" charset="-122"/>
                <a:cs typeface="Calibri" pitchFamily="34" charset="-120"/>
              </a:rPr>
              <a:t>Integrated Care Systems (2022): Structural mechanism for joined-up working.</a:t>
            </a:r>
            <a:endParaRPr lang="en-US" sz="1050" dirty="0"/>
          </a:p>
          <a:p>
            <a:pPr marL="342900" indent="-342900">
              <a:buSzPct val="100000"/>
              <a:buChar char="•"/>
            </a:pPr>
            <a:r>
              <a:rPr lang="en-US" sz="1050" dirty="0">
                <a:solidFill>
                  <a:srgbClr val="1A1A2E"/>
                </a:solidFill>
                <a:latin typeface="Calibri" pitchFamily="34" charset="0"/>
                <a:ea typeface="Calibri" pitchFamily="34" charset="-122"/>
                <a:cs typeface="Calibri" pitchFamily="34" charset="-120"/>
              </a:rPr>
              <a:t>Dementia Strategy (2020–2025): Increased investment and research focus.</a:t>
            </a:r>
            <a:endParaRPr lang="en-US" sz="1050" dirty="0"/>
          </a:p>
        </p:txBody>
      </p:sp>
      <p:sp>
        <p:nvSpPr>
          <p:cNvPr id="7" name="Shape 5"/>
          <p:cNvSpPr/>
          <p:nvPr/>
        </p:nvSpPr>
        <p:spPr>
          <a:xfrm>
            <a:off x="4663440" y="1097280"/>
            <a:ext cx="4114800" cy="3749040"/>
          </a:xfrm>
          <a:prstGeom prst="roundRect">
            <a:avLst>
              <a:gd name="adj" fmla="val 2927"/>
            </a:avLst>
          </a:prstGeom>
          <a:solidFill>
            <a:srgbClr val="FFEBEE"/>
          </a:solidFill>
          <a:ln/>
          <a:effectLst>
            <a:outerShdw blurRad="101600" dist="38100" dir="2700000" algn="bl" rotWithShape="0">
              <a:srgbClr val="000000">
                <a:alpha val="12000"/>
              </a:srgbClr>
            </a:outerShdw>
          </a:effectLst>
        </p:spPr>
        <p:txBody>
          <a:bodyPr/>
          <a:lstStyle/>
          <a:p>
            <a:endParaRPr lang="en-GB"/>
          </a:p>
        </p:txBody>
      </p:sp>
      <p:sp>
        <p:nvSpPr>
          <p:cNvPr id="8" name="Text 6"/>
          <p:cNvSpPr/>
          <p:nvPr/>
        </p:nvSpPr>
        <p:spPr>
          <a:xfrm>
            <a:off x="4800600" y="1188720"/>
            <a:ext cx="3840480" cy="320040"/>
          </a:xfrm>
          <a:prstGeom prst="rect">
            <a:avLst/>
          </a:prstGeom>
          <a:noFill/>
          <a:ln/>
        </p:spPr>
        <p:txBody>
          <a:bodyPr wrap="square" lIns="0" tIns="0" rIns="0" bIns="0" rtlCol="0" anchor="ctr"/>
          <a:lstStyle/>
          <a:p>
            <a:pPr marL="0" indent="0">
              <a:buNone/>
            </a:pPr>
            <a:r>
              <a:rPr lang="en-US" sz="1300" b="1" dirty="0">
                <a:solidFill>
                  <a:srgbClr val="C62828"/>
                </a:solidFill>
                <a:latin typeface="Cambria" pitchFamily="34" charset="0"/>
                <a:ea typeface="Cambria" pitchFamily="34" charset="-122"/>
                <a:cs typeface="Cambria" pitchFamily="34" charset="-120"/>
              </a:rPr>
              <a:t>Limitations</a:t>
            </a:r>
            <a:endParaRPr lang="en-US" sz="1300" dirty="0"/>
          </a:p>
        </p:txBody>
      </p:sp>
      <p:sp>
        <p:nvSpPr>
          <p:cNvPr id="9" name="Text 7"/>
          <p:cNvSpPr/>
          <p:nvPr/>
        </p:nvSpPr>
        <p:spPr>
          <a:xfrm>
            <a:off x="4800600" y="1600200"/>
            <a:ext cx="3840480" cy="3108960"/>
          </a:xfrm>
          <a:prstGeom prst="rect">
            <a:avLst/>
          </a:prstGeom>
          <a:noFill/>
          <a:ln/>
        </p:spPr>
        <p:txBody>
          <a:bodyPr wrap="square" lIns="0" tIns="0" rIns="0" bIns="0" rtlCol="0" anchor="ctr"/>
          <a:lstStyle/>
          <a:p>
            <a:pPr marL="342900" indent="-342900">
              <a:buSzPct val="100000"/>
              <a:buChar char="•"/>
            </a:pPr>
            <a:r>
              <a:rPr lang="en-US" sz="1050" dirty="0">
                <a:solidFill>
                  <a:srgbClr val="1A1A2E"/>
                </a:solidFill>
                <a:latin typeface="Calibri" pitchFamily="34" charset="0"/>
                <a:ea typeface="Calibri" pitchFamily="34" charset="-122"/>
                <a:cs typeface="Calibri" pitchFamily="34" charset="-120"/>
              </a:rPr>
              <a:t>Implementation gap: Policy intent vs practice reality has significant variation by local authority.</a:t>
            </a:r>
            <a:endParaRPr lang="en-US" sz="1050" dirty="0"/>
          </a:p>
          <a:p>
            <a:pPr marL="342900" indent="-342900">
              <a:buSzPct val="100000"/>
              <a:buChar char="•"/>
            </a:pPr>
            <a:r>
              <a:rPr lang="en-US" sz="1050" dirty="0">
                <a:solidFill>
                  <a:srgbClr val="1A1A2E"/>
                </a:solidFill>
                <a:latin typeface="Calibri" pitchFamily="34" charset="0"/>
                <a:ea typeface="Calibri" pitchFamily="34" charset="-122"/>
                <a:cs typeface="Calibri" pitchFamily="34" charset="-120"/>
              </a:rPr>
              <a:t>Chronic underfunding: £8 billion cumulative funding gap in social care 2010–2020 (Health Foundation).</a:t>
            </a:r>
            <a:endParaRPr lang="en-US" sz="1050" dirty="0"/>
          </a:p>
          <a:p>
            <a:pPr marL="342900" indent="-342900">
              <a:buSzPct val="100000"/>
              <a:buChar char="•"/>
            </a:pPr>
            <a:r>
              <a:rPr lang="en-US" sz="1050" dirty="0">
                <a:solidFill>
                  <a:srgbClr val="1A1A2E"/>
                </a:solidFill>
                <a:latin typeface="Calibri" pitchFamily="34" charset="0"/>
                <a:ea typeface="Calibri" pitchFamily="34" charset="-122"/>
                <a:cs typeface="Calibri" pitchFamily="34" charset="-120"/>
              </a:rPr>
              <a:t>Fragmentation: Despite ICS, NHS and social care remain operationally siloed.</a:t>
            </a:r>
            <a:endParaRPr lang="en-US" sz="1050" dirty="0"/>
          </a:p>
        </p:txBody>
      </p:sp>
      <p:pic>
        <p:nvPicPr>
          <p:cNvPr id="12" name="Audio 11">
            <a:hlinkClick r:id="" action="ppaction://media"/>
            <a:extLst>
              <a:ext uri="{FF2B5EF4-FFF2-40B4-BE49-F238E27FC236}">
                <a16:creationId xmlns:a16="http://schemas.microsoft.com/office/drawing/2014/main" id="{21F3C441-9C04-F18F-EAA2-C79D3E85196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3280"/>
    </mc:Choice>
    <mc:Fallback>
      <p:transition spd="slow" advTm="43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4">
    <p:bg>
      <p:bgPr>
        <a:solidFill>
          <a:srgbClr val="F0F4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457200" y="109728"/>
            <a:ext cx="8412480" cy="685800"/>
          </a:xfrm>
          <a:prstGeom prst="rect">
            <a:avLst/>
          </a:prstGeom>
          <a:noFill/>
          <a:ln/>
        </p:spPr>
        <p:txBody>
          <a:bodyPr wrap="square" lIns="0" tIns="0" rIns="0" bIns="0" rtlCol="0" anchor="ctr"/>
          <a:lstStyle/>
          <a:p>
            <a:pPr marL="0" indent="0">
              <a:buNone/>
            </a:pPr>
            <a:r>
              <a:rPr lang="en-US" sz="2500" b="1" dirty="0">
                <a:solidFill>
                  <a:srgbClr val="FFFFFF"/>
                </a:solidFill>
                <a:latin typeface="Cambria" pitchFamily="34" charset="0"/>
                <a:ea typeface="Cambria" pitchFamily="34" charset="-122"/>
                <a:cs typeface="Cambria" pitchFamily="34" charset="-120"/>
              </a:rPr>
              <a:t> Recommendations for Improvement</a:t>
            </a:r>
            <a:endParaRPr lang="en-US" sz="2500" dirty="0"/>
          </a:p>
        </p:txBody>
      </p:sp>
      <p:sp>
        <p:nvSpPr>
          <p:cNvPr id="6" name="Text 4"/>
          <p:cNvSpPr/>
          <p:nvPr/>
        </p:nvSpPr>
        <p:spPr>
          <a:xfrm>
            <a:off x="475488" y="1216152"/>
            <a:ext cx="347472" cy="320040"/>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1</a:t>
            </a:r>
            <a:endParaRPr lang="en-US" sz="1300" dirty="0"/>
          </a:p>
        </p:txBody>
      </p:sp>
      <p:sp>
        <p:nvSpPr>
          <p:cNvPr id="12" name="Text 10"/>
          <p:cNvSpPr/>
          <p:nvPr/>
        </p:nvSpPr>
        <p:spPr>
          <a:xfrm>
            <a:off x="2382012" y="1321665"/>
            <a:ext cx="347472" cy="320040"/>
          </a:xfrm>
          <a:prstGeom prst="rect">
            <a:avLst/>
          </a:prstGeom>
          <a:noFill/>
          <a:ln/>
        </p:spPr>
        <p:txBody>
          <a:bodyPr wrap="square" lIns="0" tIns="0" rIns="0" bIns="0" rtlCol="0" anchor="ctr"/>
          <a:lstStyle/>
          <a:p>
            <a:pPr marL="0" indent="0" algn="ctr">
              <a:buNone/>
            </a:pPr>
            <a:endParaRPr lang="en-US" sz="1300" dirty="0"/>
          </a:p>
        </p:txBody>
      </p:sp>
      <p:sp>
        <p:nvSpPr>
          <p:cNvPr id="13" name="Text 11"/>
          <p:cNvSpPr/>
          <p:nvPr/>
        </p:nvSpPr>
        <p:spPr>
          <a:xfrm>
            <a:off x="2985518" y="1312164"/>
            <a:ext cx="3429000" cy="320040"/>
          </a:xfrm>
          <a:prstGeom prst="rect">
            <a:avLst/>
          </a:prstGeom>
          <a:noFill/>
          <a:ln/>
        </p:spPr>
        <p:txBody>
          <a:bodyPr wrap="square" lIns="0" tIns="0" rIns="0" bIns="0" rtlCol="0" anchor="ctr"/>
          <a:lstStyle/>
          <a:p>
            <a:pPr marL="171450" indent="-171450">
              <a:buFont typeface="Arial" panose="020B0604020202020204" pitchFamily="34" charset="0"/>
              <a:buChar char="•"/>
            </a:pPr>
            <a:r>
              <a:rPr lang="en-US" sz="1200" b="1" dirty="0">
                <a:solidFill>
                  <a:srgbClr val="002060"/>
                </a:solidFill>
                <a:latin typeface="Cambria" pitchFamily="34" charset="0"/>
                <a:ea typeface="Cambria" pitchFamily="34" charset="-122"/>
                <a:cs typeface="Cambria" pitchFamily="34" charset="-120"/>
              </a:rPr>
              <a:t>National Social Care Workforce Strategy</a:t>
            </a:r>
            <a:endParaRPr lang="en-US" sz="1200" dirty="0">
              <a:solidFill>
                <a:srgbClr val="002060"/>
              </a:solidFill>
            </a:endParaRPr>
          </a:p>
        </p:txBody>
      </p:sp>
      <p:sp>
        <p:nvSpPr>
          <p:cNvPr id="14" name="Text 12"/>
          <p:cNvSpPr/>
          <p:nvPr/>
        </p:nvSpPr>
        <p:spPr>
          <a:xfrm>
            <a:off x="2729484" y="1728216"/>
            <a:ext cx="3867912" cy="621792"/>
          </a:xfrm>
          <a:prstGeom prst="rect">
            <a:avLst/>
          </a:prstGeom>
          <a:noFill/>
          <a:ln/>
        </p:spPr>
        <p:txBody>
          <a:bodyPr wrap="square" lIns="0" tIns="0" rIns="0" bIns="0" rtlCol="0" anchor="ctr"/>
          <a:lstStyle/>
          <a:p>
            <a:pPr marL="0" indent="0">
              <a:buNone/>
            </a:pPr>
            <a:r>
              <a:rPr lang="en-US" sz="950" dirty="0">
                <a:solidFill>
                  <a:srgbClr val="1A1A2E"/>
                </a:solidFill>
                <a:latin typeface="Calibri" pitchFamily="34" charset="0"/>
                <a:ea typeface="Calibri" pitchFamily="34" charset="-122"/>
                <a:cs typeface="Calibri" pitchFamily="34" charset="-120"/>
              </a:rPr>
              <a:t>Enforce minimum wage parity with NHS, invest in training and career development pathways. Skills for Care estimates 440,000 additional workers needed by 2035.</a:t>
            </a:r>
            <a:endParaRPr lang="en-US" sz="950" dirty="0"/>
          </a:p>
        </p:txBody>
      </p:sp>
      <p:sp>
        <p:nvSpPr>
          <p:cNvPr id="15" name="Text 13"/>
          <p:cNvSpPr/>
          <p:nvPr/>
        </p:nvSpPr>
        <p:spPr>
          <a:xfrm>
            <a:off x="2729484" y="2415670"/>
            <a:ext cx="3867912" cy="429768"/>
          </a:xfrm>
          <a:prstGeom prst="rect">
            <a:avLst/>
          </a:prstGeom>
          <a:noFill/>
          <a:ln/>
        </p:spPr>
        <p:txBody>
          <a:bodyPr wrap="square" lIns="0" tIns="0" rIns="0" bIns="0" rtlCol="0" anchor="ctr"/>
          <a:lstStyle/>
          <a:p>
            <a:pPr marL="0" indent="0">
              <a:buNone/>
            </a:pPr>
            <a:r>
              <a:rPr lang="en-US" sz="900" i="1" dirty="0">
                <a:solidFill>
                  <a:srgbClr val="5A6A8A"/>
                </a:solidFill>
                <a:latin typeface="Calibri" pitchFamily="34" charset="0"/>
                <a:ea typeface="Calibri" pitchFamily="34" charset="-122"/>
                <a:cs typeface="Calibri" pitchFamily="34" charset="-120"/>
              </a:rPr>
              <a:t>Barrier: Funding and sector fragmentation. Solution: National register, regulated pay scales, and CPD entitlement.</a:t>
            </a:r>
            <a:endParaRPr lang="en-US" sz="900" dirty="0"/>
          </a:p>
        </p:txBody>
      </p:sp>
      <p:sp>
        <p:nvSpPr>
          <p:cNvPr id="18" name="Text 16"/>
          <p:cNvSpPr/>
          <p:nvPr/>
        </p:nvSpPr>
        <p:spPr>
          <a:xfrm>
            <a:off x="475488" y="2999232"/>
            <a:ext cx="347472" cy="320040"/>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3</a:t>
            </a:r>
            <a:endParaRPr lang="en-US" sz="1300" dirty="0"/>
          </a:p>
        </p:txBody>
      </p:sp>
      <p:sp>
        <p:nvSpPr>
          <p:cNvPr id="24" name="Text 22"/>
          <p:cNvSpPr/>
          <p:nvPr/>
        </p:nvSpPr>
        <p:spPr>
          <a:xfrm>
            <a:off x="2464308" y="3168007"/>
            <a:ext cx="347472" cy="320040"/>
          </a:xfrm>
          <a:prstGeom prst="rect">
            <a:avLst/>
          </a:prstGeom>
          <a:noFill/>
          <a:ln/>
        </p:spPr>
        <p:txBody>
          <a:bodyPr wrap="square" lIns="0" tIns="0" rIns="0" bIns="0" rtlCol="0" anchor="ctr"/>
          <a:lstStyle/>
          <a:p>
            <a:pPr marL="0" indent="0" algn="ctr">
              <a:buNone/>
            </a:pPr>
            <a:endParaRPr lang="en-US" sz="1300" dirty="0"/>
          </a:p>
        </p:txBody>
      </p:sp>
      <p:sp>
        <p:nvSpPr>
          <p:cNvPr id="25" name="Text 23"/>
          <p:cNvSpPr/>
          <p:nvPr/>
        </p:nvSpPr>
        <p:spPr>
          <a:xfrm>
            <a:off x="2985518" y="3118104"/>
            <a:ext cx="3429000" cy="320040"/>
          </a:xfrm>
          <a:prstGeom prst="rect">
            <a:avLst/>
          </a:prstGeom>
          <a:noFill/>
          <a:ln/>
        </p:spPr>
        <p:txBody>
          <a:bodyPr wrap="square" lIns="0" tIns="0" rIns="0" bIns="0" rtlCol="0" anchor="ctr"/>
          <a:lstStyle/>
          <a:p>
            <a:pPr marL="171450" indent="-171450">
              <a:buFont typeface="Arial" panose="020B0604020202020204" pitchFamily="34" charset="0"/>
              <a:buChar char="•"/>
            </a:pPr>
            <a:r>
              <a:rPr lang="en-US" sz="1200" b="1" dirty="0">
                <a:solidFill>
                  <a:srgbClr val="002060"/>
                </a:solidFill>
                <a:latin typeface="Cambria" pitchFamily="34" charset="0"/>
                <a:ea typeface="Cambria" pitchFamily="34" charset="-122"/>
                <a:cs typeface="Cambria" pitchFamily="34" charset="-120"/>
              </a:rPr>
              <a:t>Prevention &amp; Early Intervention</a:t>
            </a:r>
            <a:endParaRPr lang="en-US" sz="1200" dirty="0">
              <a:solidFill>
                <a:srgbClr val="002060"/>
              </a:solidFill>
            </a:endParaRPr>
          </a:p>
        </p:txBody>
      </p:sp>
      <p:sp>
        <p:nvSpPr>
          <p:cNvPr id="26" name="Text 24"/>
          <p:cNvSpPr/>
          <p:nvPr/>
        </p:nvSpPr>
        <p:spPr>
          <a:xfrm>
            <a:off x="2683535" y="3537723"/>
            <a:ext cx="3867912" cy="621792"/>
          </a:xfrm>
          <a:prstGeom prst="rect">
            <a:avLst/>
          </a:prstGeom>
          <a:noFill/>
          <a:ln/>
        </p:spPr>
        <p:txBody>
          <a:bodyPr wrap="square" lIns="0" tIns="0" rIns="0" bIns="0" rtlCol="0" anchor="ctr"/>
          <a:lstStyle/>
          <a:p>
            <a:pPr marL="0" indent="0">
              <a:buNone/>
            </a:pPr>
            <a:r>
              <a:rPr lang="en-US" sz="950" dirty="0">
                <a:solidFill>
                  <a:srgbClr val="1A1A2E"/>
                </a:solidFill>
                <a:latin typeface="Calibri" pitchFamily="34" charset="0"/>
                <a:ea typeface="Calibri" pitchFamily="34" charset="-122"/>
                <a:cs typeface="Calibri" pitchFamily="34" charset="-120"/>
              </a:rPr>
              <a:t>Scale up social prescribing, frailty identification and reablement nationally.. Reduce reliance on acute services.</a:t>
            </a:r>
            <a:endParaRPr lang="en-US" sz="950" dirty="0"/>
          </a:p>
        </p:txBody>
      </p:sp>
      <p:sp>
        <p:nvSpPr>
          <p:cNvPr id="27" name="Text 25"/>
          <p:cNvSpPr/>
          <p:nvPr/>
        </p:nvSpPr>
        <p:spPr>
          <a:xfrm>
            <a:off x="2638044" y="4200663"/>
            <a:ext cx="3867912" cy="429768"/>
          </a:xfrm>
          <a:prstGeom prst="rect">
            <a:avLst/>
          </a:prstGeom>
          <a:noFill/>
          <a:ln/>
        </p:spPr>
        <p:txBody>
          <a:bodyPr wrap="square" lIns="0" tIns="0" rIns="0" bIns="0" rtlCol="0" anchor="ctr"/>
          <a:lstStyle/>
          <a:p>
            <a:pPr marL="0" indent="0">
              <a:buNone/>
            </a:pPr>
            <a:r>
              <a:rPr lang="en-US" sz="900" i="1" dirty="0">
                <a:solidFill>
                  <a:srgbClr val="5A6A8A"/>
                </a:solidFill>
                <a:latin typeface="Calibri" pitchFamily="34" charset="0"/>
                <a:ea typeface="Calibri" pitchFamily="34" charset="-122"/>
                <a:cs typeface="Calibri" pitchFamily="34" charset="-120"/>
              </a:rPr>
              <a:t>Barrier: Short-term commissioning cycles. Solution: Shift to 5-year outcome-based contracts for prevention.</a:t>
            </a:r>
            <a:endParaRPr lang="en-US" sz="900" dirty="0"/>
          </a:p>
        </p:txBody>
      </p:sp>
      <p:pic>
        <p:nvPicPr>
          <p:cNvPr id="29" name="Picture 28">
            <a:extLst>
              <a:ext uri="{FF2B5EF4-FFF2-40B4-BE49-F238E27FC236}">
                <a16:creationId xmlns:a16="http://schemas.microsoft.com/office/drawing/2014/main" id="{896D56FD-5112-B7D2-6B6A-F9146541AEF7}"/>
              </a:ext>
            </a:extLst>
          </p:cNvPr>
          <p:cNvPicPr>
            <a:picLocks noChangeAspect="1"/>
          </p:cNvPicPr>
          <p:nvPr/>
        </p:nvPicPr>
        <p:blipFill>
          <a:blip r:embed="rId5"/>
          <a:stretch>
            <a:fillRect/>
          </a:stretch>
        </p:blipFill>
        <p:spPr>
          <a:xfrm>
            <a:off x="277162" y="1632205"/>
            <a:ext cx="2064929" cy="1687068"/>
          </a:xfrm>
          <a:prstGeom prst="rect">
            <a:avLst/>
          </a:prstGeom>
        </p:spPr>
      </p:pic>
      <p:pic>
        <p:nvPicPr>
          <p:cNvPr id="7" name="Audio 6">
            <a:hlinkClick r:id="" action="ppaction://media"/>
            <a:extLst>
              <a:ext uri="{FF2B5EF4-FFF2-40B4-BE49-F238E27FC236}">
                <a16:creationId xmlns:a16="http://schemas.microsoft.com/office/drawing/2014/main" id="{9A076709-6818-ACC1-831C-DCB2B071E33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3204"/>
    </mc:Choice>
    <mc:Fallback>
      <p:transition spd="slow" advTm="432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1E2761"/>
          </a:solidFill>
          <a:ln w="12700">
            <a:solidFill>
              <a:srgbClr val="1E2761"/>
            </a:solidFill>
            <a:prstDash val="solid"/>
          </a:ln>
        </p:spPr>
        <p:txBody>
          <a:bodyPr/>
          <a:lstStyle/>
          <a:p>
            <a:endParaRPr lang="en-GB"/>
          </a:p>
        </p:txBody>
      </p:sp>
      <p:sp>
        <p:nvSpPr>
          <p:cNvPr id="3" name="Text 1"/>
          <p:cNvSpPr/>
          <p:nvPr/>
        </p:nvSpPr>
        <p:spPr>
          <a:xfrm>
            <a:off x="457200" y="109728"/>
            <a:ext cx="8229600" cy="685800"/>
          </a:xfrm>
          <a:prstGeom prst="rect">
            <a:avLst/>
          </a:prstGeom>
          <a:noFill/>
          <a:ln/>
        </p:spPr>
        <p:txBody>
          <a:bodyPr wrap="square" lIns="0" tIns="0" rIns="0" bIns="0" rtlCol="0" anchor="ctr"/>
          <a:lstStyle/>
          <a:p>
            <a:pPr marL="0" indent="0">
              <a:buNone/>
            </a:pPr>
            <a:r>
              <a:rPr lang="en-US" sz="2700" b="1" dirty="0">
                <a:solidFill>
                  <a:srgbClr val="FFFFFF"/>
                </a:solidFill>
                <a:latin typeface="Cambria" pitchFamily="34" charset="0"/>
                <a:ea typeface="Cambria" pitchFamily="34" charset="-122"/>
                <a:cs typeface="Cambria" pitchFamily="34" charset="-120"/>
              </a:rPr>
              <a:t>Future Directions in Empowering Older People</a:t>
            </a:r>
            <a:endParaRPr lang="en-US" sz="2700" dirty="0"/>
          </a:p>
        </p:txBody>
      </p:sp>
      <p:sp>
        <p:nvSpPr>
          <p:cNvPr id="4" name="Shape 2"/>
          <p:cNvSpPr/>
          <p:nvPr/>
        </p:nvSpPr>
        <p:spPr>
          <a:xfrm>
            <a:off x="365760" y="1097280"/>
            <a:ext cx="4114800" cy="1645920"/>
          </a:xfrm>
          <a:prstGeom prst="roundRect">
            <a:avLst>
              <a:gd name="adj" fmla="val 5556"/>
            </a:avLst>
          </a:prstGeom>
          <a:solidFill>
            <a:srgbClr val="F0F4FF"/>
          </a:solidFill>
          <a:ln/>
          <a:effectLst>
            <a:outerShdw blurRad="101600" dist="38100" dir="2700000" algn="bl" rotWithShape="0">
              <a:srgbClr val="000000">
                <a:alpha val="12000"/>
              </a:srgbClr>
            </a:outerShdw>
          </a:effectLst>
        </p:spPr>
        <p:txBody>
          <a:bodyPr/>
          <a:lstStyle/>
          <a:p>
            <a:endParaRPr lang="en-GB"/>
          </a:p>
        </p:txBody>
      </p:sp>
      <p:sp>
        <p:nvSpPr>
          <p:cNvPr id="5" name="Text 3"/>
          <p:cNvSpPr/>
          <p:nvPr/>
        </p:nvSpPr>
        <p:spPr>
          <a:xfrm>
            <a:off x="484632" y="1188720"/>
            <a:ext cx="3886200" cy="347472"/>
          </a:xfrm>
          <a:prstGeom prst="rect">
            <a:avLst/>
          </a:prstGeom>
          <a:noFill/>
          <a:ln/>
        </p:spPr>
        <p:txBody>
          <a:bodyPr wrap="square" lIns="0" tIns="0" rIns="0" bIns="0" rtlCol="0" anchor="ctr"/>
          <a:lstStyle/>
          <a:p>
            <a:pPr marL="0" indent="0">
              <a:buNone/>
            </a:pPr>
            <a:r>
              <a:rPr lang="en-US" sz="1200" b="1" dirty="0">
                <a:solidFill>
                  <a:srgbClr val="1E2761"/>
                </a:solidFill>
                <a:latin typeface="Cambria" pitchFamily="34" charset="0"/>
                <a:ea typeface="Cambria" pitchFamily="34" charset="-122"/>
                <a:cs typeface="Cambria" pitchFamily="34" charset="-120"/>
              </a:rPr>
              <a:t> 1.  AI &amp; Predictive Analytics</a:t>
            </a:r>
            <a:endParaRPr lang="en-US" sz="1200" dirty="0"/>
          </a:p>
        </p:txBody>
      </p:sp>
      <p:sp>
        <p:nvSpPr>
          <p:cNvPr id="6" name="Text 4"/>
          <p:cNvSpPr/>
          <p:nvPr/>
        </p:nvSpPr>
        <p:spPr>
          <a:xfrm>
            <a:off x="484632" y="1572768"/>
            <a:ext cx="3886200" cy="1097280"/>
          </a:xfrm>
          <a:prstGeom prst="rect">
            <a:avLst/>
          </a:prstGeom>
          <a:noFill/>
          <a:ln/>
        </p:spPr>
        <p:txBody>
          <a:bodyPr wrap="square" lIns="0" tIns="0" rIns="0" bIns="0" rtlCol="0" anchor="ctr"/>
          <a:lstStyle/>
          <a:p>
            <a:pPr marL="0" indent="0">
              <a:buNone/>
            </a:pPr>
            <a:r>
              <a:rPr lang="en-US" sz="1000" dirty="0">
                <a:solidFill>
                  <a:srgbClr val="1A1A2E"/>
                </a:solidFill>
                <a:latin typeface="Calibri" pitchFamily="34" charset="0"/>
                <a:ea typeface="Calibri" pitchFamily="34" charset="-122"/>
                <a:cs typeface="Calibri" pitchFamily="34" charset="-120"/>
              </a:rPr>
              <a:t>Machine learning for early identification of frailty and deterioration. NHS Federated Data Platform (2024) will enable population health management at scale. Ethical governance frameworks essential (Topol Review, 2019).</a:t>
            </a:r>
            <a:endParaRPr lang="en-US" sz="1000" dirty="0"/>
          </a:p>
        </p:txBody>
      </p:sp>
      <p:sp>
        <p:nvSpPr>
          <p:cNvPr id="7" name="Shape 5"/>
          <p:cNvSpPr/>
          <p:nvPr/>
        </p:nvSpPr>
        <p:spPr>
          <a:xfrm>
            <a:off x="4754880" y="1097280"/>
            <a:ext cx="4114800" cy="1645920"/>
          </a:xfrm>
          <a:prstGeom prst="roundRect">
            <a:avLst>
              <a:gd name="adj" fmla="val 5556"/>
            </a:avLst>
          </a:prstGeom>
          <a:solidFill>
            <a:srgbClr val="F0F4FF"/>
          </a:solidFill>
          <a:ln/>
          <a:effectLst>
            <a:outerShdw blurRad="101600" dist="38100" dir="2700000" algn="bl" rotWithShape="0">
              <a:srgbClr val="000000">
                <a:alpha val="12000"/>
              </a:srgbClr>
            </a:outerShdw>
          </a:effectLst>
        </p:spPr>
        <p:txBody>
          <a:bodyPr/>
          <a:lstStyle/>
          <a:p>
            <a:endParaRPr lang="en-GB"/>
          </a:p>
        </p:txBody>
      </p:sp>
      <p:sp>
        <p:nvSpPr>
          <p:cNvPr id="8" name="Text 6"/>
          <p:cNvSpPr/>
          <p:nvPr/>
        </p:nvSpPr>
        <p:spPr>
          <a:xfrm>
            <a:off x="4873752" y="1188720"/>
            <a:ext cx="3886200" cy="347472"/>
          </a:xfrm>
          <a:prstGeom prst="rect">
            <a:avLst/>
          </a:prstGeom>
          <a:noFill/>
          <a:ln/>
        </p:spPr>
        <p:txBody>
          <a:bodyPr wrap="square" lIns="0" tIns="0" rIns="0" bIns="0" rtlCol="0" anchor="ctr"/>
          <a:lstStyle/>
          <a:p>
            <a:pPr marL="0" indent="0">
              <a:buNone/>
            </a:pPr>
            <a:r>
              <a:rPr lang="en-US" sz="1200" b="1" dirty="0">
                <a:solidFill>
                  <a:srgbClr val="1E2761"/>
                </a:solidFill>
                <a:latin typeface="Cambria" pitchFamily="34" charset="0"/>
                <a:ea typeface="Cambria" pitchFamily="34" charset="-122"/>
                <a:cs typeface="Cambria" pitchFamily="34" charset="-120"/>
              </a:rPr>
              <a:t>  2. Genomics &amp; Precision Medicine</a:t>
            </a:r>
            <a:endParaRPr lang="en-US" sz="1200" dirty="0"/>
          </a:p>
        </p:txBody>
      </p:sp>
      <p:sp>
        <p:nvSpPr>
          <p:cNvPr id="9" name="Text 7"/>
          <p:cNvSpPr/>
          <p:nvPr/>
        </p:nvSpPr>
        <p:spPr>
          <a:xfrm>
            <a:off x="4873752" y="1572768"/>
            <a:ext cx="3886200" cy="1097280"/>
          </a:xfrm>
          <a:prstGeom prst="rect">
            <a:avLst/>
          </a:prstGeom>
          <a:noFill/>
          <a:ln/>
        </p:spPr>
        <p:txBody>
          <a:bodyPr wrap="square" lIns="0" tIns="0" rIns="0" bIns="0" rtlCol="0" anchor="ctr"/>
          <a:lstStyle/>
          <a:p>
            <a:pPr marL="0" indent="0">
              <a:buNone/>
            </a:pPr>
            <a:r>
              <a:rPr lang="en-US" sz="1000" dirty="0">
                <a:solidFill>
                  <a:srgbClr val="1A1A2E"/>
                </a:solidFill>
                <a:latin typeface="Calibri" pitchFamily="34" charset="0"/>
                <a:ea typeface="Calibri" pitchFamily="34" charset="-122"/>
                <a:cs typeface="Calibri" pitchFamily="34" charset="-120"/>
              </a:rPr>
              <a:t>Personalised drug therapies for age-related conditions. Implications for dementia prevention (e.g., APOE4 gene testing).</a:t>
            </a:r>
            <a:endParaRPr lang="en-US" sz="1000" dirty="0"/>
          </a:p>
        </p:txBody>
      </p:sp>
      <p:sp>
        <p:nvSpPr>
          <p:cNvPr id="10" name="Shape 8"/>
          <p:cNvSpPr/>
          <p:nvPr/>
        </p:nvSpPr>
        <p:spPr>
          <a:xfrm>
            <a:off x="365760" y="2926080"/>
            <a:ext cx="4114800" cy="1645920"/>
          </a:xfrm>
          <a:prstGeom prst="roundRect">
            <a:avLst>
              <a:gd name="adj" fmla="val 5556"/>
            </a:avLst>
          </a:prstGeom>
          <a:solidFill>
            <a:srgbClr val="F0F4FF"/>
          </a:solidFill>
          <a:ln/>
          <a:effectLst>
            <a:outerShdw blurRad="101600" dist="38100" dir="2700000" algn="bl" rotWithShape="0">
              <a:srgbClr val="000000">
                <a:alpha val="12000"/>
              </a:srgbClr>
            </a:outerShdw>
          </a:effectLst>
        </p:spPr>
        <p:txBody>
          <a:bodyPr/>
          <a:lstStyle/>
          <a:p>
            <a:endParaRPr lang="en-GB"/>
          </a:p>
        </p:txBody>
      </p:sp>
      <p:sp>
        <p:nvSpPr>
          <p:cNvPr id="11" name="Text 9"/>
          <p:cNvSpPr/>
          <p:nvPr/>
        </p:nvSpPr>
        <p:spPr>
          <a:xfrm>
            <a:off x="484632" y="3017520"/>
            <a:ext cx="3886200" cy="347472"/>
          </a:xfrm>
          <a:prstGeom prst="rect">
            <a:avLst/>
          </a:prstGeom>
          <a:noFill/>
          <a:ln/>
        </p:spPr>
        <p:txBody>
          <a:bodyPr wrap="square" lIns="0" tIns="0" rIns="0" bIns="0" rtlCol="0" anchor="ctr"/>
          <a:lstStyle/>
          <a:p>
            <a:pPr marL="0" indent="0">
              <a:buNone/>
            </a:pPr>
            <a:r>
              <a:rPr lang="en-US" sz="1200" b="1" dirty="0">
                <a:solidFill>
                  <a:srgbClr val="1E2761"/>
                </a:solidFill>
                <a:latin typeface="Cambria" pitchFamily="34" charset="0"/>
                <a:ea typeface="Cambria" pitchFamily="34" charset="-122"/>
                <a:cs typeface="Cambria" pitchFamily="34" charset="-120"/>
              </a:rPr>
              <a:t>  3. Integrated Neighbourhood Teams</a:t>
            </a:r>
            <a:endParaRPr lang="en-US" sz="1200" dirty="0"/>
          </a:p>
        </p:txBody>
      </p:sp>
      <p:sp>
        <p:nvSpPr>
          <p:cNvPr id="12" name="Text 10"/>
          <p:cNvSpPr/>
          <p:nvPr/>
        </p:nvSpPr>
        <p:spPr>
          <a:xfrm>
            <a:off x="484632" y="3401568"/>
            <a:ext cx="3886200" cy="1097280"/>
          </a:xfrm>
          <a:prstGeom prst="rect">
            <a:avLst/>
          </a:prstGeom>
          <a:noFill/>
          <a:ln/>
        </p:spPr>
        <p:txBody>
          <a:bodyPr wrap="square" lIns="0" tIns="0" rIns="0" bIns="0" rtlCol="0" anchor="ctr"/>
          <a:lstStyle/>
          <a:p>
            <a:pPr marL="0" indent="0">
              <a:buNone/>
            </a:pPr>
            <a:r>
              <a:rPr lang="en-US" sz="1000" dirty="0">
                <a:solidFill>
                  <a:srgbClr val="1A1A2E"/>
                </a:solidFill>
                <a:latin typeface="Calibri" pitchFamily="34" charset="0"/>
                <a:ea typeface="Calibri" pitchFamily="34" charset="-122"/>
                <a:cs typeface="Calibri" pitchFamily="34" charset="-120"/>
              </a:rPr>
              <a:t>NHS England's and primary care networks leading integration at neighbourhood level. MDT working with embedded social prescribers, care coordinators and community health workers.</a:t>
            </a:r>
            <a:endParaRPr lang="en-US" sz="1000" dirty="0"/>
          </a:p>
        </p:txBody>
      </p:sp>
      <p:sp>
        <p:nvSpPr>
          <p:cNvPr id="13" name="Shape 11"/>
          <p:cNvSpPr/>
          <p:nvPr/>
        </p:nvSpPr>
        <p:spPr>
          <a:xfrm>
            <a:off x="4754880" y="2926080"/>
            <a:ext cx="4114800" cy="1645920"/>
          </a:xfrm>
          <a:prstGeom prst="roundRect">
            <a:avLst>
              <a:gd name="adj" fmla="val 5556"/>
            </a:avLst>
          </a:prstGeom>
          <a:solidFill>
            <a:srgbClr val="F0F4FF"/>
          </a:solidFill>
          <a:ln/>
          <a:effectLst>
            <a:outerShdw blurRad="101600" dist="38100" dir="2700000" algn="bl" rotWithShape="0">
              <a:srgbClr val="000000">
                <a:alpha val="12000"/>
              </a:srgbClr>
            </a:outerShdw>
          </a:effectLst>
        </p:spPr>
        <p:txBody>
          <a:bodyPr/>
          <a:lstStyle/>
          <a:p>
            <a:endParaRPr lang="en-GB"/>
          </a:p>
        </p:txBody>
      </p:sp>
      <p:sp>
        <p:nvSpPr>
          <p:cNvPr id="14" name="Text 12"/>
          <p:cNvSpPr/>
          <p:nvPr/>
        </p:nvSpPr>
        <p:spPr>
          <a:xfrm>
            <a:off x="4873752" y="3017520"/>
            <a:ext cx="3886200" cy="347472"/>
          </a:xfrm>
          <a:prstGeom prst="rect">
            <a:avLst/>
          </a:prstGeom>
          <a:noFill/>
          <a:ln/>
        </p:spPr>
        <p:txBody>
          <a:bodyPr wrap="square" lIns="0" tIns="0" rIns="0" bIns="0" rtlCol="0" anchor="ctr"/>
          <a:lstStyle/>
          <a:p>
            <a:pPr marL="0" indent="0">
              <a:buNone/>
            </a:pPr>
            <a:r>
              <a:rPr lang="en-US" sz="1200" b="1" dirty="0">
                <a:solidFill>
                  <a:srgbClr val="1E2761"/>
                </a:solidFill>
                <a:latin typeface="Cambria" pitchFamily="34" charset="0"/>
                <a:ea typeface="Cambria" pitchFamily="34" charset="-122"/>
                <a:cs typeface="Cambria" pitchFamily="34" charset="-120"/>
              </a:rPr>
              <a:t>4.  Housing &amp; Built Environment</a:t>
            </a:r>
            <a:endParaRPr lang="en-US" sz="1200" dirty="0"/>
          </a:p>
        </p:txBody>
      </p:sp>
      <p:sp>
        <p:nvSpPr>
          <p:cNvPr id="15" name="Text 13"/>
          <p:cNvSpPr/>
          <p:nvPr/>
        </p:nvSpPr>
        <p:spPr>
          <a:xfrm>
            <a:off x="4873752" y="3401568"/>
            <a:ext cx="3886200" cy="1097280"/>
          </a:xfrm>
          <a:prstGeom prst="rect">
            <a:avLst/>
          </a:prstGeom>
          <a:noFill/>
          <a:ln/>
        </p:spPr>
        <p:txBody>
          <a:bodyPr wrap="square" lIns="0" tIns="0" rIns="0" bIns="0" rtlCol="0" anchor="ctr"/>
          <a:lstStyle/>
          <a:p>
            <a:pPr marL="0" indent="0">
              <a:buNone/>
            </a:pPr>
            <a:r>
              <a:rPr lang="en-US" sz="1000" dirty="0">
                <a:solidFill>
                  <a:srgbClr val="1A1A2E"/>
                </a:solidFill>
                <a:latin typeface="Calibri" pitchFamily="34" charset="0"/>
                <a:ea typeface="Calibri" pitchFamily="34" charset="-122"/>
                <a:cs typeface="Calibri" pitchFamily="34" charset="-120"/>
              </a:rPr>
              <a:t>Age-friendly communities (WHO Global Network, 2007). Lifetime Homes Standard and accessible design reduce falls and support ageing in place. Cross-sector collaboration with housing providers.</a:t>
            </a:r>
            <a:endParaRPr lang="en-US" sz="1000" dirty="0"/>
          </a:p>
        </p:txBody>
      </p:sp>
      <p:pic>
        <p:nvPicPr>
          <p:cNvPr id="22" name="Audio 21">
            <a:hlinkClick r:id="" action="ppaction://media"/>
            <a:extLst>
              <a:ext uri="{FF2B5EF4-FFF2-40B4-BE49-F238E27FC236}">
                <a16:creationId xmlns:a16="http://schemas.microsoft.com/office/drawing/2014/main" id="{353679BC-993D-0FAF-53FC-F24D83340C3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6091"/>
    </mc:Choice>
    <mc:Fallback>
      <p:transition spd="slow" advTm="460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6">
    <p:bg>
      <p:bgPr>
        <a:solidFill>
          <a:srgbClr val="1E2761"/>
        </a:solidFill>
        <a:effectLst/>
      </p:bgPr>
    </p:bg>
    <p:spTree>
      <p:nvGrpSpPr>
        <p:cNvPr id="1" name=""/>
        <p:cNvGrpSpPr/>
        <p:nvPr/>
      </p:nvGrpSpPr>
      <p:grpSpPr>
        <a:xfrm>
          <a:off x="0" y="0"/>
          <a:ext cx="0" cy="0"/>
          <a:chOff x="0" y="0"/>
          <a:chExt cx="0" cy="0"/>
        </a:xfrm>
      </p:grpSpPr>
      <p:sp>
        <p:nvSpPr>
          <p:cNvPr id="3" name="Text 1"/>
          <p:cNvSpPr/>
          <p:nvPr/>
        </p:nvSpPr>
        <p:spPr>
          <a:xfrm>
            <a:off x="548640" y="320040"/>
            <a:ext cx="6858000" cy="640080"/>
          </a:xfrm>
          <a:prstGeom prst="rect">
            <a:avLst/>
          </a:prstGeom>
          <a:noFill/>
          <a:ln/>
        </p:spPr>
        <p:txBody>
          <a:bodyPr wrap="square" lIns="0" tIns="0" rIns="0" bIns="0" rtlCol="0" anchor="ctr"/>
          <a:lstStyle/>
          <a:p>
            <a:pPr marL="0" indent="0">
              <a:buNone/>
            </a:pPr>
            <a:r>
              <a:rPr lang="en-US" sz="3600" b="1" dirty="0">
                <a:solidFill>
                  <a:srgbClr val="FFFFFF"/>
                </a:solidFill>
                <a:latin typeface="Cambria" pitchFamily="34" charset="0"/>
                <a:ea typeface="Cambria" pitchFamily="34" charset="-122"/>
                <a:cs typeface="Cambria" pitchFamily="34" charset="-120"/>
              </a:rPr>
              <a:t>Conclusion</a:t>
            </a:r>
            <a:endParaRPr lang="en-US" sz="3600" dirty="0"/>
          </a:p>
        </p:txBody>
      </p:sp>
      <p:sp>
        <p:nvSpPr>
          <p:cNvPr id="4" name="Shape 2"/>
          <p:cNvSpPr/>
          <p:nvPr/>
        </p:nvSpPr>
        <p:spPr>
          <a:xfrm>
            <a:off x="548640" y="1024128"/>
            <a:ext cx="5029200" cy="36576"/>
          </a:xfrm>
          <a:prstGeom prst="rect">
            <a:avLst/>
          </a:prstGeom>
          <a:solidFill>
            <a:srgbClr val="028090"/>
          </a:solidFill>
          <a:ln w="12700">
            <a:solidFill>
              <a:srgbClr val="028090"/>
            </a:solidFill>
            <a:prstDash val="solid"/>
          </a:ln>
        </p:spPr>
        <p:txBody>
          <a:bodyPr/>
          <a:lstStyle/>
          <a:p>
            <a:endParaRPr lang="en-GB"/>
          </a:p>
        </p:txBody>
      </p:sp>
      <p:sp>
        <p:nvSpPr>
          <p:cNvPr id="5" name="Text 3"/>
          <p:cNvSpPr/>
          <p:nvPr/>
        </p:nvSpPr>
        <p:spPr>
          <a:xfrm>
            <a:off x="548640" y="1143000"/>
            <a:ext cx="8046720" cy="2926080"/>
          </a:xfrm>
          <a:prstGeom prst="rect">
            <a:avLst/>
          </a:prstGeom>
          <a:noFill/>
          <a:ln/>
        </p:spPr>
        <p:txBody>
          <a:bodyPr wrap="square" lIns="0" tIns="0" rIns="0" bIns="0" rtlCol="0" anchor="ctr"/>
          <a:lstStyle/>
          <a:p>
            <a:pPr marL="0" indent="0">
              <a:buNone/>
            </a:pPr>
            <a:r>
              <a:rPr lang="en-US" sz="600" dirty="0">
                <a:solidFill>
                  <a:srgbClr val="FFFFFF"/>
                </a:solidFill>
                <a:latin typeface="Calibri" pitchFamily="34" charset="0"/>
                <a:ea typeface="Calibri" pitchFamily="34" charset="-122"/>
                <a:cs typeface="Calibri" pitchFamily="34" charset="-120"/>
              </a:rPr>
              <a:t>
</a:t>
            </a:r>
            <a:endParaRPr lang="en-US" sz="1200" dirty="0"/>
          </a:p>
          <a:p>
            <a:pPr marL="342900" indent="-342900">
              <a:buSzPct val="100000"/>
              <a:buChar char="•"/>
            </a:pPr>
            <a:r>
              <a:rPr lang="en-US" sz="1200" dirty="0">
                <a:solidFill>
                  <a:srgbClr val="FFFFFF"/>
                </a:solidFill>
                <a:latin typeface="Calibri" pitchFamily="34" charset="0"/>
                <a:ea typeface="Calibri" pitchFamily="34" charset="-122"/>
                <a:cs typeface="Calibri" pitchFamily="34" charset="-120"/>
              </a:rPr>
              <a:t>Care needs are complex, multi-dimensional and shaped by individual, social and structural factors.</a:t>
            </a:r>
            <a:endParaRPr lang="en-US" sz="1200" dirty="0"/>
          </a:p>
          <a:p>
            <a:pPr marL="342900" indent="-342900">
              <a:buSzPct val="100000"/>
              <a:buChar char="•"/>
            </a:pPr>
            <a:r>
              <a:rPr lang="en-US" sz="1200" dirty="0">
                <a:solidFill>
                  <a:srgbClr val="FFFFFF"/>
                </a:solidFill>
                <a:latin typeface="Calibri" pitchFamily="34" charset="0"/>
                <a:ea typeface="Calibri" pitchFamily="34" charset="-122"/>
                <a:cs typeface="Calibri" pitchFamily="34" charset="-120"/>
              </a:rPr>
              <a:t>Current UK policy frameworks provide a sound foundation, but implementation and funding remain critical challenges.</a:t>
            </a:r>
            <a:endParaRPr lang="en-US" sz="1200" dirty="0"/>
          </a:p>
          <a:p>
            <a:pPr marL="342900" indent="-342900">
              <a:buSzPct val="100000"/>
              <a:buChar char="•"/>
            </a:pPr>
            <a:r>
              <a:rPr lang="en-US" sz="1200" dirty="0">
                <a:solidFill>
                  <a:srgbClr val="FFFFFF"/>
                </a:solidFill>
                <a:latin typeface="Calibri" pitchFamily="34" charset="0"/>
                <a:ea typeface="Calibri" pitchFamily="34" charset="-122"/>
                <a:cs typeface="Calibri" pitchFamily="34" charset="-120"/>
              </a:rPr>
              <a:t>Technology offers transformative potential but risks exacerbating digital inequality if not implemented inclusively.</a:t>
            </a:r>
            <a:endParaRPr lang="en-US" sz="1200" dirty="0"/>
          </a:p>
          <a:p>
            <a:pPr marL="342900" indent="-342900">
              <a:buSzPct val="100000"/>
              <a:buChar char="•"/>
            </a:pPr>
            <a:r>
              <a:rPr lang="en-US" sz="1200" dirty="0">
                <a:solidFill>
                  <a:srgbClr val="FFFFFF"/>
                </a:solidFill>
                <a:latin typeface="Calibri" pitchFamily="34" charset="0"/>
                <a:ea typeface="Calibri" pitchFamily="34" charset="-122"/>
                <a:cs typeface="Calibri" pitchFamily="34" charset="-120"/>
              </a:rPr>
              <a:t>Empowerment requires genuine co-production – 'nothing about us without us' – moving beyond paternalistic models.</a:t>
            </a:r>
            <a:endParaRPr lang="en-US" sz="1200" dirty="0"/>
          </a:p>
          <a:p>
            <a:pPr marL="342900" indent="-342900">
              <a:buSzPct val="100000"/>
              <a:buChar char="•"/>
            </a:pPr>
            <a:r>
              <a:rPr lang="en-US" sz="1200" dirty="0">
                <a:solidFill>
                  <a:srgbClr val="FFFFFF"/>
                </a:solidFill>
                <a:latin typeface="Calibri" pitchFamily="34" charset="0"/>
                <a:ea typeface="Calibri" pitchFamily="34" charset="-122"/>
                <a:cs typeface="Calibri" pitchFamily="34" charset="-120"/>
              </a:rPr>
              <a:t>Evidence-based, adequately funded, integrated services are essential to enable older people to live with dignity, independence and choice.</a:t>
            </a:r>
            <a:endParaRPr lang="en-US" sz="1200" dirty="0"/>
          </a:p>
        </p:txBody>
      </p:sp>
      <p:pic>
        <p:nvPicPr>
          <p:cNvPr id="7" name="Audio 6">
            <a:hlinkClick r:id="" action="ppaction://media"/>
            <a:extLst>
              <a:ext uri="{FF2B5EF4-FFF2-40B4-BE49-F238E27FC236}">
                <a16:creationId xmlns:a16="http://schemas.microsoft.com/office/drawing/2014/main" id="{0F096A33-6D24-19F5-287F-57C41A2E0AA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3007"/>
    </mc:Choice>
    <mc:Fallback>
      <p:transition spd="slow" advTm="33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E2761"/>
          </a:solidFill>
          <a:ln w="12700">
            <a:solidFill>
              <a:srgbClr val="1E2761"/>
            </a:solidFill>
            <a:prstDash val="solid"/>
          </a:ln>
        </p:spPr>
        <p:txBody>
          <a:bodyPr/>
          <a:lstStyle/>
          <a:p>
            <a:endParaRPr lang="en-GB"/>
          </a:p>
        </p:txBody>
      </p:sp>
      <p:sp>
        <p:nvSpPr>
          <p:cNvPr id="3" name="Text 1"/>
          <p:cNvSpPr/>
          <p:nvPr/>
        </p:nvSpPr>
        <p:spPr>
          <a:xfrm>
            <a:off x="457200" y="91440"/>
            <a:ext cx="8229600" cy="594360"/>
          </a:xfrm>
          <a:prstGeom prst="rect">
            <a:avLst/>
          </a:prstGeom>
          <a:noFill/>
          <a:ln/>
        </p:spPr>
        <p:txBody>
          <a:bodyPr wrap="square" lIns="0" tIns="0" rIns="0" bIns="0"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References </a:t>
            </a:r>
            <a:endParaRPr lang="en-US" sz="2400" dirty="0"/>
          </a:p>
        </p:txBody>
      </p:sp>
      <p:sp>
        <p:nvSpPr>
          <p:cNvPr id="4" name="Text 2"/>
          <p:cNvSpPr/>
          <p:nvPr/>
        </p:nvSpPr>
        <p:spPr>
          <a:xfrm>
            <a:off x="411480" y="868680"/>
            <a:ext cx="8321040" cy="347472"/>
          </a:xfrm>
          <a:prstGeom prst="rect">
            <a:avLst/>
          </a:prstGeom>
          <a:noFill/>
          <a:ln/>
        </p:spPr>
        <p:txBody>
          <a:bodyPr wrap="square" lIns="0" tIns="0" rIns="0" bIns="0" rtlCol="0" anchor="ctr"/>
          <a:lstStyle/>
          <a:p>
            <a:pPr marL="0" indent="0">
              <a:buNone/>
            </a:pPr>
            <a:r>
              <a:rPr lang="en-US" sz="900" dirty="0">
                <a:solidFill>
                  <a:srgbClr val="1A1A2E"/>
                </a:solidFill>
                <a:latin typeface="Calibri" pitchFamily="34" charset="0"/>
                <a:ea typeface="Calibri" pitchFamily="34" charset="-122"/>
                <a:cs typeface="Calibri" pitchFamily="34" charset="-120"/>
              </a:rPr>
              <a:t>Age UK (2022) Later Life in the United Kingdom 2022. London: Age UK. Available at: www.ageuk.org.uk [Accessed: May 2026].</a:t>
            </a:r>
            <a:endParaRPr lang="en-US" sz="900" dirty="0"/>
          </a:p>
        </p:txBody>
      </p:sp>
      <p:sp>
        <p:nvSpPr>
          <p:cNvPr id="5" name="Text 3"/>
          <p:cNvSpPr/>
          <p:nvPr/>
        </p:nvSpPr>
        <p:spPr>
          <a:xfrm>
            <a:off x="411480" y="1243584"/>
            <a:ext cx="8321040" cy="347472"/>
          </a:xfrm>
          <a:prstGeom prst="rect">
            <a:avLst/>
          </a:prstGeom>
          <a:noFill/>
          <a:ln/>
        </p:spPr>
        <p:txBody>
          <a:bodyPr wrap="square" lIns="0" tIns="0" rIns="0" bIns="0" rtlCol="0" anchor="ctr"/>
          <a:lstStyle/>
          <a:p>
            <a:pPr marL="0" indent="0">
              <a:buNone/>
            </a:pPr>
            <a:r>
              <a:rPr lang="en-US" sz="900" dirty="0">
                <a:solidFill>
                  <a:srgbClr val="1A1A2E"/>
                </a:solidFill>
                <a:latin typeface="Calibri" pitchFamily="34" charset="0"/>
                <a:ea typeface="Calibri" pitchFamily="34" charset="-122"/>
                <a:cs typeface="Calibri" pitchFamily="34" charset="-120"/>
              </a:rPr>
              <a:t>Alzheimer's Society (2022) Dementia UK: Update. London: Alzheimer's Society.</a:t>
            </a:r>
            <a:endParaRPr lang="en-US" sz="900" dirty="0"/>
          </a:p>
        </p:txBody>
      </p:sp>
      <p:sp>
        <p:nvSpPr>
          <p:cNvPr id="6" name="Text 4"/>
          <p:cNvSpPr/>
          <p:nvPr/>
        </p:nvSpPr>
        <p:spPr>
          <a:xfrm>
            <a:off x="411480" y="1618488"/>
            <a:ext cx="8321040" cy="347472"/>
          </a:xfrm>
          <a:prstGeom prst="rect">
            <a:avLst/>
          </a:prstGeom>
          <a:noFill/>
          <a:ln/>
        </p:spPr>
        <p:txBody>
          <a:bodyPr wrap="square" lIns="0" tIns="0" rIns="0" bIns="0" rtlCol="0" anchor="ctr"/>
          <a:lstStyle/>
          <a:p>
            <a:pPr marL="0" indent="0">
              <a:buNone/>
            </a:pPr>
            <a:r>
              <a:rPr lang="en-US" sz="900" dirty="0">
                <a:solidFill>
                  <a:srgbClr val="1A1A2E"/>
                </a:solidFill>
                <a:latin typeface="Calibri" pitchFamily="34" charset="0"/>
                <a:ea typeface="Calibri" pitchFamily="34" charset="-122"/>
                <a:cs typeface="Calibri" pitchFamily="34" charset="-120"/>
              </a:rPr>
              <a:t>Atchley, R.C. (1989) 'A continuity theory of normal aging', The Gerontologist, 29(2), pp. 183–190.</a:t>
            </a:r>
            <a:endParaRPr lang="en-US" sz="900" dirty="0"/>
          </a:p>
        </p:txBody>
      </p:sp>
      <p:sp>
        <p:nvSpPr>
          <p:cNvPr id="7" name="Text 5"/>
          <p:cNvSpPr/>
          <p:nvPr/>
        </p:nvSpPr>
        <p:spPr>
          <a:xfrm>
            <a:off x="411480" y="1993392"/>
            <a:ext cx="8321040" cy="347472"/>
          </a:xfrm>
          <a:prstGeom prst="rect">
            <a:avLst/>
          </a:prstGeom>
          <a:noFill/>
          <a:ln/>
        </p:spPr>
        <p:txBody>
          <a:bodyPr wrap="square" lIns="0" tIns="0" rIns="0" bIns="0" rtlCol="0" anchor="ctr"/>
          <a:lstStyle/>
          <a:p>
            <a:pPr marL="0" indent="0">
              <a:buNone/>
            </a:pPr>
            <a:r>
              <a:rPr lang="en-US" sz="900" dirty="0">
                <a:solidFill>
                  <a:srgbClr val="1A1A2E"/>
                </a:solidFill>
                <a:latin typeface="Calibri" pitchFamily="34" charset="0"/>
                <a:ea typeface="Calibri" pitchFamily="34" charset="-122"/>
                <a:cs typeface="Calibri" pitchFamily="34" charset="-120"/>
              </a:rPr>
              <a:t>Carers UK (2021) State of Caring 2021. London: Carers UK.</a:t>
            </a:r>
            <a:endParaRPr lang="en-US" sz="900" dirty="0"/>
          </a:p>
        </p:txBody>
      </p:sp>
      <p:sp>
        <p:nvSpPr>
          <p:cNvPr id="8" name="Text 6"/>
          <p:cNvSpPr/>
          <p:nvPr/>
        </p:nvSpPr>
        <p:spPr>
          <a:xfrm>
            <a:off x="411480" y="2368296"/>
            <a:ext cx="8321040" cy="347472"/>
          </a:xfrm>
          <a:prstGeom prst="rect">
            <a:avLst/>
          </a:prstGeom>
          <a:noFill/>
          <a:ln/>
        </p:spPr>
        <p:txBody>
          <a:bodyPr wrap="square" lIns="0" tIns="0" rIns="0" bIns="0" rtlCol="0" anchor="ctr"/>
          <a:lstStyle/>
          <a:p>
            <a:pPr marL="0" indent="0">
              <a:buNone/>
            </a:pPr>
            <a:r>
              <a:rPr lang="en-US" sz="900" dirty="0">
                <a:solidFill>
                  <a:srgbClr val="1A1A2E"/>
                </a:solidFill>
                <a:latin typeface="Calibri" pitchFamily="34" charset="0"/>
                <a:ea typeface="Calibri" pitchFamily="34" charset="-122"/>
                <a:cs typeface="Calibri" pitchFamily="34" charset="-120"/>
              </a:rPr>
              <a:t>Care Quality Commission (CQC) (2023) State of Care 2022/23. Newcastle: CQC.</a:t>
            </a:r>
            <a:endParaRPr lang="en-US" sz="900" dirty="0"/>
          </a:p>
        </p:txBody>
      </p:sp>
      <p:sp>
        <p:nvSpPr>
          <p:cNvPr id="9" name="Text 7"/>
          <p:cNvSpPr/>
          <p:nvPr/>
        </p:nvSpPr>
        <p:spPr>
          <a:xfrm>
            <a:off x="411480" y="2743200"/>
            <a:ext cx="8321040" cy="347472"/>
          </a:xfrm>
          <a:prstGeom prst="rect">
            <a:avLst/>
          </a:prstGeom>
          <a:noFill/>
          <a:ln/>
        </p:spPr>
        <p:txBody>
          <a:bodyPr wrap="square" lIns="0" tIns="0" rIns="0" bIns="0" rtlCol="0" anchor="ctr"/>
          <a:lstStyle/>
          <a:p>
            <a:pPr marL="0" indent="0">
              <a:buNone/>
            </a:pPr>
            <a:r>
              <a:rPr lang="en-US" sz="900" dirty="0">
                <a:solidFill>
                  <a:srgbClr val="1A1A2E"/>
                </a:solidFill>
                <a:latin typeface="Calibri" pitchFamily="34" charset="0"/>
                <a:ea typeface="Calibri" pitchFamily="34" charset="-122"/>
                <a:cs typeface="Calibri" pitchFamily="34" charset="-120"/>
              </a:rPr>
              <a:t>Cumming, E. and Henry, W.E. (1961) Growing Old: The Process of Disengagement. New York: Basic Books.</a:t>
            </a:r>
            <a:endParaRPr lang="en-US" sz="900" dirty="0"/>
          </a:p>
        </p:txBody>
      </p:sp>
      <p:sp>
        <p:nvSpPr>
          <p:cNvPr id="10" name="Text 8"/>
          <p:cNvSpPr/>
          <p:nvPr/>
        </p:nvSpPr>
        <p:spPr>
          <a:xfrm>
            <a:off x="411480" y="3118104"/>
            <a:ext cx="8321040" cy="347472"/>
          </a:xfrm>
          <a:prstGeom prst="rect">
            <a:avLst/>
          </a:prstGeom>
          <a:noFill/>
          <a:ln/>
        </p:spPr>
        <p:txBody>
          <a:bodyPr wrap="square" lIns="0" tIns="0" rIns="0" bIns="0" rtlCol="0" anchor="ctr"/>
          <a:lstStyle/>
          <a:p>
            <a:pPr marL="0" indent="0">
              <a:buNone/>
            </a:pPr>
            <a:r>
              <a:rPr lang="en-US" sz="900" dirty="0">
                <a:solidFill>
                  <a:srgbClr val="1A1A2E"/>
                </a:solidFill>
                <a:latin typeface="Calibri" pitchFamily="34" charset="0"/>
                <a:ea typeface="Calibri" pitchFamily="34" charset="-122"/>
                <a:cs typeface="Calibri" pitchFamily="34" charset="-120"/>
              </a:rPr>
              <a:t>Glendinning, C. et al. (2010) The National Evaluation of Reablement. York: University of York.</a:t>
            </a:r>
            <a:endParaRPr lang="en-US" sz="900" dirty="0"/>
          </a:p>
        </p:txBody>
      </p:sp>
      <p:sp>
        <p:nvSpPr>
          <p:cNvPr id="11" name="Text 9"/>
          <p:cNvSpPr/>
          <p:nvPr/>
        </p:nvSpPr>
        <p:spPr>
          <a:xfrm>
            <a:off x="411480" y="3493008"/>
            <a:ext cx="8321040" cy="347472"/>
          </a:xfrm>
          <a:prstGeom prst="rect">
            <a:avLst/>
          </a:prstGeom>
          <a:noFill/>
          <a:ln/>
        </p:spPr>
        <p:txBody>
          <a:bodyPr wrap="square" lIns="0" tIns="0" rIns="0" bIns="0" rtlCol="0" anchor="ctr"/>
          <a:lstStyle/>
          <a:p>
            <a:pPr marL="0" indent="0">
              <a:buNone/>
            </a:pPr>
            <a:r>
              <a:rPr lang="en-US" sz="900" dirty="0">
                <a:solidFill>
                  <a:srgbClr val="1A1A2E"/>
                </a:solidFill>
                <a:latin typeface="Calibri" pitchFamily="34" charset="0"/>
                <a:ea typeface="Calibri" pitchFamily="34" charset="-122"/>
                <a:cs typeface="Calibri" pitchFamily="34" charset="-120"/>
              </a:rPr>
              <a:t>Glasby, J. (2017) Understanding Health and Social Care. 3rd edn. Bristol: Policy Press.</a:t>
            </a:r>
            <a:endParaRPr lang="en-US" sz="900" dirty="0"/>
          </a:p>
        </p:txBody>
      </p:sp>
      <p:sp>
        <p:nvSpPr>
          <p:cNvPr id="12" name="Text 10"/>
          <p:cNvSpPr/>
          <p:nvPr/>
        </p:nvSpPr>
        <p:spPr>
          <a:xfrm>
            <a:off x="411480" y="3867912"/>
            <a:ext cx="8321040" cy="347472"/>
          </a:xfrm>
          <a:prstGeom prst="rect">
            <a:avLst/>
          </a:prstGeom>
          <a:noFill/>
          <a:ln/>
        </p:spPr>
        <p:txBody>
          <a:bodyPr wrap="square" lIns="0" tIns="0" rIns="0" bIns="0" rtlCol="0" anchor="ctr"/>
          <a:lstStyle/>
          <a:p>
            <a:pPr marL="0" indent="0">
              <a:buNone/>
            </a:pPr>
            <a:r>
              <a:rPr lang="en-US" sz="900" dirty="0">
                <a:solidFill>
                  <a:srgbClr val="1A1A2E"/>
                </a:solidFill>
                <a:latin typeface="Calibri" pitchFamily="34" charset="0"/>
                <a:ea typeface="Calibri" pitchFamily="34" charset="-122"/>
                <a:cs typeface="Calibri" pitchFamily="34" charset="-120"/>
              </a:rPr>
              <a:t>Havighurst, R.J. (1963) 'Successful aging', in Williams, R., Tibbits, C. and Donohue, W. (eds) Processes of Aging. New York: Atherton Press, pp. 299–320.</a:t>
            </a:r>
            <a:endParaRPr lang="en-US" sz="900" dirty="0"/>
          </a:p>
        </p:txBody>
      </p:sp>
      <p:sp>
        <p:nvSpPr>
          <p:cNvPr id="13" name="Text 11"/>
          <p:cNvSpPr/>
          <p:nvPr/>
        </p:nvSpPr>
        <p:spPr>
          <a:xfrm>
            <a:off x="411480" y="4242816"/>
            <a:ext cx="8321040" cy="347472"/>
          </a:xfrm>
          <a:prstGeom prst="rect">
            <a:avLst/>
          </a:prstGeom>
          <a:noFill/>
          <a:ln/>
        </p:spPr>
        <p:txBody>
          <a:bodyPr wrap="square" lIns="0" tIns="0" rIns="0" bIns="0" rtlCol="0" anchor="ctr"/>
          <a:lstStyle/>
          <a:p>
            <a:pPr marL="0" indent="0">
              <a:buNone/>
            </a:pPr>
            <a:r>
              <a:rPr lang="en-US" sz="900" dirty="0">
                <a:solidFill>
                  <a:srgbClr val="1A1A2E"/>
                </a:solidFill>
                <a:latin typeface="Calibri" pitchFamily="34" charset="0"/>
                <a:ea typeface="Calibri" pitchFamily="34" charset="-122"/>
                <a:cs typeface="Calibri" pitchFamily="34" charset="-120"/>
              </a:rPr>
              <a:t>Health Foundation (2022) Spending on Health and Social Care Over the Long Term. London: The Health Foundation.</a:t>
            </a:r>
            <a:endParaRPr lang="en-US" sz="900" dirty="0"/>
          </a:p>
        </p:txBody>
      </p:sp>
      <p:sp>
        <p:nvSpPr>
          <p:cNvPr id="14" name="Text 12"/>
          <p:cNvSpPr/>
          <p:nvPr/>
        </p:nvSpPr>
        <p:spPr>
          <a:xfrm>
            <a:off x="411480" y="4617720"/>
            <a:ext cx="8321040" cy="347472"/>
          </a:xfrm>
          <a:prstGeom prst="rect">
            <a:avLst/>
          </a:prstGeom>
          <a:noFill/>
          <a:ln/>
        </p:spPr>
        <p:txBody>
          <a:bodyPr wrap="square" lIns="0" tIns="0" rIns="0" bIns="0" rtlCol="0" anchor="ctr"/>
          <a:lstStyle/>
          <a:p>
            <a:pPr marL="0" indent="0">
              <a:buNone/>
            </a:pPr>
            <a:r>
              <a:rPr lang="en-US" sz="900" dirty="0">
                <a:solidFill>
                  <a:srgbClr val="1A1A2E"/>
                </a:solidFill>
                <a:latin typeface="Calibri" pitchFamily="34" charset="0"/>
                <a:ea typeface="Calibri" pitchFamily="34" charset="-122"/>
                <a:cs typeface="Calibri" pitchFamily="34" charset="-120"/>
              </a:rPr>
              <a:t>Kimberlee, R. (2015) 'What is social prescribing?', Advances in Social Sciences Research Journal, 2(1), pp. 102–110.</a:t>
            </a:r>
            <a:endParaRPr lang="en-US" sz="9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E2761"/>
          </a:solidFill>
          <a:ln w="12700">
            <a:solidFill>
              <a:srgbClr val="1E2761"/>
            </a:solidFill>
            <a:prstDash val="solid"/>
          </a:ln>
        </p:spPr>
        <p:txBody>
          <a:bodyPr/>
          <a:lstStyle/>
          <a:p>
            <a:endParaRPr lang="en-GB"/>
          </a:p>
        </p:txBody>
      </p:sp>
      <p:sp>
        <p:nvSpPr>
          <p:cNvPr id="3" name="Text 1"/>
          <p:cNvSpPr/>
          <p:nvPr/>
        </p:nvSpPr>
        <p:spPr>
          <a:xfrm>
            <a:off x="457200" y="91440"/>
            <a:ext cx="8229600" cy="594360"/>
          </a:xfrm>
          <a:prstGeom prst="rect">
            <a:avLst/>
          </a:prstGeom>
          <a:noFill/>
          <a:ln/>
        </p:spPr>
        <p:txBody>
          <a:bodyPr wrap="square" lIns="0" tIns="0" rIns="0" bIns="0"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References </a:t>
            </a:r>
            <a:endParaRPr lang="en-US" sz="2400" dirty="0"/>
          </a:p>
        </p:txBody>
      </p:sp>
      <p:sp>
        <p:nvSpPr>
          <p:cNvPr id="4" name="Text 2"/>
          <p:cNvSpPr/>
          <p:nvPr/>
        </p:nvSpPr>
        <p:spPr>
          <a:xfrm>
            <a:off x="411480" y="868680"/>
            <a:ext cx="8321040" cy="274320"/>
          </a:xfrm>
          <a:prstGeom prst="rect">
            <a:avLst/>
          </a:prstGeom>
          <a:noFill/>
          <a:ln/>
        </p:spPr>
        <p:txBody>
          <a:bodyPr wrap="square" lIns="0" tIns="0" rIns="0" bIns="0" rtlCol="0" anchor="ctr"/>
          <a:lstStyle/>
          <a:p>
            <a:pPr marL="0" indent="0">
              <a:buNone/>
            </a:pPr>
            <a:r>
              <a:rPr lang="en-US" sz="850" dirty="0">
                <a:solidFill>
                  <a:srgbClr val="1A1A2E"/>
                </a:solidFill>
                <a:latin typeface="Calibri" pitchFamily="34" charset="0"/>
                <a:ea typeface="Calibri" pitchFamily="34" charset="-122"/>
                <a:cs typeface="Calibri" pitchFamily="34" charset="-120"/>
              </a:rPr>
              <a:t>Kotb, A. et al. (2015) 'Comparative effectiveness of different forms of telemedicine for individuals with heart failure', Cochrane Database of Systematic Reviews, (6).</a:t>
            </a:r>
            <a:endParaRPr lang="en-US" sz="850" dirty="0"/>
          </a:p>
        </p:txBody>
      </p:sp>
      <p:sp>
        <p:nvSpPr>
          <p:cNvPr id="5" name="Text 3"/>
          <p:cNvSpPr/>
          <p:nvPr/>
        </p:nvSpPr>
        <p:spPr>
          <a:xfrm>
            <a:off x="411480" y="1170432"/>
            <a:ext cx="8321040" cy="274320"/>
          </a:xfrm>
          <a:prstGeom prst="rect">
            <a:avLst/>
          </a:prstGeom>
          <a:noFill/>
          <a:ln/>
        </p:spPr>
        <p:txBody>
          <a:bodyPr wrap="square" lIns="0" tIns="0" rIns="0" bIns="0" rtlCol="0" anchor="ctr"/>
          <a:lstStyle/>
          <a:p>
            <a:pPr marL="0" indent="0">
              <a:buNone/>
            </a:pPr>
            <a:r>
              <a:rPr lang="en-US" sz="850" dirty="0">
                <a:solidFill>
                  <a:srgbClr val="1A1A2E"/>
                </a:solidFill>
                <a:latin typeface="Calibri" pitchFamily="34" charset="0"/>
                <a:ea typeface="Calibri" pitchFamily="34" charset="-122"/>
                <a:cs typeface="Calibri" pitchFamily="34" charset="-120"/>
              </a:rPr>
              <a:t>Marmot, M. et al. (2020) Health Equity in England: The Marmot Review 10 Years On. London: Institute of Health Equity.</a:t>
            </a:r>
            <a:endParaRPr lang="en-US" sz="850" dirty="0"/>
          </a:p>
        </p:txBody>
      </p:sp>
      <p:sp>
        <p:nvSpPr>
          <p:cNvPr id="6" name="Text 4"/>
          <p:cNvSpPr/>
          <p:nvPr/>
        </p:nvSpPr>
        <p:spPr>
          <a:xfrm>
            <a:off x="411480" y="1472184"/>
            <a:ext cx="8321040" cy="274320"/>
          </a:xfrm>
          <a:prstGeom prst="rect">
            <a:avLst/>
          </a:prstGeom>
          <a:noFill/>
          <a:ln/>
        </p:spPr>
        <p:txBody>
          <a:bodyPr wrap="square" lIns="0" tIns="0" rIns="0" bIns="0" rtlCol="0" anchor="ctr"/>
          <a:lstStyle/>
          <a:p>
            <a:pPr marL="0" indent="0">
              <a:buNone/>
            </a:pPr>
            <a:r>
              <a:rPr lang="en-US" sz="850" dirty="0">
                <a:solidFill>
                  <a:srgbClr val="1A1A2E"/>
                </a:solidFill>
                <a:latin typeface="Calibri" pitchFamily="34" charset="0"/>
                <a:ea typeface="Calibri" pitchFamily="34" charset="-122"/>
                <a:cs typeface="Calibri" pitchFamily="34" charset="-120"/>
              </a:rPr>
              <a:t>McCormack, B. and McCance, T. (2017) Person-centred Practice in Nursing and Health Care. 2nd edn. Oxford: Wiley-Blackwell.</a:t>
            </a:r>
            <a:endParaRPr lang="en-US" sz="850" dirty="0"/>
          </a:p>
        </p:txBody>
      </p:sp>
      <p:sp>
        <p:nvSpPr>
          <p:cNvPr id="7" name="Text 5"/>
          <p:cNvSpPr/>
          <p:nvPr/>
        </p:nvSpPr>
        <p:spPr>
          <a:xfrm>
            <a:off x="411480" y="1773936"/>
            <a:ext cx="8321040" cy="274320"/>
          </a:xfrm>
          <a:prstGeom prst="rect">
            <a:avLst/>
          </a:prstGeom>
          <a:noFill/>
          <a:ln/>
        </p:spPr>
        <p:txBody>
          <a:bodyPr wrap="square" lIns="0" tIns="0" rIns="0" bIns="0" rtlCol="0" anchor="ctr"/>
          <a:lstStyle/>
          <a:p>
            <a:pPr marL="0" indent="0">
              <a:buNone/>
            </a:pPr>
            <a:r>
              <a:rPr lang="en-US" sz="850" dirty="0">
                <a:solidFill>
                  <a:srgbClr val="1A1A2E"/>
                </a:solidFill>
                <a:latin typeface="Calibri" pitchFamily="34" charset="0"/>
                <a:ea typeface="Calibri" pitchFamily="34" charset="-122"/>
                <a:cs typeface="Calibri" pitchFamily="34" charset="-120"/>
              </a:rPr>
              <a:t>Mental Health Foundation (2021) Older People and Mental Health. London: Mental Health Foundation.</a:t>
            </a:r>
            <a:endParaRPr lang="en-US" sz="850" dirty="0"/>
          </a:p>
        </p:txBody>
      </p:sp>
      <p:sp>
        <p:nvSpPr>
          <p:cNvPr id="8" name="Text 6"/>
          <p:cNvSpPr/>
          <p:nvPr/>
        </p:nvSpPr>
        <p:spPr>
          <a:xfrm>
            <a:off x="411480" y="2075688"/>
            <a:ext cx="8321040" cy="274320"/>
          </a:xfrm>
          <a:prstGeom prst="rect">
            <a:avLst/>
          </a:prstGeom>
          <a:noFill/>
          <a:ln/>
        </p:spPr>
        <p:txBody>
          <a:bodyPr wrap="square" lIns="0" tIns="0" rIns="0" bIns="0" rtlCol="0" anchor="ctr"/>
          <a:lstStyle/>
          <a:p>
            <a:pPr marL="0" indent="0">
              <a:buNone/>
            </a:pPr>
            <a:r>
              <a:rPr lang="en-US" sz="850" dirty="0">
                <a:solidFill>
                  <a:srgbClr val="1A1A2E"/>
                </a:solidFill>
                <a:latin typeface="Calibri" pitchFamily="34" charset="0"/>
                <a:ea typeface="Calibri" pitchFamily="34" charset="-122"/>
                <a:cs typeface="Calibri" pitchFamily="34" charset="-120"/>
              </a:rPr>
              <a:t>NHS England (2019) The NHS Long Term Plan. London: NHS England. Available at: www.longtermplan.nhs.uk [Accessed: May 2026].</a:t>
            </a:r>
            <a:endParaRPr lang="en-US" sz="850" dirty="0"/>
          </a:p>
        </p:txBody>
      </p:sp>
      <p:sp>
        <p:nvSpPr>
          <p:cNvPr id="9" name="Text 7"/>
          <p:cNvSpPr/>
          <p:nvPr/>
        </p:nvSpPr>
        <p:spPr>
          <a:xfrm>
            <a:off x="411480" y="2377440"/>
            <a:ext cx="8321040" cy="274320"/>
          </a:xfrm>
          <a:prstGeom prst="rect">
            <a:avLst/>
          </a:prstGeom>
          <a:noFill/>
          <a:ln/>
        </p:spPr>
        <p:txBody>
          <a:bodyPr wrap="square" lIns="0" tIns="0" rIns="0" bIns="0" rtlCol="0" anchor="ctr"/>
          <a:lstStyle/>
          <a:p>
            <a:pPr marL="0" indent="0">
              <a:buNone/>
            </a:pPr>
            <a:r>
              <a:rPr lang="en-US" sz="850" dirty="0">
                <a:solidFill>
                  <a:srgbClr val="1A1A2E"/>
                </a:solidFill>
                <a:latin typeface="Calibri" pitchFamily="34" charset="0"/>
                <a:ea typeface="Calibri" pitchFamily="34" charset="-122"/>
                <a:cs typeface="Calibri" pitchFamily="34" charset="-120"/>
              </a:rPr>
              <a:t>NICE (2018) Intermediate Care Including Reablement [NG74]. London: NICE.</a:t>
            </a:r>
            <a:endParaRPr lang="en-US" sz="850" dirty="0"/>
          </a:p>
        </p:txBody>
      </p:sp>
      <p:sp>
        <p:nvSpPr>
          <p:cNvPr id="10" name="Text 8"/>
          <p:cNvSpPr/>
          <p:nvPr/>
        </p:nvSpPr>
        <p:spPr>
          <a:xfrm>
            <a:off x="411480" y="2679192"/>
            <a:ext cx="8321040" cy="274320"/>
          </a:xfrm>
          <a:prstGeom prst="rect">
            <a:avLst/>
          </a:prstGeom>
          <a:noFill/>
          <a:ln/>
        </p:spPr>
        <p:txBody>
          <a:bodyPr wrap="square" lIns="0" tIns="0" rIns="0" bIns="0" rtlCol="0" anchor="ctr"/>
          <a:lstStyle/>
          <a:p>
            <a:pPr marL="0" indent="0">
              <a:buNone/>
            </a:pPr>
            <a:r>
              <a:rPr lang="en-US" sz="850" dirty="0">
                <a:solidFill>
                  <a:srgbClr val="1A1A2E"/>
                </a:solidFill>
                <a:latin typeface="Calibri" pitchFamily="34" charset="0"/>
                <a:ea typeface="Calibri" pitchFamily="34" charset="-122"/>
                <a:cs typeface="Calibri" pitchFamily="34" charset="-120"/>
              </a:rPr>
              <a:t>Office for National Statistics (ONS) (2021) Internet Users, UK: 2021. Newport: ONS.</a:t>
            </a:r>
            <a:endParaRPr lang="en-US" sz="850" dirty="0"/>
          </a:p>
        </p:txBody>
      </p:sp>
      <p:sp>
        <p:nvSpPr>
          <p:cNvPr id="11" name="Text 9"/>
          <p:cNvSpPr/>
          <p:nvPr/>
        </p:nvSpPr>
        <p:spPr>
          <a:xfrm>
            <a:off x="411480" y="2980944"/>
            <a:ext cx="8321040" cy="274320"/>
          </a:xfrm>
          <a:prstGeom prst="rect">
            <a:avLst/>
          </a:prstGeom>
          <a:noFill/>
          <a:ln/>
        </p:spPr>
        <p:txBody>
          <a:bodyPr wrap="square" lIns="0" tIns="0" rIns="0" bIns="0" rtlCol="0" anchor="ctr"/>
          <a:lstStyle/>
          <a:p>
            <a:pPr marL="0" indent="0">
              <a:buNone/>
            </a:pPr>
            <a:r>
              <a:rPr lang="en-US" sz="850" dirty="0">
                <a:solidFill>
                  <a:srgbClr val="1A1A2E"/>
                </a:solidFill>
                <a:latin typeface="Calibri" pitchFamily="34" charset="0"/>
                <a:ea typeface="Calibri" pitchFamily="34" charset="-122"/>
                <a:cs typeface="Calibri" pitchFamily="34" charset="-120"/>
              </a:rPr>
              <a:t>Office for National Statistics (ONS) (2023) Living Longer: How Our Population Is Changing. Newport: ONS.</a:t>
            </a:r>
            <a:endParaRPr lang="en-US" sz="850" dirty="0"/>
          </a:p>
        </p:txBody>
      </p:sp>
      <p:sp>
        <p:nvSpPr>
          <p:cNvPr id="12" name="Text 10"/>
          <p:cNvSpPr/>
          <p:nvPr/>
        </p:nvSpPr>
        <p:spPr>
          <a:xfrm>
            <a:off x="411480" y="3282696"/>
            <a:ext cx="8321040" cy="274320"/>
          </a:xfrm>
          <a:prstGeom prst="rect">
            <a:avLst/>
          </a:prstGeom>
          <a:noFill/>
          <a:ln/>
        </p:spPr>
        <p:txBody>
          <a:bodyPr wrap="square" lIns="0" tIns="0" rIns="0" bIns="0" rtlCol="0" anchor="ctr"/>
          <a:lstStyle/>
          <a:p>
            <a:pPr marL="0" indent="0">
              <a:buNone/>
            </a:pPr>
            <a:r>
              <a:rPr lang="en-US" sz="850" dirty="0">
                <a:solidFill>
                  <a:srgbClr val="1A1A2E"/>
                </a:solidFill>
                <a:latin typeface="Calibri" pitchFamily="34" charset="0"/>
                <a:ea typeface="Calibri" pitchFamily="34" charset="-122"/>
                <a:cs typeface="Calibri" pitchFamily="34" charset="-120"/>
              </a:rPr>
              <a:t>Orpwood, R. et al. (2007) 'Findings from the ENABLE England study on dementia and technology', Journal of Telemedicine and Telecare, 13(2), pp. 69–74.</a:t>
            </a:r>
            <a:endParaRPr lang="en-US" sz="850" dirty="0"/>
          </a:p>
        </p:txBody>
      </p:sp>
      <p:sp>
        <p:nvSpPr>
          <p:cNvPr id="13" name="Text 11"/>
          <p:cNvSpPr/>
          <p:nvPr/>
        </p:nvSpPr>
        <p:spPr>
          <a:xfrm>
            <a:off x="411480" y="3584448"/>
            <a:ext cx="8321040" cy="274320"/>
          </a:xfrm>
          <a:prstGeom prst="rect">
            <a:avLst/>
          </a:prstGeom>
          <a:noFill/>
          <a:ln/>
        </p:spPr>
        <p:txBody>
          <a:bodyPr wrap="square" lIns="0" tIns="0" rIns="0" bIns="0" rtlCol="0" anchor="ctr"/>
          <a:lstStyle/>
          <a:p>
            <a:pPr marL="0" indent="0">
              <a:buNone/>
            </a:pPr>
            <a:r>
              <a:rPr lang="en-US" sz="850" dirty="0">
                <a:solidFill>
                  <a:srgbClr val="1A1A2E"/>
                </a:solidFill>
                <a:latin typeface="Calibri" pitchFamily="34" charset="0"/>
                <a:ea typeface="Calibri" pitchFamily="34" charset="-122"/>
                <a:cs typeface="Calibri" pitchFamily="34" charset="-120"/>
              </a:rPr>
              <a:t>Rowe, J.W. and Kahn, R.L. (1997) 'Successful aging', The Gerontologist, 37(4), pp. 433–440.</a:t>
            </a:r>
            <a:endParaRPr lang="en-US" sz="850" dirty="0"/>
          </a:p>
        </p:txBody>
      </p:sp>
      <p:sp>
        <p:nvSpPr>
          <p:cNvPr id="14" name="Text 12"/>
          <p:cNvSpPr/>
          <p:nvPr/>
        </p:nvSpPr>
        <p:spPr>
          <a:xfrm>
            <a:off x="411480" y="3886200"/>
            <a:ext cx="8321040" cy="274320"/>
          </a:xfrm>
          <a:prstGeom prst="rect">
            <a:avLst/>
          </a:prstGeom>
          <a:noFill/>
          <a:ln/>
        </p:spPr>
        <p:txBody>
          <a:bodyPr wrap="square" lIns="0" tIns="0" rIns="0" bIns="0" rtlCol="0" anchor="ctr"/>
          <a:lstStyle/>
          <a:p>
            <a:pPr marL="0" indent="0">
              <a:buNone/>
            </a:pPr>
            <a:r>
              <a:rPr lang="en-US" sz="850" dirty="0">
                <a:solidFill>
                  <a:srgbClr val="1A1A2E"/>
                </a:solidFill>
                <a:latin typeface="Calibri" pitchFamily="34" charset="0"/>
                <a:ea typeface="Calibri" pitchFamily="34" charset="-122"/>
                <a:cs typeface="Calibri" pitchFamily="34" charset="-120"/>
              </a:rPr>
              <a:t>Skills for Care (2023) The State of the Adult Social Care Sector and Workforce in England. Leeds: Skills for Care.</a:t>
            </a:r>
            <a:endParaRPr lang="en-US" sz="850" dirty="0"/>
          </a:p>
        </p:txBody>
      </p:sp>
      <p:sp>
        <p:nvSpPr>
          <p:cNvPr id="15" name="Text 13"/>
          <p:cNvSpPr/>
          <p:nvPr/>
        </p:nvSpPr>
        <p:spPr>
          <a:xfrm>
            <a:off x="411480" y="4187952"/>
            <a:ext cx="8321040" cy="274320"/>
          </a:xfrm>
          <a:prstGeom prst="rect">
            <a:avLst/>
          </a:prstGeom>
          <a:noFill/>
          <a:ln/>
        </p:spPr>
        <p:txBody>
          <a:bodyPr wrap="square" lIns="0" tIns="0" rIns="0" bIns="0" rtlCol="0" anchor="ctr"/>
          <a:lstStyle/>
          <a:p>
            <a:pPr marL="0" indent="0">
              <a:buNone/>
            </a:pPr>
            <a:r>
              <a:rPr lang="en-US" sz="850" dirty="0">
                <a:solidFill>
                  <a:srgbClr val="1A1A2E"/>
                </a:solidFill>
                <a:latin typeface="Calibri" pitchFamily="34" charset="0"/>
                <a:ea typeface="Calibri" pitchFamily="34" charset="-122"/>
                <a:cs typeface="Calibri" pitchFamily="34" charset="-120"/>
              </a:rPr>
              <a:t>Victor, C.R. (2010) Ageing, Health and Care. Bristol: Policy Press.</a:t>
            </a:r>
            <a:endParaRPr lang="en-US" sz="850" dirty="0"/>
          </a:p>
        </p:txBody>
      </p:sp>
      <p:sp>
        <p:nvSpPr>
          <p:cNvPr id="16" name="Text 14"/>
          <p:cNvSpPr/>
          <p:nvPr/>
        </p:nvSpPr>
        <p:spPr>
          <a:xfrm>
            <a:off x="411480" y="4489704"/>
            <a:ext cx="8321040" cy="274320"/>
          </a:xfrm>
          <a:prstGeom prst="rect">
            <a:avLst/>
          </a:prstGeom>
          <a:noFill/>
          <a:ln/>
        </p:spPr>
        <p:txBody>
          <a:bodyPr wrap="square" lIns="0" tIns="0" rIns="0" bIns="0" rtlCol="0" anchor="ctr"/>
          <a:lstStyle/>
          <a:p>
            <a:pPr marL="0" indent="0">
              <a:buNone/>
            </a:pPr>
            <a:r>
              <a:rPr lang="en-US" sz="850" dirty="0">
                <a:solidFill>
                  <a:srgbClr val="1A1A2E"/>
                </a:solidFill>
                <a:latin typeface="Calibri" pitchFamily="34" charset="0"/>
                <a:ea typeface="Calibri" pitchFamily="34" charset="-122"/>
                <a:cs typeface="Calibri" pitchFamily="34" charset="-120"/>
              </a:rPr>
              <a:t>Wada, K. and Shibata, T. (2007) 'Living with PARO: Investigating the long-term effects of an interactive robot', Proceedings of the IEEE, 96(11), pp. 1798–1812.</a:t>
            </a:r>
            <a:endParaRPr lang="en-US" sz="850" dirty="0"/>
          </a:p>
        </p:txBody>
      </p:sp>
      <p:sp>
        <p:nvSpPr>
          <p:cNvPr id="17" name="Text 15"/>
          <p:cNvSpPr/>
          <p:nvPr/>
        </p:nvSpPr>
        <p:spPr>
          <a:xfrm>
            <a:off x="411480" y="4791456"/>
            <a:ext cx="8321040" cy="274320"/>
          </a:xfrm>
          <a:prstGeom prst="rect">
            <a:avLst/>
          </a:prstGeom>
          <a:noFill/>
          <a:ln/>
        </p:spPr>
        <p:txBody>
          <a:bodyPr wrap="square" lIns="0" tIns="0" rIns="0" bIns="0" rtlCol="0" anchor="ctr"/>
          <a:lstStyle/>
          <a:p>
            <a:pPr marL="0" indent="0">
              <a:buNone/>
            </a:pPr>
            <a:r>
              <a:rPr lang="en-US" sz="850" dirty="0">
                <a:solidFill>
                  <a:srgbClr val="1A1A2E"/>
                </a:solidFill>
                <a:latin typeface="Calibri" pitchFamily="34" charset="0"/>
                <a:ea typeface="Calibri" pitchFamily="34" charset="-122"/>
                <a:cs typeface="Calibri" pitchFamily="34" charset="-120"/>
              </a:rPr>
              <a:t>World Health Organization (WHO) (2022) Ageing and Health [Fact sheet]. Geneva: WHO. Available at: www.who.int [Accessed: May 2026].</a:t>
            </a:r>
            <a:endParaRPr lang="en-US" sz="8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89ABA28F046F04E92B9341F710745C9" ma:contentTypeVersion="9" ma:contentTypeDescription="Create a new document." ma:contentTypeScope="" ma:versionID="1d386544c91143f25ec621a633f3618b">
  <xsd:schema xmlns:xsd="http://www.w3.org/2001/XMLSchema" xmlns:xs="http://www.w3.org/2001/XMLSchema" xmlns:p="http://schemas.microsoft.com/office/2006/metadata/properties" xmlns:ns3="a653a6be-78ee-4b80-ae82-fa43b262699b" xmlns:ns4="94f14c45-4680-4fdb-90a1-beddc8a22c58" targetNamespace="http://schemas.microsoft.com/office/2006/metadata/properties" ma:root="true" ma:fieldsID="736cbe884e8edebdc3eee0c2eba1f5cd" ns3:_="" ns4:_="">
    <xsd:import namespace="a653a6be-78ee-4b80-ae82-fa43b262699b"/>
    <xsd:import namespace="94f14c45-4680-4fdb-90a1-beddc8a22c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653a6be-78ee-4b80-ae82-fa43b262699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4f14c45-4680-4fdb-90a1-beddc8a22c58"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653a6be-78ee-4b80-ae82-fa43b262699b" xsi:nil="true"/>
  </documentManagement>
</p:properties>
</file>

<file path=customXml/itemProps1.xml><?xml version="1.0" encoding="utf-8"?>
<ds:datastoreItem xmlns:ds="http://schemas.openxmlformats.org/officeDocument/2006/customXml" ds:itemID="{B6C362A6-8A3C-40DC-93F7-70567C78B1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653a6be-78ee-4b80-ae82-fa43b262699b"/>
    <ds:schemaRef ds:uri="94f14c45-4680-4fdb-90a1-beddc8a22c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EF6CA39-B96B-4405-8F1B-758FFE5A819D}">
  <ds:schemaRefs>
    <ds:schemaRef ds:uri="http://schemas.microsoft.com/sharepoint/v3/contenttype/forms"/>
  </ds:schemaRefs>
</ds:datastoreItem>
</file>

<file path=customXml/itemProps3.xml><?xml version="1.0" encoding="utf-8"?>
<ds:datastoreItem xmlns:ds="http://schemas.openxmlformats.org/officeDocument/2006/customXml" ds:itemID="{F94C8E2B-1594-4D0E-9A99-187C43341C7B}">
  <ds:schemaRefs>
    <ds:schemaRef ds:uri="http://purl.org/dc/terms/"/>
    <ds:schemaRef ds:uri="http://schemas.microsoft.com/office/2006/metadata/properties"/>
    <ds:schemaRef ds:uri="http://www.w3.org/XML/1998/namespace"/>
    <ds:schemaRef ds:uri="http://schemas.openxmlformats.org/package/2006/metadata/core-properties"/>
    <ds:schemaRef ds:uri="http://schemas.microsoft.com/office/2006/documentManagement/types"/>
    <ds:schemaRef ds:uri="http://purl.org/dc/elements/1.1/"/>
    <ds:schemaRef ds:uri="http://schemas.microsoft.com/office/infopath/2007/PartnerControls"/>
    <ds:schemaRef ds:uri="94f14c45-4680-4fdb-90a1-beddc8a22c58"/>
    <ds:schemaRef ds:uri="a653a6be-78ee-4b80-ae82-fa43b262699b"/>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904</TotalTime>
  <Words>3253</Words>
  <Application>Microsoft Office PowerPoint</Application>
  <PresentationFormat>On-screen Show (16:9)</PresentationFormat>
  <Paragraphs>214</Paragraphs>
  <Slides>17</Slides>
  <Notes>17</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the Older Person – Component 1</dc:title>
  <dc:subject>PptxGenJS Presentation</dc:subject>
  <dc:creator>Student</dc:creator>
  <cp:lastModifiedBy>Bouchra El Imrani Taidi (2321157)</cp:lastModifiedBy>
  <cp:revision>9</cp:revision>
  <dcterms:created xsi:type="dcterms:W3CDTF">2026-06-20T22:36:05Z</dcterms:created>
  <dcterms:modified xsi:type="dcterms:W3CDTF">2026-06-23T23:54:34Z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0x010100189ABA28F046F04E92B9341F710745C9</vt:lpwstr>
  </property>
</Properties>
</file>