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slides/slide55.xml" ContentType="application/vnd.openxmlformats-officedocument.presentationml.slide+xml"/>
  <Override PartName="/ppt/slides/slide56.xml" ContentType="application/vnd.openxmlformats-officedocument.presentationml.slide+xml"/>
  <Override PartName="/ppt/slides/slide57.xml" ContentType="application/vnd.openxmlformats-officedocument.presentationml.slide+xml"/>
  <Override PartName="/ppt/slides/slide58.xml" ContentType="application/vnd.openxmlformats-officedocument.presentationml.slide+xml"/>
  <Override PartName="/ppt/slides/slide59.xml" ContentType="application/vnd.openxmlformats-officedocument.presentationml.slide+xml"/>
  <Override PartName="/ppt/slides/slide60.xml" ContentType="application/vnd.openxmlformats-officedocument.presentationml.slide+xml"/>
  <Override PartName="/ppt/slides/slide61.xml" ContentType="application/vnd.openxmlformats-officedocument.presentationml.slide+xml"/>
  <Override PartName="/ppt/slides/slide62.xml" ContentType="application/vnd.openxmlformats-officedocument.presentationml.slide+xml"/>
  <Override PartName="/ppt/slides/slide63.xml" ContentType="application/vnd.openxmlformats-officedocument.presentationml.slide+xml"/>
  <Override PartName="/ppt/slides/slide64.xml" ContentType="application/vnd.openxmlformats-officedocument.presentationml.slide+xml"/>
  <Override PartName="/ppt/slides/slide65.xml" ContentType="application/vnd.openxmlformats-officedocument.presentationml.slide+xml"/>
  <Override PartName="/ppt/slides/slide66.xml" ContentType="application/vnd.openxmlformats-officedocument.presentationml.slide+xml"/>
  <Override PartName="/ppt/slides/slide67.xml" ContentType="application/vnd.openxmlformats-officedocument.presentationml.slide+xml"/>
  <Override PartName="/ppt/slides/slide68.xml" ContentType="application/vnd.openxmlformats-officedocument.presentationml.slide+xml"/>
  <Override PartName="/ppt/slides/slide69.xml" ContentType="application/vnd.openxmlformats-officedocument.presentationml.slide+xml"/>
  <Override PartName="/ppt/slides/slide70.xml" ContentType="application/vnd.openxmlformats-officedocument.presentationml.slide+xml"/>
  <Override PartName="/ppt/slides/slide71.xml" ContentType="application/vnd.openxmlformats-officedocument.presentationml.slide+xml"/>
  <Override PartName="/ppt/slides/slide72.xml" ContentType="application/vnd.openxmlformats-officedocument.presentationml.slide+xml"/>
  <Override PartName="/ppt/slides/slide7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75"/>
  </p:notesMasterIdLst>
  <p:sldIdLst>
    <p:sldId id="256" r:id="rId2"/>
    <p:sldId id="317" r:id="rId3"/>
    <p:sldId id="329" r:id="rId4"/>
    <p:sldId id="323" r:id="rId5"/>
    <p:sldId id="324" r:id="rId6"/>
    <p:sldId id="325" r:id="rId7"/>
    <p:sldId id="326" r:id="rId8"/>
    <p:sldId id="257" r:id="rId9"/>
    <p:sldId id="328" r:id="rId10"/>
    <p:sldId id="258" r:id="rId11"/>
    <p:sldId id="259" r:id="rId12"/>
    <p:sldId id="260" r:id="rId13"/>
    <p:sldId id="262" r:id="rId14"/>
    <p:sldId id="264" r:id="rId15"/>
    <p:sldId id="265" r:id="rId16"/>
    <p:sldId id="266" r:id="rId17"/>
    <p:sldId id="263" r:id="rId18"/>
    <p:sldId id="267" r:id="rId19"/>
    <p:sldId id="268" r:id="rId20"/>
    <p:sldId id="269" r:id="rId21"/>
    <p:sldId id="270" r:id="rId22"/>
    <p:sldId id="271" r:id="rId23"/>
    <p:sldId id="272" r:id="rId24"/>
    <p:sldId id="273" r:id="rId25"/>
    <p:sldId id="274" r:id="rId26"/>
    <p:sldId id="275" r:id="rId27"/>
    <p:sldId id="276" r:id="rId28"/>
    <p:sldId id="277" r:id="rId29"/>
    <p:sldId id="278" r:id="rId30"/>
    <p:sldId id="282" r:id="rId31"/>
    <p:sldId id="279" r:id="rId32"/>
    <p:sldId id="327" r:id="rId33"/>
    <p:sldId id="318" r:id="rId34"/>
    <p:sldId id="319" r:id="rId35"/>
    <p:sldId id="320" r:id="rId36"/>
    <p:sldId id="321" r:id="rId37"/>
    <p:sldId id="322" r:id="rId38"/>
    <p:sldId id="280" r:id="rId39"/>
    <p:sldId id="281" r:id="rId40"/>
    <p:sldId id="283" r:id="rId41"/>
    <p:sldId id="284" r:id="rId42"/>
    <p:sldId id="285" r:id="rId43"/>
    <p:sldId id="286" r:id="rId44"/>
    <p:sldId id="287" r:id="rId45"/>
    <p:sldId id="288" r:id="rId46"/>
    <p:sldId id="289" r:id="rId47"/>
    <p:sldId id="290" r:id="rId48"/>
    <p:sldId id="291" r:id="rId49"/>
    <p:sldId id="294" r:id="rId50"/>
    <p:sldId id="292" r:id="rId51"/>
    <p:sldId id="295" r:id="rId52"/>
    <p:sldId id="293" r:id="rId53"/>
    <p:sldId id="296" r:id="rId54"/>
    <p:sldId id="297" r:id="rId55"/>
    <p:sldId id="298" r:id="rId56"/>
    <p:sldId id="299" r:id="rId57"/>
    <p:sldId id="300" r:id="rId58"/>
    <p:sldId id="316" r:id="rId59"/>
    <p:sldId id="301" r:id="rId60"/>
    <p:sldId id="302" r:id="rId61"/>
    <p:sldId id="303" r:id="rId62"/>
    <p:sldId id="304" r:id="rId63"/>
    <p:sldId id="305" r:id="rId64"/>
    <p:sldId id="306" r:id="rId65"/>
    <p:sldId id="307" r:id="rId66"/>
    <p:sldId id="308" r:id="rId67"/>
    <p:sldId id="309" r:id="rId68"/>
    <p:sldId id="310" r:id="rId69"/>
    <p:sldId id="311" r:id="rId70"/>
    <p:sldId id="312" r:id="rId71"/>
    <p:sldId id="313" r:id="rId72"/>
    <p:sldId id="314" r:id="rId73"/>
    <p:sldId id="315" r:id="rId74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234" y="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50" Type="http://schemas.openxmlformats.org/officeDocument/2006/relationships/slide" Target="slides/slide49.xml"/><Relationship Id="rId55" Type="http://schemas.openxmlformats.org/officeDocument/2006/relationships/slide" Target="slides/slide54.xml"/><Relationship Id="rId63" Type="http://schemas.openxmlformats.org/officeDocument/2006/relationships/slide" Target="slides/slide62.xml"/><Relationship Id="rId68" Type="http://schemas.openxmlformats.org/officeDocument/2006/relationships/slide" Target="slides/slide67.xml"/><Relationship Id="rId76" Type="http://schemas.openxmlformats.org/officeDocument/2006/relationships/presProps" Target="presProps.xml"/><Relationship Id="rId7" Type="http://schemas.openxmlformats.org/officeDocument/2006/relationships/slide" Target="slides/slide6.xml"/><Relationship Id="rId71" Type="http://schemas.openxmlformats.org/officeDocument/2006/relationships/slide" Target="slides/slide70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3" Type="http://schemas.openxmlformats.org/officeDocument/2006/relationships/slide" Target="slides/slide52.xml"/><Relationship Id="rId58" Type="http://schemas.openxmlformats.org/officeDocument/2006/relationships/slide" Target="slides/slide57.xml"/><Relationship Id="rId66" Type="http://schemas.openxmlformats.org/officeDocument/2006/relationships/slide" Target="slides/slide65.xml"/><Relationship Id="rId74" Type="http://schemas.openxmlformats.org/officeDocument/2006/relationships/slide" Target="slides/slide73.xml"/><Relationship Id="rId79" Type="http://schemas.openxmlformats.org/officeDocument/2006/relationships/tableStyles" Target="tableStyles.xml"/><Relationship Id="rId5" Type="http://schemas.openxmlformats.org/officeDocument/2006/relationships/slide" Target="slides/slide4.xml"/><Relationship Id="rId61" Type="http://schemas.openxmlformats.org/officeDocument/2006/relationships/slide" Target="slides/slide60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slide" Target="slides/slide51.xml"/><Relationship Id="rId60" Type="http://schemas.openxmlformats.org/officeDocument/2006/relationships/slide" Target="slides/slide59.xml"/><Relationship Id="rId65" Type="http://schemas.openxmlformats.org/officeDocument/2006/relationships/slide" Target="slides/slide64.xml"/><Relationship Id="rId73" Type="http://schemas.openxmlformats.org/officeDocument/2006/relationships/slide" Target="slides/slide72.xml"/><Relationship Id="rId78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56" Type="http://schemas.openxmlformats.org/officeDocument/2006/relationships/slide" Target="slides/slide55.xml"/><Relationship Id="rId64" Type="http://schemas.openxmlformats.org/officeDocument/2006/relationships/slide" Target="slides/slide63.xml"/><Relationship Id="rId69" Type="http://schemas.openxmlformats.org/officeDocument/2006/relationships/slide" Target="slides/slide68.xml"/><Relationship Id="rId77" Type="http://schemas.openxmlformats.org/officeDocument/2006/relationships/viewProps" Target="viewProps.xml"/><Relationship Id="rId8" Type="http://schemas.openxmlformats.org/officeDocument/2006/relationships/slide" Target="slides/slide7.xml"/><Relationship Id="rId51" Type="http://schemas.openxmlformats.org/officeDocument/2006/relationships/slide" Target="slides/slide50.xml"/><Relationship Id="rId72" Type="http://schemas.openxmlformats.org/officeDocument/2006/relationships/slide" Target="slides/slide71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59" Type="http://schemas.openxmlformats.org/officeDocument/2006/relationships/slide" Target="slides/slide58.xml"/><Relationship Id="rId67" Type="http://schemas.openxmlformats.org/officeDocument/2006/relationships/slide" Target="slides/slide66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54" Type="http://schemas.openxmlformats.org/officeDocument/2006/relationships/slide" Target="slides/slide53.xml"/><Relationship Id="rId62" Type="http://schemas.openxmlformats.org/officeDocument/2006/relationships/slide" Target="slides/slide61.xml"/><Relationship Id="rId70" Type="http://schemas.openxmlformats.org/officeDocument/2006/relationships/slide" Target="slides/slide69.xml"/><Relationship Id="rId75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slide" Target="slides/slide48.xml"/><Relationship Id="rId57" Type="http://schemas.openxmlformats.org/officeDocument/2006/relationships/slide" Target="slides/slide56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9AFEE0A-57BD-4F13-837E-4F2C03CC0DEA}" type="datetimeFigureOut">
              <a:rPr lang="en-GB" smtClean="0"/>
              <a:t>20/04/2016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EE19799-86E7-495A-9F26-E6FB1E03B0E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0434214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fld id="{F2CB968A-9E01-4B75-A2CC-5C4D7E1D3CC0}" type="slidenum">
              <a:rPr lang="en-GB" altLang="en-US" sz="1200"/>
              <a:pPr eaLnBrk="1" hangingPunct="1"/>
              <a:t>4</a:t>
            </a:fld>
            <a:endParaRPr lang="en-GB" altLang="en-US" sz="1200"/>
          </a:p>
        </p:txBody>
      </p:sp>
      <p:sp>
        <p:nvSpPr>
          <p:cNvPr id="2765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7652" name="Rectangle 3"/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endParaRPr lang="en-US" altLang="en-US" smtClean="0"/>
          </a:p>
        </p:txBody>
      </p:sp>
    </p:spTree>
    <p:extLst>
      <p:ext uri="{BB962C8B-B14F-4D97-AF65-F5344CB8AC3E}">
        <p14:creationId xmlns:p14="http://schemas.microsoft.com/office/powerpoint/2010/main" val="405688052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fld id="{8BCCF5F4-2950-4757-BCD0-CDA390EBFB0E}" type="slidenum">
              <a:rPr lang="en-GB" altLang="en-US" sz="1200"/>
              <a:pPr eaLnBrk="1" hangingPunct="1"/>
              <a:t>5</a:t>
            </a:fld>
            <a:endParaRPr lang="en-GB" altLang="en-US" sz="1200"/>
          </a:p>
        </p:txBody>
      </p:sp>
      <p:sp>
        <p:nvSpPr>
          <p:cNvPr id="2867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8676" name="Rectangle 3"/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endParaRPr lang="en-US" altLang="en-US" smtClean="0"/>
          </a:p>
        </p:txBody>
      </p:sp>
    </p:spTree>
    <p:extLst>
      <p:ext uri="{BB962C8B-B14F-4D97-AF65-F5344CB8AC3E}">
        <p14:creationId xmlns:p14="http://schemas.microsoft.com/office/powerpoint/2010/main" val="63228375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fld id="{A305E522-6C33-4D62-8C9A-9C4CAFCF9C51}" type="slidenum">
              <a:rPr lang="en-GB" altLang="en-US" sz="1200"/>
              <a:pPr eaLnBrk="1" hangingPunct="1"/>
              <a:t>6</a:t>
            </a:fld>
            <a:endParaRPr lang="en-GB" altLang="en-US" sz="1200"/>
          </a:p>
        </p:txBody>
      </p:sp>
      <p:sp>
        <p:nvSpPr>
          <p:cNvPr id="2969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9700" name="Rectangle 3"/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endParaRPr lang="en-US" altLang="en-US" smtClean="0"/>
          </a:p>
        </p:txBody>
      </p:sp>
    </p:spTree>
    <p:extLst>
      <p:ext uri="{BB962C8B-B14F-4D97-AF65-F5344CB8AC3E}">
        <p14:creationId xmlns:p14="http://schemas.microsoft.com/office/powerpoint/2010/main" val="161816175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fld id="{F00DB973-D4DB-4977-A19C-C45A4CC7B8A7}" type="slidenum">
              <a:rPr lang="en-GB" altLang="en-US" sz="1200"/>
              <a:pPr eaLnBrk="1" hangingPunct="1"/>
              <a:t>7</a:t>
            </a:fld>
            <a:endParaRPr lang="en-GB" altLang="en-US" sz="1200"/>
          </a:p>
        </p:txBody>
      </p:sp>
      <p:sp>
        <p:nvSpPr>
          <p:cNvPr id="3072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0724" name="Rectangle 3"/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endParaRPr lang="en-US" altLang="en-US" smtClean="0"/>
          </a:p>
        </p:txBody>
      </p:sp>
    </p:spTree>
    <p:extLst>
      <p:ext uri="{BB962C8B-B14F-4D97-AF65-F5344CB8AC3E}">
        <p14:creationId xmlns:p14="http://schemas.microsoft.com/office/powerpoint/2010/main" val="159398787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Straight Connector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Title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  <p:sp>
        <p:nvSpPr>
          <p:cNvPr id="16" name="Date Placeholder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B97D9B-ABB7-4734-BD8A-509B2709D382}" type="datetimeFigureOut">
              <a:rPr lang="en-GB" smtClean="0"/>
              <a:t>20/04/2016</a:t>
            </a:fld>
            <a:endParaRPr lang="en-GB"/>
          </a:p>
        </p:txBody>
      </p:sp>
      <p:sp>
        <p:nvSpPr>
          <p:cNvPr id="2" name="Footer Placeholder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5" name="Slide Number Placeholder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5A592FA3-488F-4F05-B59C-E87DC1B47C5C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Title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27" name="Content Placeholder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25" name="Date Placeholder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B97D9B-ABB7-4734-BD8A-509B2709D382}" type="datetimeFigureOut">
              <a:rPr lang="en-GB" smtClean="0"/>
              <a:t>20/04/2016</a:t>
            </a:fld>
            <a:endParaRPr lang="en-GB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en-GB"/>
          </a:p>
        </p:txBody>
      </p:sp>
      <p:sp>
        <p:nvSpPr>
          <p:cNvPr id="16" name="Slide Number Placeholder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5A592FA3-488F-4F05-B59C-E87DC1B47C5C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Straight Connector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Text Placeholder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19" name="Date Placeholder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B97D9B-ABB7-4734-BD8A-509B2709D382}" type="datetimeFigureOut">
              <a:rPr lang="en-GB" smtClean="0"/>
              <a:t>20/04/2016</a:t>
            </a:fld>
            <a:endParaRPr lang="en-GB"/>
          </a:p>
        </p:txBody>
      </p:sp>
      <p:sp>
        <p:nvSpPr>
          <p:cNvPr id="11" name="Footer Placeholder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6" name="Slide Number Placeholder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592FA3-488F-4F05-B59C-E87DC1B47C5C}" type="slidenum">
              <a:rPr lang="en-GB" smtClean="0"/>
              <a:t>‹#›</a:t>
            </a:fld>
            <a:endParaRPr lang="en-GB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Title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14" name="Content Placeholder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13" name="Content Placeholder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21" name="Date Placeholder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B97D9B-ABB7-4734-BD8A-509B2709D382}" type="datetimeFigureOut">
              <a:rPr lang="en-GB" smtClean="0"/>
              <a:t>20/04/2016</a:t>
            </a:fld>
            <a:endParaRPr lang="en-GB"/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1" name="Slide Number Placeholder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592FA3-488F-4F05-B59C-E87DC1B47C5C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Title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25" name="Text Placeholder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28" name="Content Placeholder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B97D9B-ABB7-4734-BD8A-509B2709D382}" type="datetimeFigureOut">
              <a:rPr lang="en-GB" smtClean="0"/>
              <a:t>20/04/2016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5A592FA3-488F-4F05-B59C-E87DC1B47C5C}" type="slidenum">
              <a:rPr lang="en-GB" smtClean="0"/>
              <a:t>‹#›</a:t>
            </a:fld>
            <a:endParaRPr lang="en-GB"/>
          </a:p>
        </p:txBody>
      </p:sp>
      <p:sp>
        <p:nvSpPr>
          <p:cNvPr id="11" name="Straight Connector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Title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12" name="Date Placeholder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B97D9B-ABB7-4734-BD8A-509B2709D382}" type="datetimeFigureOut">
              <a:rPr lang="en-GB" smtClean="0"/>
              <a:t>20/04/2016</a:t>
            </a:fld>
            <a:endParaRPr lang="en-GB"/>
          </a:p>
        </p:txBody>
      </p:sp>
      <p:sp>
        <p:nvSpPr>
          <p:cNvPr id="21" name="Footer Placeholder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592FA3-488F-4F05-B59C-E87DC1B47C5C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B97D9B-ABB7-4734-BD8A-509B2709D382}" type="datetimeFigureOut">
              <a:rPr lang="en-GB" smtClean="0"/>
              <a:t>20/04/2016</a:t>
            </a:fld>
            <a:endParaRPr lang="en-GB"/>
          </a:p>
        </p:txBody>
      </p:sp>
      <p:sp>
        <p:nvSpPr>
          <p:cNvPr id="24" name="Footer Placeholder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592FA3-488F-4F05-B59C-E87DC1B47C5C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Straight Connector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Title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26" name="Text Placeholder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14" name="Content Placeholder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25" name="Date Placeholder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B97D9B-ABB7-4734-BD8A-509B2709D382}" type="datetimeFigureOut">
              <a:rPr lang="en-GB" smtClean="0"/>
              <a:t>20/04/2016</a:t>
            </a:fld>
            <a:endParaRPr lang="en-GB"/>
          </a:p>
        </p:txBody>
      </p:sp>
      <p:sp>
        <p:nvSpPr>
          <p:cNvPr id="29" name="Footer Placeholder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592FA3-488F-4F05-B59C-E87DC1B47C5C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en-US" smtClean="0"/>
              <a:t>Click icon to add picture</a:t>
            </a:r>
            <a:endParaRPr kumimoji="0"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B97D9B-ABB7-4734-BD8A-509B2709D382}" type="datetimeFigureOut">
              <a:rPr lang="en-GB" smtClean="0"/>
              <a:t>20/04/2016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1" name="Slide Number Placeholder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592FA3-488F-4F05-B59C-E87DC1B47C5C}" type="slidenum">
              <a:rPr lang="en-GB" smtClean="0"/>
              <a:t>‹#›</a:t>
            </a:fld>
            <a:endParaRPr lang="en-GB"/>
          </a:p>
        </p:txBody>
      </p:sp>
      <p:sp>
        <p:nvSpPr>
          <p:cNvPr id="17" name="Title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26" name="Text Placeholder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B97D9B-ABB7-4734-BD8A-509B2709D382}" type="datetimeFigureOut">
              <a:rPr lang="en-GB" smtClean="0"/>
              <a:t>20/04/2016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592FA3-488F-4F05-B59C-E87DC1B47C5C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B97D9B-ABB7-4734-BD8A-509B2709D382}" type="datetimeFigureOut">
              <a:rPr lang="en-GB" smtClean="0"/>
              <a:t>20/04/2016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592FA3-488F-4F05-B59C-E87DC1B47C5C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Straight Connector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Text Placeholder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/>
          </a:p>
        </p:txBody>
      </p:sp>
      <p:sp>
        <p:nvSpPr>
          <p:cNvPr id="11" name="Date Placeholder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35B97D9B-ABB7-4734-BD8A-509B2709D382}" type="datetimeFigureOut">
              <a:rPr lang="en-GB" smtClean="0"/>
              <a:t>20/04/2016</a:t>
            </a:fld>
            <a:endParaRPr lang="en-GB"/>
          </a:p>
        </p:txBody>
      </p:sp>
      <p:sp>
        <p:nvSpPr>
          <p:cNvPr id="28" name="Footer Placeholder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5A592FA3-488F-4F05-B59C-E87DC1B47C5C}" type="slidenum">
              <a:rPr lang="en-GB" smtClean="0"/>
              <a:t>‹#›</a:t>
            </a:fld>
            <a:endParaRPr lang="en-GB"/>
          </a:p>
        </p:txBody>
      </p:sp>
      <p:sp>
        <p:nvSpPr>
          <p:cNvPr id="10" name="Title Placeholder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9" name="Straight Connector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Straight Connector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5.png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4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13.png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4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4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7" Type="http://schemas.openxmlformats.org/officeDocument/2006/relationships/image" Target="../media/image22.png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21.png"/><Relationship Id="rId5" Type="http://schemas.openxmlformats.org/officeDocument/2006/relationships/image" Target="../media/image20.png"/><Relationship Id="rId4" Type="http://schemas.openxmlformats.org/officeDocument/2006/relationships/image" Target="../media/image19.png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4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emf"/><Relationship Id="rId1" Type="http://schemas.openxmlformats.org/officeDocument/2006/relationships/slideLayout" Target="../slideLayouts/slideLayout2.xml"/></Relationships>
</file>

<file path=ppt/slides/_rels/slide4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28.png"/></Relationships>
</file>

<file path=ppt/slides/_rels/slide4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emf"/><Relationship Id="rId1" Type="http://schemas.openxmlformats.org/officeDocument/2006/relationships/slideLayout" Target="../slideLayouts/slideLayout2.xml"/></Relationships>
</file>

<file path=ppt/slides/_rels/slide4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4.xml"/></Relationships>
</file>

<file path=ppt/slides/_rels/slide5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2.xml"/></Relationships>
</file>

<file path=ppt/slides/_rels/slide5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png"/><Relationship Id="rId1" Type="http://schemas.openxmlformats.org/officeDocument/2006/relationships/slideLayout" Target="../slideLayouts/slideLayout2.xml"/></Relationships>
</file>

<file path=ppt/slides/_rels/slide5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3.emf"/><Relationship Id="rId1" Type="http://schemas.openxmlformats.org/officeDocument/2006/relationships/slideLayout" Target="../slideLayouts/slideLayout2.xml"/></Relationships>
</file>

<file path=ppt/slides/_rels/slide6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4.emf"/><Relationship Id="rId1" Type="http://schemas.openxmlformats.org/officeDocument/2006/relationships/slideLayout" Target="../slideLayouts/slideLayout2.xml"/></Relationships>
</file>

<file path=ppt/slides/_rels/slide6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6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6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png"/><Relationship Id="rId2" Type="http://schemas.openxmlformats.org/officeDocument/2006/relationships/image" Target="../media/image35.jpeg"/><Relationship Id="rId1" Type="http://schemas.openxmlformats.org/officeDocument/2006/relationships/slideLayout" Target="../slideLayouts/slideLayout4.xml"/></Relationships>
</file>

<file path=ppt/slides/_rels/slide6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.png"/><Relationship Id="rId2" Type="http://schemas.openxmlformats.org/officeDocument/2006/relationships/image" Target="../media/image37.png"/><Relationship Id="rId1" Type="http://schemas.openxmlformats.org/officeDocument/2006/relationships/slideLayout" Target="../slideLayouts/slideLayout4.xml"/></Relationships>
</file>

<file path=ppt/slides/_rels/slide6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9.emf"/><Relationship Id="rId1" Type="http://schemas.openxmlformats.org/officeDocument/2006/relationships/slideLayout" Target="../slideLayouts/slideLayout2.xml"/></Relationships>
</file>

<file path=ppt/slides/_rels/slide7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1.png"/><Relationship Id="rId2" Type="http://schemas.openxmlformats.org/officeDocument/2006/relationships/image" Target="../media/image40.png"/><Relationship Id="rId1" Type="http://schemas.openxmlformats.org/officeDocument/2006/relationships/slideLayout" Target="../slideLayouts/slideLayout4.xml"/></Relationships>
</file>

<file path=ppt/slides/_rels/slide7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Leadership in Sport and Exercise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Dr Stuart Jones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142104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Aims of the Lecture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</a:t>
            </a:r>
            <a:r>
              <a:rPr lang="en-GB" dirty="0" smtClean="0"/>
              <a:t>o </a:t>
            </a:r>
            <a:r>
              <a:rPr lang="en-GB" dirty="0" smtClean="0"/>
              <a:t>examine why it is important to research Leadership. </a:t>
            </a:r>
          </a:p>
          <a:p>
            <a:endParaRPr lang="en-GB" dirty="0"/>
          </a:p>
          <a:p>
            <a:r>
              <a:rPr lang="en-GB" dirty="0" smtClean="0"/>
              <a:t>To provide a definition of Leadership and Sources of Power. </a:t>
            </a:r>
          </a:p>
          <a:p>
            <a:endParaRPr lang="en-GB" dirty="0"/>
          </a:p>
          <a:p>
            <a:r>
              <a:rPr lang="en-GB" dirty="0" smtClean="0"/>
              <a:t>To explore methods at studying Leadership type and it applicability to sport</a:t>
            </a:r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382225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Aims of The Lecture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 smtClean="0"/>
              <a:t>To examine Leadership style and how this might be applied to a sports setting. </a:t>
            </a:r>
          </a:p>
          <a:p>
            <a:endParaRPr lang="en-GB" dirty="0"/>
          </a:p>
          <a:p>
            <a:r>
              <a:rPr lang="en-GB" dirty="0" smtClean="0"/>
              <a:t>To examine different theoretical models of Leadership effectiveness, both sports specific and non-sports specific models. </a:t>
            </a:r>
          </a:p>
          <a:p>
            <a:endParaRPr lang="en-GB" dirty="0"/>
          </a:p>
          <a:p>
            <a:r>
              <a:rPr lang="en-GB" dirty="0" smtClean="0"/>
              <a:t>To consider explanations as to why some ex-players are seemingly given more opportunities to move into sporting leadership roles post career than others.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2611640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>
          <a:xfrm>
            <a:off x="685800" y="304800"/>
            <a:ext cx="7772400" cy="1143000"/>
          </a:xfrm>
        </p:spPr>
        <p:txBody>
          <a:bodyPr/>
          <a:lstStyle/>
          <a:p>
            <a:pPr eaLnBrk="1" hangingPunct="1"/>
            <a:r>
              <a:rPr lang="en-GB" altLang="en-US" smtClean="0"/>
              <a:t>Important Because….</a:t>
            </a:r>
          </a:p>
        </p:txBody>
      </p:sp>
      <p:sp>
        <p:nvSpPr>
          <p:cNvPr id="512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85800" y="1600200"/>
            <a:ext cx="7772400" cy="4876800"/>
          </a:xfrm>
        </p:spPr>
        <p:txBody>
          <a:bodyPr/>
          <a:lstStyle/>
          <a:p>
            <a:pPr eaLnBrk="1" hangingPunct="1"/>
            <a:r>
              <a:rPr lang="en-GB" altLang="en-US" smtClean="0"/>
              <a:t>Every major organisation has one</a:t>
            </a:r>
          </a:p>
          <a:p>
            <a:pPr lvl="1" eaLnBrk="1" hangingPunct="1"/>
            <a:r>
              <a:rPr lang="en-GB" altLang="en-US" smtClean="0"/>
              <a:t>Business and sport</a:t>
            </a:r>
          </a:p>
          <a:p>
            <a:pPr eaLnBrk="1" hangingPunct="1"/>
            <a:r>
              <a:rPr lang="en-GB" altLang="en-US" smtClean="0"/>
              <a:t>Successful teams depend on them</a:t>
            </a:r>
          </a:p>
          <a:p>
            <a:pPr eaLnBrk="1" hangingPunct="1"/>
            <a:r>
              <a:rPr lang="en-GB" altLang="en-US" smtClean="0"/>
              <a:t>Dynamics between team and leaders may mediate success</a:t>
            </a:r>
          </a:p>
          <a:p>
            <a:pPr lvl="1" eaLnBrk="1" hangingPunct="1"/>
            <a:r>
              <a:rPr lang="en-GB" altLang="en-US" smtClean="0"/>
              <a:t>Different types of power</a:t>
            </a:r>
          </a:p>
          <a:p>
            <a:pPr lvl="1" eaLnBrk="1" hangingPunct="1"/>
            <a:r>
              <a:rPr lang="en-GB" altLang="en-US" smtClean="0"/>
              <a:t>Different style of leadership </a:t>
            </a:r>
          </a:p>
          <a:p>
            <a:pPr eaLnBrk="1" hangingPunct="1"/>
            <a:r>
              <a:rPr lang="en-GB" altLang="en-US" smtClean="0"/>
              <a:t>Power</a:t>
            </a:r>
          </a:p>
          <a:p>
            <a:pPr lvl="1" eaLnBrk="1" hangingPunct="1"/>
            <a:r>
              <a:rPr lang="en-GB" altLang="en-US" smtClean="0"/>
              <a:t>Influence to change attitudes or behaviours</a:t>
            </a:r>
          </a:p>
          <a:p>
            <a:pPr eaLnBrk="1" hangingPunct="1"/>
            <a:endParaRPr lang="en-GB" altLang="en-US" smtClean="0"/>
          </a:p>
          <a:p>
            <a:pPr lvl="1" eaLnBrk="1" hangingPunct="1"/>
            <a:endParaRPr lang="en-GB" altLang="en-US" smtClean="0"/>
          </a:p>
        </p:txBody>
      </p:sp>
    </p:spTree>
    <p:extLst>
      <p:ext uri="{BB962C8B-B14F-4D97-AF65-F5344CB8AC3E}">
        <p14:creationId xmlns:p14="http://schemas.microsoft.com/office/powerpoint/2010/main" val="378727889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Grp="1" noChangeArrowheads="1"/>
          </p:cNvSpPr>
          <p:nvPr>
            <p:ph type="title"/>
          </p:nvPr>
        </p:nvSpPr>
        <p:spPr>
          <a:xfrm>
            <a:off x="685800" y="228600"/>
            <a:ext cx="7772400" cy="1143000"/>
          </a:xfrm>
        </p:spPr>
        <p:txBody>
          <a:bodyPr/>
          <a:lstStyle/>
          <a:p>
            <a:pPr eaLnBrk="1" hangingPunct="1"/>
            <a:r>
              <a:rPr lang="en-GB" altLang="en-US" smtClean="0"/>
              <a:t>Sources of Power</a:t>
            </a:r>
          </a:p>
        </p:txBody>
      </p:sp>
      <p:sp>
        <p:nvSpPr>
          <p:cNvPr id="614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1600200"/>
            <a:ext cx="8229600" cy="4800600"/>
          </a:xfrm>
        </p:spPr>
        <p:txBody>
          <a:bodyPr>
            <a:normAutofit lnSpcReduction="10000"/>
          </a:bodyPr>
          <a:lstStyle/>
          <a:p>
            <a:pPr eaLnBrk="1" hangingPunct="1"/>
            <a:r>
              <a:rPr lang="en-GB" altLang="en-US" smtClean="0"/>
              <a:t>Expert power</a:t>
            </a:r>
          </a:p>
          <a:p>
            <a:pPr lvl="1" eaLnBrk="1" hangingPunct="1"/>
            <a:r>
              <a:rPr lang="en-GB" altLang="en-US" smtClean="0"/>
              <a:t>A person is believed to be knowledgeable/talented</a:t>
            </a:r>
          </a:p>
          <a:p>
            <a:pPr lvl="1" eaLnBrk="1" hangingPunct="1"/>
            <a:r>
              <a:rPr lang="en-GB" altLang="en-US" smtClean="0"/>
              <a:t>Specialist coaches/ex pros</a:t>
            </a:r>
          </a:p>
          <a:p>
            <a:pPr lvl="1" eaLnBrk="1" hangingPunct="1"/>
            <a:r>
              <a:rPr lang="en-GB" altLang="en-US" smtClean="0"/>
              <a:t>Power diminished unless specific/specialised</a:t>
            </a:r>
          </a:p>
          <a:p>
            <a:pPr eaLnBrk="1" hangingPunct="1"/>
            <a:r>
              <a:rPr lang="en-GB" altLang="en-US" smtClean="0"/>
              <a:t>Legitimate power</a:t>
            </a:r>
          </a:p>
          <a:p>
            <a:pPr lvl="1" eaLnBrk="1" hangingPunct="1"/>
            <a:r>
              <a:rPr lang="en-GB" altLang="en-US" smtClean="0"/>
              <a:t>Power by hierarchy</a:t>
            </a:r>
          </a:p>
          <a:p>
            <a:pPr lvl="1" eaLnBrk="1" hangingPunct="1"/>
            <a:r>
              <a:rPr lang="en-GB" altLang="en-US" smtClean="0"/>
              <a:t>Bowing to authority</a:t>
            </a:r>
          </a:p>
          <a:p>
            <a:pPr lvl="1" eaLnBrk="1" hangingPunct="1"/>
            <a:r>
              <a:rPr lang="en-GB" altLang="en-US" smtClean="0"/>
              <a:t>Compliance may occur without agreement</a:t>
            </a:r>
          </a:p>
          <a:p>
            <a:pPr lvl="1" eaLnBrk="1" hangingPunct="1"/>
            <a:r>
              <a:rPr lang="en-GB" altLang="en-US" smtClean="0"/>
              <a:t>Coach/ older players/ committee members</a:t>
            </a:r>
          </a:p>
        </p:txBody>
      </p:sp>
    </p:spTree>
    <p:extLst>
      <p:ext uri="{BB962C8B-B14F-4D97-AF65-F5344CB8AC3E}">
        <p14:creationId xmlns:p14="http://schemas.microsoft.com/office/powerpoint/2010/main" val="371783090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Grp="1" noChangeArrowheads="1"/>
          </p:cNvSpPr>
          <p:nvPr>
            <p:ph type="title"/>
          </p:nvPr>
        </p:nvSpPr>
        <p:spPr>
          <a:xfrm>
            <a:off x="685800" y="304800"/>
            <a:ext cx="7772400" cy="838200"/>
          </a:xfrm>
        </p:spPr>
        <p:txBody>
          <a:bodyPr/>
          <a:lstStyle/>
          <a:p>
            <a:pPr eaLnBrk="1" hangingPunct="1"/>
            <a:r>
              <a:rPr lang="en-GB" altLang="en-US" smtClean="0"/>
              <a:t>Sources of Power</a:t>
            </a:r>
          </a:p>
        </p:txBody>
      </p:sp>
      <p:sp>
        <p:nvSpPr>
          <p:cNvPr id="717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85800" y="1143000"/>
            <a:ext cx="7772400" cy="5257800"/>
          </a:xfrm>
        </p:spPr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en-GB" altLang="en-US" smtClean="0"/>
              <a:t>Referent power</a:t>
            </a:r>
          </a:p>
          <a:p>
            <a:pPr lvl="1" eaLnBrk="1" hangingPunct="1">
              <a:lnSpc>
                <a:spcPct val="90000"/>
              </a:lnSpc>
            </a:pPr>
            <a:r>
              <a:rPr lang="en-GB" altLang="en-US" smtClean="0"/>
              <a:t>Power through respect/ admiration/ loyalty</a:t>
            </a:r>
          </a:p>
          <a:p>
            <a:pPr lvl="1" eaLnBrk="1" hangingPunct="1">
              <a:lnSpc>
                <a:spcPct val="90000"/>
              </a:lnSpc>
            </a:pPr>
            <a:r>
              <a:rPr lang="en-GB" altLang="en-US" smtClean="0"/>
              <a:t>Common among coaches of young children</a:t>
            </a:r>
          </a:p>
          <a:p>
            <a:pPr lvl="1" eaLnBrk="1" hangingPunct="1">
              <a:lnSpc>
                <a:spcPct val="90000"/>
              </a:lnSpc>
            </a:pPr>
            <a:r>
              <a:rPr lang="en-GB" altLang="en-US" smtClean="0"/>
              <a:t>May have lack of other powers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smtClean="0"/>
              <a:t>Reward Power</a:t>
            </a:r>
          </a:p>
          <a:p>
            <a:pPr lvl="1" eaLnBrk="1" hangingPunct="1">
              <a:lnSpc>
                <a:spcPct val="90000"/>
              </a:lnSpc>
            </a:pPr>
            <a:r>
              <a:rPr lang="en-GB" altLang="en-US" smtClean="0"/>
              <a:t>Power through access to rewards</a:t>
            </a:r>
          </a:p>
          <a:p>
            <a:pPr lvl="1" eaLnBrk="1" hangingPunct="1">
              <a:lnSpc>
                <a:spcPct val="90000"/>
              </a:lnSpc>
            </a:pPr>
            <a:r>
              <a:rPr lang="en-GB" altLang="en-US" smtClean="0"/>
              <a:t>Playing time, verbal praise</a:t>
            </a:r>
          </a:p>
          <a:p>
            <a:pPr lvl="1" eaLnBrk="1" hangingPunct="1">
              <a:lnSpc>
                <a:spcPct val="90000"/>
              </a:lnSpc>
            </a:pPr>
            <a:r>
              <a:rPr lang="en-GB" altLang="en-US" smtClean="0"/>
              <a:t>Bonus for winning etc. 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smtClean="0"/>
              <a:t>Coercive Power</a:t>
            </a:r>
          </a:p>
          <a:p>
            <a:pPr lvl="1" eaLnBrk="1" hangingPunct="1">
              <a:lnSpc>
                <a:spcPct val="90000"/>
              </a:lnSpc>
            </a:pPr>
            <a:r>
              <a:rPr lang="en-GB" altLang="en-US" smtClean="0"/>
              <a:t>Power through access to punishments</a:t>
            </a:r>
          </a:p>
        </p:txBody>
      </p:sp>
    </p:spTree>
    <p:extLst>
      <p:ext uri="{BB962C8B-B14F-4D97-AF65-F5344CB8AC3E}">
        <p14:creationId xmlns:p14="http://schemas.microsoft.com/office/powerpoint/2010/main" val="43172146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smtClean="0"/>
              <a:t>Use of Power</a:t>
            </a:r>
          </a:p>
        </p:txBody>
      </p:sp>
      <p:sp>
        <p:nvSpPr>
          <p:cNvPr id="819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85800" y="1981200"/>
            <a:ext cx="8077200" cy="4114800"/>
          </a:xfrm>
        </p:spPr>
        <p:txBody>
          <a:bodyPr>
            <a:normAutofit/>
          </a:bodyPr>
          <a:lstStyle/>
          <a:p>
            <a:pPr eaLnBrk="1" hangingPunct="1">
              <a:lnSpc>
                <a:spcPct val="90000"/>
              </a:lnSpc>
            </a:pPr>
            <a:r>
              <a:rPr lang="en-GB" altLang="en-US" dirty="0" smtClean="0"/>
              <a:t>Most possess more than one type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dirty="0" err="1" smtClean="0"/>
              <a:t>Yukl</a:t>
            </a:r>
            <a:r>
              <a:rPr lang="en-GB" altLang="en-US" dirty="0" smtClean="0"/>
              <a:t> (1989) suggestion for effective use</a:t>
            </a:r>
          </a:p>
          <a:p>
            <a:pPr lvl="1" eaLnBrk="1" hangingPunct="1">
              <a:lnSpc>
                <a:spcPct val="90000"/>
              </a:lnSpc>
            </a:pPr>
            <a:r>
              <a:rPr lang="en-GB" altLang="en-US" dirty="0" smtClean="0"/>
              <a:t>Expert power – emphasise knowledge/education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dirty="0" smtClean="0"/>
              <a:t>Use coaches of similar power types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dirty="0" smtClean="0"/>
              <a:t>Coercive leaders</a:t>
            </a:r>
          </a:p>
          <a:p>
            <a:pPr lvl="1" eaLnBrk="1" hangingPunct="1">
              <a:lnSpc>
                <a:spcPct val="90000"/>
              </a:lnSpc>
            </a:pPr>
            <a:r>
              <a:rPr lang="en-GB" altLang="en-US" dirty="0" smtClean="0"/>
              <a:t>Must remain constant in punishment</a:t>
            </a:r>
          </a:p>
          <a:p>
            <a:pPr lvl="1" eaLnBrk="1" hangingPunct="1">
              <a:lnSpc>
                <a:spcPct val="90000"/>
              </a:lnSpc>
            </a:pPr>
            <a:r>
              <a:rPr lang="en-GB" altLang="en-US" dirty="0" smtClean="0"/>
              <a:t>Referent power increased with use of warnings</a:t>
            </a:r>
          </a:p>
        </p:txBody>
      </p:sp>
    </p:spTree>
    <p:extLst>
      <p:ext uri="{BB962C8B-B14F-4D97-AF65-F5344CB8AC3E}">
        <p14:creationId xmlns:p14="http://schemas.microsoft.com/office/powerpoint/2010/main" val="262897205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Introduction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It is easier to point to examples of great leadership than it is to explain what great leadership is…. </a:t>
            </a:r>
          </a:p>
          <a:p>
            <a:endParaRPr lang="en-GB" dirty="0"/>
          </a:p>
          <a:p>
            <a:r>
              <a:rPr lang="en-GB" dirty="0" smtClean="0"/>
              <a:t>If it would be so easy to explain, picking the right coaches for a football team would be an easy task. 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 lnSpcReduction="10000"/>
          </a:bodyPr>
          <a:lstStyle/>
          <a:p>
            <a:endParaRPr lang="en-GB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0" y="1660068"/>
            <a:ext cx="2731393" cy="197746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60232" y="3637529"/>
            <a:ext cx="2420714" cy="154779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69087" y="3980791"/>
            <a:ext cx="2138037" cy="240905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4659993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Colin Powell (2002)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1484784"/>
            <a:ext cx="8100392" cy="508704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22192689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Defining Leadership</a:t>
            </a:r>
            <a:endParaRPr lang="en-GB" dirty="0"/>
          </a:p>
        </p:txBody>
      </p:sp>
      <p:sp>
        <p:nvSpPr>
          <p:cNvPr id="6" name="Content Placeholder 5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The behavioural process of influencing individuals and groups toward set goals” (Barrow, 1977, p. 32)</a:t>
            </a:r>
          </a:p>
          <a:p>
            <a:endParaRPr lang="en-GB" dirty="0" smtClean="0"/>
          </a:p>
          <a:p>
            <a:endParaRPr lang="en-GB" dirty="0"/>
          </a:p>
          <a:p>
            <a:r>
              <a:rPr lang="en-GB" dirty="0" smtClean="0"/>
              <a:t>Leadership is “the process whereby an individual influences a group of individuals to achieve a common goal” (</a:t>
            </a:r>
            <a:r>
              <a:rPr lang="en-GB" dirty="0" err="1" smtClean="0"/>
              <a:t>Northhouse</a:t>
            </a:r>
            <a:r>
              <a:rPr lang="en-GB" dirty="0" smtClean="0"/>
              <a:t>, 2001, p. 3).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570129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Leadership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A leader provides direction and resources to help an individual, group or team attain its desired goals (Weinberg and Gould, 2011). </a:t>
            </a:r>
          </a:p>
          <a:p>
            <a:endParaRPr lang="en-GB" dirty="0"/>
          </a:p>
          <a:p>
            <a:r>
              <a:rPr lang="en-GB" dirty="0" err="1" smtClean="0"/>
              <a:t>Bennis</a:t>
            </a:r>
            <a:r>
              <a:rPr lang="en-GB" dirty="0" smtClean="0"/>
              <a:t> (2007) – Exemplary leaders create a sense of vision for the group, motivates others to join them in pursuit of the mission, generates optimism and trust in followers, achieve results and develop other leaders.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029006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Differences between leaders and managers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 smtClean="0"/>
              <a:t>Weinberg and Gould (2011 p204) – A manager “concerned with planning, organising, scheduling, budgeting, staffing and recruiting”. </a:t>
            </a:r>
          </a:p>
          <a:p>
            <a:endParaRPr lang="en-GB" dirty="0"/>
          </a:p>
          <a:p>
            <a:r>
              <a:rPr lang="en-GB" dirty="0" smtClean="0"/>
              <a:t>Leaders may perform these function, but also act in other critical ways. </a:t>
            </a:r>
          </a:p>
          <a:p>
            <a:pPr lvl="1"/>
            <a:r>
              <a:rPr lang="en-GB" dirty="0" smtClean="0"/>
              <a:t>Concerned with goals and objectives. </a:t>
            </a:r>
          </a:p>
          <a:p>
            <a:pPr lvl="1"/>
            <a:r>
              <a:rPr lang="en-GB" dirty="0" smtClean="0"/>
              <a:t>Vision to determine the direction of the team. </a:t>
            </a:r>
          </a:p>
          <a:p>
            <a:pPr lvl="1"/>
            <a:r>
              <a:rPr lang="en-GB" dirty="0" smtClean="0"/>
              <a:t>Resources. </a:t>
            </a:r>
          </a:p>
          <a:p>
            <a:pPr lvl="1"/>
            <a:r>
              <a:rPr lang="en-GB" dirty="0" smtClean="0"/>
              <a:t>Individuals within organisation to grow and mature (Weinberg and Gould, 2011).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723627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Leadership Theory: Historical Viewpoint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Early research in leadership centred on the traits or characteristics of great leaders. </a:t>
            </a:r>
          </a:p>
          <a:p>
            <a:endParaRPr lang="en-GB" dirty="0"/>
          </a:p>
          <a:p>
            <a:r>
              <a:rPr lang="en-GB" dirty="0" smtClean="0"/>
              <a:t>Leaders were born and not made….</a:t>
            </a:r>
          </a:p>
          <a:p>
            <a:endParaRPr lang="en-GB" dirty="0"/>
          </a:p>
          <a:p>
            <a:r>
              <a:rPr lang="en-GB" dirty="0" smtClean="0"/>
              <a:t>More recent research has focused on situational-specific leadership….</a:t>
            </a:r>
          </a:p>
          <a:p>
            <a:pPr lvl="1"/>
            <a:r>
              <a:rPr lang="en-GB" dirty="0" smtClean="0"/>
              <a:t>Can a strong leader in one context be a strong leader in another context….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675619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Some anecdotal examples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853136"/>
          </a:xfrm>
        </p:spPr>
        <p:txBody>
          <a:bodyPr>
            <a:normAutofit fontScale="62500" lnSpcReduction="20000"/>
          </a:bodyPr>
          <a:lstStyle/>
          <a:p>
            <a:r>
              <a:rPr lang="en-GB" dirty="0" smtClean="0"/>
              <a:t>Bryan Robson….</a:t>
            </a:r>
          </a:p>
          <a:p>
            <a:endParaRPr lang="en-GB" dirty="0"/>
          </a:p>
          <a:p>
            <a:r>
              <a:rPr lang="en-GB" dirty="0" smtClean="0"/>
              <a:t>Labelled “Captain Marvel” for his outstanding displays of leadership as player and captain for Manchester United and England in the 1980’s/1990’s. </a:t>
            </a:r>
          </a:p>
          <a:p>
            <a:endParaRPr lang="en-GB" dirty="0"/>
          </a:p>
          <a:p>
            <a:r>
              <a:rPr lang="en-GB" dirty="0" smtClean="0"/>
              <a:t>Considered to be a “natural” for management. </a:t>
            </a:r>
          </a:p>
          <a:p>
            <a:pPr lvl="1"/>
            <a:r>
              <a:rPr lang="en-GB" dirty="0" smtClean="0"/>
              <a:t>In 1994 whilst still a player (with no managerial experience) was considered the betting favourite for the England Managerial position. </a:t>
            </a:r>
          </a:p>
          <a:p>
            <a:endParaRPr lang="en-GB" dirty="0"/>
          </a:p>
          <a:p>
            <a:r>
              <a:rPr lang="en-GB" dirty="0" smtClean="0"/>
              <a:t>Thus far, his managerial career has been considered rather poor and has been sacked at 3 clubs having led them to relegation from the English Premiership. </a:t>
            </a:r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sz="half" idx="2"/>
          </p:nvPr>
        </p:nvSpPr>
        <p:spPr/>
        <p:txBody>
          <a:bodyPr>
            <a:normAutofit fontScale="62500" lnSpcReduction="20000"/>
          </a:bodyPr>
          <a:lstStyle/>
          <a:p>
            <a:endParaRPr lang="en-GB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48064" y="1700808"/>
            <a:ext cx="3360373" cy="201622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88028" y="3933056"/>
            <a:ext cx="3280443" cy="22421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0637867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Anecdotal Examples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853136"/>
          </a:xfrm>
        </p:spPr>
        <p:txBody>
          <a:bodyPr>
            <a:normAutofit fontScale="77500" lnSpcReduction="20000"/>
          </a:bodyPr>
          <a:lstStyle/>
          <a:p>
            <a:r>
              <a:rPr lang="en-GB" dirty="0" smtClean="0"/>
              <a:t>Kenny </a:t>
            </a:r>
            <a:r>
              <a:rPr lang="en-GB" dirty="0" err="1" smtClean="0"/>
              <a:t>Dalglish</a:t>
            </a:r>
            <a:endParaRPr lang="en-GB" dirty="0" smtClean="0"/>
          </a:p>
          <a:p>
            <a:endParaRPr lang="en-GB" dirty="0"/>
          </a:p>
          <a:p>
            <a:r>
              <a:rPr lang="en-GB" dirty="0" smtClean="0"/>
              <a:t>Higher successful Liverpool captain who went on to become one of the most successful managers in the clubs history. </a:t>
            </a:r>
          </a:p>
          <a:p>
            <a:endParaRPr lang="en-GB" dirty="0"/>
          </a:p>
          <a:p>
            <a:r>
              <a:rPr lang="en-GB" dirty="0" smtClean="0"/>
              <a:t>Later managed Celtic Football club in a spell that was considered disastrous. </a:t>
            </a:r>
          </a:p>
          <a:p>
            <a:endParaRPr lang="en-GB" dirty="0"/>
          </a:p>
          <a:p>
            <a:r>
              <a:rPr lang="en-GB" dirty="0" smtClean="0"/>
              <a:t>Considered “out of touch” with the game…</a:t>
            </a:r>
          </a:p>
          <a:p>
            <a:pPr lvl="1"/>
            <a:r>
              <a:rPr lang="en-GB" dirty="0" smtClean="0"/>
              <a:t>Was he or is this an example of a situational leader. 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 fontScale="77500" lnSpcReduction="20000"/>
          </a:bodyPr>
          <a:lstStyle/>
          <a:p>
            <a:endParaRPr lang="en-GB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64088" y="2132855"/>
            <a:ext cx="2825874" cy="189766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20072" y="4149080"/>
            <a:ext cx="3505572" cy="196312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0398916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Anecdotal Examples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Autofit/>
          </a:bodyPr>
          <a:lstStyle/>
          <a:p>
            <a:r>
              <a:rPr lang="en-GB" sz="1600" dirty="0" smtClean="0"/>
              <a:t>David </a:t>
            </a:r>
            <a:r>
              <a:rPr lang="en-GB" sz="1600" dirty="0" err="1" smtClean="0"/>
              <a:t>Moyes</a:t>
            </a:r>
            <a:endParaRPr lang="en-GB" sz="1600" dirty="0" smtClean="0"/>
          </a:p>
          <a:p>
            <a:endParaRPr lang="en-GB" sz="1600" dirty="0"/>
          </a:p>
          <a:p>
            <a:r>
              <a:rPr lang="en-GB" sz="1600" dirty="0" smtClean="0"/>
              <a:t>Managed and stabilised Everton Football Club from a team continually threatened with relegation to a team contesting at the top half of the table. For 10 years. </a:t>
            </a:r>
          </a:p>
          <a:p>
            <a:endParaRPr lang="en-GB" sz="1600" dirty="0"/>
          </a:p>
          <a:p>
            <a:r>
              <a:rPr lang="en-GB" sz="1600" dirty="0" smtClean="0"/>
              <a:t>Considered one of the more gifted managers in dealing with players of limited ability and with limited resources. </a:t>
            </a:r>
          </a:p>
          <a:p>
            <a:endParaRPr lang="en-GB" sz="1600" dirty="0"/>
          </a:p>
          <a:p>
            <a:r>
              <a:rPr lang="en-GB" sz="1600" dirty="0" smtClean="0"/>
              <a:t>Appointed manager of Manchester United in 2013 and was dubbed “the chosen one” by supporters. </a:t>
            </a:r>
          </a:p>
          <a:p>
            <a:endParaRPr lang="en-GB" sz="1600" dirty="0"/>
          </a:p>
          <a:p>
            <a:r>
              <a:rPr lang="en-GB" sz="1600" dirty="0" smtClean="0"/>
              <a:t>Was sacked within 10 months and the team moved from Premier League champions to 7</a:t>
            </a:r>
            <a:r>
              <a:rPr lang="en-GB" sz="1600" baseline="30000" dirty="0" smtClean="0"/>
              <a:t>th</a:t>
            </a:r>
            <a:r>
              <a:rPr lang="en-GB" sz="1600" dirty="0" smtClean="0"/>
              <a:t>. </a:t>
            </a:r>
            <a:endParaRPr lang="en-GB" sz="1600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83577" y="1196752"/>
            <a:ext cx="3136975" cy="208751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32040" y="4437112"/>
            <a:ext cx="3137148" cy="195519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76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24950" y="3356992"/>
            <a:ext cx="1883827" cy="90983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8790228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Leadership Theory: Historical Viewpoint.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 smtClean="0"/>
              <a:t>Is it just modern research that has focused on situation-specific leadership. </a:t>
            </a:r>
          </a:p>
          <a:p>
            <a:endParaRPr lang="en-GB" dirty="0"/>
          </a:p>
          <a:p>
            <a:r>
              <a:rPr lang="en-GB" dirty="0" smtClean="0"/>
              <a:t>“Different situations require different kinds of knowledge, and the man possessing the knowledge demanded by a certain situation tends in the best managed business…. to become leader of the moment” (Metcalf and </a:t>
            </a:r>
            <a:r>
              <a:rPr lang="en-GB" dirty="0" err="1" smtClean="0"/>
              <a:t>Urwick</a:t>
            </a:r>
            <a:r>
              <a:rPr lang="en-GB" dirty="0" smtClean="0"/>
              <a:t> 1963, pp 277; quoting management theorist Mary Parker Follett).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4473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Behling</a:t>
            </a:r>
            <a:r>
              <a:rPr lang="en-GB" dirty="0" smtClean="0"/>
              <a:t> and </a:t>
            </a:r>
            <a:r>
              <a:rPr lang="en-GB" dirty="0" err="1" smtClean="0"/>
              <a:t>Schriesheim</a:t>
            </a:r>
            <a:r>
              <a:rPr lang="en-GB" dirty="0" smtClean="0"/>
              <a:t> (1976)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Typology of Leadership theory</a:t>
            </a:r>
          </a:p>
          <a:p>
            <a:endParaRPr lang="en-GB" dirty="0"/>
          </a:p>
          <a:p>
            <a:r>
              <a:rPr lang="en-GB" dirty="0" smtClean="0"/>
              <a:t>Categorises 4 major approaches to studying leadership. </a:t>
            </a:r>
          </a:p>
          <a:p>
            <a:pPr lvl="1"/>
            <a:r>
              <a:rPr lang="en-GB" dirty="0" smtClean="0"/>
              <a:t>Leadership Traits/Behaviours</a:t>
            </a:r>
          </a:p>
          <a:p>
            <a:pPr lvl="1"/>
            <a:r>
              <a:rPr lang="en-GB" dirty="0" smtClean="0"/>
              <a:t>Universal / Specific.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753337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Behling</a:t>
            </a:r>
            <a:r>
              <a:rPr lang="en-GB" dirty="0"/>
              <a:t> and </a:t>
            </a:r>
            <a:r>
              <a:rPr lang="en-GB" dirty="0" err="1"/>
              <a:t>Schriesheim</a:t>
            </a:r>
            <a:r>
              <a:rPr lang="en-GB" dirty="0"/>
              <a:t> (1976)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 smtClean="0"/>
              <a:t>Leadership Traits. </a:t>
            </a:r>
          </a:p>
          <a:p>
            <a:pPr lvl="1"/>
            <a:r>
              <a:rPr lang="en-GB" dirty="0" smtClean="0"/>
              <a:t>Relatively stable personality dispositions. </a:t>
            </a:r>
          </a:p>
          <a:p>
            <a:pPr lvl="2"/>
            <a:r>
              <a:rPr lang="en-GB" dirty="0" smtClean="0"/>
              <a:t>Intelligence, Trait Anxiety, Independence. </a:t>
            </a:r>
            <a:endParaRPr lang="en-GB" dirty="0"/>
          </a:p>
          <a:p>
            <a:r>
              <a:rPr lang="en-GB" dirty="0" smtClean="0"/>
              <a:t>Leadership Behaviours</a:t>
            </a:r>
          </a:p>
          <a:p>
            <a:pPr lvl="1"/>
            <a:r>
              <a:rPr lang="en-GB" dirty="0" smtClean="0"/>
              <a:t>Observed behaviour of leaders – Little to do with personality. </a:t>
            </a:r>
            <a:endParaRPr lang="en-GB" dirty="0"/>
          </a:p>
          <a:p>
            <a:r>
              <a:rPr lang="en-GB" dirty="0" smtClean="0"/>
              <a:t>Universal Traits</a:t>
            </a:r>
          </a:p>
          <a:p>
            <a:pPr lvl="1"/>
            <a:r>
              <a:rPr lang="en-GB" dirty="0" smtClean="0"/>
              <a:t>Personality traits found in </a:t>
            </a:r>
            <a:r>
              <a:rPr lang="en-GB" i="1" dirty="0" smtClean="0"/>
              <a:t>all</a:t>
            </a:r>
            <a:r>
              <a:rPr lang="en-GB" dirty="0" smtClean="0"/>
              <a:t> successful leaders. </a:t>
            </a:r>
            <a:endParaRPr lang="en-GB" dirty="0"/>
          </a:p>
          <a:p>
            <a:r>
              <a:rPr lang="en-GB" dirty="0" smtClean="0"/>
              <a:t>Universal Behaviours</a:t>
            </a:r>
          </a:p>
          <a:p>
            <a:pPr lvl="1"/>
            <a:r>
              <a:rPr lang="en-GB" i="1" dirty="0" smtClean="0"/>
              <a:t>All</a:t>
            </a:r>
            <a:r>
              <a:rPr lang="en-GB" dirty="0" smtClean="0"/>
              <a:t> leaders possess behavioural characteristics than can be learned. </a:t>
            </a:r>
          </a:p>
        </p:txBody>
      </p:sp>
    </p:spTree>
    <p:extLst>
      <p:ext uri="{BB962C8B-B14F-4D97-AF65-F5344CB8AC3E}">
        <p14:creationId xmlns:p14="http://schemas.microsoft.com/office/powerpoint/2010/main" val="20617112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Behling</a:t>
            </a:r>
            <a:r>
              <a:rPr lang="en-GB" dirty="0"/>
              <a:t> and </a:t>
            </a:r>
            <a:r>
              <a:rPr lang="en-GB" dirty="0" err="1"/>
              <a:t>Schriesheim</a:t>
            </a:r>
            <a:r>
              <a:rPr lang="en-GB" dirty="0"/>
              <a:t> (1976)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Situational Traits</a:t>
            </a:r>
          </a:p>
          <a:p>
            <a:pPr lvl="1"/>
            <a:r>
              <a:rPr lang="en-GB" dirty="0" smtClean="0"/>
              <a:t>Personality traits that lead to leader effectiveness in a specific situation. </a:t>
            </a:r>
          </a:p>
          <a:p>
            <a:pPr lvl="2"/>
            <a:r>
              <a:rPr lang="en-GB" dirty="0" smtClean="0"/>
              <a:t>Might not be successful in another situation. </a:t>
            </a:r>
          </a:p>
          <a:p>
            <a:pPr lvl="2"/>
            <a:endParaRPr lang="en-GB" dirty="0" smtClean="0"/>
          </a:p>
          <a:p>
            <a:r>
              <a:rPr lang="en-GB" dirty="0" smtClean="0"/>
              <a:t>Situational Behaviours</a:t>
            </a:r>
          </a:p>
          <a:p>
            <a:pPr lvl="1"/>
            <a:r>
              <a:rPr lang="en-GB" dirty="0" smtClean="0"/>
              <a:t>Learned behaviours that are situation specific. </a:t>
            </a:r>
          </a:p>
          <a:p>
            <a:pPr lvl="2"/>
            <a:r>
              <a:rPr lang="en-GB" dirty="0" smtClean="0"/>
              <a:t>For example, responding to players demands at a lower level club might be very different than at higher level club.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883248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Anecdotal Example</a:t>
            </a:r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sz="half" idx="1"/>
          </p:nvPr>
        </p:nvSpPr>
        <p:spPr>
          <a:xfrm>
            <a:off x="457200" y="1412776"/>
            <a:ext cx="4038600" cy="4968552"/>
          </a:xfrm>
        </p:spPr>
        <p:txBody>
          <a:bodyPr>
            <a:normAutofit fontScale="62500" lnSpcReduction="20000"/>
          </a:bodyPr>
          <a:lstStyle/>
          <a:p>
            <a:r>
              <a:rPr lang="en-GB" sz="2600" dirty="0" smtClean="0"/>
              <a:t>The man-management style of John </a:t>
            </a:r>
            <a:r>
              <a:rPr lang="en-GB" sz="2600" dirty="0" err="1" smtClean="0"/>
              <a:t>Toshack</a:t>
            </a:r>
            <a:r>
              <a:rPr lang="en-GB" sz="2600" dirty="0" smtClean="0"/>
              <a:t> was effective at Real Madrid. </a:t>
            </a:r>
          </a:p>
          <a:p>
            <a:pPr lvl="1"/>
            <a:r>
              <a:rPr lang="en-GB" sz="2600" dirty="0" smtClean="0"/>
              <a:t>Dropped and sold many of his top talent how transgressed his rule labelling them “prima donna’s”. </a:t>
            </a:r>
          </a:p>
          <a:p>
            <a:pPr lvl="2"/>
            <a:r>
              <a:rPr lang="en-GB" sz="2600" dirty="0" smtClean="0"/>
              <a:t>Had nearly unlimited funds, so could buy equally talented players with personalities he could successfully manage</a:t>
            </a:r>
          </a:p>
          <a:p>
            <a:pPr lvl="3"/>
            <a:r>
              <a:rPr lang="en-GB" sz="2600" dirty="0" smtClean="0"/>
              <a:t>Very successful reign. </a:t>
            </a:r>
          </a:p>
          <a:p>
            <a:endParaRPr lang="en-GB" sz="2600" dirty="0"/>
          </a:p>
          <a:p>
            <a:r>
              <a:rPr lang="en-GB" sz="2600" dirty="0" smtClean="0"/>
              <a:t>However, when he later managed the Welsh National Football team, he adopted a similar approach. </a:t>
            </a:r>
          </a:p>
          <a:p>
            <a:pPr lvl="1"/>
            <a:r>
              <a:rPr lang="en-GB" sz="2600" dirty="0" smtClean="0"/>
              <a:t>Told players who transgressed his rules they would not play for Wales again. </a:t>
            </a:r>
          </a:p>
          <a:p>
            <a:pPr lvl="2"/>
            <a:r>
              <a:rPr lang="en-GB" sz="2600" dirty="0" smtClean="0"/>
              <a:t>Led to the “international retirement” of many of Wales’ highest profile players. </a:t>
            </a:r>
          </a:p>
          <a:p>
            <a:pPr lvl="3"/>
            <a:r>
              <a:rPr lang="en-GB" sz="2600" dirty="0" smtClean="0"/>
              <a:t>Wales did not have the resources to draft in similar quality players</a:t>
            </a:r>
            <a:r>
              <a:rPr lang="en-GB" dirty="0" smtClean="0"/>
              <a:t>. </a:t>
            </a:r>
            <a:endParaRPr lang="en-GB" dirty="0"/>
          </a:p>
        </p:txBody>
      </p:sp>
      <p:sp>
        <p:nvSpPr>
          <p:cNvPr id="6" name="Content Placeholder 5"/>
          <p:cNvSpPr>
            <a:spLocks noGrp="1"/>
          </p:cNvSpPr>
          <p:nvPr>
            <p:ph sz="half" idx="2"/>
          </p:nvPr>
        </p:nvSpPr>
        <p:spPr/>
        <p:txBody>
          <a:bodyPr>
            <a:normAutofit fontScale="62500" lnSpcReduction="20000"/>
          </a:bodyPr>
          <a:lstStyle/>
          <a:p>
            <a:endParaRPr lang="en-GB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04048" y="1916831"/>
            <a:ext cx="3384376" cy="253501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1679875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err="1" smtClean="0"/>
              <a:t>Behling</a:t>
            </a:r>
            <a:r>
              <a:rPr lang="en-GB" dirty="0" smtClean="0"/>
              <a:t> and </a:t>
            </a:r>
            <a:r>
              <a:rPr lang="en-GB" dirty="0" err="1" smtClean="0"/>
              <a:t>Schriesheim</a:t>
            </a:r>
            <a:r>
              <a:rPr lang="en-GB" dirty="0" smtClean="0"/>
              <a:t> (1976; cited in Cox, 2012)</a:t>
            </a:r>
            <a:endParaRPr lang="en-GB" dirty="0"/>
          </a:p>
        </p:txBody>
      </p:sp>
      <p:sp>
        <p:nvSpPr>
          <p:cNvPr id="6" name="Content Placeholder 5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1844823"/>
            <a:ext cx="8424936" cy="476619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1366440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Cratty</a:t>
            </a:r>
            <a:r>
              <a:rPr lang="en-GB" dirty="0" smtClean="0"/>
              <a:t> and Sage (1964)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GB" dirty="0" smtClean="0"/>
              <a:t>A maze task (blindfold).</a:t>
            </a:r>
          </a:p>
          <a:p>
            <a:endParaRPr lang="en-GB" dirty="0"/>
          </a:p>
          <a:p>
            <a:r>
              <a:rPr lang="en-GB" dirty="0" smtClean="0"/>
              <a:t>2 groups</a:t>
            </a:r>
          </a:p>
          <a:p>
            <a:pPr lvl="1"/>
            <a:r>
              <a:rPr lang="en-GB" dirty="0" smtClean="0"/>
              <a:t>A) Fraternity Pledge Class (led by pledge class president)</a:t>
            </a:r>
          </a:p>
          <a:p>
            <a:pPr lvl="1"/>
            <a:r>
              <a:rPr lang="en-GB" dirty="0" smtClean="0"/>
              <a:t>B) Randomised group of students who did not know each other. </a:t>
            </a:r>
          </a:p>
          <a:p>
            <a:endParaRPr lang="en-GB" dirty="0"/>
          </a:p>
          <a:p>
            <a:endParaRPr lang="en-GB" dirty="0" smtClean="0"/>
          </a:p>
          <a:p>
            <a:r>
              <a:rPr lang="en-GB" dirty="0" smtClean="0"/>
              <a:t>Hypothesis. </a:t>
            </a:r>
          </a:p>
          <a:p>
            <a:pPr lvl="1"/>
            <a:r>
              <a:rPr lang="en-GB" dirty="0" smtClean="0"/>
              <a:t>Group A (fraternity pledge class) would do better due to better, and more established, lines of communication.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970208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Findings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709120"/>
          </a:xfrm>
        </p:spPr>
        <p:txBody>
          <a:bodyPr>
            <a:normAutofit fontScale="85000" lnSpcReduction="20000"/>
          </a:bodyPr>
          <a:lstStyle/>
          <a:p>
            <a:r>
              <a:rPr lang="en-GB" dirty="0" smtClean="0"/>
              <a:t>In fact Group B – Students who did not know each other performed better. </a:t>
            </a:r>
          </a:p>
          <a:p>
            <a:endParaRPr lang="en-GB" dirty="0"/>
          </a:p>
          <a:p>
            <a:r>
              <a:rPr lang="en-GB" dirty="0" smtClean="0"/>
              <a:t>Why do you think this was……?</a:t>
            </a:r>
          </a:p>
          <a:p>
            <a:endParaRPr lang="en-GB" dirty="0"/>
          </a:p>
          <a:p>
            <a:r>
              <a:rPr lang="en-GB" dirty="0" err="1" smtClean="0"/>
              <a:t>Cratty</a:t>
            </a:r>
            <a:r>
              <a:rPr lang="en-GB" dirty="0" smtClean="0"/>
              <a:t> and Sage (1964) – Pledge group relied on the instructions of their leader, the pledge president, who has no specific experience in navigating a maze blindfolded. </a:t>
            </a:r>
          </a:p>
          <a:p>
            <a:pPr lvl="1"/>
            <a:r>
              <a:rPr lang="en-GB" dirty="0" smtClean="0"/>
              <a:t>In Group B – Leader was DEVELOPED who had skills in navigating a maze, Group turned to him. </a:t>
            </a:r>
          </a:p>
          <a:p>
            <a:pPr lvl="2"/>
            <a:r>
              <a:rPr lang="en-GB" dirty="0" smtClean="0"/>
              <a:t>Pledge group HAMPERED by having a leader with no situational specific skills for the task. 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939368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Universal Trait Theories of Leadership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 smtClean="0"/>
              <a:t>Supporters of Universal Trait Theory argue that successful leaders have certain personality characteristics that make it possible for them to be successful leaders in </a:t>
            </a:r>
            <a:r>
              <a:rPr lang="en-GB" b="1" i="1" dirty="0" smtClean="0"/>
              <a:t>any</a:t>
            </a:r>
            <a:r>
              <a:rPr lang="en-GB" dirty="0" smtClean="0"/>
              <a:t> situation. </a:t>
            </a:r>
          </a:p>
          <a:p>
            <a:endParaRPr lang="en-GB" dirty="0"/>
          </a:p>
          <a:p>
            <a:r>
              <a:rPr lang="en-GB" dirty="0" smtClean="0"/>
              <a:t>Great deal of support in social psychology prior to and during world war 2. 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 lnSpcReduction="10000"/>
          </a:bodyPr>
          <a:lstStyle/>
          <a:p>
            <a:endParaRPr lang="en-GB"/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44008" y="1628800"/>
            <a:ext cx="4141596" cy="338437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7852062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However</a:t>
            </a:r>
            <a:endParaRPr lang="en-GB" dirty="0"/>
          </a:p>
        </p:txBody>
      </p:sp>
      <p:sp>
        <p:nvSpPr>
          <p:cNvPr id="6" name="Content Placeholder 5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err="1" smtClean="0"/>
              <a:t>Stogdill</a:t>
            </a:r>
            <a:r>
              <a:rPr lang="en-GB" dirty="0" smtClean="0"/>
              <a:t> (1948)</a:t>
            </a:r>
          </a:p>
          <a:p>
            <a:pPr lvl="1"/>
            <a:r>
              <a:rPr lang="en-GB" dirty="0" smtClean="0"/>
              <a:t>Meta analysis of 124 trait leadership related studies. </a:t>
            </a:r>
          </a:p>
          <a:p>
            <a:pPr lvl="2"/>
            <a:r>
              <a:rPr lang="en-GB" dirty="0" smtClean="0"/>
              <a:t>Not possible to demonstrate that successful leaders possessed and SHARED universal set of characteristics. </a:t>
            </a:r>
            <a:endParaRPr lang="en-GB" dirty="0"/>
          </a:p>
          <a:p>
            <a:pPr marL="0" indent="0">
              <a:buNone/>
            </a:pPr>
            <a:endParaRPr lang="en-GB" dirty="0"/>
          </a:p>
          <a:p>
            <a:r>
              <a:rPr lang="en-GB" dirty="0" smtClean="0"/>
              <a:t>Sage (1975)</a:t>
            </a:r>
          </a:p>
          <a:p>
            <a:pPr lvl="1"/>
            <a:r>
              <a:rPr lang="en-GB" dirty="0" smtClean="0"/>
              <a:t>Similar conclusions to </a:t>
            </a:r>
            <a:r>
              <a:rPr lang="en-GB" dirty="0" err="1" smtClean="0"/>
              <a:t>Stogdill</a:t>
            </a:r>
            <a:r>
              <a:rPr lang="en-GB" dirty="0" smtClean="0"/>
              <a:t>, relating to sports leadership. </a:t>
            </a:r>
          </a:p>
          <a:p>
            <a:pPr lvl="2"/>
            <a:r>
              <a:rPr lang="en-GB" dirty="0" smtClean="0"/>
              <a:t>Not possible to demonstrate universal characteristics.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459732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/>
          </a:bodyPr>
          <a:lstStyle/>
          <a:p>
            <a:r>
              <a:rPr lang="en-GB" dirty="0"/>
              <a:t>Leaders have a variety of personality characteristics. There is no particular set of personality traits that make a leader successful</a:t>
            </a:r>
            <a:r>
              <a:rPr lang="en-GB" dirty="0" smtClean="0"/>
              <a:t>.</a:t>
            </a:r>
          </a:p>
          <a:p>
            <a:endParaRPr lang="en-GB" dirty="0"/>
          </a:p>
          <a:p>
            <a:r>
              <a:rPr lang="en-GB" dirty="0" smtClean="0"/>
              <a:t>Indeed many premiership football games focus on the personality clashes of the managers or captains. </a:t>
            </a:r>
            <a:endParaRPr lang="en-GB" dirty="0"/>
          </a:p>
          <a:p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/>
          </a:bodyPr>
          <a:lstStyle/>
          <a:p>
            <a:endParaRPr lang="en-GB"/>
          </a:p>
        </p:txBody>
      </p:sp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44208" y="1484784"/>
            <a:ext cx="2438400" cy="1828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171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44721" y="1700808"/>
            <a:ext cx="1867656" cy="182651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172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53745" y="3334188"/>
            <a:ext cx="2219325" cy="1666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173" name="Picture 5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44721" y="3844599"/>
            <a:ext cx="2142598" cy="142580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174" name="Picture 6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63411" y="4941168"/>
            <a:ext cx="2524125" cy="18097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175" name="Picture 7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19833" y="5285114"/>
            <a:ext cx="2230850" cy="133851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8597617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Universal Behaviour Theories of Leadership</a:t>
            </a:r>
            <a:endParaRPr lang="en-GB" dirty="0"/>
          </a:p>
        </p:txBody>
      </p:sp>
      <p:sp>
        <p:nvSpPr>
          <p:cNvPr id="6" name="Content Placeholder 5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Following studies such as </a:t>
            </a:r>
            <a:r>
              <a:rPr lang="en-GB" dirty="0" err="1" smtClean="0"/>
              <a:t>Stogdill</a:t>
            </a:r>
            <a:r>
              <a:rPr lang="en-GB" dirty="0" smtClean="0"/>
              <a:t> (1948) – focus on research moved to explore the </a:t>
            </a:r>
            <a:r>
              <a:rPr lang="en-GB" b="1" dirty="0" smtClean="0"/>
              <a:t>behaviours</a:t>
            </a:r>
            <a:r>
              <a:rPr lang="en-GB" dirty="0" smtClean="0"/>
              <a:t> of successful leaders. </a:t>
            </a:r>
          </a:p>
          <a:p>
            <a:endParaRPr lang="en-GB" dirty="0"/>
          </a:p>
          <a:p>
            <a:r>
              <a:rPr lang="en-GB" dirty="0" smtClean="0"/>
              <a:t>Universal Behaviour Theory – Successful leaders had certain universal behaviours. </a:t>
            </a:r>
          </a:p>
          <a:p>
            <a:pPr lvl="1"/>
            <a:r>
              <a:rPr lang="en-GB" dirty="0" smtClean="0"/>
              <a:t>Once identified – could be taught to other potential leaders anywhere. </a:t>
            </a:r>
          </a:p>
          <a:p>
            <a:pPr lvl="2"/>
            <a:r>
              <a:rPr lang="en-GB" dirty="0" smtClean="0"/>
              <a:t>Anyone could LEARN to be a successful leader. </a:t>
            </a:r>
          </a:p>
          <a:p>
            <a:pPr lvl="3"/>
            <a:r>
              <a:rPr lang="en-GB" dirty="0" smtClean="0"/>
              <a:t>Rather optimistic.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123773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Leaders are made, not born – Universal Behavioural Approach.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So what are these behaviours?</a:t>
            </a:r>
          </a:p>
          <a:p>
            <a:endParaRPr lang="en-GB" dirty="0"/>
          </a:p>
          <a:p>
            <a:r>
              <a:rPr lang="en-GB" dirty="0" smtClean="0"/>
              <a:t>University of Michigan (1950/1960’s). </a:t>
            </a:r>
          </a:p>
          <a:p>
            <a:pPr lvl="1"/>
            <a:r>
              <a:rPr lang="en-GB" dirty="0" smtClean="0"/>
              <a:t>Two important characteristics in leader behaviour. </a:t>
            </a:r>
          </a:p>
          <a:p>
            <a:pPr lvl="2"/>
            <a:r>
              <a:rPr lang="en-GB" dirty="0" smtClean="0"/>
              <a:t>Consideration. </a:t>
            </a:r>
          </a:p>
          <a:p>
            <a:pPr lvl="3"/>
            <a:r>
              <a:rPr lang="en-GB" dirty="0" smtClean="0"/>
              <a:t>Friendship, mutual trust, respect, warmth between leader and his/her followers. </a:t>
            </a:r>
          </a:p>
          <a:p>
            <a:pPr lvl="2"/>
            <a:r>
              <a:rPr lang="en-GB" dirty="0" smtClean="0"/>
              <a:t>Initiating Structure. </a:t>
            </a:r>
          </a:p>
          <a:p>
            <a:pPr lvl="3"/>
            <a:r>
              <a:rPr lang="en-GB" dirty="0" smtClean="0"/>
              <a:t>Clearly defining the relationship between leader and his/her followers, patterns of organisations, channels of communication, methods of procedure, goals and objectives.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036136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Consequently</a:t>
            </a:r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Supporters of the Universal Behaviour Theory of Leadership would argue that….</a:t>
            </a:r>
          </a:p>
          <a:p>
            <a:endParaRPr lang="en-GB" dirty="0"/>
          </a:p>
          <a:p>
            <a:r>
              <a:rPr lang="en-GB" dirty="0" smtClean="0"/>
              <a:t>Individuals can be taught to be effective leaders. </a:t>
            </a:r>
          </a:p>
          <a:p>
            <a:pPr lvl="1"/>
            <a:r>
              <a:rPr lang="en-GB" dirty="0" smtClean="0"/>
              <a:t>Learning to exhibit – consideration and initiating structure in the proper proportions. </a:t>
            </a:r>
            <a:endParaRPr lang="en-GB" dirty="0"/>
          </a:p>
        </p:txBody>
      </p:sp>
      <p:sp>
        <p:nvSpPr>
          <p:cNvPr id="6" name="Content Placeholder 5"/>
          <p:cNvSpPr>
            <a:spLocks noGrp="1"/>
          </p:cNvSpPr>
          <p:nvPr>
            <p:ph sz="half" idx="2"/>
          </p:nvPr>
        </p:nvSpPr>
        <p:spPr/>
        <p:txBody>
          <a:bodyPr>
            <a:normAutofit lnSpcReduction="10000"/>
          </a:bodyPr>
          <a:lstStyle/>
          <a:p>
            <a:endParaRPr lang="en-GB"/>
          </a:p>
        </p:txBody>
      </p:sp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08104" y="1675232"/>
            <a:ext cx="2907407" cy="193474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8195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60031" y="4293095"/>
            <a:ext cx="3555479" cy="187130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4063256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Important to note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7544" y="1628800"/>
            <a:ext cx="8229600" cy="4824536"/>
          </a:xfrm>
        </p:spPr>
        <p:txBody>
          <a:bodyPr>
            <a:normAutofit fontScale="77500" lnSpcReduction="20000"/>
          </a:bodyPr>
          <a:lstStyle/>
          <a:p>
            <a:r>
              <a:rPr lang="en-GB" dirty="0" smtClean="0"/>
              <a:t>That compatible terms to “initiating structure” and “consideration” have often been used by researchers exploring leadership behaviour. </a:t>
            </a:r>
          </a:p>
          <a:p>
            <a:pPr lvl="1"/>
            <a:r>
              <a:rPr lang="en-GB" dirty="0" smtClean="0"/>
              <a:t>Consideration</a:t>
            </a:r>
          </a:p>
          <a:p>
            <a:pPr lvl="2"/>
            <a:r>
              <a:rPr lang="en-GB" dirty="0" smtClean="0"/>
              <a:t>Relationship Motivated</a:t>
            </a:r>
          </a:p>
          <a:p>
            <a:pPr lvl="2"/>
            <a:r>
              <a:rPr lang="en-GB" dirty="0" smtClean="0"/>
              <a:t>Democratic </a:t>
            </a:r>
          </a:p>
          <a:p>
            <a:pPr lvl="2"/>
            <a:r>
              <a:rPr lang="en-GB" dirty="0" smtClean="0"/>
              <a:t>Egalitarian</a:t>
            </a:r>
          </a:p>
          <a:p>
            <a:pPr lvl="2"/>
            <a:r>
              <a:rPr lang="en-GB" dirty="0" smtClean="0"/>
              <a:t>Employee Orientated</a:t>
            </a:r>
          </a:p>
          <a:p>
            <a:pPr lvl="2"/>
            <a:r>
              <a:rPr lang="en-GB" dirty="0" smtClean="0"/>
              <a:t>Transformational</a:t>
            </a:r>
          </a:p>
          <a:p>
            <a:pPr lvl="1"/>
            <a:r>
              <a:rPr lang="en-GB" dirty="0" smtClean="0"/>
              <a:t>Initiating Structure</a:t>
            </a:r>
          </a:p>
          <a:p>
            <a:pPr lvl="2"/>
            <a:r>
              <a:rPr lang="en-GB" dirty="0" smtClean="0"/>
              <a:t>Task Motivated</a:t>
            </a:r>
          </a:p>
          <a:p>
            <a:pPr lvl="2"/>
            <a:r>
              <a:rPr lang="en-GB" dirty="0" smtClean="0"/>
              <a:t>Autocratic</a:t>
            </a:r>
          </a:p>
          <a:p>
            <a:pPr lvl="2"/>
            <a:r>
              <a:rPr lang="en-GB" dirty="0" smtClean="0"/>
              <a:t>Authoritarian</a:t>
            </a:r>
          </a:p>
          <a:p>
            <a:pPr lvl="2"/>
            <a:r>
              <a:rPr lang="en-GB" dirty="0" smtClean="0"/>
              <a:t>Production Oriented</a:t>
            </a:r>
          </a:p>
          <a:p>
            <a:pPr lvl="2"/>
            <a:r>
              <a:rPr lang="en-GB" dirty="0" smtClean="0"/>
              <a:t>Transactional.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05233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Leadership Style</a:t>
            </a:r>
            <a:endParaRPr lang="en-GB" dirty="0"/>
          </a:p>
        </p:txBody>
      </p:sp>
      <p:sp>
        <p:nvSpPr>
          <p:cNvPr id="5" name="Subtitle 4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07819455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2"/>
          <p:cNvSpPr>
            <a:spLocks noGrp="1" noChangeArrowheads="1"/>
          </p:cNvSpPr>
          <p:nvPr>
            <p:ph type="title"/>
          </p:nvPr>
        </p:nvSpPr>
        <p:spPr>
          <a:xfrm>
            <a:off x="685800" y="228600"/>
            <a:ext cx="7772400" cy="1143000"/>
          </a:xfrm>
        </p:spPr>
        <p:txBody>
          <a:bodyPr/>
          <a:lstStyle/>
          <a:p>
            <a:pPr eaLnBrk="1" hangingPunct="1"/>
            <a:r>
              <a:rPr lang="en-GB" altLang="en-US" smtClean="0"/>
              <a:t>Autocratic/Democratic</a:t>
            </a:r>
          </a:p>
        </p:txBody>
      </p:sp>
      <p:sp>
        <p:nvSpPr>
          <p:cNvPr id="1126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381000" y="1447800"/>
            <a:ext cx="8534400" cy="5029200"/>
          </a:xfrm>
        </p:spPr>
        <p:txBody>
          <a:bodyPr>
            <a:normAutofit lnSpcReduction="10000"/>
          </a:bodyPr>
          <a:lstStyle/>
          <a:p>
            <a:pPr eaLnBrk="1" hangingPunct="1"/>
            <a:r>
              <a:rPr lang="en-GB" altLang="en-US" smtClean="0"/>
              <a:t>The degree to which the leader controls decisions</a:t>
            </a:r>
          </a:p>
          <a:p>
            <a:pPr eaLnBrk="1" hangingPunct="1"/>
            <a:r>
              <a:rPr lang="en-GB" altLang="en-US" b="1" smtClean="0"/>
              <a:t>Autocratic style</a:t>
            </a:r>
            <a:endParaRPr lang="en-GB" altLang="en-US" smtClean="0"/>
          </a:p>
          <a:p>
            <a:pPr lvl="1" eaLnBrk="1" hangingPunct="1"/>
            <a:r>
              <a:rPr lang="en-GB" altLang="en-US" smtClean="0"/>
              <a:t>Head coach makes all decisions</a:t>
            </a:r>
          </a:p>
          <a:p>
            <a:pPr lvl="1" eaLnBrk="1" hangingPunct="1">
              <a:buFontTx/>
              <a:buNone/>
            </a:pPr>
            <a:r>
              <a:rPr lang="en-GB" altLang="en-US" u="sng" smtClean="0"/>
              <a:t>Advantages</a:t>
            </a:r>
            <a:endParaRPr lang="en-GB" altLang="en-US" smtClean="0"/>
          </a:p>
          <a:p>
            <a:pPr lvl="1" eaLnBrk="1" hangingPunct="1"/>
            <a:r>
              <a:rPr lang="en-GB" altLang="en-US" smtClean="0"/>
              <a:t>Increased productivity</a:t>
            </a:r>
          </a:p>
          <a:p>
            <a:pPr lvl="1" eaLnBrk="1" hangingPunct="1"/>
            <a:r>
              <a:rPr lang="en-GB" altLang="en-US" smtClean="0"/>
              <a:t>Speed of decision making increased</a:t>
            </a:r>
          </a:p>
          <a:p>
            <a:pPr lvl="1" eaLnBrk="1" hangingPunct="1">
              <a:buFontTx/>
              <a:buNone/>
            </a:pPr>
            <a:r>
              <a:rPr lang="en-GB" altLang="en-US" u="sng" smtClean="0"/>
              <a:t>Disadvantages</a:t>
            </a:r>
            <a:endParaRPr lang="en-GB" altLang="en-US" smtClean="0"/>
          </a:p>
          <a:p>
            <a:pPr lvl="1" eaLnBrk="1" hangingPunct="1"/>
            <a:r>
              <a:rPr lang="en-GB" altLang="en-US" smtClean="0"/>
              <a:t>Dissatisfaction of athletes/assistant coaches </a:t>
            </a:r>
          </a:p>
          <a:p>
            <a:pPr lvl="1" eaLnBrk="1" hangingPunct="1"/>
            <a:r>
              <a:rPr lang="en-GB" altLang="en-US" smtClean="0"/>
              <a:t>Negligence of resources</a:t>
            </a:r>
          </a:p>
        </p:txBody>
      </p:sp>
    </p:spTree>
    <p:extLst>
      <p:ext uri="{BB962C8B-B14F-4D97-AF65-F5344CB8AC3E}">
        <p14:creationId xmlns:p14="http://schemas.microsoft.com/office/powerpoint/2010/main" val="4119972582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2"/>
          <p:cNvSpPr>
            <a:spLocks noGrp="1" noChangeArrowheads="1"/>
          </p:cNvSpPr>
          <p:nvPr>
            <p:ph type="title"/>
          </p:nvPr>
        </p:nvSpPr>
        <p:spPr>
          <a:xfrm>
            <a:off x="685800" y="381000"/>
            <a:ext cx="7772400" cy="1143000"/>
          </a:xfrm>
        </p:spPr>
        <p:txBody>
          <a:bodyPr/>
          <a:lstStyle/>
          <a:p>
            <a:pPr eaLnBrk="1" hangingPunct="1"/>
            <a:r>
              <a:rPr lang="en-GB" altLang="en-US" smtClean="0"/>
              <a:t>Autocratic/Democratic</a:t>
            </a:r>
          </a:p>
        </p:txBody>
      </p:sp>
      <p:sp>
        <p:nvSpPr>
          <p:cNvPr id="1229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85800" y="1600200"/>
            <a:ext cx="7772400" cy="4800600"/>
          </a:xfrm>
        </p:spPr>
        <p:txBody>
          <a:bodyPr/>
          <a:lstStyle/>
          <a:p>
            <a:pPr eaLnBrk="1" hangingPunct="1"/>
            <a:r>
              <a:rPr lang="en-GB" altLang="en-US" smtClean="0"/>
              <a:t>Democratic Leaders</a:t>
            </a:r>
          </a:p>
          <a:p>
            <a:pPr lvl="1" eaLnBrk="1" hangingPunct="1"/>
            <a:r>
              <a:rPr lang="en-GB" altLang="en-US" smtClean="0"/>
              <a:t>Consults with other when making decisions</a:t>
            </a:r>
          </a:p>
          <a:p>
            <a:pPr lvl="1" eaLnBrk="1" hangingPunct="1">
              <a:buFontTx/>
              <a:buNone/>
            </a:pPr>
            <a:r>
              <a:rPr lang="en-GB" altLang="en-US" u="sng" smtClean="0"/>
              <a:t>Advantages</a:t>
            </a:r>
          </a:p>
          <a:p>
            <a:pPr lvl="1" eaLnBrk="1" hangingPunct="1"/>
            <a:r>
              <a:rPr lang="en-GB" altLang="en-US" smtClean="0"/>
              <a:t>increased satisfaction for  assistant coaches</a:t>
            </a:r>
          </a:p>
          <a:p>
            <a:pPr lvl="1" eaLnBrk="1" hangingPunct="1"/>
            <a:r>
              <a:rPr lang="en-GB" altLang="en-US" smtClean="0"/>
              <a:t>Greater pool of knowledge</a:t>
            </a:r>
          </a:p>
          <a:p>
            <a:pPr eaLnBrk="1" hangingPunct="1">
              <a:buFontTx/>
              <a:buNone/>
            </a:pPr>
            <a:r>
              <a:rPr lang="en-GB" altLang="en-US" smtClean="0"/>
              <a:t>	</a:t>
            </a:r>
            <a:r>
              <a:rPr lang="en-GB" altLang="en-US" sz="2800" u="sng" smtClean="0"/>
              <a:t>Disadvantages</a:t>
            </a:r>
          </a:p>
          <a:p>
            <a:pPr lvl="1" eaLnBrk="1" hangingPunct="1"/>
            <a:r>
              <a:rPr lang="en-GB" altLang="en-US" smtClean="0"/>
              <a:t>Time consuming</a:t>
            </a:r>
          </a:p>
          <a:p>
            <a:pPr lvl="1" eaLnBrk="1" hangingPunct="1"/>
            <a:r>
              <a:rPr lang="en-GB" altLang="en-US" smtClean="0"/>
              <a:t>Potential for arguments</a:t>
            </a:r>
          </a:p>
          <a:p>
            <a:pPr lvl="1" eaLnBrk="1" hangingPunct="1"/>
            <a:r>
              <a:rPr lang="en-GB" altLang="en-US" smtClean="0"/>
              <a:t>Potential for lack of faith in coach</a:t>
            </a:r>
          </a:p>
          <a:p>
            <a:pPr eaLnBrk="1" hangingPunct="1"/>
            <a:endParaRPr lang="en-GB" altLang="en-US" smtClean="0"/>
          </a:p>
        </p:txBody>
      </p:sp>
    </p:spTree>
    <p:extLst>
      <p:ext uri="{BB962C8B-B14F-4D97-AF65-F5344CB8AC3E}">
        <p14:creationId xmlns:p14="http://schemas.microsoft.com/office/powerpoint/2010/main" val="3229422945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2"/>
          <p:cNvSpPr>
            <a:spLocks noGrp="1" noChangeArrowheads="1"/>
          </p:cNvSpPr>
          <p:nvPr>
            <p:ph type="title"/>
          </p:nvPr>
        </p:nvSpPr>
        <p:spPr>
          <a:xfrm>
            <a:off x="685800" y="304800"/>
            <a:ext cx="7772400" cy="1143000"/>
          </a:xfrm>
        </p:spPr>
        <p:txBody>
          <a:bodyPr/>
          <a:lstStyle/>
          <a:p>
            <a:pPr eaLnBrk="1" hangingPunct="1"/>
            <a:r>
              <a:rPr lang="en-GB" altLang="en-US" smtClean="0"/>
              <a:t>Directive / Permissive</a:t>
            </a:r>
          </a:p>
        </p:txBody>
      </p:sp>
      <p:sp>
        <p:nvSpPr>
          <p:cNvPr id="1331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85800" y="1752600"/>
            <a:ext cx="7772400" cy="4114800"/>
          </a:xfrm>
        </p:spPr>
        <p:txBody>
          <a:bodyPr>
            <a:normAutofit fontScale="92500" lnSpcReduction="10000"/>
          </a:bodyPr>
          <a:lstStyle/>
          <a:p>
            <a:pPr eaLnBrk="1" hangingPunct="1"/>
            <a:r>
              <a:rPr lang="en-GB" altLang="en-US" smtClean="0"/>
              <a:t>Directive</a:t>
            </a:r>
          </a:p>
          <a:p>
            <a:pPr lvl="1" eaLnBrk="1" hangingPunct="1"/>
            <a:r>
              <a:rPr lang="en-GB" altLang="en-US" smtClean="0"/>
              <a:t>Watch closely over their subordinates</a:t>
            </a:r>
          </a:p>
          <a:p>
            <a:pPr lvl="1" eaLnBrk="1" hangingPunct="1"/>
            <a:r>
              <a:rPr lang="en-GB" altLang="en-US" smtClean="0"/>
              <a:t>Task usually gets done</a:t>
            </a:r>
          </a:p>
          <a:p>
            <a:pPr lvl="1" eaLnBrk="1" hangingPunct="1"/>
            <a:r>
              <a:rPr lang="en-GB" altLang="en-US" smtClean="0"/>
              <a:t>Athletes may feel a lack of trust</a:t>
            </a:r>
          </a:p>
          <a:p>
            <a:pPr eaLnBrk="1" hangingPunct="1"/>
            <a:r>
              <a:rPr lang="en-GB" altLang="en-US" smtClean="0"/>
              <a:t>Permissive</a:t>
            </a:r>
          </a:p>
          <a:p>
            <a:pPr lvl="1" eaLnBrk="1" hangingPunct="1"/>
            <a:r>
              <a:rPr lang="en-GB" altLang="en-US" smtClean="0"/>
              <a:t>Works on a relationship of trust</a:t>
            </a:r>
          </a:p>
          <a:p>
            <a:pPr lvl="1" eaLnBrk="1" hangingPunct="1"/>
            <a:r>
              <a:rPr lang="en-GB" altLang="en-US" smtClean="0"/>
              <a:t>Sets program and stands back</a:t>
            </a:r>
          </a:p>
          <a:p>
            <a:pPr lvl="1" eaLnBrk="1" hangingPunct="1"/>
            <a:r>
              <a:rPr lang="en-GB" altLang="en-US" smtClean="0"/>
              <a:t>Allows more time for other preparation</a:t>
            </a:r>
          </a:p>
          <a:p>
            <a:pPr lvl="1" eaLnBrk="1" hangingPunct="1"/>
            <a:r>
              <a:rPr lang="en-GB" altLang="en-US" smtClean="0"/>
              <a:t>Elite athletes</a:t>
            </a:r>
          </a:p>
        </p:txBody>
      </p:sp>
    </p:spTree>
    <p:extLst>
      <p:ext uri="{BB962C8B-B14F-4D97-AF65-F5344CB8AC3E}">
        <p14:creationId xmlns:p14="http://schemas.microsoft.com/office/powerpoint/2010/main" val="2523145385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2"/>
          <p:cNvSpPr>
            <a:spLocks noGrp="1" noChangeArrowheads="1"/>
          </p:cNvSpPr>
          <p:nvPr>
            <p:ph type="title"/>
          </p:nvPr>
        </p:nvSpPr>
        <p:spPr>
          <a:xfrm>
            <a:off x="762000" y="228600"/>
            <a:ext cx="7772400" cy="838200"/>
          </a:xfrm>
        </p:spPr>
        <p:txBody>
          <a:bodyPr/>
          <a:lstStyle/>
          <a:p>
            <a:pPr eaLnBrk="1" hangingPunct="1"/>
            <a:r>
              <a:rPr lang="en-GB" altLang="en-US" smtClean="0"/>
              <a:t>Combining the Two</a:t>
            </a:r>
          </a:p>
        </p:txBody>
      </p:sp>
      <p:sp>
        <p:nvSpPr>
          <p:cNvPr id="14339" name="Line 3"/>
          <p:cNvSpPr>
            <a:spLocks noChangeShapeType="1"/>
          </p:cNvSpPr>
          <p:nvPr/>
        </p:nvSpPr>
        <p:spPr bwMode="auto">
          <a:xfrm>
            <a:off x="4724400" y="1981200"/>
            <a:ext cx="0" cy="3962400"/>
          </a:xfrm>
          <a:prstGeom prst="line">
            <a:avLst/>
          </a:prstGeom>
          <a:noFill/>
          <a:ln w="28575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4340" name="Line 4"/>
          <p:cNvSpPr>
            <a:spLocks noChangeShapeType="1"/>
          </p:cNvSpPr>
          <p:nvPr/>
        </p:nvSpPr>
        <p:spPr bwMode="auto">
          <a:xfrm>
            <a:off x="2362200" y="3810000"/>
            <a:ext cx="4648200" cy="0"/>
          </a:xfrm>
          <a:prstGeom prst="line">
            <a:avLst/>
          </a:prstGeom>
          <a:noFill/>
          <a:ln w="28575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4341" name="Text Box 5"/>
          <p:cNvSpPr txBox="1">
            <a:spLocks noChangeArrowheads="1"/>
          </p:cNvSpPr>
          <p:nvPr/>
        </p:nvSpPr>
        <p:spPr bwMode="auto">
          <a:xfrm>
            <a:off x="3962400" y="1371600"/>
            <a:ext cx="1571625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r>
              <a:rPr lang="en-GB" altLang="en-US" b="1"/>
              <a:t>Autocratic</a:t>
            </a:r>
            <a:endParaRPr lang="en-GB" altLang="en-US"/>
          </a:p>
        </p:txBody>
      </p:sp>
      <p:sp>
        <p:nvSpPr>
          <p:cNvPr id="14342" name="Text Box 6"/>
          <p:cNvSpPr txBox="1">
            <a:spLocks noChangeArrowheads="1"/>
          </p:cNvSpPr>
          <p:nvPr/>
        </p:nvSpPr>
        <p:spPr bwMode="auto">
          <a:xfrm>
            <a:off x="3962400" y="6019800"/>
            <a:ext cx="16891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r>
              <a:rPr lang="en-GB" altLang="en-US" b="1"/>
              <a:t>Democratic</a:t>
            </a:r>
            <a:endParaRPr lang="en-GB" altLang="en-US"/>
          </a:p>
        </p:txBody>
      </p:sp>
      <p:sp>
        <p:nvSpPr>
          <p:cNvPr id="14343" name="Text Box 7"/>
          <p:cNvSpPr txBox="1">
            <a:spLocks noChangeArrowheads="1"/>
          </p:cNvSpPr>
          <p:nvPr/>
        </p:nvSpPr>
        <p:spPr bwMode="auto">
          <a:xfrm>
            <a:off x="898525" y="3546475"/>
            <a:ext cx="1366838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r>
              <a:rPr lang="en-GB" altLang="en-US" b="1"/>
              <a:t>Directive</a:t>
            </a:r>
            <a:endParaRPr lang="en-GB" altLang="en-US"/>
          </a:p>
        </p:txBody>
      </p:sp>
      <p:sp>
        <p:nvSpPr>
          <p:cNvPr id="14344" name="Text Box 8"/>
          <p:cNvSpPr txBox="1">
            <a:spLocks noChangeArrowheads="1"/>
          </p:cNvSpPr>
          <p:nvPr/>
        </p:nvSpPr>
        <p:spPr bwMode="auto">
          <a:xfrm>
            <a:off x="7146925" y="3546475"/>
            <a:ext cx="15875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r>
              <a:rPr lang="en-GB" altLang="en-US" b="1"/>
              <a:t>Permissive</a:t>
            </a:r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997854723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2"/>
          <p:cNvSpPr>
            <a:spLocks noGrp="1" noChangeArrowheads="1"/>
          </p:cNvSpPr>
          <p:nvPr>
            <p:ph type="title"/>
          </p:nvPr>
        </p:nvSpPr>
        <p:spPr>
          <a:xfrm>
            <a:off x="685800" y="0"/>
            <a:ext cx="7772400" cy="762000"/>
          </a:xfrm>
        </p:spPr>
        <p:txBody>
          <a:bodyPr/>
          <a:lstStyle/>
          <a:p>
            <a:pPr eaLnBrk="1" hangingPunct="1"/>
            <a:r>
              <a:rPr lang="en-GB" altLang="en-US" smtClean="0"/>
              <a:t>Combining the Two</a:t>
            </a:r>
          </a:p>
        </p:txBody>
      </p:sp>
      <p:sp>
        <p:nvSpPr>
          <p:cNvPr id="1536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83568" y="1484784"/>
            <a:ext cx="7772400" cy="4876800"/>
          </a:xfrm>
        </p:spPr>
        <p:txBody>
          <a:bodyPr>
            <a:normAutofit fontScale="92500" lnSpcReduction="10000"/>
          </a:bodyPr>
          <a:lstStyle/>
          <a:p>
            <a:pPr eaLnBrk="1" hangingPunct="1"/>
            <a:r>
              <a:rPr lang="en-GB" altLang="en-US" sz="2800" dirty="0" smtClean="0"/>
              <a:t>Directive Autocratic</a:t>
            </a:r>
            <a:endParaRPr lang="en-GB" altLang="en-US" dirty="0" smtClean="0"/>
          </a:p>
          <a:p>
            <a:pPr lvl="1" eaLnBrk="1" hangingPunct="1"/>
            <a:r>
              <a:rPr lang="en-GB" altLang="en-US" sz="2600" dirty="0" smtClean="0"/>
              <a:t>Close monitoring and makes all decisions</a:t>
            </a:r>
          </a:p>
          <a:p>
            <a:pPr lvl="1" eaLnBrk="1" hangingPunct="1"/>
            <a:r>
              <a:rPr lang="en-GB" altLang="en-US" sz="2600" dirty="0" smtClean="0"/>
              <a:t>Suits young/unskilled</a:t>
            </a:r>
            <a:endParaRPr lang="en-GB" altLang="en-US" dirty="0" smtClean="0"/>
          </a:p>
          <a:p>
            <a:pPr eaLnBrk="1" hangingPunct="1"/>
            <a:r>
              <a:rPr lang="en-GB" altLang="en-US" sz="2800" dirty="0" smtClean="0"/>
              <a:t>Permissive autocrats</a:t>
            </a:r>
            <a:endParaRPr lang="en-GB" altLang="en-US" dirty="0" smtClean="0"/>
          </a:p>
          <a:p>
            <a:pPr lvl="1" eaLnBrk="1" hangingPunct="1"/>
            <a:r>
              <a:rPr lang="en-GB" altLang="en-US" sz="2600" dirty="0" smtClean="0"/>
              <a:t>Independence allowed and all decisions made</a:t>
            </a:r>
          </a:p>
          <a:p>
            <a:pPr lvl="1" eaLnBrk="1" hangingPunct="1"/>
            <a:r>
              <a:rPr lang="en-GB" altLang="en-US" sz="2600" dirty="0" smtClean="0"/>
              <a:t>Suits professionals and highly skilled athletes</a:t>
            </a:r>
          </a:p>
          <a:p>
            <a:pPr eaLnBrk="1" hangingPunct="1"/>
            <a:r>
              <a:rPr lang="en-GB" altLang="en-US" sz="2800" dirty="0" smtClean="0"/>
              <a:t>Directive democrats</a:t>
            </a:r>
          </a:p>
          <a:p>
            <a:pPr lvl="1" eaLnBrk="1" hangingPunct="1"/>
            <a:r>
              <a:rPr lang="en-GB" altLang="en-US" dirty="0" smtClean="0"/>
              <a:t>Close scrutiny, but joint decisions</a:t>
            </a:r>
          </a:p>
          <a:p>
            <a:pPr lvl="1" eaLnBrk="1" hangingPunct="1"/>
            <a:r>
              <a:rPr lang="en-GB" altLang="en-US" dirty="0" smtClean="0"/>
              <a:t>induction into new organisations</a:t>
            </a:r>
          </a:p>
          <a:p>
            <a:pPr eaLnBrk="1" hangingPunct="1"/>
            <a:r>
              <a:rPr lang="en-GB" altLang="en-US" sz="2800" dirty="0" smtClean="0"/>
              <a:t>Permissive democrats</a:t>
            </a:r>
          </a:p>
          <a:p>
            <a:pPr lvl="1" eaLnBrk="1" hangingPunct="1"/>
            <a:r>
              <a:rPr lang="en-GB" altLang="en-US" dirty="0" smtClean="0"/>
              <a:t>No interference - Chairman of a club etc.</a:t>
            </a:r>
          </a:p>
        </p:txBody>
      </p:sp>
    </p:spTree>
    <p:extLst>
      <p:ext uri="{BB962C8B-B14F-4D97-AF65-F5344CB8AC3E}">
        <p14:creationId xmlns:p14="http://schemas.microsoft.com/office/powerpoint/2010/main" val="1122433572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Research on Universal Leadership Behaviour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GB" dirty="0" smtClean="0"/>
              <a:t>Still receiving much research. </a:t>
            </a:r>
          </a:p>
          <a:p>
            <a:endParaRPr lang="en-GB" dirty="0"/>
          </a:p>
          <a:p>
            <a:r>
              <a:rPr lang="en-GB" dirty="0" smtClean="0"/>
              <a:t>Bass and </a:t>
            </a:r>
            <a:r>
              <a:rPr lang="en-GB" dirty="0" err="1" smtClean="0"/>
              <a:t>Avolio</a:t>
            </a:r>
            <a:r>
              <a:rPr lang="en-GB" dirty="0" smtClean="0"/>
              <a:t> (2000) developed the Multifactor Leadership Questionnaire -5X. </a:t>
            </a:r>
          </a:p>
          <a:p>
            <a:endParaRPr lang="en-GB" dirty="0"/>
          </a:p>
          <a:p>
            <a:r>
              <a:rPr lang="en-GB" dirty="0" smtClean="0"/>
              <a:t>Measures </a:t>
            </a:r>
          </a:p>
          <a:p>
            <a:r>
              <a:rPr lang="en-GB" dirty="0" smtClean="0"/>
              <a:t>Transformational Leadership</a:t>
            </a:r>
          </a:p>
          <a:p>
            <a:pPr lvl="1"/>
            <a:r>
              <a:rPr lang="en-GB" dirty="0" smtClean="0"/>
              <a:t>Similar to Consideration</a:t>
            </a:r>
          </a:p>
          <a:p>
            <a:pPr lvl="2"/>
            <a:r>
              <a:rPr lang="en-GB" dirty="0" smtClean="0"/>
              <a:t>Inspirational Motivation, Idealised Influence, Individual Consideration, Intellectual Stimulation</a:t>
            </a:r>
          </a:p>
          <a:p>
            <a:r>
              <a:rPr lang="en-GB" dirty="0" smtClean="0"/>
              <a:t>Transactional Leadership</a:t>
            </a:r>
          </a:p>
          <a:p>
            <a:pPr lvl="1"/>
            <a:r>
              <a:rPr lang="en-GB" dirty="0" smtClean="0"/>
              <a:t>Productivity, Performance Monitoring, Error Intervention.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981165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Cox, 2012 p 377.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921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81057" y="1268760"/>
            <a:ext cx="6408711" cy="545140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1806045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However…..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en-GB" dirty="0" smtClean="0"/>
              <a:t>Is it possible to have someone who is high in consideration and high in initiating structure?</a:t>
            </a:r>
          </a:p>
          <a:p>
            <a:endParaRPr lang="en-GB" dirty="0"/>
          </a:p>
          <a:p>
            <a:r>
              <a:rPr lang="en-GB" dirty="0" smtClean="0"/>
              <a:t>Khan and Katz (1960) – Yes.</a:t>
            </a:r>
          </a:p>
          <a:p>
            <a:endParaRPr lang="en-GB" dirty="0"/>
          </a:p>
          <a:p>
            <a:r>
              <a:rPr lang="en-GB" dirty="0" err="1" smtClean="0"/>
              <a:t>Behling</a:t>
            </a:r>
            <a:r>
              <a:rPr lang="en-GB" dirty="0" smtClean="0"/>
              <a:t> and </a:t>
            </a:r>
            <a:r>
              <a:rPr lang="en-GB" dirty="0" err="1" smtClean="0"/>
              <a:t>Schreisheim</a:t>
            </a:r>
            <a:r>
              <a:rPr lang="en-GB" dirty="0" smtClean="0"/>
              <a:t> (1976).</a:t>
            </a:r>
          </a:p>
          <a:p>
            <a:pPr lvl="1"/>
            <a:r>
              <a:rPr lang="en-GB" dirty="0" smtClean="0"/>
              <a:t>Very difficult to find someone who can demonstrate both at the same time. </a:t>
            </a:r>
          </a:p>
          <a:p>
            <a:pPr lvl="2"/>
            <a:r>
              <a:rPr lang="en-GB" dirty="0" smtClean="0"/>
              <a:t>Led them to propose the functional model of leadership….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50605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Functional Model of Leadership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 smtClean="0"/>
              <a:t>Good cop / Bad Cop……</a:t>
            </a:r>
          </a:p>
          <a:p>
            <a:endParaRPr lang="en-GB" dirty="0"/>
          </a:p>
          <a:p>
            <a:r>
              <a:rPr lang="en-GB" dirty="0" smtClean="0"/>
              <a:t>Two of more individuals are appointed as leaders based on their differences strengths. </a:t>
            </a:r>
          </a:p>
          <a:p>
            <a:endParaRPr lang="en-GB" dirty="0"/>
          </a:p>
          <a:p>
            <a:r>
              <a:rPr lang="en-GB" dirty="0" smtClean="0"/>
              <a:t>One strong in behaviour of consideration….</a:t>
            </a:r>
          </a:p>
          <a:p>
            <a:endParaRPr lang="en-GB" dirty="0"/>
          </a:p>
          <a:p>
            <a:r>
              <a:rPr lang="en-GB" dirty="0" smtClean="0"/>
              <a:t>Other strong in initiating structure….</a:t>
            </a:r>
          </a:p>
          <a:p>
            <a:endParaRPr lang="en-GB" dirty="0"/>
          </a:p>
          <a:p>
            <a:r>
              <a:rPr lang="en-GB" dirty="0" smtClean="0"/>
              <a:t>Applications in sport……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618146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Functional Model of Leadership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 smtClean="0"/>
              <a:t>Manager and Assistant Manager. </a:t>
            </a:r>
          </a:p>
          <a:p>
            <a:endParaRPr lang="en-GB" dirty="0"/>
          </a:p>
          <a:p>
            <a:r>
              <a:rPr lang="en-GB" dirty="0" smtClean="0"/>
              <a:t>Team of Coaches…</a:t>
            </a:r>
          </a:p>
          <a:p>
            <a:endParaRPr lang="en-GB" dirty="0"/>
          </a:p>
          <a:p>
            <a:endParaRPr lang="en-GB" dirty="0" smtClean="0"/>
          </a:p>
          <a:p>
            <a:r>
              <a:rPr lang="en-GB" dirty="0" smtClean="0"/>
              <a:t>Manager / Club Captain…. </a:t>
            </a:r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44008" y="1556792"/>
            <a:ext cx="2542880" cy="169332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16216" y="3250116"/>
            <a:ext cx="2457451" cy="17764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23928" y="4814964"/>
            <a:ext cx="2592288" cy="1458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7768150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Fiedler’s Contingency Theory</a:t>
            </a:r>
            <a:endParaRPr lang="en-GB" dirty="0"/>
          </a:p>
        </p:txBody>
      </p:sp>
      <p:sp>
        <p:nvSpPr>
          <p:cNvPr id="6" name="Content Placeholder 5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 smtClean="0"/>
              <a:t>Leadership is situation specific…. Leaders effective in one situation may not be effective in another…..</a:t>
            </a:r>
          </a:p>
          <a:p>
            <a:endParaRPr lang="en-GB" dirty="0"/>
          </a:p>
          <a:p>
            <a:r>
              <a:rPr lang="en-GB" dirty="0" smtClean="0"/>
              <a:t>However, Fiedler (1967) emphasises the role of </a:t>
            </a:r>
            <a:r>
              <a:rPr lang="en-GB" b="1" u="sng" dirty="0" smtClean="0"/>
              <a:t>TRAITS</a:t>
            </a:r>
            <a:r>
              <a:rPr lang="en-GB" dirty="0" smtClean="0"/>
              <a:t> and not behaviours as to why leaders might be effective in one situation and not the other.</a:t>
            </a:r>
          </a:p>
          <a:p>
            <a:pPr lvl="1"/>
            <a:r>
              <a:rPr lang="en-GB" dirty="0" smtClean="0"/>
              <a:t>Particular personality disposition that seems to be effective in one leadership situation and not another.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819816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Fiedler’s (1967) </a:t>
            </a:r>
            <a:r>
              <a:rPr lang="en-GB" dirty="0"/>
              <a:t>Contingency Theory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Effectiveness of the group is </a:t>
            </a:r>
            <a:r>
              <a:rPr lang="en-GB" i="1" dirty="0" smtClean="0"/>
              <a:t>contingent</a:t>
            </a:r>
            <a:r>
              <a:rPr lang="en-GB" dirty="0" smtClean="0"/>
              <a:t> on the relationship between leaders </a:t>
            </a:r>
            <a:r>
              <a:rPr lang="en-GB" b="1" dirty="0" smtClean="0"/>
              <a:t>personality traits </a:t>
            </a:r>
            <a:r>
              <a:rPr lang="en-GB" dirty="0" smtClean="0"/>
              <a:t>and the degree in which the </a:t>
            </a:r>
            <a:r>
              <a:rPr lang="en-GB" b="1" dirty="0" smtClean="0"/>
              <a:t>situation</a:t>
            </a:r>
            <a:r>
              <a:rPr lang="en-GB" dirty="0" smtClean="0"/>
              <a:t> enables the leader to exert influence. </a:t>
            </a:r>
          </a:p>
          <a:p>
            <a:endParaRPr lang="en-GB" dirty="0"/>
          </a:p>
          <a:p>
            <a:r>
              <a:rPr lang="en-GB" dirty="0" smtClean="0"/>
              <a:t>Effectiveness of the group depends on 2 factors. </a:t>
            </a:r>
          </a:p>
          <a:p>
            <a:pPr lvl="1"/>
            <a:r>
              <a:rPr lang="en-GB" dirty="0" smtClean="0"/>
              <a:t>Personality of Leader</a:t>
            </a:r>
          </a:p>
          <a:p>
            <a:pPr lvl="1"/>
            <a:r>
              <a:rPr lang="en-GB" dirty="0" smtClean="0"/>
              <a:t>Degree in which situation gives the leader power.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977743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Fiedler’s (1967) Contingency Theory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GB" dirty="0" smtClean="0"/>
              <a:t>Fiedler argued that leaders personality are either relationship motivated or task motivated. </a:t>
            </a:r>
          </a:p>
          <a:p>
            <a:endParaRPr lang="en-GB" dirty="0"/>
          </a:p>
          <a:p>
            <a:r>
              <a:rPr lang="en-GB" dirty="0" smtClean="0"/>
              <a:t>Remember back to Universal behaviour Approach. </a:t>
            </a:r>
          </a:p>
          <a:p>
            <a:endParaRPr lang="en-GB" dirty="0"/>
          </a:p>
          <a:p>
            <a:r>
              <a:rPr lang="en-GB" dirty="0" smtClean="0"/>
              <a:t>Relationship Motivated</a:t>
            </a:r>
          </a:p>
          <a:p>
            <a:pPr lvl="1"/>
            <a:r>
              <a:rPr lang="en-GB" dirty="0" smtClean="0"/>
              <a:t>Interpersonal Feelings between leader and followers. </a:t>
            </a:r>
          </a:p>
          <a:p>
            <a:pPr lvl="2"/>
            <a:r>
              <a:rPr lang="en-GB" dirty="0" smtClean="0"/>
              <a:t>Successful performance of task is of secondary importance. </a:t>
            </a:r>
          </a:p>
          <a:p>
            <a:r>
              <a:rPr lang="en-GB" dirty="0" smtClean="0"/>
              <a:t>Task Motivated</a:t>
            </a:r>
          </a:p>
          <a:p>
            <a:pPr lvl="1"/>
            <a:r>
              <a:rPr lang="en-GB" dirty="0" smtClean="0"/>
              <a:t>Concern when accomplishing the task – of critical importance. </a:t>
            </a:r>
          </a:p>
          <a:p>
            <a:pPr lvl="2"/>
            <a:r>
              <a:rPr lang="en-GB" dirty="0" smtClean="0"/>
              <a:t>Maintaining positive interpersonal relationship are secondary.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346594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Fiedler’s (1967) Contingency Theory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 smtClean="0"/>
              <a:t>Remember Fiedler discussed the relationship between personality traits and the situation…</a:t>
            </a:r>
          </a:p>
          <a:p>
            <a:endParaRPr lang="en-GB" dirty="0"/>
          </a:p>
          <a:p>
            <a:r>
              <a:rPr lang="en-GB" dirty="0" smtClean="0"/>
              <a:t>So second important factor in his theory is situational favourableness. </a:t>
            </a:r>
          </a:p>
          <a:p>
            <a:pPr lvl="1"/>
            <a:r>
              <a:rPr lang="en-GB" dirty="0" smtClean="0"/>
              <a:t>Degree to which the situation gives leader control and influence over the environment. </a:t>
            </a:r>
          </a:p>
          <a:p>
            <a:pPr lvl="2"/>
            <a:r>
              <a:rPr lang="en-GB" dirty="0" smtClean="0"/>
              <a:t>Three factors. </a:t>
            </a:r>
          </a:p>
          <a:p>
            <a:pPr lvl="3"/>
            <a:r>
              <a:rPr lang="en-GB" dirty="0"/>
              <a:t>Group atmosphere (Group feeling towards coach)</a:t>
            </a:r>
          </a:p>
          <a:p>
            <a:pPr lvl="3"/>
            <a:r>
              <a:rPr lang="en-GB" dirty="0"/>
              <a:t>Task structure (Routine or novel)</a:t>
            </a:r>
          </a:p>
          <a:p>
            <a:pPr lvl="3"/>
            <a:r>
              <a:rPr lang="en-GB" dirty="0"/>
              <a:t>Leaders position power (Strong or weak)</a:t>
            </a:r>
          </a:p>
          <a:p>
            <a:pPr lvl="3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837676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Fiedler’s (1967) Contingency Theory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 smtClean="0"/>
              <a:t>Interaction between personality and situational favourableness. </a:t>
            </a:r>
          </a:p>
          <a:p>
            <a:endParaRPr lang="en-GB" dirty="0"/>
          </a:p>
          <a:p>
            <a:r>
              <a:rPr lang="en-GB" dirty="0" smtClean="0"/>
              <a:t>Fielder proposed that relationship-orientated leaders perform best in moderate favourableness</a:t>
            </a:r>
          </a:p>
          <a:p>
            <a:endParaRPr lang="en-GB" dirty="0"/>
          </a:p>
          <a:p>
            <a:r>
              <a:rPr lang="en-GB" dirty="0" smtClean="0"/>
              <a:t>Task-orientated leaders perform best in either favourable or unfavourable situations.</a:t>
            </a:r>
          </a:p>
          <a:p>
            <a:pPr lvl="1"/>
            <a:r>
              <a:rPr lang="en-GB" dirty="0" smtClean="0"/>
              <a:t>Why?  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312850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Fiedler (1974)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1024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1844823"/>
            <a:ext cx="7317525" cy="391938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881434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Research support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en-GB" dirty="0" smtClean="0"/>
              <a:t>McCallum (1991) – reported the example of Doug Collins, former coach of Chicago Bulls team as support to Fiedler’s theory. </a:t>
            </a:r>
          </a:p>
          <a:p>
            <a:endParaRPr lang="en-GB" dirty="0"/>
          </a:p>
          <a:p>
            <a:r>
              <a:rPr lang="en-GB" dirty="0" smtClean="0"/>
              <a:t>A very emotional volatile coach….</a:t>
            </a:r>
          </a:p>
          <a:p>
            <a:endParaRPr lang="en-GB" dirty="0"/>
          </a:p>
          <a:p>
            <a:r>
              <a:rPr lang="en-GB" dirty="0" smtClean="0"/>
              <a:t>During early years, when team was inexperienced his coaching style was effective. </a:t>
            </a:r>
          </a:p>
          <a:p>
            <a:endParaRPr lang="en-GB" dirty="0"/>
          </a:p>
          <a:p>
            <a:r>
              <a:rPr lang="en-GB" dirty="0" smtClean="0"/>
              <a:t>As his young team matured, they began to tune him out and performances deteriorated. </a:t>
            </a:r>
          </a:p>
          <a:p>
            <a:pPr lvl="1"/>
            <a:r>
              <a:rPr lang="en-GB" dirty="0" smtClean="0"/>
              <a:t>McCallum (1991) – due to his volatile personality.  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 fontScale="70000" lnSpcReduction="20000"/>
          </a:bodyPr>
          <a:lstStyle/>
          <a:p>
            <a:endParaRPr lang="en-GB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06059" y="2204864"/>
            <a:ext cx="3421294" cy="28083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0958171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What does the mean….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Fiedler et al (1977) – Proposed that leadership training programmes are a waste of time and money…</a:t>
            </a:r>
          </a:p>
          <a:p>
            <a:endParaRPr lang="en-GB" dirty="0"/>
          </a:p>
          <a:p>
            <a:r>
              <a:rPr lang="en-GB" dirty="0" smtClean="0"/>
              <a:t>Only used to enhance power and influence. </a:t>
            </a:r>
          </a:p>
          <a:p>
            <a:pPr lvl="1"/>
            <a:r>
              <a:rPr lang="en-GB" dirty="0" smtClean="0"/>
              <a:t>No benefit to relationship-oriented person who is most effective in moderately </a:t>
            </a:r>
            <a:r>
              <a:rPr lang="en-GB" smtClean="0"/>
              <a:t>favourably conditions. 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788066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So… what did Fiedler suggest….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 smtClean="0"/>
              <a:t>Only two ways to improve leadership…</a:t>
            </a:r>
          </a:p>
          <a:p>
            <a:endParaRPr lang="en-GB" dirty="0"/>
          </a:p>
          <a:p>
            <a:r>
              <a:rPr lang="en-GB" dirty="0" smtClean="0"/>
              <a:t>Change leader’s personality. </a:t>
            </a:r>
          </a:p>
          <a:p>
            <a:pPr lvl="1"/>
            <a:r>
              <a:rPr lang="en-GB" dirty="0" smtClean="0"/>
              <a:t>Easier said than done, core personality disposition cannot easily be changed. </a:t>
            </a:r>
          </a:p>
          <a:p>
            <a:endParaRPr lang="en-GB" dirty="0"/>
          </a:p>
          <a:p>
            <a:r>
              <a:rPr lang="en-GB" dirty="0" smtClean="0"/>
              <a:t>Change the degree in which situation is favourable to certain type of leader. </a:t>
            </a:r>
          </a:p>
          <a:p>
            <a:pPr lvl="1"/>
            <a:r>
              <a:rPr lang="en-GB" dirty="0" smtClean="0"/>
              <a:t>Change aspect of organisation structure…</a:t>
            </a:r>
            <a:endParaRPr lang="en-GB" dirty="0"/>
          </a:p>
          <a:p>
            <a:pPr lvl="1"/>
            <a:r>
              <a:rPr lang="en-GB" dirty="0" smtClean="0"/>
              <a:t>CHANGE THE LEADER!</a:t>
            </a:r>
          </a:p>
        </p:txBody>
      </p:sp>
    </p:spTree>
    <p:extLst>
      <p:ext uri="{BB962C8B-B14F-4D97-AF65-F5344CB8AC3E}">
        <p14:creationId xmlns:p14="http://schemas.microsoft.com/office/powerpoint/2010/main" val="4722438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Situation-Specific Behaviour Theories of Leaders.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Situation-Specific </a:t>
            </a:r>
            <a:r>
              <a:rPr lang="en-GB" b="1" dirty="0" smtClean="0"/>
              <a:t>behaviour</a:t>
            </a:r>
            <a:r>
              <a:rPr lang="en-GB" dirty="0" smtClean="0"/>
              <a:t> theories, as opposed to looking at leaders’ personality and situation, focus on the interaction of leader’s behaviour in a specific situation with the situation itself. </a:t>
            </a:r>
          </a:p>
          <a:p>
            <a:pPr lvl="1"/>
            <a:r>
              <a:rPr lang="en-GB" dirty="0" smtClean="0"/>
              <a:t>Two Sports Specific examples include</a:t>
            </a:r>
          </a:p>
          <a:p>
            <a:pPr lvl="2"/>
            <a:r>
              <a:rPr lang="en-GB" dirty="0" smtClean="0"/>
              <a:t>Multidimensional Model of Leadership (</a:t>
            </a:r>
            <a:r>
              <a:rPr lang="en-GB" dirty="0" err="1" smtClean="0"/>
              <a:t>Chellanduari</a:t>
            </a:r>
            <a:r>
              <a:rPr lang="en-GB" dirty="0" smtClean="0"/>
              <a:t>, 1978, 1993)</a:t>
            </a:r>
          </a:p>
          <a:p>
            <a:pPr lvl="2"/>
            <a:r>
              <a:rPr lang="en-GB" dirty="0" smtClean="0"/>
              <a:t>Leadership Behaviour Model (</a:t>
            </a:r>
            <a:r>
              <a:rPr lang="en-GB" dirty="0" err="1" smtClean="0"/>
              <a:t>Smoll</a:t>
            </a:r>
            <a:r>
              <a:rPr lang="en-GB" dirty="0" smtClean="0"/>
              <a:t> and Smith, 1989)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197702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GB" dirty="0" smtClean="0"/>
              <a:t>Multidimensional Model of Leadership (</a:t>
            </a:r>
            <a:r>
              <a:rPr lang="en-GB" dirty="0" err="1" smtClean="0"/>
              <a:t>Chelladurai</a:t>
            </a:r>
            <a:r>
              <a:rPr lang="en-GB" dirty="0" smtClean="0"/>
              <a:t>, 1978, 1993).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GB" dirty="0" smtClean="0"/>
              <a:t>Sports Specific Model. </a:t>
            </a:r>
          </a:p>
          <a:p>
            <a:endParaRPr lang="en-GB" dirty="0"/>
          </a:p>
          <a:p>
            <a:r>
              <a:rPr lang="en-GB" dirty="0" smtClean="0"/>
              <a:t>Athlete Satisfaction and Performance is the product of the </a:t>
            </a:r>
            <a:r>
              <a:rPr lang="en-GB" i="1" dirty="0" smtClean="0"/>
              <a:t>interaction</a:t>
            </a:r>
            <a:r>
              <a:rPr lang="en-GB" dirty="0" smtClean="0"/>
              <a:t> of three components of leadership. </a:t>
            </a:r>
          </a:p>
          <a:p>
            <a:pPr lvl="1"/>
            <a:r>
              <a:rPr lang="en-GB" dirty="0" smtClean="0"/>
              <a:t>Prescribed/Required Leader behaviour</a:t>
            </a:r>
          </a:p>
          <a:p>
            <a:pPr lvl="2"/>
            <a:r>
              <a:rPr lang="en-GB" dirty="0" smtClean="0"/>
              <a:t>Established norms of the organisation</a:t>
            </a:r>
          </a:p>
          <a:p>
            <a:pPr lvl="3"/>
            <a:r>
              <a:rPr lang="en-GB" dirty="0" smtClean="0"/>
              <a:t>E.g. Glenn Hoddle sacked by the England football team not for footballing reasons, but for his comments on disability. </a:t>
            </a:r>
          </a:p>
          <a:p>
            <a:pPr lvl="1"/>
            <a:r>
              <a:rPr lang="en-GB" dirty="0" smtClean="0"/>
              <a:t>Preferred Leader Behaviour</a:t>
            </a:r>
          </a:p>
          <a:p>
            <a:pPr lvl="2"/>
            <a:r>
              <a:rPr lang="en-GB" dirty="0" smtClean="0"/>
              <a:t>Behaviours that a preferred by the athlete</a:t>
            </a:r>
          </a:p>
          <a:p>
            <a:pPr lvl="1"/>
            <a:r>
              <a:rPr lang="en-GB" dirty="0" smtClean="0"/>
              <a:t>Actual Leader Behaviour</a:t>
            </a:r>
          </a:p>
          <a:p>
            <a:pPr lvl="2"/>
            <a:r>
              <a:rPr lang="en-GB" dirty="0" smtClean="0"/>
              <a:t>Behaviour that the leader exhibits – irrespective of norms and preferences.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455076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sz="4000" dirty="0">
                <a:solidFill>
                  <a:prstClr val="black"/>
                </a:solidFill>
              </a:rPr>
              <a:t>Multidimensional Model of Leadership (</a:t>
            </a:r>
            <a:r>
              <a:rPr lang="en-GB" sz="4000" dirty="0" err="1">
                <a:solidFill>
                  <a:prstClr val="black"/>
                </a:solidFill>
              </a:rPr>
              <a:t>Chelladurai</a:t>
            </a:r>
            <a:r>
              <a:rPr lang="en-GB" sz="4000" dirty="0">
                <a:solidFill>
                  <a:prstClr val="black"/>
                </a:solidFill>
              </a:rPr>
              <a:t>, 1978, 1993).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en-GB" dirty="0" err="1" smtClean="0"/>
              <a:t>Chelladurai</a:t>
            </a:r>
            <a:r>
              <a:rPr lang="en-GB" dirty="0" smtClean="0"/>
              <a:t> proposed a number of antecedents can influence a leaders behaviour in a specific situation. </a:t>
            </a:r>
          </a:p>
          <a:p>
            <a:pPr lvl="1"/>
            <a:r>
              <a:rPr lang="en-GB" dirty="0" smtClean="0"/>
              <a:t>Antecedents = An event preceding another event. </a:t>
            </a:r>
          </a:p>
          <a:p>
            <a:endParaRPr lang="en-GB" dirty="0"/>
          </a:p>
          <a:p>
            <a:r>
              <a:rPr lang="en-GB" dirty="0" smtClean="0"/>
              <a:t>Situational Characteristics</a:t>
            </a:r>
          </a:p>
          <a:p>
            <a:pPr lvl="1"/>
            <a:r>
              <a:rPr lang="en-GB" dirty="0" smtClean="0"/>
              <a:t>Organisation structure of the team, leader is about to join. </a:t>
            </a:r>
          </a:p>
          <a:p>
            <a:r>
              <a:rPr lang="en-GB" dirty="0" smtClean="0"/>
              <a:t>Leader Characteristics</a:t>
            </a:r>
          </a:p>
          <a:p>
            <a:pPr lvl="1"/>
            <a:r>
              <a:rPr lang="en-GB" dirty="0" smtClean="0"/>
              <a:t>Personality, previous successful leadership style. </a:t>
            </a:r>
          </a:p>
          <a:p>
            <a:r>
              <a:rPr lang="en-GB" dirty="0" smtClean="0"/>
              <a:t>Member Characteristics</a:t>
            </a:r>
          </a:p>
          <a:p>
            <a:pPr lvl="1"/>
            <a:r>
              <a:rPr lang="en-GB" dirty="0" smtClean="0"/>
              <a:t>Team, personality, preferred approach of leader. </a:t>
            </a:r>
          </a:p>
        </p:txBody>
      </p:sp>
    </p:spTree>
    <p:extLst>
      <p:ext uri="{BB962C8B-B14F-4D97-AF65-F5344CB8AC3E}">
        <p14:creationId xmlns:p14="http://schemas.microsoft.com/office/powerpoint/2010/main" val="27481206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GB" dirty="0">
                <a:solidFill>
                  <a:prstClr val="black"/>
                </a:solidFill>
              </a:rPr>
              <a:t>Multidimensional Model of Leadership (</a:t>
            </a:r>
            <a:r>
              <a:rPr lang="en-GB" dirty="0" err="1">
                <a:solidFill>
                  <a:prstClr val="black"/>
                </a:solidFill>
              </a:rPr>
              <a:t>Chelladurai</a:t>
            </a:r>
            <a:r>
              <a:rPr lang="en-GB" dirty="0">
                <a:solidFill>
                  <a:prstClr val="black"/>
                </a:solidFill>
              </a:rPr>
              <a:t>, 1978, 1993). </a:t>
            </a:r>
            <a:endParaRPr lang="en-GB" dirty="0"/>
          </a:p>
        </p:txBody>
      </p:sp>
      <p:pic>
        <p:nvPicPr>
          <p:cNvPr id="1027" name="Picture 3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903995" y="1554163"/>
            <a:ext cx="7488409" cy="45259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1834337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GB" dirty="0">
                <a:solidFill>
                  <a:prstClr val="black"/>
                </a:solidFill>
              </a:rPr>
              <a:t>Multidimensional Model of Leadership (</a:t>
            </a:r>
            <a:r>
              <a:rPr lang="en-GB" dirty="0" err="1">
                <a:solidFill>
                  <a:prstClr val="black"/>
                </a:solidFill>
              </a:rPr>
              <a:t>Chelladurai</a:t>
            </a:r>
            <a:r>
              <a:rPr lang="en-GB" dirty="0">
                <a:solidFill>
                  <a:prstClr val="black"/>
                </a:solidFill>
              </a:rPr>
              <a:t>, 1978, 1993).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en-GB" dirty="0" err="1" smtClean="0"/>
              <a:t>Chellandurai</a:t>
            </a:r>
            <a:r>
              <a:rPr lang="en-GB" dirty="0" smtClean="0"/>
              <a:t> hypothesised the </a:t>
            </a:r>
            <a:r>
              <a:rPr lang="en-GB" b="1" dirty="0" smtClean="0"/>
              <a:t>consequences </a:t>
            </a:r>
            <a:r>
              <a:rPr lang="en-GB" dirty="0" smtClean="0"/>
              <a:t>of the congruence among the types of leader behaviour. </a:t>
            </a:r>
          </a:p>
          <a:p>
            <a:pPr lvl="1"/>
            <a:r>
              <a:rPr lang="en-GB" dirty="0" smtClean="0"/>
              <a:t>Congruence = Compatibility / Agreeability. </a:t>
            </a:r>
            <a:endParaRPr lang="en-GB" dirty="0"/>
          </a:p>
          <a:p>
            <a:r>
              <a:rPr lang="en-GB" dirty="0" smtClean="0"/>
              <a:t>Congruence between all types of leader behaviour = ideal performance and satisfaction. </a:t>
            </a:r>
          </a:p>
          <a:p>
            <a:r>
              <a:rPr lang="en-GB" dirty="0" smtClean="0"/>
              <a:t>Laissez-Faire = when all three leader behaviours are incongruent with one another. </a:t>
            </a:r>
          </a:p>
          <a:p>
            <a:pPr lvl="1"/>
            <a:r>
              <a:rPr lang="en-GB" dirty="0" smtClean="0"/>
              <a:t>Laissez-Faire Leaders = Leaders are “hands off” and lets team make decisions. </a:t>
            </a:r>
          </a:p>
          <a:p>
            <a:r>
              <a:rPr lang="en-GB" dirty="0" smtClean="0"/>
              <a:t>Actual behaviour is incongruent with prescribed and preferred = leader likely to be removed. </a:t>
            </a:r>
            <a:endParaRPr lang="en-GB" dirty="0"/>
          </a:p>
          <a:p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738764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GB" dirty="0">
                <a:solidFill>
                  <a:prstClr val="black"/>
                </a:solidFill>
              </a:rPr>
              <a:t>Multidimensional Model of Leadership (</a:t>
            </a:r>
            <a:r>
              <a:rPr lang="en-GB" dirty="0" err="1">
                <a:solidFill>
                  <a:prstClr val="black"/>
                </a:solidFill>
              </a:rPr>
              <a:t>Chelladurai</a:t>
            </a:r>
            <a:r>
              <a:rPr lang="en-GB" dirty="0">
                <a:solidFill>
                  <a:prstClr val="black"/>
                </a:solidFill>
              </a:rPr>
              <a:t>, 1978, 1993).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Prescribed and Actual are congruent with each other, but incongruent with preferred = performance = high, satisfaction = low. </a:t>
            </a:r>
          </a:p>
          <a:p>
            <a:endParaRPr lang="en-GB" dirty="0"/>
          </a:p>
          <a:p>
            <a:r>
              <a:rPr lang="en-GB" dirty="0" smtClean="0"/>
              <a:t>Actual and preferred behaviour are congruent, but incongruent with prescribed behaviour. Satisfaction = high, performance = low.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180460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sz="3600" dirty="0">
                <a:solidFill>
                  <a:prstClr val="black"/>
                </a:solidFill>
              </a:rPr>
              <a:t>Multidimensional Model of Leadership (</a:t>
            </a:r>
            <a:r>
              <a:rPr lang="en-GB" sz="3600" dirty="0" err="1">
                <a:solidFill>
                  <a:prstClr val="black"/>
                </a:solidFill>
              </a:rPr>
              <a:t>Chelladurai</a:t>
            </a:r>
            <a:r>
              <a:rPr lang="en-GB" sz="3600" dirty="0">
                <a:solidFill>
                  <a:prstClr val="black"/>
                </a:solidFill>
              </a:rPr>
              <a:t>, 1978, 1993). </a:t>
            </a:r>
            <a:endParaRPr lang="en-GB" dirty="0"/>
          </a:p>
        </p:txBody>
      </p:sp>
      <p:pic>
        <p:nvPicPr>
          <p:cNvPr id="5" name="Picture 6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953537" y="1554163"/>
            <a:ext cx="7389326" cy="45259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9380754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3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sz="3600" dirty="0">
                <a:solidFill>
                  <a:prstClr val="black"/>
                </a:solidFill>
              </a:rPr>
              <a:t>Multidimensional Model of Leadership (</a:t>
            </a:r>
            <a:r>
              <a:rPr lang="en-GB" sz="3600" dirty="0" err="1">
                <a:solidFill>
                  <a:prstClr val="black"/>
                </a:solidFill>
              </a:rPr>
              <a:t>Chelladurai</a:t>
            </a:r>
            <a:r>
              <a:rPr lang="en-GB" sz="3600" dirty="0">
                <a:solidFill>
                  <a:prstClr val="black"/>
                </a:solidFill>
              </a:rPr>
              <a:t>, 1978, 1993).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</p:txBody>
      </p:sp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7175" y="1747838"/>
            <a:ext cx="8628063" cy="398541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9171065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Research Support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en-GB" dirty="0" smtClean="0"/>
              <a:t>Using the Leadership Scale for Sport (</a:t>
            </a:r>
            <a:r>
              <a:rPr lang="en-GB" dirty="0" err="1" smtClean="0"/>
              <a:t>Chelladurai</a:t>
            </a:r>
            <a:r>
              <a:rPr lang="en-GB" dirty="0" smtClean="0"/>
              <a:t> and Saleh, 1980) a number of research studies have provided support for </a:t>
            </a:r>
            <a:r>
              <a:rPr lang="en-GB" dirty="0" err="1" smtClean="0"/>
              <a:t>Chelladurai</a:t>
            </a:r>
            <a:r>
              <a:rPr lang="en-GB" dirty="0" smtClean="0"/>
              <a:t> (1978) hypotheses. </a:t>
            </a:r>
          </a:p>
          <a:p>
            <a:endParaRPr lang="en-GB" dirty="0"/>
          </a:p>
          <a:p>
            <a:r>
              <a:rPr lang="en-GB" dirty="0" smtClean="0"/>
              <a:t>Congruence among the three types of leader behaviour, lead to both improvements in satisfaction and performance. </a:t>
            </a:r>
          </a:p>
          <a:p>
            <a:pPr lvl="1"/>
            <a:r>
              <a:rPr lang="en-GB" dirty="0" smtClean="0"/>
              <a:t>Andrew (2009) – College Tennis Players</a:t>
            </a:r>
          </a:p>
          <a:p>
            <a:pPr lvl="1"/>
            <a:r>
              <a:rPr lang="en-GB" dirty="0" err="1" smtClean="0"/>
              <a:t>Vealey</a:t>
            </a:r>
            <a:r>
              <a:rPr lang="en-GB" dirty="0" smtClean="0"/>
              <a:t> et al (1998) – Basketball and Softball College Level</a:t>
            </a:r>
          </a:p>
          <a:p>
            <a:pPr lvl="1"/>
            <a:r>
              <a:rPr lang="en-GB" dirty="0" err="1" smtClean="0"/>
              <a:t>Riemer</a:t>
            </a:r>
            <a:r>
              <a:rPr lang="en-GB" dirty="0" smtClean="0"/>
              <a:t> and </a:t>
            </a:r>
            <a:r>
              <a:rPr lang="en-GB" dirty="0" err="1" smtClean="0"/>
              <a:t>Chelladurai</a:t>
            </a:r>
            <a:r>
              <a:rPr lang="en-GB" dirty="0" smtClean="0"/>
              <a:t> (1995) – Athletics</a:t>
            </a:r>
          </a:p>
          <a:p>
            <a:pPr lvl="1"/>
            <a:r>
              <a:rPr lang="en-GB" dirty="0" err="1" smtClean="0"/>
              <a:t>Riemer</a:t>
            </a:r>
            <a:r>
              <a:rPr lang="en-GB" dirty="0" smtClean="0"/>
              <a:t> and </a:t>
            </a:r>
            <a:r>
              <a:rPr lang="en-GB" dirty="0" err="1" smtClean="0"/>
              <a:t>Toon</a:t>
            </a:r>
            <a:r>
              <a:rPr lang="en-GB" dirty="0" smtClean="0"/>
              <a:t> (2001) – Tennis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912233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Leadership Behaviour Model (</a:t>
            </a:r>
            <a:r>
              <a:rPr lang="en-GB" dirty="0" err="1" smtClean="0"/>
              <a:t>Smoll</a:t>
            </a:r>
            <a:r>
              <a:rPr lang="en-GB" dirty="0" smtClean="0"/>
              <a:t> and Smith, 1989)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Central process of the model is the relationship between coach behaviours and player responses. </a:t>
            </a:r>
          </a:p>
          <a:p>
            <a:endParaRPr lang="en-GB" dirty="0"/>
          </a:p>
          <a:p>
            <a:r>
              <a:rPr lang="en-GB" dirty="0" smtClean="0"/>
              <a:t>Proposes that player perception of coach behaviours mediates this relationship</a:t>
            </a:r>
          </a:p>
          <a:p>
            <a:endParaRPr lang="en-GB" dirty="0"/>
          </a:p>
          <a:p>
            <a:r>
              <a:rPr lang="en-GB" dirty="0" smtClean="0"/>
              <a:t>Model also highlights the effect of other variables on the central process.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522443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Leadership </a:t>
            </a:r>
            <a:r>
              <a:rPr lang="en-GB" dirty="0" smtClean="0"/>
              <a:t>Behaviour </a:t>
            </a:r>
            <a:r>
              <a:rPr lang="en-GB" dirty="0"/>
              <a:t>Model (</a:t>
            </a:r>
            <a:r>
              <a:rPr lang="en-GB" dirty="0" err="1"/>
              <a:t>Smoll</a:t>
            </a:r>
            <a:r>
              <a:rPr lang="en-GB" dirty="0"/>
              <a:t> and Smith, 1989)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3675" y="1484784"/>
            <a:ext cx="8756650" cy="50974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8178098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The Leader within the Team</a:t>
            </a:r>
            <a:endParaRPr lang="en-GB" dirty="0"/>
          </a:p>
        </p:txBody>
      </p:sp>
      <p:sp>
        <p:nvSpPr>
          <p:cNvPr id="5" name="Subtitle 4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20901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Player Position and Leadership Opportunity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 smtClean="0"/>
              <a:t>A body of literature has evolved that examines the playing position of the athlete and future leadership opportunity. </a:t>
            </a:r>
          </a:p>
          <a:p>
            <a:endParaRPr lang="en-GB" dirty="0"/>
          </a:p>
          <a:p>
            <a:r>
              <a:rPr lang="en-GB" dirty="0" smtClean="0"/>
              <a:t>Does the position that you play during your career provide you with more leadership (coaching) opportunities post career. </a:t>
            </a:r>
          </a:p>
          <a:p>
            <a:pPr lvl="1"/>
            <a:r>
              <a:rPr lang="en-GB" dirty="0" smtClean="0"/>
              <a:t>E.g. Do Goalkeepers have the same opportunities to get into football management as outfield players. </a:t>
            </a:r>
          </a:p>
          <a:p>
            <a:pPr lvl="2"/>
            <a:r>
              <a:rPr lang="en-GB" dirty="0" smtClean="0"/>
              <a:t>Premiership Managers 2014/2015 – 10 Managers used to play in Midfield, 9 played in defence, 1 forward.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256300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sz="3600" dirty="0" smtClean="0"/>
              <a:t>List of Premiership Managers at the start of the 2014/2015 season and the playing positions</a:t>
            </a:r>
            <a:r>
              <a:rPr lang="en-GB" dirty="0" smtClean="0"/>
              <a:t>.  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251520" y="1600200"/>
            <a:ext cx="4244280" cy="4525963"/>
          </a:xfrm>
        </p:spPr>
        <p:txBody>
          <a:bodyPr>
            <a:normAutofit fontScale="92500" lnSpcReduction="10000"/>
          </a:bodyPr>
          <a:lstStyle/>
          <a:p>
            <a:r>
              <a:rPr lang="en-GB" dirty="0" err="1" smtClean="0"/>
              <a:t>Arsene</a:t>
            </a:r>
            <a:r>
              <a:rPr lang="en-GB" dirty="0" smtClean="0"/>
              <a:t> Wegner –Mid</a:t>
            </a:r>
          </a:p>
          <a:p>
            <a:r>
              <a:rPr lang="en-GB" dirty="0" smtClean="0"/>
              <a:t>Paul Lambert – Mid</a:t>
            </a:r>
          </a:p>
          <a:p>
            <a:r>
              <a:rPr lang="en-GB" dirty="0" smtClean="0"/>
              <a:t>Sean </a:t>
            </a:r>
            <a:r>
              <a:rPr lang="en-GB" dirty="0" err="1" smtClean="0"/>
              <a:t>Dyche</a:t>
            </a:r>
            <a:r>
              <a:rPr lang="en-GB" dirty="0" smtClean="0"/>
              <a:t> – </a:t>
            </a:r>
            <a:r>
              <a:rPr lang="en-GB" dirty="0" err="1" smtClean="0"/>
              <a:t>Def</a:t>
            </a:r>
            <a:endParaRPr lang="en-GB" dirty="0" smtClean="0"/>
          </a:p>
          <a:p>
            <a:r>
              <a:rPr lang="en-GB" dirty="0" smtClean="0"/>
              <a:t>Jose </a:t>
            </a:r>
            <a:r>
              <a:rPr lang="en-GB" dirty="0" err="1" smtClean="0"/>
              <a:t>Mourihno</a:t>
            </a:r>
            <a:r>
              <a:rPr lang="en-GB" dirty="0" smtClean="0"/>
              <a:t> – Mid</a:t>
            </a:r>
          </a:p>
          <a:p>
            <a:r>
              <a:rPr lang="en-GB" dirty="0" smtClean="0"/>
              <a:t>Neil Warnock – Mid</a:t>
            </a:r>
          </a:p>
          <a:p>
            <a:r>
              <a:rPr lang="en-GB" dirty="0" smtClean="0"/>
              <a:t>Roberto Martinez – Mid</a:t>
            </a:r>
          </a:p>
          <a:p>
            <a:r>
              <a:rPr lang="en-GB" dirty="0" smtClean="0"/>
              <a:t>Steve Bruce – </a:t>
            </a:r>
            <a:r>
              <a:rPr lang="en-GB" dirty="0" err="1" smtClean="0"/>
              <a:t>Def</a:t>
            </a:r>
            <a:endParaRPr lang="en-GB" dirty="0" smtClean="0"/>
          </a:p>
          <a:p>
            <a:r>
              <a:rPr lang="en-GB" dirty="0" smtClean="0"/>
              <a:t>Nigel Pearson – </a:t>
            </a:r>
            <a:r>
              <a:rPr lang="en-GB" dirty="0" err="1" smtClean="0"/>
              <a:t>Def</a:t>
            </a:r>
            <a:endParaRPr lang="en-GB" dirty="0" smtClean="0"/>
          </a:p>
          <a:p>
            <a:r>
              <a:rPr lang="en-GB" dirty="0" smtClean="0"/>
              <a:t>Brendan Rodgers – </a:t>
            </a:r>
            <a:r>
              <a:rPr lang="en-GB" dirty="0" err="1" smtClean="0"/>
              <a:t>Def</a:t>
            </a:r>
            <a:endParaRPr lang="en-GB" dirty="0" smtClean="0"/>
          </a:p>
          <a:p>
            <a:r>
              <a:rPr lang="en-GB" dirty="0" smtClean="0"/>
              <a:t>Manuel </a:t>
            </a:r>
            <a:r>
              <a:rPr lang="en-GB" dirty="0" err="1" smtClean="0"/>
              <a:t>Pellegrini</a:t>
            </a:r>
            <a:r>
              <a:rPr lang="en-GB" dirty="0" smtClean="0"/>
              <a:t> - </a:t>
            </a:r>
            <a:r>
              <a:rPr lang="en-GB" dirty="0" err="1" smtClean="0"/>
              <a:t>Def</a:t>
            </a:r>
            <a:endParaRPr lang="en-GB" dirty="0" smtClean="0"/>
          </a:p>
          <a:p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 smtClean="0"/>
              <a:t>Louis Van </a:t>
            </a:r>
            <a:r>
              <a:rPr lang="en-GB" dirty="0" err="1" smtClean="0"/>
              <a:t>Gaal</a:t>
            </a:r>
            <a:r>
              <a:rPr lang="en-GB" dirty="0" smtClean="0"/>
              <a:t> – Mid</a:t>
            </a:r>
          </a:p>
          <a:p>
            <a:r>
              <a:rPr lang="en-GB" dirty="0" smtClean="0"/>
              <a:t>Alan Pardew – Mid</a:t>
            </a:r>
          </a:p>
          <a:p>
            <a:r>
              <a:rPr lang="en-GB" dirty="0" smtClean="0"/>
              <a:t>Harry </a:t>
            </a:r>
            <a:r>
              <a:rPr lang="en-GB" dirty="0" err="1" smtClean="0"/>
              <a:t>Redknapp</a:t>
            </a:r>
            <a:r>
              <a:rPr lang="en-GB" dirty="0" smtClean="0"/>
              <a:t> – Mid</a:t>
            </a:r>
          </a:p>
          <a:p>
            <a:r>
              <a:rPr lang="en-GB" dirty="0" smtClean="0"/>
              <a:t>Ronald </a:t>
            </a:r>
            <a:r>
              <a:rPr lang="en-GB" dirty="0" err="1" smtClean="0"/>
              <a:t>Koeman</a:t>
            </a:r>
            <a:r>
              <a:rPr lang="en-GB" dirty="0" smtClean="0"/>
              <a:t> – </a:t>
            </a:r>
            <a:r>
              <a:rPr lang="en-GB" dirty="0" err="1" smtClean="0"/>
              <a:t>Def</a:t>
            </a:r>
            <a:endParaRPr lang="en-GB" dirty="0"/>
          </a:p>
          <a:p>
            <a:r>
              <a:rPr lang="en-GB" dirty="0" smtClean="0"/>
              <a:t>Mark Hughes – For</a:t>
            </a:r>
          </a:p>
          <a:p>
            <a:r>
              <a:rPr lang="en-GB" dirty="0" smtClean="0"/>
              <a:t>Gus </a:t>
            </a:r>
            <a:r>
              <a:rPr lang="en-GB" dirty="0" err="1" smtClean="0"/>
              <a:t>Poyet</a:t>
            </a:r>
            <a:r>
              <a:rPr lang="en-GB" dirty="0" smtClean="0"/>
              <a:t> – Mid</a:t>
            </a:r>
          </a:p>
          <a:p>
            <a:r>
              <a:rPr lang="en-GB" dirty="0" smtClean="0"/>
              <a:t>Garry Monk – </a:t>
            </a:r>
            <a:r>
              <a:rPr lang="en-GB" dirty="0" err="1" smtClean="0"/>
              <a:t>Def</a:t>
            </a:r>
            <a:endParaRPr lang="en-GB" dirty="0" smtClean="0"/>
          </a:p>
          <a:p>
            <a:r>
              <a:rPr lang="en-GB" dirty="0" err="1" smtClean="0"/>
              <a:t>M.Pochettino</a:t>
            </a:r>
            <a:r>
              <a:rPr lang="en-GB" dirty="0" smtClean="0"/>
              <a:t> – </a:t>
            </a:r>
            <a:r>
              <a:rPr lang="en-GB" dirty="0" err="1" smtClean="0"/>
              <a:t>Def</a:t>
            </a:r>
            <a:endParaRPr lang="en-GB" dirty="0" smtClean="0"/>
          </a:p>
          <a:p>
            <a:r>
              <a:rPr lang="en-GB" dirty="0" smtClean="0"/>
              <a:t>Alan Irvine – Mid</a:t>
            </a:r>
          </a:p>
          <a:p>
            <a:r>
              <a:rPr lang="en-GB" dirty="0" smtClean="0"/>
              <a:t>Sam </a:t>
            </a:r>
            <a:r>
              <a:rPr lang="en-GB" dirty="0" err="1" smtClean="0"/>
              <a:t>Allardyce</a:t>
            </a:r>
            <a:r>
              <a:rPr lang="en-GB" dirty="0" smtClean="0"/>
              <a:t> - </a:t>
            </a:r>
            <a:r>
              <a:rPr lang="en-GB" dirty="0" err="1" smtClean="0"/>
              <a:t>Def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093781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Another Example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en-GB" dirty="0" smtClean="0"/>
              <a:t>In 1999 – Mark Hughes and Neville Southall were appointed joint caretaker manager of the Welsh National Football team. </a:t>
            </a:r>
          </a:p>
          <a:p>
            <a:endParaRPr lang="en-GB" dirty="0"/>
          </a:p>
          <a:p>
            <a:r>
              <a:rPr lang="en-GB" dirty="0" smtClean="0"/>
              <a:t>Neville Southall a goalkeeper of 92 caps, no managerial experience prior. </a:t>
            </a:r>
          </a:p>
          <a:p>
            <a:endParaRPr lang="en-GB" dirty="0"/>
          </a:p>
          <a:p>
            <a:r>
              <a:rPr lang="en-GB" dirty="0" smtClean="0"/>
              <a:t>Mark Hughes a forward of 72 caps, no managerial experience. </a:t>
            </a:r>
          </a:p>
          <a:p>
            <a:endParaRPr lang="en-GB" dirty="0"/>
          </a:p>
          <a:p>
            <a:r>
              <a:rPr lang="en-GB" dirty="0" smtClean="0"/>
              <a:t>Both applied for the permanent position. </a:t>
            </a:r>
          </a:p>
          <a:p>
            <a:endParaRPr lang="en-GB" dirty="0"/>
          </a:p>
          <a:p>
            <a:r>
              <a:rPr lang="en-GB" dirty="0" smtClean="0"/>
              <a:t>Job went to Mark Hughes. 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 fontScale="70000" lnSpcReduction="20000"/>
          </a:bodyPr>
          <a:lstStyle/>
          <a:p>
            <a:endParaRPr lang="en-GB"/>
          </a:p>
        </p:txBody>
      </p:sp>
      <p:pic>
        <p:nvPicPr>
          <p:cNvPr id="2050" name="Picture 2" descr="http://www.whoateallthepies.tv/wp-content/uploads/2010/11/PA-1215044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40152" y="4108921"/>
            <a:ext cx="1905000" cy="26241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60032" y="1772816"/>
            <a:ext cx="3475856" cy="195516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9255456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Applied Research</a:t>
            </a:r>
            <a:endParaRPr lang="en-GB" dirty="0"/>
          </a:p>
        </p:txBody>
      </p:sp>
      <p:sp>
        <p:nvSpPr>
          <p:cNvPr id="6" name="Content Placeholder 5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 smtClean="0"/>
              <a:t>Much of the research has been carried out in the United States, exploring baseball (e.g. </a:t>
            </a:r>
            <a:r>
              <a:rPr lang="en-GB" dirty="0" err="1" smtClean="0"/>
              <a:t>Grusky</a:t>
            </a:r>
            <a:r>
              <a:rPr lang="en-GB" dirty="0" smtClean="0"/>
              <a:t>, 1963; Loy and Sage, 1970; </a:t>
            </a:r>
            <a:r>
              <a:rPr lang="en-GB" dirty="0" err="1" smtClean="0"/>
              <a:t>Chass</a:t>
            </a:r>
            <a:r>
              <a:rPr lang="en-GB" dirty="0" smtClean="0"/>
              <a:t>, 1994;  </a:t>
            </a:r>
            <a:r>
              <a:rPr lang="en-GB" dirty="0" err="1" smtClean="0"/>
              <a:t>Chelladurai</a:t>
            </a:r>
            <a:r>
              <a:rPr lang="en-GB" dirty="0" smtClean="0"/>
              <a:t> and Carron, 1977) </a:t>
            </a:r>
          </a:p>
          <a:p>
            <a:pPr lvl="1"/>
            <a:r>
              <a:rPr lang="en-GB" dirty="0" smtClean="0"/>
              <a:t>Former catchers and infielders</a:t>
            </a:r>
            <a:endParaRPr lang="en-GB" dirty="0"/>
          </a:p>
          <a:p>
            <a:r>
              <a:rPr lang="en-GB" dirty="0" smtClean="0"/>
              <a:t>American Football (</a:t>
            </a:r>
            <a:r>
              <a:rPr lang="en-GB" dirty="0" err="1" smtClean="0"/>
              <a:t>Bivens</a:t>
            </a:r>
            <a:r>
              <a:rPr lang="en-GB" dirty="0" smtClean="0"/>
              <a:t> and Leonard, 1994)</a:t>
            </a:r>
          </a:p>
          <a:p>
            <a:pPr lvl="1"/>
            <a:r>
              <a:rPr lang="en-GB" dirty="0" smtClean="0"/>
              <a:t>Quarterbacks</a:t>
            </a:r>
            <a:endParaRPr lang="en-GB" dirty="0"/>
          </a:p>
          <a:p>
            <a:r>
              <a:rPr lang="en-GB" dirty="0" smtClean="0"/>
              <a:t>Football (Norris and Jones, 1998)</a:t>
            </a:r>
          </a:p>
          <a:p>
            <a:pPr lvl="1"/>
            <a:r>
              <a:rPr lang="en-GB" dirty="0" smtClean="0"/>
              <a:t>Midfield</a:t>
            </a:r>
          </a:p>
          <a:p>
            <a:pPr lvl="2"/>
            <a:r>
              <a:rPr lang="en-GB" dirty="0" smtClean="0"/>
              <a:t>Players who play in central positions will have greater opportunities for leadership post career.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680217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GB" dirty="0" smtClean="0"/>
              <a:t>Bob Boone – Manager of the Kanas City Royals and a catcher in his playing days. </a:t>
            </a:r>
            <a:endParaRPr lang="en-GB" dirty="0"/>
          </a:p>
          <a:p>
            <a:pPr lvl="1"/>
            <a:r>
              <a:rPr lang="en-GB" dirty="0" smtClean="0"/>
              <a:t>“I managed every game I played in. I just didn’t have the control” (</a:t>
            </a:r>
            <a:r>
              <a:rPr lang="en-GB" dirty="0" err="1" smtClean="0"/>
              <a:t>Chass</a:t>
            </a:r>
            <a:r>
              <a:rPr lang="en-GB" dirty="0" smtClean="0"/>
              <a:t>, 1994 p1). </a:t>
            </a:r>
          </a:p>
          <a:p>
            <a:endParaRPr lang="en-GB" dirty="0"/>
          </a:p>
          <a:p>
            <a:r>
              <a:rPr lang="en-GB" dirty="0" smtClean="0"/>
              <a:t>Dan </a:t>
            </a:r>
            <a:r>
              <a:rPr lang="en-GB" dirty="0" err="1" smtClean="0"/>
              <a:t>Duquette</a:t>
            </a:r>
            <a:r>
              <a:rPr lang="en-GB" dirty="0" smtClean="0"/>
              <a:t> – Boston Red </a:t>
            </a:r>
            <a:r>
              <a:rPr lang="en-GB" dirty="0" err="1" smtClean="0"/>
              <a:t>Sox</a:t>
            </a:r>
            <a:r>
              <a:rPr lang="en-GB" dirty="0" smtClean="0"/>
              <a:t> General Manager. </a:t>
            </a:r>
          </a:p>
          <a:p>
            <a:pPr lvl="1"/>
            <a:r>
              <a:rPr lang="en-GB" dirty="0" smtClean="0"/>
              <a:t>“The catch is involved with every pitch, every pitcher, and he’s the only player on the field who has the whole field in front of him (</a:t>
            </a:r>
            <a:r>
              <a:rPr lang="en-GB" dirty="0" err="1" smtClean="0"/>
              <a:t>Chass</a:t>
            </a:r>
            <a:r>
              <a:rPr lang="en-GB" dirty="0" smtClean="0"/>
              <a:t>, 1994, p4). </a:t>
            </a:r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sz="half" idx="2"/>
          </p:nvPr>
        </p:nvSpPr>
        <p:spPr/>
        <p:txBody>
          <a:bodyPr>
            <a:normAutofit fontScale="85000" lnSpcReduction="20000"/>
          </a:bodyPr>
          <a:lstStyle/>
          <a:p>
            <a:endParaRPr lang="en-GB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88024" y="1629345"/>
            <a:ext cx="1574478" cy="246976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96136" y="4121562"/>
            <a:ext cx="2957177" cy="230476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8222226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Chelladurai</a:t>
            </a:r>
            <a:r>
              <a:rPr lang="en-GB" dirty="0" smtClean="0"/>
              <a:t> and Carron (1977)</a:t>
            </a:r>
            <a:endParaRPr lang="en-GB" dirty="0"/>
          </a:p>
        </p:txBody>
      </p:sp>
      <p:sp>
        <p:nvSpPr>
          <p:cNvPr id="6" name="Content Placeholder 5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en-GB" dirty="0" smtClean="0"/>
              <a:t>Paper also hypothesised “why” certain playing position provide athletes with more leadership qualities post playing. </a:t>
            </a:r>
          </a:p>
          <a:p>
            <a:endParaRPr lang="en-GB" dirty="0"/>
          </a:p>
          <a:p>
            <a:r>
              <a:rPr lang="en-GB" dirty="0" smtClean="0"/>
              <a:t>2 Critical Factors. </a:t>
            </a:r>
          </a:p>
          <a:p>
            <a:pPr lvl="1"/>
            <a:r>
              <a:rPr lang="en-GB" dirty="0" smtClean="0"/>
              <a:t>Task Dependence </a:t>
            </a:r>
          </a:p>
          <a:p>
            <a:pPr lvl="2"/>
            <a:r>
              <a:rPr lang="en-GB" dirty="0" smtClean="0"/>
              <a:t>Interaction between players of the same team</a:t>
            </a:r>
          </a:p>
          <a:p>
            <a:pPr lvl="3"/>
            <a:r>
              <a:rPr lang="en-GB" dirty="0" smtClean="0"/>
              <a:t>Higher task dependence = ↑ interaction ↑ dependence between players</a:t>
            </a:r>
          </a:p>
          <a:p>
            <a:pPr lvl="1"/>
            <a:r>
              <a:rPr lang="en-GB" dirty="0" smtClean="0"/>
              <a:t>Propinquity</a:t>
            </a:r>
          </a:p>
          <a:p>
            <a:pPr lvl="2"/>
            <a:r>
              <a:rPr lang="en-GB" dirty="0" smtClean="0"/>
              <a:t>Observability and visibility on the playing field. </a:t>
            </a:r>
          </a:p>
          <a:p>
            <a:pPr lvl="3"/>
            <a:r>
              <a:rPr lang="en-GB" dirty="0" smtClean="0"/>
              <a:t>Baseball – Catcher is most visible from the team mates. American Football = Quarterback. Football </a:t>
            </a:r>
            <a:r>
              <a:rPr lang="en-GB" smtClean="0"/>
              <a:t>Centre Midfield/Centre </a:t>
            </a:r>
            <a:r>
              <a:rPr lang="en-GB" dirty="0" smtClean="0"/>
              <a:t>back.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532578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Chelladurai</a:t>
            </a:r>
            <a:r>
              <a:rPr lang="en-GB" dirty="0" smtClean="0"/>
              <a:t> and Carron (1977)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1628800"/>
            <a:ext cx="7704856" cy="486680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6141794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Another talking point.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 smtClean="0"/>
              <a:t>Another major talking point in Football in recent years has been the lack of black managers in the football league.</a:t>
            </a:r>
          </a:p>
          <a:p>
            <a:endParaRPr lang="en-GB" dirty="0"/>
          </a:p>
          <a:p>
            <a:r>
              <a:rPr lang="en-GB" dirty="0" smtClean="0"/>
              <a:t>The guardian – Oct 2014. </a:t>
            </a:r>
          </a:p>
          <a:p>
            <a:pPr lvl="1"/>
            <a:r>
              <a:rPr lang="en-GB" dirty="0" smtClean="0"/>
              <a:t>PFA Football Chief accuses of “secret racism”  over black managers. </a:t>
            </a:r>
          </a:p>
          <a:p>
            <a:pPr lvl="1"/>
            <a:endParaRPr lang="en-GB" dirty="0"/>
          </a:p>
          <a:p>
            <a:pPr lvl="1"/>
            <a:r>
              <a:rPr lang="en-GB" dirty="0" smtClean="0"/>
              <a:t>2 managers in the 72 club English professional league  in October 2014.  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 lnSpcReduction="20000"/>
          </a:bodyPr>
          <a:lstStyle/>
          <a:p>
            <a:endParaRPr lang="en-GB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60032" y="1628800"/>
            <a:ext cx="3577010" cy="237885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00687" y="4365104"/>
            <a:ext cx="3695700" cy="20764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5109571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Content Placeholder 5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en-GB" dirty="0" smtClean="0"/>
              <a:t>Cox (2012) – Stacking = disproportionate placement of ethnic minorities athletes into position of low task dependence and propinquity. </a:t>
            </a:r>
          </a:p>
          <a:p>
            <a:endParaRPr lang="en-GB" dirty="0"/>
          </a:p>
          <a:p>
            <a:r>
              <a:rPr lang="en-GB" dirty="0" smtClean="0"/>
              <a:t>Consequently, if ethnic minorities are under-represented in positions of high task dependence or propinquity, then this might have an impact on opportunities to leader post career.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948678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Applied Research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Norris and Jones (1998)</a:t>
            </a:r>
          </a:p>
          <a:p>
            <a:endParaRPr lang="en-GB" dirty="0"/>
          </a:p>
          <a:p>
            <a:r>
              <a:rPr lang="en-GB" dirty="0" smtClean="0"/>
              <a:t>Analysed the playing positions (via detailed match analysis) for the Premiership football teams during the 1994/1995 season. </a:t>
            </a:r>
          </a:p>
          <a:p>
            <a:endParaRPr lang="en-GB" dirty="0"/>
          </a:p>
          <a:p>
            <a:r>
              <a:rPr lang="en-GB" dirty="0" smtClean="0"/>
              <a:t>Disproportionate level of ethnic minorities not playing in positions of high task dependence and propinquity.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278743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rek">
  <a:themeElements>
    <a:clrScheme name="Trek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Trek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Trek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809</TotalTime>
  <Words>3605</Words>
  <Application>Microsoft Office PowerPoint</Application>
  <PresentationFormat>On-screen Show (4:3)</PresentationFormat>
  <Paragraphs>502</Paragraphs>
  <Slides>73</Slides>
  <Notes>4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73</vt:i4>
      </vt:variant>
    </vt:vector>
  </HeadingPairs>
  <TitlesOfParts>
    <vt:vector size="79" baseType="lpstr">
      <vt:lpstr>Calibri</vt:lpstr>
      <vt:lpstr>Franklin Gothic Book</vt:lpstr>
      <vt:lpstr>Franklin Gothic Medium</vt:lpstr>
      <vt:lpstr>Times New Roman</vt:lpstr>
      <vt:lpstr>Wingdings 2</vt:lpstr>
      <vt:lpstr>Trek</vt:lpstr>
      <vt:lpstr>Leadership in Sport and Exercise</vt:lpstr>
      <vt:lpstr>Aims of the Lecture</vt:lpstr>
      <vt:lpstr>Aims of The Lecture</vt:lpstr>
      <vt:lpstr>Important Because….</vt:lpstr>
      <vt:lpstr>Sources of Power</vt:lpstr>
      <vt:lpstr>Sources of Power</vt:lpstr>
      <vt:lpstr>Use of Power</vt:lpstr>
      <vt:lpstr>Introduction</vt:lpstr>
      <vt:lpstr>Colin Powell (2002)</vt:lpstr>
      <vt:lpstr>Defining Leadership</vt:lpstr>
      <vt:lpstr>Leadership</vt:lpstr>
      <vt:lpstr>Differences between leaders and managers</vt:lpstr>
      <vt:lpstr>Leadership Theory: Historical Viewpoint</vt:lpstr>
      <vt:lpstr>Some anecdotal examples</vt:lpstr>
      <vt:lpstr>Anecdotal Examples</vt:lpstr>
      <vt:lpstr>Anecdotal Examples</vt:lpstr>
      <vt:lpstr>Leadership Theory: Historical Viewpoint. </vt:lpstr>
      <vt:lpstr>Behling and Schriesheim (1976)</vt:lpstr>
      <vt:lpstr>Behling and Schriesheim (1976)</vt:lpstr>
      <vt:lpstr>Behling and Schriesheim (1976)</vt:lpstr>
      <vt:lpstr>Anecdotal Example</vt:lpstr>
      <vt:lpstr>Behling and Schriesheim (1976; cited in Cox, 2012)</vt:lpstr>
      <vt:lpstr>Cratty and Sage (1964)</vt:lpstr>
      <vt:lpstr>Findings</vt:lpstr>
      <vt:lpstr>Universal Trait Theories of Leadership</vt:lpstr>
      <vt:lpstr>However</vt:lpstr>
      <vt:lpstr>PowerPoint Presentation</vt:lpstr>
      <vt:lpstr>Universal Behaviour Theories of Leadership</vt:lpstr>
      <vt:lpstr>Leaders are made, not born – Universal Behavioural Approach. </vt:lpstr>
      <vt:lpstr>Consequently</vt:lpstr>
      <vt:lpstr>Important to note</vt:lpstr>
      <vt:lpstr>Leadership Style</vt:lpstr>
      <vt:lpstr>Autocratic/Democratic</vt:lpstr>
      <vt:lpstr>Autocratic/Democratic</vt:lpstr>
      <vt:lpstr>Directive / Permissive</vt:lpstr>
      <vt:lpstr>Combining the Two</vt:lpstr>
      <vt:lpstr>Combining the Two</vt:lpstr>
      <vt:lpstr>Research on Universal Leadership Behaviour</vt:lpstr>
      <vt:lpstr>Cox, 2012 p 377. </vt:lpstr>
      <vt:lpstr>However…..</vt:lpstr>
      <vt:lpstr>Functional Model of Leadership</vt:lpstr>
      <vt:lpstr>Functional Model of Leadership</vt:lpstr>
      <vt:lpstr>Fiedler’s Contingency Theory</vt:lpstr>
      <vt:lpstr>Fiedler’s (1967) Contingency Theory</vt:lpstr>
      <vt:lpstr>Fiedler’s (1967) Contingency Theory</vt:lpstr>
      <vt:lpstr>Fiedler’s (1967) Contingency Theory</vt:lpstr>
      <vt:lpstr>Fiedler’s (1967) Contingency Theory</vt:lpstr>
      <vt:lpstr>Fiedler (1974)</vt:lpstr>
      <vt:lpstr>Research support</vt:lpstr>
      <vt:lpstr>What does the mean….</vt:lpstr>
      <vt:lpstr>So… what did Fiedler suggest….</vt:lpstr>
      <vt:lpstr>Situation-Specific Behaviour Theories of Leaders. </vt:lpstr>
      <vt:lpstr>Multidimensional Model of Leadership (Chelladurai, 1978, 1993). </vt:lpstr>
      <vt:lpstr>Multidimensional Model of Leadership (Chelladurai, 1978, 1993). </vt:lpstr>
      <vt:lpstr>Multidimensional Model of Leadership (Chelladurai, 1978, 1993). </vt:lpstr>
      <vt:lpstr>Multidimensional Model of Leadership (Chelladurai, 1978, 1993). </vt:lpstr>
      <vt:lpstr>Multidimensional Model of Leadership (Chelladurai, 1978, 1993). </vt:lpstr>
      <vt:lpstr>Multidimensional Model of Leadership (Chelladurai, 1978, 1993). </vt:lpstr>
      <vt:lpstr>Multidimensional Model of Leadership (Chelladurai, 1978, 1993). </vt:lpstr>
      <vt:lpstr>Research Support</vt:lpstr>
      <vt:lpstr>Leadership Behaviour Model (Smoll and Smith, 1989)</vt:lpstr>
      <vt:lpstr>Leadership Behaviour Model (Smoll and Smith, 1989)</vt:lpstr>
      <vt:lpstr>The Leader within the Team</vt:lpstr>
      <vt:lpstr>Player Position and Leadership Opportunity</vt:lpstr>
      <vt:lpstr>List of Premiership Managers at the start of the 2014/2015 season and the playing positions.  </vt:lpstr>
      <vt:lpstr>Another Example</vt:lpstr>
      <vt:lpstr>Applied Research</vt:lpstr>
      <vt:lpstr>PowerPoint Presentation</vt:lpstr>
      <vt:lpstr>Chelladurai and Carron (1977)</vt:lpstr>
      <vt:lpstr>Chelladurai and Carron (1977)</vt:lpstr>
      <vt:lpstr>Another talking point. </vt:lpstr>
      <vt:lpstr>PowerPoint Presentation</vt:lpstr>
      <vt:lpstr>Applied Research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Leadership in Sport and Exercise</dc:title>
  <dc:creator>Administrator</dc:creator>
  <cp:lastModifiedBy>Stuart Jones</cp:lastModifiedBy>
  <cp:revision>71</cp:revision>
  <dcterms:created xsi:type="dcterms:W3CDTF">2014-11-26T18:18:48Z</dcterms:created>
  <dcterms:modified xsi:type="dcterms:W3CDTF">2016-04-20T11:41:32Z</dcterms:modified>
</cp:coreProperties>
</file>