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9"/>
  </p:notesMasterIdLst>
  <p:sldIdLst>
    <p:sldId id="256" r:id="rId6"/>
    <p:sldId id="257" r:id="rId7"/>
    <p:sldId id="258" r:id="rId8"/>
    <p:sldId id="261" r:id="rId9"/>
    <p:sldId id="260" r:id="rId10"/>
    <p:sldId id="262" r:id="rId11"/>
    <p:sldId id="263" r:id="rId12"/>
    <p:sldId id="265" r:id="rId13"/>
    <p:sldId id="293" r:id="rId14"/>
    <p:sldId id="317" r:id="rId15"/>
    <p:sldId id="319" r:id="rId16"/>
    <p:sldId id="318" r:id="rId17"/>
    <p:sldId id="298" r:id="rId18"/>
    <p:sldId id="295" r:id="rId19"/>
    <p:sldId id="282" r:id="rId20"/>
    <p:sldId id="296" r:id="rId21"/>
    <p:sldId id="280" r:id="rId22"/>
    <p:sldId id="281" r:id="rId23"/>
    <p:sldId id="297" r:id="rId24"/>
    <p:sldId id="294" r:id="rId25"/>
    <p:sldId id="285" r:id="rId26"/>
    <p:sldId id="299" r:id="rId27"/>
    <p:sldId id="292" r:id="rId28"/>
    <p:sldId id="286" r:id="rId29"/>
    <p:sldId id="287" r:id="rId30"/>
    <p:sldId id="308" r:id="rId31"/>
    <p:sldId id="309" r:id="rId32"/>
    <p:sldId id="311" r:id="rId33"/>
    <p:sldId id="313" r:id="rId34"/>
    <p:sldId id="314" r:id="rId35"/>
    <p:sldId id="316" r:id="rId36"/>
    <p:sldId id="312" r:id="rId37"/>
    <p:sldId id="31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A7B541-C057-4A75-BA38-33FF535DC824}" v="389" dt="2025-01-27T15:40:11.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2261" autoAdjust="0"/>
  </p:normalViewPr>
  <p:slideViewPr>
    <p:cSldViewPr snapToGrid="0">
      <p:cViewPr varScale="1">
        <p:scale>
          <a:sx n="43" d="100"/>
          <a:sy n="43" d="100"/>
        </p:scale>
        <p:origin x="177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FF26DE-F649-4C89-B61B-22998AF7606B}"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426865E9-6041-4F23-8004-590A0A7DFB54}">
      <dgm:prSet/>
      <dgm:spPr/>
      <dgm:t>
        <a:bodyPr/>
        <a:lstStyle/>
        <a:p>
          <a:pPr>
            <a:defRPr cap="all"/>
          </a:pPr>
          <a:r>
            <a:rPr lang="en-GB"/>
            <a:t>Portfolio</a:t>
          </a:r>
          <a:endParaRPr lang="en-US"/>
        </a:p>
      </dgm:t>
    </dgm:pt>
    <dgm:pt modelId="{16E27D0E-B73C-4891-A845-BE17699AF6EA}" type="parTrans" cxnId="{B448613C-4C99-434E-A5E4-C4AB848AEE94}">
      <dgm:prSet/>
      <dgm:spPr/>
      <dgm:t>
        <a:bodyPr/>
        <a:lstStyle/>
        <a:p>
          <a:endParaRPr lang="en-US"/>
        </a:p>
      </dgm:t>
    </dgm:pt>
    <dgm:pt modelId="{585DBD8A-BECC-49D9-A52F-C7351B3B20AD}" type="sibTrans" cxnId="{B448613C-4C99-434E-A5E4-C4AB848AEE94}">
      <dgm:prSet/>
      <dgm:spPr/>
      <dgm:t>
        <a:bodyPr/>
        <a:lstStyle/>
        <a:p>
          <a:endParaRPr lang="en-US"/>
        </a:p>
      </dgm:t>
    </dgm:pt>
    <dgm:pt modelId="{C7A4DB9F-9C54-4325-9D71-2108B69B331D}">
      <dgm:prSet/>
      <dgm:spPr/>
      <dgm:t>
        <a:bodyPr/>
        <a:lstStyle/>
        <a:p>
          <a:pPr>
            <a:defRPr cap="all"/>
          </a:pPr>
          <a:r>
            <a:rPr lang="en-GB"/>
            <a:t>3 elements/ 2000-word equivalent</a:t>
          </a:r>
          <a:endParaRPr lang="en-US"/>
        </a:p>
      </dgm:t>
    </dgm:pt>
    <dgm:pt modelId="{A61059C5-FBD3-475D-BB5D-A783BBC47298}" type="parTrans" cxnId="{DEE4458B-FC86-458C-86CB-8CDEA07067EE}">
      <dgm:prSet/>
      <dgm:spPr/>
      <dgm:t>
        <a:bodyPr/>
        <a:lstStyle/>
        <a:p>
          <a:endParaRPr lang="en-US"/>
        </a:p>
      </dgm:t>
    </dgm:pt>
    <dgm:pt modelId="{C4F1E28B-8B8C-458B-863B-D1E36075CA15}" type="sibTrans" cxnId="{DEE4458B-FC86-458C-86CB-8CDEA07067EE}">
      <dgm:prSet/>
      <dgm:spPr/>
      <dgm:t>
        <a:bodyPr/>
        <a:lstStyle/>
        <a:p>
          <a:endParaRPr lang="en-US"/>
        </a:p>
      </dgm:t>
    </dgm:pt>
    <dgm:pt modelId="{C654994A-C96A-413C-A3C0-DE6079B850CE}">
      <dgm:prSet/>
      <dgm:spPr/>
      <dgm:t>
        <a:bodyPr/>
        <a:lstStyle/>
        <a:p>
          <a:pPr>
            <a:defRPr cap="all"/>
          </a:pPr>
          <a:r>
            <a:rPr lang="en-GB"/>
            <a:t>Weighing 50%</a:t>
          </a:r>
          <a:endParaRPr lang="en-US"/>
        </a:p>
      </dgm:t>
    </dgm:pt>
    <dgm:pt modelId="{BF1BDEF5-63C5-4EE0-90A5-404F76C63413}" type="parTrans" cxnId="{24C5F72F-C575-4E30-BF91-386ACD685316}">
      <dgm:prSet/>
      <dgm:spPr/>
      <dgm:t>
        <a:bodyPr/>
        <a:lstStyle/>
        <a:p>
          <a:endParaRPr lang="en-US"/>
        </a:p>
      </dgm:t>
    </dgm:pt>
    <dgm:pt modelId="{474CB85B-DE2A-4AFF-80A5-BEA969460822}" type="sibTrans" cxnId="{24C5F72F-C575-4E30-BF91-386ACD685316}">
      <dgm:prSet/>
      <dgm:spPr/>
      <dgm:t>
        <a:bodyPr/>
        <a:lstStyle/>
        <a:p>
          <a:endParaRPr lang="en-US"/>
        </a:p>
      </dgm:t>
    </dgm:pt>
    <dgm:pt modelId="{4AC59BB1-59BC-4230-A17C-0A0469C91815}" type="pres">
      <dgm:prSet presAssocID="{F7FF26DE-F649-4C89-B61B-22998AF7606B}" presName="root" presStyleCnt="0">
        <dgm:presLayoutVars>
          <dgm:dir/>
          <dgm:resizeHandles val="exact"/>
        </dgm:presLayoutVars>
      </dgm:prSet>
      <dgm:spPr/>
    </dgm:pt>
    <dgm:pt modelId="{7E95A3A3-A8D2-46C6-9A1F-960175839108}" type="pres">
      <dgm:prSet presAssocID="{426865E9-6041-4F23-8004-590A0A7DFB54}" presName="compNode" presStyleCnt="0"/>
      <dgm:spPr/>
    </dgm:pt>
    <dgm:pt modelId="{077C1236-C22F-4FD2-85C8-F307FE02A9A0}" type="pres">
      <dgm:prSet presAssocID="{426865E9-6041-4F23-8004-590A0A7DFB54}" presName="iconBgRect" presStyleLbl="bgShp" presStyleIdx="0" presStyleCnt="3"/>
      <dgm:spPr/>
    </dgm:pt>
    <dgm:pt modelId="{BBAAB6DA-5687-4457-BD44-468A1EFFC6AA}" type="pres">
      <dgm:prSet presAssocID="{426865E9-6041-4F23-8004-590A0A7DFB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Folder"/>
        </a:ext>
      </dgm:extLst>
    </dgm:pt>
    <dgm:pt modelId="{650061B5-80A9-41D5-A2BD-DF763585D178}" type="pres">
      <dgm:prSet presAssocID="{426865E9-6041-4F23-8004-590A0A7DFB54}" presName="spaceRect" presStyleCnt="0"/>
      <dgm:spPr/>
    </dgm:pt>
    <dgm:pt modelId="{439C20B8-9098-4FED-BE1F-D137C0EA6A4E}" type="pres">
      <dgm:prSet presAssocID="{426865E9-6041-4F23-8004-590A0A7DFB54}" presName="textRect" presStyleLbl="revTx" presStyleIdx="0" presStyleCnt="3">
        <dgm:presLayoutVars>
          <dgm:chMax val="1"/>
          <dgm:chPref val="1"/>
        </dgm:presLayoutVars>
      </dgm:prSet>
      <dgm:spPr/>
    </dgm:pt>
    <dgm:pt modelId="{8D4378C3-902E-43BD-8580-543ED7FDEE96}" type="pres">
      <dgm:prSet presAssocID="{585DBD8A-BECC-49D9-A52F-C7351B3B20AD}" presName="sibTrans" presStyleCnt="0"/>
      <dgm:spPr/>
    </dgm:pt>
    <dgm:pt modelId="{A1B626A2-B249-4082-8C95-97C70F59A76C}" type="pres">
      <dgm:prSet presAssocID="{C7A4DB9F-9C54-4325-9D71-2108B69B331D}" presName="compNode" presStyleCnt="0"/>
      <dgm:spPr/>
    </dgm:pt>
    <dgm:pt modelId="{E0BCA05D-1A65-4ED0-A900-6D4EB73F55AC}" type="pres">
      <dgm:prSet presAssocID="{C7A4DB9F-9C54-4325-9D71-2108B69B331D}" presName="iconBgRect" presStyleLbl="bgShp" presStyleIdx="1" presStyleCnt="3"/>
      <dgm:spPr/>
    </dgm:pt>
    <dgm:pt modelId="{D7367F51-C40D-4A34-9C35-BAA0313E4F79}" type="pres">
      <dgm:prSet presAssocID="{C7A4DB9F-9C54-4325-9D71-2108B69B33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69F65EA0-EDBE-4AC7-B3D2-0765152CFD66}" type="pres">
      <dgm:prSet presAssocID="{C7A4DB9F-9C54-4325-9D71-2108B69B331D}" presName="spaceRect" presStyleCnt="0"/>
      <dgm:spPr/>
    </dgm:pt>
    <dgm:pt modelId="{5ECD8E19-7DB9-4D62-82D2-E4727BF47FAA}" type="pres">
      <dgm:prSet presAssocID="{C7A4DB9F-9C54-4325-9D71-2108B69B331D}" presName="textRect" presStyleLbl="revTx" presStyleIdx="1" presStyleCnt="3">
        <dgm:presLayoutVars>
          <dgm:chMax val="1"/>
          <dgm:chPref val="1"/>
        </dgm:presLayoutVars>
      </dgm:prSet>
      <dgm:spPr/>
    </dgm:pt>
    <dgm:pt modelId="{4526365C-A7DF-4755-9F81-D6955BBB93BB}" type="pres">
      <dgm:prSet presAssocID="{C4F1E28B-8B8C-458B-863B-D1E36075CA15}" presName="sibTrans" presStyleCnt="0"/>
      <dgm:spPr/>
    </dgm:pt>
    <dgm:pt modelId="{0741ECAF-9925-4CBA-80C8-8648D81EDA43}" type="pres">
      <dgm:prSet presAssocID="{C654994A-C96A-413C-A3C0-DE6079B850CE}" presName="compNode" presStyleCnt="0"/>
      <dgm:spPr/>
    </dgm:pt>
    <dgm:pt modelId="{4D0E7A84-C735-4D55-8DB6-472FEF8AC48C}" type="pres">
      <dgm:prSet presAssocID="{C654994A-C96A-413C-A3C0-DE6079B850CE}" presName="iconBgRect" presStyleLbl="bgShp" presStyleIdx="2" presStyleCnt="3"/>
      <dgm:spPr/>
    </dgm:pt>
    <dgm:pt modelId="{9DDA8B3F-DDD1-41E5-A1A5-4FE718190328}" type="pres">
      <dgm:prSet presAssocID="{C654994A-C96A-413C-A3C0-DE6079B850CE}"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Weights Uneven outline"/>
        </a:ext>
      </dgm:extLst>
    </dgm:pt>
    <dgm:pt modelId="{3F1A322D-A0D7-49AB-80FC-33E25DFC20DC}" type="pres">
      <dgm:prSet presAssocID="{C654994A-C96A-413C-A3C0-DE6079B850CE}" presName="spaceRect" presStyleCnt="0"/>
      <dgm:spPr/>
    </dgm:pt>
    <dgm:pt modelId="{8A5758AD-DAA9-4AA3-8844-3EFE4B0430D2}" type="pres">
      <dgm:prSet presAssocID="{C654994A-C96A-413C-A3C0-DE6079B850CE}" presName="textRect" presStyleLbl="revTx" presStyleIdx="2" presStyleCnt="3">
        <dgm:presLayoutVars>
          <dgm:chMax val="1"/>
          <dgm:chPref val="1"/>
        </dgm:presLayoutVars>
      </dgm:prSet>
      <dgm:spPr/>
    </dgm:pt>
  </dgm:ptLst>
  <dgm:cxnLst>
    <dgm:cxn modelId="{7CDCAA0E-DBDF-4E30-9845-250F7DA09416}" type="presOf" srcId="{C654994A-C96A-413C-A3C0-DE6079B850CE}" destId="{8A5758AD-DAA9-4AA3-8844-3EFE4B0430D2}" srcOrd="0" destOrd="0" presId="urn:microsoft.com/office/officeart/2018/5/layout/IconCircleLabelList"/>
    <dgm:cxn modelId="{24C5F72F-C575-4E30-BF91-386ACD685316}" srcId="{F7FF26DE-F649-4C89-B61B-22998AF7606B}" destId="{C654994A-C96A-413C-A3C0-DE6079B850CE}" srcOrd="2" destOrd="0" parTransId="{BF1BDEF5-63C5-4EE0-90A5-404F76C63413}" sibTransId="{474CB85B-DE2A-4AFF-80A5-BEA969460822}"/>
    <dgm:cxn modelId="{B448613C-4C99-434E-A5E4-C4AB848AEE94}" srcId="{F7FF26DE-F649-4C89-B61B-22998AF7606B}" destId="{426865E9-6041-4F23-8004-590A0A7DFB54}" srcOrd="0" destOrd="0" parTransId="{16E27D0E-B73C-4891-A845-BE17699AF6EA}" sibTransId="{585DBD8A-BECC-49D9-A52F-C7351B3B20AD}"/>
    <dgm:cxn modelId="{7FD67D57-7A99-46F5-BC3F-274583FC58EF}" type="presOf" srcId="{426865E9-6041-4F23-8004-590A0A7DFB54}" destId="{439C20B8-9098-4FED-BE1F-D137C0EA6A4E}" srcOrd="0" destOrd="0" presId="urn:microsoft.com/office/officeart/2018/5/layout/IconCircleLabelList"/>
    <dgm:cxn modelId="{DEE4458B-FC86-458C-86CB-8CDEA07067EE}" srcId="{F7FF26DE-F649-4C89-B61B-22998AF7606B}" destId="{C7A4DB9F-9C54-4325-9D71-2108B69B331D}" srcOrd="1" destOrd="0" parTransId="{A61059C5-FBD3-475D-BB5D-A783BBC47298}" sibTransId="{C4F1E28B-8B8C-458B-863B-D1E36075CA15}"/>
    <dgm:cxn modelId="{2354CBC2-2F77-48B6-8D85-4741BB4B3A70}" type="presOf" srcId="{F7FF26DE-F649-4C89-B61B-22998AF7606B}" destId="{4AC59BB1-59BC-4230-A17C-0A0469C91815}" srcOrd="0" destOrd="0" presId="urn:microsoft.com/office/officeart/2018/5/layout/IconCircleLabelList"/>
    <dgm:cxn modelId="{4EF671EE-92DB-4800-85F9-31094BA29CB3}" type="presOf" srcId="{C7A4DB9F-9C54-4325-9D71-2108B69B331D}" destId="{5ECD8E19-7DB9-4D62-82D2-E4727BF47FAA}" srcOrd="0" destOrd="0" presId="urn:microsoft.com/office/officeart/2018/5/layout/IconCircleLabelList"/>
    <dgm:cxn modelId="{E2F70628-C85C-45C6-A540-31AF896F43FF}" type="presParOf" srcId="{4AC59BB1-59BC-4230-A17C-0A0469C91815}" destId="{7E95A3A3-A8D2-46C6-9A1F-960175839108}" srcOrd="0" destOrd="0" presId="urn:microsoft.com/office/officeart/2018/5/layout/IconCircleLabelList"/>
    <dgm:cxn modelId="{C5568FAA-A1CC-4ACD-BEB8-4CF79EE0146F}" type="presParOf" srcId="{7E95A3A3-A8D2-46C6-9A1F-960175839108}" destId="{077C1236-C22F-4FD2-85C8-F307FE02A9A0}" srcOrd="0" destOrd="0" presId="urn:microsoft.com/office/officeart/2018/5/layout/IconCircleLabelList"/>
    <dgm:cxn modelId="{ED2CED8A-DC07-4237-B56A-F276E308DD30}" type="presParOf" srcId="{7E95A3A3-A8D2-46C6-9A1F-960175839108}" destId="{BBAAB6DA-5687-4457-BD44-468A1EFFC6AA}" srcOrd="1" destOrd="0" presId="urn:microsoft.com/office/officeart/2018/5/layout/IconCircleLabelList"/>
    <dgm:cxn modelId="{0B091C02-B292-4ACC-AD6C-5ACC6BC7122D}" type="presParOf" srcId="{7E95A3A3-A8D2-46C6-9A1F-960175839108}" destId="{650061B5-80A9-41D5-A2BD-DF763585D178}" srcOrd="2" destOrd="0" presId="urn:microsoft.com/office/officeart/2018/5/layout/IconCircleLabelList"/>
    <dgm:cxn modelId="{323A720A-98C2-4D1F-BF6D-9826F73B4AE9}" type="presParOf" srcId="{7E95A3A3-A8D2-46C6-9A1F-960175839108}" destId="{439C20B8-9098-4FED-BE1F-D137C0EA6A4E}" srcOrd="3" destOrd="0" presId="urn:microsoft.com/office/officeart/2018/5/layout/IconCircleLabelList"/>
    <dgm:cxn modelId="{C14A33A1-2733-43AB-B4F3-209EF0F4AD1C}" type="presParOf" srcId="{4AC59BB1-59BC-4230-A17C-0A0469C91815}" destId="{8D4378C3-902E-43BD-8580-543ED7FDEE96}" srcOrd="1" destOrd="0" presId="urn:microsoft.com/office/officeart/2018/5/layout/IconCircleLabelList"/>
    <dgm:cxn modelId="{384562C6-6254-4282-9AB1-B4D40FC7A7F5}" type="presParOf" srcId="{4AC59BB1-59BC-4230-A17C-0A0469C91815}" destId="{A1B626A2-B249-4082-8C95-97C70F59A76C}" srcOrd="2" destOrd="0" presId="urn:microsoft.com/office/officeart/2018/5/layout/IconCircleLabelList"/>
    <dgm:cxn modelId="{37541A8B-9A59-4FA9-B203-F62CB6B450C5}" type="presParOf" srcId="{A1B626A2-B249-4082-8C95-97C70F59A76C}" destId="{E0BCA05D-1A65-4ED0-A900-6D4EB73F55AC}" srcOrd="0" destOrd="0" presId="urn:microsoft.com/office/officeart/2018/5/layout/IconCircleLabelList"/>
    <dgm:cxn modelId="{67CBC549-6A39-427F-BAAE-3D9040B74342}" type="presParOf" srcId="{A1B626A2-B249-4082-8C95-97C70F59A76C}" destId="{D7367F51-C40D-4A34-9C35-BAA0313E4F79}" srcOrd="1" destOrd="0" presId="urn:microsoft.com/office/officeart/2018/5/layout/IconCircleLabelList"/>
    <dgm:cxn modelId="{4C85EB67-67EB-49CA-A894-4FED4B0732A5}" type="presParOf" srcId="{A1B626A2-B249-4082-8C95-97C70F59A76C}" destId="{69F65EA0-EDBE-4AC7-B3D2-0765152CFD66}" srcOrd="2" destOrd="0" presId="urn:microsoft.com/office/officeart/2018/5/layout/IconCircleLabelList"/>
    <dgm:cxn modelId="{23F93E27-AF6F-4917-838E-AAB35E9D20E2}" type="presParOf" srcId="{A1B626A2-B249-4082-8C95-97C70F59A76C}" destId="{5ECD8E19-7DB9-4D62-82D2-E4727BF47FAA}" srcOrd="3" destOrd="0" presId="urn:microsoft.com/office/officeart/2018/5/layout/IconCircleLabelList"/>
    <dgm:cxn modelId="{D1A38F8F-8402-48AC-91FD-9732C581476F}" type="presParOf" srcId="{4AC59BB1-59BC-4230-A17C-0A0469C91815}" destId="{4526365C-A7DF-4755-9F81-D6955BBB93BB}" srcOrd="3" destOrd="0" presId="urn:microsoft.com/office/officeart/2018/5/layout/IconCircleLabelList"/>
    <dgm:cxn modelId="{5F6DB443-5DAB-4A1C-9EA0-7DF82AA4CBA0}" type="presParOf" srcId="{4AC59BB1-59BC-4230-A17C-0A0469C91815}" destId="{0741ECAF-9925-4CBA-80C8-8648D81EDA43}" srcOrd="4" destOrd="0" presId="urn:microsoft.com/office/officeart/2018/5/layout/IconCircleLabelList"/>
    <dgm:cxn modelId="{C284A735-54DC-49F8-9BD3-98B36A070113}" type="presParOf" srcId="{0741ECAF-9925-4CBA-80C8-8648D81EDA43}" destId="{4D0E7A84-C735-4D55-8DB6-472FEF8AC48C}" srcOrd="0" destOrd="0" presId="urn:microsoft.com/office/officeart/2018/5/layout/IconCircleLabelList"/>
    <dgm:cxn modelId="{BC84BD3E-D620-466B-A687-C35D66CAE8F2}" type="presParOf" srcId="{0741ECAF-9925-4CBA-80C8-8648D81EDA43}" destId="{9DDA8B3F-DDD1-41E5-A1A5-4FE718190328}" srcOrd="1" destOrd="0" presId="urn:microsoft.com/office/officeart/2018/5/layout/IconCircleLabelList"/>
    <dgm:cxn modelId="{AF38DD38-C065-4C44-AE21-E7ACD04F9204}" type="presParOf" srcId="{0741ECAF-9925-4CBA-80C8-8648D81EDA43}" destId="{3F1A322D-A0D7-49AB-80FC-33E25DFC20DC}" srcOrd="2" destOrd="0" presId="urn:microsoft.com/office/officeart/2018/5/layout/IconCircleLabelList"/>
    <dgm:cxn modelId="{0F66907C-C453-411D-85DA-7684369BC19A}" type="presParOf" srcId="{0741ECAF-9925-4CBA-80C8-8648D81EDA43}" destId="{8A5758AD-DAA9-4AA3-8844-3EFE4B0430D2}"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086C19-BBC5-4C74-B4B5-AAD538562B8F}"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AF1D0B5-4772-42F6-A5A4-0F600AEF59BD}">
      <dgm:prSet/>
      <dgm:spPr/>
      <dgm:t>
        <a:bodyPr/>
        <a:lstStyle/>
        <a:p>
          <a:r>
            <a:rPr lang="en-GB"/>
            <a:t>Miners Strikes 1980’s</a:t>
          </a:r>
          <a:endParaRPr lang="en-US"/>
        </a:p>
      </dgm:t>
    </dgm:pt>
    <dgm:pt modelId="{D4118E93-EEEF-4166-8CE6-6FE45D07F908}" type="parTrans" cxnId="{DFB690BF-02AC-47CD-B740-C2F337801F7F}">
      <dgm:prSet/>
      <dgm:spPr/>
      <dgm:t>
        <a:bodyPr/>
        <a:lstStyle/>
        <a:p>
          <a:endParaRPr lang="en-US"/>
        </a:p>
      </dgm:t>
    </dgm:pt>
    <dgm:pt modelId="{07968E58-802A-41D5-B021-DBFC1CF49E10}" type="sibTrans" cxnId="{DFB690BF-02AC-47CD-B740-C2F337801F7F}">
      <dgm:prSet/>
      <dgm:spPr/>
      <dgm:t>
        <a:bodyPr/>
        <a:lstStyle/>
        <a:p>
          <a:endParaRPr lang="en-US"/>
        </a:p>
      </dgm:t>
    </dgm:pt>
    <dgm:pt modelId="{C45A6716-008F-4D27-9DBF-3CCEBD2F0D37}">
      <dgm:prSet/>
      <dgm:spPr/>
      <dgm:t>
        <a:bodyPr/>
        <a:lstStyle/>
        <a:p>
          <a:r>
            <a:rPr lang="en-GB"/>
            <a:t>Miscarriages of Justice</a:t>
          </a:r>
          <a:endParaRPr lang="en-US"/>
        </a:p>
      </dgm:t>
    </dgm:pt>
    <dgm:pt modelId="{F72CCEF2-3AF5-4CCC-B849-E6C5D50DC2F9}" type="parTrans" cxnId="{D00010D3-BD52-43A3-B78D-DFF890675BE7}">
      <dgm:prSet/>
      <dgm:spPr/>
      <dgm:t>
        <a:bodyPr/>
        <a:lstStyle/>
        <a:p>
          <a:endParaRPr lang="en-US"/>
        </a:p>
      </dgm:t>
    </dgm:pt>
    <dgm:pt modelId="{3C381C45-12C5-4E5D-B8C2-ACB2C758967E}" type="sibTrans" cxnId="{D00010D3-BD52-43A3-B78D-DFF890675BE7}">
      <dgm:prSet/>
      <dgm:spPr/>
      <dgm:t>
        <a:bodyPr/>
        <a:lstStyle/>
        <a:p>
          <a:endParaRPr lang="en-US"/>
        </a:p>
      </dgm:t>
    </dgm:pt>
    <dgm:pt modelId="{11EF0C59-228B-4449-B2FE-BB6054E92286}" type="pres">
      <dgm:prSet presAssocID="{BD086C19-BBC5-4C74-B4B5-AAD538562B8F}" presName="linear" presStyleCnt="0">
        <dgm:presLayoutVars>
          <dgm:dir/>
          <dgm:animLvl val="lvl"/>
          <dgm:resizeHandles val="exact"/>
        </dgm:presLayoutVars>
      </dgm:prSet>
      <dgm:spPr/>
    </dgm:pt>
    <dgm:pt modelId="{86C1EDCE-8F95-4065-8F42-D006400BCE2B}" type="pres">
      <dgm:prSet presAssocID="{CAF1D0B5-4772-42F6-A5A4-0F600AEF59BD}" presName="parentLin" presStyleCnt="0"/>
      <dgm:spPr/>
    </dgm:pt>
    <dgm:pt modelId="{3894B30E-8D4B-4ECA-A178-B0BB0B1C288C}" type="pres">
      <dgm:prSet presAssocID="{CAF1D0B5-4772-42F6-A5A4-0F600AEF59BD}" presName="parentLeftMargin" presStyleLbl="node1" presStyleIdx="0" presStyleCnt="2"/>
      <dgm:spPr/>
    </dgm:pt>
    <dgm:pt modelId="{2765F687-F2EB-4EB7-95E7-F19C400EB2BE}" type="pres">
      <dgm:prSet presAssocID="{CAF1D0B5-4772-42F6-A5A4-0F600AEF59BD}" presName="parentText" presStyleLbl="node1" presStyleIdx="0" presStyleCnt="2">
        <dgm:presLayoutVars>
          <dgm:chMax val="0"/>
          <dgm:bulletEnabled val="1"/>
        </dgm:presLayoutVars>
      </dgm:prSet>
      <dgm:spPr/>
    </dgm:pt>
    <dgm:pt modelId="{962DC4C7-7643-45F1-A989-63AB8C521073}" type="pres">
      <dgm:prSet presAssocID="{CAF1D0B5-4772-42F6-A5A4-0F600AEF59BD}" presName="negativeSpace" presStyleCnt="0"/>
      <dgm:spPr/>
    </dgm:pt>
    <dgm:pt modelId="{EBB88C94-530D-4A10-B8A9-A768E0FA90B3}" type="pres">
      <dgm:prSet presAssocID="{CAF1D0B5-4772-42F6-A5A4-0F600AEF59BD}" presName="childText" presStyleLbl="conFgAcc1" presStyleIdx="0" presStyleCnt="2">
        <dgm:presLayoutVars>
          <dgm:bulletEnabled val="1"/>
        </dgm:presLayoutVars>
      </dgm:prSet>
      <dgm:spPr/>
    </dgm:pt>
    <dgm:pt modelId="{85B034CA-9546-4B80-9E81-2FFE9042CFA6}" type="pres">
      <dgm:prSet presAssocID="{07968E58-802A-41D5-B021-DBFC1CF49E10}" presName="spaceBetweenRectangles" presStyleCnt="0"/>
      <dgm:spPr/>
    </dgm:pt>
    <dgm:pt modelId="{AEEAB469-C8BD-40A8-A428-1228B5D993B6}" type="pres">
      <dgm:prSet presAssocID="{C45A6716-008F-4D27-9DBF-3CCEBD2F0D37}" presName="parentLin" presStyleCnt="0"/>
      <dgm:spPr/>
    </dgm:pt>
    <dgm:pt modelId="{E5BE72CE-7D03-4977-8AF1-DA91A01093D6}" type="pres">
      <dgm:prSet presAssocID="{C45A6716-008F-4D27-9DBF-3CCEBD2F0D37}" presName="parentLeftMargin" presStyleLbl="node1" presStyleIdx="0" presStyleCnt="2"/>
      <dgm:spPr/>
    </dgm:pt>
    <dgm:pt modelId="{E864D054-AFF2-494B-A79E-7BD4E5688BD5}" type="pres">
      <dgm:prSet presAssocID="{C45A6716-008F-4D27-9DBF-3CCEBD2F0D37}" presName="parentText" presStyleLbl="node1" presStyleIdx="1" presStyleCnt="2">
        <dgm:presLayoutVars>
          <dgm:chMax val="0"/>
          <dgm:bulletEnabled val="1"/>
        </dgm:presLayoutVars>
      </dgm:prSet>
      <dgm:spPr/>
    </dgm:pt>
    <dgm:pt modelId="{9AFC50B2-D48A-4E87-846E-BF83BFC4E168}" type="pres">
      <dgm:prSet presAssocID="{C45A6716-008F-4D27-9DBF-3CCEBD2F0D37}" presName="negativeSpace" presStyleCnt="0"/>
      <dgm:spPr/>
    </dgm:pt>
    <dgm:pt modelId="{DDF1D202-19BD-457D-B666-C09752F80F16}" type="pres">
      <dgm:prSet presAssocID="{C45A6716-008F-4D27-9DBF-3CCEBD2F0D37}" presName="childText" presStyleLbl="conFgAcc1" presStyleIdx="1" presStyleCnt="2">
        <dgm:presLayoutVars>
          <dgm:bulletEnabled val="1"/>
        </dgm:presLayoutVars>
      </dgm:prSet>
      <dgm:spPr/>
    </dgm:pt>
  </dgm:ptLst>
  <dgm:cxnLst>
    <dgm:cxn modelId="{115D6556-C764-4214-98D9-92A21A9DBD7C}" type="presOf" srcId="{CAF1D0B5-4772-42F6-A5A4-0F600AEF59BD}" destId="{3894B30E-8D4B-4ECA-A178-B0BB0B1C288C}" srcOrd="0" destOrd="0" presId="urn:microsoft.com/office/officeart/2005/8/layout/list1"/>
    <dgm:cxn modelId="{6C069E76-3FDC-4C43-B1F1-B212B6EE8CF7}" type="presOf" srcId="{BD086C19-BBC5-4C74-B4B5-AAD538562B8F}" destId="{11EF0C59-228B-4449-B2FE-BB6054E92286}" srcOrd="0" destOrd="0" presId="urn:microsoft.com/office/officeart/2005/8/layout/list1"/>
    <dgm:cxn modelId="{7120D658-2D3A-44FE-9423-83B49EF66707}" type="presOf" srcId="{C45A6716-008F-4D27-9DBF-3CCEBD2F0D37}" destId="{E5BE72CE-7D03-4977-8AF1-DA91A01093D6}" srcOrd="0" destOrd="0" presId="urn:microsoft.com/office/officeart/2005/8/layout/list1"/>
    <dgm:cxn modelId="{6BF30E8F-871A-4593-A088-91C3660D4420}" type="presOf" srcId="{C45A6716-008F-4D27-9DBF-3CCEBD2F0D37}" destId="{E864D054-AFF2-494B-A79E-7BD4E5688BD5}" srcOrd="1" destOrd="0" presId="urn:microsoft.com/office/officeart/2005/8/layout/list1"/>
    <dgm:cxn modelId="{61C323A5-C012-4020-8632-EE76CA40F3E7}" type="presOf" srcId="{CAF1D0B5-4772-42F6-A5A4-0F600AEF59BD}" destId="{2765F687-F2EB-4EB7-95E7-F19C400EB2BE}" srcOrd="1" destOrd="0" presId="urn:microsoft.com/office/officeart/2005/8/layout/list1"/>
    <dgm:cxn modelId="{DFB690BF-02AC-47CD-B740-C2F337801F7F}" srcId="{BD086C19-BBC5-4C74-B4B5-AAD538562B8F}" destId="{CAF1D0B5-4772-42F6-A5A4-0F600AEF59BD}" srcOrd="0" destOrd="0" parTransId="{D4118E93-EEEF-4166-8CE6-6FE45D07F908}" sibTransId="{07968E58-802A-41D5-B021-DBFC1CF49E10}"/>
    <dgm:cxn modelId="{D00010D3-BD52-43A3-B78D-DFF890675BE7}" srcId="{BD086C19-BBC5-4C74-B4B5-AAD538562B8F}" destId="{C45A6716-008F-4D27-9DBF-3CCEBD2F0D37}" srcOrd="1" destOrd="0" parTransId="{F72CCEF2-3AF5-4CCC-B849-E6C5D50DC2F9}" sibTransId="{3C381C45-12C5-4E5D-B8C2-ACB2C758967E}"/>
    <dgm:cxn modelId="{9687EA61-7F2F-44DD-8D60-492004990C53}" type="presParOf" srcId="{11EF0C59-228B-4449-B2FE-BB6054E92286}" destId="{86C1EDCE-8F95-4065-8F42-D006400BCE2B}" srcOrd="0" destOrd="0" presId="urn:microsoft.com/office/officeart/2005/8/layout/list1"/>
    <dgm:cxn modelId="{2D182EEC-D348-4B31-8A31-ADE85B292274}" type="presParOf" srcId="{86C1EDCE-8F95-4065-8F42-D006400BCE2B}" destId="{3894B30E-8D4B-4ECA-A178-B0BB0B1C288C}" srcOrd="0" destOrd="0" presId="urn:microsoft.com/office/officeart/2005/8/layout/list1"/>
    <dgm:cxn modelId="{D4B57A19-8BFC-41A9-B1A2-AD4B366E8069}" type="presParOf" srcId="{86C1EDCE-8F95-4065-8F42-D006400BCE2B}" destId="{2765F687-F2EB-4EB7-95E7-F19C400EB2BE}" srcOrd="1" destOrd="0" presId="urn:microsoft.com/office/officeart/2005/8/layout/list1"/>
    <dgm:cxn modelId="{64E6F12F-288F-4218-B1A1-1BC0B73D44BC}" type="presParOf" srcId="{11EF0C59-228B-4449-B2FE-BB6054E92286}" destId="{962DC4C7-7643-45F1-A989-63AB8C521073}" srcOrd="1" destOrd="0" presId="urn:microsoft.com/office/officeart/2005/8/layout/list1"/>
    <dgm:cxn modelId="{32EC83A8-0878-4443-A306-E90CC554BC29}" type="presParOf" srcId="{11EF0C59-228B-4449-B2FE-BB6054E92286}" destId="{EBB88C94-530D-4A10-B8A9-A768E0FA90B3}" srcOrd="2" destOrd="0" presId="urn:microsoft.com/office/officeart/2005/8/layout/list1"/>
    <dgm:cxn modelId="{8284F0FD-37E3-4314-A7A0-99713DC66F9E}" type="presParOf" srcId="{11EF0C59-228B-4449-B2FE-BB6054E92286}" destId="{85B034CA-9546-4B80-9E81-2FFE9042CFA6}" srcOrd="3" destOrd="0" presId="urn:microsoft.com/office/officeart/2005/8/layout/list1"/>
    <dgm:cxn modelId="{1B6AF48E-9EFA-47FC-B9C2-C823B2A56978}" type="presParOf" srcId="{11EF0C59-228B-4449-B2FE-BB6054E92286}" destId="{AEEAB469-C8BD-40A8-A428-1228B5D993B6}" srcOrd="4" destOrd="0" presId="urn:microsoft.com/office/officeart/2005/8/layout/list1"/>
    <dgm:cxn modelId="{A839C76C-6426-4C7B-A797-37D018C6D0B3}" type="presParOf" srcId="{AEEAB469-C8BD-40A8-A428-1228B5D993B6}" destId="{E5BE72CE-7D03-4977-8AF1-DA91A01093D6}" srcOrd="0" destOrd="0" presId="urn:microsoft.com/office/officeart/2005/8/layout/list1"/>
    <dgm:cxn modelId="{25C3D111-E1F6-4D65-AAD7-E8A4F6AA579C}" type="presParOf" srcId="{AEEAB469-C8BD-40A8-A428-1228B5D993B6}" destId="{E864D054-AFF2-494B-A79E-7BD4E5688BD5}" srcOrd="1" destOrd="0" presId="urn:microsoft.com/office/officeart/2005/8/layout/list1"/>
    <dgm:cxn modelId="{DCE9669B-679C-400C-AB61-D36C77196D81}" type="presParOf" srcId="{11EF0C59-228B-4449-B2FE-BB6054E92286}" destId="{9AFC50B2-D48A-4E87-846E-BF83BFC4E168}" srcOrd="5" destOrd="0" presId="urn:microsoft.com/office/officeart/2005/8/layout/list1"/>
    <dgm:cxn modelId="{2B81DE07-196F-493A-A024-5655BCF6DCD8}" type="presParOf" srcId="{11EF0C59-228B-4449-B2FE-BB6054E92286}" destId="{DDF1D202-19BD-457D-B666-C09752F80F16}"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8C0ED6-13D7-4D65-9546-113F98AE9BE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4D9B06A-9141-4B29-9796-C60FCD97E17B}">
      <dgm:prSet/>
      <dgm:spPr/>
      <dgm:t>
        <a:bodyPr/>
        <a:lstStyle/>
        <a:p>
          <a:r>
            <a:rPr lang="en-GB"/>
            <a:t>There was no forensic evidence linking them to the murder. </a:t>
          </a:r>
          <a:endParaRPr lang="en-US"/>
        </a:p>
      </dgm:t>
    </dgm:pt>
    <dgm:pt modelId="{EF1E8937-ECF5-498B-A63D-B5B4143D893A}" type="parTrans" cxnId="{36845434-5EDF-49C7-937B-8673EBEABA23}">
      <dgm:prSet/>
      <dgm:spPr/>
      <dgm:t>
        <a:bodyPr/>
        <a:lstStyle/>
        <a:p>
          <a:endParaRPr lang="en-US"/>
        </a:p>
      </dgm:t>
    </dgm:pt>
    <dgm:pt modelId="{C5182857-8D6A-44B5-8AAC-26E0FCF2B24D}" type="sibTrans" cxnId="{36845434-5EDF-49C7-937B-8673EBEABA23}">
      <dgm:prSet/>
      <dgm:spPr/>
      <dgm:t>
        <a:bodyPr/>
        <a:lstStyle/>
        <a:p>
          <a:endParaRPr lang="en-US"/>
        </a:p>
      </dgm:t>
    </dgm:pt>
    <dgm:pt modelId="{8A295436-74BD-45A9-A9A2-9ACA4BCEB5D9}">
      <dgm:prSet/>
      <dgm:spPr/>
      <dgm:t>
        <a:bodyPr/>
        <a:lstStyle/>
        <a:p>
          <a:r>
            <a:rPr lang="en-GB" dirty="0"/>
            <a:t>Stephen confessed to the murder. He and two others Yuself Abdullahi and Tony Paris were convicted in 1990 and sentenced to life. </a:t>
          </a:r>
          <a:endParaRPr lang="en-US" dirty="0"/>
        </a:p>
      </dgm:t>
    </dgm:pt>
    <dgm:pt modelId="{888BBFC8-08E6-4140-8198-D94B144EF23A}" type="parTrans" cxnId="{90FE5D88-1604-41E7-9EF2-EF017333C22B}">
      <dgm:prSet/>
      <dgm:spPr/>
      <dgm:t>
        <a:bodyPr/>
        <a:lstStyle/>
        <a:p>
          <a:endParaRPr lang="en-US"/>
        </a:p>
      </dgm:t>
    </dgm:pt>
    <dgm:pt modelId="{FDE3C67F-32FB-4A25-ACFC-5438C3B82E64}" type="sibTrans" cxnId="{90FE5D88-1604-41E7-9EF2-EF017333C22B}">
      <dgm:prSet/>
      <dgm:spPr/>
      <dgm:t>
        <a:bodyPr/>
        <a:lstStyle/>
        <a:p>
          <a:endParaRPr lang="en-US"/>
        </a:p>
      </dgm:t>
    </dgm:pt>
    <dgm:pt modelId="{508787D8-28C4-4E3D-94ED-3E6729BE517B}">
      <dgm:prSet/>
      <dgm:spPr/>
      <dgm:t>
        <a:bodyPr/>
        <a:lstStyle/>
        <a:p>
          <a:r>
            <a:rPr lang="en-GB" dirty="0"/>
            <a:t>In </a:t>
          </a:r>
          <a:r>
            <a:rPr lang="en-GB" dirty="0">
              <a:latin typeface="Calibri" panose="020F0502020204030204" pitchFamily="34" charset="0"/>
              <a:cs typeface="Calibri" panose="020F0502020204030204" pitchFamily="34" charset="0"/>
            </a:rPr>
            <a:t>1992</a:t>
          </a:r>
          <a:r>
            <a:rPr lang="en-GB" dirty="0"/>
            <a:t> via the court of appeal, their convictions were overturned as evidence emerged to suggest that the confessions had been forced out of them by overly forceful police questioning. </a:t>
          </a:r>
          <a:endParaRPr lang="en-US" dirty="0"/>
        </a:p>
      </dgm:t>
    </dgm:pt>
    <dgm:pt modelId="{BEC9AE65-C982-444E-8A83-F64FFBA6939C}" type="parTrans" cxnId="{F1DE95E5-BCE3-45ED-836B-C320192E8DB6}">
      <dgm:prSet/>
      <dgm:spPr/>
      <dgm:t>
        <a:bodyPr/>
        <a:lstStyle/>
        <a:p>
          <a:endParaRPr lang="en-US"/>
        </a:p>
      </dgm:t>
    </dgm:pt>
    <dgm:pt modelId="{38E7F222-5F23-4FEE-B7C4-169058D587CD}" type="sibTrans" cxnId="{F1DE95E5-BCE3-45ED-836B-C320192E8DB6}">
      <dgm:prSet/>
      <dgm:spPr/>
      <dgm:t>
        <a:bodyPr/>
        <a:lstStyle/>
        <a:p>
          <a:endParaRPr lang="en-US"/>
        </a:p>
      </dgm:t>
    </dgm:pt>
    <dgm:pt modelId="{DDD6C6F6-3396-4663-8FC1-195616B0C1A6}" type="pres">
      <dgm:prSet presAssocID="{F28C0ED6-13D7-4D65-9546-113F98AE9BE5}" presName="vert0" presStyleCnt="0">
        <dgm:presLayoutVars>
          <dgm:dir/>
          <dgm:animOne val="branch"/>
          <dgm:animLvl val="lvl"/>
        </dgm:presLayoutVars>
      </dgm:prSet>
      <dgm:spPr/>
    </dgm:pt>
    <dgm:pt modelId="{031553A2-1E12-4AD0-A983-853F1EBA8DA3}" type="pres">
      <dgm:prSet presAssocID="{A4D9B06A-9141-4B29-9796-C60FCD97E17B}" presName="thickLine" presStyleLbl="alignNode1" presStyleIdx="0" presStyleCnt="3"/>
      <dgm:spPr/>
    </dgm:pt>
    <dgm:pt modelId="{0D636E5D-063D-4ACD-BF7F-01B9719D0617}" type="pres">
      <dgm:prSet presAssocID="{A4D9B06A-9141-4B29-9796-C60FCD97E17B}" presName="horz1" presStyleCnt="0"/>
      <dgm:spPr/>
    </dgm:pt>
    <dgm:pt modelId="{61378424-CD6C-4B39-AA05-BEC3F2E30303}" type="pres">
      <dgm:prSet presAssocID="{A4D9B06A-9141-4B29-9796-C60FCD97E17B}" presName="tx1" presStyleLbl="revTx" presStyleIdx="0" presStyleCnt="3"/>
      <dgm:spPr/>
    </dgm:pt>
    <dgm:pt modelId="{B08D0C36-2CED-41FA-AFE4-DA6A44E1419B}" type="pres">
      <dgm:prSet presAssocID="{A4D9B06A-9141-4B29-9796-C60FCD97E17B}" presName="vert1" presStyleCnt="0"/>
      <dgm:spPr/>
    </dgm:pt>
    <dgm:pt modelId="{1092DBA8-18EB-4390-879D-E1B948D8F91D}" type="pres">
      <dgm:prSet presAssocID="{8A295436-74BD-45A9-A9A2-9ACA4BCEB5D9}" presName="thickLine" presStyleLbl="alignNode1" presStyleIdx="1" presStyleCnt="3"/>
      <dgm:spPr/>
    </dgm:pt>
    <dgm:pt modelId="{F9931B45-883B-4BC2-BA98-D56101F08C9F}" type="pres">
      <dgm:prSet presAssocID="{8A295436-74BD-45A9-A9A2-9ACA4BCEB5D9}" presName="horz1" presStyleCnt="0"/>
      <dgm:spPr/>
    </dgm:pt>
    <dgm:pt modelId="{3E704170-AC59-4CF2-9400-983FD45826E4}" type="pres">
      <dgm:prSet presAssocID="{8A295436-74BD-45A9-A9A2-9ACA4BCEB5D9}" presName="tx1" presStyleLbl="revTx" presStyleIdx="1" presStyleCnt="3"/>
      <dgm:spPr/>
    </dgm:pt>
    <dgm:pt modelId="{8CFACB6F-E61F-4CB7-955C-58733F0C1299}" type="pres">
      <dgm:prSet presAssocID="{8A295436-74BD-45A9-A9A2-9ACA4BCEB5D9}" presName="vert1" presStyleCnt="0"/>
      <dgm:spPr/>
    </dgm:pt>
    <dgm:pt modelId="{DD443B2C-47C1-4919-8CF0-2B4BEC0BF0B1}" type="pres">
      <dgm:prSet presAssocID="{508787D8-28C4-4E3D-94ED-3E6729BE517B}" presName="thickLine" presStyleLbl="alignNode1" presStyleIdx="2" presStyleCnt="3"/>
      <dgm:spPr/>
    </dgm:pt>
    <dgm:pt modelId="{9B1E5FF9-30D7-4678-88C2-00B640464C13}" type="pres">
      <dgm:prSet presAssocID="{508787D8-28C4-4E3D-94ED-3E6729BE517B}" presName="horz1" presStyleCnt="0"/>
      <dgm:spPr/>
    </dgm:pt>
    <dgm:pt modelId="{E8F968E0-DF7B-4897-A031-860F02B2BCBE}" type="pres">
      <dgm:prSet presAssocID="{508787D8-28C4-4E3D-94ED-3E6729BE517B}" presName="tx1" presStyleLbl="revTx" presStyleIdx="2" presStyleCnt="3"/>
      <dgm:spPr/>
    </dgm:pt>
    <dgm:pt modelId="{03F77D6E-5B95-471C-BDB1-78540EB95239}" type="pres">
      <dgm:prSet presAssocID="{508787D8-28C4-4E3D-94ED-3E6729BE517B}" presName="vert1" presStyleCnt="0"/>
      <dgm:spPr/>
    </dgm:pt>
  </dgm:ptLst>
  <dgm:cxnLst>
    <dgm:cxn modelId="{EF576C02-B5D0-4AF3-B628-36CA301917B9}" type="presOf" srcId="{508787D8-28C4-4E3D-94ED-3E6729BE517B}" destId="{E8F968E0-DF7B-4897-A031-860F02B2BCBE}" srcOrd="0" destOrd="0" presId="urn:microsoft.com/office/officeart/2008/layout/LinedList"/>
    <dgm:cxn modelId="{D35E4734-55F3-4ED2-8E6F-794F1C89D6B6}" type="presOf" srcId="{A4D9B06A-9141-4B29-9796-C60FCD97E17B}" destId="{61378424-CD6C-4B39-AA05-BEC3F2E30303}" srcOrd="0" destOrd="0" presId="urn:microsoft.com/office/officeart/2008/layout/LinedList"/>
    <dgm:cxn modelId="{36845434-5EDF-49C7-937B-8673EBEABA23}" srcId="{F28C0ED6-13D7-4D65-9546-113F98AE9BE5}" destId="{A4D9B06A-9141-4B29-9796-C60FCD97E17B}" srcOrd="0" destOrd="0" parTransId="{EF1E8937-ECF5-498B-A63D-B5B4143D893A}" sibTransId="{C5182857-8D6A-44B5-8AAC-26E0FCF2B24D}"/>
    <dgm:cxn modelId="{9541CD74-167D-45AC-B356-59583FD36014}" type="presOf" srcId="{F28C0ED6-13D7-4D65-9546-113F98AE9BE5}" destId="{DDD6C6F6-3396-4663-8FC1-195616B0C1A6}" srcOrd="0" destOrd="0" presId="urn:microsoft.com/office/officeart/2008/layout/LinedList"/>
    <dgm:cxn modelId="{90FE5D88-1604-41E7-9EF2-EF017333C22B}" srcId="{F28C0ED6-13D7-4D65-9546-113F98AE9BE5}" destId="{8A295436-74BD-45A9-A9A2-9ACA4BCEB5D9}" srcOrd="1" destOrd="0" parTransId="{888BBFC8-08E6-4140-8198-D94B144EF23A}" sibTransId="{FDE3C67F-32FB-4A25-ACFC-5438C3B82E64}"/>
    <dgm:cxn modelId="{569A1FAF-4496-4F88-A09C-FD1B2030C0D5}" type="presOf" srcId="{8A295436-74BD-45A9-A9A2-9ACA4BCEB5D9}" destId="{3E704170-AC59-4CF2-9400-983FD45826E4}" srcOrd="0" destOrd="0" presId="urn:microsoft.com/office/officeart/2008/layout/LinedList"/>
    <dgm:cxn modelId="{F1DE95E5-BCE3-45ED-836B-C320192E8DB6}" srcId="{F28C0ED6-13D7-4D65-9546-113F98AE9BE5}" destId="{508787D8-28C4-4E3D-94ED-3E6729BE517B}" srcOrd="2" destOrd="0" parTransId="{BEC9AE65-C982-444E-8A83-F64FFBA6939C}" sibTransId="{38E7F222-5F23-4FEE-B7C4-169058D587CD}"/>
    <dgm:cxn modelId="{3F9D0E7E-2094-432E-A1D0-EDB1BBD5C217}" type="presParOf" srcId="{DDD6C6F6-3396-4663-8FC1-195616B0C1A6}" destId="{031553A2-1E12-4AD0-A983-853F1EBA8DA3}" srcOrd="0" destOrd="0" presId="urn:microsoft.com/office/officeart/2008/layout/LinedList"/>
    <dgm:cxn modelId="{9435856B-474A-4C6E-A46F-BEAE679A9A43}" type="presParOf" srcId="{DDD6C6F6-3396-4663-8FC1-195616B0C1A6}" destId="{0D636E5D-063D-4ACD-BF7F-01B9719D0617}" srcOrd="1" destOrd="0" presId="urn:microsoft.com/office/officeart/2008/layout/LinedList"/>
    <dgm:cxn modelId="{88B2EFC0-FD29-4739-ABA3-3CFE5ADFC798}" type="presParOf" srcId="{0D636E5D-063D-4ACD-BF7F-01B9719D0617}" destId="{61378424-CD6C-4B39-AA05-BEC3F2E30303}" srcOrd="0" destOrd="0" presId="urn:microsoft.com/office/officeart/2008/layout/LinedList"/>
    <dgm:cxn modelId="{F58EC036-CEC7-4FD1-93E6-B61E3A6265FB}" type="presParOf" srcId="{0D636E5D-063D-4ACD-BF7F-01B9719D0617}" destId="{B08D0C36-2CED-41FA-AFE4-DA6A44E1419B}" srcOrd="1" destOrd="0" presId="urn:microsoft.com/office/officeart/2008/layout/LinedList"/>
    <dgm:cxn modelId="{EDA59DB7-CAA6-40DF-9FDA-51E7601D8EA0}" type="presParOf" srcId="{DDD6C6F6-3396-4663-8FC1-195616B0C1A6}" destId="{1092DBA8-18EB-4390-879D-E1B948D8F91D}" srcOrd="2" destOrd="0" presId="urn:microsoft.com/office/officeart/2008/layout/LinedList"/>
    <dgm:cxn modelId="{B66E945E-1BAB-43E7-8475-09FEC2735CF6}" type="presParOf" srcId="{DDD6C6F6-3396-4663-8FC1-195616B0C1A6}" destId="{F9931B45-883B-4BC2-BA98-D56101F08C9F}" srcOrd="3" destOrd="0" presId="urn:microsoft.com/office/officeart/2008/layout/LinedList"/>
    <dgm:cxn modelId="{08B67F46-2330-40A4-B28A-24FD0BDF73D4}" type="presParOf" srcId="{F9931B45-883B-4BC2-BA98-D56101F08C9F}" destId="{3E704170-AC59-4CF2-9400-983FD45826E4}" srcOrd="0" destOrd="0" presId="urn:microsoft.com/office/officeart/2008/layout/LinedList"/>
    <dgm:cxn modelId="{C1462930-47D0-4668-B89C-3A22EE390447}" type="presParOf" srcId="{F9931B45-883B-4BC2-BA98-D56101F08C9F}" destId="{8CFACB6F-E61F-4CB7-955C-58733F0C1299}" srcOrd="1" destOrd="0" presId="urn:microsoft.com/office/officeart/2008/layout/LinedList"/>
    <dgm:cxn modelId="{4ECD90A1-9976-4113-82E0-CD3534A880D4}" type="presParOf" srcId="{DDD6C6F6-3396-4663-8FC1-195616B0C1A6}" destId="{DD443B2C-47C1-4919-8CF0-2B4BEC0BF0B1}" srcOrd="4" destOrd="0" presId="urn:microsoft.com/office/officeart/2008/layout/LinedList"/>
    <dgm:cxn modelId="{93AE3EE7-41DE-4A30-BAC5-A870C3D1C2CB}" type="presParOf" srcId="{DDD6C6F6-3396-4663-8FC1-195616B0C1A6}" destId="{9B1E5FF9-30D7-4678-88C2-00B640464C13}" srcOrd="5" destOrd="0" presId="urn:microsoft.com/office/officeart/2008/layout/LinedList"/>
    <dgm:cxn modelId="{6C71A028-17AC-41F0-A034-413D158DF49C}" type="presParOf" srcId="{9B1E5FF9-30D7-4678-88C2-00B640464C13}" destId="{E8F968E0-DF7B-4897-A031-860F02B2BCBE}" srcOrd="0" destOrd="0" presId="urn:microsoft.com/office/officeart/2008/layout/LinedList"/>
    <dgm:cxn modelId="{510B7F79-0170-4D5A-BDFF-998ABF34A734}" type="presParOf" srcId="{9B1E5FF9-30D7-4678-88C2-00B640464C13}" destId="{03F77D6E-5B95-471C-BDB1-78540EB9523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CB3F5E-05E2-4BBA-8DB4-A8833DFFBA25}"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B47DB60A-6A37-4515-9156-B29287EDA8FC}">
      <dgm:prSet/>
      <dgm:spPr/>
      <dgm:t>
        <a:bodyPr/>
        <a:lstStyle/>
        <a:p>
          <a:r>
            <a:rPr lang="en-GB" dirty="0"/>
            <a:t>After the referendum 1997- devolved powers to Scotland, Wales, and reinforced in Northern Ireland.</a:t>
          </a:r>
          <a:endParaRPr lang="en-US" dirty="0"/>
        </a:p>
      </dgm:t>
    </dgm:pt>
    <dgm:pt modelId="{8A040816-299C-44E5-96EC-67FA066FCA11}" type="parTrans" cxnId="{49ED95C1-948B-4C1B-9F43-3E2D5125102A}">
      <dgm:prSet/>
      <dgm:spPr/>
      <dgm:t>
        <a:bodyPr/>
        <a:lstStyle/>
        <a:p>
          <a:endParaRPr lang="en-US"/>
        </a:p>
      </dgm:t>
    </dgm:pt>
    <dgm:pt modelId="{B9940216-9478-4D5F-8F21-A660D3E98ADD}" type="sibTrans" cxnId="{49ED95C1-948B-4C1B-9F43-3E2D5125102A}">
      <dgm:prSet/>
      <dgm:spPr/>
      <dgm:t>
        <a:bodyPr/>
        <a:lstStyle/>
        <a:p>
          <a:endParaRPr lang="en-US"/>
        </a:p>
      </dgm:t>
    </dgm:pt>
    <dgm:pt modelId="{35240AED-99A8-48D7-8BF5-9769C4FBF712}">
      <dgm:prSet/>
      <dgm:spPr/>
      <dgm:t>
        <a:bodyPr/>
        <a:lstStyle/>
        <a:p>
          <a:r>
            <a:rPr lang="en-GB" dirty="0"/>
            <a:t>Devolved several powers including possibly, government, parliament and judiciary to each country. </a:t>
          </a:r>
          <a:endParaRPr lang="en-US" dirty="0"/>
        </a:p>
      </dgm:t>
    </dgm:pt>
    <dgm:pt modelId="{471F27FA-A705-48BD-9E01-47AAF6FED433}" type="parTrans" cxnId="{D2D795D1-C218-4449-8F2E-B7A65D4C73D0}">
      <dgm:prSet/>
      <dgm:spPr/>
      <dgm:t>
        <a:bodyPr/>
        <a:lstStyle/>
        <a:p>
          <a:endParaRPr lang="en-US"/>
        </a:p>
      </dgm:t>
    </dgm:pt>
    <dgm:pt modelId="{39D417F0-79C6-41BD-98DD-19E718713B7A}" type="sibTrans" cxnId="{D2D795D1-C218-4449-8F2E-B7A65D4C73D0}">
      <dgm:prSet/>
      <dgm:spPr/>
      <dgm:t>
        <a:bodyPr/>
        <a:lstStyle/>
        <a:p>
          <a:endParaRPr lang="en-US"/>
        </a:p>
      </dgm:t>
    </dgm:pt>
    <dgm:pt modelId="{F6E7F1EC-4624-4C31-981B-71A9D26E59B6}">
      <dgm:prSet/>
      <dgm:spPr/>
      <dgm:t>
        <a:bodyPr/>
        <a:lstStyle/>
        <a:p>
          <a:r>
            <a:rPr lang="en-GB" dirty="0"/>
            <a:t>However, parliament can take this power back, or the power can be given back to parliament. </a:t>
          </a:r>
          <a:endParaRPr lang="en-US" dirty="0"/>
        </a:p>
      </dgm:t>
    </dgm:pt>
    <dgm:pt modelId="{C6C33553-E957-405D-8DE0-03A6011D266A}" type="parTrans" cxnId="{87A4D4F8-4BB4-4FC5-A24D-5550974A9105}">
      <dgm:prSet/>
      <dgm:spPr/>
      <dgm:t>
        <a:bodyPr/>
        <a:lstStyle/>
        <a:p>
          <a:endParaRPr lang="en-US"/>
        </a:p>
      </dgm:t>
    </dgm:pt>
    <dgm:pt modelId="{5F61305C-0091-42F0-9949-F81AD1A6BCFE}" type="sibTrans" cxnId="{87A4D4F8-4BB4-4FC5-A24D-5550974A9105}">
      <dgm:prSet/>
      <dgm:spPr/>
      <dgm:t>
        <a:bodyPr/>
        <a:lstStyle/>
        <a:p>
          <a:endParaRPr lang="en-US"/>
        </a:p>
      </dgm:t>
    </dgm:pt>
    <dgm:pt modelId="{0A2AB522-207E-42FB-A57F-A5770E15A21F}">
      <dgm:prSet/>
      <dgm:spPr/>
      <dgm:t>
        <a:bodyPr/>
        <a:lstStyle/>
        <a:p>
          <a:r>
            <a:rPr lang="en-US" dirty="0"/>
            <a:t>Wales have less devolved powers than Scotland and NI. P</a:t>
          </a:r>
          <a:r>
            <a:rPr lang="en-GB" dirty="0"/>
            <a:t>olicing, justice and welfare are controlled by Westminster</a:t>
          </a:r>
          <a:endParaRPr lang="en-US" dirty="0"/>
        </a:p>
      </dgm:t>
    </dgm:pt>
    <dgm:pt modelId="{CB102D0F-AC3A-4764-8DC3-5AE5E648CC3B}" type="parTrans" cxnId="{C39FDDBB-C87D-4A83-BF13-9E3149467283}">
      <dgm:prSet/>
      <dgm:spPr/>
      <dgm:t>
        <a:bodyPr/>
        <a:lstStyle/>
        <a:p>
          <a:endParaRPr lang="en-US"/>
        </a:p>
      </dgm:t>
    </dgm:pt>
    <dgm:pt modelId="{E391A4A9-3364-4480-86F0-21B4CD6A48D7}" type="sibTrans" cxnId="{C39FDDBB-C87D-4A83-BF13-9E3149467283}">
      <dgm:prSet/>
      <dgm:spPr/>
      <dgm:t>
        <a:bodyPr/>
        <a:lstStyle/>
        <a:p>
          <a:endParaRPr lang="en-US"/>
        </a:p>
      </dgm:t>
    </dgm:pt>
    <dgm:pt modelId="{8D7A3006-D01B-4D25-80DD-7E978401FF8E}" type="pres">
      <dgm:prSet presAssocID="{F2CB3F5E-05E2-4BBA-8DB4-A8833DFFBA25}" presName="vert0" presStyleCnt="0">
        <dgm:presLayoutVars>
          <dgm:dir/>
          <dgm:animOne val="branch"/>
          <dgm:animLvl val="lvl"/>
        </dgm:presLayoutVars>
      </dgm:prSet>
      <dgm:spPr/>
    </dgm:pt>
    <dgm:pt modelId="{7BDC9449-45EA-4920-AFF3-ADE9911E210E}" type="pres">
      <dgm:prSet presAssocID="{B47DB60A-6A37-4515-9156-B29287EDA8FC}" presName="thickLine" presStyleLbl="alignNode1" presStyleIdx="0" presStyleCnt="4"/>
      <dgm:spPr/>
    </dgm:pt>
    <dgm:pt modelId="{6DC9111D-222B-4C8E-AA77-DC8121D92AD4}" type="pres">
      <dgm:prSet presAssocID="{B47DB60A-6A37-4515-9156-B29287EDA8FC}" presName="horz1" presStyleCnt="0"/>
      <dgm:spPr/>
    </dgm:pt>
    <dgm:pt modelId="{E623C4B8-ADD7-4CDB-B13B-D9EC6440C66A}" type="pres">
      <dgm:prSet presAssocID="{B47DB60A-6A37-4515-9156-B29287EDA8FC}" presName="tx1" presStyleLbl="revTx" presStyleIdx="0" presStyleCnt="4"/>
      <dgm:spPr/>
    </dgm:pt>
    <dgm:pt modelId="{B0FAE361-EB3F-4081-9E07-933AD0CCF4C6}" type="pres">
      <dgm:prSet presAssocID="{B47DB60A-6A37-4515-9156-B29287EDA8FC}" presName="vert1" presStyleCnt="0"/>
      <dgm:spPr/>
    </dgm:pt>
    <dgm:pt modelId="{A5FF335E-72AD-4805-8319-430F30259868}" type="pres">
      <dgm:prSet presAssocID="{35240AED-99A8-48D7-8BF5-9769C4FBF712}" presName="thickLine" presStyleLbl="alignNode1" presStyleIdx="1" presStyleCnt="4"/>
      <dgm:spPr/>
    </dgm:pt>
    <dgm:pt modelId="{8340D802-25A8-40AD-8F96-6760791020A6}" type="pres">
      <dgm:prSet presAssocID="{35240AED-99A8-48D7-8BF5-9769C4FBF712}" presName="horz1" presStyleCnt="0"/>
      <dgm:spPr/>
    </dgm:pt>
    <dgm:pt modelId="{2377C008-D5C0-4707-916F-AFFC4E105A68}" type="pres">
      <dgm:prSet presAssocID="{35240AED-99A8-48D7-8BF5-9769C4FBF712}" presName="tx1" presStyleLbl="revTx" presStyleIdx="1" presStyleCnt="4"/>
      <dgm:spPr/>
    </dgm:pt>
    <dgm:pt modelId="{3F5C72C6-A3B2-4C45-A6CE-654A0B040DF6}" type="pres">
      <dgm:prSet presAssocID="{35240AED-99A8-48D7-8BF5-9769C4FBF712}" presName="vert1" presStyleCnt="0"/>
      <dgm:spPr/>
    </dgm:pt>
    <dgm:pt modelId="{DE359C68-038E-4CD6-922D-E0DDE3333B89}" type="pres">
      <dgm:prSet presAssocID="{F6E7F1EC-4624-4C31-981B-71A9D26E59B6}" presName="thickLine" presStyleLbl="alignNode1" presStyleIdx="2" presStyleCnt="4"/>
      <dgm:spPr/>
    </dgm:pt>
    <dgm:pt modelId="{EFCAA025-516B-4928-BA7A-5B4149952751}" type="pres">
      <dgm:prSet presAssocID="{F6E7F1EC-4624-4C31-981B-71A9D26E59B6}" presName="horz1" presStyleCnt="0"/>
      <dgm:spPr/>
    </dgm:pt>
    <dgm:pt modelId="{D8223FC9-FD4D-40F1-BF39-272E833E5749}" type="pres">
      <dgm:prSet presAssocID="{F6E7F1EC-4624-4C31-981B-71A9D26E59B6}" presName="tx1" presStyleLbl="revTx" presStyleIdx="2" presStyleCnt="4"/>
      <dgm:spPr/>
    </dgm:pt>
    <dgm:pt modelId="{762DDB50-73B8-4D9D-A10B-1AD98C7C1020}" type="pres">
      <dgm:prSet presAssocID="{F6E7F1EC-4624-4C31-981B-71A9D26E59B6}" presName="vert1" presStyleCnt="0"/>
      <dgm:spPr/>
    </dgm:pt>
    <dgm:pt modelId="{77EC1DE8-EC96-4435-A365-412D81C59E00}" type="pres">
      <dgm:prSet presAssocID="{0A2AB522-207E-42FB-A57F-A5770E15A21F}" presName="thickLine" presStyleLbl="alignNode1" presStyleIdx="3" presStyleCnt="4"/>
      <dgm:spPr/>
    </dgm:pt>
    <dgm:pt modelId="{EEE63031-2C86-41B0-A9EA-83650B37F3DE}" type="pres">
      <dgm:prSet presAssocID="{0A2AB522-207E-42FB-A57F-A5770E15A21F}" presName="horz1" presStyleCnt="0"/>
      <dgm:spPr/>
    </dgm:pt>
    <dgm:pt modelId="{A70436A8-225D-4E5B-8C4D-EB86F8812607}" type="pres">
      <dgm:prSet presAssocID="{0A2AB522-207E-42FB-A57F-A5770E15A21F}" presName="tx1" presStyleLbl="revTx" presStyleIdx="3" presStyleCnt="4"/>
      <dgm:spPr/>
    </dgm:pt>
    <dgm:pt modelId="{81F16065-A5FB-4A4C-B8F2-96EF4C95884C}" type="pres">
      <dgm:prSet presAssocID="{0A2AB522-207E-42FB-A57F-A5770E15A21F}" presName="vert1" presStyleCnt="0"/>
      <dgm:spPr/>
    </dgm:pt>
  </dgm:ptLst>
  <dgm:cxnLst>
    <dgm:cxn modelId="{3E37253F-2EFD-42AB-8005-2CFA606671B9}" type="presOf" srcId="{35240AED-99A8-48D7-8BF5-9769C4FBF712}" destId="{2377C008-D5C0-4707-916F-AFFC4E105A68}" srcOrd="0" destOrd="0" presId="urn:microsoft.com/office/officeart/2008/layout/LinedList"/>
    <dgm:cxn modelId="{53363084-A26C-4CE0-996E-FA215563AF11}" type="presOf" srcId="{B47DB60A-6A37-4515-9156-B29287EDA8FC}" destId="{E623C4B8-ADD7-4CDB-B13B-D9EC6440C66A}" srcOrd="0" destOrd="0" presId="urn:microsoft.com/office/officeart/2008/layout/LinedList"/>
    <dgm:cxn modelId="{38A19688-E7C3-4C46-B598-87069C6CAFA8}" type="presOf" srcId="{0A2AB522-207E-42FB-A57F-A5770E15A21F}" destId="{A70436A8-225D-4E5B-8C4D-EB86F8812607}" srcOrd="0" destOrd="0" presId="urn:microsoft.com/office/officeart/2008/layout/LinedList"/>
    <dgm:cxn modelId="{B39CB0AC-951B-4B86-8A08-10457FFD8C79}" type="presOf" srcId="{F6E7F1EC-4624-4C31-981B-71A9D26E59B6}" destId="{D8223FC9-FD4D-40F1-BF39-272E833E5749}" srcOrd="0" destOrd="0" presId="urn:microsoft.com/office/officeart/2008/layout/LinedList"/>
    <dgm:cxn modelId="{C39FDDBB-C87D-4A83-BF13-9E3149467283}" srcId="{F2CB3F5E-05E2-4BBA-8DB4-A8833DFFBA25}" destId="{0A2AB522-207E-42FB-A57F-A5770E15A21F}" srcOrd="3" destOrd="0" parTransId="{CB102D0F-AC3A-4764-8DC3-5AE5E648CC3B}" sibTransId="{E391A4A9-3364-4480-86F0-21B4CD6A48D7}"/>
    <dgm:cxn modelId="{49ED95C1-948B-4C1B-9F43-3E2D5125102A}" srcId="{F2CB3F5E-05E2-4BBA-8DB4-A8833DFFBA25}" destId="{B47DB60A-6A37-4515-9156-B29287EDA8FC}" srcOrd="0" destOrd="0" parTransId="{8A040816-299C-44E5-96EC-67FA066FCA11}" sibTransId="{B9940216-9478-4D5F-8F21-A660D3E98ADD}"/>
    <dgm:cxn modelId="{D2D795D1-C218-4449-8F2E-B7A65D4C73D0}" srcId="{F2CB3F5E-05E2-4BBA-8DB4-A8833DFFBA25}" destId="{35240AED-99A8-48D7-8BF5-9769C4FBF712}" srcOrd="1" destOrd="0" parTransId="{471F27FA-A705-48BD-9E01-47AAF6FED433}" sibTransId="{39D417F0-79C6-41BD-98DD-19E718713B7A}"/>
    <dgm:cxn modelId="{EEE84CD5-72D8-480E-9BD1-570B1A8340F1}" type="presOf" srcId="{F2CB3F5E-05E2-4BBA-8DB4-A8833DFFBA25}" destId="{8D7A3006-D01B-4D25-80DD-7E978401FF8E}" srcOrd="0" destOrd="0" presId="urn:microsoft.com/office/officeart/2008/layout/LinedList"/>
    <dgm:cxn modelId="{87A4D4F8-4BB4-4FC5-A24D-5550974A9105}" srcId="{F2CB3F5E-05E2-4BBA-8DB4-A8833DFFBA25}" destId="{F6E7F1EC-4624-4C31-981B-71A9D26E59B6}" srcOrd="2" destOrd="0" parTransId="{C6C33553-E957-405D-8DE0-03A6011D266A}" sibTransId="{5F61305C-0091-42F0-9949-F81AD1A6BCFE}"/>
    <dgm:cxn modelId="{094937FA-70EC-4824-957D-FE26FEAFCCB7}" type="presParOf" srcId="{8D7A3006-D01B-4D25-80DD-7E978401FF8E}" destId="{7BDC9449-45EA-4920-AFF3-ADE9911E210E}" srcOrd="0" destOrd="0" presId="urn:microsoft.com/office/officeart/2008/layout/LinedList"/>
    <dgm:cxn modelId="{80B70DC2-583D-4C28-99F6-16AD947770CE}" type="presParOf" srcId="{8D7A3006-D01B-4D25-80DD-7E978401FF8E}" destId="{6DC9111D-222B-4C8E-AA77-DC8121D92AD4}" srcOrd="1" destOrd="0" presId="urn:microsoft.com/office/officeart/2008/layout/LinedList"/>
    <dgm:cxn modelId="{29B6FBAD-6235-4AEA-A5F9-57FAB196EAF1}" type="presParOf" srcId="{6DC9111D-222B-4C8E-AA77-DC8121D92AD4}" destId="{E623C4B8-ADD7-4CDB-B13B-D9EC6440C66A}" srcOrd="0" destOrd="0" presId="urn:microsoft.com/office/officeart/2008/layout/LinedList"/>
    <dgm:cxn modelId="{AE7E37D3-7050-408A-8B60-8179349432CD}" type="presParOf" srcId="{6DC9111D-222B-4C8E-AA77-DC8121D92AD4}" destId="{B0FAE361-EB3F-4081-9E07-933AD0CCF4C6}" srcOrd="1" destOrd="0" presId="urn:microsoft.com/office/officeart/2008/layout/LinedList"/>
    <dgm:cxn modelId="{A200C5E3-4784-4795-8990-6EF511652A4E}" type="presParOf" srcId="{8D7A3006-D01B-4D25-80DD-7E978401FF8E}" destId="{A5FF335E-72AD-4805-8319-430F30259868}" srcOrd="2" destOrd="0" presId="urn:microsoft.com/office/officeart/2008/layout/LinedList"/>
    <dgm:cxn modelId="{412F872D-301B-457A-A399-110FC1BE852C}" type="presParOf" srcId="{8D7A3006-D01B-4D25-80DD-7E978401FF8E}" destId="{8340D802-25A8-40AD-8F96-6760791020A6}" srcOrd="3" destOrd="0" presId="urn:microsoft.com/office/officeart/2008/layout/LinedList"/>
    <dgm:cxn modelId="{AD21D890-58B1-4DD7-9D7E-0B62E65F33E4}" type="presParOf" srcId="{8340D802-25A8-40AD-8F96-6760791020A6}" destId="{2377C008-D5C0-4707-916F-AFFC4E105A68}" srcOrd="0" destOrd="0" presId="urn:microsoft.com/office/officeart/2008/layout/LinedList"/>
    <dgm:cxn modelId="{110AB6BE-2752-468B-913A-002AF0B0F55D}" type="presParOf" srcId="{8340D802-25A8-40AD-8F96-6760791020A6}" destId="{3F5C72C6-A3B2-4C45-A6CE-654A0B040DF6}" srcOrd="1" destOrd="0" presId="urn:microsoft.com/office/officeart/2008/layout/LinedList"/>
    <dgm:cxn modelId="{84DB9F72-45F9-425B-B1A1-226BE747EE93}" type="presParOf" srcId="{8D7A3006-D01B-4D25-80DD-7E978401FF8E}" destId="{DE359C68-038E-4CD6-922D-E0DDE3333B89}" srcOrd="4" destOrd="0" presId="urn:microsoft.com/office/officeart/2008/layout/LinedList"/>
    <dgm:cxn modelId="{EDA32ACA-56B3-4B64-964B-A79EA53991E8}" type="presParOf" srcId="{8D7A3006-D01B-4D25-80DD-7E978401FF8E}" destId="{EFCAA025-516B-4928-BA7A-5B4149952751}" srcOrd="5" destOrd="0" presId="urn:microsoft.com/office/officeart/2008/layout/LinedList"/>
    <dgm:cxn modelId="{F5896F61-9852-4B34-B99C-67BBC334B337}" type="presParOf" srcId="{EFCAA025-516B-4928-BA7A-5B4149952751}" destId="{D8223FC9-FD4D-40F1-BF39-272E833E5749}" srcOrd="0" destOrd="0" presId="urn:microsoft.com/office/officeart/2008/layout/LinedList"/>
    <dgm:cxn modelId="{0E516B76-4E82-419C-8B19-2CEEFDA986F3}" type="presParOf" srcId="{EFCAA025-516B-4928-BA7A-5B4149952751}" destId="{762DDB50-73B8-4D9D-A10B-1AD98C7C1020}" srcOrd="1" destOrd="0" presId="urn:microsoft.com/office/officeart/2008/layout/LinedList"/>
    <dgm:cxn modelId="{2629D324-6495-4721-8C32-38992B38DD50}" type="presParOf" srcId="{8D7A3006-D01B-4D25-80DD-7E978401FF8E}" destId="{77EC1DE8-EC96-4435-A365-412D81C59E00}" srcOrd="6" destOrd="0" presId="urn:microsoft.com/office/officeart/2008/layout/LinedList"/>
    <dgm:cxn modelId="{644E32AC-0BE0-440B-855D-3820681A4700}" type="presParOf" srcId="{8D7A3006-D01B-4D25-80DD-7E978401FF8E}" destId="{EEE63031-2C86-41B0-A9EA-83650B37F3DE}" srcOrd="7" destOrd="0" presId="urn:microsoft.com/office/officeart/2008/layout/LinedList"/>
    <dgm:cxn modelId="{40F1E312-BE34-41FF-8F82-EFBD0D7DC705}" type="presParOf" srcId="{EEE63031-2C86-41B0-A9EA-83650B37F3DE}" destId="{A70436A8-225D-4E5B-8C4D-EB86F8812607}" srcOrd="0" destOrd="0" presId="urn:microsoft.com/office/officeart/2008/layout/LinedList"/>
    <dgm:cxn modelId="{81BF1BDE-52D6-476C-9906-28006F852E5C}" type="presParOf" srcId="{EEE63031-2C86-41B0-A9EA-83650B37F3DE}" destId="{81F16065-A5FB-4A4C-B8F2-96EF4C95884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F3CB45C-38CF-4A35-9BB6-1D34FA2C96A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1F16FF5-045A-4721-8481-3EB6719A255A}">
      <dgm:prSet/>
      <dgm:spPr/>
      <dgm:t>
        <a:bodyPr/>
        <a:lstStyle/>
        <a:p>
          <a:pPr>
            <a:lnSpc>
              <a:spcPct val="100000"/>
            </a:lnSpc>
          </a:pPr>
          <a:r>
            <a:rPr lang="en-GB" b="0" i="0"/>
            <a:t>The core of the law relating to the Welsh language is to be found in primary legislation (or 'statutes') made by either the UK Parliament or Senedd Cymru.</a:t>
          </a:r>
          <a:endParaRPr lang="en-US"/>
        </a:p>
      </dgm:t>
    </dgm:pt>
    <dgm:pt modelId="{01D5EC7D-C63F-4C56-B065-CE123F17BE0A}" type="parTrans" cxnId="{7544FB7F-4C33-4DBB-A366-FD4CCA96CCF2}">
      <dgm:prSet/>
      <dgm:spPr/>
      <dgm:t>
        <a:bodyPr/>
        <a:lstStyle/>
        <a:p>
          <a:endParaRPr lang="en-US"/>
        </a:p>
      </dgm:t>
    </dgm:pt>
    <dgm:pt modelId="{DA9E8D82-8ACC-46EE-A05F-C6A70784BD96}" type="sibTrans" cxnId="{7544FB7F-4C33-4DBB-A366-FD4CCA96CCF2}">
      <dgm:prSet/>
      <dgm:spPr/>
      <dgm:t>
        <a:bodyPr/>
        <a:lstStyle/>
        <a:p>
          <a:endParaRPr lang="en-US"/>
        </a:p>
      </dgm:t>
    </dgm:pt>
    <dgm:pt modelId="{CE1033EB-21BB-44ED-A665-6DBDFF7DC6B2}">
      <dgm:prSet/>
      <dgm:spPr/>
      <dgm:t>
        <a:bodyPr/>
        <a:lstStyle/>
        <a:p>
          <a:pPr>
            <a:lnSpc>
              <a:spcPct val="100000"/>
            </a:lnSpc>
          </a:pPr>
          <a:r>
            <a:rPr lang="en-GB"/>
            <a:t>The Act established the Welsh Language Board.</a:t>
          </a:r>
          <a:endParaRPr lang="en-US"/>
        </a:p>
      </dgm:t>
    </dgm:pt>
    <dgm:pt modelId="{728ACC23-77ED-409B-946C-ACC372126922}" type="parTrans" cxnId="{CA57FC51-EFA1-4C72-BE38-CE18D2CDE612}">
      <dgm:prSet/>
      <dgm:spPr/>
      <dgm:t>
        <a:bodyPr/>
        <a:lstStyle/>
        <a:p>
          <a:endParaRPr lang="en-US"/>
        </a:p>
      </dgm:t>
    </dgm:pt>
    <dgm:pt modelId="{08A084BB-2747-420A-A723-9BAC04A4D9E0}" type="sibTrans" cxnId="{CA57FC51-EFA1-4C72-BE38-CE18D2CDE612}">
      <dgm:prSet/>
      <dgm:spPr/>
      <dgm:t>
        <a:bodyPr/>
        <a:lstStyle/>
        <a:p>
          <a:endParaRPr lang="en-US"/>
        </a:p>
      </dgm:t>
    </dgm:pt>
    <dgm:pt modelId="{45216F89-234B-4558-9E93-8634BBE05052}">
      <dgm:prSet/>
      <dgm:spPr/>
      <dgm:t>
        <a:bodyPr/>
        <a:lstStyle/>
        <a:p>
          <a:pPr>
            <a:lnSpc>
              <a:spcPct val="100000"/>
            </a:lnSpc>
          </a:pPr>
          <a:r>
            <a:rPr lang="en-GB" dirty="0"/>
            <a:t>Certain public bodies should, where reasonably practicable. treat both Welsh and English languages the same in the conduct of public business in Wales ( Welsh Government, 2020)</a:t>
          </a:r>
          <a:endParaRPr lang="en-US" dirty="0"/>
        </a:p>
      </dgm:t>
    </dgm:pt>
    <dgm:pt modelId="{4921B63D-E1D1-4110-A466-69E1AD2CA303}" type="parTrans" cxnId="{F99E3C9E-5382-4DAD-A950-33818F9371A0}">
      <dgm:prSet/>
      <dgm:spPr/>
      <dgm:t>
        <a:bodyPr/>
        <a:lstStyle/>
        <a:p>
          <a:endParaRPr lang="en-US"/>
        </a:p>
      </dgm:t>
    </dgm:pt>
    <dgm:pt modelId="{CD1E3DA1-BFDA-4A54-88EE-CEDDB6CC86F1}" type="sibTrans" cxnId="{F99E3C9E-5382-4DAD-A950-33818F9371A0}">
      <dgm:prSet/>
      <dgm:spPr/>
      <dgm:t>
        <a:bodyPr/>
        <a:lstStyle/>
        <a:p>
          <a:endParaRPr lang="en-US"/>
        </a:p>
      </dgm:t>
    </dgm:pt>
    <dgm:pt modelId="{DCC5BBF6-30E9-42B2-8150-E421A62F3651}">
      <dgm:prSet/>
      <dgm:spPr/>
      <dgm:t>
        <a:bodyPr/>
        <a:lstStyle/>
        <a:p>
          <a:pPr>
            <a:lnSpc>
              <a:spcPct val="100000"/>
            </a:lnSpc>
          </a:pPr>
          <a:r>
            <a:rPr lang="en-GB"/>
            <a:t>The Welsh Language Commissioner now carries out the role of the abolished Welsh Language Board. </a:t>
          </a:r>
          <a:endParaRPr lang="en-US"/>
        </a:p>
      </dgm:t>
    </dgm:pt>
    <dgm:pt modelId="{E4D557ED-D593-4973-82A9-8EDFA133B9BF}" type="parTrans" cxnId="{18F2F855-8ADE-46B1-9344-9C9A806573E2}">
      <dgm:prSet/>
      <dgm:spPr/>
      <dgm:t>
        <a:bodyPr/>
        <a:lstStyle/>
        <a:p>
          <a:endParaRPr lang="en-US"/>
        </a:p>
      </dgm:t>
    </dgm:pt>
    <dgm:pt modelId="{2739D1B0-F96C-4F28-934B-11E89A34B623}" type="sibTrans" cxnId="{18F2F855-8ADE-46B1-9344-9C9A806573E2}">
      <dgm:prSet/>
      <dgm:spPr/>
      <dgm:t>
        <a:bodyPr/>
        <a:lstStyle/>
        <a:p>
          <a:endParaRPr lang="en-US"/>
        </a:p>
      </dgm:t>
    </dgm:pt>
    <dgm:pt modelId="{E3DC3697-555A-4210-A529-CB0E0BA8C2F2}" type="pres">
      <dgm:prSet presAssocID="{2F3CB45C-38CF-4A35-9BB6-1D34FA2C96A3}" presName="root" presStyleCnt="0">
        <dgm:presLayoutVars>
          <dgm:dir/>
          <dgm:resizeHandles val="exact"/>
        </dgm:presLayoutVars>
      </dgm:prSet>
      <dgm:spPr/>
    </dgm:pt>
    <dgm:pt modelId="{2B6CCEFE-74E4-4707-A1B0-987A13D26384}" type="pres">
      <dgm:prSet presAssocID="{F1F16FF5-045A-4721-8481-3EB6719A255A}" presName="compNode" presStyleCnt="0"/>
      <dgm:spPr/>
    </dgm:pt>
    <dgm:pt modelId="{3BFB65A2-8C44-4295-9152-FF02CCD33D5C}" type="pres">
      <dgm:prSet presAssocID="{F1F16FF5-045A-4721-8481-3EB6719A255A}" presName="bgRect" presStyleLbl="bgShp" presStyleIdx="0" presStyleCnt="4"/>
      <dgm:spPr/>
    </dgm:pt>
    <dgm:pt modelId="{66FD4C9F-6B89-464E-8EFE-CB31903DFE16}" type="pres">
      <dgm:prSet presAssocID="{F1F16FF5-045A-4721-8481-3EB6719A25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93117E1-CEA4-4C62-A095-82A94E0FFDC1}" type="pres">
      <dgm:prSet presAssocID="{F1F16FF5-045A-4721-8481-3EB6719A255A}" presName="spaceRect" presStyleCnt="0"/>
      <dgm:spPr/>
    </dgm:pt>
    <dgm:pt modelId="{A877767C-0A12-42E0-8095-DA0BAACEAC2B}" type="pres">
      <dgm:prSet presAssocID="{F1F16FF5-045A-4721-8481-3EB6719A255A}" presName="parTx" presStyleLbl="revTx" presStyleIdx="0" presStyleCnt="4">
        <dgm:presLayoutVars>
          <dgm:chMax val="0"/>
          <dgm:chPref val="0"/>
        </dgm:presLayoutVars>
      </dgm:prSet>
      <dgm:spPr/>
    </dgm:pt>
    <dgm:pt modelId="{9730DE96-E6A1-4980-A2A4-0D2BCED1F752}" type="pres">
      <dgm:prSet presAssocID="{DA9E8D82-8ACC-46EE-A05F-C6A70784BD96}" presName="sibTrans" presStyleCnt="0"/>
      <dgm:spPr/>
    </dgm:pt>
    <dgm:pt modelId="{D1E27951-068E-455D-9DA6-3BC00D8C7577}" type="pres">
      <dgm:prSet presAssocID="{CE1033EB-21BB-44ED-A665-6DBDFF7DC6B2}" presName="compNode" presStyleCnt="0"/>
      <dgm:spPr/>
    </dgm:pt>
    <dgm:pt modelId="{51F07A1E-55D4-47F6-A130-646DE497EC3D}" type="pres">
      <dgm:prSet presAssocID="{CE1033EB-21BB-44ED-A665-6DBDFF7DC6B2}" presName="bgRect" presStyleLbl="bgShp" presStyleIdx="1" presStyleCnt="4"/>
      <dgm:spPr/>
    </dgm:pt>
    <dgm:pt modelId="{E1293C9E-AD7A-4F53-85D3-0BB50876042B}" type="pres">
      <dgm:prSet presAssocID="{CE1033EB-21BB-44ED-A665-6DBDFF7DC6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33B83F35-6116-4659-A383-FA3F5B93EB9C}" type="pres">
      <dgm:prSet presAssocID="{CE1033EB-21BB-44ED-A665-6DBDFF7DC6B2}" presName="spaceRect" presStyleCnt="0"/>
      <dgm:spPr/>
    </dgm:pt>
    <dgm:pt modelId="{3EAD17AF-E85E-4325-B2D9-BFA97CFACD68}" type="pres">
      <dgm:prSet presAssocID="{CE1033EB-21BB-44ED-A665-6DBDFF7DC6B2}" presName="parTx" presStyleLbl="revTx" presStyleIdx="1" presStyleCnt="4">
        <dgm:presLayoutVars>
          <dgm:chMax val="0"/>
          <dgm:chPref val="0"/>
        </dgm:presLayoutVars>
      </dgm:prSet>
      <dgm:spPr/>
    </dgm:pt>
    <dgm:pt modelId="{68997BD3-D971-4CAD-B322-E4BFE9DBB508}" type="pres">
      <dgm:prSet presAssocID="{08A084BB-2747-420A-A723-9BAC04A4D9E0}" presName="sibTrans" presStyleCnt="0"/>
      <dgm:spPr/>
    </dgm:pt>
    <dgm:pt modelId="{B83FE538-0FE3-4B44-8D1F-AD6C7F98D55E}" type="pres">
      <dgm:prSet presAssocID="{45216F89-234B-4558-9E93-8634BBE05052}" presName="compNode" presStyleCnt="0"/>
      <dgm:spPr/>
    </dgm:pt>
    <dgm:pt modelId="{24E0FB66-0E74-4EF0-AA7A-1A6961E4D1BE}" type="pres">
      <dgm:prSet presAssocID="{45216F89-234B-4558-9E93-8634BBE05052}" presName="bgRect" presStyleLbl="bgShp" presStyleIdx="2" presStyleCnt="4"/>
      <dgm:spPr/>
    </dgm:pt>
    <dgm:pt modelId="{7E75F012-E7C1-4F50-9863-46D1E0594763}" type="pres">
      <dgm:prSet presAssocID="{45216F89-234B-4558-9E93-8634BBE050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FEF39EE5-EF55-46F8-AA64-94B90FEEAC62}" type="pres">
      <dgm:prSet presAssocID="{45216F89-234B-4558-9E93-8634BBE05052}" presName="spaceRect" presStyleCnt="0"/>
      <dgm:spPr/>
    </dgm:pt>
    <dgm:pt modelId="{2574C269-BDD2-4BDC-B838-5E621BAE1466}" type="pres">
      <dgm:prSet presAssocID="{45216F89-234B-4558-9E93-8634BBE05052}" presName="parTx" presStyleLbl="revTx" presStyleIdx="2" presStyleCnt="4">
        <dgm:presLayoutVars>
          <dgm:chMax val="0"/>
          <dgm:chPref val="0"/>
        </dgm:presLayoutVars>
      </dgm:prSet>
      <dgm:spPr/>
    </dgm:pt>
    <dgm:pt modelId="{9B8111B8-1005-4554-92E4-90BE560745F0}" type="pres">
      <dgm:prSet presAssocID="{CD1E3DA1-BFDA-4A54-88EE-CEDDB6CC86F1}" presName="sibTrans" presStyleCnt="0"/>
      <dgm:spPr/>
    </dgm:pt>
    <dgm:pt modelId="{94B582AA-2B12-4898-AE3D-95993D42AC1F}" type="pres">
      <dgm:prSet presAssocID="{DCC5BBF6-30E9-42B2-8150-E421A62F3651}" presName="compNode" presStyleCnt="0"/>
      <dgm:spPr/>
    </dgm:pt>
    <dgm:pt modelId="{7D99DFB5-E0C1-4BC8-9ECD-C2A3464496C6}" type="pres">
      <dgm:prSet presAssocID="{DCC5BBF6-30E9-42B2-8150-E421A62F3651}" presName="bgRect" presStyleLbl="bgShp" presStyleIdx="3" presStyleCnt="4"/>
      <dgm:spPr/>
    </dgm:pt>
    <dgm:pt modelId="{0F56BC97-EEB3-4CA9-9791-B75DDC355F89}" type="pres">
      <dgm:prSet presAssocID="{DCC5BBF6-30E9-42B2-8150-E421A62F36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9B41CE78-5030-4FE0-9457-8143641A9EDA}" type="pres">
      <dgm:prSet presAssocID="{DCC5BBF6-30E9-42B2-8150-E421A62F3651}" presName="spaceRect" presStyleCnt="0"/>
      <dgm:spPr/>
    </dgm:pt>
    <dgm:pt modelId="{CC65AB4D-1D0D-42E1-B9A8-74386060FEEF}" type="pres">
      <dgm:prSet presAssocID="{DCC5BBF6-30E9-42B2-8150-E421A62F3651}" presName="parTx" presStyleLbl="revTx" presStyleIdx="3" presStyleCnt="4">
        <dgm:presLayoutVars>
          <dgm:chMax val="0"/>
          <dgm:chPref val="0"/>
        </dgm:presLayoutVars>
      </dgm:prSet>
      <dgm:spPr/>
    </dgm:pt>
  </dgm:ptLst>
  <dgm:cxnLst>
    <dgm:cxn modelId="{CF050918-35C5-457F-B3F9-CAC8D9B94572}" type="presOf" srcId="{F1F16FF5-045A-4721-8481-3EB6719A255A}" destId="{A877767C-0A12-42E0-8095-DA0BAACEAC2B}" srcOrd="0" destOrd="0" presId="urn:microsoft.com/office/officeart/2018/2/layout/IconVerticalSolidList"/>
    <dgm:cxn modelId="{CA57FC51-EFA1-4C72-BE38-CE18D2CDE612}" srcId="{2F3CB45C-38CF-4A35-9BB6-1D34FA2C96A3}" destId="{CE1033EB-21BB-44ED-A665-6DBDFF7DC6B2}" srcOrd="1" destOrd="0" parTransId="{728ACC23-77ED-409B-946C-ACC372126922}" sibTransId="{08A084BB-2747-420A-A723-9BAC04A4D9E0}"/>
    <dgm:cxn modelId="{B0906753-B323-4364-BDA8-C2ECDF4BDB65}" type="presOf" srcId="{DCC5BBF6-30E9-42B2-8150-E421A62F3651}" destId="{CC65AB4D-1D0D-42E1-B9A8-74386060FEEF}" srcOrd="0" destOrd="0" presId="urn:microsoft.com/office/officeart/2018/2/layout/IconVerticalSolidList"/>
    <dgm:cxn modelId="{18F2F855-8ADE-46B1-9344-9C9A806573E2}" srcId="{2F3CB45C-38CF-4A35-9BB6-1D34FA2C96A3}" destId="{DCC5BBF6-30E9-42B2-8150-E421A62F3651}" srcOrd="3" destOrd="0" parTransId="{E4D557ED-D593-4973-82A9-8EDFA133B9BF}" sibTransId="{2739D1B0-F96C-4F28-934B-11E89A34B623}"/>
    <dgm:cxn modelId="{7544FB7F-4C33-4DBB-A366-FD4CCA96CCF2}" srcId="{2F3CB45C-38CF-4A35-9BB6-1D34FA2C96A3}" destId="{F1F16FF5-045A-4721-8481-3EB6719A255A}" srcOrd="0" destOrd="0" parTransId="{01D5EC7D-C63F-4C56-B065-CE123F17BE0A}" sibTransId="{DA9E8D82-8ACC-46EE-A05F-C6A70784BD96}"/>
    <dgm:cxn modelId="{1C008490-7D48-47FD-B65F-68C654FA3481}" type="presOf" srcId="{CE1033EB-21BB-44ED-A665-6DBDFF7DC6B2}" destId="{3EAD17AF-E85E-4325-B2D9-BFA97CFACD68}" srcOrd="0" destOrd="0" presId="urn:microsoft.com/office/officeart/2018/2/layout/IconVerticalSolidList"/>
    <dgm:cxn modelId="{F99E3C9E-5382-4DAD-A950-33818F9371A0}" srcId="{2F3CB45C-38CF-4A35-9BB6-1D34FA2C96A3}" destId="{45216F89-234B-4558-9E93-8634BBE05052}" srcOrd="2" destOrd="0" parTransId="{4921B63D-E1D1-4110-A466-69E1AD2CA303}" sibTransId="{CD1E3DA1-BFDA-4A54-88EE-CEDDB6CC86F1}"/>
    <dgm:cxn modelId="{EF654AC5-3EA7-43F0-804F-5D877CA2DE9A}" type="presOf" srcId="{45216F89-234B-4558-9E93-8634BBE05052}" destId="{2574C269-BDD2-4BDC-B838-5E621BAE1466}" srcOrd="0" destOrd="0" presId="urn:microsoft.com/office/officeart/2018/2/layout/IconVerticalSolidList"/>
    <dgm:cxn modelId="{A118B2E7-2129-4EED-8945-4EE494992C8F}" type="presOf" srcId="{2F3CB45C-38CF-4A35-9BB6-1D34FA2C96A3}" destId="{E3DC3697-555A-4210-A529-CB0E0BA8C2F2}" srcOrd="0" destOrd="0" presId="urn:microsoft.com/office/officeart/2018/2/layout/IconVerticalSolidList"/>
    <dgm:cxn modelId="{C13DEC10-FEE1-4C3B-9013-26B11610D707}" type="presParOf" srcId="{E3DC3697-555A-4210-A529-CB0E0BA8C2F2}" destId="{2B6CCEFE-74E4-4707-A1B0-987A13D26384}" srcOrd="0" destOrd="0" presId="urn:microsoft.com/office/officeart/2018/2/layout/IconVerticalSolidList"/>
    <dgm:cxn modelId="{4D645E24-ED6C-4E04-A0C2-5BACC89654EA}" type="presParOf" srcId="{2B6CCEFE-74E4-4707-A1B0-987A13D26384}" destId="{3BFB65A2-8C44-4295-9152-FF02CCD33D5C}" srcOrd="0" destOrd="0" presId="urn:microsoft.com/office/officeart/2018/2/layout/IconVerticalSolidList"/>
    <dgm:cxn modelId="{19C8A499-5DB4-4B91-A95E-B886158FDB71}" type="presParOf" srcId="{2B6CCEFE-74E4-4707-A1B0-987A13D26384}" destId="{66FD4C9F-6B89-464E-8EFE-CB31903DFE16}" srcOrd="1" destOrd="0" presId="urn:microsoft.com/office/officeart/2018/2/layout/IconVerticalSolidList"/>
    <dgm:cxn modelId="{8378EAD2-6964-463A-A0BE-BE7A53A5D36B}" type="presParOf" srcId="{2B6CCEFE-74E4-4707-A1B0-987A13D26384}" destId="{B93117E1-CEA4-4C62-A095-82A94E0FFDC1}" srcOrd="2" destOrd="0" presId="urn:microsoft.com/office/officeart/2018/2/layout/IconVerticalSolidList"/>
    <dgm:cxn modelId="{2C5EED8B-E7B8-42E7-A96C-C8833CA1AC7D}" type="presParOf" srcId="{2B6CCEFE-74E4-4707-A1B0-987A13D26384}" destId="{A877767C-0A12-42E0-8095-DA0BAACEAC2B}" srcOrd="3" destOrd="0" presId="urn:microsoft.com/office/officeart/2018/2/layout/IconVerticalSolidList"/>
    <dgm:cxn modelId="{8CD9CC99-48BF-4E3E-97EE-2174CE0746CE}" type="presParOf" srcId="{E3DC3697-555A-4210-A529-CB0E0BA8C2F2}" destId="{9730DE96-E6A1-4980-A2A4-0D2BCED1F752}" srcOrd="1" destOrd="0" presId="urn:microsoft.com/office/officeart/2018/2/layout/IconVerticalSolidList"/>
    <dgm:cxn modelId="{554F3A4F-73B9-4552-BE6B-9FA51C99ECDA}" type="presParOf" srcId="{E3DC3697-555A-4210-A529-CB0E0BA8C2F2}" destId="{D1E27951-068E-455D-9DA6-3BC00D8C7577}" srcOrd="2" destOrd="0" presId="urn:microsoft.com/office/officeart/2018/2/layout/IconVerticalSolidList"/>
    <dgm:cxn modelId="{47405466-21EB-4205-A33B-4E134916A957}" type="presParOf" srcId="{D1E27951-068E-455D-9DA6-3BC00D8C7577}" destId="{51F07A1E-55D4-47F6-A130-646DE497EC3D}" srcOrd="0" destOrd="0" presId="urn:microsoft.com/office/officeart/2018/2/layout/IconVerticalSolidList"/>
    <dgm:cxn modelId="{36E5738A-530C-41A4-BD35-3F37FAB79CCD}" type="presParOf" srcId="{D1E27951-068E-455D-9DA6-3BC00D8C7577}" destId="{E1293C9E-AD7A-4F53-85D3-0BB50876042B}" srcOrd="1" destOrd="0" presId="urn:microsoft.com/office/officeart/2018/2/layout/IconVerticalSolidList"/>
    <dgm:cxn modelId="{52CC7AE5-E4A5-45ED-9D0B-74E069E7EA7E}" type="presParOf" srcId="{D1E27951-068E-455D-9DA6-3BC00D8C7577}" destId="{33B83F35-6116-4659-A383-FA3F5B93EB9C}" srcOrd="2" destOrd="0" presId="urn:microsoft.com/office/officeart/2018/2/layout/IconVerticalSolidList"/>
    <dgm:cxn modelId="{6638428F-BA3D-448D-8967-55983D671EFC}" type="presParOf" srcId="{D1E27951-068E-455D-9DA6-3BC00D8C7577}" destId="{3EAD17AF-E85E-4325-B2D9-BFA97CFACD68}" srcOrd="3" destOrd="0" presId="urn:microsoft.com/office/officeart/2018/2/layout/IconVerticalSolidList"/>
    <dgm:cxn modelId="{37D885AE-5EC9-44FB-88DB-D57C1021670C}" type="presParOf" srcId="{E3DC3697-555A-4210-A529-CB0E0BA8C2F2}" destId="{68997BD3-D971-4CAD-B322-E4BFE9DBB508}" srcOrd="3" destOrd="0" presId="urn:microsoft.com/office/officeart/2018/2/layout/IconVerticalSolidList"/>
    <dgm:cxn modelId="{E77E6D5E-913A-477B-A22F-D01B6778D7D1}" type="presParOf" srcId="{E3DC3697-555A-4210-A529-CB0E0BA8C2F2}" destId="{B83FE538-0FE3-4B44-8D1F-AD6C7F98D55E}" srcOrd="4" destOrd="0" presId="urn:microsoft.com/office/officeart/2018/2/layout/IconVerticalSolidList"/>
    <dgm:cxn modelId="{179B1476-C366-4F3C-BBBD-CFA78793AB2D}" type="presParOf" srcId="{B83FE538-0FE3-4B44-8D1F-AD6C7F98D55E}" destId="{24E0FB66-0E74-4EF0-AA7A-1A6961E4D1BE}" srcOrd="0" destOrd="0" presId="urn:microsoft.com/office/officeart/2018/2/layout/IconVerticalSolidList"/>
    <dgm:cxn modelId="{F9236A96-292B-4723-BE59-66AB40D81EDA}" type="presParOf" srcId="{B83FE538-0FE3-4B44-8D1F-AD6C7F98D55E}" destId="{7E75F012-E7C1-4F50-9863-46D1E0594763}" srcOrd="1" destOrd="0" presId="urn:microsoft.com/office/officeart/2018/2/layout/IconVerticalSolidList"/>
    <dgm:cxn modelId="{2849E321-C3A1-43F7-B6EB-171050A5DEAE}" type="presParOf" srcId="{B83FE538-0FE3-4B44-8D1F-AD6C7F98D55E}" destId="{FEF39EE5-EF55-46F8-AA64-94B90FEEAC62}" srcOrd="2" destOrd="0" presId="urn:microsoft.com/office/officeart/2018/2/layout/IconVerticalSolidList"/>
    <dgm:cxn modelId="{E6AEBA3E-2516-48BB-A561-D9DB559B4A84}" type="presParOf" srcId="{B83FE538-0FE3-4B44-8D1F-AD6C7F98D55E}" destId="{2574C269-BDD2-4BDC-B838-5E621BAE1466}" srcOrd="3" destOrd="0" presId="urn:microsoft.com/office/officeart/2018/2/layout/IconVerticalSolidList"/>
    <dgm:cxn modelId="{26881348-79DE-4F53-AA47-A9ABB4A20F5E}" type="presParOf" srcId="{E3DC3697-555A-4210-A529-CB0E0BA8C2F2}" destId="{9B8111B8-1005-4554-92E4-90BE560745F0}" srcOrd="5" destOrd="0" presId="urn:microsoft.com/office/officeart/2018/2/layout/IconVerticalSolidList"/>
    <dgm:cxn modelId="{94DC6A34-80F4-42EE-8F20-C428CCC8E704}" type="presParOf" srcId="{E3DC3697-555A-4210-A529-CB0E0BA8C2F2}" destId="{94B582AA-2B12-4898-AE3D-95993D42AC1F}" srcOrd="6" destOrd="0" presId="urn:microsoft.com/office/officeart/2018/2/layout/IconVerticalSolidList"/>
    <dgm:cxn modelId="{C5360AEA-565E-4CFA-A6F9-C72DC23CBD4E}" type="presParOf" srcId="{94B582AA-2B12-4898-AE3D-95993D42AC1F}" destId="{7D99DFB5-E0C1-4BC8-9ECD-C2A3464496C6}" srcOrd="0" destOrd="0" presId="urn:microsoft.com/office/officeart/2018/2/layout/IconVerticalSolidList"/>
    <dgm:cxn modelId="{D4C353B2-0A2D-4B41-86E9-AAB07280B2E0}" type="presParOf" srcId="{94B582AA-2B12-4898-AE3D-95993D42AC1F}" destId="{0F56BC97-EEB3-4CA9-9791-B75DDC355F89}" srcOrd="1" destOrd="0" presId="urn:microsoft.com/office/officeart/2018/2/layout/IconVerticalSolidList"/>
    <dgm:cxn modelId="{0E59F090-F6BF-493B-A598-33F6E990DD0D}" type="presParOf" srcId="{94B582AA-2B12-4898-AE3D-95993D42AC1F}" destId="{9B41CE78-5030-4FE0-9457-8143641A9EDA}" srcOrd="2" destOrd="0" presId="urn:microsoft.com/office/officeart/2018/2/layout/IconVerticalSolidList"/>
    <dgm:cxn modelId="{DEF39C1C-1C0C-4761-87E9-C4FDD02AFED8}" type="presParOf" srcId="{94B582AA-2B12-4898-AE3D-95993D42AC1F}" destId="{CC65AB4D-1D0D-42E1-B9A8-74386060FEEF}"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D195B6-D3B4-4C3B-A967-7C3020DE3C46}"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1839DC15-422F-4F24-8313-A25FF46B0C7D}">
      <dgm:prSet/>
      <dgm:spPr/>
      <dgm:t>
        <a:bodyPr/>
        <a:lstStyle/>
        <a:p>
          <a:r>
            <a:rPr lang="en-GB" b="0" i="0"/>
            <a:t>The National Assembly passed the Welsh Language (Wales) Measure 2011 to reform the existing laws regarding the use of Welsh in the delivery of public services.</a:t>
          </a:r>
          <a:endParaRPr lang="en-US"/>
        </a:p>
      </dgm:t>
    </dgm:pt>
    <dgm:pt modelId="{5E087205-2EC7-40EB-8A09-AB0BF3DBCD93}" type="parTrans" cxnId="{79CAACD5-EA74-4AC5-A94B-72CD7A8AE2AA}">
      <dgm:prSet/>
      <dgm:spPr/>
      <dgm:t>
        <a:bodyPr/>
        <a:lstStyle/>
        <a:p>
          <a:endParaRPr lang="en-US"/>
        </a:p>
      </dgm:t>
    </dgm:pt>
    <dgm:pt modelId="{9B5F7483-07EE-4BD0-94B3-26D7DB905A3B}" type="sibTrans" cxnId="{79CAACD5-EA74-4AC5-A94B-72CD7A8AE2AA}">
      <dgm:prSet/>
      <dgm:spPr/>
      <dgm:t>
        <a:bodyPr/>
        <a:lstStyle/>
        <a:p>
          <a:endParaRPr lang="en-US"/>
        </a:p>
      </dgm:t>
    </dgm:pt>
    <dgm:pt modelId="{B7396347-835E-4397-9F3A-CE0D3227063A}">
      <dgm:prSet/>
      <dgm:spPr/>
      <dgm:t>
        <a:bodyPr/>
        <a:lstStyle/>
        <a:p>
          <a:r>
            <a:rPr lang="en-GB" b="0" i="0"/>
            <a:t>The Welsh Language Board has been replaced by a Welsh Language Commissioner and the existing system of Welsh language schemes is gradually being replaced with standards of conduct relating to the Welsh language.</a:t>
          </a:r>
          <a:endParaRPr lang="en-US"/>
        </a:p>
      </dgm:t>
    </dgm:pt>
    <dgm:pt modelId="{F095DC01-E3A5-4A6C-8077-236D671057B8}" type="parTrans" cxnId="{162599F8-E849-47A0-8485-C1EFCC4DA8EC}">
      <dgm:prSet/>
      <dgm:spPr/>
      <dgm:t>
        <a:bodyPr/>
        <a:lstStyle/>
        <a:p>
          <a:endParaRPr lang="en-US"/>
        </a:p>
      </dgm:t>
    </dgm:pt>
    <dgm:pt modelId="{9966CB36-98D5-4548-B663-00BC543CC805}" type="sibTrans" cxnId="{162599F8-E849-47A0-8485-C1EFCC4DA8EC}">
      <dgm:prSet/>
      <dgm:spPr/>
      <dgm:t>
        <a:bodyPr/>
        <a:lstStyle/>
        <a:p>
          <a:endParaRPr lang="en-US"/>
        </a:p>
      </dgm:t>
    </dgm:pt>
    <dgm:pt modelId="{4A3E6757-FB11-4605-AC21-FAF71B049C06}" type="pres">
      <dgm:prSet presAssocID="{31D195B6-D3B4-4C3B-A967-7C3020DE3C46}" presName="vert0" presStyleCnt="0">
        <dgm:presLayoutVars>
          <dgm:dir/>
          <dgm:animOne val="branch"/>
          <dgm:animLvl val="lvl"/>
        </dgm:presLayoutVars>
      </dgm:prSet>
      <dgm:spPr/>
    </dgm:pt>
    <dgm:pt modelId="{08B8D518-7AD8-4E48-906F-FECA69438CF6}" type="pres">
      <dgm:prSet presAssocID="{1839DC15-422F-4F24-8313-A25FF46B0C7D}" presName="thickLine" presStyleLbl="alignNode1" presStyleIdx="0" presStyleCnt="2"/>
      <dgm:spPr/>
    </dgm:pt>
    <dgm:pt modelId="{6BDC3F4F-FF0F-4455-BCA9-72F2F36B5681}" type="pres">
      <dgm:prSet presAssocID="{1839DC15-422F-4F24-8313-A25FF46B0C7D}" presName="horz1" presStyleCnt="0"/>
      <dgm:spPr/>
    </dgm:pt>
    <dgm:pt modelId="{9EEC0799-3858-4D75-BBF7-484585C01889}" type="pres">
      <dgm:prSet presAssocID="{1839DC15-422F-4F24-8313-A25FF46B0C7D}" presName="tx1" presStyleLbl="revTx" presStyleIdx="0" presStyleCnt="2"/>
      <dgm:spPr/>
    </dgm:pt>
    <dgm:pt modelId="{27A73B88-C5EF-4DB1-8E11-0C3F3634C604}" type="pres">
      <dgm:prSet presAssocID="{1839DC15-422F-4F24-8313-A25FF46B0C7D}" presName="vert1" presStyleCnt="0"/>
      <dgm:spPr/>
    </dgm:pt>
    <dgm:pt modelId="{15D762E6-CDD7-4192-AF20-F5C41C259243}" type="pres">
      <dgm:prSet presAssocID="{B7396347-835E-4397-9F3A-CE0D3227063A}" presName="thickLine" presStyleLbl="alignNode1" presStyleIdx="1" presStyleCnt="2"/>
      <dgm:spPr/>
    </dgm:pt>
    <dgm:pt modelId="{9146D8F1-4A38-47B6-99F4-18A67764C737}" type="pres">
      <dgm:prSet presAssocID="{B7396347-835E-4397-9F3A-CE0D3227063A}" presName="horz1" presStyleCnt="0"/>
      <dgm:spPr/>
    </dgm:pt>
    <dgm:pt modelId="{3E26ED00-5505-4446-9B90-A42CCF261454}" type="pres">
      <dgm:prSet presAssocID="{B7396347-835E-4397-9F3A-CE0D3227063A}" presName="tx1" presStyleLbl="revTx" presStyleIdx="1" presStyleCnt="2"/>
      <dgm:spPr/>
    </dgm:pt>
    <dgm:pt modelId="{AB4B3E9F-D5FC-47DE-8F2B-F49464B3DF27}" type="pres">
      <dgm:prSet presAssocID="{B7396347-835E-4397-9F3A-CE0D3227063A}" presName="vert1" presStyleCnt="0"/>
      <dgm:spPr/>
    </dgm:pt>
  </dgm:ptLst>
  <dgm:cxnLst>
    <dgm:cxn modelId="{F899FD03-C68E-40F0-842C-DF6411A0FC46}" type="presOf" srcId="{1839DC15-422F-4F24-8313-A25FF46B0C7D}" destId="{9EEC0799-3858-4D75-BBF7-484585C01889}" srcOrd="0" destOrd="0" presId="urn:microsoft.com/office/officeart/2008/layout/LinedList"/>
    <dgm:cxn modelId="{00192C64-4B0C-4C66-80C5-D74DBF02C643}" type="presOf" srcId="{31D195B6-D3B4-4C3B-A967-7C3020DE3C46}" destId="{4A3E6757-FB11-4605-AC21-FAF71B049C06}" srcOrd="0" destOrd="0" presId="urn:microsoft.com/office/officeart/2008/layout/LinedList"/>
    <dgm:cxn modelId="{F785834D-5302-4B03-AFF6-DFD21B43276E}" type="presOf" srcId="{B7396347-835E-4397-9F3A-CE0D3227063A}" destId="{3E26ED00-5505-4446-9B90-A42CCF261454}" srcOrd="0" destOrd="0" presId="urn:microsoft.com/office/officeart/2008/layout/LinedList"/>
    <dgm:cxn modelId="{79CAACD5-EA74-4AC5-A94B-72CD7A8AE2AA}" srcId="{31D195B6-D3B4-4C3B-A967-7C3020DE3C46}" destId="{1839DC15-422F-4F24-8313-A25FF46B0C7D}" srcOrd="0" destOrd="0" parTransId="{5E087205-2EC7-40EB-8A09-AB0BF3DBCD93}" sibTransId="{9B5F7483-07EE-4BD0-94B3-26D7DB905A3B}"/>
    <dgm:cxn modelId="{162599F8-E849-47A0-8485-C1EFCC4DA8EC}" srcId="{31D195B6-D3B4-4C3B-A967-7C3020DE3C46}" destId="{B7396347-835E-4397-9F3A-CE0D3227063A}" srcOrd="1" destOrd="0" parTransId="{F095DC01-E3A5-4A6C-8077-236D671057B8}" sibTransId="{9966CB36-98D5-4548-B663-00BC543CC805}"/>
    <dgm:cxn modelId="{449E5917-3771-444A-A2CF-3024725DA591}" type="presParOf" srcId="{4A3E6757-FB11-4605-AC21-FAF71B049C06}" destId="{08B8D518-7AD8-4E48-906F-FECA69438CF6}" srcOrd="0" destOrd="0" presId="urn:microsoft.com/office/officeart/2008/layout/LinedList"/>
    <dgm:cxn modelId="{829614BA-08F1-4A9E-913B-6FD0F32E66E4}" type="presParOf" srcId="{4A3E6757-FB11-4605-AC21-FAF71B049C06}" destId="{6BDC3F4F-FF0F-4455-BCA9-72F2F36B5681}" srcOrd="1" destOrd="0" presId="urn:microsoft.com/office/officeart/2008/layout/LinedList"/>
    <dgm:cxn modelId="{03D37A25-3C0E-4B60-BA46-5CBEC6B4F9D7}" type="presParOf" srcId="{6BDC3F4F-FF0F-4455-BCA9-72F2F36B5681}" destId="{9EEC0799-3858-4D75-BBF7-484585C01889}" srcOrd="0" destOrd="0" presId="urn:microsoft.com/office/officeart/2008/layout/LinedList"/>
    <dgm:cxn modelId="{05C4208E-7252-428C-9C50-0EE9D18AE265}" type="presParOf" srcId="{6BDC3F4F-FF0F-4455-BCA9-72F2F36B5681}" destId="{27A73B88-C5EF-4DB1-8E11-0C3F3634C604}" srcOrd="1" destOrd="0" presId="urn:microsoft.com/office/officeart/2008/layout/LinedList"/>
    <dgm:cxn modelId="{6A1B015E-DAEE-416A-B6B6-81D233467A82}" type="presParOf" srcId="{4A3E6757-FB11-4605-AC21-FAF71B049C06}" destId="{15D762E6-CDD7-4192-AF20-F5C41C259243}" srcOrd="2" destOrd="0" presId="urn:microsoft.com/office/officeart/2008/layout/LinedList"/>
    <dgm:cxn modelId="{5F87A95D-FBFF-4384-97E6-120606054D29}" type="presParOf" srcId="{4A3E6757-FB11-4605-AC21-FAF71B049C06}" destId="{9146D8F1-4A38-47B6-99F4-18A67764C737}" srcOrd="3" destOrd="0" presId="urn:microsoft.com/office/officeart/2008/layout/LinedList"/>
    <dgm:cxn modelId="{1D6F08C3-9F02-4C3F-B896-D7B435A1E34F}" type="presParOf" srcId="{9146D8F1-4A38-47B6-99F4-18A67764C737}" destId="{3E26ED00-5505-4446-9B90-A42CCF261454}" srcOrd="0" destOrd="0" presId="urn:microsoft.com/office/officeart/2008/layout/LinedList"/>
    <dgm:cxn modelId="{639C25D0-7E0B-4E10-BFBD-4E3FD465DEB5}" type="presParOf" srcId="{9146D8F1-4A38-47B6-99F4-18A67764C737}" destId="{AB4B3E9F-D5FC-47DE-8F2B-F49464B3DF2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C1236-C22F-4FD2-85C8-F307FE02A9A0}">
      <dsp:nvSpPr>
        <dsp:cNvPr id="0" name=""/>
        <dsp:cNvSpPr/>
      </dsp:nvSpPr>
      <dsp:spPr>
        <a:xfrm>
          <a:off x="718664"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AAB6DA-5687-4457-BD44-468A1EFFC6AA}">
      <dsp:nvSpPr>
        <dsp:cNvPr id="0" name=""/>
        <dsp:cNvSpPr/>
      </dsp:nvSpPr>
      <dsp:spPr>
        <a:xfrm>
          <a:off x="1135476" y="6190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9C20B8-9098-4FED-BE1F-D137C0EA6A4E}">
      <dsp:nvSpPr>
        <dsp:cNvPr id="0" name=""/>
        <dsp:cNvSpPr/>
      </dsp:nvSpPr>
      <dsp:spPr>
        <a:xfrm>
          <a:off x="93445"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Portfolio</a:t>
          </a:r>
          <a:endParaRPr lang="en-US" sz="2500" kern="1200"/>
        </a:p>
      </dsp:txBody>
      <dsp:txXfrm>
        <a:off x="93445" y="2767202"/>
        <a:ext cx="3206250" cy="720000"/>
      </dsp:txXfrm>
    </dsp:sp>
    <dsp:sp modelId="{E0BCA05D-1A65-4ED0-A900-6D4EB73F55AC}">
      <dsp:nvSpPr>
        <dsp:cNvPr id="0" name=""/>
        <dsp:cNvSpPr/>
      </dsp:nvSpPr>
      <dsp:spPr>
        <a:xfrm>
          <a:off x="4486008"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367F51-C40D-4A34-9C35-BAA0313E4F79}">
      <dsp:nvSpPr>
        <dsp:cNvPr id="0" name=""/>
        <dsp:cNvSpPr/>
      </dsp:nvSpPr>
      <dsp:spPr>
        <a:xfrm>
          <a:off x="4902820" y="6190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CD8E19-7DB9-4D62-82D2-E4727BF47FAA}">
      <dsp:nvSpPr>
        <dsp:cNvPr id="0" name=""/>
        <dsp:cNvSpPr/>
      </dsp:nvSpPr>
      <dsp:spPr>
        <a:xfrm>
          <a:off x="3860789"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3 elements/ 2000-word equivalent</a:t>
          </a:r>
          <a:endParaRPr lang="en-US" sz="2500" kern="1200"/>
        </a:p>
      </dsp:txBody>
      <dsp:txXfrm>
        <a:off x="3860789" y="2767202"/>
        <a:ext cx="3206250" cy="720000"/>
      </dsp:txXfrm>
    </dsp:sp>
    <dsp:sp modelId="{4D0E7A84-C735-4D55-8DB6-472FEF8AC48C}">
      <dsp:nvSpPr>
        <dsp:cNvPr id="0" name=""/>
        <dsp:cNvSpPr/>
      </dsp:nvSpPr>
      <dsp:spPr>
        <a:xfrm>
          <a:off x="8253352"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A8B3F-DDD1-41E5-A1A5-4FE718190328}">
      <dsp:nvSpPr>
        <dsp:cNvPr id="0" name=""/>
        <dsp:cNvSpPr/>
      </dsp:nvSpPr>
      <dsp:spPr>
        <a:xfrm>
          <a:off x="8670164" y="619014"/>
          <a:ext cx="1122187" cy="112218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5758AD-DAA9-4AA3-8844-3EFE4B0430D2}">
      <dsp:nvSpPr>
        <dsp:cNvPr id="0" name=""/>
        <dsp:cNvSpPr/>
      </dsp:nvSpPr>
      <dsp:spPr>
        <a:xfrm>
          <a:off x="7628133"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Weighing 50%</a:t>
          </a:r>
          <a:endParaRPr lang="en-US" sz="2500" kern="1200"/>
        </a:p>
      </dsp:txBody>
      <dsp:txXfrm>
        <a:off x="7628133" y="2767202"/>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88C94-530D-4A10-B8A9-A768E0FA90B3}">
      <dsp:nvSpPr>
        <dsp:cNvPr id="0" name=""/>
        <dsp:cNvSpPr/>
      </dsp:nvSpPr>
      <dsp:spPr>
        <a:xfrm>
          <a:off x="0" y="1778360"/>
          <a:ext cx="6666833" cy="8568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65F687-F2EB-4EB7-95E7-F19C400EB2BE}">
      <dsp:nvSpPr>
        <dsp:cNvPr id="0" name=""/>
        <dsp:cNvSpPr/>
      </dsp:nvSpPr>
      <dsp:spPr>
        <a:xfrm>
          <a:off x="333341" y="1276519"/>
          <a:ext cx="4666783" cy="10036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511300">
            <a:lnSpc>
              <a:spcPct val="90000"/>
            </a:lnSpc>
            <a:spcBef>
              <a:spcPct val="0"/>
            </a:spcBef>
            <a:spcAft>
              <a:spcPct val="35000"/>
            </a:spcAft>
            <a:buNone/>
          </a:pPr>
          <a:r>
            <a:rPr lang="en-GB" sz="3400" kern="1200"/>
            <a:t>Miners Strikes 1980’s</a:t>
          </a:r>
          <a:endParaRPr lang="en-US" sz="3400" kern="1200"/>
        </a:p>
      </dsp:txBody>
      <dsp:txXfrm>
        <a:off x="382337" y="1325515"/>
        <a:ext cx="4568791" cy="905688"/>
      </dsp:txXfrm>
    </dsp:sp>
    <dsp:sp modelId="{DDF1D202-19BD-457D-B666-C09752F80F16}">
      <dsp:nvSpPr>
        <dsp:cNvPr id="0" name=""/>
        <dsp:cNvSpPr/>
      </dsp:nvSpPr>
      <dsp:spPr>
        <a:xfrm>
          <a:off x="0" y="3320599"/>
          <a:ext cx="6666833" cy="8568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64D054-AFF2-494B-A79E-7BD4E5688BD5}">
      <dsp:nvSpPr>
        <dsp:cNvPr id="0" name=""/>
        <dsp:cNvSpPr/>
      </dsp:nvSpPr>
      <dsp:spPr>
        <a:xfrm>
          <a:off x="333341" y="2818759"/>
          <a:ext cx="4666783" cy="10036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511300">
            <a:lnSpc>
              <a:spcPct val="90000"/>
            </a:lnSpc>
            <a:spcBef>
              <a:spcPct val="0"/>
            </a:spcBef>
            <a:spcAft>
              <a:spcPct val="35000"/>
            </a:spcAft>
            <a:buNone/>
          </a:pPr>
          <a:r>
            <a:rPr lang="en-GB" sz="3400" kern="1200"/>
            <a:t>Miscarriages of Justice</a:t>
          </a:r>
          <a:endParaRPr lang="en-US" sz="3400" kern="1200"/>
        </a:p>
      </dsp:txBody>
      <dsp:txXfrm>
        <a:off x="382337" y="2867755"/>
        <a:ext cx="4568791" cy="905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553A2-1E12-4AD0-A983-853F1EBA8DA3}">
      <dsp:nvSpPr>
        <dsp:cNvPr id="0" name=""/>
        <dsp:cNvSpPr/>
      </dsp:nvSpPr>
      <dsp:spPr>
        <a:xfrm>
          <a:off x="0" y="2755"/>
          <a:ext cx="78243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378424-CD6C-4B39-AA05-BEC3F2E30303}">
      <dsp:nvSpPr>
        <dsp:cNvPr id="0" name=""/>
        <dsp:cNvSpPr/>
      </dsp:nvSpPr>
      <dsp:spPr>
        <a:xfrm>
          <a:off x="0" y="2755"/>
          <a:ext cx="7824305" cy="187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There was no forensic evidence linking them to the murder. </a:t>
          </a:r>
          <a:endParaRPr lang="en-US" sz="2800" kern="1200"/>
        </a:p>
      </dsp:txBody>
      <dsp:txXfrm>
        <a:off x="0" y="2755"/>
        <a:ext cx="7824305" cy="1879002"/>
      </dsp:txXfrm>
    </dsp:sp>
    <dsp:sp modelId="{1092DBA8-18EB-4390-879D-E1B948D8F91D}">
      <dsp:nvSpPr>
        <dsp:cNvPr id="0" name=""/>
        <dsp:cNvSpPr/>
      </dsp:nvSpPr>
      <dsp:spPr>
        <a:xfrm>
          <a:off x="0" y="1881757"/>
          <a:ext cx="78243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04170-AC59-4CF2-9400-983FD45826E4}">
      <dsp:nvSpPr>
        <dsp:cNvPr id="0" name=""/>
        <dsp:cNvSpPr/>
      </dsp:nvSpPr>
      <dsp:spPr>
        <a:xfrm>
          <a:off x="0" y="1881757"/>
          <a:ext cx="7824305" cy="187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Stephen confessed to the murder. He and two others Yuself Abdullahi and Tony Paris were convicted in 1990 and sentenced to life. </a:t>
          </a:r>
          <a:endParaRPr lang="en-US" sz="2800" kern="1200" dirty="0"/>
        </a:p>
      </dsp:txBody>
      <dsp:txXfrm>
        <a:off x="0" y="1881757"/>
        <a:ext cx="7824305" cy="1879002"/>
      </dsp:txXfrm>
    </dsp:sp>
    <dsp:sp modelId="{DD443B2C-47C1-4919-8CF0-2B4BEC0BF0B1}">
      <dsp:nvSpPr>
        <dsp:cNvPr id="0" name=""/>
        <dsp:cNvSpPr/>
      </dsp:nvSpPr>
      <dsp:spPr>
        <a:xfrm>
          <a:off x="0" y="3760759"/>
          <a:ext cx="782430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968E0-DF7B-4897-A031-860F02B2BCBE}">
      <dsp:nvSpPr>
        <dsp:cNvPr id="0" name=""/>
        <dsp:cNvSpPr/>
      </dsp:nvSpPr>
      <dsp:spPr>
        <a:xfrm>
          <a:off x="0" y="3760759"/>
          <a:ext cx="7824305" cy="1879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In </a:t>
          </a:r>
          <a:r>
            <a:rPr lang="en-GB" sz="2800" kern="1200" dirty="0">
              <a:latin typeface="Calibri" panose="020F0502020204030204" pitchFamily="34" charset="0"/>
              <a:cs typeface="Calibri" panose="020F0502020204030204" pitchFamily="34" charset="0"/>
            </a:rPr>
            <a:t>1992</a:t>
          </a:r>
          <a:r>
            <a:rPr lang="en-GB" sz="2800" kern="1200" dirty="0"/>
            <a:t> via the court of appeal, their convictions were overturned as evidence emerged to suggest that the confessions had been forced out of them by overly forceful police questioning. </a:t>
          </a:r>
          <a:endParaRPr lang="en-US" sz="2800" kern="1200" dirty="0"/>
        </a:p>
      </dsp:txBody>
      <dsp:txXfrm>
        <a:off x="0" y="3760759"/>
        <a:ext cx="7824305" cy="1879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C9449-45EA-4920-AFF3-ADE9911E210E}">
      <dsp:nvSpPr>
        <dsp:cNvPr id="0" name=""/>
        <dsp:cNvSpPr/>
      </dsp:nvSpPr>
      <dsp:spPr>
        <a:xfrm>
          <a:off x="0" y="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623C4B8-ADD7-4CDB-B13B-D9EC6440C66A}">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After the referendum 1997- devolved powers to Scotland, Wales, and reinforced in Northern Ireland.</a:t>
          </a:r>
          <a:endParaRPr lang="en-US" sz="2700" kern="1200" dirty="0"/>
        </a:p>
      </dsp:txBody>
      <dsp:txXfrm>
        <a:off x="0" y="0"/>
        <a:ext cx="6666833" cy="1363480"/>
      </dsp:txXfrm>
    </dsp:sp>
    <dsp:sp modelId="{A5FF335E-72AD-4805-8319-430F30259868}">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77C008-D5C0-4707-916F-AFFC4E105A68}">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Devolved several powers including possibly, government, parliament and judiciary to each country. </a:t>
          </a:r>
          <a:endParaRPr lang="en-US" sz="2700" kern="1200" dirty="0"/>
        </a:p>
      </dsp:txBody>
      <dsp:txXfrm>
        <a:off x="0" y="1363480"/>
        <a:ext cx="6666833" cy="1363480"/>
      </dsp:txXfrm>
    </dsp:sp>
    <dsp:sp modelId="{DE359C68-038E-4CD6-922D-E0DDE3333B89}">
      <dsp:nvSpPr>
        <dsp:cNvPr id="0" name=""/>
        <dsp:cNvSpPr/>
      </dsp:nvSpPr>
      <dsp:spPr>
        <a:xfrm>
          <a:off x="0" y="272696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8223FC9-FD4D-40F1-BF39-272E833E5749}">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However, parliament can take this power back, or the power can be given back to parliament. </a:t>
          </a:r>
          <a:endParaRPr lang="en-US" sz="2700" kern="1200" dirty="0"/>
        </a:p>
      </dsp:txBody>
      <dsp:txXfrm>
        <a:off x="0" y="2726960"/>
        <a:ext cx="6666833" cy="1363480"/>
      </dsp:txXfrm>
    </dsp:sp>
    <dsp:sp modelId="{77EC1DE8-EC96-4435-A365-412D81C59E00}">
      <dsp:nvSpPr>
        <dsp:cNvPr id="0" name=""/>
        <dsp:cNvSpPr/>
      </dsp:nvSpPr>
      <dsp:spPr>
        <a:xfrm>
          <a:off x="0" y="409044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70436A8-225D-4E5B-8C4D-EB86F8812607}">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Wales have less devolved powers than Scotland and NI. P</a:t>
          </a:r>
          <a:r>
            <a:rPr lang="en-GB" sz="2700" kern="1200" dirty="0"/>
            <a:t>olicing, justice and welfare are controlled by Westminster</a:t>
          </a:r>
          <a:endParaRPr lang="en-US" sz="2700" kern="1200" dirty="0"/>
        </a:p>
      </dsp:txBody>
      <dsp:txXfrm>
        <a:off x="0" y="4090440"/>
        <a:ext cx="6666833" cy="13634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B65A2-8C44-4295-9152-FF02CCD33D5C}">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D4C9F-6B89-464E-8EFE-CB31903DFE16}">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77767C-0A12-42E0-8095-DA0BAACEAC2B}">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b="0" i="0" kern="1200"/>
            <a:t>The core of the law relating to the Welsh language is to be found in primary legislation (or 'statutes') made by either the UK Parliament or Senedd Cymru.</a:t>
          </a:r>
          <a:endParaRPr lang="en-US" sz="1800" kern="1200"/>
        </a:p>
      </dsp:txBody>
      <dsp:txXfrm>
        <a:off x="1057183" y="1805"/>
        <a:ext cx="9458416" cy="915310"/>
      </dsp:txXfrm>
    </dsp:sp>
    <dsp:sp modelId="{51F07A1E-55D4-47F6-A130-646DE497EC3D}">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93C9E-AD7A-4F53-85D3-0BB50876042B}">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D17AF-E85E-4325-B2D9-BFA97CFACD6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The Act established the Welsh Language Board.</a:t>
          </a:r>
          <a:endParaRPr lang="en-US" sz="1800" kern="1200"/>
        </a:p>
      </dsp:txBody>
      <dsp:txXfrm>
        <a:off x="1057183" y="1145944"/>
        <a:ext cx="9458416" cy="915310"/>
      </dsp:txXfrm>
    </dsp:sp>
    <dsp:sp modelId="{24E0FB66-0E74-4EF0-AA7A-1A6961E4D1BE}">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5F012-E7C1-4F50-9863-46D1E059476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4C269-BDD2-4BDC-B838-5E621BAE146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dirty="0"/>
            <a:t>Certain public bodies should, where reasonably practicable. treat both Welsh and English languages the same in the conduct of public business in Wales ( Welsh Government, 2020)</a:t>
          </a:r>
          <a:endParaRPr lang="en-US" sz="1800" kern="1200" dirty="0"/>
        </a:p>
      </dsp:txBody>
      <dsp:txXfrm>
        <a:off x="1057183" y="2290082"/>
        <a:ext cx="9458416" cy="915310"/>
      </dsp:txXfrm>
    </dsp:sp>
    <dsp:sp modelId="{7D99DFB5-E0C1-4BC8-9ECD-C2A3464496C6}">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6BC97-EEB3-4CA9-9791-B75DDC355F89}">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5AB4D-1D0D-42E1-B9A8-74386060FEEF}">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The Welsh Language Commissioner now carries out the role of the abolished Welsh Language Board. </a:t>
          </a:r>
          <a:endParaRPr lang="en-US" sz="1800" kern="1200"/>
        </a:p>
      </dsp:txBody>
      <dsp:txXfrm>
        <a:off x="1057183" y="3434221"/>
        <a:ext cx="9458416" cy="915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8D518-7AD8-4E48-906F-FECA69438CF6}">
      <dsp:nvSpPr>
        <dsp:cNvPr id="0" name=""/>
        <dsp:cNvSpPr/>
      </dsp:nvSpPr>
      <dsp:spPr>
        <a:xfrm>
          <a:off x="0" y="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EC0799-3858-4D75-BBF7-484585C01889}">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The National Assembly passed the Welsh Language (Wales) Measure 2011 to reform the existing laws regarding the use of Welsh in the delivery of public services.</a:t>
          </a:r>
          <a:endParaRPr lang="en-US" sz="2900" kern="1200"/>
        </a:p>
      </dsp:txBody>
      <dsp:txXfrm>
        <a:off x="0" y="0"/>
        <a:ext cx="6666833" cy="2726960"/>
      </dsp:txXfrm>
    </dsp:sp>
    <dsp:sp modelId="{15D762E6-CDD7-4192-AF20-F5C41C259243}">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26ED00-5505-4446-9B90-A42CCF261454}">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The Welsh Language Board has been replaced by a Welsh Language Commissioner and the existing system of Welsh language schemes is gradually being replaced with standards of conduct relating to the Welsh language.</a:t>
          </a:r>
          <a:endParaRPr lang="en-US" sz="2900" kern="1200"/>
        </a:p>
      </dsp:txBody>
      <dsp:txXfrm>
        <a:off x="0" y="2726960"/>
        <a:ext cx="6666833" cy="272696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20CF9B-0519-498E-A52D-A375CB528122}"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C0E672-0D26-448D-ACA9-BAB58B6957C1}" type="slidenum">
              <a:rPr lang="en-GB" smtClean="0"/>
              <a:t>‹#›</a:t>
            </a:fld>
            <a:endParaRPr lang="en-GB"/>
          </a:p>
        </p:txBody>
      </p:sp>
    </p:spTree>
    <p:extLst>
      <p:ext uri="{BB962C8B-B14F-4D97-AF65-F5344CB8AC3E}">
        <p14:creationId xmlns:p14="http://schemas.microsoft.com/office/powerpoint/2010/main" val="3102873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AjMpVGwczWk"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SstlZfnDHQg"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wales/sites/default/files/publications/2024-07/independent-commission-on-the-constitutional-future-of-wales-final-report.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3</a:t>
            </a:fld>
            <a:endParaRPr lang="en-GB"/>
          </a:p>
        </p:txBody>
      </p:sp>
    </p:spTree>
    <p:extLst>
      <p:ext uri="{BB962C8B-B14F-4D97-AF65-F5344CB8AC3E}">
        <p14:creationId xmlns:p14="http://schemas.microsoft.com/office/powerpoint/2010/main" val="2056354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SzPts val="1000"/>
              <a:buFont typeface="Symbol" panose="05050102010706020507" pitchFamily="18" charset="2"/>
              <a:buChar char=""/>
              <a:tabLst>
                <a:tab pos="457200" algn="l"/>
              </a:tabLst>
            </a:pPr>
            <a:r>
              <a:rPr lang="en-GB" dirty="0"/>
              <a:t>•	500 words - case study on the Miner’s strike relationship with police and Welsh communities </a:t>
            </a:r>
          </a:p>
          <a:p>
            <a:pPr marL="342900" lvl="0" indent="-342900">
              <a:buSzPts val="1000"/>
              <a:buFont typeface="Symbol" panose="05050102010706020507" pitchFamily="18" charset="2"/>
              <a:buChar char=""/>
              <a:tabLst>
                <a:tab pos="457200" algn="l"/>
              </a:tabLst>
            </a:pPr>
            <a:r>
              <a:rPr lang="en-GB" dirty="0"/>
              <a:t>•	1000 words - Evaluation on key priorities in Welsh police forces  </a:t>
            </a:r>
          </a:p>
          <a:p>
            <a:pPr marL="342900" lvl="0" indent="-342900">
              <a:buSzPts val="1000"/>
              <a:buFont typeface="Symbol" panose="05050102010706020507" pitchFamily="18" charset="2"/>
              <a:buChar char=""/>
              <a:tabLst>
                <a:tab pos="457200" algn="l"/>
              </a:tabLst>
            </a:pPr>
            <a:r>
              <a:rPr lang="en-GB" dirty="0"/>
              <a:t>•	500 words - Is there a need for one police force in Wales - evaluate </a:t>
            </a:r>
          </a:p>
          <a:p>
            <a:pPr marL="342900" lvl="0" indent="-342900">
              <a:buSzPts val="1000"/>
              <a:buFont typeface="Symbol" panose="05050102010706020507" pitchFamily="18" charset="2"/>
              <a:buChar char=""/>
              <a:tabLst>
                <a:tab pos="457200" algn="l"/>
              </a:tabLst>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796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would need to be discussed with your tutor. The tutor for Cardiff is Aneirin </a:t>
            </a:r>
            <a:r>
              <a:rPr lang="en-GB" dirty="0" err="1"/>
              <a:t>Karadog</a:t>
            </a:r>
            <a:r>
              <a:rPr lang="en-GB" dirty="0"/>
              <a:t> who will be your lecturer next week. </a:t>
            </a:r>
          </a:p>
        </p:txBody>
      </p:sp>
      <p:sp>
        <p:nvSpPr>
          <p:cNvPr id="4" name="Slide Number Placeholder 3"/>
          <p:cNvSpPr>
            <a:spLocks noGrp="1"/>
          </p:cNvSpPr>
          <p:nvPr>
            <p:ph type="sldNum" sz="quarter" idx="5"/>
          </p:nvPr>
        </p:nvSpPr>
        <p:spPr/>
        <p:txBody>
          <a:bodyPr/>
          <a:lstStyle/>
          <a:p>
            <a:fld id="{ADC0E672-0D26-448D-ACA9-BAB58B6957C1}" type="slidenum">
              <a:rPr lang="en-GB" smtClean="0"/>
              <a:t>5</a:t>
            </a:fld>
            <a:endParaRPr lang="en-GB"/>
          </a:p>
        </p:txBody>
      </p:sp>
    </p:spTree>
    <p:extLst>
      <p:ext uri="{BB962C8B-B14F-4D97-AF65-F5344CB8AC3E}">
        <p14:creationId xmlns:p14="http://schemas.microsoft.com/office/powerpoint/2010/main" val="1123503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6</a:t>
            </a:fld>
            <a:endParaRPr lang="en-GB"/>
          </a:p>
        </p:txBody>
      </p:sp>
    </p:spTree>
    <p:extLst>
      <p:ext uri="{BB962C8B-B14F-4D97-AF65-F5344CB8AC3E}">
        <p14:creationId xmlns:p14="http://schemas.microsoft.com/office/powerpoint/2010/main" val="2207515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for this session and the session on Thursday we will have 2 main focuses. We will in this session briefly explore the miners strike in 1984 and explore one miscarriage of justice. On Thursday we will explore these in more depth and this session will be used to provide an introduction to these topics and allow you to conduct some research prior to Thursdays session. </a:t>
            </a:r>
          </a:p>
          <a:p>
            <a:r>
              <a:rPr lang="en-GB" dirty="0"/>
              <a:t>The purpose of exploring these topics – is to identify events that have impacted upon the relationships between the police and the communities in Wales. These events may provide some clarity on why there are barriers present as they have happened in what could be considered recent years. As in, those who experienced it are more than likely still with us.</a:t>
            </a:r>
          </a:p>
        </p:txBody>
      </p:sp>
      <p:sp>
        <p:nvSpPr>
          <p:cNvPr id="4" name="Slide Number Placeholder 3"/>
          <p:cNvSpPr>
            <a:spLocks noGrp="1"/>
          </p:cNvSpPr>
          <p:nvPr>
            <p:ph type="sldNum" sz="quarter" idx="5"/>
          </p:nvPr>
        </p:nvSpPr>
        <p:spPr/>
        <p:txBody>
          <a:bodyPr/>
          <a:lstStyle/>
          <a:p>
            <a:fld id="{ADC0E672-0D26-448D-ACA9-BAB58B6957C1}" type="slidenum">
              <a:rPr lang="en-GB" smtClean="0"/>
              <a:t>7</a:t>
            </a:fld>
            <a:endParaRPr lang="en-GB"/>
          </a:p>
        </p:txBody>
      </p:sp>
    </p:spTree>
    <p:extLst>
      <p:ext uri="{BB962C8B-B14F-4D97-AF65-F5344CB8AC3E}">
        <p14:creationId xmlns:p14="http://schemas.microsoft.com/office/powerpoint/2010/main" val="1830596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explore the miners strike of 1984 and how this event impacted upon the relationship between the communities in Wales and the police. </a:t>
            </a:r>
          </a:p>
        </p:txBody>
      </p:sp>
      <p:sp>
        <p:nvSpPr>
          <p:cNvPr id="4" name="Slide Number Placeholder 3"/>
          <p:cNvSpPr>
            <a:spLocks noGrp="1"/>
          </p:cNvSpPr>
          <p:nvPr>
            <p:ph type="sldNum" sz="quarter" idx="5"/>
          </p:nvPr>
        </p:nvSpPr>
        <p:spPr/>
        <p:txBody>
          <a:bodyPr/>
          <a:lstStyle/>
          <a:p>
            <a:fld id="{ADC0E672-0D26-448D-ACA9-BAB58B6957C1}" type="slidenum">
              <a:rPr lang="en-GB" smtClean="0"/>
              <a:t>8</a:t>
            </a:fld>
            <a:endParaRPr lang="en-GB"/>
          </a:p>
        </p:txBody>
      </p:sp>
    </p:spTree>
    <p:extLst>
      <p:ext uri="{BB962C8B-B14F-4D97-AF65-F5344CB8AC3E}">
        <p14:creationId xmlns:p14="http://schemas.microsoft.com/office/powerpoint/2010/main" val="37869962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many </a:t>
            </a:r>
            <a:r>
              <a:rPr lang="en-US" dirty="0" err="1"/>
              <a:t>many</a:t>
            </a:r>
            <a:r>
              <a:rPr lang="en-US" dirty="0"/>
              <a:t> years, coal mining was at the heart of many communities where 2-3 generations of the same family would work alongside one another in the pits. Communities were built around the mines, it was likely that everyone knew everyone and everyone knew someone who worked in the pits. Mining communities built many facilities in their villages, cinemas, social clubs, leisure centers </a:t>
            </a:r>
            <a:r>
              <a:rPr lang="en-US" dirty="0" err="1"/>
              <a:t>etc</a:t>
            </a:r>
            <a:endParaRPr lang="en-US" dirty="0"/>
          </a:p>
          <a:p>
            <a:endParaRPr lang="en-US" dirty="0"/>
          </a:p>
          <a:p>
            <a:r>
              <a:rPr lang="en-US" dirty="0"/>
              <a:t>However on</a:t>
            </a:r>
          </a:p>
          <a:p>
            <a:r>
              <a:rPr lang="en-US" dirty="0"/>
              <a:t>On 1 March 1984, the National Coal Board (NCB) announced its plan to close 20 coal mines, which would result in the loss of 25,000 jobs</a:t>
            </a:r>
          </a:p>
          <a:p>
            <a:endParaRPr lang="en-US" dirty="0"/>
          </a:p>
          <a:p>
            <a:r>
              <a:rPr lang="en-US" dirty="0"/>
              <a:t>This announcement triggered a year-long strike by the National Union of Mineworkers (NUM), led by Arthur Scargill</a:t>
            </a:r>
            <a:endParaRPr lang="en-GB" dirty="0"/>
          </a:p>
          <a:p>
            <a:endParaRPr lang="en-US" dirty="0"/>
          </a:p>
          <a:p>
            <a:r>
              <a:rPr lang="en-US" dirty="0"/>
              <a:t>The strike became one of the most significant industrial disputes in British history, deeply affecting the political, economic, and social landscape of the UK</a:t>
            </a:r>
          </a:p>
          <a:p>
            <a:endParaRPr lang="en-US" dirty="0"/>
          </a:p>
          <a:p>
            <a:r>
              <a:rPr lang="en-US" dirty="0"/>
              <a:t>During the strikes, police brutality was an issue. </a:t>
            </a:r>
            <a:r>
              <a:rPr lang="en-GB" b="0" i="0" dirty="0">
                <a:solidFill>
                  <a:srgbClr val="525252"/>
                </a:solidFill>
                <a:effectLst/>
                <a:latin typeface="Poppins" panose="00000500000000000000" pitchFamily="2" charset="0"/>
              </a:rPr>
              <a:t> Police were drafted in from all over the country, often from areas with no tradition of mining and no understanding of the community, making confrontations more volatile.  The tactics of riot control led to many casualties on both sides, and it was common for officers to hide their police numbers to avoid identification. It was also argued that many false arrests were made of miners with officers making false statements. </a:t>
            </a:r>
            <a:endParaRPr lang="en-GB" dirty="0"/>
          </a:p>
          <a:p>
            <a:endParaRPr lang="en-US" dirty="0"/>
          </a:p>
          <a:p>
            <a:r>
              <a:rPr lang="en-US" dirty="0"/>
              <a:t>The strike was marked by widespread picketing, demonstrations, and significant community support, especially in mining areas like South Wales and Yorkshire.</a:t>
            </a:r>
            <a:endParaRPr lang="en-GB" dirty="0"/>
          </a:p>
          <a:p>
            <a:r>
              <a:rPr lang="en-US" dirty="0"/>
              <a:t>It also led to intense confrontations between miners and the government, headed by Prime Minister Margaret Thatcher, who aimed to reduce the power of trade unions.</a:t>
            </a:r>
            <a:endParaRPr lang="en-GB" dirty="0"/>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83736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10</a:t>
            </a:fld>
            <a:endParaRPr lang="en-GB"/>
          </a:p>
        </p:txBody>
      </p:sp>
    </p:spTree>
    <p:extLst>
      <p:ext uri="{BB962C8B-B14F-4D97-AF65-F5344CB8AC3E}">
        <p14:creationId xmlns:p14="http://schemas.microsoft.com/office/powerpoint/2010/main" val="419663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13</a:t>
            </a:fld>
            <a:endParaRPr lang="en-GB"/>
          </a:p>
        </p:txBody>
      </p:sp>
    </p:spTree>
    <p:extLst>
      <p:ext uri="{BB962C8B-B14F-4D97-AF65-F5344CB8AC3E}">
        <p14:creationId xmlns:p14="http://schemas.microsoft.com/office/powerpoint/2010/main" val="2903215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will explore a miscarriage of justice case to explore how this may have happened and if there are any undertones to the case that you can identify. We will have an opportunity to discuss this case in Thursdays session in more depth.</a:t>
            </a:r>
          </a:p>
        </p:txBody>
      </p:sp>
      <p:sp>
        <p:nvSpPr>
          <p:cNvPr id="4" name="Slide Number Placeholder 3"/>
          <p:cNvSpPr>
            <a:spLocks noGrp="1"/>
          </p:cNvSpPr>
          <p:nvPr>
            <p:ph type="sldNum" sz="quarter" idx="5"/>
          </p:nvPr>
        </p:nvSpPr>
        <p:spPr/>
        <p:txBody>
          <a:bodyPr/>
          <a:lstStyle/>
          <a:p>
            <a:fld id="{ADC0E672-0D26-448D-ACA9-BAB58B6957C1}" type="slidenum">
              <a:rPr lang="en-GB" smtClean="0"/>
              <a:t>14</a:t>
            </a:fld>
            <a:endParaRPr lang="en-GB"/>
          </a:p>
        </p:txBody>
      </p:sp>
    </p:spTree>
    <p:extLst>
      <p:ext uri="{BB962C8B-B14F-4D97-AF65-F5344CB8AC3E}">
        <p14:creationId xmlns:p14="http://schemas.microsoft.com/office/powerpoint/2010/main" val="15287150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a:t>
            </a:r>
            <a:r>
              <a:rPr lang="en-GB" dirty="0" err="1"/>
              <a:t>Lynettes</a:t>
            </a:r>
            <a:r>
              <a:rPr lang="en-GB" dirty="0"/>
              <a:t> murder, an e-fit of a potential suspect was created having gathered witness statements. The e-fit described a lone white male who was seen leaving the flat with blood stained clothing. After almost 2 years, no suspects were arrested until 5 black/mixed race men, one of whom was </a:t>
            </a:r>
            <a:r>
              <a:rPr lang="en-GB" dirty="0" err="1"/>
              <a:t>lynettes</a:t>
            </a:r>
            <a:r>
              <a:rPr lang="en-GB" dirty="0"/>
              <a:t> partner, Stephen were arrested and charged with her murder. </a:t>
            </a:r>
          </a:p>
        </p:txBody>
      </p:sp>
      <p:sp>
        <p:nvSpPr>
          <p:cNvPr id="4" name="Slide Number Placeholder 3"/>
          <p:cNvSpPr>
            <a:spLocks noGrp="1"/>
          </p:cNvSpPr>
          <p:nvPr>
            <p:ph type="sldNum" sz="quarter" idx="5"/>
          </p:nvPr>
        </p:nvSpPr>
        <p:spPr/>
        <p:txBody>
          <a:bodyPr/>
          <a:lstStyle/>
          <a:p>
            <a:fld id="{ADC0E672-0D26-448D-ACA9-BAB58B6957C1}" type="slidenum">
              <a:rPr lang="en-GB" smtClean="0"/>
              <a:t>16</a:t>
            </a:fld>
            <a:endParaRPr lang="en-GB"/>
          </a:p>
        </p:txBody>
      </p:sp>
    </p:spTree>
    <p:extLst>
      <p:ext uri="{BB962C8B-B14F-4D97-AF65-F5344CB8AC3E}">
        <p14:creationId xmlns:p14="http://schemas.microsoft.com/office/powerpoint/2010/main" val="757281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 2:00 </a:t>
            </a:r>
          </a:p>
          <a:p>
            <a:r>
              <a:rPr lang="en-GB" dirty="0">
                <a:hlinkClick r:id="rId3"/>
              </a:rPr>
              <a:t>THE CARDIFF THREE - YouTube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89334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their being to forensic evidence linking the men to the murder, 3 of the men were convicted based on, what we now know were false statements, by two other sex workers and a neighbour of Lynette. </a:t>
            </a:r>
          </a:p>
          <a:p>
            <a:endParaRPr lang="en-GB" dirty="0"/>
          </a:p>
          <a:p>
            <a:r>
              <a:rPr lang="en-GB" dirty="0"/>
              <a:t>One argument given is that Stephen confessed to the murder, however, recordings show that Stephen pleaded his innocence over 300 times during interviews. </a:t>
            </a:r>
          </a:p>
          <a:p>
            <a:endParaRPr lang="en-GB" dirty="0"/>
          </a:p>
          <a:p>
            <a:r>
              <a:rPr lang="en-GB" dirty="0"/>
              <a:t>delivering the judgment in the court of appeal, Lord Chief Justice Taylor said of the interrogation of </a:t>
            </a:r>
            <a:r>
              <a:rPr lang="en-GB" dirty="0" err="1"/>
              <a:t>stephen</a:t>
            </a:r>
            <a:r>
              <a:rPr lang="en-GB" dirty="0"/>
              <a:t> that "short of physical violence, it is hard to conceive of a more hostile and intimidating approach by officers to a suspect"</a:t>
            </a:r>
          </a:p>
        </p:txBody>
      </p:sp>
      <p:sp>
        <p:nvSpPr>
          <p:cNvPr id="4" name="Slide Number Placeholder 3"/>
          <p:cNvSpPr>
            <a:spLocks noGrp="1"/>
          </p:cNvSpPr>
          <p:nvPr>
            <p:ph type="sldNum" sz="quarter" idx="5"/>
          </p:nvPr>
        </p:nvSpPr>
        <p:spPr/>
        <p:txBody>
          <a:bodyPr/>
          <a:lstStyle/>
          <a:p>
            <a:fld id="{ADC0E672-0D26-448D-ACA9-BAB58B6957C1}" type="slidenum">
              <a:rPr lang="en-GB" smtClean="0"/>
              <a:t>18</a:t>
            </a:fld>
            <a:endParaRPr lang="en-GB"/>
          </a:p>
        </p:txBody>
      </p:sp>
    </p:spTree>
    <p:extLst>
      <p:ext uri="{BB962C8B-B14F-4D97-AF65-F5344CB8AC3E}">
        <p14:creationId xmlns:p14="http://schemas.microsoft.com/office/powerpoint/2010/main" val="6753108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19</a:t>
            </a:fld>
            <a:endParaRPr lang="en-GB"/>
          </a:p>
        </p:txBody>
      </p:sp>
    </p:spTree>
    <p:extLst>
      <p:ext uri="{BB962C8B-B14F-4D97-AF65-F5344CB8AC3E}">
        <p14:creationId xmlns:p14="http://schemas.microsoft.com/office/powerpoint/2010/main" val="2509099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22</a:t>
            </a:fld>
            <a:endParaRPr lang="en-GB"/>
          </a:p>
        </p:txBody>
      </p:sp>
    </p:spTree>
    <p:extLst>
      <p:ext uri="{BB962C8B-B14F-4D97-AF65-F5344CB8AC3E}">
        <p14:creationId xmlns:p14="http://schemas.microsoft.com/office/powerpoint/2010/main" val="42133738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History of the Senedd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068628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 can still make law in those countries despite devolution. </a:t>
            </a:r>
          </a:p>
          <a:p>
            <a:endParaRPr lang="en-GB" dirty="0"/>
          </a:p>
          <a:p>
            <a:r>
              <a:rPr lang="en-GB" dirty="0"/>
              <a:t>Parliament can take back the devolved powers by passing laws that repeal the Scottish and Welsh Acts that created devolution. </a:t>
            </a:r>
          </a:p>
          <a:p>
            <a:endParaRPr lang="en-GB" dirty="0"/>
          </a:p>
          <a:p>
            <a:r>
              <a:rPr lang="en-GB" dirty="0"/>
              <a:t>Parliament are still the supreme law making body. </a:t>
            </a:r>
          </a:p>
          <a:p>
            <a:endParaRPr lang="en-GB" dirty="0"/>
          </a:p>
          <a:p>
            <a:r>
              <a:rPr lang="en-GB" dirty="0"/>
              <a:t>They can still legislation in these countries in these areas. </a:t>
            </a:r>
          </a:p>
          <a:p>
            <a:endParaRPr lang="en-GB" dirty="0"/>
          </a:p>
        </p:txBody>
      </p:sp>
      <p:sp>
        <p:nvSpPr>
          <p:cNvPr id="4" name="Slide Number Placeholder 3"/>
          <p:cNvSpPr>
            <a:spLocks noGrp="1"/>
          </p:cNvSpPr>
          <p:nvPr>
            <p:ph type="sldNum" sz="quarter" idx="5"/>
          </p:nvPr>
        </p:nvSpPr>
        <p:spPr/>
        <p:txBody>
          <a:bodyPr/>
          <a:lstStyle/>
          <a:p>
            <a:fld id="{BEEC3CD4-CB05-4456-BAD1-49D446B205ED}" type="slidenum">
              <a:rPr lang="en-GB" smtClean="0"/>
              <a:t>24</a:t>
            </a:fld>
            <a:endParaRPr lang="en-GB"/>
          </a:p>
        </p:txBody>
      </p:sp>
    </p:spTree>
    <p:extLst>
      <p:ext uri="{BB962C8B-B14F-4D97-AF65-F5344CB8AC3E}">
        <p14:creationId xmlns:p14="http://schemas.microsoft.com/office/powerpoint/2010/main" val="35634643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25</a:t>
            </a:fld>
            <a:endParaRPr lang="en-GB"/>
          </a:p>
        </p:txBody>
      </p:sp>
    </p:spTree>
    <p:extLst>
      <p:ext uri="{BB962C8B-B14F-4D97-AF65-F5344CB8AC3E}">
        <p14:creationId xmlns:p14="http://schemas.microsoft.com/office/powerpoint/2010/main" val="394084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linkClick r:id="rId3"/>
            </a:endParaRPr>
          </a:p>
          <a:p>
            <a:r>
              <a:rPr lang="en-GB" dirty="0">
                <a:hlinkClick r:id="rId3"/>
              </a:rPr>
              <a:t>Final Report of The Independent Commission on the Constitutional Future of Wales</a:t>
            </a:r>
            <a:endParaRPr lang="en-GB" dirty="0"/>
          </a:p>
          <a:p>
            <a:endParaRPr lang="en-GB" dirty="0"/>
          </a:p>
          <a:p>
            <a:r>
              <a:rPr lang="en-GB" dirty="0"/>
              <a:t>In recent years there has been much debate on whether Wales should have control over their justice system much like Scotland has. </a:t>
            </a:r>
          </a:p>
          <a:p>
            <a:r>
              <a:rPr lang="en-GB" dirty="0"/>
              <a:t>What do you think of this? </a:t>
            </a:r>
          </a:p>
          <a:p>
            <a:r>
              <a:rPr lang="en-GB" dirty="0"/>
              <a:t>Are there pros and cons to devolving justice to Wales?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623283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rial" panose="020B0604020202020204" pitchFamily="34" charset="0"/>
              </a:rPr>
              <a:t>Before April 2012, the Welsh Language Board was responsible for requiring certain public bodies who provide services to the public in Wales to have a Welsh language scheme and for monitoring their compliance with the scheme.</a:t>
            </a:r>
          </a:p>
          <a:p>
            <a:endParaRPr lang="en-GB" b="0" i="0" dirty="0">
              <a:solidFill>
                <a:srgbClr val="212529"/>
              </a:solidFill>
              <a:effectLst/>
              <a:latin typeface="Arial" panose="020B0604020202020204" pitchFamily="34" charset="0"/>
            </a:endParaRPr>
          </a:p>
          <a:p>
            <a:r>
              <a:rPr lang="en-GB" b="0" i="0" dirty="0">
                <a:solidFill>
                  <a:srgbClr val="212529"/>
                </a:solidFill>
                <a:effectLst/>
                <a:latin typeface="Arial" panose="020B0604020202020204" pitchFamily="34" charset="0"/>
              </a:rPr>
              <a:t> Those bodies were required to prepare a scheme which specified how they proposed to give effect to the principle that in the conduct of public business and the administration of justice in Wales, the English and Welsh languages should be treated on a basis of equality.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EC3CD4-CB05-4456-BAD1-49D446B205E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25333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is it important to have a law that protects the Welsh language and its use in public services? </a:t>
            </a:r>
          </a:p>
          <a:p>
            <a:endParaRPr lang="en-GB" dirty="0"/>
          </a:p>
          <a:p>
            <a:r>
              <a:rPr lang="en-GB" dirty="0"/>
              <a:t>What does having the right to have information provided to you in your preferred language and be treated with equal respect to other languages? </a:t>
            </a:r>
          </a:p>
          <a:p>
            <a:endParaRPr lang="en-GB" dirty="0"/>
          </a:p>
          <a:p>
            <a:r>
              <a:rPr lang="en-GB" dirty="0"/>
              <a:t>Does it empower Welsh people? Would it possibly improve community relations if public bodies and their representatives respect the persons chosen language? </a:t>
            </a:r>
          </a:p>
        </p:txBody>
      </p:sp>
      <p:sp>
        <p:nvSpPr>
          <p:cNvPr id="4" name="Slide Number Placeholder 3"/>
          <p:cNvSpPr>
            <a:spLocks noGrp="1"/>
          </p:cNvSpPr>
          <p:nvPr>
            <p:ph type="sldNum" sz="quarter" idx="5"/>
          </p:nvPr>
        </p:nvSpPr>
        <p:spPr/>
        <p:txBody>
          <a:bodyPr/>
          <a:lstStyle/>
          <a:p>
            <a:fld id="{ADC0E672-0D26-448D-ACA9-BAB58B6957C1}" type="slidenum">
              <a:rPr lang="en-GB" smtClean="0"/>
              <a:t>29</a:t>
            </a:fld>
            <a:endParaRPr lang="en-GB"/>
          </a:p>
        </p:txBody>
      </p:sp>
    </p:spTree>
    <p:extLst>
      <p:ext uri="{BB962C8B-B14F-4D97-AF65-F5344CB8AC3E}">
        <p14:creationId xmlns:p14="http://schemas.microsoft.com/office/powerpoint/2010/main" val="13378739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short video that explores why there was a need for the measurement to be brought in, it was created prior to the law but can provide an insight as to its purpose</a:t>
            </a:r>
          </a:p>
        </p:txBody>
      </p:sp>
      <p:sp>
        <p:nvSpPr>
          <p:cNvPr id="4" name="Slide Number Placeholder 3"/>
          <p:cNvSpPr>
            <a:spLocks noGrp="1"/>
          </p:cNvSpPr>
          <p:nvPr>
            <p:ph type="sldNum" sz="quarter" idx="5"/>
          </p:nvPr>
        </p:nvSpPr>
        <p:spPr/>
        <p:txBody>
          <a:bodyPr/>
          <a:lstStyle/>
          <a:p>
            <a:fld id="{ADC0E672-0D26-448D-ACA9-BAB58B6957C1}" type="slidenum">
              <a:rPr lang="en-GB" smtClean="0"/>
              <a:t>30</a:t>
            </a:fld>
            <a:endParaRPr lang="en-GB"/>
          </a:p>
        </p:txBody>
      </p:sp>
    </p:spTree>
    <p:extLst>
      <p:ext uri="{BB962C8B-B14F-4D97-AF65-F5344CB8AC3E}">
        <p14:creationId xmlns:p14="http://schemas.microsoft.com/office/powerpoint/2010/main" val="5590192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this video is in Welsh, it does have English subtitles. Again, this video is short and provides a snap shot into why it is important for the </a:t>
            </a:r>
            <a:r>
              <a:rPr lang="en-GB" dirty="0" err="1"/>
              <a:t>welsh</a:t>
            </a:r>
            <a:r>
              <a:rPr lang="en-GB" dirty="0"/>
              <a:t> language in the police.</a:t>
            </a:r>
          </a:p>
          <a:p>
            <a:endParaRPr lang="en-GB" dirty="0"/>
          </a:p>
          <a:p>
            <a:r>
              <a:rPr lang="en-GB" dirty="0"/>
              <a:t>We can discuss why the use of the </a:t>
            </a:r>
            <a:r>
              <a:rPr lang="en-GB" dirty="0" err="1"/>
              <a:t>welsh</a:t>
            </a:r>
            <a:r>
              <a:rPr lang="en-GB" dirty="0"/>
              <a:t> language is important in more depth on Thursday.</a:t>
            </a:r>
          </a:p>
        </p:txBody>
      </p:sp>
      <p:sp>
        <p:nvSpPr>
          <p:cNvPr id="4" name="Slide Number Placeholder 3"/>
          <p:cNvSpPr>
            <a:spLocks noGrp="1"/>
          </p:cNvSpPr>
          <p:nvPr>
            <p:ph type="sldNum" sz="quarter" idx="5"/>
          </p:nvPr>
        </p:nvSpPr>
        <p:spPr/>
        <p:txBody>
          <a:bodyPr/>
          <a:lstStyle/>
          <a:p>
            <a:fld id="{ADC0E672-0D26-448D-ACA9-BAB58B6957C1}" type="slidenum">
              <a:rPr lang="en-GB" smtClean="0"/>
              <a:t>31</a:t>
            </a:fld>
            <a:endParaRPr lang="en-GB"/>
          </a:p>
        </p:txBody>
      </p:sp>
    </p:spTree>
    <p:extLst>
      <p:ext uri="{BB962C8B-B14F-4D97-AF65-F5344CB8AC3E}">
        <p14:creationId xmlns:p14="http://schemas.microsoft.com/office/powerpoint/2010/main" val="35749981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32</a:t>
            </a:fld>
            <a:endParaRPr lang="en-GB"/>
          </a:p>
        </p:txBody>
      </p:sp>
    </p:spTree>
    <p:extLst>
      <p:ext uri="{BB962C8B-B14F-4D97-AF65-F5344CB8AC3E}">
        <p14:creationId xmlns:p14="http://schemas.microsoft.com/office/powerpoint/2010/main" val="3711974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C0E672-0D26-448D-ACA9-BAB58B6957C1}" type="slidenum">
              <a:rPr lang="en-GB" smtClean="0"/>
              <a:t>33</a:t>
            </a:fld>
            <a:endParaRPr lang="en-GB"/>
          </a:p>
        </p:txBody>
      </p:sp>
    </p:spTree>
    <p:extLst>
      <p:ext uri="{BB962C8B-B14F-4D97-AF65-F5344CB8AC3E}">
        <p14:creationId xmlns:p14="http://schemas.microsoft.com/office/powerpoint/2010/main" val="2831432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09B0C-9FE4-4EEE-D318-120BF2D92C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134449-6629-AA32-278E-9DC42CE954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3DC664-9510-403A-8884-4B81C64F63CC}"/>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5AECA0B4-C8A4-E96A-8802-6DCC3E13F7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640C0-F639-FBDE-DFDD-D2DE033F9019}"/>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3101835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5204-7053-FAB6-066E-2AB0295210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A1A08A-D022-3287-4380-D6DB53B0D8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3A10A1-DD3C-56F7-104B-2295D3847E93}"/>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3501C4A7-D848-921F-885C-9190147ED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56049-4425-9DB2-99C9-03EAB7C402FA}"/>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2971292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74E7-631E-3A9D-A287-BCDF54AF27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07D40F-38B6-F1B2-608B-8B9625F24C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3659E3-E6A2-A8F0-5D9A-6FFA8553C4E1}"/>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C30A1312-2565-2D4B-EDCD-0433E7D64C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C7C96-E109-A00E-BCB0-E468B925C8D0}"/>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3097574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1882C-8960-BB93-E979-A4F96548A5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460E36-E987-0CE8-B62F-E12204FB73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1E38F9-48AD-0113-6A20-32C019AB5B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7AE10B-8609-2B07-1217-50B503F4728C}"/>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6" name="Footer Placeholder 5">
            <a:extLst>
              <a:ext uri="{FF2B5EF4-FFF2-40B4-BE49-F238E27FC236}">
                <a16:creationId xmlns:a16="http://schemas.microsoft.com/office/drawing/2014/main" id="{79D86B2C-8FA4-33BB-36BE-E78F990BEF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D0AF84-D069-46A7-9FC6-D49CC6F9175B}"/>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850547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22D29-96FF-77D7-B76B-31B5CAF415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FF0CA3-C482-637B-D6B1-6B325A6B2D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6658B1-5556-2060-F3FA-9420086C6F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C7728F-A035-119D-A3E2-6BDF832758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CB4DEE-0B86-EB40-31EE-0285458AE9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CB2EB8-3AAF-EC40-3CF5-6524C6808917}"/>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8" name="Footer Placeholder 7">
            <a:extLst>
              <a:ext uri="{FF2B5EF4-FFF2-40B4-BE49-F238E27FC236}">
                <a16:creationId xmlns:a16="http://schemas.microsoft.com/office/drawing/2014/main" id="{08A8D1E3-E3FA-1334-B6F6-41A1A43CB7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ADE5ED-2373-843A-3386-0AE66F06DA2B}"/>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3529264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3BF7-1BF8-30A4-E241-A0E7DDE924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CBF5A5-DA21-B82A-052A-3320D91204C3}"/>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4" name="Footer Placeholder 3">
            <a:extLst>
              <a:ext uri="{FF2B5EF4-FFF2-40B4-BE49-F238E27FC236}">
                <a16:creationId xmlns:a16="http://schemas.microsoft.com/office/drawing/2014/main" id="{7BF3B3C3-15B0-D27A-1107-D31E4EADA0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C56C04-2913-73F9-8ED8-75E4041F0F90}"/>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1804145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A9786A-1DB6-528E-DD54-A3C304FCBB43}"/>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3" name="Footer Placeholder 2">
            <a:extLst>
              <a:ext uri="{FF2B5EF4-FFF2-40B4-BE49-F238E27FC236}">
                <a16:creationId xmlns:a16="http://schemas.microsoft.com/office/drawing/2014/main" id="{E5E604BD-19F3-04E0-746C-614A9AA64E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B31F1C-8350-8ABE-E7B9-87364FA7D734}"/>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193312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B045-4113-15A1-7028-E577171145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9CCD2B-A36F-F2CC-21E9-BA28DF277C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72237D-6C3E-9485-0A2A-59706CD376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37E9AC-5C70-57EC-2F18-7ABFACDB1DD2}"/>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6" name="Footer Placeholder 5">
            <a:extLst>
              <a:ext uri="{FF2B5EF4-FFF2-40B4-BE49-F238E27FC236}">
                <a16:creationId xmlns:a16="http://schemas.microsoft.com/office/drawing/2014/main" id="{0224EA98-D69F-17C8-2368-1990E20806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0E25C7-423F-A517-DCF9-2086246D2FE8}"/>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426968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FBDE-2FD7-92C3-A11B-2EA3659D65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728EB9-F4AD-B520-A951-B86FD29055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F62F85-C64D-0A77-E3E5-94B890EC6C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4D0C1D-A7C3-1C1C-1ABC-A94C818FE932}"/>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6" name="Footer Placeholder 5">
            <a:extLst>
              <a:ext uri="{FF2B5EF4-FFF2-40B4-BE49-F238E27FC236}">
                <a16:creationId xmlns:a16="http://schemas.microsoft.com/office/drawing/2014/main" id="{08CDB860-FD6B-BB8C-1B57-C038406E3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6ACE00-198C-8131-DDC7-8D7CF05EA804}"/>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841799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BDA25-951D-5FF3-4DED-65B7DF53BE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07B21E-E1C9-EDE4-E381-07769DCED5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92CF7D-B2F3-325A-45A8-0EA3751D0A57}"/>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5D973309-41FD-4FA7-EF83-AA88F54577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41E944-19F6-6D2D-7F48-2C00E7ECAA98}"/>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1579978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CBF2C1-94A8-9B65-B4F3-BDBA41E02A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37901F-C764-C1CE-65ED-0B924EA25A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8E9930-7A5E-1FE8-BD25-641FC138A171}"/>
              </a:ext>
            </a:extLst>
          </p:cNvPr>
          <p:cNvSpPr>
            <a:spLocks noGrp="1"/>
          </p:cNvSpPr>
          <p:nvPr>
            <p:ph type="dt" sz="half" idx="10"/>
          </p:nvPr>
        </p:nvSpPr>
        <p:spPr/>
        <p:txBody>
          <a:body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54763F3E-A4D1-554E-A83A-11C4D89BB8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DDD6A-5C94-6F80-54F2-FFFF97366C61}"/>
              </a:ext>
            </a:extLst>
          </p:cNvPr>
          <p:cNvSpPr>
            <a:spLocks noGrp="1"/>
          </p:cNvSpPr>
          <p:nvPr>
            <p:ph type="sldNum" sz="quarter" idx="12"/>
          </p:nvPr>
        </p:nvSpPr>
        <p:spPr/>
        <p:txBody>
          <a:bodyPr/>
          <a:lstStyle/>
          <a:p>
            <a:fld id="{65F39CBD-EC86-4177-9DFE-29A5DF6B740D}" type="slidenum">
              <a:rPr lang="en-GB" smtClean="0"/>
              <a:t>‹#›</a:t>
            </a:fld>
            <a:endParaRPr lang="en-GB"/>
          </a:p>
        </p:txBody>
      </p:sp>
    </p:spTree>
    <p:extLst>
      <p:ext uri="{BB962C8B-B14F-4D97-AF65-F5344CB8AC3E}">
        <p14:creationId xmlns:p14="http://schemas.microsoft.com/office/powerpoint/2010/main" val="2791959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4243856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926243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92456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976397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048163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7675084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715407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197608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9505718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9262585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173232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94DD51-28B9-65BE-68FB-724CF44929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13C284-57AC-E0EF-6486-A2475294B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7226D-FD1B-6202-52F7-EEF2762AC0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162918-1CB8-4E18-BD4A-44360DF44B5D}" type="datetimeFigureOut">
              <a:rPr lang="en-GB" smtClean="0"/>
              <a:t>27/01/2025</a:t>
            </a:fld>
            <a:endParaRPr lang="en-GB"/>
          </a:p>
        </p:txBody>
      </p:sp>
      <p:sp>
        <p:nvSpPr>
          <p:cNvPr id="5" name="Footer Placeholder 4">
            <a:extLst>
              <a:ext uri="{FF2B5EF4-FFF2-40B4-BE49-F238E27FC236}">
                <a16:creationId xmlns:a16="http://schemas.microsoft.com/office/drawing/2014/main" id="{2642565B-18B2-B6B1-CE30-C2130DF299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C7C69A1-99A7-1258-9A2C-8457C8B2C5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F39CBD-EC86-4177-9DFE-29A5DF6B740D}" type="slidenum">
              <a:rPr lang="en-GB" smtClean="0"/>
              <a:t>‹#›</a:t>
            </a:fld>
            <a:endParaRPr lang="en-GB"/>
          </a:p>
        </p:txBody>
      </p:sp>
    </p:spTree>
    <p:extLst>
      <p:ext uri="{BB962C8B-B14F-4D97-AF65-F5344CB8AC3E}">
        <p14:creationId xmlns:p14="http://schemas.microsoft.com/office/powerpoint/2010/main" val="2299022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27/01/2025</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1550434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3.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3.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video" Target="https://www.youtube.com/embed/F5lyPXkaN1k?feature=oembed" TargetMode="External"/><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hyperlink" Target="https://www.theguardian.com/global/video/2016/nov/01/what-happened-at-the-battle-of-orgreave-video-explainer" TargetMode="External"/><Relationship Id="rId3" Type="http://schemas.openxmlformats.org/officeDocument/2006/relationships/slideLayout" Target="../slideLayouts/slideLayout13.xml"/><Relationship Id="rId7" Type="http://schemas.openxmlformats.org/officeDocument/2006/relationships/hyperlink" Target="https://www.youtube.com/watch?v=CXokFusfPsM"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youtube.com/watch?v=sehUKqszTo4" TargetMode="External"/><Relationship Id="rId11" Type="http://schemas.openxmlformats.org/officeDocument/2006/relationships/image" Target="../media/image2.png"/><Relationship Id="rId5" Type="http://schemas.openxmlformats.org/officeDocument/2006/relationships/hyperlink" Target="https://museum.wales/media/9753/strike-en.pdf" TargetMode="External"/><Relationship Id="rId10" Type="http://schemas.openxmlformats.org/officeDocument/2006/relationships/hyperlink" Target="https://www.youtube.com/watch?v=OA-76QeiuSQ" TargetMode="External"/><Relationship Id="rId4" Type="http://schemas.openxmlformats.org/officeDocument/2006/relationships/notesSlide" Target="../notesSlides/notesSlide9.xml"/><Relationship Id="rId9" Type="http://schemas.openxmlformats.org/officeDocument/2006/relationships/hyperlink" Target="Thatcher%20vs%20The%20miners"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7.jpe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2.png"/><Relationship Id="rId2" Type="http://schemas.microsoft.com/office/2007/relationships/media" Target="../media/media14.m4a"/><Relationship Id="rId1" Type="http://schemas.openxmlformats.org/officeDocument/2006/relationships/video" Target="https://www.youtube.com/embed/AjMpVGwczWk?feature=oembed" TargetMode="External"/><Relationship Id="rId6" Type="http://schemas.openxmlformats.org/officeDocument/2006/relationships/image" Target="../media/image20.jpeg"/><Relationship Id="rId5" Type="http://schemas.openxmlformats.org/officeDocument/2006/relationships/notesSlide" Target="../notesSlides/notesSlide12.xml"/><Relationship Id="rId4"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13.xml"/><Relationship Id="rId7" Type="http://schemas.openxmlformats.org/officeDocument/2006/relationships/diagramQuickStyle" Target="../diagrams/quickStyle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21.jpe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23.sv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SstlZfnDHQg?feature=oembed" TargetMode="Externa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13.xml"/><Relationship Id="rId7" Type="http://schemas.openxmlformats.org/officeDocument/2006/relationships/diagramQuickStyle" Target="../diagrams/quickStyle4.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7.xml"/><Relationship Id="rId9" Type="http://schemas.microsoft.com/office/2007/relationships/diagramDrawing" Target="../diagrams/drawing4.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hyperlink" Target="https://www.gov.wales/sites/default/files/publications/2024-07/independent-commission-on-the-constitutional-future-of-wales-final-report.pdf" TargetMode="External"/><Relationship Id="rId5" Type="http://schemas.openxmlformats.org/officeDocument/2006/relationships/image" Target="../media/image27.png"/><Relationship Id="rId4"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image" Target="../media/image28.png"/><Relationship Id="rId10" Type="http://schemas.microsoft.com/office/2007/relationships/diagramDrawing" Target="../diagrams/drawing5.xml"/><Relationship Id="rId4" Type="http://schemas.openxmlformats.org/officeDocument/2006/relationships/notesSlide" Target="../notesSlides/notesSlide20.xml"/><Relationship Id="rId9" Type="http://schemas.openxmlformats.org/officeDocument/2006/relationships/diagramColors" Target="../diagrams/colors5.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21.xml"/><Relationship Id="rId9" Type="http://schemas.microsoft.com/office/2007/relationships/diagramDrawing" Target="../diagrams/drawing6.xml"/></Relationships>
</file>

<file path=ppt/slides/_rels/slide30.xml.rels><?xml version="1.0" encoding="UTF-8" standalone="yes"?>
<Relationships xmlns="http://schemas.openxmlformats.org/package/2006/relationships"><Relationship Id="rId3" Type="http://schemas.openxmlformats.org/officeDocument/2006/relationships/audio" Target="../media/media24.m4a"/><Relationship Id="rId7" Type="http://schemas.openxmlformats.org/officeDocument/2006/relationships/image" Target="../media/image2.png"/><Relationship Id="rId2" Type="http://schemas.microsoft.com/office/2007/relationships/media" Target="../media/media24.m4a"/><Relationship Id="rId1" Type="http://schemas.openxmlformats.org/officeDocument/2006/relationships/video" Target="https://www.youtube.com/embed/LauqCJukpvg?feature=oembed" TargetMode="External"/><Relationship Id="rId6" Type="http://schemas.openxmlformats.org/officeDocument/2006/relationships/image" Target="../media/image37.jpe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audio" Target="../media/media25.m4a"/><Relationship Id="rId7" Type="http://schemas.openxmlformats.org/officeDocument/2006/relationships/image" Target="../media/image2.png"/><Relationship Id="rId2" Type="http://schemas.microsoft.com/office/2007/relationships/media" Target="../media/media25.m4a"/><Relationship Id="rId1" Type="http://schemas.openxmlformats.org/officeDocument/2006/relationships/video" Target="https://www.youtube.com/embed/VQHYeI3PFFM?feature=oembed" TargetMode="External"/><Relationship Id="rId6" Type="http://schemas.openxmlformats.org/officeDocument/2006/relationships/image" Target="../media/image38.jpe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9.png"/><Relationship Id="rId5" Type="http://schemas.openxmlformats.org/officeDocument/2006/relationships/hyperlink" Target="https://www.welshlanguagecommissioner.wales/media/ymlih10s/saesneg_cynllun-strategol-comisiynydd-y-gymraeg-2025-30.pdf" TargetMode="External"/><Relationship Id="rId4" Type="http://schemas.openxmlformats.org/officeDocument/2006/relationships/notesSlide" Target="../notesSlides/notesSlide24.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8E6C2-1E98-9CC4-3D20-6E886CC6929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9FFE245-BF73-17E6-807B-7E51CD346CA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51430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8CD731B-BEDC-81B8-D519-B5A3263F28AC}"/>
              </a:ext>
            </a:extLst>
          </p:cNvPr>
          <p:cNvSpPr>
            <a:spLocks noGrp="1"/>
          </p:cNvSpPr>
          <p:nvPr>
            <p:ph type="title"/>
          </p:nvPr>
        </p:nvSpPr>
        <p:spPr/>
        <p:txBody>
          <a:bodyPr/>
          <a:lstStyle/>
          <a:p>
            <a:pPr algn="ctr"/>
            <a:r>
              <a:rPr lang="en-GB" sz="4400" dirty="0" err="1">
                <a:latin typeface="Arial" panose="020B0604020202020204" pitchFamily="34" charset="0"/>
                <a:cs typeface="Arial" panose="020B0604020202020204" pitchFamily="34" charset="0"/>
              </a:rPr>
              <a:t>Plismona</a:t>
            </a:r>
            <a:r>
              <a:rPr lang="en-GB" sz="4400" dirty="0">
                <a:latin typeface="Arial" panose="020B0604020202020204" pitchFamily="34" charset="0"/>
                <a:cs typeface="Arial" panose="020B0604020202020204" pitchFamily="34" charset="0"/>
              </a:rPr>
              <a:t> Cymru / Policing Wales</a:t>
            </a:r>
            <a:endParaRPr lang="en-GB" dirty="0"/>
          </a:p>
        </p:txBody>
      </p:sp>
      <p:sp>
        <p:nvSpPr>
          <p:cNvPr id="11" name="Content Placeholder 10">
            <a:extLst>
              <a:ext uri="{FF2B5EF4-FFF2-40B4-BE49-F238E27FC236}">
                <a16:creationId xmlns:a16="http://schemas.microsoft.com/office/drawing/2014/main" id="{60E5E497-140C-C55E-2BD9-A1A3B3A105EB}"/>
              </a:ext>
            </a:extLst>
          </p:cNvPr>
          <p:cNvSpPr>
            <a:spLocks noGrp="1"/>
          </p:cNvSpPr>
          <p:nvPr>
            <p:ph sz="half" idx="1"/>
          </p:nvPr>
        </p:nvSpPr>
        <p:spPr/>
        <p:txBody>
          <a:bodyPr>
            <a:normAutofit fontScale="85000" lnSpcReduction="20000"/>
          </a:bodyPr>
          <a:lstStyle/>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4200" dirty="0">
                <a:latin typeface="Arial" panose="020B0604020202020204" pitchFamily="34" charset="0"/>
                <a:cs typeface="Arial" panose="020B0604020202020204" pitchFamily="34" charset="0"/>
              </a:rPr>
              <a:t>Introduction to Module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800" dirty="0">
                <a:latin typeface="Arial" panose="020B0604020202020204" pitchFamily="34" charset="0"/>
                <a:cs typeface="Arial" panose="020B0604020202020204" pitchFamily="34" charset="0"/>
              </a:rPr>
              <a:t>BMPL5016</a:t>
            </a:r>
          </a:p>
          <a:p>
            <a:pPr marL="0" indent="0">
              <a:buNone/>
            </a:pPr>
            <a:endParaRPr lang="en-GB" dirty="0"/>
          </a:p>
        </p:txBody>
      </p:sp>
      <p:pic>
        <p:nvPicPr>
          <p:cNvPr id="13" name="Content Placeholder 12">
            <a:extLst>
              <a:ext uri="{FF2B5EF4-FFF2-40B4-BE49-F238E27FC236}">
                <a16:creationId xmlns:a16="http://schemas.microsoft.com/office/drawing/2014/main" id="{594B8A5E-0349-371D-B17F-0542D40E707B}"/>
              </a:ext>
            </a:extLst>
          </p:cNvPr>
          <p:cNvPicPr>
            <a:picLocks noGrp="1" noChangeAspect="1"/>
          </p:cNvPicPr>
          <p:nvPr>
            <p:ph sz="half" idx="2"/>
          </p:nvPr>
        </p:nvPicPr>
        <p:blipFill>
          <a:blip r:embed="rId4"/>
          <a:stretch>
            <a:fillRect/>
          </a:stretch>
        </p:blipFill>
        <p:spPr>
          <a:xfrm>
            <a:off x="6481917" y="2296293"/>
            <a:ext cx="5181600" cy="3675472"/>
          </a:xfrm>
          <a:prstGeom prst="rect">
            <a:avLst/>
          </a:prstGeom>
          <a:effectLst>
            <a:softEdge rad="228600"/>
          </a:effectLst>
        </p:spPr>
      </p:pic>
      <p:pic>
        <p:nvPicPr>
          <p:cNvPr id="27" name="Audio 26">
            <a:hlinkClick r:id="" action="ppaction://media"/>
            <a:extLst>
              <a:ext uri="{FF2B5EF4-FFF2-40B4-BE49-F238E27FC236}">
                <a16:creationId xmlns:a16="http://schemas.microsoft.com/office/drawing/2014/main" id="{84D63442-889A-838D-0055-0AE3D90E00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3455120"/>
      </p:ext>
    </p:extLst>
  </p:cSld>
  <p:clrMapOvr>
    <a:masterClrMapping/>
  </p:clrMapOvr>
  <mc:AlternateContent xmlns:mc="http://schemas.openxmlformats.org/markup-compatibility/2006">
    <mc:Choice xmlns:p14="http://schemas.microsoft.com/office/powerpoint/2010/main" Requires="p14">
      <p:transition spd="slow" p14:dur="2000" advTm="46716"/>
    </mc:Choice>
    <mc:Fallback>
      <p:transition spd="slow" advTm="46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FD3C3E-7B86-C090-F847-6212C2230BEF}"/>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Learning outcomes</a:t>
            </a:r>
          </a:p>
        </p:txBody>
      </p:sp>
      <p:sp>
        <p:nvSpPr>
          <p:cNvPr id="5" name="Subtitle 4">
            <a:extLst>
              <a:ext uri="{FF2B5EF4-FFF2-40B4-BE49-F238E27FC236}">
                <a16:creationId xmlns:a16="http://schemas.microsoft.com/office/drawing/2014/main" id="{F3E153D2-D627-502D-F77B-B6092A938F5F}"/>
              </a:ext>
            </a:extLst>
          </p:cNvPr>
          <p:cNvSpPr>
            <a:spLocks noGrp="1"/>
          </p:cNvSpPr>
          <p:nvPr>
            <p:ph type="subTitle" idx="1"/>
          </p:nvPr>
        </p:nvSpPr>
        <p:spPr>
          <a:xfrm>
            <a:off x="6503158" y="649480"/>
            <a:ext cx="4862447" cy="5546047"/>
          </a:xfrm>
        </p:spPr>
        <p:txBody>
          <a:bodyPr vert="horz" lIns="91440" tIns="45720" rIns="91440" bIns="45720" rtlCol="0" anchor="ctr">
            <a:normAutofit/>
          </a:bodyPr>
          <a:lstStyle/>
          <a:p>
            <a:pPr marL="457200" marR="0" lvl="0" indent="-228600" algn="l" fontAlgn="auto">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 Evaluate, in detail, the importance of the Welsh Language Standards in a policing workplace </a:t>
            </a:r>
          </a:p>
          <a:p>
            <a:pPr marL="0" marR="0" lvl="0" indent="-228600" algn="l" fontAlgn="auto">
              <a:spcBef>
                <a:spcPts val="1000"/>
              </a:spcBef>
              <a:spcAft>
                <a:spcPts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a:p>
            <a:pPr marL="0" marR="0" lvl="0" indent="-228600" algn="l" fontAlgn="auto">
              <a:spcBef>
                <a:spcPts val="1000"/>
              </a:spcBef>
              <a:spcAft>
                <a:spcPts val="0"/>
              </a:spcAft>
              <a:buClrTx/>
              <a:buSzTx/>
              <a:buFont typeface="Arial" panose="020B0604020202020204" pitchFamily="34" charset="0"/>
              <a:buChar char="•"/>
              <a:tabLst/>
              <a:defRPr/>
            </a:pPr>
            <a:endParaRPr lang="en-US" dirty="0"/>
          </a:p>
          <a:p>
            <a:pPr marL="457200" marR="0" lvl="0" indent="-228600" algn="l" fontAlgn="auto">
              <a:spcBef>
                <a:spcPts val="1000"/>
              </a:spcBef>
              <a:spcAft>
                <a:spcPts val="0"/>
              </a:spcAft>
              <a:buClrTx/>
              <a:buSzTx/>
              <a:buFont typeface="Arial" panose="020B0604020202020204" pitchFamily="34" charset="0"/>
              <a:buChar char="•"/>
              <a:tabLst/>
              <a:defRPr/>
            </a:pPr>
            <a:r>
              <a:rPr kumimoji="0" lang="en-US" b="0" i="0" u="none" strike="noStrike" cap="none" spc="0" normalizeH="0" baseline="0" noProof="0" dirty="0">
                <a:ln>
                  <a:noFill/>
                </a:ln>
                <a:effectLst/>
                <a:uLnTx/>
                <a:uFillTx/>
              </a:rPr>
              <a:t>Demonstrate a working capability of communicating in the Welsh language.</a:t>
            </a:r>
          </a:p>
          <a:p>
            <a:pPr indent="-228600" algn="l">
              <a:buFont typeface="Arial" panose="020B0604020202020204" pitchFamily="34" charset="0"/>
              <a:buChar char="•"/>
            </a:pPr>
            <a:endParaRPr lang="en-US" sz="2000" dirty="0"/>
          </a:p>
        </p:txBody>
      </p:sp>
      <p:pic>
        <p:nvPicPr>
          <p:cNvPr id="56" name="Audio 55">
            <a:hlinkClick r:id="" action="ppaction://media"/>
            <a:extLst>
              <a:ext uri="{FF2B5EF4-FFF2-40B4-BE49-F238E27FC236}">
                <a16:creationId xmlns:a16="http://schemas.microsoft.com/office/drawing/2014/main" id="{5EA0831D-1877-B9CF-DA4A-B54558A7A6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4365956"/>
      </p:ext>
    </p:extLst>
  </p:cSld>
  <p:clrMapOvr>
    <a:masterClrMapping/>
  </p:clrMapOvr>
  <mc:AlternateContent xmlns:mc="http://schemas.openxmlformats.org/markup-compatibility/2006">
    <mc:Choice xmlns:p14="http://schemas.microsoft.com/office/powerpoint/2010/main" Requires="p14">
      <p:transition spd="slow" p14:dur="2000" advTm="22092"/>
    </mc:Choice>
    <mc:Fallback>
      <p:transition spd="slow" advTm="22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4678CB8-58AA-A97D-4BEF-367F3A9AB4B5}"/>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Assessment 1</a:t>
            </a:r>
            <a:endParaRPr lang="en-GB" sz="4000">
              <a:solidFill>
                <a:srgbClr val="FFFFFF"/>
              </a:solidFill>
            </a:endParaRPr>
          </a:p>
        </p:txBody>
      </p:sp>
      <p:graphicFrame>
        <p:nvGraphicFramePr>
          <p:cNvPr id="20" name="Content Placeholder 2">
            <a:extLst>
              <a:ext uri="{FF2B5EF4-FFF2-40B4-BE49-F238E27FC236}">
                <a16:creationId xmlns:a16="http://schemas.microsoft.com/office/drawing/2014/main" id="{60317596-1A85-B256-E137-26A7C09F0742}"/>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9" name="Audio 38">
            <a:hlinkClick r:id="" action="ppaction://media"/>
            <a:extLst>
              <a:ext uri="{FF2B5EF4-FFF2-40B4-BE49-F238E27FC236}">
                <a16:creationId xmlns:a16="http://schemas.microsoft.com/office/drawing/2014/main" id="{E6649E48-8F83-A7CE-047C-9E50A73ABCE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2147606"/>
      </p:ext>
    </p:extLst>
  </p:cSld>
  <p:clrMapOvr>
    <a:masterClrMapping/>
  </p:clrMapOvr>
  <mc:AlternateContent xmlns:mc="http://schemas.openxmlformats.org/markup-compatibility/2006">
    <mc:Choice xmlns:p14="http://schemas.microsoft.com/office/powerpoint/2010/main" Requires="p14">
      <p:transition spd="slow" p14:dur="2000" advTm="41707"/>
    </mc:Choice>
    <mc:Fallback>
      <p:transition spd="slow" advTm="41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C9A553E-009C-31C7-4965-689A1B2B4835}"/>
              </a:ext>
            </a:extLst>
          </p:cNvPr>
          <p:cNvPicPr>
            <a:picLocks noChangeAspect="1"/>
          </p:cNvPicPr>
          <p:nvPr/>
        </p:nvPicPr>
        <p:blipFill>
          <a:blip r:embed="rId5"/>
          <a:stretch>
            <a:fillRect/>
          </a:stretch>
        </p:blipFill>
        <p:spPr>
          <a:xfrm>
            <a:off x="-1" y="-1"/>
            <a:ext cx="12192001" cy="6858001"/>
          </a:xfrm>
          <a:prstGeom prst="rect">
            <a:avLst/>
          </a:prstGeom>
        </p:spPr>
      </p:pic>
      <p:pic>
        <p:nvPicPr>
          <p:cNvPr id="22" name="Audio 21">
            <a:hlinkClick r:id="" action="ppaction://media"/>
            <a:extLst>
              <a:ext uri="{FF2B5EF4-FFF2-40B4-BE49-F238E27FC236}">
                <a16:creationId xmlns:a16="http://schemas.microsoft.com/office/drawing/2014/main" id="{1FC8024A-0B48-D05B-9506-26194664485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3612357"/>
      </p:ext>
    </p:extLst>
  </p:cSld>
  <p:clrMapOvr>
    <a:masterClrMapping/>
  </p:clrMapOvr>
  <mc:AlternateContent xmlns:mc="http://schemas.openxmlformats.org/markup-compatibility/2006">
    <mc:Choice xmlns:p14="http://schemas.microsoft.com/office/powerpoint/2010/main" Requires="p14">
      <p:transition spd="slow" p14:dur="2000" advTm="32379"/>
    </mc:Choice>
    <mc:Fallback>
      <p:transition spd="slow" advTm="32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holding a flag&#10;&#10;Description automatically generated">
            <a:extLst>
              <a:ext uri="{FF2B5EF4-FFF2-40B4-BE49-F238E27FC236}">
                <a16:creationId xmlns:a16="http://schemas.microsoft.com/office/drawing/2014/main" id="{9E75A2E8-51EE-B0A2-AFB7-CF3C82DAF012}"/>
              </a:ext>
            </a:extLst>
          </p:cNvPr>
          <p:cNvPicPr>
            <a:picLocks noChangeAspect="1"/>
          </p:cNvPicPr>
          <p:nvPr/>
        </p:nvPicPr>
        <p:blipFill>
          <a:blip r:embed="rId5"/>
          <a:srcRect b="6306"/>
          <a:stretch/>
        </p:blipFill>
        <p:spPr>
          <a:xfrm>
            <a:off x="457200" y="457200"/>
            <a:ext cx="11277600" cy="5943600"/>
          </a:xfrm>
          <a:prstGeom prst="rect">
            <a:avLst/>
          </a:prstGeom>
        </p:spPr>
      </p:pic>
      <p:pic>
        <p:nvPicPr>
          <p:cNvPr id="28" name="Audio 27">
            <a:hlinkClick r:id="" action="ppaction://media"/>
            <a:extLst>
              <a:ext uri="{FF2B5EF4-FFF2-40B4-BE49-F238E27FC236}">
                <a16:creationId xmlns:a16="http://schemas.microsoft.com/office/drawing/2014/main" id="{8B52EEE8-45A6-C769-A2D4-18025787194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6513865"/>
      </p:ext>
    </p:extLst>
  </p:cSld>
  <p:clrMapOvr>
    <a:masterClrMapping/>
  </p:clrMapOvr>
  <mc:AlternateContent xmlns:mc="http://schemas.openxmlformats.org/markup-compatibility/2006">
    <mc:Choice xmlns:p14="http://schemas.microsoft.com/office/powerpoint/2010/main" Requires="p14">
      <p:transition spd="slow" p14:dur="2000" advTm="16972"/>
    </mc:Choice>
    <mc:Fallback>
      <p:transition spd="slow" advTm="16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F257855-71EF-DEA3-2F23-450D472DAF56}"/>
              </a:ext>
            </a:extLst>
          </p:cNvPr>
          <p:cNvSpPr>
            <a:spLocks noGrp="1"/>
          </p:cNvSpPr>
          <p:nvPr>
            <p:ph type="title"/>
          </p:nvPr>
        </p:nvSpPr>
        <p:spPr>
          <a:xfrm>
            <a:off x="289932" y="1578136"/>
            <a:ext cx="3411811" cy="2501979"/>
          </a:xfrm>
        </p:spPr>
        <p:txBody>
          <a:bodyPr anchor="b">
            <a:noAutofit/>
          </a:bodyPr>
          <a:lstStyle/>
          <a:p>
            <a:r>
              <a:rPr lang="en-GB" sz="2800" dirty="0">
                <a:solidFill>
                  <a:srgbClr val="FFFFFF"/>
                </a:solidFill>
                <a:latin typeface="+mn-lt"/>
              </a:rPr>
              <a:t>What events have impacted upon </a:t>
            </a:r>
            <a:r>
              <a:rPr lang="en-GB" sz="2800">
                <a:solidFill>
                  <a:srgbClr val="FFFFFF"/>
                </a:solidFill>
                <a:latin typeface="+mn-lt"/>
              </a:rPr>
              <a:t>public perception /</a:t>
            </a:r>
            <a:r>
              <a:rPr lang="en-GB" sz="2800" dirty="0">
                <a:solidFill>
                  <a:srgbClr val="FFFFFF"/>
                </a:solidFill>
                <a:latin typeface="+mn-lt"/>
              </a:rPr>
              <a:t>relationship of the police in Wales</a:t>
            </a:r>
          </a:p>
        </p:txBody>
      </p:sp>
      <p:graphicFrame>
        <p:nvGraphicFramePr>
          <p:cNvPr id="6" name="Content Placeholder 3">
            <a:extLst>
              <a:ext uri="{FF2B5EF4-FFF2-40B4-BE49-F238E27FC236}">
                <a16:creationId xmlns:a16="http://schemas.microsoft.com/office/drawing/2014/main" id="{FC956D5E-A6CB-2636-C540-4A4CBDFCFC2D}"/>
              </a:ext>
            </a:extLst>
          </p:cNvPr>
          <p:cNvGraphicFramePr>
            <a:graphicFrameLocks noGrp="1"/>
          </p:cNvGraphicFramePr>
          <p:nvPr>
            <p:ph idx="1"/>
            <p:extLst>
              <p:ext uri="{D42A27DB-BD31-4B8C-83A1-F6EECF244321}">
                <p14:modId xmlns:p14="http://schemas.microsoft.com/office/powerpoint/2010/main" val="286143401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9" name="Audio 48">
            <a:hlinkClick r:id="" action="ppaction://media"/>
            <a:extLst>
              <a:ext uri="{FF2B5EF4-FFF2-40B4-BE49-F238E27FC236}">
                <a16:creationId xmlns:a16="http://schemas.microsoft.com/office/drawing/2014/main" id="{93C03174-D8D4-2D8C-B67A-2A671D1C7E6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5509713"/>
      </p:ext>
    </p:extLst>
  </p:cSld>
  <p:clrMapOvr>
    <a:masterClrMapping/>
  </p:clrMapOvr>
  <mc:AlternateContent xmlns:mc="http://schemas.openxmlformats.org/markup-compatibility/2006">
    <mc:Choice xmlns:p14="http://schemas.microsoft.com/office/powerpoint/2010/main" Requires="p14">
      <p:transition spd="slow" p14:dur="2000" advTm="126173"/>
    </mc:Choice>
    <mc:Fallback>
      <p:transition spd="slow" advTm="126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C32A21FE-C56B-42B6-82D1-D3F0C4A47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Rectangle 1040">
            <a:extLst>
              <a:ext uri="{FF2B5EF4-FFF2-40B4-BE49-F238E27FC236}">
                <a16:creationId xmlns:a16="http://schemas.microsoft.com/office/drawing/2014/main" id="{C4BE011A-C166-4E7B-A300-186767380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1261A9AF-2897-4CFD-9D9D-17105C8A2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8D2A435-F056-5BF6-CC6F-01F0E0844BEB}"/>
              </a:ext>
            </a:extLst>
          </p:cNvPr>
          <p:cNvSpPr>
            <a:spLocks noGrp="1"/>
          </p:cNvSpPr>
          <p:nvPr>
            <p:ph type="title"/>
          </p:nvPr>
        </p:nvSpPr>
        <p:spPr>
          <a:xfrm>
            <a:off x="699608" y="1282890"/>
            <a:ext cx="2951168" cy="275684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Miners Strike</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1984</a:t>
            </a:r>
          </a:p>
        </p:txBody>
      </p:sp>
      <p:sp>
        <p:nvSpPr>
          <p:cNvPr id="1045" name="Rectangle 1044">
            <a:extLst>
              <a:ext uri="{FF2B5EF4-FFF2-40B4-BE49-F238E27FC236}">
                <a16:creationId xmlns:a16="http://schemas.microsoft.com/office/drawing/2014/main" id="{755E56EF-ADF6-479C-99B3-ADDDE6959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3596" y="3602565"/>
            <a:ext cx="2469272"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Thirty years after the miners' strike ...">
            <a:extLst>
              <a:ext uri="{FF2B5EF4-FFF2-40B4-BE49-F238E27FC236}">
                <a16:creationId xmlns:a16="http://schemas.microsoft.com/office/drawing/2014/main" id="{57556873-12C8-5D0D-F56C-EDEE638268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8910" b="-2"/>
          <a:stretch/>
        </p:blipFill>
        <p:spPr bwMode="auto">
          <a:xfrm>
            <a:off x="4032902" y="3428999"/>
            <a:ext cx="4083839" cy="344681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Miners' Strike - 1984-85">
            <a:extLst>
              <a:ext uri="{FF2B5EF4-FFF2-40B4-BE49-F238E27FC236}">
                <a16:creationId xmlns:a16="http://schemas.microsoft.com/office/drawing/2014/main" id="{DCA7E5C6-3F66-8D2B-58F8-8B11772C5E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0875" r="8334" b="-2"/>
          <a:stretch/>
        </p:blipFill>
        <p:spPr bwMode="auto">
          <a:xfrm>
            <a:off x="4032902" y="1658"/>
            <a:ext cx="4083839" cy="34381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iners strike: South Wales communities ...">
            <a:extLst>
              <a:ext uri="{FF2B5EF4-FFF2-40B4-BE49-F238E27FC236}">
                <a16:creationId xmlns:a16="http://schemas.microsoft.com/office/drawing/2014/main" id="{E63B6322-EC26-C02F-F041-91B16A2DC9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1156"/>
          <a:stretch/>
        </p:blipFill>
        <p:spPr bwMode="auto">
          <a:xfrm>
            <a:off x="8101475" y="3437482"/>
            <a:ext cx="4083837" cy="34468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elsh coal strike">
            <a:extLst>
              <a:ext uri="{FF2B5EF4-FFF2-40B4-BE49-F238E27FC236}">
                <a16:creationId xmlns:a16="http://schemas.microsoft.com/office/drawing/2014/main" id="{B92886C6-A0AE-616E-8EDC-6B007C658022}"/>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l="12046" r="5383" b="2"/>
          <a:stretch/>
        </p:blipFill>
        <p:spPr bwMode="auto">
          <a:xfrm>
            <a:off x="8116741" y="1658"/>
            <a:ext cx="4083839" cy="3438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14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143E2-E85E-DECB-94C4-BF89F9620B0A}"/>
              </a:ext>
            </a:extLst>
          </p:cNvPr>
          <p:cNvSpPr>
            <a:spLocks noGrp="1"/>
          </p:cNvSpPr>
          <p:nvPr>
            <p:ph type="title"/>
          </p:nvPr>
        </p:nvSpPr>
        <p:spPr>
          <a:xfrm>
            <a:off x="917275" y="4583953"/>
            <a:ext cx="4685857" cy="1465973"/>
          </a:xfrm>
        </p:spPr>
        <p:txBody>
          <a:bodyPr anchor="t">
            <a:normAutofit/>
          </a:bodyPr>
          <a:lstStyle/>
          <a:p>
            <a:r>
              <a:rPr lang="en-GB" sz="4000"/>
              <a:t>The Miners Strike of 1984</a:t>
            </a:r>
          </a:p>
        </p:txBody>
      </p:sp>
      <p:pic>
        <p:nvPicPr>
          <p:cNvPr id="5" name="Picture 4">
            <a:extLst>
              <a:ext uri="{FF2B5EF4-FFF2-40B4-BE49-F238E27FC236}">
                <a16:creationId xmlns:a16="http://schemas.microsoft.com/office/drawing/2014/main" id="{CC6EBE8A-55CC-3343-81FD-6C28E5C813A1}"/>
              </a:ext>
            </a:extLst>
          </p:cNvPr>
          <p:cNvPicPr>
            <a:picLocks noChangeAspect="1"/>
          </p:cNvPicPr>
          <p:nvPr/>
        </p:nvPicPr>
        <p:blipFill>
          <a:blip r:embed="rId5"/>
          <a:srcRect t="14079" b="4480"/>
          <a:stretch/>
        </p:blipFill>
        <p:spPr>
          <a:xfrm>
            <a:off x="20" y="432"/>
            <a:ext cx="12191980" cy="4244759"/>
          </a:xfrm>
          <a:prstGeom prst="rect">
            <a:avLst/>
          </a:prstGeom>
        </p:spPr>
      </p:pic>
      <p:sp>
        <p:nvSpPr>
          <p:cNvPr id="3" name="Content Placeholder 2">
            <a:extLst>
              <a:ext uri="{FF2B5EF4-FFF2-40B4-BE49-F238E27FC236}">
                <a16:creationId xmlns:a16="http://schemas.microsoft.com/office/drawing/2014/main" id="{5D3F16DE-3BD0-E55D-9DE8-FD022E1B6D52}"/>
              </a:ext>
            </a:extLst>
          </p:cNvPr>
          <p:cNvSpPr>
            <a:spLocks noGrp="1"/>
          </p:cNvSpPr>
          <p:nvPr>
            <p:ph idx="1"/>
          </p:nvPr>
        </p:nvSpPr>
        <p:spPr>
          <a:xfrm>
            <a:off x="6096000" y="4583953"/>
            <a:ext cx="5638800" cy="1465973"/>
          </a:xfrm>
        </p:spPr>
        <p:txBody>
          <a:bodyPr>
            <a:normAutofit/>
          </a:bodyPr>
          <a:lstStyle/>
          <a:p>
            <a:pPr marL="0" indent="0">
              <a:buNone/>
            </a:pPr>
            <a:r>
              <a:rPr lang="en-GB" sz="2000" i="0" dirty="0">
                <a:effectLst/>
                <a:latin typeface="Arial" panose="020B0604020202020204" pitchFamily="34" charset="0"/>
                <a:cs typeface="Arial" panose="020B0604020202020204" pitchFamily="34" charset="0"/>
              </a:rPr>
              <a:t>On 1 March 1984, the National Coal Board announced that it planned to close 20 coal mines with the loss of 25,000 jobs. The year-long strike that followed changed the political, economic and social history of Wales forever.</a:t>
            </a:r>
            <a:endParaRPr lang="en-GB" sz="20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Audio 29">
            <a:hlinkClick r:id="" action="ppaction://media"/>
            <a:extLst>
              <a:ext uri="{FF2B5EF4-FFF2-40B4-BE49-F238E27FC236}">
                <a16:creationId xmlns:a16="http://schemas.microsoft.com/office/drawing/2014/main" id="{97D00B72-11BB-ACA1-8E60-85DF4AB775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1258821"/>
      </p:ext>
    </p:extLst>
  </p:cSld>
  <p:clrMapOvr>
    <a:masterClrMapping/>
  </p:clrMapOvr>
  <mc:AlternateContent xmlns:mc="http://schemas.openxmlformats.org/markup-compatibility/2006">
    <mc:Choice xmlns:p14="http://schemas.microsoft.com/office/powerpoint/2010/main" Requires="p14">
      <p:transition spd="slow" p14:dur="2000" advTm="347048"/>
    </mc:Choice>
    <mc:Fallback>
      <p:transition spd="slow" advTm="347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44BB69-0D13-4FC2-1B27-5AF476B0FB47}"/>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How did the miners strike impact upon communities in Wales?</a:t>
            </a:r>
          </a:p>
        </p:txBody>
      </p:sp>
    </p:spTree>
    <p:extLst>
      <p:ext uri="{BB962C8B-B14F-4D97-AF65-F5344CB8AC3E}">
        <p14:creationId xmlns:p14="http://schemas.microsoft.com/office/powerpoint/2010/main" val="372237968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99F3-8D79-A47A-C882-D0E8CD89AED8}"/>
              </a:ext>
            </a:extLst>
          </p:cNvPr>
          <p:cNvSpPr>
            <a:spLocks noGrp="1"/>
          </p:cNvSpPr>
          <p:nvPr>
            <p:ph type="title"/>
          </p:nvPr>
        </p:nvSpPr>
        <p:spPr/>
        <p:txBody>
          <a:bodyPr/>
          <a:lstStyle/>
          <a:p>
            <a:r>
              <a:rPr lang="en-GB" dirty="0"/>
              <a:t>Impacts on communities</a:t>
            </a:r>
          </a:p>
        </p:txBody>
      </p:sp>
      <p:sp>
        <p:nvSpPr>
          <p:cNvPr id="3" name="Content Placeholder 2">
            <a:extLst>
              <a:ext uri="{FF2B5EF4-FFF2-40B4-BE49-F238E27FC236}">
                <a16:creationId xmlns:a16="http://schemas.microsoft.com/office/drawing/2014/main" id="{B0542F7C-A716-0577-DA7E-46F4A765BAC5}"/>
              </a:ext>
            </a:extLst>
          </p:cNvPr>
          <p:cNvSpPr>
            <a:spLocks noGrp="1"/>
          </p:cNvSpPr>
          <p:nvPr>
            <p:ph idx="1"/>
          </p:nvPr>
        </p:nvSpPr>
        <p:spPr/>
        <p:txBody>
          <a:bodyPr/>
          <a:lstStyle/>
          <a:p>
            <a:r>
              <a:rPr lang="en-GB" b="0" i="0" dirty="0">
                <a:solidFill>
                  <a:srgbClr val="141414"/>
                </a:solidFill>
                <a:effectLst/>
                <a:latin typeface="ReithSans"/>
              </a:rPr>
              <a:t>More than 25,000 Welsh mineworkers lost their jobs in the decade-long programme of pit closures following the miners' strike.</a:t>
            </a:r>
          </a:p>
          <a:p>
            <a:r>
              <a:rPr lang="en-GB" dirty="0">
                <a:solidFill>
                  <a:srgbClr val="141414"/>
                </a:solidFill>
                <a:latin typeface="ReithSans"/>
              </a:rPr>
              <a:t>Relationships with the police were potentially permanently damaged by the perceived deceit – police brutality</a:t>
            </a:r>
          </a:p>
          <a:p>
            <a:r>
              <a:rPr lang="en-GB" dirty="0">
                <a:solidFill>
                  <a:srgbClr val="141414"/>
                </a:solidFill>
                <a:latin typeface="ReithSans"/>
              </a:rPr>
              <a:t>Communities once strong were split- those who held a picket line and those who crossed it</a:t>
            </a:r>
          </a:p>
          <a:p>
            <a:r>
              <a:rPr lang="en-GB" dirty="0">
                <a:solidFill>
                  <a:srgbClr val="141414"/>
                </a:solidFill>
                <a:latin typeface="ReithSans"/>
              </a:rPr>
              <a:t>Loss of a way of life- deprivation and poverty ensued- impact on other facilities</a:t>
            </a:r>
          </a:p>
          <a:p>
            <a:r>
              <a:rPr lang="en-GB" dirty="0">
                <a:solidFill>
                  <a:srgbClr val="141414"/>
                </a:solidFill>
                <a:latin typeface="ReithSans"/>
              </a:rPr>
              <a:t>Little or no job opportunities</a:t>
            </a:r>
            <a:endParaRPr lang="en-GB" dirty="0"/>
          </a:p>
        </p:txBody>
      </p:sp>
      <p:pic>
        <p:nvPicPr>
          <p:cNvPr id="24" name="Audio 23">
            <a:hlinkClick r:id="" action="ppaction://media"/>
            <a:extLst>
              <a:ext uri="{FF2B5EF4-FFF2-40B4-BE49-F238E27FC236}">
                <a16:creationId xmlns:a16="http://schemas.microsoft.com/office/drawing/2014/main" id="{D6624E1D-D71D-6BBB-4321-4CFA0B0D83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3663483"/>
      </p:ext>
    </p:extLst>
  </p:cSld>
  <p:clrMapOvr>
    <a:masterClrMapping/>
  </p:clrMapOvr>
  <mc:AlternateContent xmlns:mc="http://schemas.openxmlformats.org/markup-compatibility/2006">
    <mc:Choice xmlns:p14="http://schemas.microsoft.com/office/powerpoint/2010/main" Requires="p14">
      <p:transition spd="slow" p14:dur="2000" advTm="336897"/>
    </mc:Choice>
    <mc:Fallback>
      <p:transition spd="slow" advTm="336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5D744-3496-4175-A5C5-36FB7F4888E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800" kern="1200">
                <a:solidFill>
                  <a:srgbClr val="FFFFFF"/>
                </a:solidFill>
                <a:latin typeface="+mj-lt"/>
                <a:ea typeface="+mj-ea"/>
                <a:cs typeface="+mj-cs"/>
              </a:rPr>
              <a:t>Recommended watch</a:t>
            </a:r>
          </a:p>
        </p:txBody>
      </p:sp>
      <p:pic>
        <p:nvPicPr>
          <p:cNvPr id="4" name="Online Media 3" title="The Dramatic Death of the UK Coal Industry">
            <a:hlinkClick r:id="" action="ppaction://media"/>
            <a:extLst>
              <a:ext uri="{FF2B5EF4-FFF2-40B4-BE49-F238E27FC236}">
                <a16:creationId xmlns:a16="http://schemas.microsoft.com/office/drawing/2014/main" id="{AED7437E-26F4-404E-FBDF-263E79AAD81E}"/>
              </a:ext>
            </a:extLst>
          </p:cNvPr>
          <p:cNvPicPr>
            <a:picLocks noGrp="1" noRot="1" noChangeAspect="1"/>
          </p:cNvPicPr>
          <p:nvPr>
            <p:ph idx="1"/>
            <a:videoFile r:link="rId1"/>
          </p:nvPr>
        </p:nvPicPr>
        <p:blipFill>
          <a:blip r:embed="rId5"/>
          <a:stretch>
            <a:fillRect/>
          </a:stretch>
        </p:blipFill>
        <p:spPr>
          <a:xfrm>
            <a:off x="4777316" y="1512288"/>
            <a:ext cx="6780700" cy="3831095"/>
          </a:xfrm>
          <a:prstGeom prst="rect">
            <a:avLst/>
          </a:prstGeom>
        </p:spPr>
      </p:pic>
      <p:sp>
        <p:nvSpPr>
          <p:cNvPr id="5" name="TextBox 4">
            <a:extLst>
              <a:ext uri="{FF2B5EF4-FFF2-40B4-BE49-F238E27FC236}">
                <a16:creationId xmlns:a16="http://schemas.microsoft.com/office/drawing/2014/main" id="{D2577453-CAA7-12DD-50D2-288B7D2096DE}"/>
              </a:ext>
            </a:extLst>
          </p:cNvPr>
          <p:cNvSpPr txBox="1"/>
          <p:nvPr/>
        </p:nvSpPr>
        <p:spPr>
          <a:xfrm>
            <a:off x="717422" y="6066263"/>
            <a:ext cx="4791280" cy="369332"/>
          </a:xfrm>
          <a:prstGeom prst="rect">
            <a:avLst/>
          </a:prstGeom>
          <a:noFill/>
        </p:spPr>
        <p:txBody>
          <a:bodyPr wrap="square" rtlCol="0">
            <a:spAutoFit/>
          </a:bodyPr>
          <a:lstStyle/>
          <a:p>
            <a:r>
              <a:rPr lang="en-GB" dirty="0"/>
              <a:t>@ 7 minutes- impact on communities</a:t>
            </a:r>
          </a:p>
        </p:txBody>
      </p:sp>
      <p:pic>
        <p:nvPicPr>
          <p:cNvPr id="31" name="Audio 30">
            <a:hlinkClick r:id="" action="ppaction://media"/>
            <a:extLst>
              <a:ext uri="{FF2B5EF4-FFF2-40B4-BE49-F238E27FC236}">
                <a16:creationId xmlns:a16="http://schemas.microsoft.com/office/drawing/2014/main" id="{203603F5-366F-2C12-B79E-830989C13B91}"/>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8873335"/>
      </p:ext>
    </p:extLst>
  </p:cSld>
  <p:clrMapOvr>
    <a:masterClrMapping/>
  </p:clrMapOvr>
  <mc:AlternateContent xmlns:mc="http://schemas.openxmlformats.org/markup-compatibility/2006">
    <mc:Choice xmlns:p14="http://schemas.microsoft.com/office/powerpoint/2010/main" Requires="p14">
      <p:transition spd="slow" p14:dur="2000" advTm="69520"/>
    </mc:Choice>
    <mc:Fallback>
      <p:transition spd="slow" advTm="69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3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BF0CF-586E-7E2D-FDB7-42AD36E2BD79}"/>
              </a:ext>
            </a:extLst>
          </p:cNvPr>
          <p:cNvSpPr>
            <a:spLocks noGrp="1"/>
          </p:cNvSpPr>
          <p:nvPr>
            <p:ph type="title"/>
          </p:nvPr>
        </p:nvSpPr>
        <p:spPr/>
        <p:txBody>
          <a:bodyPr/>
          <a:lstStyle/>
          <a:p>
            <a:r>
              <a:rPr lang="en-GB" dirty="0"/>
              <a:t>Miners strike mini documentaries </a:t>
            </a:r>
          </a:p>
        </p:txBody>
      </p:sp>
      <p:sp>
        <p:nvSpPr>
          <p:cNvPr id="3" name="Content Placeholder 2">
            <a:extLst>
              <a:ext uri="{FF2B5EF4-FFF2-40B4-BE49-F238E27FC236}">
                <a16:creationId xmlns:a16="http://schemas.microsoft.com/office/drawing/2014/main" id="{05EA17BE-0017-8E42-8FA2-96F0CE6168CF}"/>
              </a:ext>
            </a:extLst>
          </p:cNvPr>
          <p:cNvSpPr>
            <a:spLocks noGrp="1"/>
          </p:cNvSpPr>
          <p:nvPr>
            <p:ph idx="1"/>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5"/>
              </a:rPr>
              <a:t>Layout 1</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6">
                  <a:extLst>
                    <a:ext uri="{A12FA001-AC4F-418D-AE19-62706E023703}">
                      <ahyp:hlinkClr xmlns:ahyp="http://schemas.microsoft.com/office/drawing/2018/hyperlinkcolor" val="tx"/>
                    </a:ext>
                  </a:extLst>
                </a:hlinkClick>
              </a:rPr>
              <a:t>–</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easy read document on </a:t>
            </a:r>
            <a:r>
              <a:rPr kumimoji="0" lang="en-GB" sz="2800" b="0" i="0" strike="noStrike" kern="1200" cap="none" spc="0" normalizeH="0" baseline="0" noProof="0" dirty="0">
                <a:ln>
                  <a:noFill/>
                </a:ln>
                <a:solidFill>
                  <a:prstClr val="black"/>
                </a:solidFill>
                <a:effectLst/>
                <a:uLnTx/>
                <a:uFillTx/>
                <a:latin typeface="Aptos" panose="02110004020202020204"/>
                <a:ea typeface="+mn-ea"/>
                <a:cs typeface="+mn-cs"/>
              </a:rPr>
              <a:t>miner</a:t>
            </a:r>
            <a:r>
              <a:rPr kumimoji="0" lang="en-GB" sz="2800" b="0" i="0" strike="noStrike" kern="1200" cap="none" spc="0" normalizeH="0" baseline="0" noProof="0" dirty="0">
                <a:ln>
                  <a:noFill/>
                </a:ln>
                <a:solidFill>
                  <a:prstClr val="black"/>
                </a:solidFill>
                <a:effectLst/>
                <a:uLnTx/>
                <a:uFillTx/>
                <a:latin typeface="Aptos" panose="02110004020202020204"/>
                <a:ea typeface="+mn-ea"/>
                <a:cs typeface="+mn-cs"/>
                <a:hlinkClick r:id="rId6">
                  <a:extLst>
                    <a:ext uri="{A12FA001-AC4F-418D-AE19-62706E023703}">
                      <ahyp:hlinkClr xmlns:ahyp="http://schemas.microsoft.com/office/drawing/2018/hyperlinkcolor" val="tx"/>
                    </a:ext>
                  </a:extLst>
                </a:hlinkClick>
              </a:rPr>
              <a:t>’s strike</a:t>
            </a:r>
            <a:endParaRPr kumimoji="0" lang="en-GB" sz="2800" b="0" i="0" strike="noStrike" kern="1200" cap="none" spc="0" normalizeH="0" baseline="0" noProof="0" dirty="0">
              <a:ln>
                <a:noFill/>
              </a:ln>
              <a:solidFill>
                <a:srgbClr val="467886"/>
              </a:solidFill>
              <a:effectLst/>
              <a:uLnTx/>
              <a:uFillTx/>
              <a:latin typeface="Aptos" panose="02110004020202020204"/>
              <a:ea typeface="+mn-ea"/>
              <a:cs typeface="+mn-cs"/>
              <a:hlinkClick r:id="rId6">
                <a:extLst>
                  <a:ext uri="{A12FA001-AC4F-418D-AE19-62706E023703}">
                    <ahyp:hlinkClr xmlns:ahyp="http://schemas.microsoft.com/office/drawing/2018/hyperlinkcolor" val="tx"/>
                  </a:ext>
                </a:extLst>
              </a:hlinkClick>
            </a:endParaRPr>
          </a:p>
          <a:p>
            <a:pPr>
              <a:defRPr/>
            </a:pPr>
            <a:r>
              <a:rPr kumimoji="0" lang="en-GB" sz="2800" b="0" i="0" u="none" strike="noStrike" kern="1200" cap="none" spc="0" normalizeH="0" baseline="0" noProof="0" dirty="0">
                <a:ln>
                  <a:noFill/>
                </a:ln>
                <a:solidFill>
                  <a:srgbClr val="467886"/>
                </a:solidFill>
                <a:effectLst/>
                <a:uLnTx/>
                <a:uFillTx/>
                <a:latin typeface="Aptos" panose="02110004020202020204"/>
                <a:ea typeface="+mn-ea"/>
                <a:cs typeface="+mn-cs"/>
                <a:hlinkClick r:id="rId6">
                  <a:extLst>
                    <a:ext uri="{A12FA001-AC4F-418D-AE19-62706E023703}">
                      <ahyp:hlinkClr xmlns:ahyp="http://schemas.microsoft.com/office/drawing/2018/hyperlinkcolor" val="tx"/>
                    </a:ext>
                  </a:extLst>
                </a:hlinkClick>
              </a:rPr>
              <a:t>Miners SPEAK OUT On Police Brutality | Miners' Strike 1984: The Battle for Britain | Channel 4</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7"/>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8"/>
              </a:rPr>
              <a:t>What happened at the 'Battle of Orgreave'? – video explainer | Police | The Guardian</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7"/>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7"/>
              </a:rPr>
              <a:t>Maggie and the miners - were the army at the ready?</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9"/>
              </a:rPr>
              <a:t>Thatcher vs The miners</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hlinkClick r:id="rId10"/>
              </a:rPr>
              <a:t>Miners' strike - 30 years since the pit crisis of 1984</a:t>
            </a: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467886"/>
              </a:solidFill>
              <a:effectLst/>
              <a:uLnTx/>
              <a:uFillTx/>
              <a:latin typeface="Aptos" panose="02110004020202020204"/>
              <a:ea typeface="+mn-ea"/>
              <a:cs typeface="+mn-cs"/>
              <a:hlinkClick r:id="rId6">
                <a:extLst>
                  <a:ext uri="{A12FA001-AC4F-418D-AE19-62706E023703}">
                    <ahyp:hlinkClr xmlns:ahyp="http://schemas.microsoft.com/office/drawing/2018/hyperlinkcolor" val="tx"/>
                  </a:ext>
                </a:extLst>
              </a:hlinkClick>
            </a:endParaRPr>
          </a:p>
          <a:p>
            <a:pPr>
              <a:lnSpc>
                <a:spcPct val="200000"/>
              </a:lnSpc>
            </a:pPr>
            <a:endParaRPr lang="en-GB" dirty="0"/>
          </a:p>
        </p:txBody>
      </p:sp>
      <p:pic>
        <p:nvPicPr>
          <p:cNvPr id="11" name="Audio 10">
            <a:hlinkClick r:id="" action="ppaction://media"/>
            <a:extLst>
              <a:ext uri="{FF2B5EF4-FFF2-40B4-BE49-F238E27FC236}">
                <a16:creationId xmlns:a16="http://schemas.microsoft.com/office/drawing/2014/main" id="{B225507A-0756-1C3A-F7F2-3CC2027072E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4762788"/>
      </p:ext>
    </p:extLst>
  </p:cSld>
  <p:clrMapOvr>
    <a:masterClrMapping/>
  </p:clrMapOvr>
  <mc:AlternateContent xmlns:mc="http://schemas.openxmlformats.org/markup-compatibility/2006">
    <mc:Choice xmlns:p14="http://schemas.microsoft.com/office/powerpoint/2010/main" Requires="p14">
      <p:transition spd="slow" p14:dur="2000" advTm="179465"/>
    </mc:Choice>
    <mc:Fallback>
      <p:transition spd="slow" advTm="179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ilingual coffee break time ...">
            <a:extLst>
              <a:ext uri="{FF2B5EF4-FFF2-40B4-BE49-F238E27FC236}">
                <a16:creationId xmlns:a16="http://schemas.microsoft.com/office/drawing/2014/main" id="{676C0F74-C81C-A2E3-29CC-86BBF0629A59}"/>
              </a:ext>
            </a:extLst>
          </p:cNvPr>
          <p:cNvPicPr>
            <a:picLocks noGrp="1" noChangeAspect="1" noChangeArrowheads="1"/>
          </p:cNvPicPr>
          <p:nvPr>
            <p:ph idx="4294967295"/>
          </p:nvPr>
        </p:nvPicPr>
        <p:blipFill>
          <a:blip r:embed="rId5">
            <a:extLst>
              <a:ext uri="{28A0092B-C50C-407E-A947-70E740481C1C}">
                <a14:useLocalDpi xmlns:a14="http://schemas.microsoft.com/office/drawing/2010/main" val="0"/>
              </a:ext>
            </a:extLst>
          </a:blip>
          <a:srcRect/>
          <a:stretch>
            <a:fillRect/>
          </a:stretch>
        </p:blipFill>
        <p:spPr bwMode="auto">
          <a:xfrm>
            <a:off x="1471961" y="919162"/>
            <a:ext cx="9636125" cy="5019675"/>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19C557BE-69C9-EDB8-B328-B070F6739D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3740056"/>
      </p:ext>
    </p:extLst>
  </p:cSld>
  <p:clrMapOvr>
    <a:masterClrMapping/>
  </p:clrMapOvr>
  <mc:AlternateContent xmlns:mc="http://schemas.openxmlformats.org/markup-compatibility/2006">
    <mc:Choice xmlns:p14="http://schemas.microsoft.com/office/powerpoint/2010/main" Requires="p14">
      <p:transition spd="slow" p14:dur="2000" advTm="56492"/>
    </mc:Choice>
    <mc:Fallback>
      <p:transition spd="slow" advTm="56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6" name="Rectangle 1055">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6737AA8-A3AD-CAED-3496-51AB0B603A8F}"/>
              </a:ext>
            </a:extLst>
          </p:cNvPr>
          <p:cNvSpPr>
            <a:spLocks noGrp="1"/>
          </p:cNvSpPr>
          <p:nvPr>
            <p:ph type="title"/>
          </p:nvPr>
        </p:nvSpPr>
        <p:spPr>
          <a:xfrm>
            <a:off x="1136398" y="457201"/>
            <a:ext cx="10117810" cy="1150470"/>
          </a:xfrm>
        </p:spPr>
        <p:txBody>
          <a:bodyPr anchor="b">
            <a:normAutofit/>
          </a:bodyPr>
          <a:lstStyle/>
          <a:p>
            <a:r>
              <a:rPr lang="en-GB" sz="4000"/>
              <a:t>Murder of Lynette White 1998</a:t>
            </a:r>
          </a:p>
        </p:txBody>
      </p:sp>
      <p:sp>
        <p:nvSpPr>
          <p:cNvPr id="3" name="Content Placeholder 2">
            <a:extLst>
              <a:ext uri="{FF2B5EF4-FFF2-40B4-BE49-F238E27FC236}">
                <a16:creationId xmlns:a16="http://schemas.microsoft.com/office/drawing/2014/main" id="{8561353B-36BA-24CA-E76C-192906E4A2B3}"/>
              </a:ext>
            </a:extLst>
          </p:cNvPr>
          <p:cNvSpPr>
            <a:spLocks noGrp="1"/>
          </p:cNvSpPr>
          <p:nvPr>
            <p:ph idx="1"/>
          </p:nvPr>
        </p:nvSpPr>
        <p:spPr>
          <a:xfrm>
            <a:off x="1150286" y="1980775"/>
            <a:ext cx="6001836" cy="3632824"/>
          </a:xfrm>
        </p:spPr>
        <p:txBody>
          <a:bodyPr anchor="t">
            <a:normAutofit/>
          </a:bodyPr>
          <a:lstStyle/>
          <a:p>
            <a:pPr marL="0" indent="0">
              <a:buNone/>
            </a:pPr>
            <a:r>
              <a:rPr lang="en-GB" dirty="0">
                <a:latin typeface="Arial" panose="020B0604020202020204" pitchFamily="34" charset="0"/>
                <a:cs typeface="Arial" panose="020B0604020202020204" pitchFamily="34" charset="0"/>
              </a:rPr>
              <a:t>Lynette White was a 22-year-old sex worker, working in Cardiff.</a:t>
            </a:r>
          </a:p>
          <a:p>
            <a:pPr marL="0" indent="0">
              <a:buNone/>
            </a:pPr>
            <a:r>
              <a:rPr lang="en-GB" dirty="0">
                <a:latin typeface="Arial" panose="020B0604020202020204" pitchFamily="34" charset="0"/>
                <a:cs typeface="Arial" panose="020B0604020202020204" pitchFamily="34" charset="0"/>
              </a:rPr>
              <a:t>In February 1988 her body was found in a flat in Janes Street Butetown. </a:t>
            </a:r>
          </a:p>
          <a:p>
            <a:pPr marL="0" indent="0">
              <a:buNone/>
            </a:pPr>
            <a:r>
              <a:rPr lang="en-GB" dirty="0">
                <a:latin typeface="Arial" panose="020B0604020202020204" pitchFamily="34" charset="0"/>
                <a:cs typeface="Arial" panose="020B0604020202020204" pitchFamily="34" charset="0"/>
              </a:rPr>
              <a:t>She had been stabbed 50+ times  and her throat cut. </a:t>
            </a:r>
          </a:p>
          <a:p>
            <a:pPr marL="0" indent="0">
              <a:buNone/>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AD2969C-86F1-35E7-93A0-ABFFFD02EE9A}"/>
              </a:ext>
            </a:extLst>
          </p:cNvPr>
          <p:cNvPicPr>
            <a:picLocks noChangeAspect="1"/>
          </p:cNvPicPr>
          <p:nvPr/>
        </p:nvPicPr>
        <p:blipFill>
          <a:blip r:embed="rId4"/>
          <a:srcRect l="30845" r="14720" b="-1"/>
          <a:stretch/>
        </p:blipFill>
        <p:spPr>
          <a:xfrm>
            <a:off x="7797632" y="1384570"/>
            <a:ext cx="3748858" cy="3632824"/>
          </a:xfrm>
          <a:prstGeom prst="rect">
            <a:avLst/>
          </a:prstGeom>
        </p:spPr>
      </p:pic>
      <p:sp>
        <p:nvSpPr>
          <p:cNvPr id="1057" name="Rectangle 1056">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63" name="Rectangle 1062">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3" name="Audio 12">
            <a:hlinkClick r:id="" action="ppaction://media"/>
            <a:extLst>
              <a:ext uri="{FF2B5EF4-FFF2-40B4-BE49-F238E27FC236}">
                <a16:creationId xmlns:a16="http://schemas.microsoft.com/office/drawing/2014/main" id="{65CB458E-0D6D-9A89-AF85-48A4D6E514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264516"/>
      </p:ext>
    </p:extLst>
  </p:cSld>
  <p:clrMapOvr>
    <a:masterClrMapping/>
  </p:clrMapOvr>
  <mc:AlternateContent xmlns:mc="http://schemas.openxmlformats.org/markup-compatibility/2006">
    <mc:Choice xmlns:p14="http://schemas.microsoft.com/office/powerpoint/2010/main" Requires="p14">
      <p:transition spd="slow" p14:dur="2000" advTm="47330"/>
    </mc:Choice>
    <mc:Fallback>
      <p:transition spd="slow" advTm="47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8629E-6412-EBDD-E0BD-D84A89FC2CD8}"/>
              </a:ext>
            </a:extLst>
          </p:cNvPr>
          <p:cNvSpPr>
            <a:spLocks noGrp="1"/>
          </p:cNvSpPr>
          <p:nvPr>
            <p:ph type="title"/>
          </p:nvPr>
        </p:nvSpPr>
        <p:spPr>
          <a:xfrm>
            <a:off x="1136397" y="502020"/>
            <a:ext cx="5323715" cy="1259873"/>
          </a:xfrm>
        </p:spPr>
        <p:txBody>
          <a:bodyPr anchor="b">
            <a:normAutofit/>
          </a:bodyPr>
          <a:lstStyle/>
          <a:p>
            <a:r>
              <a:rPr lang="en-GB" sz="4000" dirty="0"/>
              <a:t>The Cardiff Three</a:t>
            </a:r>
          </a:p>
        </p:txBody>
      </p:sp>
      <p:sp>
        <p:nvSpPr>
          <p:cNvPr id="21" name="Content Placeholder 7">
            <a:extLst>
              <a:ext uri="{FF2B5EF4-FFF2-40B4-BE49-F238E27FC236}">
                <a16:creationId xmlns:a16="http://schemas.microsoft.com/office/drawing/2014/main" id="{87E24E67-2634-7070-AD49-03E6695570FE}"/>
              </a:ext>
            </a:extLst>
          </p:cNvPr>
          <p:cNvSpPr>
            <a:spLocks noGrp="1"/>
          </p:cNvSpPr>
          <p:nvPr>
            <p:ph idx="1"/>
          </p:nvPr>
        </p:nvSpPr>
        <p:spPr>
          <a:xfrm>
            <a:off x="457200" y="2263913"/>
            <a:ext cx="6367345" cy="4136454"/>
          </a:xfrm>
        </p:spPr>
        <p:txBody>
          <a:bodyPr anchor="t">
            <a:normAutofit/>
          </a:bodyPr>
          <a:lstStyle/>
          <a:p>
            <a:r>
              <a:rPr lang="en-US" dirty="0">
                <a:cs typeface="Calibri" panose="020F0502020204030204" pitchFamily="34" charset="0"/>
              </a:rPr>
              <a:t>An e-fit of a white male was released as the main suspect (witness accounts)</a:t>
            </a:r>
          </a:p>
          <a:p>
            <a:r>
              <a:rPr lang="en-US" dirty="0">
                <a:cs typeface="Calibri" panose="020F0502020204030204" pitchFamily="34" charset="0"/>
              </a:rPr>
              <a:t>5 Black/mixed-race men were arrested</a:t>
            </a:r>
          </a:p>
          <a:p>
            <a:r>
              <a:rPr lang="en-US" dirty="0">
                <a:cs typeface="Calibri" panose="020F0502020204030204" pitchFamily="34" charset="0"/>
              </a:rPr>
              <a:t>One of whom was her partner Stephen</a:t>
            </a:r>
          </a:p>
          <a:p>
            <a:r>
              <a:rPr lang="en-US" dirty="0">
                <a:cs typeface="Calibri" panose="020F0502020204030204" pitchFamily="34" charset="0"/>
              </a:rPr>
              <a:t>2 of the men were acquitted having spent 2 years in prison</a:t>
            </a:r>
          </a:p>
          <a:p>
            <a:r>
              <a:rPr lang="en-US" dirty="0">
                <a:cs typeface="Calibri" panose="020F0502020204030204" pitchFamily="34" charset="0"/>
              </a:rPr>
              <a:t>In 1990, 3 of the men were found guilty of her murder</a:t>
            </a:r>
          </a:p>
        </p:txBody>
      </p:sp>
      <p:sp>
        <p:nvSpPr>
          <p:cNvPr id="46" name="Rectangle 4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1607F989-CC12-7415-7173-AAE0D0D582E4}"/>
              </a:ext>
            </a:extLst>
          </p:cNvPr>
          <p:cNvPicPr>
            <a:picLocks noChangeAspect="1"/>
          </p:cNvPicPr>
          <p:nvPr/>
        </p:nvPicPr>
        <p:blipFill>
          <a:blip r:embed="rId5"/>
          <a:srcRect r="-1" b="23033"/>
          <a:stretch/>
        </p:blipFill>
        <p:spPr>
          <a:xfrm>
            <a:off x="7075967" y="2353580"/>
            <a:ext cx="4170530" cy="2182732"/>
          </a:xfrm>
          <a:prstGeom prst="rect">
            <a:avLst/>
          </a:prstGeom>
        </p:spPr>
      </p:pic>
      <p:pic>
        <p:nvPicPr>
          <p:cNvPr id="20" name="Audio 19">
            <a:hlinkClick r:id="" action="ppaction://media"/>
            <a:extLst>
              <a:ext uri="{FF2B5EF4-FFF2-40B4-BE49-F238E27FC236}">
                <a16:creationId xmlns:a16="http://schemas.microsoft.com/office/drawing/2014/main" id="{91961C4D-7088-37EC-6220-931B463EDB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2658367"/>
      </p:ext>
    </p:extLst>
  </p:cSld>
  <p:clrMapOvr>
    <a:masterClrMapping/>
  </p:clrMapOvr>
  <mc:AlternateContent xmlns:mc="http://schemas.openxmlformats.org/markup-compatibility/2006">
    <mc:Choice xmlns:p14="http://schemas.microsoft.com/office/powerpoint/2010/main" Requires="p14">
      <p:transition spd="slow" p14:dur="2000" advTm="100950"/>
    </mc:Choice>
    <mc:Fallback>
      <p:transition spd="slow" advTm="100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C308E00-12CB-514E-B53C-32228B35C9C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The Cardiff Three</a:t>
            </a:r>
          </a:p>
        </p:txBody>
      </p:sp>
      <p:pic>
        <p:nvPicPr>
          <p:cNvPr id="4" name="Online Media 3" title="THE CARDIFF THREE">
            <a:hlinkClick r:id="" action="ppaction://media"/>
            <a:extLst>
              <a:ext uri="{FF2B5EF4-FFF2-40B4-BE49-F238E27FC236}">
                <a16:creationId xmlns:a16="http://schemas.microsoft.com/office/drawing/2014/main" id="{207F9054-D1BE-4CDD-FDD9-090CFD31A367}"/>
              </a:ext>
            </a:extLst>
          </p:cNvPr>
          <p:cNvPicPr>
            <a:picLocks noGrp="1" noRot="1" noChangeAspect="1"/>
          </p:cNvPicPr>
          <p:nvPr>
            <p:ph idx="1"/>
            <a:videoFile r:link="rId1"/>
          </p:nvPr>
        </p:nvPicPr>
        <p:blipFill>
          <a:blip r:embed="rId6"/>
          <a:stretch>
            <a:fillRect/>
          </a:stretch>
        </p:blipFill>
        <p:spPr>
          <a:xfrm>
            <a:off x="4502428" y="1387726"/>
            <a:ext cx="7225748" cy="4082547"/>
          </a:xfrm>
          <a:prstGeom prst="rect">
            <a:avLst/>
          </a:prstGeom>
        </p:spPr>
      </p:pic>
      <p:pic>
        <p:nvPicPr>
          <p:cNvPr id="30" name="Audio 29">
            <a:hlinkClick r:id="" action="ppaction://media"/>
            <a:extLst>
              <a:ext uri="{FF2B5EF4-FFF2-40B4-BE49-F238E27FC236}">
                <a16:creationId xmlns:a16="http://schemas.microsoft.com/office/drawing/2014/main" id="{71C7BBEF-A06F-45CA-A020-5E4249F95819}"/>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8770603"/>
      </p:ext>
    </p:extLst>
  </p:cSld>
  <p:clrMapOvr>
    <a:masterClrMapping/>
  </p:clrMapOvr>
  <mc:AlternateContent xmlns:mc="http://schemas.openxmlformats.org/markup-compatibility/2006">
    <mc:Choice xmlns:p14="http://schemas.microsoft.com/office/powerpoint/2010/main" Requires="p14">
      <p:transition spd="slow" p14:dur="2000" advTm="28370"/>
    </mc:Choice>
    <mc:Fallback>
      <p:transition spd="slow" advTm="28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3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61" name="Rectangle 6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2" name="Rectangle 6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3" name="Rectangle 6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4" name="Rectangle 6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5" name="Freeform: Shape 6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Rectangle 6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43C161D-D9A1-C0AD-5EFC-3F86E339C4D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Conviction and Acquittal</a:t>
            </a:r>
          </a:p>
        </p:txBody>
      </p:sp>
      <p:graphicFrame>
        <p:nvGraphicFramePr>
          <p:cNvPr id="67" name="Content Placeholder 2">
            <a:extLst>
              <a:ext uri="{FF2B5EF4-FFF2-40B4-BE49-F238E27FC236}">
                <a16:creationId xmlns:a16="http://schemas.microsoft.com/office/drawing/2014/main" id="{39739DD7-58BB-1FE6-B3C2-D8FA14AEB223}"/>
              </a:ext>
            </a:extLst>
          </p:cNvPr>
          <p:cNvGraphicFramePr>
            <a:graphicFrameLocks noGrp="1"/>
          </p:cNvGraphicFramePr>
          <p:nvPr>
            <p:ph idx="1"/>
            <p:extLst>
              <p:ext uri="{D42A27DB-BD31-4B8C-83A1-F6EECF244321}">
                <p14:modId xmlns:p14="http://schemas.microsoft.com/office/powerpoint/2010/main" val="1123376288"/>
              </p:ext>
            </p:extLst>
          </p:nvPr>
        </p:nvGraphicFramePr>
        <p:xfrm>
          <a:off x="4367694" y="825190"/>
          <a:ext cx="7824305" cy="56425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6" name="Audio 15">
            <a:hlinkClick r:id="" action="ppaction://media"/>
            <a:extLst>
              <a:ext uri="{FF2B5EF4-FFF2-40B4-BE49-F238E27FC236}">
                <a16:creationId xmlns:a16="http://schemas.microsoft.com/office/drawing/2014/main" id="{EC7931DF-DBF4-0D19-803E-302A1AFBE38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17238866"/>
      </p:ext>
    </p:extLst>
  </p:cSld>
  <p:clrMapOvr>
    <a:masterClrMapping/>
  </p:clrMapOvr>
  <mc:AlternateContent xmlns:mc="http://schemas.openxmlformats.org/markup-compatibility/2006">
    <mc:Choice xmlns:p14="http://schemas.microsoft.com/office/powerpoint/2010/main" Requires="p14">
      <p:transition spd="slow" p14:dur="2000" advTm="185517"/>
    </mc:Choice>
    <mc:Fallback>
      <p:transition spd="slow" advTm="185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9B5D4C-159F-5325-ADDC-049705639F8C}"/>
              </a:ext>
            </a:extLst>
          </p:cNvPr>
          <p:cNvSpPr>
            <a:spLocks noGrp="1"/>
          </p:cNvSpPr>
          <p:nvPr>
            <p:ph type="title"/>
          </p:nvPr>
        </p:nvSpPr>
        <p:spPr>
          <a:xfrm>
            <a:off x="738519" y="278995"/>
            <a:ext cx="6002912" cy="903034"/>
          </a:xfrm>
        </p:spPr>
        <p:txBody>
          <a:bodyPr anchor="b">
            <a:normAutofit/>
          </a:bodyPr>
          <a:lstStyle/>
          <a:p>
            <a:r>
              <a:rPr lang="en-GB" sz="4000" dirty="0"/>
              <a:t>The actual murderer</a:t>
            </a:r>
          </a:p>
        </p:txBody>
      </p:sp>
      <p:sp>
        <p:nvSpPr>
          <p:cNvPr id="3" name="Content Placeholder 2">
            <a:extLst>
              <a:ext uri="{FF2B5EF4-FFF2-40B4-BE49-F238E27FC236}">
                <a16:creationId xmlns:a16="http://schemas.microsoft.com/office/drawing/2014/main" id="{9D04E673-CD2C-4779-14DD-6C199B0F89FD}"/>
              </a:ext>
            </a:extLst>
          </p:cNvPr>
          <p:cNvSpPr>
            <a:spLocks noGrp="1"/>
          </p:cNvSpPr>
          <p:nvPr>
            <p:ph idx="1"/>
          </p:nvPr>
        </p:nvSpPr>
        <p:spPr>
          <a:xfrm>
            <a:off x="237223" y="1461025"/>
            <a:ext cx="6601522" cy="5117980"/>
          </a:xfrm>
        </p:spPr>
        <p:txBody>
          <a:bodyPr anchor="t">
            <a:noAutofit/>
          </a:bodyPr>
          <a:lstStyle/>
          <a:p>
            <a:pPr marR="0" lvl="0" defTabSz="914400" rtl="0" eaLnBrk="1" fontAlgn="auto" latinLnBrk="0" hangingPunct="1">
              <a:lnSpc>
                <a:spcPct val="100000"/>
              </a:lnSpc>
              <a:spcBef>
                <a:spcPts val="1000"/>
              </a:spcBef>
              <a:spcAft>
                <a:spcPts val="0"/>
              </a:spcAft>
              <a:buClrTx/>
              <a:buSzTx/>
              <a:tabLst/>
              <a:defRPr/>
            </a:pPr>
            <a:r>
              <a:rPr kumimoji="0" lang="en-GB" b="0" i="0" u="none" strike="noStrike" kern="1200" cap="none" spc="0" normalizeH="0" baseline="0" noProof="0" dirty="0">
                <a:ln>
                  <a:noFill/>
                </a:ln>
                <a:effectLst/>
                <a:uLnTx/>
                <a:uFillTx/>
                <a:cs typeface="Calibri" panose="020F0502020204030204" pitchFamily="34" charset="0"/>
              </a:rPr>
              <a:t>Jeffery Gafoor admitted to murdering Lynette over £30 </a:t>
            </a:r>
          </a:p>
          <a:p>
            <a:pPr marR="0" lvl="0" defTabSz="914400" rtl="0" eaLnBrk="1" fontAlgn="auto" latinLnBrk="0" hangingPunct="1">
              <a:lnSpc>
                <a:spcPct val="100000"/>
              </a:lnSpc>
              <a:spcBef>
                <a:spcPts val="1000"/>
              </a:spcBef>
              <a:spcAft>
                <a:spcPts val="0"/>
              </a:spcAft>
              <a:buClrTx/>
              <a:buSzTx/>
              <a:tabLst/>
              <a:defRPr/>
            </a:pPr>
            <a:r>
              <a:rPr lang="en-GB" dirty="0">
                <a:cs typeface="Calibri" panose="020F0502020204030204" pitchFamily="34" charset="0"/>
              </a:rPr>
              <a:t>He</a:t>
            </a:r>
            <a:r>
              <a:rPr kumimoji="0" lang="en-GB" b="0" i="0" u="none" strike="noStrike" kern="1200" cap="none" spc="0" normalizeH="0" baseline="0" noProof="0" dirty="0">
                <a:ln>
                  <a:noFill/>
                </a:ln>
                <a:effectLst/>
                <a:uLnTx/>
                <a:uFillTx/>
                <a:cs typeface="Calibri" panose="020F0502020204030204" pitchFamily="34" charset="0"/>
              </a:rPr>
              <a:t> was convicted in 2003 following being identified through familial DNA.</a:t>
            </a:r>
          </a:p>
          <a:p>
            <a:pPr marR="0" lvl="0" defTabSz="914400" rtl="0" eaLnBrk="1" fontAlgn="auto" latinLnBrk="0" hangingPunct="1">
              <a:lnSpc>
                <a:spcPct val="100000"/>
              </a:lnSpc>
              <a:spcBef>
                <a:spcPts val="1000"/>
              </a:spcBef>
              <a:spcAft>
                <a:spcPts val="0"/>
              </a:spcAft>
              <a:buClrTx/>
              <a:buSzTx/>
              <a:tabLst/>
              <a:defRPr/>
            </a:pPr>
            <a:r>
              <a:rPr kumimoji="0" lang="en-GB" b="0" i="0" u="none" strike="noStrike" kern="1200" cap="none" spc="0" normalizeH="0" baseline="0" noProof="0" dirty="0">
                <a:ln>
                  <a:noFill/>
                </a:ln>
                <a:effectLst/>
                <a:uLnTx/>
                <a:uFillTx/>
                <a:cs typeface="Calibri" panose="020F0502020204030204" pitchFamily="34" charset="0"/>
              </a:rPr>
              <a:t>He was sentenced to life (minimum 13 years)</a:t>
            </a:r>
            <a:endParaRPr lang="en-GB" dirty="0">
              <a:cs typeface="Calibri" panose="020F0502020204030204" pitchFamily="34" charset="0"/>
            </a:endParaRPr>
          </a:p>
          <a:p>
            <a:pPr marR="0" lvl="0" defTabSz="914400" rtl="0" eaLnBrk="1" fontAlgn="auto" latinLnBrk="0" hangingPunct="1">
              <a:lnSpc>
                <a:spcPct val="100000"/>
              </a:lnSpc>
              <a:spcBef>
                <a:spcPts val="1000"/>
              </a:spcBef>
              <a:spcAft>
                <a:spcPts val="0"/>
              </a:spcAft>
              <a:buClrTx/>
              <a:buSzTx/>
              <a:tabLst/>
              <a:defRPr/>
            </a:pPr>
            <a:r>
              <a:rPr kumimoji="0" lang="en-GB" b="0" i="0" u="none" strike="noStrike" kern="1200" cap="none" spc="0" normalizeH="0" baseline="0" noProof="0" dirty="0">
                <a:ln>
                  <a:noFill/>
                </a:ln>
                <a:effectLst/>
                <a:uLnTx/>
                <a:uFillTx/>
                <a:cs typeface="Calibri" panose="020F0502020204030204" pitchFamily="34" charset="0"/>
              </a:rPr>
              <a:t>A shorter sentence than the ones given to the Cardiff Three</a:t>
            </a:r>
          </a:p>
          <a:p>
            <a:pPr marR="0" lvl="0" defTabSz="914400" rtl="0" eaLnBrk="1" fontAlgn="auto" latinLnBrk="0" hangingPunct="1">
              <a:lnSpc>
                <a:spcPct val="100000"/>
              </a:lnSpc>
              <a:spcBef>
                <a:spcPts val="1000"/>
              </a:spcBef>
              <a:spcAft>
                <a:spcPts val="0"/>
              </a:spcAft>
              <a:buClrTx/>
              <a:buSzTx/>
              <a:tabLst/>
              <a:defRPr/>
            </a:pPr>
            <a:r>
              <a:rPr lang="en-GB" dirty="0">
                <a:cs typeface="Calibri" panose="020F0502020204030204" pitchFamily="34" charset="0"/>
              </a:rPr>
              <a:t>In an open prison, granted day release in January 2023</a:t>
            </a:r>
            <a:endParaRPr kumimoji="0" lang="en-GB" b="0" i="0" u="none" strike="noStrike" kern="1200" cap="none" spc="0" normalizeH="0" baseline="0" noProof="0" dirty="0">
              <a:ln>
                <a:noFill/>
              </a:ln>
              <a:effectLst/>
              <a:uLnTx/>
              <a:uFillTx/>
              <a:cs typeface="Calibri" panose="020F0502020204030204" pitchFamily="34" charset="0"/>
            </a:endParaRP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3081" name="Rectangle 308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5" name="Rectangle 308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7" name="Rectangle 308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Who murdered Lynette White? Jeffrey ...">
            <a:extLst>
              <a:ext uri="{FF2B5EF4-FFF2-40B4-BE49-F238E27FC236}">
                <a16:creationId xmlns:a16="http://schemas.microsoft.com/office/drawing/2014/main" id="{73BB3B36-4B99-18AC-0FA4-6B2F17B730D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075967" y="1883011"/>
            <a:ext cx="4170530" cy="3123871"/>
          </a:xfrm>
          <a:prstGeom prst="rect">
            <a:avLst/>
          </a:prstGeom>
          <a:noFill/>
          <a:extLst>
            <a:ext uri="{909E8E84-426E-40DD-AFC4-6F175D3DCCD1}">
              <a14:hiddenFill xmlns:a14="http://schemas.microsoft.com/office/drawing/2010/main">
                <a:solidFill>
                  <a:srgbClr val="FFFFFF"/>
                </a:solidFill>
              </a14:hiddenFill>
            </a:ext>
          </a:extLst>
        </p:spPr>
      </p:pic>
      <p:pic>
        <p:nvPicPr>
          <p:cNvPr id="18" name="Audio 17">
            <a:hlinkClick r:id="" action="ppaction://media"/>
            <a:extLst>
              <a:ext uri="{FF2B5EF4-FFF2-40B4-BE49-F238E27FC236}">
                <a16:creationId xmlns:a16="http://schemas.microsoft.com/office/drawing/2014/main" id="{600382C2-20FD-0DE9-8EFE-9B92F86A546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4894184"/>
      </p:ext>
    </p:extLst>
  </p:cSld>
  <p:clrMapOvr>
    <a:masterClrMapping/>
  </p:clrMapOvr>
  <mc:AlternateContent xmlns:mc="http://schemas.openxmlformats.org/markup-compatibility/2006">
    <mc:Choice xmlns:p14="http://schemas.microsoft.com/office/powerpoint/2010/main" Requires="p14">
      <p:transition spd="slow" p14:dur="2000" advTm="60929"/>
    </mc:Choice>
    <mc:Fallback>
      <p:transition spd="slow" advTm="60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7E5F6-A2F7-DF89-95AA-BC2899656FD4}"/>
              </a:ext>
            </a:extLst>
          </p:cNvPr>
          <p:cNvSpPr>
            <a:spLocks noGrp="1"/>
          </p:cNvSpPr>
          <p:nvPr>
            <p:ph type="title"/>
          </p:nvPr>
        </p:nvSpPr>
        <p:spPr>
          <a:xfrm>
            <a:off x="1136397" y="502021"/>
            <a:ext cx="4959603" cy="1642969"/>
          </a:xfrm>
        </p:spPr>
        <p:txBody>
          <a:bodyPr anchor="b">
            <a:normAutofit/>
          </a:bodyPr>
          <a:lstStyle/>
          <a:p>
            <a:r>
              <a:rPr lang="en-GB" sz="4000" dirty="0"/>
              <a:t>Task</a:t>
            </a:r>
          </a:p>
        </p:txBody>
      </p:sp>
      <p:sp>
        <p:nvSpPr>
          <p:cNvPr id="3" name="Content Placeholder 2">
            <a:extLst>
              <a:ext uri="{FF2B5EF4-FFF2-40B4-BE49-F238E27FC236}">
                <a16:creationId xmlns:a16="http://schemas.microsoft.com/office/drawing/2014/main" id="{3C0A32A5-09F6-249A-7FC9-A6ADB5AEE79C}"/>
              </a:ext>
            </a:extLst>
          </p:cNvPr>
          <p:cNvSpPr>
            <a:spLocks noGrp="1"/>
          </p:cNvSpPr>
          <p:nvPr>
            <p:ph idx="1"/>
          </p:nvPr>
        </p:nvSpPr>
        <p:spPr>
          <a:xfrm>
            <a:off x="1136397" y="2418408"/>
            <a:ext cx="4959603" cy="3522569"/>
          </a:xfrm>
        </p:spPr>
        <p:txBody>
          <a:bodyPr anchor="t">
            <a:normAutofit fontScale="92500" lnSpcReduction="10000"/>
          </a:bodyPr>
          <a:lstStyle/>
          <a:p>
            <a:pPr marL="0" indent="0">
              <a:buNone/>
            </a:pPr>
            <a:r>
              <a:rPr lang="en-GB" sz="2400" dirty="0"/>
              <a:t>Before the session on Thursday- </a:t>
            </a:r>
          </a:p>
          <a:p>
            <a:r>
              <a:rPr lang="en-GB" sz="2400" dirty="0"/>
              <a:t>Conduct some research on the miner strike and the role of the police during this period in Wales.</a:t>
            </a:r>
          </a:p>
          <a:p>
            <a:r>
              <a:rPr lang="en-GB" sz="2400" dirty="0"/>
              <a:t>Explore the Cardiff Three case</a:t>
            </a:r>
          </a:p>
          <a:p>
            <a:r>
              <a:rPr lang="en-GB" sz="2400" dirty="0"/>
              <a:t> What are your thoughts on this period? How had the closing of the mines and the wrongful conviction of black males, impacted upon communities and their relationships with the police? </a:t>
            </a:r>
          </a:p>
          <a:p>
            <a:pPr marL="0" indent="0">
              <a:buNone/>
            </a:pPr>
            <a:endParaRPr lang="en-GB" sz="2000" dirty="0"/>
          </a:p>
        </p:txBody>
      </p:sp>
      <p:pic>
        <p:nvPicPr>
          <p:cNvPr id="5" name="Graphic 4" descr="Research with solid fill">
            <a:extLst>
              <a:ext uri="{FF2B5EF4-FFF2-40B4-BE49-F238E27FC236}">
                <a16:creationId xmlns:a16="http://schemas.microsoft.com/office/drawing/2014/main" id="{5D50B7E1-0BAA-F523-F839-A3CFEA385A2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512442" y="621610"/>
            <a:ext cx="5201023" cy="5201023"/>
          </a:xfrm>
          <a:prstGeom prst="rect">
            <a:avLst/>
          </a:prstGeom>
        </p:spPr>
      </p:pic>
      <p:sp>
        <p:nvSpPr>
          <p:cNvPr id="21" name="Rectangle 2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Audio 15">
            <a:hlinkClick r:id="" action="ppaction://media"/>
            <a:extLst>
              <a:ext uri="{FF2B5EF4-FFF2-40B4-BE49-F238E27FC236}">
                <a16:creationId xmlns:a16="http://schemas.microsoft.com/office/drawing/2014/main" id="{79EAA597-D6EE-813E-0328-ACE2170F247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8916419"/>
      </p:ext>
    </p:extLst>
  </p:cSld>
  <p:clrMapOvr>
    <a:masterClrMapping/>
  </p:clrMapOvr>
  <mc:AlternateContent xmlns:mc="http://schemas.openxmlformats.org/markup-compatibility/2006">
    <mc:Choice xmlns:p14="http://schemas.microsoft.com/office/powerpoint/2010/main" Requires="p14">
      <p:transition spd="slow" p14:dur="2000" advTm="88284"/>
    </mc:Choice>
    <mc:Fallback>
      <p:transition spd="slow" advTm="88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FEC43-8C0C-EFAC-D4B1-3978297F54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8B5146-7AB2-2C60-99B7-F73321D373F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D697821-818F-1100-2104-6CCABDE40A35}"/>
              </a:ext>
            </a:extLst>
          </p:cNvPr>
          <p:cNvPicPr>
            <a:picLocks noChangeAspect="1"/>
          </p:cNvPicPr>
          <p:nvPr/>
        </p:nvPicPr>
        <p:blipFill>
          <a:blip r:embed="rId4"/>
          <a:stretch>
            <a:fillRect/>
          </a:stretch>
        </p:blipFill>
        <p:spPr>
          <a:xfrm>
            <a:off x="0" y="10525"/>
            <a:ext cx="12192000" cy="6836950"/>
          </a:xfrm>
          <a:prstGeom prst="rect">
            <a:avLst/>
          </a:prstGeom>
        </p:spPr>
      </p:pic>
      <p:pic>
        <p:nvPicPr>
          <p:cNvPr id="11" name="Audio 10">
            <a:hlinkClick r:id="" action="ppaction://media"/>
            <a:extLst>
              <a:ext uri="{FF2B5EF4-FFF2-40B4-BE49-F238E27FC236}">
                <a16:creationId xmlns:a16="http://schemas.microsoft.com/office/drawing/2014/main" id="{FB9815DE-14A4-999C-BB32-A0B6292292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4290562"/>
      </p:ext>
    </p:extLst>
  </p:cSld>
  <p:clrMapOvr>
    <a:masterClrMapping/>
  </p:clrMapOvr>
  <mc:AlternateContent xmlns:mc="http://schemas.openxmlformats.org/markup-compatibility/2006">
    <mc:Choice xmlns:p14="http://schemas.microsoft.com/office/powerpoint/2010/main" Requires="p14">
      <p:transition spd="slow" p14:dur="2000" advTm="18093"/>
    </mc:Choice>
    <mc:Fallback>
      <p:transition spd="slow" advTm="18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3005C-BAD5-6475-ADCC-59F75DB377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does devolution mean for the UK?</a:t>
            </a:r>
          </a:p>
        </p:txBody>
      </p:sp>
      <p:sp>
        <p:nvSpPr>
          <p:cNvPr id="3" name="Content Placeholder 2">
            <a:extLst>
              <a:ext uri="{FF2B5EF4-FFF2-40B4-BE49-F238E27FC236}">
                <a16:creationId xmlns:a16="http://schemas.microsoft.com/office/drawing/2014/main" id="{05BE1171-479C-5985-F428-B6EC3D4B56F5}"/>
              </a:ext>
            </a:extLst>
          </p:cNvPr>
          <p:cNvSpPr>
            <a:spLocks noGrp="1"/>
          </p:cNvSpPr>
          <p:nvPr>
            <p:ph idx="1"/>
          </p:nvPr>
        </p:nvSpPr>
        <p:spPr>
          <a:xfrm>
            <a:off x="4810259" y="649480"/>
            <a:ext cx="6555347" cy="5546047"/>
          </a:xfrm>
        </p:spPr>
        <p:txBody>
          <a:bodyPr anchor="ctr">
            <a:normAutofit/>
          </a:bodyPr>
          <a:lstStyle/>
          <a:p>
            <a:pPr marL="0" indent="0">
              <a:buNone/>
            </a:pPr>
            <a:r>
              <a:rPr lang="en-GB" sz="3200" dirty="0"/>
              <a:t>Devolution is about how parliaments and governments make decisions. In the UK it means that there are separate legislatures and executives in Scotland, Wales and Northern Ireland. </a:t>
            </a:r>
          </a:p>
          <a:p>
            <a:endParaRPr lang="en-GB" sz="2000" dirty="0"/>
          </a:p>
        </p:txBody>
      </p:sp>
      <p:pic>
        <p:nvPicPr>
          <p:cNvPr id="19" name="Audio 18">
            <a:hlinkClick r:id="" action="ppaction://media"/>
            <a:extLst>
              <a:ext uri="{FF2B5EF4-FFF2-40B4-BE49-F238E27FC236}">
                <a16:creationId xmlns:a16="http://schemas.microsoft.com/office/drawing/2014/main" id="{C6C2EE05-C204-5028-FD52-AE3A1255B2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8844258"/>
      </p:ext>
    </p:extLst>
  </p:cSld>
  <p:clrMapOvr>
    <a:masterClrMapping/>
  </p:clrMapOvr>
  <mc:AlternateContent xmlns:mc="http://schemas.openxmlformats.org/markup-compatibility/2006">
    <mc:Choice xmlns:p14="http://schemas.microsoft.com/office/powerpoint/2010/main" Requires="p14">
      <p:transition spd="slow" p14:dur="2000" advTm="32184"/>
    </mc:Choice>
    <mc:Fallback>
      <p:transition spd="slow" advTm="32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istory of the Senedd">
            <a:hlinkClick r:id="" action="ppaction://media"/>
            <a:extLst>
              <a:ext uri="{FF2B5EF4-FFF2-40B4-BE49-F238E27FC236}">
                <a16:creationId xmlns:a16="http://schemas.microsoft.com/office/drawing/2014/main" id="{36E9BD1A-35AD-FAED-75CB-5F9E1486ACDA}"/>
              </a:ext>
            </a:extLst>
          </p:cNvPr>
          <p:cNvPicPr>
            <a:picLocks noGrp="1" noRot="1" noChangeAspect="1"/>
          </p:cNvPicPr>
          <p:nvPr>
            <p:ph idx="1"/>
            <a:videoFile r:link="rId1"/>
          </p:nvPr>
        </p:nvPicPr>
        <p:blipFill>
          <a:blip r:embed="rId4"/>
          <a:stretch>
            <a:fillRect/>
          </a:stretch>
        </p:blipFill>
        <p:spPr>
          <a:xfrm>
            <a:off x="2242343" y="1253331"/>
            <a:ext cx="7707313" cy="4351338"/>
          </a:xfrm>
          <a:prstGeom prst="rect">
            <a:avLst/>
          </a:prstGeom>
        </p:spPr>
      </p:pic>
      <p:sp>
        <p:nvSpPr>
          <p:cNvPr id="2" name="TextBox 1">
            <a:extLst>
              <a:ext uri="{FF2B5EF4-FFF2-40B4-BE49-F238E27FC236}">
                <a16:creationId xmlns:a16="http://schemas.microsoft.com/office/drawing/2014/main" id="{AFF78CFA-E5E6-9CD4-A77A-CDE30E32637F}"/>
              </a:ext>
            </a:extLst>
          </p:cNvPr>
          <p:cNvSpPr txBox="1"/>
          <p:nvPr/>
        </p:nvSpPr>
        <p:spPr>
          <a:xfrm>
            <a:off x="914400" y="267629"/>
            <a:ext cx="10861288" cy="584775"/>
          </a:xfrm>
          <a:prstGeom prst="rect">
            <a:avLst/>
          </a:prstGeom>
          <a:noFill/>
        </p:spPr>
        <p:txBody>
          <a:bodyPr wrap="square" rtlCol="0">
            <a:spAutoFit/>
          </a:bodyPr>
          <a:lstStyle/>
          <a:p>
            <a:r>
              <a:rPr lang="en-GB" sz="3200" dirty="0"/>
              <a:t>Brief video on the Senedd beginning </a:t>
            </a:r>
          </a:p>
        </p:txBody>
      </p:sp>
    </p:spTree>
    <p:extLst>
      <p:ext uri="{BB962C8B-B14F-4D97-AF65-F5344CB8AC3E}">
        <p14:creationId xmlns:p14="http://schemas.microsoft.com/office/powerpoint/2010/main" val="2734417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99AC8-1FD5-FA10-3B32-99735985977E}"/>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How does devolution look?</a:t>
            </a:r>
          </a:p>
        </p:txBody>
      </p:sp>
      <p:graphicFrame>
        <p:nvGraphicFramePr>
          <p:cNvPr id="5" name="Content Placeholder 2">
            <a:extLst>
              <a:ext uri="{FF2B5EF4-FFF2-40B4-BE49-F238E27FC236}">
                <a16:creationId xmlns:a16="http://schemas.microsoft.com/office/drawing/2014/main" id="{B479594A-3972-2E80-9CA9-4AB985DDF061}"/>
              </a:ext>
            </a:extLst>
          </p:cNvPr>
          <p:cNvGraphicFramePr>
            <a:graphicFrameLocks noGrp="1"/>
          </p:cNvGraphicFramePr>
          <p:nvPr>
            <p:ph idx="1"/>
            <p:extLst>
              <p:ext uri="{D42A27DB-BD31-4B8C-83A1-F6EECF244321}">
                <p14:modId xmlns:p14="http://schemas.microsoft.com/office/powerpoint/2010/main" val="2432699696"/>
              </p:ext>
            </p:extLst>
          </p:nvPr>
        </p:nvGraphicFramePr>
        <p:xfrm>
          <a:off x="4644639" y="884254"/>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7" name="Audio 26">
            <a:hlinkClick r:id="" action="ppaction://media"/>
            <a:extLst>
              <a:ext uri="{FF2B5EF4-FFF2-40B4-BE49-F238E27FC236}">
                <a16:creationId xmlns:a16="http://schemas.microsoft.com/office/drawing/2014/main" id="{4BB0C0D4-A941-9D1B-5955-8A58FFE9B0A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2628912"/>
      </p:ext>
    </p:extLst>
  </p:cSld>
  <p:clrMapOvr>
    <a:masterClrMapping/>
  </p:clrMapOvr>
  <mc:AlternateContent xmlns:mc="http://schemas.openxmlformats.org/markup-compatibility/2006">
    <mc:Choice xmlns:p14="http://schemas.microsoft.com/office/powerpoint/2010/main" Requires="p14">
      <p:transition spd="slow" p14:dur="2000" advTm="87681"/>
    </mc:Choice>
    <mc:Fallback>
      <p:transition spd="slow" advTm="87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Content Placeholder 4">
            <a:extLst>
              <a:ext uri="{FF2B5EF4-FFF2-40B4-BE49-F238E27FC236}">
                <a16:creationId xmlns:a16="http://schemas.microsoft.com/office/drawing/2014/main" id="{D17CCF26-E90C-0CB7-94DF-DCD069A9DB30}"/>
              </a:ext>
            </a:extLst>
          </p:cNvPr>
          <p:cNvPicPr>
            <a:picLocks noGrp="1" noChangeAspect="1"/>
          </p:cNvPicPr>
          <p:nvPr>
            <p:ph idx="1"/>
          </p:nvPr>
        </p:nvPicPr>
        <p:blipFill>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18354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FF70E-DEF2-95D4-A666-96D3479EF7E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Devolution, Justice and Policing</a:t>
            </a:r>
          </a:p>
        </p:txBody>
      </p:sp>
      <p:sp>
        <p:nvSpPr>
          <p:cNvPr id="3" name="Content Placeholder 2">
            <a:extLst>
              <a:ext uri="{FF2B5EF4-FFF2-40B4-BE49-F238E27FC236}">
                <a16:creationId xmlns:a16="http://schemas.microsoft.com/office/drawing/2014/main" id="{9F8EA233-9D35-5CE2-1E91-A6FB5A0C4DE7}"/>
              </a:ext>
            </a:extLst>
          </p:cNvPr>
          <p:cNvSpPr>
            <a:spLocks noGrp="1"/>
          </p:cNvSpPr>
          <p:nvPr>
            <p:ph idx="1"/>
          </p:nvPr>
        </p:nvSpPr>
        <p:spPr>
          <a:xfrm>
            <a:off x="4109701" y="702885"/>
            <a:ext cx="4331523" cy="5546047"/>
          </a:xfrm>
        </p:spPr>
        <p:txBody>
          <a:bodyPr anchor="ctr">
            <a:normAutofit/>
          </a:bodyPr>
          <a:lstStyle/>
          <a:p>
            <a:r>
              <a:rPr lang="en-GB" sz="2400" dirty="0">
                <a:latin typeface="Aptos" panose="020B0004020202020204" pitchFamily="34" charset="0"/>
                <a:cs typeface="Arial" panose="020B0604020202020204" pitchFamily="34" charset="0"/>
              </a:rPr>
              <a:t>The Independent Commission on the Constitutional Future of Wales has recommended that The UK Government should agree to the legislative and executive devolution of responsibility for justice and policing to the Senedd and Welsh Government.</a:t>
            </a:r>
          </a:p>
          <a:p>
            <a:r>
              <a:rPr lang="en-GB" sz="2400" dirty="0">
                <a:latin typeface="Aptos" panose="020B0004020202020204" pitchFamily="34" charset="0"/>
                <a:cs typeface="Arial" panose="020B0604020202020204" pitchFamily="34" charset="0"/>
              </a:rPr>
              <a:t>The two Governments should agree a timescale for this.</a:t>
            </a:r>
          </a:p>
          <a:p>
            <a:r>
              <a:rPr lang="en-GB" sz="2400" dirty="0">
                <a:latin typeface="Aptos" panose="020B0004020202020204" pitchFamily="34" charset="0"/>
                <a:cs typeface="Arial" panose="020B0604020202020204" pitchFamily="34" charset="0"/>
              </a:rPr>
              <a:t>Starting with policing, probation and youth justice services.</a:t>
            </a:r>
          </a:p>
        </p:txBody>
      </p:sp>
      <p:pic>
        <p:nvPicPr>
          <p:cNvPr id="5" name="Picture 4">
            <a:extLst>
              <a:ext uri="{FF2B5EF4-FFF2-40B4-BE49-F238E27FC236}">
                <a16:creationId xmlns:a16="http://schemas.microsoft.com/office/drawing/2014/main" id="{3C8F99C8-5579-D05F-D8BE-E95B6B50EFF3}"/>
              </a:ext>
            </a:extLst>
          </p:cNvPr>
          <p:cNvPicPr>
            <a:picLocks noChangeAspect="1"/>
          </p:cNvPicPr>
          <p:nvPr/>
        </p:nvPicPr>
        <p:blipFill>
          <a:blip r:embed="rId5"/>
          <a:srcRect r="32177" b="2"/>
          <a:stretch/>
        </p:blipFill>
        <p:spPr>
          <a:xfrm>
            <a:off x="8542000" y="1077516"/>
            <a:ext cx="3546175" cy="3686069"/>
          </a:xfrm>
          <a:prstGeom prst="rect">
            <a:avLst/>
          </a:prstGeom>
        </p:spPr>
      </p:pic>
      <p:sp>
        <p:nvSpPr>
          <p:cNvPr id="6" name="TextBox 5">
            <a:extLst>
              <a:ext uri="{FF2B5EF4-FFF2-40B4-BE49-F238E27FC236}">
                <a16:creationId xmlns:a16="http://schemas.microsoft.com/office/drawing/2014/main" id="{6DC92F64-61D9-23D6-A862-E8095D1119D0}"/>
              </a:ext>
            </a:extLst>
          </p:cNvPr>
          <p:cNvSpPr txBox="1"/>
          <p:nvPr/>
        </p:nvSpPr>
        <p:spPr>
          <a:xfrm>
            <a:off x="8466333" y="5339575"/>
            <a:ext cx="3819595"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hlinkClick r:id="rId6"/>
              </a:rPr>
              <a:t>Final Report of The Independent Commission on the Constitutional Future of Wales</a:t>
            </a: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22" name="Audio 21">
            <a:hlinkClick r:id="" action="ppaction://media"/>
            <a:extLst>
              <a:ext uri="{FF2B5EF4-FFF2-40B4-BE49-F238E27FC236}">
                <a16:creationId xmlns:a16="http://schemas.microsoft.com/office/drawing/2014/main" id="{BCAC3062-BD38-EC0B-D99E-DBAB680E8D2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2682732"/>
      </p:ext>
    </p:extLst>
  </p:cSld>
  <p:clrMapOvr>
    <a:masterClrMapping/>
  </p:clrMapOvr>
  <mc:AlternateContent xmlns:mc="http://schemas.openxmlformats.org/markup-compatibility/2006">
    <mc:Choice xmlns:p14="http://schemas.microsoft.com/office/powerpoint/2010/main" Requires="p14">
      <p:transition spd="slow" p14:dur="2000" advTm="144569"/>
    </mc:Choice>
    <mc:Fallback>
      <p:transition spd="slow" advTm="144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71823E-1A32-5A94-3E2A-498C11449EDA}"/>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Legislation in Wales</a:t>
            </a:r>
            <a:br>
              <a:rPr lang="en-US" sz="5400">
                <a:solidFill>
                  <a:schemeClr val="bg1">
                    <a:lumMod val="95000"/>
                    <a:lumOff val="5000"/>
                  </a:schemeClr>
                </a:solidFill>
              </a:rPr>
            </a:br>
            <a:r>
              <a:rPr lang="en-US" sz="5400">
                <a:solidFill>
                  <a:schemeClr val="bg1">
                    <a:lumMod val="95000"/>
                    <a:lumOff val="5000"/>
                  </a:schemeClr>
                </a:solidFill>
              </a:rPr>
              <a:t>The Welsh language</a:t>
            </a:r>
          </a:p>
        </p:txBody>
      </p:sp>
    </p:spTree>
    <p:extLst>
      <p:ext uri="{BB962C8B-B14F-4D97-AF65-F5344CB8AC3E}">
        <p14:creationId xmlns:p14="http://schemas.microsoft.com/office/powerpoint/2010/main" val="304324385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6E442A-D739-7E25-44AB-4001D09FED68}"/>
              </a:ext>
            </a:extLst>
          </p:cNvPr>
          <p:cNvPicPr>
            <a:picLocks noChangeAspect="1"/>
          </p:cNvPicPr>
          <p:nvPr/>
        </p:nvPicPr>
        <p:blipFill>
          <a:blip r:embed="rId5">
            <a:duotone>
              <a:schemeClr val="bg2">
                <a:shade val="45000"/>
                <a:satMod val="135000"/>
              </a:schemeClr>
              <a:prstClr val="white"/>
            </a:duotone>
          </a:blip>
          <a:srcRect t="4007" b="248"/>
          <a:stretch/>
        </p:blipFill>
        <p:spPr>
          <a:xfrm>
            <a:off x="20" y="10"/>
            <a:ext cx="12191980" cy="6857990"/>
          </a:xfrm>
          <a:prstGeom prst="rect">
            <a:avLst/>
          </a:prstGeom>
        </p:spPr>
      </p:pic>
      <p:sp>
        <p:nvSpPr>
          <p:cNvPr id="53" name="Rectangle 5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563CF-64A7-84AF-E51D-2D72002B1FA6}"/>
              </a:ext>
            </a:extLst>
          </p:cNvPr>
          <p:cNvSpPr>
            <a:spLocks noGrp="1"/>
          </p:cNvSpPr>
          <p:nvPr>
            <p:ph type="title"/>
          </p:nvPr>
        </p:nvSpPr>
        <p:spPr>
          <a:xfrm>
            <a:off x="838200" y="365125"/>
            <a:ext cx="10515600" cy="1325563"/>
          </a:xfrm>
        </p:spPr>
        <p:txBody>
          <a:bodyPr>
            <a:normAutofit/>
          </a:bodyPr>
          <a:lstStyle/>
          <a:p>
            <a:r>
              <a:rPr lang="en-GB"/>
              <a:t>Welsh Language Act 1993</a:t>
            </a:r>
          </a:p>
        </p:txBody>
      </p:sp>
      <p:graphicFrame>
        <p:nvGraphicFramePr>
          <p:cNvPr id="16" name="Content Placeholder 2">
            <a:extLst>
              <a:ext uri="{FF2B5EF4-FFF2-40B4-BE49-F238E27FC236}">
                <a16:creationId xmlns:a16="http://schemas.microsoft.com/office/drawing/2014/main" id="{30744662-9209-4EF0-FE29-8B56027655E7}"/>
              </a:ext>
            </a:extLst>
          </p:cNvPr>
          <p:cNvGraphicFramePr>
            <a:graphicFrameLocks noGrp="1"/>
          </p:cNvGraphicFramePr>
          <p:nvPr>
            <p:ph idx="1"/>
            <p:extLst>
              <p:ext uri="{D42A27DB-BD31-4B8C-83A1-F6EECF244321}">
                <p14:modId xmlns:p14="http://schemas.microsoft.com/office/powerpoint/2010/main" val="34743071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5" name="Audio 14">
            <a:hlinkClick r:id="" action="ppaction://media"/>
            <a:extLst>
              <a:ext uri="{FF2B5EF4-FFF2-40B4-BE49-F238E27FC236}">
                <a16:creationId xmlns:a16="http://schemas.microsoft.com/office/drawing/2014/main" id="{7E6B33BF-C746-7BF3-17CA-9B2FBE14127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5965066"/>
      </p:ext>
    </p:extLst>
  </p:cSld>
  <p:clrMapOvr>
    <a:masterClrMapping/>
  </p:clrMapOvr>
  <mc:AlternateContent xmlns:mc="http://schemas.openxmlformats.org/markup-compatibility/2006">
    <mc:Choice xmlns:p14="http://schemas.microsoft.com/office/powerpoint/2010/main" Requires="p14">
      <p:transition spd="slow" p14:dur="2000" advTm="5981"/>
    </mc:Choice>
    <mc:Fallback>
      <p:transition spd="slow" advTm="5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58AFA-0EC9-E95C-BD75-BBA7F60EDD42}"/>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Welsh Language (Wales) Measure 2011</a:t>
            </a:r>
          </a:p>
        </p:txBody>
      </p:sp>
      <p:graphicFrame>
        <p:nvGraphicFramePr>
          <p:cNvPr id="14" name="Content Placeholder 2">
            <a:extLst>
              <a:ext uri="{FF2B5EF4-FFF2-40B4-BE49-F238E27FC236}">
                <a16:creationId xmlns:a16="http://schemas.microsoft.com/office/drawing/2014/main" id="{ED4FAB60-0AD9-40E4-FBD1-5F8C4E921129}"/>
              </a:ext>
            </a:extLst>
          </p:cNvPr>
          <p:cNvGraphicFramePr>
            <a:graphicFrameLocks noGrp="1"/>
          </p:cNvGraphicFramePr>
          <p:nvPr>
            <p:ph idx="1"/>
            <p:extLst>
              <p:ext uri="{D42A27DB-BD31-4B8C-83A1-F6EECF244321}">
                <p14:modId xmlns:p14="http://schemas.microsoft.com/office/powerpoint/2010/main" val="209809675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1" name="Audio 30">
            <a:hlinkClick r:id="" action="ppaction://media"/>
            <a:extLst>
              <a:ext uri="{FF2B5EF4-FFF2-40B4-BE49-F238E27FC236}">
                <a16:creationId xmlns:a16="http://schemas.microsoft.com/office/drawing/2014/main" id="{C1B8EC48-CED8-F6F3-06C0-9FF290DB827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8136230"/>
      </p:ext>
    </p:extLst>
  </p:cSld>
  <p:clrMapOvr>
    <a:masterClrMapping/>
  </p:clrMapOvr>
  <mc:AlternateContent xmlns:mc="http://schemas.openxmlformats.org/markup-compatibility/2006">
    <mc:Choice xmlns:p14="http://schemas.microsoft.com/office/powerpoint/2010/main" Requires="p14">
      <p:transition spd="slow" p14:dur="2000" advTm="171786"/>
    </mc:Choice>
    <mc:Fallback>
      <p:transition spd="slow" advTm="171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303A-A718-C33A-BF3B-8C4E66AC3E67}"/>
              </a:ext>
            </a:extLst>
          </p:cNvPr>
          <p:cNvSpPr>
            <a:spLocks noGrp="1"/>
          </p:cNvSpPr>
          <p:nvPr>
            <p:ph type="title"/>
          </p:nvPr>
        </p:nvSpPr>
        <p:spPr/>
        <p:txBody>
          <a:bodyPr/>
          <a:lstStyle/>
          <a:p>
            <a:r>
              <a:rPr lang="en-GB" dirty="0"/>
              <a:t>Why the measure was introduced</a:t>
            </a:r>
          </a:p>
        </p:txBody>
      </p:sp>
      <p:pic>
        <p:nvPicPr>
          <p:cNvPr id="6" name="Online Media 5" title="Proposed Welsh Language Measure">
            <a:hlinkClick r:id="" action="ppaction://media"/>
            <a:extLst>
              <a:ext uri="{FF2B5EF4-FFF2-40B4-BE49-F238E27FC236}">
                <a16:creationId xmlns:a16="http://schemas.microsoft.com/office/drawing/2014/main" id="{5BD10241-2871-AD6E-2024-ABB36B3CB9EC}"/>
              </a:ext>
            </a:extLst>
          </p:cNvPr>
          <p:cNvPicPr>
            <a:picLocks noGrp="1" noRot="1" noChangeAspect="1"/>
          </p:cNvPicPr>
          <p:nvPr>
            <p:ph idx="1"/>
            <a:videoFile r:link="rId1"/>
          </p:nvPr>
        </p:nvPicPr>
        <p:blipFill>
          <a:blip r:embed="rId6"/>
          <a:stretch>
            <a:fillRect/>
          </a:stretch>
        </p:blipFill>
        <p:spPr>
          <a:xfrm>
            <a:off x="2244725" y="1825625"/>
            <a:ext cx="7700963" cy="4351338"/>
          </a:xfrm>
          <a:prstGeom prst="rect">
            <a:avLst/>
          </a:prstGeom>
        </p:spPr>
      </p:pic>
      <p:sp>
        <p:nvSpPr>
          <p:cNvPr id="5" name="TextBox 4">
            <a:extLst>
              <a:ext uri="{FF2B5EF4-FFF2-40B4-BE49-F238E27FC236}">
                <a16:creationId xmlns:a16="http://schemas.microsoft.com/office/drawing/2014/main" id="{77FB41D3-20B6-98BC-4F46-18CB545CE870}"/>
              </a:ext>
            </a:extLst>
          </p:cNvPr>
          <p:cNvSpPr txBox="1"/>
          <p:nvPr/>
        </p:nvSpPr>
        <p:spPr>
          <a:xfrm>
            <a:off x="3045348" y="6311900"/>
            <a:ext cx="6099716" cy="369332"/>
          </a:xfrm>
          <a:prstGeom prst="rect">
            <a:avLst/>
          </a:prstGeom>
          <a:noFill/>
        </p:spPr>
        <p:txBody>
          <a:bodyPr wrap="square">
            <a:spAutoFit/>
          </a:bodyPr>
          <a:lstStyle/>
          <a:p>
            <a:r>
              <a:rPr lang="en-GB" dirty="0"/>
              <a:t>https://www.youtube.com/watch?v=LauqCJukpvg</a:t>
            </a:r>
          </a:p>
        </p:txBody>
      </p:sp>
      <p:pic>
        <p:nvPicPr>
          <p:cNvPr id="21" name="Audio 20">
            <a:hlinkClick r:id="" action="ppaction://media"/>
            <a:extLst>
              <a:ext uri="{FF2B5EF4-FFF2-40B4-BE49-F238E27FC236}">
                <a16:creationId xmlns:a16="http://schemas.microsoft.com/office/drawing/2014/main" id="{029715A2-0643-9237-514A-1C3032FBF36B}"/>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406172"/>
      </p:ext>
    </p:extLst>
  </p:cSld>
  <p:clrMapOvr>
    <a:masterClrMapping/>
  </p:clrMapOvr>
  <mc:AlternateContent xmlns:mc="http://schemas.openxmlformats.org/markup-compatibility/2006">
    <mc:Choice xmlns:p14="http://schemas.microsoft.com/office/powerpoint/2010/main" Requires="p14">
      <p:transition spd="slow" p14:dur="2000" advTm="23357"/>
    </mc:Choice>
    <mc:Fallback>
      <p:transition spd="slow" advTm="233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audio isNarration="1">
              <p:cMediaNode vol="80000" showWhenStopped="0">
                <p:cTn id="17" fill="hold" display="0">
                  <p:stCondLst>
                    <p:cond delay="indefinite"/>
                  </p:stCondLst>
                  <p:endCondLst>
                    <p:cond evt="onStopAudio" delay="0">
                      <p:tgtEl>
                        <p:sldTgt/>
                      </p:tgtEl>
                    </p:cond>
                  </p:endCondLst>
                </p:cTn>
                <p:tgtEl>
                  <p:spTgt spid="21"/>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B3DDEB-E8BF-0848-8C6C-98219305FBDD}"/>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Why is Welsh important?</a:t>
            </a:r>
          </a:p>
        </p:txBody>
      </p:sp>
      <p:pic>
        <p:nvPicPr>
          <p:cNvPr id="4" name="Online Media 3" title="Welsh Language Rights Day 2021: Police">
            <a:hlinkClick r:id="" action="ppaction://media"/>
            <a:extLst>
              <a:ext uri="{FF2B5EF4-FFF2-40B4-BE49-F238E27FC236}">
                <a16:creationId xmlns:a16="http://schemas.microsoft.com/office/drawing/2014/main" id="{B3BBD8EE-EEF7-05E7-7B7F-CD3286588A0D}"/>
              </a:ext>
            </a:extLst>
          </p:cNvPr>
          <p:cNvPicPr>
            <a:picLocks noGrp="1" noRot="1" noChangeAspect="1"/>
          </p:cNvPicPr>
          <p:nvPr>
            <p:ph idx="1"/>
            <a:videoFile r:link="rId1"/>
          </p:nvPr>
        </p:nvPicPr>
        <p:blipFill>
          <a:blip r:embed="rId6"/>
          <a:stretch>
            <a:fillRect/>
          </a:stretch>
        </p:blipFill>
        <p:spPr>
          <a:xfrm>
            <a:off x="1999331" y="557189"/>
            <a:ext cx="8193338" cy="4629236"/>
          </a:xfrm>
          <a:prstGeom prst="rect">
            <a:avLst/>
          </a:prstGeom>
        </p:spPr>
      </p:pic>
      <p:pic>
        <p:nvPicPr>
          <p:cNvPr id="17" name="Audio 16">
            <a:hlinkClick r:id="" action="ppaction://media"/>
            <a:extLst>
              <a:ext uri="{FF2B5EF4-FFF2-40B4-BE49-F238E27FC236}">
                <a16:creationId xmlns:a16="http://schemas.microsoft.com/office/drawing/2014/main" id="{B718457A-1950-3101-0F40-E152C633345C}"/>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6878129"/>
      </p:ext>
    </p:extLst>
  </p:cSld>
  <p:clrMapOvr>
    <a:masterClrMapping/>
  </p:clrMapOvr>
  <mc:AlternateContent xmlns:mc="http://schemas.openxmlformats.org/markup-compatibility/2006">
    <mc:Choice xmlns:p14="http://schemas.microsoft.com/office/powerpoint/2010/main" Requires="p14">
      <p:transition spd="slow" p14:dur="2000" advTm="43496"/>
    </mc:Choice>
    <mc:Fallback>
      <p:transition spd="slow" advTm="43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17"/>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44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a:hlinkClick r:id="rId5"/>
            <a:extLst>
              <a:ext uri="{FF2B5EF4-FFF2-40B4-BE49-F238E27FC236}">
                <a16:creationId xmlns:a16="http://schemas.microsoft.com/office/drawing/2014/main" id="{C999D14C-0386-6D6D-7AA0-BEFFEFCE93A5}"/>
              </a:ext>
            </a:extLst>
          </p:cNvPr>
          <p:cNvPicPr>
            <a:picLocks noGrp="1" noChangeAspect="1"/>
          </p:cNvPicPr>
          <p:nvPr>
            <p:ph idx="1"/>
          </p:nvPr>
        </p:nvPicPr>
        <p:blipFill>
          <a:blip r:embed="rId6"/>
          <a:stretch>
            <a:fillRect/>
          </a:stretch>
        </p:blipFill>
        <p:spPr>
          <a:xfrm>
            <a:off x="4160054" y="643467"/>
            <a:ext cx="3871891" cy="5571066"/>
          </a:xfrm>
          <a:prstGeom prst="rect">
            <a:avLst/>
          </a:prstGeom>
        </p:spPr>
      </p:pic>
      <p:pic>
        <p:nvPicPr>
          <p:cNvPr id="10" name="Audio 9">
            <a:hlinkClick r:id="" action="ppaction://media"/>
            <a:extLst>
              <a:ext uri="{FF2B5EF4-FFF2-40B4-BE49-F238E27FC236}">
                <a16:creationId xmlns:a16="http://schemas.microsoft.com/office/drawing/2014/main" id="{5E8EC33E-BBDD-0191-24AB-8DE4E5E11A8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6223701"/>
      </p:ext>
    </p:extLst>
  </p:cSld>
  <p:clrMapOvr>
    <a:masterClrMapping/>
  </p:clrMapOvr>
  <mc:AlternateContent xmlns:mc="http://schemas.openxmlformats.org/markup-compatibility/2006">
    <mc:Choice xmlns:p14="http://schemas.microsoft.com/office/powerpoint/2010/main" Requires="p14">
      <p:transition spd="slow" p14:dur="2000" advTm="31535"/>
    </mc:Choice>
    <mc:Fallback>
      <p:transition spd="slow" advTm="31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3EC01-1A64-B5A3-0D1E-6A78A37F8BD6}"/>
              </a:ext>
            </a:extLst>
          </p:cNvPr>
          <p:cNvSpPr>
            <a:spLocks noGrp="1"/>
          </p:cNvSpPr>
          <p:nvPr>
            <p:ph type="title"/>
          </p:nvPr>
        </p:nvSpPr>
        <p:spPr/>
        <p:txBody>
          <a:bodyPr/>
          <a:lstStyle/>
          <a:p>
            <a:r>
              <a:rPr lang="en-GB" dirty="0"/>
              <a:t>Things to consider/think about before the session</a:t>
            </a:r>
          </a:p>
        </p:txBody>
      </p:sp>
      <p:sp>
        <p:nvSpPr>
          <p:cNvPr id="3" name="Content Placeholder 2">
            <a:extLst>
              <a:ext uri="{FF2B5EF4-FFF2-40B4-BE49-F238E27FC236}">
                <a16:creationId xmlns:a16="http://schemas.microsoft.com/office/drawing/2014/main" id="{4224F844-C37A-8EEA-841D-6473B0180092}"/>
              </a:ext>
            </a:extLst>
          </p:cNvPr>
          <p:cNvSpPr>
            <a:spLocks noGrp="1"/>
          </p:cNvSpPr>
          <p:nvPr>
            <p:ph idx="1"/>
          </p:nvPr>
        </p:nvSpPr>
        <p:spPr/>
        <p:txBody>
          <a:bodyPr/>
          <a:lstStyle/>
          <a:p>
            <a:r>
              <a:rPr lang="en-GB" dirty="0"/>
              <a:t>Why is it important for people to have access to information through the medium of Welsh?</a:t>
            </a:r>
          </a:p>
          <a:p>
            <a:r>
              <a:rPr lang="en-GB" dirty="0"/>
              <a:t>What would having a basic knowledge of the Welsh language bring to policing?</a:t>
            </a:r>
          </a:p>
        </p:txBody>
      </p:sp>
      <p:pic>
        <p:nvPicPr>
          <p:cNvPr id="9" name="Audio 8">
            <a:hlinkClick r:id="" action="ppaction://media"/>
            <a:extLst>
              <a:ext uri="{FF2B5EF4-FFF2-40B4-BE49-F238E27FC236}">
                <a16:creationId xmlns:a16="http://schemas.microsoft.com/office/drawing/2014/main" id="{D443C48D-BD10-F9C3-134A-FD381FED72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22613515"/>
      </p:ext>
    </p:extLst>
  </p:cSld>
  <p:clrMapOvr>
    <a:masterClrMapping/>
  </p:clrMapOvr>
  <mc:AlternateContent xmlns:mc="http://schemas.openxmlformats.org/markup-compatibility/2006">
    <mc:Choice xmlns:p14="http://schemas.microsoft.com/office/powerpoint/2010/main" Requires="p14">
      <p:transition spd="slow" p14:dur="2000" advTm="103911"/>
    </mc:Choice>
    <mc:Fallback>
      <p:transition spd="slow" advTm="103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974700A2-E58C-45E2-A5DF-A32B0D15BC82}">
  <ds:schemaRefs>
    <ds:schemaRef ds:uri="http://schemas.microsoft.com/sharepoint/v3/contenttype/forms"/>
  </ds:schemaRefs>
</ds:datastoreItem>
</file>

<file path=customXml/itemProps2.xml><?xml version="1.0" encoding="utf-8"?>
<ds:datastoreItem xmlns:ds="http://schemas.openxmlformats.org/officeDocument/2006/customXml" ds:itemID="{B4799592-D96D-43B9-9632-F822EDD6AC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EEE01F9-BBDA-4FE6-B7E2-0D6A5C92C0BB}">
  <ds:schemaRefs>
    <ds:schemaRef ds:uri="4eb0a523-77d0-454a-93a8-50ca111d3c44"/>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0e7fbce4-8ae7-4085-8b0a-9efa4c7cae6d"/>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524</TotalTime>
  <Words>2142</Words>
  <Application>Microsoft Office PowerPoint</Application>
  <PresentationFormat>Widescreen</PresentationFormat>
  <Paragraphs>177</Paragraphs>
  <Slides>33</Slides>
  <Notes>25</Notes>
  <HiddenSlides>0</HiddenSlides>
  <MMClips>32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33</vt:i4>
      </vt:variant>
    </vt:vector>
  </HeadingPairs>
  <TitlesOfParts>
    <vt:vector size="42" baseType="lpstr">
      <vt:lpstr>Aptos</vt:lpstr>
      <vt:lpstr>Aptos Display</vt:lpstr>
      <vt:lpstr>Arial</vt:lpstr>
      <vt:lpstr>Calibri</vt:lpstr>
      <vt:lpstr>Poppins</vt:lpstr>
      <vt:lpstr>ReithSans</vt:lpstr>
      <vt:lpstr>Symbol</vt:lpstr>
      <vt:lpstr>Office Theme</vt:lpstr>
      <vt:lpstr>1_Office Theme</vt:lpstr>
      <vt:lpstr>PowerPoint Presentation</vt:lpstr>
      <vt:lpstr>Plismona Cymru / Policing Wales</vt:lpstr>
      <vt:lpstr>Learning outcomes</vt:lpstr>
      <vt:lpstr>Assessment 1</vt:lpstr>
      <vt:lpstr>PowerPoint Presentation</vt:lpstr>
      <vt:lpstr>PowerPoint Presentation</vt:lpstr>
      <vt:lpstr>What events have impacted upon public perception /relationship of the police in Wales</vt:lpstr>
      <vt:lpstr>Miners Strike 1984</vt:lpstr>
      <vt:lpstr>The Miners Strike of 1984</vt:lpstr>
      <vt:lpstr>How did the miners strike impact upon communities in Wales?</vt:lpstr>
      <vt:lpstr>Impacts on communities</vt:lpstr>
      <vt:lpstr>Recommended watch</vt:lpstr>
      <vt:lpstr>Miners strike mini documentaries </vt:lpstr>
      <vt:lpstr>PowerPoint Presentation</vt:lpstr>
      <vt:lpstr>Murder of Lynette White 1998</vt:lpstr>
      <vt:lpstr>The Cardiff Three</vt:lpstr>
      <vt:lpstr>The Cardiff Three</vt:lpstr>
      <vt:lpstr>Conviction and Acquittal</vt:lpstr>
      <vt:lpstr>The actual murderer</vt:lpstr>
      <vt:lpstr>Task</vt:lpstr>
      <vt:lpstr>PowerPoint Presentation</vt:lpstr>
      <vt:lpstr>What does devolution mean for the UK?</vt:lpstr>
      <vt:lpstr>PowerPoint Presentation</vt:lpstr>
      <vt:lpstr>How does devolution look?</vt:lpstr>
      <vt:lpstr>PowerPoint Presentation</vt:lpstr>
      <vt:lpstr>Devolution, Justice and Policing</vt:lpstr>
      <vt:lpstr>Legislation in Wales The Welsh language</vt:lpstr>
      <vt:lpstr>Welsh Language Act 1993</vt:lpstr>
      <vt:lpstr>Welsh Language (Wales) Measure 2011</vt:lpstr>
      <vt:lpstr>Why the measure was introduced</vt:lpstr>
      <vt:lpstr>Why is Welsh important?</vt:lpstr>
      <vt:lpstr>PowerPoint Presentation</vt:lpstr>
      <vt:lpstr>Things to consider/think about before the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2025-01-26T15:36:27Z</dcterms:created>
  <dcterms:modified xsi:type="dcterms:W3CDTF">2025-01-27T15:41:47Z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