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8" autoAdjust="0"/>
    <p:restoredTop sz="94660"/>
  </p:normalViewPr>
  <p:slideViewPr>
    <p:cSldViewPr snapToGrid="0">
      <p:cViewPr varScale="1">
        <p:scale>
          <a:sx n="98" d="100"/>
          <a:sy n="98" d="100"/>
        </p:scale>
        <p:origin x="68" y="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93928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47050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73484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19666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00604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6650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6382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68633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80067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30137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7911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023955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D3FFB-21F4-D13D-3920-20DD3AA98393}"/>
              </a:ext>
            </a:extLst>
          </p:cNvPr>
          <p:cNvSpPr>
            <a:spLocks noGrp="1"/>
          </p:cNvSpPr>
          <p:nvPr>
            <p:ph type="ctrTitle"/>
          </p:nvPr>
        </p:nvSpPr>
        <p:spPr>
          <a:xfrm>
            <a:off x="703400" y="871758"/>
            <a:ext cx="5227171" cy="3871143"/>
          </a:xfrm>
        </p:spPr>
        <p:txBody>
          <a:bodyPr>
            <a:normAutofit/>
          </a:bodyPr>
          <a:lstStyle/>
          <a:p>
            <a:r>
              <a:rPr lang="en-GB" dirty="0"/>
              <a:t>Economic Downturn</a:t>
            </a:r>
          </a:p>
        </p:txBody>
      </p:sp>
      <p:sp>
        <p:nvSpPr>
          <p:cNvPr id="3" name="Subtitle 2">
            <a:extLst>
              <a:ext uri="{FF2B5EF4-FFF2-40B4-BE49-F238E27FC236}">
                <a16:creationId xmlns:a16="http://schemas.microsoft.com/office/drawing/2014/main" id="{AE276B83-F139-FE6A-34C0-0C364C32F6B9}"/>
              </a:ext>
            </a:extLst>
          </p:cNvPr>
          <p:cNvSpPr>
            <a:spLocks noGrp="1"/>
          </p:cNvSpPr>
          <p:nvPr>
            <p:ph type="subTitle" idx="1"/>
          </p:nvPr>
        </p:nvSpPr>
        <p:spPr>
          <a:xfrm>
            <a:off x="664646" y="2986493"/>
            <a:ext cx="4914900" cy="2804708"/>
          </a:xfrm>
        </p:spPr>
        <p:txBody>
          <a:bodyPr>
            <a:normAutofit/>
          </a:bodyPr>
          <a:lstStyle/>
          <a:p>
            <a:pPr>
              <a:lnSpc>
                <a:spcPct val="100000"/>
              </a:lnSpc>
            </a:pPr>
            <a:r>
              <a:rPr lang="en-GB" sz="1600" dirty="0"/>
              <a:t>Swansea’s post-deindustrialisation economic downturn led to long-term challenges in employment, health, and regeneration, particularly in the Lower Swansea Valley. The decline of heavy industries like copper smelting and manufacturing created structural unemployment, environmental degradation, and social inequality that still shape the city’s development today.</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A562067-7617-1CCF-7E50-2B82396A8ACB}"/>
              </a:ext>
            </a:extLst>
          </p:cNvPr>
          <p:cNvPicPr>
            <a:picLocks noChangeAspect="1"/>
          </p:cNvPicPr>
          <p:nvPr/>
        </p:nvPicPr>
        <p:blipFill>
          <a:blip r:embed="rId2"/>
          <a:srcRect l="14038" r="3185"/>
          <a:stretch>
            <a:fillRect/>
          </a:stretch>
        </p:blipFill>
        <p:spPr>
          <a:xfrm>
            <a:off x="6515100" y="10"/>
            <a:ext cx="5676900" cy="6857990"/>
          </a:xfrm>
          <a:prstGeom prst="rect">
            <a:avLst/>
          </a:prstGeom>
        </p:spPr>
      </p:pic>
    </p:spTree>
    <p:extLst>
      <p:ext uri="{BB962C8B-B14F-4D97-AF65-F5344CB8AC3E}">
        <p14:creationId xmlns:p14="http://schemas.microsoft.com/office/powerpoint/2010/main" val="2367901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39A677A-AE90-B9DC-DC11-16EA583753DE}"/>
              </a:ext>
            </a:extLst>
          </p:cNvPr>
          <p:cNvSpPr>
            <a:spLocks noGrp="1"/>
          </p:cNvSpPr>
          <p:nvPr>
            <p:ph type="title"/>
          </p:nvPr>
        </p:nvSpPr>
        <p:spPr>
          <a:xfrm>
            <a:off x="954823" y="1705460"/>
            <a:ext cx="4265763" cy="1593185"/>
          </a:xfrm>
        </p:spPr>
        <p:txBody>
          <a:bodyPr anchor="t">
            <a:normAutofit/>
          </a:bodyPr>
          <a:lstStyle/>
          <a:p>
            <a:pPr>
              <a:lnSpc>
                <a:spcPct val="90000"/>
              </a:lnSpc>
            </a:pPr>
            <a:r>
              <a:rPr lang="en-GB" sz="2600"/>
              <a:t>Historical Context: Swansea’s Industrial Decline</a:t>
            </a:r>
            <a:br>
              <a:rPr lang="en-GB" sz="2600"/>
            </a:br>
            <a:endParaRPr lang="en-GB" sz="2600"/>
          </a:p>
        </p:txBody>
      </p:sp>
      <p:sp>
        <p:nvSpPr>
          <p:cNvPr id="3" name="Content Placeholder 2">
            <a:extLst>
              <a:ext uri="{FF2B5EF4-FFF2-40B4-BE49-F238E27FC236}">
                <a16:creationId xmlns:a16="http://schemas.microsoft.com/office/drawing/2014/main" id="{1D09C68B-6ACF-7355-C7EE-4A67F80AB36E}"/>
              </a:ext>
            </a:extLst>
          </p:cNvPr>
          <p:cNvSpPr>
            <a:spLocks noGrp="1"/>
          </p:cNvSpPr>
          <p:nvPr>
            <p:ph idx="1"/>
          </p:nvPr>
        </p:nvSpPr>
        <p:spPr>
          <a:xfrm>
            <a:off x="5871353" y="1796458"/>
            <a:ext cx="5483190" cy="4457453"/>
          </a:xfrm>
        </p:spPr>
        <p:txBody>
          <a:bodyPr>
            <a:normAutofit/>
          </a:bodyPr>
          <a:lstStyle/>
          <a:p>
            <a:pPr marL="0" indent="0">
              <a:buNone/>
            </a:pPr>
            <a:r>
              <a:rPr lang="en-GB" dirty="0"/>
              <a:t>• 	Swansea was once known as “Copperopolis”, a global hub for copper smelting in the 19th century.</a:t>
            </a:r>
          </a:p>
          <a:p>
            <a:pPr marL="0" indent="0">
              <a:buNone/>
            </a:pPr>
            <a:r>
              <a:rPr lang="en-GB" dirty="0"/>
              <a:t>• 	The Lower Swansea Valley became one of Europe’s most polluted post-industrial landscapes after the collapse of copper and other heavy industries.</a:t>
            </a:r>
          </a:p>
          <a:p>
            <a:pPr marL="0" indent="0">
              <a:buNone/>
            </a:pPr>
            <a:r>
              <a:rPr lang="en-GB" dirty="0"/>
              <a:t>• 	Deindustrialisation accelerated in the mid-20th century, with closures of coal mines, metalworks, and manufacturing plants across South Wales.</a:t>
            </a:r>
          </a:p>
        </p:txBody>
      </p:sp>
      <p:cxnSp>
        <p:nvCxnSpPr>
          <p:cNvPr id="10" name="Straight Connector 9">
            <a:extLst>
              <a:ext uri="{FF2B5EF4-FFF2-40B4-BE49-F238E27FC236}">
                <a16:creationId xmlns:a16="http://schemas.microsoft.com/office/drawing/2014/main" id="{F6DB4BEA-22D1-9BE0-1F06-BAFE567B5E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435170"/>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9342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85BFB9D-411A-61AD-0EF6-35980663320F}"/>
              </a:ext>
            </a:extLst>
          </p:cNvPr>
          <p:cNvSpPr>
            <a:spLocks noGrp="1"/>
          </p:cNvSpPr>
          <p:nvPr>
            <p:ph type="title"/>
          </p:nvPr>
        </p:nvSpPr>
        <p:spPr>
          <a:xfrm>
            <a:off x="954823" y="1705460"/>
            <a:ext cx="4265763" cy="1593185"/>
          </a:xfrm>
        </p:spPr>
        <p:txBody>
          <a:bodyPr anchor="t">
            <a:normAutofit/>
          </a:bodyPr>
          <a:lstStyle/>
          <a:p>
            <a:pPr>
              <a:lnSpc>
                <a:spcPct val="90000"/>
              </a:lnSpc>
            </a:pPr>
            <a:r>
              <a:rPr lang="en-GB" sz="3600"/>
              <a:t>Economic and Social Impacts</a:t>
            </a:r>
            <a:br>
              <a:rPr lang="en-GB" sz="3600"/>
            </a:br>
            <a:endParaRPr lang="en-GB" sz="3600"/>
          </a:p>
        </p:txBody>
      </p:sp>
      <p:sp>
        <p:nvSpPr>
          <p:cNvPr id="3" name="Content Placeholder 2">
            <a:extLst>
              <a:ext uri="{FF2B5EF4-FFF2-40B4-BE49-F238E27FC236}">
                <a16:creationId xmlns:a16="http://schemas.microsoft.com/office/drawing/2014/main" id="{CE350C41-2989-794C-FDA5-793BC0650F8C}"/>
              </a:ext>
            </a:extLst>
          </p:cNvPr>
          <p:cNvSpPr>
            <a:spLocks noGrp="1"/>
          </p:cNvSpPr>
          <p:nvPr>
            <p:ph idx="1"/>
          </p:nvPr>
        </p:nvSpPr>
        <p:spPr>
          <a:xfrm>
            <a:off x="5871353" y="1796458"/>
            <a:ext cx="5483190" cy="4457453"/>
          </a:xfrm>
        </p:spPr>
        <p:txBody>
          <a:bodyPr>
            <a:normAutofit/>
          </a:bodyPr>
          <a:lstStyle/>
          <a:p>
            <a:pPr marL="0" indent="0">
              <a:lnSpc>
                <a:spcPct val="100000"/>
              </a:lnSpc>
              <a:buNone/>
            </a:pPr>
            <a:r>
              <a:rPr lang="en-GB" sz="1400"/>
              <a:t>• 	Employment Losses: Swansea’s employment rate dropped significantly post-industrialisation. As of 2023, it stood at 72.7%, below the Welsh average.</a:t>
            </a:r>
          </a:p>
          <a:p>
            <a:pPr marL="0" indent="0">
              <a:lnSpc>
                <a:spcPct val="100000"/>
              </a:lnSpc>
              <a:buNone/>
            </a:pPr>
            <a:r>
              <a:rPr lang="en-GB" sz="1400"/>
              <a:t>• 	Unemployment and Inactivity: Unemployment rose to 3.8%, with economic inactivity affecting large segments of the population.</a:t>
            </a:r>
          </a:p>
          <a:p>
            <a:pPr marL="0" indent="0">
              <a:lnSpc>
                <a:spcPct val="100000"/>
              </a:lnSpc>
              <a:buNone/>
            </a:pPr>
            <a:r>
              <a:rPr lang="en-GB" sz="1400"/>
              <a:t>• 	Skills Mismatch: Many workers lacked the qualifications needed for emerging service and tech sectors, leading to long-term unemployment and underemployment.</a:t>
            </a:r>
          </a:p>
          <a:p>
            <a:pPr marL="0" indent="0">
              <a:lnSpc>
                <a:spcPct val="100000"/>
              </a:lnSpc>
              <a:buNone/>
            </a:pPr>
            <a:r>
              <a:rPr lang="en-GB" sz="1400"/>
              <a:t>• 	Health and Well-being: Deindustrialisation contributed to worsening health outcomes, including mental health issues and reduced life expectancy in affected communities.</a:t>
            </a:r>
          </a:p>
          <a:p>
            <a:pPr marL="0" indent="0">
              <a:lnSpc>
                <a:spcPct val="100000"/>
              </a:lnSpc>
              <a:buNone/>
            </a:pPr>
            <a:r>
              <a:rPr lang="en-GB" sz="1400"/>
              <a:t>• 	Urban Decay: Industrial closures left behind derelict land and infrastructure, particularly in the Lower Swansea Valley, requiring extensive regeneration efforts.</a:t>
            </a:r>
          </a:p>
        </p:txBody>
      </p:sp>
      <p:cxnSp>
        <p:nvCxnSpPr>
          <p:cNvPr id="10" name="Straight Connector 9">
            <a:extLst>
              <a:ext uri="{FF2B5EF4-FFF2-40B4-BE49-F238E27FC236}">
                <a16:creationId xmlns:a16="http://schemas.microsoft.com/office/drawing/2014/main" id="{F6DB4BEA-22D1-9BE0-1F06-BAFE567B5E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435170"/>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628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33DFA-198E-3276-9E2B-ED8CCDB526BD}"/>
              </a:ext>
            </a:extLst>
          </p:cNvPr>
          <p:cNvSpPr>
            <a:spLocks noGrp="1"/>
          </p:cNvSpPr>
          <p:nvPr>
            <p:ph type="title"/>
          </p:nvPr>
        </p:nvSpPr>
        <p:spPr/>
        <p:txBody>
          <a:bodyPr>
            <a:normAutofit fontScale="90000"/>
          </a:bodyPr>
          <a:lstStyle/>
          <a:p>
            <a:r>
              <a:rPr lang="en-GB" dirty="0"/>
              <a:t>Regeneration and Recovery Efforts</a:t>
            </a:r>
            <a:br>
              <a:rPr lang="en-GB" dirty="0"/>
            </a:br>
            <a:endParaRPr lang="en-GB" dirty="0"/>
          </a:p>
        </p:txBody>
      </p:sp>
      <p:sp>
        <p:nvSpPr>
          <p:cNvPr id="3" name="Content Placeholder 2">
            <a:extLst>
              <a:ext uri="{FF2B5EF4-FFF2-40B4-BE49-F238E27FC236}">
                <a16:creationId xmlns:a16="http://schemas.microsoft.com/office/drawing/2014/main" id="{22913533-900B-AC24-E24D-B8EA01D813C2}"/>
              </a:ext>
            </a:extLst>
          </p:cNvPr>
          <p:cNvSpPr>
            <a:spLocks noGrp="1"/>
          </p:cNvSpPr>
          <p:nvPr>
            <p:ph idx="1"/>
          </p:nvPr>
        </p:nvSpPr>
        <p:spPr/>
        <p:txBody>
          <a:bodyPr/>
          <a:lstStyle/>
          <a:p>
            <a:pPr marL="0" indent="0">
              <a:buNone/>
            </a:pPr>
            <a:r>
              <a:rPr lang="en-GB" dirty="0"/>
              <a:t>• 	Environmental Clean-up: The Lower Swansea Valley Project was one of the UK’s first major post-industrial regeneration schemes, transforming polluted land into green spaces and commercial zones.</a:t>
            </a:r>
          </a:p>
          <a:p>
            <a:pPr marL="0" indent="0">
              <a:buNone/>
            </a:pPr>
            <a:r>
              <a:rPr lang="en-GB" dirty="0"/>
              <a:t>• 	Diversification: Swansea has shifted toward education, digital innovation, and tourism, with institutions like Swansea University playing a key role.</a:t>
            </a:r>
          </a:p>
          <a:p>
            <a:pPr marL="0" indent="0">
              <a:buNone/>
            </a:pPr>
            <a:r>
              <a:rPr lang="en-GB" dirty="0"/>
              <a:t>• 	Investment Initiatives: Projects like the Swansea Bay City Deal aim to create thousands of jobs in tech, energy, and life sciences.</a:t>
            </a:r>
          </a:p>
        </p:txBody>
      </p:sp>
    </p:spTree>
    <p:extLst>
      <p:ext uri="{BB962C8B-B14F-4D97-AF65-F5344CB8AC3E}">
        <p14:creationId xmlns:p14="http://schemas.microsoft.com/office/powerpoint/2010/main" val="3159540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3FF42-10A7-F550-3E63-F8626C68EDDA}"/>
              </a:ext>
            </a:extLst>
          </p:cNvPr>
          <p:cNvSpPr>
            <a:spLocks noGrp="1"/>
          </p:cNvSpPr>
          <p:nvPr>
            <p:ph type="title"/>
          </p:nvPr>
        </p:nvSpPr>
        <p:spPr/>
        <p:txBody>
          <a:bodyPr>
            <a:normAutofit fontScale="90000"/>
          </a:bodyPr>
          <a:lstStyle/>
          <a:p>
            <a:r>
              <a:rPr lang="en-GB" dirty="0"/>
              <a:t>Ongoing Challenges</a:t>
            </a:r>
            <a:br>
              <a:rPr lang="en-GB" dirty="0"/>
            </a:br>
            <a:endParaRPr lang="en-GB" dirty="0"/>
          </a:p>
        </p:txBody>
      </p:sp>
      <p:sp>
        <p:nvSpPr>
          <p:cNvPr id="3" name="Content Placeholder 2">
            <a:extLst>
              <a:ext uri="{FF2B5EF4-FFF2-40B4-BE49-F238E27FC236}">
                <a16:creationId xmlns:a16="http://schemas.microsoft.com/office/drawing/2014/main" id="{B2E77094-459A-2A0E-1C6D-2E0CE82EDCF5}"/>
              </a:ext>
            </a:extLst>
          </p:cNvPr>
          <p:cNvSpPr>
            <a:spLocks noGrp="1"/>
          </p:cNvSpPr>
          <p:nvPr>
            <p:ph idx="1"/>
          </p:nvPr>
        </p:nvSpPr>
        <p:spPr/>
        <p:txBody>
          <a:bodyPr/>
          <a:lstStyle/>
          <a:p>
            <a:pPr marL="0" indent="0">
              <a:buNone/>
            </a:pPr>
            <a:r>
              <a:rPr lang="en-GB" dirty="0"/>
              <a:t>• 	Persistent Inequality: Some communities still face poverty, low educational attainment, and limited access to services.</a:t>
            </a:r>
          </a:p>
          <a:p>
            <a:pPr marL="0" indent="0">
              <a:buNone/>
            </a:pPr>
            <a:r>
              <a:rPr lang="en-GB" dirty="0"/>
              <a:t>• 	Youth Employment: Young people in post-industrial areas often struggle to find stable, well-paying jobs.</a:t>
            </a:r>
          </a:p>
          <a:p>
            <a:pPr marL="0" indent="0">
              <a:buNone/>
            </a:pPr>
            <a:r>
              <a:rPr lang="en-GB" dirty="0"/>
              <a:t>• 	Place-Based Policy Needs: Tailored interventions are needed to address Swansea’s unique post-industrial legacy.</a:t>
            </a:r>
          </a:p>
          <a:p>
            <a:pPr marL="0" indent="0">
              <a:buNone/>
            </a:pPr>
            <a:endParaRPr lang="en-GB" dirty="0"/>
          </a:p>
        </p:txBody>
      </p:sp>
    </p:spTree>
    <p:extLst>
      <p:ext uri="{BB962C8B-B14F-4D97-AF65-F5344CB8AC3E}">
        <p14:creationId xmlns:p14="http://schemas.microsoft.com/office/powerpoint/2010/main" val="214015145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5</TotalTime>
  <Words>406</Words>
  <Application>Microsoft Office PowerPoint</Application>
  <PresentationFormat>Widescreen</PresentationFormat>
  <Paragraphs>20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Bierstadt</vt:lpstr>
      <vt:lpstr>Calisto MT</vt:lpstr>
      <vt:lpstr>Univers Condensed</vt:lpstr>
      <vt:lpstr>ChronicleVTI</vt:lpstr>
      <vt:lpstr>Economic Downturn</vt:lpstr>
      <vt:lpstr>Historical Context: Swansea’s Industrial Decline </vt:lpstr>
      <vt:lpstr>Economic and Social Impacts </vt:lpstr>
      <vt:lpstr>Regeneration and Recovery Efforts </vt:lpstr>
      <vt:lpstr>Ongoing Challenges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1</cp:revision>
  <dcterms:created xsi:type="dcterms:W3CDTF">2025-11-19T10:57:20Z</dcterms:created>
  <dcterms:modified xsi:type="dcterms:W3CDTF">2025-11-19T11:02:25Z</dcterms:modified>
</cp:coreProperties>
</file>