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6" r:id="rId1"/>
  </p:sldMasterIdLst>
  <p:sldIdLst>
    <p:sldId id="272" r:id="rId2"/>
    <p:sldId id="270" r:id="rId3"/>
    <p:sldId id="271" r:id="rId4"/>
    <p:sldId id="269" r:id="rId5"/>
    <p:sldId id="295" r:id="rId6"/>
    <p:sldId id="282" r:id="rId7"/>
    <p:sldId id="293" r:id="rId8"/>
    <p:sldId id="297" r:id="rId9"/>
    <p:sldId id="298" r:id="rId10"/>
    <p:sldId id="300" r:id="rId11"/>
    <p:sldId id="301" r:id="rId12"/>
    <p:sldId id="302" r:id="rId13"/>
    <p:sldId id="303" r:id="rId14"/>
    <p:sldId id="304"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6" d="100"/>
          <a:sy n="96" d="100"/>
        </p:scale>
        <p:origin x="160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Bell" userId="b330b6b3-3726-4f90-b7ed-5963764cfaa1" providerId="ADAL" clId="{85030E1A-04F1-4829-85A1-0F180D29519C}"/>
    <pc:docChg chg="custSel addSld delSld modSld">
      <pc:chgData name="Alex Bell" userId="b330b6b3-3726-4f90-b7ed-5963764cfaa1" providerId="ADAL" clId="{85030E1A-04F1-4829-85A1-0F180D29519C}" dt="2023-10-12T07:07:20.389" v="73" actId="20577"/>
      <pc:docMkLst>
        <pc:docMk/>
      </pc:docMkLst>
      <pc:sldChg chg="new del">
        <pc:chgData name="Alex Bell" userId="b330b6b3-3726-4f90-b7ed-5963764cfaa1" providerId="ADAL" clId="{85030E1A-04F1-4829-85A1-0F180D29519C}" dt="2023-10-12T07:00:39.187" v="1" actId="47"/>
        <pc:sldMkLst>
          <pc:docMk/>
          <pc:sldMk cId="3553636724" sldId="302"/>
        </pc:sldMkLst>
      </pc:sldChg>
      <pc:sldChg chg="modSp new mod">
        <pc:chgData name="Alex Bell" userId="b330b6b3-3726-4f90-b7ed-5963764cfaa1" providerId="ADAL" clId="{85030E1A-04F1-4829-85A1-0F180D29519C}" dt="2023-10-12T07:07:20.389" v="73" actId="20577"/>
        <pc:sldMkLst>
          <pc:docMk/>
          <pc:sldMk cId="3759692272" sldId="302"/>
        </pc:sldMkLst>
        <pc:spChg chg="mod">
          <ac:chgData name="Alex Bell" userId="b330b6b3-3726-4f90-b7ed-5963764cfaa1" providerId="ADAL" clId="{85030E1A-04F1-4829-85A1-0F180D29519C}" dt="2023-10-12T07:07:20.389" v="73" actId="20577"/>
          <ac:spMkLst>
            <pc:docMk/>
            <pc:sldMk cId="3759692272" sldId="302"/>
            <ac:spMk id="2" creationId="{FCFD6CCC-4A02-F028-77E5-9A14A6B7C8A5}"/>
          </ac:spMkLst>
        </pc:spChg>
        <pc:spChg chg="mod">
          <ac:chgData name="Alex Bell" userId="b330b6b3-3726-4f90-b7ed-5963764cfaa1" providerId="ADAL" clId="{85030E1A-04F1-4829-85A1-0F180D29519C}" dt="2023-10-12T07:02:30.513" v="33"/>
          <ac:spMkLst>
            <pc:docMk/>
            <pc:sldMk cId="3759692272" sldId="302"/>
            <ac:spMk id="3" creationId="{9CB8FD23-7ED1-FC8D-99A5-4B525786F85C}"/>
          </ac:spMkLst>
        </pc:spChg>
      </pc:sldChg>
      <pc:sldChg chg="modSp new mod">
        <pc:chgData name="Alex Bell" userId="b330b6b3-3726-4f90-b7ed-5963764cfaa1" providerId="ADAL" clId="{85030E1A-04F1-4829-85A1-0F180D29519C}" dt="2023-10-12T07:04:39.174" v="51" actId="20577"/>
        <pc:sldMkLst>
          <pc:docMk/>
          <pc:sldMk cId="1380573304" sldId="303"/>
        </pc:sldMkLst>
        <pc:spChg chg="mod">
          <ac:chgData name="Alex Bell" userId="b330b6b3-3726-4f90-b7ed-5963764cfaa1" providerId="ADAL" clId="{85030E1A-04F1-4829-85A1-0F180D29519C}" dt="2023-10-12T07:02:45.030" v="43" actId="5793"/>
          <ac:spMkLst>
            <pc:docMk/>
            <pc:sldMk cId="1380573304" sldId="303"/>
            <ac:spMk id="2" creationId="{D42E4903-C2BB-1ADC-88C8-600EC52C32FB}"/>
          </ac:spMkLst>
        </pc:spChg>
        <pc:spChg chg="mod">
          <ac:chgData name="Alex Bell" userId="b330b6b3-3726-4f90-b7ed-5963764cfaa1" providerId="ADAL" clId="{85030E1A-04F1-4829-85A1-0F180D29519C}" dt="2023-10-12T07:04:39.174" v="51" actId="20577"/>
          <ac:spMkLst>
            <pc:docMk/>
            <pc:sldMk cId="1380573304" sldId="303"/>
            <ac:spMk id="3" creationId="{65039A38-7AE5-CFCB-B861-9A6E3A20A4AA}"/>
          </ac:spMkLst>
        </pc:spChg>
      </pc:sldChg>
      <pc:sldChg chg="modSp new mod">
        <pc:chgData name="Alex Bell" userId="b330b6b3-3726-4f90-b7ed-5963764cfaa1" providerId="ADAL" clId="{85030E1A-04F1-4829-85A1-0F180D29519C}" dt="2023-10-12T07:06:07.766" v="67" actId="20577"/>
        <pc:sldMkLst>
          <pc:docMk/>
          <pc:sldMk cId="1353964095" sldId="304"/>
        </pc:sldMkLst>
        <pc:spChg chg="mod">
          <ac:chgData name="Alex Bell" userId="b330b6b3-3726-4f90-b7ed-5963764cfaa1" providerId="ADAL" clId="{85030E1A-04F1-4829-85A1-0F180D29519C}" dt="2023-10-12T07:05:11.061" v="61" actId="5793"/>
          <ac:spMkLst>
            <pc:docMk/>
            <pc:sldMk cId="1353964095" sldId="304"/>
            <ac:spMk id="2" creationId="{315E5E00-8F3C-D097-086B-21EBE969F8D8}"/>
          </ac:spMkLst>
        </pc:spChg>
        <pc:spChg chg="mod">
          <ac:chgData name="Alex Bell" userId="b330b6b3-3726-4f90-b7ed-5963764cfaa1" providerId="ADAL" clId="{85030E1A-04F1-4829-85A1-0F180D29519C}" dt="2023-10-12T07:06:07.766" v="67" actId="20577"/>
          <ac:spMkLst>
            <pc:docMk/>
            <pc:sldMk cId="1353964095" sldId="304"/>
            <ac:spMk id="3" creationId="{6BD3AD39-0C91-B544-700E-E75739B2659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40ED906-B8B4-3142-A5CB-C583EC1E0C73}"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6585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64911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5838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0ED906-B8B4-3142-A5CB-C583EC1E0C73}"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254614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0ED906-B8B4-3142-A5CB-C583EC1E0C73}" type="datetimeFigureOut">
              <a:rPr lang="en-US" smtClean="0"/>
              <a:t>10/12/2023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488806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0ED906-B8B4-3142-A5CB-C583EC1E0C73}" type="datetimeFigureOut">
              <a:rPr lang="en-US" smtClean="0"/>
              <a:t>10/12/2023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36921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0ED906-B8B4-3142-A5CB-C583EC1E0C73}" type="datetimeFigureOut">
              <a:rPr lang="en-US" smtClean="0"/>
              <a:t>10/12/2023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594408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1149827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210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721942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996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533353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40ED906-B8B4-3142-A5CB-C583EC1E0C73}" type="datetimeFigureOut">
              <a:rPr lang="en-US" smtClean="0"/>
              <a:t>10/12/2023</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3DE8BAF-0F78-CF4F-8EAB-05F760F296E4}"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7036854"/>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a:latin typeface="Arial" charset="0"/>
                <a:ea typeface="ＭＳ Ｐゴシック" charset="0"/>
              </a:rPr>
              <a:t>Typical steps in research</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4024" y="446072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research paradigms</a:t>
            </a:r>
          </a:p>
        </p:txBody>
      </p:sp>
      <p:sp>
        <p:nvSpPr>
          <p:cNvPr id="3" name="Content Placeholder 2"/>
          <p:cNvSpPr>
            <a:spLocks noGrp="1"/>
          </p:cNvSpPr>
          <p:nvPr>
            <p:ph idx="1"/>
          </p:nvPr>
        </p:nvSpPr>
        <p:spPr>
          <a:xfrm>
            <a:off x="205618" y="2373777"/>
            <a:ext cx="5987363" cy="3774316"/>
          </a:xfrm>
        </p:spPr>
        <p:txBody>
          <a:bodyPr>
            <a:normAutofit fontScale="85000" lnSpcReduction="20000"/>
          </a:bodyPr>
          <a:lstStyle/>
          <a:p>
            <a:r>
              <a:rPr lang="en-GB" sz="2800" dirty="0">
                <a:latin typeface="Arial" charset="0"/>
                <a:ea typeface="MS PGothic" charset="0"/>
              </a:rPr>
              <a:t>A paradigm refers to the ‘way things are done’ in relation to a subjects development. </a:t>
            </a:r>
          </a:p>
          <a:p>
            <a:r>
              <a:rPr lang="en-GB" sz="2800" dirty="0">
                <a:latin typeface="Arial" charset="0"/>
                <a:ea typeface="MS PGothic" charset="0"/>
              </a:rPr>
              <a:t>Implies an acceptance by the discipline of some </a:t>
            </a:r>
          </a:p>
          <a:p>
            <a:endParaRPr lang="en-GB" sz="2800" dirty="0">
              <a:latin typeface="Arial" charset="0"/>
              <a:ea typeface="MS PGothic" charset="0"/>
            </a:endParaRPr>
          </a:p>
          <a:p>
            <a:pPr lvl="1"/>
            <a:r>
              <a:rPr lang="en-GB" sz="2400" dirty="0">
                <a:latin typeface="Arial" charset="0"/>
                <a:ea typeface="MS PGothic" charset="0"/>
              </a:rPr>
              <a:t>basic beliefs (e.g. the world is round)</a:t>
            </a:r>
            <a:br>
              <a:rPr lang="en-GB" sz="2400" dirty="0">
                <a:latin typeface="Arial" charset="0"/>
                <a:ea typeface="MS PGothic" charset="0"/>
              </a:rPr>
            </a:br>
            <a:endParaRPr lang="en-GB" sz="2400" dirty="0">
              <a:latin typeface="Arial" charset="0"/>
              <a:ea typeface="MS PGothic" charset="0"/>
            </a:endParaRPr>
          </a:p>
          <a:p>
            <a:pPr lvl="1"/>
            <a:r>
              <a:rPr lang="en-GB" sz="2400" dirty="0">
                <a:latin typeface="Arial" charset="0"/>
                <a:ea typeface="MS PGothic" charset="0"/>
              </a:rPr>
              <a:t>guidelines on how to approach problems (e.g. action research cycles or test hypothesis)</a:t>
            </a:r>
            <a:br>
              <a:rPr lang="en-GB" sz="2400" dirty="0">
                <a:latin typeface="Arial" charset="0"/>
                <a:ea typeface="MS PGothic" charset="0"/>
              </a:rPr>
            </a:br>
            <a:endParaRPr lang="en-GB" sz="2400" dirty="0">
              <a:latin typeface="Arial" charset="0"/>
              <a:ea typeface="MS PGothic" charset="0"/>
            </a:endParaRPr>
          </a:p>
          <a:p>
            <a:pPr lvl="1"/>
            <a:r>
              <a:rPr lang="en-GB" sz="2400" dirty="0">
                <a:latin typeface="Arial" charset="0"/>
                <a:ea typeface="MS PGothic" charset="0"/>
              </a:rPr>
              <a:t>methods used (e.g. interviews or experiments)</a:t>
            </a:r>
            <a:endParaRPr lang="en-US" sz="24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286" y="2079474"/>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a:ea typeface="+mj-ea"/>
                <a:cs typeface="+mj-cs"/>
              </a:rPr>
              <a:t>Two overarching paradigms</a:t>
            </a:r>
          </a:p>
        </p:txBody>
      </p:sp>
      <p:sp>
        <p:nvSpPr>
          <p:cNvPr id="19459" name="Rectangle 3"/>
          <p:cNvSpPr>
            <a:spLocks noGrp="1" noChangeArrowheads="1"/>
          </p:cNvSpPr>
          <p:nvPr>
            <p:ph type="body" sz="half" idx="1"/>
          </p:nvPr>
        </p:nvSpPr>
        <p:spPr>
          <a:xfrm>
            <a:off x="457199" y="1600200"/>
            <a:ext cx="5666509" cy="4530725"/>
          </a:xfrm>
        </p:spPr>
        <p:txBody>
          <a:bodyPr>
            <a:normAutofit lnSpcReduction="10000"/>
          </a:bodyPr>
          <a:lstStyle/>
          <a:p>
            <a:pPr eaLnBrk="1" hangingPunct="1">
              <a:buFont typeface="Wingdings" charset="0"/>
              <a:buChar char="n"/>
              <a:defRPr/>
            </a:pPr>
            <a:endParaRPr lang="en-GB" dirty="0">
              <a:ea typeface="+mn-ea"/>
              <a:cs typeface="+mn-cs"/>
            </a:endParaRPr>
          </a:p>
          <a:p>
            <a:pPr eaLnBrk="1" hangingPunct="1">
              <a:buFont typeface="Wingdings" charset="0"/>
              <a:buChar char="n"/>
              <a:defRPr/>
            </a:pPr>
            <a:r>
              <a:rPr lang="en-GB" sz="2400" dirty="0">
                <a:ea typeface="+mn-ea"/>
                <a:cs typeface="+mn-cs"/>
              </a:rPr>
              <a:t>Positivistic or Phenomenological</a:t>
            </a:r>
            <a:br>
              <a:rPr lang="en-GB" dirty="0">
                <a:ea typeface="+mn-ea"/>
                <a:cs typeface="+mn-cs"/>
              </a:rPr>
            </a:br>
            <a:endParaRPr lang="en-GB" dirty="0">
              <a:ea typeface="+mn-ea"/>
              <a:cs typeface="+mn-cs"/>
            </a:endParaRPr>
          </a:p>
          <a:p>
            <a:pPr eaLnBrk="1" hangingPunct="1">
              <a:buFont typeface="Wingdings" charset="0"/>
              <a:buChar char="n"/>
              <a:defRPr/>
            </a:pPr>
            <a:r>
              <a:rPr lang="en-GB" sz="2400" b="1" dirty="0">
                <a:solidFill>
                  <a:schemeClr val="accent2">
                    <a:lumMod val="60000"/>
                    <a:lumOff val="40000"/>
                  </a:schemeClr>
                </a:solidFill>
                <a:ea typeface="+mn-ea"/>
                <a:cs typeface="+mn-cs"/>
              </a:rPr>
              <a:t>Quantitative or Qualitative</a:t>
            </a:r>
          </a:p>
          <a:p>
            <a:pPr eaLnBrk="1" hangingPunct="1">
              <a:buFont typeface="Wingdings" charset="0"/>
              <a:buChar char="n"/>
              <a:defRPr/>
            </a:pPr>
            <a:endParaRPr lang="en-GB" dirty="0">
              <a:ea typeface="+mn-ea"/>
              <a:cs typeface="+mn-cs"/>
            </a:endParaRPr>
          </a:p>
          <a:p>
            <a:pPr eaLnBrk="1" hangingPunct="1">
              <a:buFont typeface="Wingdings" charset="0"/>
              <a:buChar char="n"/>
              <a:defRPr/>
            </a:pPr>
            <a:r>
              <a:rPr lang="en-GB" b="1" dirty="0">
                <a:ea typeface="+mn-ea"/>
                <a:cs typeface="+mn-cs"/>
              </a:rPr>
              <a:t>Quantitative</a:t>
            </a:r>
          </a:p>
          <a:p>
            <a:pPr lvl="1" eaLnBrk="1" hangingPunct="1">
              <a:buFont typeface="Wingdings" charset="0"/>
              <a:buChar char="q"/>
              <a:defRPr/>
            </a:pPr>
            <a:r>
              <a:rPr lang="en-GB" sz="2000" dirty="0">
                <a:ea typeface="+mn-ea"/>
              </a:rPr>
              <a:t>objectivist, rational scientific, experimentalist, traditionalist</a:t>
            </a:r>
          </a:p>
          <a:p>
            <a:pPr lvl="1" eaLnBrk="1" hangingPunct="1">
              <a:buFont typeface="Wingdings" charset="0"/>
              <a:buChar char="q"/>
              <a:defRPr/>
            </a:pPr>
            <a:endParaRPr lang="en-GB" sz="2000" dirty="0">
              <a:ea typeface="+mn-ea"/>
            </a:endParaRPr>
          </a:p>
          <a:p>
            <a:pPr eaLnBrk="1" hangingPunct="1">
              <a:buFont typeface="Wingdings" charset="0"/>
              <a:buChar char="n"/>
              <a:defRPr/>
            </a:pPr>
            <a:r>
              <a:rPr lang="en-GB" b="1" dirty="0">
                <a:ea typeface="+mn-ea"/>
                <a:cs typeface="+mn-cs"/>
              </a:rPr>
              <a:t>Qualitative</a:t>
            </a:r>
          </a:p>
          <a:p>
            <a:pPr lvl="1" eaLnBrk="1" hangingPunct="1">
              <a:buFont typeface="Wingdings" charset="0"/>
              <a:buChar char="q"/>
              <a:defRPr/>
            </a:pPr>
            <a:r>
              <a:rPr lang="en-GB" sz="2000" dirty="0">
                <a:ea typeface="+mn-ea"/>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33949" y="1125538"/>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differences in approach</a:t>
            </a:r>
          </a:p>
        </p:txBody>
      </p:sp>
      <p:sp>
        <p:nvSpPr>
          <p:cNvPr id="21507" name="Rectangle 3"/>
          <p:cNvSpPr>
            <a:spLocks noGrp="1" noChangeArrowheads="1"/>
          </p:cNvSpPr>
          <p:nvPr>
            <p:ph sz="half" idx="1"/>
          </p:nvPr>
        </p:nvSpPr>
        <p:spPr>
          <a:xfrm>
            <a:off x="468313" y="1503578"/>
            <a:ext cx="4033837" cy="5008058"/>
          </a:xfrm>
        </p:spPr>
        <p:txBody>
          <a:bodyPr>
            <a:normAutofit fontScale="92500" lnSpcReduction="20000"/>
          </a:bodyPr>
          <a:lstStyle/>
          <a:p>
            <a:pPr eaLnBrk="1" hangingPunct="1">
              <a:buFont typeface="Wingdings" charset="0"/>
              <a:buChar char="n"/>
              <a:defRPr/>
            </a:pPr>
            <a:endParaRPr lang="en-GB" sz="2000" b="1" dirty="0">
              <a:ea typeface="+mn-ea"/>
              <a:cs typeface="+mn-cs"/>
            </a:endParaRPr>
          </a:p>
          <a:p>
            <a:pPr eaLnBrk="1" hangingPunct="1">
              <a:buFont typeface="Wingdings" charset="0"/>
              <a:buChar char="n"/>
              <a:defRPr/>
            </a:pPr>
            <a:r>
              <a:rPr lang="en-GB" sz="4200" b="1" dirty="0">
                <a:ea typeface="+mn-ea"/>
                <a:cs typeface="+mn-cs"/>
              </a:rPr>
              <a:t>Quantitative</a:t>
            </a:r>
            <a:endParaRPr lang="en-GB" sz="3800" b="1" dirty="0">
              <a:ea typeface="+mn-ea"/>
              <a:cs typeface="+mn-cs"/>
            </a:endParaRPr>
          </a:p>
          <a:p>
            <a:pPr eaLnBrk="1" hangingPunct="1">
              <a:buFont typeface="Wingdings" charset="0"/>
              <a:buChar char="q"/>
              <a:defRPr/>
            </a:pPr>
            <a:r>
              <a:rPr lang="en-GB" sz="2000" dirty="0">
                <a:ea typeface="+mn-ea"/>
                <a:cs typeface="+mn-cs"/>
              </a:rPr>
              <a:t>the world is objective to the researcher.</a:t>
            </a:r>
          </a:p>
          <a:p>
            <a:pPr eaLnBrk="1" hangingPunct="1">
              <a:buFont typeface="Wingdings" charset="0"/>
              <a:buChar char="q"/>
              <a:defRPr/>
            </a:pPr>
            <a:r>
              <a:rPr lang="en-GB" sz="2000" dirty="0">
                <a:ea typeface="+mn-ea"/>
                <a:cs typeface="+mn-cs"/>
              </a:rPr>
              <a:t>Objective</a:t>
            </a:r>
          </a:p>
          <a:p>
            <a:pPr eaLnBrk="1" hangingPunct="1">
              <a:buFont typeface="Wingdings" charset="0"/>
              <a:buChar char="q"/>
              <a:defRPr/>
            </a:pPr>
            <a:r>
              <a:rPr lang="en-GB" sz="2000" dirty="0">
                <a:ea typeface="+mn-ea"/>
                <a:cs typeface="+mn-cs"/>
              </a:rPr>
              <a:t>only knowledge that is observable and measurable can be regarded as knowledge.</a:t>
            </a:r>
          </a:p>
          <a:p>
            <a:pPr eaLnBrk="1" hangingPunct="1">
              <a:buFont typeface="Wingdings" charset="0"/>
              <a:buChar char="q"/>
              <a:defRPr/>
            </a:pPr>
            <a:r>
              <a:rPr lang="en-GB" sz="2000" dirty="0">
                <a:ea typeface="+mn-ea"/>
                <a:cs typeface="+mn-cs"/>
              </a:rPr>
              <a:t>research is unattached from the researchers and phenomenon existed prior to and following their involvement.</a:t>
            </a:r>
          </a:p>
          <a:p>
            <a:pPr eaLnBrk="1" hangingPunct="1">
              <a:buFont typeface="Wingdings" charset="0"/>
              <a:buChar char="q"/>
              <a:defRPr/>
            </a:pPr>
            <a:r>
              <a:rPr lang="en-GB" sz="2000" dirty="0">
                <a:ea typeface="+mn-ea"/>
                <a:cs typeface="+mn-cs"/>
              </a:rPr>
              <a:t>Seeks to prove something.</a:t>
            </a:r>
          </a:p>
          <a:p>
            <a:pPr eaLnBrk="1" hangingPunct="1">
              <a:buFont typeface="Wingdings" charset="0"/>
              <a:buChar char="q"/>
              <a:defRPr/>
            </a:pPr>
            <a:r>
              <a:rPr lang="en-GB" dirty="0"/>
              <a:t>Knowledge is static</a:t>
            </a:r>
            <a:endParaRPr lang="en-GB" sz="2000" dirty="0">
              <a:ea typeface="+mn-ea"/>
              <a:cs typeface="+mn-cs"/>
            </a:endParaRPr>
          </a:p>
          <a:p>
            <a:pPr eaLnBrk="1" hangingPunct="1">
              <a:buFont typeface="Wingdings" charset="0"/>
              <a:buChar char="q"/>
              <a:defRPr/>
            </a:pPr>
            <a:r>
              <a:rPr lang="en-GB" sz="2000" b="1" dirty="0">
                <a:ea typeface="+mn-ea"/>
                <a:cs typeface="+mn-cs"/>
              </a:rPr>
              <a:t>Numbers.</a:t>
            </a:r>
          </a:p>
        </p:txBody>
      </p:sp>
      <p:sp>
        <p:nvSpPr>
          <p:cNvPr id="21508" name="Rectangle 4"/>
          <p:cNvSpPr>
            <a:spLocks noGrp="1" noChangeArrowheads="1"/>
          </p:cNvSpPr>
          <p:nvPr>
            <p:ph sz="half" idx="2"/>
          </p:nvPr>
        </p:nvSpPr>
        <p:spPr>
          <a:xfrm>
            <a:off x="4643438" y="1503578"/>
            <a:ext cx="4033837" cy="4661695"/>
          </a:xfrm>
        </p:spPr>
        <p:txBody>
          <a:bodyPr>
            <a:normAutofit fontScale="92500" lnSpcReduction="20000"/>
          </a:bodyPr>
          <a:lstStyle/>
          <a:p>
            <a:pPr eaLnBrk="1" hangingPunct="1">
              <a:lnSpc>
                <a:spcPct val="90000"/>
              </a:lnSpc>
              <a:buFont typeface="Wingdings" charset="0"/>
              <a:buChar char="n"/>
              <a:defRPr/>
            </a:pPr>
            <a:endParaRPr lang="en-GB" sz="2000" b="1" dirty="0">
              <a:ea typeface="+mn-ea"/>
              <a:cs typeface="+mn-cs"/>
            </a:endParaRPr>
          </a:p>
          <a:p>
            <a:pPr eaLnBrk="1" hangingPunct="1">
              <a:lnSpc>
                <a:spcPct val="90000"/>
              </a:lnSpc>
              <a:buFont typeface="Wingdings" charset="0"/>
              <a:buChar char="n"/>
              <a:defRPr/>
            </a:pPr>
            <a:r>
              <a:rPr lang="en-GB" sz="5200" b="1" dirty="0">
                <a:ea typeface="+mn-ea"/>
                <a:cs typeface="+mn-cs"/>
              </a:rPr>
              <a:t>Qualitative</a:t>
            </a:r>
          </a:p>
          <a:p>
            <a:pPr eaLnBrk="1" hangingPunct="1">
              <a:lnSpc>
                <a:spcPct val="90000"/>
              </a:lnSpc>
              <a:buFont typeface="Wingdings" charset="0"/>
              <a:buChar char="q"/>
              <a:defRPr/>
            </a:pPr>
            <a:r>
              <a:rPr lang="en-GB" sz="2000" dirty="0">
                <a:ea typeface="+mn-ea"/>
                <a:cs typeface="+mn-cs"/>
              </a:rPr>
              <a:t>the world is socially constructed and understood by examining human experience or perception of it.</a:t>
            </a:r>
          </a:p>
          <a:p>
            <a:pPr eaLnBrk="1" hangingPunct="1">
              <a:lnSpc>
                <a:spcPct val="90000"/>
              </a:lnSpc>
              <a:buFont typeface="Wingdings" charset="0"/>
              <a:buChar char="q"/>
              <a:defRPr/>
            </a:pPr>
            <a:r>
              <a:rPr lang="en-GB" dirty="0"/>
              <a:t>Subjective</a:t>
            </a:r>
            <a:endParaRPr lang="en-GB" sz="2000" dirty="0">
              <a:ea typeface="+mn-ea"/>
              <a:cs typeface="+mn-cs"/>
            </a:endParaRPr>
          </a:p>
          <a:p>
            <a:pPr eaLnBrk="1" hangingPunct="1">
              <a:lnSpc>
                <a:spcPct val="90000"/>
              </a:lnSpc>
              <a:buFont typeface="Wingdings" charset="0"/>
              <a:buChar char="q"/>
              <a:defRPr/>
            </a:pPr>
            <a:r>
              <a:rPr lang="en-GB" sz="2000" dirty="0">
                <a:ea typeface="+mn-ea"/>
                <a:cs typeface="+mn-cs"/>
              </a:rPr>
              <a:t>broader more complex approach to understanding a phenomenon.</a:t>
            </a:r>
          </a:p>
          <a:p>
            <a:pPr eaLnBrk="1" hangingPunct="1">
              <a:lnSpc>
                <a:spcPct val="90000"/>
              </a:lnSpc>
              <a:buFont typeface="Wingdings" charset="0"/>
              <a:buChar char="q"/>
              <a:defRPr/>
            </a:pPr>
            <a:r>
              <a:rPr lang="en-GB" dirty="0"/>
              <a:t>r</a:t>
            </a:r>
            <a:r>
              <a:rPr lang="en-GB" sz="2000" dirty="0">
                <a:ea typeface="+mn-ea"/>
                <a:cs typeface="+mn-cs"/>
              </a:rPr>
              <a:t>esearcher involved in and influences understanding through interpretation.</a:t>
            </a:r>
          </a:p>
          <a:p>
            <a:pPr eaLnBrk="1" hangingPunct="1">
              <a:lnSpc>
                <a:spcPct val="90000"/>
              </a:lnSpc>
              <a:buFont typeface="Wingdings" charset="0"/>
              <a:buChar char="q"/>
              <a:defRPr/>
            </a:pPr>
            <a:r>
              <a:rPr lang="en-GB" sz="2000" dirty="0">
                <a:ea typeface="+mn-ea"/>
                <a:cs typeface="+mn-cs"/>
              </a:rPr>
              <a:t>Seeks to provide rich insight</a:t>
            </a:r>
          </a:p>
          <a:p>
            <a:pPr eaLnBrk="1" hangingPunct="1">
              <a:lnSpc>
                <a:spcPct val="90000"/>
              </a:lnSpc>
              <a:buFont typeface="Wingdings" charset="0"/>
              <a:buChar char="q"/>
              <a:defRPr/>
            </a:pPr>
            <a:r>
              <a:rPr lang="en-GB" sz="2000" dirty="0">
                <a:ea typeface="+mn-ea"/>
                <a:cs typeface="+mn-cs"/>
              </a:rPr>
              <a:t>Knowing is dynamic</a:t>
            </a:r>
          </a:p>
          <a:p>
            <a:pPr eaLnBrk="1" hangingPunct="1">
              <a:lnSpc>
                <a:spcPct val="90000"/>
              </a:lnSpc>
              <a:buFont typeface="Wingdings" charset="0"/>
              <a:buChar char="q"/>
              <a:defRPr/>
            </a:pPr>
            <a:r>
              <a:rPr lang="en-GB" sz="2000" b="1" dirty="0">
                <a:ea typeface="+mn-ea"/>
                <a:cs typeface="+mn-cs"/>
              </a:rPr>
              <a:t>Words.</a:t>
            </a:r>
          </a:p>
          <a:p>
            <a:pPr marL="0" indent="0" eaLnBrk="1" hangingPunct="1">
              <a:lnSpc>
                <a:spcPct val="90000"/>
              </a:lnSpc>
              <a:buFontTx/>
              <a:buNone/>
              <a:defRPr/>
            </a:pPr>
            <a:endParaRPr lang="en-GB" sz="2000" dirty="0">
              <a:ea typeface="+mn-ea"/>
              <a:cs typeface="+mn-cs"/>
            </a:endParaRPr>
          </a:p>
        </p:txBody>
      </p:sp>
    </p:spTree>
    <p:extLst>
      <p:ext uri="{BB962C8B-B14F-4D97-AF65-F5344CB8AC3E}">
        <p14:creationId xmlns:p14="http://schemas.microsoft.com/office/powerpoint/2010/main" val="3403338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8130C5-E638-4F18-A4B5-D48CE08334EE}"/>
              </a:ext>
            </a:extLst>
          </p:cNvPr>
          <p:cNvPicPr>
            <a:picLocks noChangeAspect="1"/>
          </p:cNvPicPr>
          <p:nvPr/>
        </p:nvPicPr>
        <p:blipFill>
          <a:blip r:embed="rId2"/>
          <a:stretch>
            <a:fillRect/>
          </a:stretch>
        </p:blipFill>
        <p:spPr>
          <a:xfrm>
            <a:off x="1299377" y="661087"/>
            <a:ext cx="6348332" cy="3114276"/>
          </a:xfrm>
          <a:prstGeom prst="rect">
            <a:avLst/>
          </a:prstGeom>
        </p:spPr>
      </p:pic>
      <p:pic>
        <p:nvPicPr>
          <p:cNvPr id="5" name="Picture 4">
            <a:extLst>
              <a:ext uri="{FF2B5EF4-FFF2-40B4-BE49-F238E27FC236}">
                <a16:creationId xmlns:a16="http://schemas.microsoft.com/office/drawing/2014/main" id="{FD2E3EEC-FE7F-4D3C-9D87-FD4C34494F9C}"/>
              </a:ext>
            </a:extLst>
          </p:cNvPr>
          <p:cNvPicPr>
            <a:picLocks noChangeAspect="1"/>
          </p:cNvPicPr>
          <p:nvPr/>
        </p:nvPicPr>
        <p:blipFill>
          <a:blip r:embed="rId3"/>
          <a:stretch>
            <a:fillRect/>
          </a:stretch>
        </p:blipFill>
        <p:spPr>
          <a:xfrm>
            <a:off x="1934776" y="3972222"/>
            <a:ext cx="5077534" cy="1933845"/>
          </a:xfrm>
          <a:prstGeom prst="rect">
            <a:avLst/>
          </a:prstGeom>
        </p:spPr>
      </p:pic>
    </p:spTree>
    <p:extLst>
      <p:ext uri="{BB962C8B-B14F-4D97-AF65-F5344CB8AC3E}">
        <p14:creationId xmlns:p14="http://schemas.microsoft.com/office/powerpoint/2010/main" val="3388978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r>
              <a:rPr lang="en-GB" dirty="0">
                <a:latin typeface="Arial" charset="0"/>
                <a:ea typeface="MS PGothic" charset="0"/>
              </a:rPr>
              <a:t>Methodological ways of seeing the world ‘qualitatively’</a:t>
            </a:r>
          </a:p>
        </p:txBody>
      </p:sp>
      <p:sp>
        <p:nvSpPr>
          <p:cNvPr id="22530" name="Content Placeholder 2"/>
          <p:cNvSpPr>
            <a:spLocks noGrp="1"/>
          </p:cNvSpPr>
          <p:nvPr>
            <p:ph idx="1"/>
          </p:nvPr>
        </p:nvSpPr>
        <p:spPr>
          <a:xfrm>
            <a:off x="819627" y="2590800"/>
            <a:ext cx="7290055" cy="4023360"/>
          </a:xfrm>
        </p:spPr>
        <p:txBody>
          <a:bodyPr>
            <a:normAutofit/>
          </a:bodyPr>
          <a:lstStyle/>
          <a:p>
            <a:r>
              <a:rPr lang="en-GB" dirty="0">
                <a:latin typeface="Arial" charset="0"/>
                <a:ea typeface="MS PGothic" charset="0"/>
              </a:rPr>
              <a:t>Phenomenology </a:t>
            </a:r>
          </a:p>
          <a:p>
            <a:r>
              <a:rPr lang="en-GB" dirty="0">
                <a:latin typeface="Arial" charset="0"/>
                <a:ea typeface="MS PGothic" charset="0"/>
              </a:rPr>
              <a:t>Action Research</a:t>
            </a:r>
          </a:p>
          <a:p>
            <a:r>
              <a:rPr lang="en-GB" dirty="0">
                <a:latin typeface="Arial" charset="0"/>
                <a:ea typeface="MS PGothic" charset="0"/>
              </a:rPr>
              <a:t>Case Studies</a:t>
            </a:r>
          </a:p>
          <a:p>
            <a:r>
              <a:rPr lang="en-GB" dirty="0">
                <a:latin typeface="Arial" charset="0"/>
                <a:ea typeface="MS PGothic" charset="0"/>
              </a:rPr>
              <a:t>Ethnography</a:t>
            </a:r>
            <a:br>
              <a:rPr lang="en-GB" dirty="0">
                <a:latin typeface="Arial" charset="0"/>
                <a:ea typeface="MS PGothic" charset="0"/>
              </a:rPr>
            </a:br>
            <a:endParaRPr lang="en-GB" dirty="0">
              <a:latin typeface="Arial" charset="0"/>
              <a:ea typeface="MS PGothic" charset="0"/>
            </a:endParaRPr>
          </a:p>
          <a:p>
            <a:r>
              <a:rPr lang="en-GB" dirty="0">
                <a:latin typeface="Arial" charset="0"/>
                <a:ea typeface="MS PGothic" charset="0"/>
              </a:rPr>
              <a:t>And many more </a:t>
            </a:r>
            <a:r>
              <a:rPr lang="is-IS" dirty="0">
                <a:latin typeface="Arial" charset="0"/>
                <a:ea typeface="MS PGothic" charset="0"/>
              </a:rPr>
              <a:t>…</a:t>
            </a:r>
            <a:endParaRPr lang="en-GB" dirty="0">
              <a:latin typeface="Arial" charset="0"/>
              <a:ea typeface="MS PGothic"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02" y="1828800"/>
            <a:ext cx="3492500" cy="2324100"/>
          </a:xfrm>
          <a:prstGeom prst="rect">
            <a:avLst/>
          </a:prstGeom>
        </p:spPr>
      </p:pic>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4607" y="3881664"/>
            <a:ext cx="3492500" cy="2324100"/>
          </a:xfrm>
          <a:prstGeom prst="rect">
            <a:avLst/>
          </a:prstGeom>
        </p:spPr>
      </p:pic>
    </p:spTree>
    <p:extLst>
      <p:ext uri="{BB962C8B-B14F-4D97-AF65-F5344CB8AC3E}">
        <p14:creationId xmlns:p14="http://schemas.microsoft.com/office/powerpoint/2010/main" val="344653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collection methods (typical)</a:t>
            </a:r>
          </a:p>
        </p:txBody>
      </p:sp>
      <p:sp>
        <p:nvSpPr>
          <p:cNvPr id="3" name="Content Placeholder 2"/>
          <p:cNvSpPr>
            <a:spLocks noGrp="1"/>
          </p:cNvSpPr>
          <p:nvPr>
            <p:ph sz="half" idx="1"/>
          </p:nvPr>
        </p:nvSpPr>
        <p:spPr/>
        <p:txBody>
          <a:bodyPr>
            <a:normAutofit/>
          </a:bodyPr>
          <a:lstStyle/>
          <a:p>
            <a:pPr marL="0" indent="0">
              <a:buNone/>
            </a:pPr>
            <a:r>
              <a:rPr lang="en-US" sz="2400" b="1" dirty="0"/>
              <a:t>Qualitative</a:t>
            </a:r>
          </a:p>
          <a:p>
            <a:r>
              <a:rPr lang="en-US" dirty="0">
                <a:solidFill>
                  <a:schemeClr val="accent1">
                    <a:lumMod val="75000"/>
                  </a:schemeClr>
                </a:solidFill>
              </a:rPr>
              <a:t>Interviews</a:t>
            </a:r>
          </a:p>
          <a:p>
            <a:pPr lvl="1"/>
            <a:r>
              <a:rPr lang="en-US" dirty="0"/>
              <a:t>Perspectives</a:t>
            </a:r>
          </a:p>
          <a:p>
            <a:pPr lvl="1"/>
            <a:r>
              <a:rPr lang="en-US" dirty="0"/>
              <a:t>Experiences</a:t>
            </a:r>
          </a:p>
          <a:p>
            <a:r>
              <a:rPr lang="en-US" dirty="0"/>
              <a:t>Focus groups</a:t>
            </a:r>
          </a:p>
          <a:p>
            <a:r>
              <a:rPr lang="en-US" dirty="0"/>
              <a:t>Joining in with a stakeholder group (shadowing a bank manager)</a:t>
            </a:r>
          </a:p>
          <a:p>
            <a:r>
              <a:rPr lang="en-US" dirty="0"/>
              <a:t>Historical accounts (</a:t>
            </a:r>
          </a:p>
          <a:p>
            <a:r>
              <a:rPr lang="en-US" dirty="0"/>
              <a:t>Immersion in a culture</a:t>
            </a:r>
          </a:p>
          <a:p>
            <a:endParaRPr lang="en-US" dirty="0"/>
          </a:p>
        </p:txBody>
      </p:sp>
      <p:sp>
        <p:nvSpPr>
          <p:cNvPr id="4" name="Content Placeholder 3"/>
          <p:cNvSpPr>
            <a:spLocks noGrp="1"/>
          </p:cNvSpPr>
          <p:nvPr>
            <p:ph sz="half" idx="2"/>
          </p:nvPr>
        </p:nvSpPr>
        <p:spPr/>
        <p:txBody>
          <a:bodyPr>
            <a:normAutofit/>
          </a:bodyPr>
          <a:lstStyle/>
          <a:p>
            <a:pPr marL="0" indent="0">
              <a:buNone/>
            </a:pPr>
            <a:r>
              <a:rPr lang="en-US" sz="2400" b="1" dirty="0"/>
              <a:t>Quantitative</a:t>
            </a:r>
          </a:p>
          <a:p>
            <a:r>
              <a:rPr lang="en-US" dirty="0">
                <a:solidFill>
                  <a:schemeClr val="accent1">
                    <a:lumMod val="75000"/>
                  </a:schemeClr>
                </a:solidFill>
              </a:rPr>
              <a:t>Surveys or questionnaires</a:t>
            </a:r>
          </a:p>
          <a:p>
            <a:r>
              <a:rPr lang="en-US" dirty="0"/>
              <a:t>Experiments</a:t>
            </a:r>
          </a:p>
          <a:p>
            <a:r>
              <a:rPr lang="en-US" dirty="0"/>
              <a:t>Simulations</a:t>
            </a:r>
          </a:p>
          <a:p>
            <a:endParaRPr lang="en-US" dirty="0"/>
          </a:p>
        </p:txBody>
      </p:sp>
      <p:pic>
        <p:nvPicPr>
          <p:cNvPr id="5" name="Picture 4"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681" y="4051450"/>
            <a:ext cx="2000712" cy="1331383"/>
          </a:xfrm>
          <a:prstGeom prst="rect">
            <a:avLst/>
          </a:prstGeom>
        </p:spPr>
      </p:pic>
      <p:pic>
        <p:nvPicPr>
          <p:cNvPr id="6" name="Picture 5"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693" y="4953151"/>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D1CA82-35F3-4468-A78F-FB7543F5EC82}"/>
              </a:ext>
            </a:extLst>
          </p:cNvPr>
          <p:cNvPicPr>
            <a:picLocks noChangeAspect="1"/>
          </p:cNvPicPr>
          <p:nvPr/>
        </p:nvPicPr>
        <p:blipFill>
          <a:blip r:embed="rId2"/>
          <a:stretch>
            <a:fillRect/>
          </a:stretch>
        </p:blipFill>
        <p:spPr>
          <a:xfrm>
            <a:off x="283210" y="247042"/>
            <a:ext cx="5363323" cy="1543265"/>
          </a:xfrm>
          <a:prstGeom prst="rect">
            <a:avLst/>
          </a:prstGeom>
        </p:spPr>
      </p:pic>
      <p:pic>
        <p:nvPicPr>
          <p:cNvPr id="5" name="Picture 4">
            <a:extLst>
              <a:ext uri="{FF2B5EF4-FFF2-40B4-BE49-F238E27FC236}">
                <a16:creationId xmlns:a16="http://schemas.microsoft.com/office/drawing/2014/main" id="{D63EA21D-2E91-4A4A-A2C1-4370247B8AD5}"/>
              </a:ext>
            </a:extLst>
          </p:cNvPr>
          <p:cNvPicPr>
            <a:picLocks noChangeAspect="1"/>
          </p:cNvPicPr>
          <p:nvPr/>
        </p:nvPicPr>
        <p:blipFill>
          <a:blip r:embed="rId3"/>
          <a:stretch>
            <a:fillRect/>
          </a:stretch>
        </p:blipFill>
        <p:spPr>
          <a:xfrm>
            <a:off x="3416873" y="2018505"/>
            <a:ext cx="5401429" cy="962159"/>
          </a:xfrm>
          <a:prstGeom prst="rect">
            <a:avLst/>
          </a:prstGeom>
        </p:spPr>
      </p:pic>
      <p:pic>
        <p:nvPicPr>
          <p:cNvPr id="7" name="Picture 6">
            <a:extLst>
              <a:ext uri="{FF2B5EF4-FFF2-40B4-BE49-F238E27FC236}">
                <a16:creationId xmlns:a16="http://schemas.microsoft.com/office/drawing/2014/main" id="{301F1586-6C28-40A6-A7FE-768162D50854}"/>
              </a:ext>
            </a:extLst>
          </p:cNvPr>
          <p:cNvPicPr>
            <a:picLocks noChangeAspect="1"/>
          </p:cNvPicPr>
          <p:nvPr/>
        </p:nvPicPr>
        <p:blipFill>
          <a:blip r:embed="rId4"/>
          <a:stretch>
            <a:fillRect/>
          </a:stretch>
        </p:blipFill>
        <p:spPr>
          <a:xfrm>
            <a:off x="463320" y="3138497"/>
            <a:ext cx="5363323" cy="952633"/>
          </a:xfrm>
          <a:prstGeom prst="rect">
            <a:avLst/>
          </a:prstGeom>
        </p:spPr>
      </p:pic>
      <p:pic>
        <p:nvPicPr>
          <p:cNvPr id="9" name="Picture 8">
            <a:extLst>
              <a:ext uri="{FF2B5EF4-FFF2-40B4-BE49-F238E27FC236}">
                <a16:creationId xmlns:a16="http://schemas.microsoft.com/office/drawing/2014/main" id="{3F858295-0CFE-4A8B-826E-435E36BBDF14}"/>
              </a:ext>
            </a:extLst>
          </p:cNvPr>
          <p:cNvPicPr>
            <a:picLocks noChangeAspect="1"/>
          </p:cNvPicPr>
          <p:nvPr/>
        </p:nvPicPr>
        <p:blipFill>
          <a:blip r:embed="rId5"/>
          <a:stretch>
            <a:fillRect/>
          </a:stretch>
        </p:blipFill>
        <p:spPr>
          <a:xfrm>
            <a:off x="3416873" y="4298865"/>
            <a:ext cx="5382376" cy="943107"/>
          </a:xfrm>
          <a:prstGeom prst="rect">
            <a:avLst/>
          </a:prstGeom>
        </p:spPr>
      </p:pic>
      <p:pic>
        <p:nvPicPr>
          <p:cNvPr id="11" name="Picture 10">
            <a:extLst>
              <a:ext uri="{FF2B5EF4-FFF2-40B4-BE49-F238E27FC236}">
                <a16:creationId xmlns:a16="http://schemas.microsoft.com/office/drawing/2014/main" id="{09639237-CBEE-47AE-B4BF-2719755B14D5}"/>
              </a:ext>
            </a:extLst>
          </p:cNvPr>
          <p:cNvPicPr>
            <a:picLocks noChangeAspect="1"/>
          </p:cNvPicPr>
          <p:nvPr/>
        </p:nvPicPr>
        <p:blipFill>
          <a:blip r:embed="rId6"/>
          <a:stretch>
            <a:fillRect/>
          </a:stretch>
        </p:blipFill>
        <p:spPr>
          <a:xfrm>
            <a:off x="463320" y="5449707"/>
            <a:ext cx="5372850" cy="952633"/>
          </a:xfrm>
          <a:prstGeom prst="rect">
            <a:avLst/>
          </a:prstGeom>
        </p:spPr>
      </p:pic>
    </p:spTree>
    <p:extLst>
      <p:ext uri="{BB962C8B-B14F-4D97-AF65-F5344CB8AC3E}">
        <p14:creationId xmlns:p14="http://schemas.microsoft.com/office/powerpoint/2010/main" val="717468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E914B-E4B8-4A6B-BAB3-7F755250C374}"/>
              </a:ext>
            </a:extLst>
          </p:cNvPr>
          <p:cNvSpPr>
            <a:spLocks noGrp="1"/>
          </p:cNvSpPr>
          <p:nvPr>
            <p:ph type="title"/>
          </p:nvPr>
        </p:nvSpPr>
        <p:spPr/>
        <p:txBody>
          <a:bodyPr/>
          <a:lstStyle/>
          <a:p>
            <a:r>
              <a:rPr lang="en-GB" dirty="0"/>
              <a:t>Problems</a:t>
            </a:r>
          </a:p>
        </p:txBody>
      </p:sp>
      <p:sp>
        <p:nvSpPr>
          <p:cNvPr id="3" name="Content Placeholder 2">
            <a:extLst>
              <a:ext uri="{FF2B5EF4-FFF2-40B4-BE49-F238E27FC236}">
                <a16:creationId xmlns:a16="http://schemas.microsoft.com/office/drawing/2014/main" id="{CDE12DF3-CFFA-48E0-9840-B8D81A027472}"/>
              </a:ext>
            </a:extLst>
          </p:cNvPr>
          <p:cNvSpPr>
            <a:spLocks noGrp="1"/>
          </p:cNvSpPr>
          <p:nvPr>
            <p:ph idx="1"/>
          </p:nvPr>
        </p:nvSpPr>
        <p:spPr>
          <a:xfrm>
            <a:off x="768096" y="1911928"/>
            <a:ext cx="7290055" cy="4023360"/>
          </a:xfrm>
        </p:spPr>
        <p:txBody>
          <a:bodyPr>
            <a:normAutofit/>
          </a:bodyPr>
          <a:lstStyle/>
          <a:p>
            <a:r>
              <a:rPr lang="en-GB" dirty="0"/>
              <a:t>The problem of adequate validity or reliability is a major criticism. Difficult to apply conventional standards of reliability and validity.</a:t>
            </a:r>
            <a:br>
              <a:rPr lang="en-GB" dirty="0"/>
            </a:br>
            <a:endParaRPr lang="en-GB" dirty="0"/>
          </a:p>
          <a:p>
            <a:r>
              <a:rPr lang="en-GB" dirty="0"/>
              <a:t>Because of the central role played by the researcher in the generation of data, it is not possible to replicate qualitative studies.</a:t>
            </a:r>
            <a:br>
              <a:rPr lang="en-GB" dirty="0"/>
            </a:br>
            <a:endParaRPr lang="en-GB" dirty="0"/>
          </a:p>
          <a:p>
            <a:r>
              <a:rPr lang="en-GB" dirty="0"/>
              <a:t>The contexts, situations, events, conditions, and interactions cannot be replicated to any extent nor can generalizations be made to a wider context than the one studied with any confidence.</a:t>
            </a:r>
            <a:br>
              <a:rPr lang="en-GB" dirty="0"/>
            </a:br>
            <a:endParaRPr lang="en-GB" dirty="0"/>
          </a:p>
          <a:p>
            <a:r>
              <a:rPr lang="en-GB" dirty="0"/>
              <a:t>The time required for data collection, analysis and interpretation are lengthy.</a:t>
            </a:r>
          </a:p>
          <a:p>
            <a:endParaRPr lang="en-GB" dirty="0"/>
          </a:p>
        </p:txBody>
      </p:sp>
    </p:spTree>
    <p:extLst>
      <p:ext uri="{BB962C8B-B14F-4D97-AF65-F5344CB8AC3E}">
        <p14:creationId xmlns:p14="http://schemas.microsoft.com/office/powerpoint/2010/main" val="3549654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BEAFF-57A7-4370-901A-B50423353140}"/>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9743F233-7252-4130-9152-292257998779}"/>
              </a:ext>
            </a:extLst>
          </p:cNvPr>
          <p:cNvSpPr>
            <a:spLocks noGrp="1"/>
          </p:cNvSpPr>
          <p:nvPr>
            <p:ph idx="1"/>
          </p:nvPr>
        </p:nvSpPr>
        <p:spPr/>
        <p:txBody>
          <a:bodyPr>
            <a:normAutofit/>
          </a:bodyPr>
          <a:lstStyle/>
          <a:p>
            <a:r>
              <a:rPr lang="en-GB" dirty="0"/>
              <a:t>Qualitative researchers do more than “write up” their findings, they write through and toward discovery.</a:t>
            </a:r>
          </a:p>
          <a:p>
            <a:endParaRPr lang="en-GB" dirty="0"/>
          </a:p>
          <a:p>
            <a:pPr marL="0" indent="0">
              <a:buNone/>
            </a:pPr>
            <a:r>
              <a:rPr lang="en-GB" dirty="0"/>
              <a:t>to engage with data and continue to develop meaning from their inquiry. As Richardson (2000) emphasizes, writing is a method of knowing. </a:t>
            </a:r>
          </a:p>
          <a:p>
            <a:endParaRPr lang="en-GB" dirty="0"/>
          </a:p>
          <a:p>
            <a:r>
              <a:rPr lang="en-GB" dirty="0"/>
              <a:t>Writing up qualitative findings the researcher needs to use appropriate language.  Cause and effect language is problematic in qualitative research. So ‘will’ ‘is’ ‘should’ are normally replaced with may, could, might.</a:t>
            </a:r>
          </a:p>
        </p:txBody>
      </p:sp>
    </p:spTree>
    <p:extLst>
      <p:ext uri="{BB962C8B-B14F-4D97-AF65-F5344CB8AC3E}">
        <p14:creationId xmlns:p14="http://schemas.microsoft.com/office/powerpoint/2010/main" val="1667542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1D9D-45C2-434B-8568-5C8DD4EFA5F5}"/>
              </a:ext>
            </a:extLst>
          </p:cNvPr>
          <p:cNvSpPr>
            <a:spLocks noGrp="1"/>
          </p:cNvSpPr>
          <p:nvPr>
            <p:ph type="title"/>
          </p:nvPr>
        </p:nvSpPr>
        <p:spPr/>
        <p:txBody>
          <a:bodyPr/>
          <a:lstStyle/>
          <a:p>
            <a:r>
              <a:rPr lang="en-GB" dirty="0"/>
              <a:t>Choosing a topic</a:t>
            </a:r>
          </a:p>
        </p:txBody>
      </p:sp>
      <p:sp>
        <p:nvSpPr>
          <p:cNvPr id="3" name="Content Placeholder 2">
            <a:extLst>
              <a:ext uri="{FF2B5EF4-FFF2-40B4-BE49-F238E27FC236}">
                <a16:creationId xmlns:a16="http://schemas.microsoft.com/office/drawing/2014/main" id="{AE0A7925-4145-4A96-B26E-D5544510B01D}"/>
              </a:ext>
            </a:extLst>
          </p:cNvPr>
          <p:cNvSpPr>
            <a:spLocks noGrp="1"/>
          </p:cNvSpPr>
          <p:nvPr>
            <p:ph idx="1"/>
          </p:nvPr>
        </p:nvSpPr>
        <p:spPr/>
        <p:txBody>
          <a:bodyPr>
            <a:normAutofit/>
          </a:bodyPr>
          <a:lstStyle/>
          <a:p>
            <a:r>
              <a:rPr lang="en-GB" dirty="0"/>
              <a:t>choose a topic that is interesting to you</a:t>
            </a:r>
          </a:p>
          <a:p>
            <a:r>
              <a:rPr lang="en-GB" dirty="0"/>
              <a:t>topics within your field that attract your attention more than the others</a:t>
            </a:r>
          </a:p>
          <a:p>
            <a:r>
              <a:rPr lang="en-GB" dirty="0"/>
              <a:t>Talk about it with others – a lot</a:t>
            </a:r>
          </a:p>
          <a:p>
            <a:r>
              <a:rPr lang="en-GB" dirty="0"/>
              <a:t>Read academic articles on the topic that interests you</a:t>
            </a:r>
          </a:p>
          <a:p>
            <a:r>
              <a:rPr lang="en-GB" dirty="0"/>
              <a:t>academic articles usually tend to cite more sources, be more critical and more explicit about the existing gaps in knowledge.</a:t>
            </a:r>
          </a:p>
          <a:p>
            <a:r>
              <a:rPr lang="en-GB" dirty="0"/>
              <a:t>What in your practice is problematic</a:t>
            </a:r>
          </a:p>
          <a:p>
            <a:r>
              <a:rPr lang="en-GB" dirty="0"/>
              <a:t>What in your practice might be misunderstood</a:t>
            </a:r>
          </a:p>
          <a:p>
            <a:endParaRPr lang="en-GB" dirty="0"/>
          </a:p>
        </p:txBody>
      </p:sp>
    </p:spTree>
    <p:extLst>
      <p:ext uri="{BB962C8B-B14F-4D97-AF65-F5344CB8AC3E}">
        <p14:creationId xmlns:p14="http://schemas.microsoft.com/office/powerpoint/2010/main" val="65143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D6CCC-4A02-F028-77E5-9A14A6B7C8A5}"/>
              </a:ext>
            </a:extLst>
          </p:cNvPr>
          <p:cNvSpPr>
            <a:spLocks noGrp="1"/>
          </p:cNvSpPr>
          <p:nvPr>
            <p:ph type="title"/>
          </p:nvPr>
        </p:nvSpPr>
        <p:spPr/>
        <p:txBody>
          <a:bodyPr/>
          <a:lstStyle/>
          <a:p>
            <a:r>
              <a:rPr lang="en-GB" dirty="0"/>
              <a:t>Existing DPROF topics</a:t>
            </a:r>
          </a:p>
        </p:txBody>
      </p:sp>
      <p:sp>
        <p:nvSpPr>
          <p:cNvPr id="3" name="Content Placeholder 2">
            <a:extLst>
              <a:ext uri="{FF2B5EF4-FFF2-40B4-BE49-F238E27FC236}">
                <a16:creationId xmlns:a16="http://schemas.microsoft.com/office/drawing/2014/main" id="{9CB8FD23-7ED1-FC8D-99A5-4B525786F85C}"/>
              </a:ext>
            </a:extLst>
          </p:cNvPr>
          <p:cNvSpPr>
            <a:spLocks noGrp="1"/>
          </p:cNvSpPr>
          <p:nvPr>
            <p:ph idx="1"/>
          </p:nvPr>
        </p:nvSpPr>
        <p:spPr/>
        <p:txBody>
          <a:bodyPr/>
          <a:lstStyle/>
          <a:p>
            <a:r>
              <a:rPr lang="en-GB" b="0" i="0" dirty="0">
                <a:solidFill>
                  <a:srgbClr val="1D1D1D"/>
                </a:solidFill>
                <a:effectLst/>
                <a:latin typeface="-apple-system"/>
              </a:rPr>
              <a:t>Has the University helped make Graduates Fit for Practice, through its Police Student Volunteer scheme ?</a:t>
            </a:r>
          </a:p>
          <a:p>
            <a:r>
              <a:rPr lang="en-GB" b="0" i="0" dirty="0">
                <a:solidFill>
                  <a:srgbClr val="1D1D1D"/>
                </a:solidFill>
                <a:effectLst/>
                <a:latin typeface="-apple-system"/>
              </a:rPr>
              <a:t>An Analysis Of Dog Sociability In A Day-Care Scenario</a:t>
            </a:r>
          </a:p>
          <a:p>
            <a:r>
              <a:rPr lang="en-GB" b="0" i="0" dirty="0">
                <a:solidFill>
                  <a:srgbClr val="1D1D1D"/>
                </a:solidFill>
                <a:effectLst/>
                <a:latin typeface="-apple-system"/>
              </a:rPr>
              <a:t>Perspectives on historical artefact engagement to enhance teaching and learning in psychiatric history and mental health law.</a:t>
            </a:r>
            <a:endParaRPr lang="en-GB" dirty="0">
              <a:solidFill>
                <a:srgbClr val="1D1D1D"/>
              </a:solidFill>
              <a:latin typeface="-apple-system"/>
            </a:endParaRPr>
          </a:p>
          <a:p>
            <a:r>
              <a:rPr lang="en-GB" b="0" i="0" dirty="0">
                <a:solidFill>
                  <a:srgbClr val="1D1D1D"/>
                </a:solidFill>
                <a:effectLst/>
                <a:latin typeface="-apple-system"/>
              </a:rPr>
              <a:t>Changing classroom contact hours and delivery format of modules in higher education: a mixed methods study of the effects on students and faculty</a:t>
            </a:r>
          </a:p>
          <a:p>
            <a:r>
              <a:rPr lang="en-GB" b="0" i="0" dirty="0">
                <a:solidFill>
                  <a:srgbClr val="1D1D1D"/>
                </a:solidFill>
                <a:effectLst/>
                <a:latin typeface="-apple-system"/>
              </a:rPr>
              <a:t>A Case Study investigating the nutritional intake of young male rugby players aged 10 - 16 years in Southeast Wales and some aspects of nutrition literacy of their parents or guardians</a:t>
            </a:r>
            <a:endParaRPr lang="en-GB" dirty="0">
              <a:solidFill>
                <a:srgbClr val="1D1D1D"/>
              </a:solidFill>
              <a:latin typeface="-apple-system"/>
            </a:endParaRPr>
          </a:p>
          <a:p>
            <a:pPr marL="0" indent="0">
              <a:buNone/>
            </a:pPr>
            <a:endParaRPr lang="en-GB" dirty="0"/>
          </a:p>
        </p:txBody>
      </p:sp>
    </p:spTree>
    <p:extLst>
      <p:ext uri="{BB962C8B-B14F-4D97-AF65-F5344CB8AC3E}">
        <p14:creationId xmlns:p14="http://schemas.microsoft.com/office/powerpoint/2010/main" val="3759692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E4903-C2BB-1ADC-88C8-600EC52C32FB}"/>
              </a:ext>
            </a:extLst>
          </p:cNvPr>
          <p:cNvSpPr>
            <a:spLocks noGrp="1"/>
          </p:cNvSpPr>
          <p:nvPr>
            <p:ph type="title"/>
          </p:nvPr>
        </p:nvSpPr>
        <p:spPr/>
        <p:txBody>
          <a:bodyPr/>
          <a:lstStyle/>
          <a:p>
            <a:r>
              <a:rPr lang="en-GB" dirty="0"/>
              <a:t>More …</a:t>
            </a:r>
          </a:p>
        </p:txBody>
      </p:sp>
      <p:sp>
        <p:nvSpPr>
          <p:cNvPr id="3" name="Content Placeholder 2">
            <a:extLst>
              <a:ext uri="{FF2B5EF4-FFF2-40B4-BE49-F238E27FC236}">
                <a16:creationId xmlns:a16="http://schemas.microsoft.com/office/drawing/2014/main" id="{65039A38-7AE5-CFCB-B861-9A6E3A20A4AA}"/>
              </a:ext>
            </a:extLst>
          </p:cNvPr>
          <p:cNvSpPr>
            <a:spLocks noGrp="1"/>
          </p:cNvSpPr>
          <p:nvPr>
            <p:ph idx="1"/>
          </p:nvPr>
        </p:nvSpPr>
        <p:spPr/>
        <p:txBody>
          <a:bodyPr/>
          <a:lstStyle/>
          <a:p>
            <a:r>
              <a:rPr lang="en-GB" dirty="0" err="1"/>
              <a:t>Wales'</a:t>
            </a:r>
            <a:r>
              <a:rPr lang="en-GB" dirty="0"/>
              <a:t> New Curriculum: Supporting the Marginalised into the Mainstream: How will </a:t>
            </a:r>
            <a:r>
              <a:rPr lang="en-GB" dirty="0" err="1"/>
              <a:t>Wales'</a:t>
            </a:r>
            <a:r>
              <a:rPr lang="en-GB" dirty="0"/>
              <a:t> new curriculum support disadvantaged learners to realise the 4 Purposes?</a:t>
            </a:r>
          </a:p>
          <a:p>
            <a:r>
              <a:rPr lang="en-GB" b="0" i="0" dirty="0">
                <a:solidFill>
                  <a:srgbClr val="1D1D1D"/>
                </a:solidFill>
                <a:effectLst/>
                <a:latin typeface="-apple-system"/>
              </a:rPr>
              <a:t>An Exploratory Investigation Into The Role Of The Personal Tutorial In Developing Self-Efficacy And Resilience In Higher Education Students In A Welsh Hei</a:t>
            </a:r>
          </a:p>
          <a:p>
            <a:r>
              <a:rPr lang="en-GB" b="0" i="0" dirty="0">
                <a:solidFill>
                  <a:srgbClr val="1D1D1D"/>
                </a:solidFill>
                <a:effectLst/>
                <a:latin typeface="-apple-system"/>
              </a:rPr>
              <a:t>An exploration of the experience of senior leaders who apply work-practice frameworks based on brain inclusivity?</a:t>
            </a:r>
            <a:endParaRPr lang="en-GB" dirty="0">
              <a:solidFill>
                <a:srgbClr val="1D1D1D"/>
              </a:solidFill>
              <a:latin typeface="-apple-system"/>
            </a:endParaRPr>
          </a:p>
          <a:p>
            <a:r>
              <a:rPr lang="en-GB" b="0" i="0" dirty="0">
                <a:solidFill>
                  <a:srgbClr val="1D1D1D"/>
                </a:solidFill>
                <a:effectLst/>
                <a:latin typeface="-apple-system"/>
              </a:rPr>
              <a:t>THE THIRD SECTOR'S ROLE IN HEALTH, CARE AND WELLBEING POLICY: A PHENOMENOLOGICAL STUDY OF REGIONAL PARTNERSHIP BOARDS IN WALES 2018-2023</a:t>
            </a:r>
          </a:p>
          <a:p>
            <a:endParaRPr lang="en-GB" dirty="0"/>
          </a:p>
        </p:txBody>
      </p:sp>
    </p:spTree>
    <p:extLst>
      <p:ext uri="{BB962C8B-B14F-4D97-AF65-F5344CB8AC3E}">
        <p14:creationId xmlns:p14="http://schemas.microsoft.com/office/powerpoint/2010/main" val="1380573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E5E00-8F3C-D097-086B-21EBE969F8D8}"/>
              </a:ext>
            </a:extLst>
          </p:cNvPr>
          <p:cNvSpPr>
            <a:spLocks noGrp="1"/>
          </p:cNvSpPr>
          <p:nvPr>
            <p:ph type="title"/>
          </p:nvPr>
        </p:nvSpPr>
        <p:spPr/>
        <p:txBody>
          <a:bodyPr/>
          <a:lstStyle/>
          <a:p>
            <a:r>
              <a:rPr lang="en-GB" dirty="0"/>
              <a:t>MORE …</a:t>
            </a:r>
          </a:p>
        </p:txBody>
      </p:sp>
      <p:sp>
        <p:nvSpPr>
          <p:cNvPr id="3" name="Content Placeholder 2">
            <a:extLst>
              <a:ext uri="{FF2B5EF4-FFF2-40B4-BE49-F238E27FC236}">
                <a16:creationId xmlns:a16="http://schemas.microsoft.com/office/drawing/2014/main" id="{6BD3AD39-0C91-B544-700E-E75739B26591}"/>
              </a:ext>
            </a:extLst>
          </p:cNvPr>
          <p:cNvSpPr>
            <a:spLocks noGrp="1"/>
          </p:cNvSpPr>
          <p:nvPr>
            <p:ph idx="1"/>
          </p:nvPr>
        </p:nvSpPr>
        <p:spPr/>
        <p:txBody>
          <a:bodyPr/>
          <a:lstStyle/>
          <a:p>
            <a:r>
              <a:rPr lang="en-GB" b="0" i="0" dirty="0">
                <a:solidFill>
                  <a:srgbClr val="1D1D1D"/>
                </a:solidFill>
                <a:effectLst/>
                <a:latin typeface="-apple-system"/>
              </a:rPr>
              <a:t>An exploration of the impact of various patient safety recommendations on maternity and neonatal services in England - Using Actor Network Theory</a:t>
            </a:r>
          </a:p>
          <a:p>
            <a:r>
              <a:rPr lang="en-GB" b="0" i="0" dirty="0">
                <a:solidFill>
                  <a:srgbClr val="1D1D1D"/>
                </a:solidFill>
                <a:effectLst/>
                <a:latin typeface="-apple-system"/>
              </a:rPr>
              <a:t>A conceptual encounter approach to the exploration of messy problem experiences of executives working with teams: Implications for executive and team coaching</a:t>
            </a:r>
            <a:endParaRPr lang="en-GB" dirty="0">
              <a:solidFill>
                <a:srgbClr val="1D1D1D"/>
              </a:solidFill>
              <a:latin typeface="-apple-system"/>
            </a:endParaRPr>
          </a:p>
          <a:p>
            <a:r>
              <a:rPr lang="en-GB" b="0" i="0" dirty="0">
                <a:solidFill>
                  <a:srgbClr val="1D1D1D"/>
                </a:solidFill>
                <a:effectLst/>
                <a:latin typeface="-apple-system"/>
              </a:rPr>
              <a:t>A Delphi study of how technology, automation and artificial intelligence could change Pharmacy in Wales</a:t>
            </a:r>
          </a:p>
          <a:p>
            <a:endParaRPr lang="en-GB" dirty="0"/>
          </a:p>
        </p:txBody>
      </p:sp>
    </p:spTree>
    <p:extLst>
      <p:ext uri="{BB962C8B-B14F-4D97-AF65-F5344CB8AC3E}">
        <p14:creationId xmlns:p14="http://schemas.microsoft.com/office/powerpoint/2010/main" val="13539640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389</TotalTime>
  <Words>813</Words>
  <Application>Microsoft Office PowerPoint</Application>
  <PresentationFormat>On-screen Show (4:3)</PresentationFormat>
  <Paragraphs>97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-apple-system</vt:lpstr>
      <vt:lpstr>Arial</vt:lpstr>
      <vt:lpstr>Tw Cen MT</vt:lpstr>
      <vt:lpstr>Tw Cen MT Condensed</vt:lpstr>
      <vt:lpstr>Wingdings</vt:lpstr>
      <vt:lpstr>Wingdings 3</vt:lpstr>
      <vt:lpstr>Integral</vt:lpstr>
      <vt:lpstr>Typical steps in research</vt:lpstr>
      <vt:lpstr>Introduction to research paradigms</vt:lpstr>
      <vt:lpstr>Two overarching paradigms</vt:lpstr>
      <vt:lpstr>Basic differences in approach</vt:lpstr>
      <vt:lpstr>PowerPoint Presentation</vt:lpstr>
      <vt:lpstr>Methodological ways of seeing the world ‘qualitatively’</vt:lpstr>
      <vt:lpstr>Data collection methods (typical)</vt:lpstr>
      <vt:lpstr>PowerPoint Presentation</vt:lpstr>
      <vt:lpstr>Problems</vt:lpstr>
      <vt:lpstr>Communication</vt:lpstr>
      <vt:lpstr>Choosing a topic</vt:lpstr>
      <vt:lpstr>Existing DPROF topics</vt:lpstr>
      <vt:lpstr>More …</vt:lpstr>
      <vt:lpstr>MORE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Alex Bell</dc:creator>
  <cp:lastModifiedBy>Alex Bell</cp:lastModifiedBy>
  <cp:revision>15</cp:revision>
  <dcterms:created xsi:type="dcterms:W3CDTF">2016-05-15T21:11:48Z</dcterms:created>
  <dcterms:modified xsi:type="dcterms:W3CDTF">2023-10-12T07:07:26Z</dcterms:modified>
</cp:coreProperties>
</file>