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0038" autoAdjust="0"/>
  </p:normalViewPr>
  <p:slideViewPr>
    <p:cSldViewPr snapToGrid="0">
      <p:cViewPr varScale="1">
        <p:scale>
          <a:sx n="51" d="100"/>
          <a:sy n="51" d="100"/>
        </p:scale>
        <p:origin x="129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_rels/data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8.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8.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043D8D-99A1-4B07-8D02-B9A377568F9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DF4A804-7637-4A9B-B270-F8B4FC023952}">
      <dgm:prSet/>
      <dgm:spPr/>
      <dgm:t>
        <a:bodyPr/>
        <a:lstStyle/>
        <a:p>
          <a:r>
            <a:rPr lang="en-GB"/>
            <a:t>The unique digital skills issues that new university students typically encounter are covered in this section. It highlights how important these difficulties are in the current academic environment.</a:t>
          </a:r>
          <a:endParaRPr lang="en-US"/>
        </a:p>
      </dgm:t>
    </dgm:pt>
    <dgm:pt modelId="{FDE737E1-4113-4779-9513-8075604550F1}" type="parTrans" cxnId="{10757966-9420-412D-B003-10B1914A1DFB}">
      <dgm:prSet/>
      <dgm:spPr/>
      <dgm:t>
        <a:bodyPr/>
        <a:lstStyle/>
        <a:p>
          <a:endParaRPr lang="en-US"/>
        </a:p>
      </dgm:t>
    </dgm:pt>
    <dgm:pt modelId="{4966C6B3-D329-410F-9C28-FCF72D6AD34C}" type="sibTrans" cxnId="{10757966-9420-412D-B003-10B1914A1DFB}">
      <dgm:prSet/>
      <dgm:spPr/>
      <dgm:t>
        <a:bodyPr/>
        <a:lstStyle/>
        <a:p>
          <a:endParaRPr lang="en-US"/>
        </a:p>
      </dgm:t>
    </dgm:pt>
    <dgm:pt modelId="{A8021D53-2F64-4126-BF9B-85E27BEA3935}">
      <dgm:prSet/>
      <dgm:spPr/>
      <dgm:t>
        <a:bodyPr/>
        <a:lstStyle/>
        <a:p>
          <a:r>
            <a:rPr lang="en-IN"/>
            <a:t>Unique Digital Skills Challenges for New University Students:</a:t>
          </a:r>
          <a:endParaRPr lang="en-US"/>
        </a:p>
      </dgm:t>
    </dgm:pt>
    <dgm:pt modelId="{F16E7A74-03DB-4279-93FB-51302D0A0613}" type="parTrans" cxnId="{F82C6EDC-D35B-4761-9C84-3AE79580E36C}">
      <dgm:prSet/>
      <dgm:spPr/>
      <dgm:t>
        <a:bodyPr/>
        <a:lstStyle/>
        <a:p>
          <a:endParaRPr lang="en-US"/>
        </a:p>
      </dgm:t>
    </dgm:pt>
    <dgm:pt modelId="{9398F1A6-0B2C-4B41-9375-94168ED6C12C}" type="sibTrans" cxnId="{F82C6EDC-D35B-4761-9C84-3AE79580E36C}">
      <dgm:prSet/>
      <dgm:spPr/>
      <dgm:t>
        <a:bodyPr/>
        <a:lstStyle/>
        <a:p>
          <a:endParaRPr lang="en-US"/>
        </a:p>
      </dgm:t>
    </dgm:pt>
    <dgm:pt modelId="{9A5ECAAF-8949-42DF-AB49-3A0880FA9984}">
      <dgm:prSet/>
      <dgm:spPr/>
      <dgm:t>
        <a:bodyPr/>
        <a:lstStyle/>
        <a:p>
          <a:r>
            <a:rPr lang="en-IN" dirty="0"/>
            <a:t>Adapting to online learning platforms (Department of Education, 2021)</a:t>
          </a:r>
          <a:endParaRPr lang="en-US" dirty="0"/>
        </a:p>
      </dgm:t>
    </dgm:pt>
    <dgm:pt modelId="{BF612C25-152E-4FCD-9B57-B5E3C0E4BF98}" type="parTrans" cxnId="{FBEF7D2B-DEBA-4B90-B487-49608B6EF7F1}">
      <dgm:prSet/>
      <dgm:spPr/>
      <dgm:t>
        <a:bodyPr/>
        <a:lstStyle/>
        <a:p>
          <a:endParaRPr lang="en-US"/>
        </a:p>
      </dgm:t>
    </dgm:pt>
    <dgm:pt modelId="{3AF4048C-CFA7-4ECF-B839-99EBC26CC363}" type="sibTrans" cxnId="{FBEF7D2B-DEBA-4B90-B487-49608B6EF7F1}">
      <dgm:prSet/>
      <dgm:spPr/>
      <dgm:t>
        <a:bodyPr/>
        <a:lstStyle/>
        <a:p>
          <a:endParaRPr lang="en-US"/>
        </a:p>
      </dgm:t>
    </dgm:pt>
    <dgm:pt modelId="{7FD61E49-1D89-4A2C-B13A-25B414BF2E82}">
      <dgm:prSet/>
      <dgm:spPr/>
      <dgm:t>
        <a:bodyPr/>
        <a:lstStyle/>
        <a:p>
          <a:r>
            <a:rPr lang="en-IN"/>
            <a:t>Mastering diverse software applications.</a:t>
          </a:r>
          <a:endParaRPr lang="en-US"/>
        </a:p>
      </dgm:t>
    </dgm:pt>
    <dgm:pt modelId="{5B66D2F6-C373-4A68-AA0E-E842F084B9B5}" type="parTrans" cxnId="{DEF688C0-44FA-47D3-ACA2-7674CBE022D1}">
      <dgm:prSet/>
      <dgm:spPr/>
      <dgm:t>
        <a:bodyPr/>
        <a:lstStyle/>
        <a:p>
          <a:endParaRPr lang="en-US"/>
        </a:p>
      </dgm:t>
    </dgm:pt>
    <dgm:pt modelId="{2EFF6524-17BB-405A-A3DB-F0F8D54A2F44}" type="sibTrans" cxnId="{DEF688C0-44FA-47D3-ACA2-7674CBE022D1}">
      <dgm:prSet/>
      <dgm:spPr/>
      <dgm:t>
        <a:bodyPr/>
        <a:lstStyle/>
        <a:p>
          <a:endParaRPr lang="en-US"/>
        </a:p>
      </dgm:t>
    </dgm:pt>
    <dgm:pt modelId="{B619DA6D-FF0F-49B1-B73D-C8A0F041A2BB}">
      <dgm:prSet/>
      <dgm:spPr/>
      <dgm:t>
        <a:bodyPr/>
        <a:lstStyle/>
        <a:p>
          <a:r>
            <a:rPr lang="en-IN" dirty="0"/>
            <a:t>Navigating information overload.</a:t>
          </a:r>
          <a:endParaRPr lang="en-US" dirty="0"/>
        </a:p>
      </dgm:t>
    </dgm:pt>
    <dgm:pt modelId="{32BC9835-F53F-46AD-9E99-243016E5D7AD}" type="parTrans" cxnId="{5E64F605-172A-4FD3-95FE-10CDAF2F3E17}">
      <dgm:prSet/>
      <dgm:spPr/>
      <dgm:t>
        <a:bodyPr/>
        <a:lstStyle/>
        <a:p>
          <a:endParaRPr lang="en-US"/>
        </a:p>
      </dgm:t>
    </dgm:pt>
    <dgm:pt modelId="{54ED23FF-B62B-412F-99F7-1C76058FC995}" type="sibTrans" cxnId="{5E64F605-172A-4FD3-95FE-10CDAF2F3E17}">
      <dgm:prSet/>
      <dgm:spPr/>
      <dgm:t>
        <a:bodyPr/>
        <a:lstStyle/>
        <a:p>
          <a:endParaRPr lang="en-US"/>
        </a:p>
      </dgm:t>
    </dgm:pt>
    <dgm:pt modelId="{74060128-84E3-4CD8-9D26-840DAD59B882}">
      <dgm:prSet/>
      <dgm:spPr/>
      <dgm:t>
        <a:bodyPr/>
        <a:lstStyle/>
        <a:p>
          <a:r>
            <a:rPr lang="en-IN" dirty="0"/>
            <a:t>Ensuring cybersecurity awareness (de Bruijn and Janssen, 2017)</a:t>
          </a:r>
          <a:endParaRPr lang="en-US" dirty="0"/>
        </a:p>
      </dgm:t>
    </dgm:pt>
    <dgm:pt modelId="{F28394B1-DD87-4D05-A9C1-0209F280BF04}" type="parTrans" cxnId="{F8270C04-5A11-4D9A-9D2E-899B82BA0E1D}">
      <dgm:prSet/>
      <dgm:spPr/>
      <dgm:t>
        <a:bodyPr/>
        <a:lstStyle/>
        <a:p>
          <a:endParaRPr lang="en-US"/>
        </a:p>
      </dgm:t>
    </dgm:pt>
    <dgm:pt modelId="{A5839327-CA07-4D9C-BD8F-3B7D9E53DDFC}" type="sibTrans" cxnId="{F8270C04-5A11-4D9A-9D2E-899B82BA0E1D}">
      <dgm:prSet/>
      <dgm:spPr/>
      <dgm:t>
        <a:bodyPr/>
        <a:lstStyle/>
        <a:p>
          <a:endParaRPr lang="en-US"/>
        </a:p>
      </dgm:t>
    </dgm:pt>
    <dgm:pt modelId="{41D293FE-99EB-429A-9F70-9CBCDD011E6D}">
      <dgm:prSet/>
      <dgm:spPr/>
      <dgm:t>
        <a:bodyPr/>
        <a:lstStyle/>
        <a:p>
          <a:r>
            <a:rPr lang="en-IN"/>
            <a:t>Supporting Data and Anecdotes:</a:t>
          </a:r>
          <a:endParaRPr lang="en-US"/>
        </a:p>
      </dgm:t>
    </dgm:pt>
    <dgm:pt modelId="{9A053916-C131-4B0B-A6C5-AFDF63D9C0E3}" type="parTrans" cxnId="{BC31BF55-8B06-4784-B8F0-07D62D06BCBE}">
      <dgm:prSet/>
      <dgm:spPr/>
      <dgm:t>
        <a:bodyPr/>
        <a:lstStyle/>
        <a:p>
          <a:endParaRPr lang="en-US"/>
        </a:p>
      </dgm:t>
    </dgm:pt>
    <dgm:pt modelId="{04BD3E95-0810-403B-8CDB-14BF9BB125E8}" type="sibTrans" cxnId="{BC31BF55-8B06-4784-B8F0-07D62D06BCBE}">
      <dgm:prSet/>
      <dgm:spPr/>
      <dgm:t>
        <a:bodyPr/>
        <a:lstStyle/>
        <a:p>
          <a:endParaRPr lang="en-US"/>
        </a:p>
      </dgm:t>
    </dgm:pt>
    <dgm:pt modelId="{03D76A07-4F55-445F-AC53-0781784A1451}">
      <dgm:prSet/>
      <dgm:spPr/>
      <dgm:t>
        <a:bodyPr/>
        <a:lstStyle/>
        <a:p>
          <a:r>
            <a:rPr lang="en-IN"/>
            <a:t>Statistical data demonstrating the prevalence of these challenges.</a:t>
          </a:r>
          <a:endParaRPr lang="en-US"/>
        </a:p>
      </dgm:t>
    </dgm:pt>
    <dgm:pt modelId="{EBCFEEBB-CEC8-49A1-A7CD-DA3D998B3BEF}" type="parTrans" cxnId="{CBE84C31-1006-4955-A21C-3D159AFE3548}">
      <dgm:prSet/>
      <dgm:spPr/>
      <dgm:t>
        <a:bodyPr/>
        <a:lstStyle/>
        <a:p>
          <a:endParaRPr lang="en-US"/>
        </a:p>
      </dgm:t>
    </dgm:pt>
    <dgm:pt modelId="{10F26CFD-87BB-444A-B724-9D1A060BDD97}" type="sibTrans" cxnId="{CBE84C31-1006-4955-A21C-3D159AFE3548}">
      <dgm:prSet/>
      <dgm:spPr/>
      <dgm:t>
        <a:bodyPr/>
        <a:lstStyle/>
        <a:p>
          <a:endParaRPr lang="en-US"/>
        </a:p>
      </dgm:t>
    </dgm:pt>
    <dgm:pt modelId="{992D593E-F849-4EDF-BDAB-E85F7242752E}">
      <dgm:prSet/>
      <dgm:spPr/>
      <dgm:t>
        <a:bodyPr/>
        <a:lstStyle/>
        <a:p>
          <a:r>
            <a:rPr lang="en-IN"/>
            <a:t>Real-life anecdotes to illustrate student experiences.</a:t>
          </a:r>
          <a:endParaRPr lang="en-US"/>
        </a:p>
      </dgm:t>
    </dgm:pt>
    <dgm:pt modelId="{1B916A41-F46E-4D6C-9A1E-5FCC8EEA981D}" type="parTrans" cxnId="{2055B1D1-B6E0-4F29-8ED2-9B18AF7FFBF6}">
      <dgm:prSet/>
      <dgm:spPr/>
      <dgm:t>
        <a:bodyPr/>
        <a:lstStyle/>
        <a:p>
          <a:endParaRPr lang="en-US"/>
        </a:p>
      </dgm:t>
    </dgm:pt>
    <dgm:pt modelId="{913518AD-F10E-4271-A018-0C8C92764D69}" type="sibTrans" cxnId="{2055B1D1-B6E0-4F29-8ED2-9B18AF7FFBF6}">
      <dgm:prSet/>
      <dgm:spPr/>
      <dgm:t>
        <a:bodyPr/>
        <a:lstStyle/>
        <a:p>
          <a:endParaRPr lang="en-US"/>
        </a:p>
      </dgm:t>
    </dgm:pt>
    <dgm:pt modelId="{A0B708FE-3A0E-48BC-ADC8-F9B5C3119012}">
      <dgm:prSet/>
      <dgm:spPr/>
      <dgm:t>
        <a:bodyPr/>
        <a:lstStyle/>
        <a:p>
          <a:r>
            <a:rPr lang="en-IN"/>
            <a:t>Importance of Early Addressing:</a:t>
          </a:r>
          <a:endParaRPr lang="en-US"/>
        </a:p>
      </dgm:t>
    </dgm:pt>
    <dgm:pt modelId="{2771B74C-4CE4-43F5-B0CE-E38D0C7E6CF1}" type="parTrans" cxnId="{313F14BD-F712-4173-BCF4-7AA1F642C35E}">
      <dgm:prSet/>
      <dgm:spPr/>
      <dgm:t>
        <a:bodyPr/>
        <a:lstStyle/>
        <a:p>
          <a:endParaRPr lang="en-US"/>
        </a:p>
      </dgm:t>
    </dgm:pt>
    <dgm:pt modelId="{4CBA9746-FAC3-4F8A-A2F9-0C63CC73E752}" type="sibTrans" cxnId="{313F14BD-F712-4173-BCF4-7AA1F642C35E}">
      <dgm:prSet/>
      <dgm:spPr/>
      <dgm:t>
        <a:bodyPr/>
        <a:lstStyle/>
        <a:p>
          <a:endParaRPr lang="en-US"/>
        </a:p>
      </dgm:t>
    </dgm:pt>
    <dgm:pt modelId="{DF14F61A-D76F-4909-AEC3-586FA26DC554}">
      <dgm:prSet/>
      <dgm:spPr/>
      <dgm:t>
        <a:bodyPr/>
        <a:lstStyle/>
        <a:p>
          <a:r>
            <a:rPr lang="en-IN" dirty="0"/>
            <a:t>Stressing the fundamental role of digital skills in academic success (van </a:t>
          </a:r>
          <a:r>
            <a:rPr lang="en-IN" dirty="0" err="1"/>
            <a:t>Laar</a:t>
          </a:r>
          <a:r>
            <a:rPr lang="en-IN" dirty="0"/>
            <a:t>, van </a:t>
          </a:r>
          <a:r>
            <a:rPr lang="en-IN" dirty="0" err="1"/>
            <a:t>Deursen</a:t>
          </a:r>
          <a:r>
            <a:rPr lang="en-IN" dirty="0"/>
            <a:t> and van Dijk, 2022)</a:t>
          </a:r>
          <a:endParaRPr lang="en-US" dirty="0"/>
        </a:p>
      </dgm:t>
    </dgm:pt>
    <dgm:pt modelId="{01F1BF0D-2D68-4DC1-A5BF-D6D2555C004C}" type="parTrans" cxnId="{71F4B104-F540-45FB-964D-3FF71207C5BF}">
      <dgm:prSet/>
      <dgm:spPr/>
      <dgm:t>
        <a:bodyPr/>
        <a:lstStyle/>
        <a:p>
          <a:endParaRPr lang="en-US"/>
        </a:p>
      </dgm:t>
    </dgm:pt>
    <dgm:pt modelId="{EE42D6C1-212A-45ED-908F-242DA19DA464}" type="sibTrans" cxnId="{71F4B104-F540-45FB-964D-3FF71207C5BF}">
      <dgm:prSet/>
      <dgm:spPr/>
      <dgm:t>
        <a:bodyPr/>
        <a:lstStyle/>
        <a:p>
          <a:endParaRPr lang="en-US"/>
        </a:p>
      </dgm:t>
    </dgm:pt>
    <dgm:pt modelId="{7DAAFBDD-546D-4DBF-A380-10B232A386A0}">
      <dgm:prSet/>
      <dgm:spPr/>
      <dgm:t>
        <a:bodyPr/>
        <a:lstStyle/>
        <a:p>
          <a:r>
            <a:rPr lang="en-IN"/>
            <a:t>Encouraging proactive skill development from the outset of university studies</a:t>
          </a:r>
          <a:endParaRPr lang="en-US"/>
        </a:p>
      </dgm:t>
    </dgm:pt>
    <dgm:pt modelId="{A86B1930-C468-4064-B846-96BC7F8F3BB6}" type="parTrans" cxnId="{A4CE31E7-AEED-45BA-9300-6D12B593AFE8}">
      <dgm:prSet/>
      <dgm:spPr/>
      <dgm:t>
        <a:bodyPr/>
        <a:lstStyle/>
        <a:p>
          <a:endParaRPr lang="en-US"/>
        </a:p>
      </dgm:t>
    </dgm:pt>
    <dgm:pt modelId="{2D66A429-8A0F-4325-B75E-F63A249A8544}" type="sibTrans" cxnId="{A4CE31E7-AEED-45BA-9300-6D12B593AFE8}">
      <dgm:prSet/>
      <dgm:spPr/>
      <dgm:t>
        <a:bodyPr/>
        <a:lstStyle/>
        <a:p>
          <a:endParaRPr lang="en-US"/>
        </a:p>
      </dgm:t>
    </dgm:pt>
    <dgm:pt modelId="{59254B6B-3BFA-4B83-AE96-F63127391BA6}" type="pres">
      <dgm:prSet presAssocID="{0F043D8D-99A1-4B07-8D02-B9A377568F9F}" presName="linear" presStyleCnt="0">
        <dgm:presLayoutVars>
          <dgm:animLvl val="lvl"/>
          <dgm:resizeHandles val="exact"/>
        </dgm:presLayoutVars>
      </dgm:prSet>
      <dgm:spPr/>
    </dgm:pt>
    <dgm:pt modelId="{B5BE82BA-263A-4A13-AB41-B49A3B145A03}" type="pres">
      <dgm:prSet presAssocID="{DDF4A804-7637-4A9B-B270-F8B4FC023952}" presName="parentText" presStyleLbl="node1" presStyleIdx="0" presStyleCnt="1" custLinFactNeighborX="218" custLinFactNeighborY="-12770">
        <dgm:presLayoutVars>
          <dgm:chMax val="0"/>
          <dgm:bulletEnabled val="1"/>
        </dgm:presLayoutVars>
      </dgm:prSet>
      <dgm:spPr/>
    </dgm:pt>
    <dgm:pt modelId="{87004F14-EF43-44E1-B4EE-3E7F6F7D9F7A}" type="pres">
      <dgm:prSet presAssocID="{DDF4A804-7637-4A9B-B270-F8B4FC023952}" presName="childText" presStyleLbl="revTx" presStyleIdx="0" presStyleCnt="1">
        <dgm:presLayoutVars>
          <dgm:bulletEnabled val="1"/>
        </dgm:presLayoutVars>
      </dgm:prSet>
      <dgm:spPr/>
    </dgm:pt>
  </dgm:ptLst>
  <dgm:cxnLst>
    <dgm:cxn modelId="{F8270C04-5A11-4D9A-9D2E-899B82BA0E1D}" srcId="{A8021D53-2F64-4126-BF9B-85E27BEA3935}" destId="{74060128-84E3-4CD8-9D26-840DAD59B882}" srcOrd="3" destOrd="0" parTransId="{F28394B1-DD87-4D05-A9C1-0209F280BF04}" sibTransId="{A5839327-CA07-4D9C-BD8F-3B7D9E53DDFC}"/>
    <dgm:cxn modelId="{71F4B104-F540-45FB-964D-3FF71207C5BF}" srcId="{A0B708FE-3A0E-48BC-ADC8-F9B5C3119012}" destId="{DF14F61A-D76F-4909-AEC3-586FA26DC554}" srcOrd="0" destOrd="0" parTransId="{01F1BF0D-2D68-4DC1-A5BF-D6D2555C004C}" sibTransId="{EE42D6C1-212A-45ED-908F-242DA19DA464}"/>
    <dgm:cxn modelId="{5E64F605-172A-4FD3-95FE-10CDAF2F3E17}" srcId="{A8021D53-2F64-4126-BF9B-85E27BEA3935}" destId="{B619DA6D-FF0F-49B1-B73D-C8A0F041A2BB}" srcOrd="2" destOrd="0" parTransId="{32BC9835-F53F-46AD-9E99-243016E5D7AD}" sibTransId="{54ED23FF-B62B-412F-99F7-1C76058FC995}"/>
    <dgm:cxn modelId="{3DC04821-723A-43AE-B10B-34AB11DC1EDC}" type="presOf" srcId="{A0B708FE-3A0E-48BC-ADC8-F9B5C3119012}" destId="{87004F14-EF43-44E1-B4EE-3E7F6F7D9F7A}" srcOrd="0" destOrd="8" presId="urn:microsoft.com/office/officeart/2005/8/layout/vList2"/>
    <dgm:cxn modelId="{FBEF7D2B-DEBA-4B90-B487-49608B6EF7F1}" srcId="{A8021D53-2F64-4126-BF9B-85E27BEA3935}" destId="{9A5ECAAF-8949-42DF-AB49-3A0880FA9984}" srcOrd="0" destOrd="0" parTransId="{BF612C25-152E-4FCD-9B57-B5E3C0E4BF98}" sibTransId="{3AF4048C-CFA7-4ECF-B839-99EBC26CC363}"/>
    <dgm:cxn modelId="{CBE84C31-1006-4955-A21C-3D159AFE3548}" srcId="{41D293FE-99EB-429A-9F70-9CBCDD011E6D}" destId="{03D76A07-4F55-445F-AC53-0781784A1451}" srcOrd="0" destOrd="0" parTransId="{EBCFEEBB-CEC8-49A1-A7CD-DA3D998B3BEF}" sibTransId="{10F26CFD-87BB-444A-B724-9D1A060BDD97}"/>
    <dgm:cxn modelId="{3809EE39-E4A0-4091-A75C-2F3A7C31284C}" type="presOf" srcId="{03D76A07-4F55-445F-AC53-0781784A1451}" destId="{87004F14-EF43-44E1-B4EE-3E7F6F7D9F7A}" srcOrd="0" destOrd="6" presId="urn:microsoft.com/office/officeart/2005/8/layout/vList2"/>
    <dgm:cxn modelId="{8545133E-A7EE-4373-A357-3D7308B8A196}" type="presOf" srcId="{B619DA6D-FF0F-49B1-B73D-C8A0F041A2BB}" destId="{87004F14-EF43-44E1-B4EE-3E7F6F7D9F7A}" srcOrd="0" destOrd="3" presId="urn:microsoft.com/office/officeart/2005/8/layout/vList2"/>
    <dgm:cxn modelId="{DAE7B03F-EF70-44F4-85E1-CEC92F2109FB}" type="presOf" srcId="{A8021D53-2F64-4126-BF9B-85E27BEA3935}" destId="{87004F14-EF43-44E1-B4EE-3E7F6F7D9F7A}" srcOrd="0" destOrd="0" presId="urn:microsoft.com/office/officeart/2005/8/layout/vList2"/>
    <dgm:cxn modelId="{10757966-9420-412D-B003-10B1914A1DFB}" srcId="{0F043D8D-99A1-4B07-8D02-B9A377568F9F}" destId="{DDF4A804-7637-4A9B-B270-F8B4FC023952}" srcOrd="0" destOrd="0" parTransId="{FDE737E1-4113-4779-9513-8075604550F1}" sibTransId="{4966C6B3-D329-410F-9C28-FCF72D6AD34C}"/>
    <dgm:cxn modelId="{884A7147-3E0D-439C-B74D-0837C7483E99}" type="presOf" srcId="{41D293FE-99EB-429A-9F70-9CBCDD011E6D}" destId="{87004F14-EF43-44E1-B4EE-3E7F6F7D9F7A}" srcOrd="0" destOrd="5" presId="urn:microsoft.com/office/officeart/2005/8/layout/vList2"/>
    <dgm:cxn modelId="{9DACFF69-520F-47F2-876E-7DD4A4B50807}" type="presOf" srcId="{DDF4A804-7637-4A9B-B270-F8B4FC023952}" destId="{B5BE82BA-263A-4A13-AB41-B49A3B145A03}" srcOrd="0" destOrd="0" presId="urn:microsoft.com/office/officeart/2005/8/layout/vList2"/>
    <dgm:cxn modelId="{C461AA72-B8F7-4D72-9B15-E54846571585}" type="presOf" srcId="{DF14F61A-D76F-4909-AEC3-586FA26DC554}" destId="{87004F14-EF43-44E1-B4EE-3E7F6F7D9F7A}" srcOrd="0" destOrd="9" presId="urn:microsoft.com/office/officeart/2005/8/layout/vList2"/>
    <dgm:cxn modelId="{BC31BF55-8B06-4784-B8F0-07D62D06BCBE}" srcId="{DDF4A804-7637-4A9B-B270-F8B4FC023952}" destId="{41D293FE-99EB-429A-9F70-9CBCDD011E6D}" srcOrd="1" destOrd="0" parTransId="{9A053916-C131-4B0B-A6C5-AFDF63D9C0E3}" sibTransId="{04BD3E95-0810-403B-8CDB-14BF9BB125E8}"/>
    <dgm:cxn modelId="{6D60FB58-B719-475D-8A99-ADC3CF40C26F}" type="presOf" srcId="{7DAAFBDD-546D-4DBF-A380-10B232A386A0}" destId="{87004F14-EF43-44E1-B4EE-3E7F6F7D9F7A}" srcOrd="0" destOrd="10" presId="urn:microsoft.com/office/officeart/2005/8/layout/vList2"/>
    <dgm:cxn modelId="{9A5FB291-12DE-426B-A2C5-84C2C063853A}" type="presOf" srcId="{992D593E-F849-4EDF-BDAB-E85F7242752E}" destId="{87004F14-EF43-44E1-B4EE-3E7F6F7D9F7A}" srcOrd="0" destOrd="7" presId="urn:microsoft.com/office/officeart/2005/8/layout/vList2"/>
    <dgm:cxn modelId="{1C845E93-D734-4F7C-BD1B-B23EF6357CC5}" type="presOf" srcId="{9A5ECAAF-8949-42DF-AB49-3A0880FA9984}" destId="{87004F14-EF43-44E1-B4EE-3E7F6F7D9F7A}" srcOrd="0" destOrd="1" presId="urn:microsoft.com/office/officeart/2005/8/layout/vList2"/>
    <dgm:cxn modelId="{B021A395-A21D-449A-A28B-155C8F06E47C}" type="presOf" srcId="{74060128-84E3-4CD8-9D26-840DAD59B882}" destId="{87004F14-EF43-44E1-B4EE-3E7F6F7D9F7A}" srcOrd="0" destOrd="4" presId="urn:microsoft.com/office/officeart/2005/8/layout/vList2"/>
    <dgm:cxn modelId="{8420C5A4-57AB-49D5-AE28-B8B41E040055}" type="presOf" srcId="{7FD61E49-1D89-4A2C-B13A-25B414BF2E82}" destId="{87004F14-EF43-44E1-B4EE-3E7F6F7D9F7A}" srcOrd="0" destOrd="2" presId="urn:microsoft.com/office/officeart/2005/8/layout/vList2"/>
    <dgm:cxn modelId="{313F14BD-F712-4173-BCF4-7AA1F642C35E}" srcId="{DDF4A804-7637-4A9B-B270-F8B4FC023952}" destId="{A0B708FE-3A0E-48BC-ADC8-F9B5C3119012}" srcOrd="2" destOrd="0" parTransId="{2771B74C-4CE4-43F5-B0CE-E38D0C7E6CF1}" sibTransId="{4CBA9746-FAC3-4F8A-A2F9-0C63CC73E752}"/>
    <dgm:cxn modelId="{DEF688C0-44FA-47D3-ACA2-7674CBE022D1}" srcId="{A8021D53-2F64-4126-BF9B-85E27BEA3935}" destId="{7FD61E49-1D89-4A2C-B13A-25B414BF2E82}" srcOrd="1" destOrd="0" parTransId="{5B66D2F6-C373-4A68-AA0E-E842F084B9B5}" sibTransId="{2EFF6524-17BB-405A-A3DB-F0F8D54A2F44}"/>
    <dgm:cxn modelId="{2055B1D1-B6E0-4F29-8ED2-9B18AF7FFBF6}" srcId="{41D293FE-99EB-429A-9F70-9CBCDD011E6D}" destId="{992D593E-F849-4EDF-BDAB-E85F7242752E}" srcOrd="1" destOrd="0" parTransId="{1B916A41-F46E-4D6C-9A1E-5FCC8EEA981D}" sibTransId="{913518AD-F10E-4271-A018-0C8C92764D69}"/>
    <dgm:cxn modelId="{F82C6EDC-D35B-4761-9C84-3AE79580E36C}" srcId="{DDF4A804-7637-4A9B-B270-F8B4FC023952}" destId="{A8021D53-2F64-4126-BF9B-85E27BEA3935}" srcOrd="0" destOrd="0" parTransId="{F16E7A74-03DB-4279-93FB-51302D0A0613}" sibTransId="{9398F1A6-0B2C-4B41-9375-94168ED6C12C}"/>
    <dgm:cxn modelId="{A4CE31E7-AEED-45BA-9300-6D12B593AFE8}" srcId="{DDF4A804-7637-4A9B-B270-F8B4FC023952}" destId="{7DAAFBDD-546D-4DBF-A380-10B232A386A0}" srcOrd="3" destOrd="0" parTransId="{A86B1930-C468-4064-B846-96BC7F8F3BB6}" sibTransId="{2D66A429-8A0F-4325-B75E-F63A249A8544}"/>
    <dgm:cxn modelId="{325017F0-03A9-4602-A1F6-4CA3C57AD77D}" type="presOf" srcId="{0F043D8D-99A1-4B07-8D02-B9A377568F9F}" destId="{59254B6B-3BFA-4B83-AE96-F63127391BA6}" srcOrd="0" destOrd="0" presId="urn:microsoft.com/office/officeart/2005/8/layout/vList2"/>
    <dgm:cxn modelId="{041C3005-4B60-42FF-A437-AC709427A8EE}" type="presParOf" srcId="{59254B6B-3BFA-4B83-AE96-F63127391BA6}" destId="{B5BE82BA-263A-4A13-AB41-B49A3B145A03}" srcOrd="0" destOrd="0" presId="urn:microsoft.com/office/officeart/2005/8/layout/vList2"/>
    <dgm:cxn modelId="{A5AA7FD7-9E2F-473A-8327-D799D749FF33}" type="presParOf" srcId="{59254B6B-3BFA-4B83-AE96-F63127391BA6}" destId="{87004F14-EF43-44E1-B4EE-3E7F6F7D9F7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81A4F8-40EC-447A-8AAA-CA4A0C2C839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2EFBE2-00B2-4BBF-9BC5-4E6005B4AF35}">
      <dgm:prSet/>
      <dgm:spPr/>
      <dgm:t>
        <a:bodyPr/>
        <a:lstStyle/>
        <a:p>
          <a:r>
            <a:rPr lang="en-GB" dirty="0"/>
            <a:t>Navigating online learning platforms (</a:t>
          </a:r>
          <a:r>
            <a:rPr lang="en-GB" dirty="0" err="1"/>
            <a:t>Allmann</a:t>
          </a:r>
          <a:r>
            <a:rPr lang="en-GB" dirty="0"/>
            <a:t> and Blank, 2021)</a:t>
          </a:r>
          <a:endParaRPr lang="en-US" dirty="0"/>
        </a:p>
      </dgm:t>
    </dgm:pt>
    <dgm:pt modelId="{D4D2D7CE-9AEC-4A23-BF3D-D2F6D26F7426}" type="parTrans" cxnId="{5F4406ED-5B97-45DC-A399-2FBDE91B3F30}">
      <dgm:prSet/>
      <dgm:spPr/>
      <dgm:t>
        <a:bodyPr/>
        <a:lstStyle/>
        <a:p>
          <a:endParaRPr lang="en-US"/>
        </a:p>
      </dgm:t>
    </dgm:pt>
    <dgm:pt modelId="{3F586C04-5D0B-4445-B855-2CF20AB3B9AD}" type="sibTrans" cxnId="{5F4406ED-5B97-45DC-A399-2FBDE91B3F30}">
      <dgm:prSet/>
      <dgm:spPr/>
      <dgm:t>
        <a:bodyPr/>
        <a:lstStyle/>
        <a:p>
          <a:endParaRPr lang="en-US"/>
        </a:p>
      </dgm:t>
    </dgm:pt>
    <dgm:pt modelId="{F6EA4010-4515-4D06-B5E7-29860AA339A2}">
      <dgm:prSet/>
      <dgm:spPr/>
      <dgm:t>
        <a:bodyPr/>
        <a:lstStyle/>
        <a:p>
          <a:r>
            <a:rPr lang="en-GB"/>
            <a:t>Software proficiency</a:t>
          </a:r>
          <a:endParaRPr lang="en-US"/>
        </a:p>
      </dgm:t>
    </dgm:pt>
    <dgm:pt modelId="{EE5D90EA-7D15-4891-99DF-67F1C3C7B816}" type="parTrans" cxnId="{58ED990A-A011-4C3D-AC71-4B27B45F4D44}">
      <dgm:prSet/>
      <dgm:spPr/>
      <dgm:t>
        <a:bodyPr/>
        <a:lstStyle/>
        <a:p>
          <a:endParaRPr lang="en-US"/>
        </a:p>
      </dgm:t>
    </dgm:pt>
    <dgm:pt modelId="{D75F5A40-7351-422D-8347-4D4ADD66EB73}" type="sibTrans" cxnId="{58ED990A-A011-4C3D-AC71-4B27B45F4D44}">
      <dgm:prSet/>
      <dgm:spPr/>
      <dgm:t>
        <a:bodyPr/>
        <a:lstStyle/>
        <a:p>
          <a:endParaRPr lang="en-US"/>
        </a:p>
      </dgm:t>
    </dgm:pt>
    <dgm:pt modelId="{0635076E-ABDE-426E-AC13-3A59D11B780F}">
      <dgm:prSet/>
      <dgm:spPr/>
      <dgm:t>
        <a:bodyPr/>
        <a:lstStyle/>
        <a:p>
          <a:r>
            <a:rPr lang="en-GB" dirty="0"/>
            <a:t>Information literacy (Yu et al., 2017)</a:t>
          </a:r>
          <a:endParaRPr lang="en-US" dirty="0"/>
        </a:p>
      </dgm:t>
    </dgm:pt>
    <dgm:pt modelId="{14476491-4AAD-40F2-81CD-8C20BBC8ED65}" type="parTrans" cxnId="{437AE8B8-64CC-4D98-B3D7-6772E01D4245}">
      <dgm:prSet/>
      <dgm:spPr/>
      <dgm:t>
        <a:bodyPr/>
        <a:lstStyle/>
        <a:p>
          <a:endParaRPr lang="en-US"/>
        </a:p>
      </dgm:t>
    </dgm:pt>
    <dgm:pt modelId="{BABB8C73-FA5A-42EF-A122-5F88F5C67ACB}" type="sibTrans" cxnId="{437AE8B8-64CC-4D98-B3D7-6772E01D4245}">
      <dgm:prSet/>
      <dgm:spPr/>
      <dgm:t>
        <a:bodyPr/>
        <a:lstStyle/>
        <a:p>
          <a:endParaRPr lang="en-US"/>
        </a:p>
      </dgm:t>
    </dgm:pt>
    <dgm:pt modelId="{1B1824B9-7D51-4BC9-A932-25D8883AB945}">
      <dgm:prSet/>
      <dgm:spPr/>
      <dgm:t>
        <a:bodyPr/>
        <a:lstStyle/>
        <a:p>
          <a:r>
            <a:rPr lang="en-GB"/>
            <a:t>Cybersecurity Awareness</a:t>
          </a:r>
          <a:endParaRPr lang="en-US"/>
        </a:p>
      </dgm:t>
    </dgm:pt>
    <dgm:pt modelId="{9BE68812-06C3-4258-9809-2BC2A02E7E97}" type="parTrans" cxnId="{E5E0C77C-8233-4258-9286-F5BB9D3A4D8E}">
      <dgm:prSet/>
      <dgm:spPr/>
      <dgm:t>
        <a:bodyPr/>
        <a:lstStyle/>
        <a:p>
          <a:endParaRPr lang="en-US"/>
        </a:p>
      </dgm:t>
    </dgm:pt>
    <dgm:pt modelId="{A20C8F10-4A84-4A92-9C32-3F0E681DDA49}" type="sibTrans" cxnId="{E5E0C77C-8233-4258-9286-F5BB9D3A4D8E}">
      <dgm:prSet/>
      <dgm:spPr/>
      <dgm:t>
        <a:bodyPr/>
        <a:lstStyle/>
        <a:p>
          <a:endParaRPr lang="en-US"/>
        </a:p>
      </dgm:t>
    </dgm:pt>
    <dgm:pt modelId="{51A5D679-080F-4D46-8D52-99CCBC2B8492}" type="pres">
      <dgm:prSet presAssocID="{7981A4F8-40EC-447A-8AAA-CA4A0C2C8393}" presName="root" presStyleCnt="0">
        <dgm:presLayoutVars>
          <dgm:dir/>
          <dgm:resizeHandles val="exact"/>
        </dgm:presLayoutVars>
      </dgm:prSet>
      <dgm:spPr/>
    </dgm:pt>
    <dgm:pt modelId="{14B8E2AD-F97C-4B53-924C-F219CA8C0205}" type="pres">
      <dgm:prSet presAssocID="{252EFBE2-00B2-4BBF-9BC5-4E6005B4AF35}" presName="compNode" presStyleCnt="0"/>
      <dgm:spPr/>
    </dgm:pt>
    <dgm:pt modelId="{57372DF3-6ECC-4013-9DAB-CA3BFCDAAFA1}" type="pres">
      <dgm:prSet presAssocID="{252EFBE2-00B2-4BBF-9BC5-4E6005B4AF35}" presName="bgRect" presStyleLbl="bgShp" presStyleIdx="0" presStyleCnt="4" custLinFactNeighborY="-197"/>
      <dgm:spPr/>
    </dgm:pt>
    <dgm:pt modelId="{EC13380D-E684-487A-999E-2F791ABEABEB}" type="pres">
      <dgm:prSet presAssocID="{252EFBE2-00B2-4BBF-9BC5-4E6005B4AF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59F7215E-C09F-40CB-979D-847AF01FB96A}" type="pres">
      <dgm:prSet presAssocID="{252EFBE2-00B2-4BBF-9BC5-4E6005B4AF35}" presName="spaceRect" presStyleCnt="0"/>
      <dgm:spPr/>
    </dgm:pt>
    <dgm:pt modelId="{16C68D2C-1287-4C2D-A71E-7BCB7900DEF8}" type="pres">
      <dgm:prSet presAssocID="{252EFBE2-00B2-4BBF-9BC5-4E6005B4AF35}" presName="parTx" presStyleLbl="revTx" presStyleIdx="0" presStyleCnt="4">
        <dgm:presLayoutVars>
          <dgm:chMax val="0"/>
          <dgm:chPref val="0"/>
        </dgm:presLayoutVars>
      </dgm:prSet>
      <dgm:spPr/>
    </dgm:pt>
    <dgm:pt modelId="{2DDFA2F2-9149-41CF-A624-100B13134751}" type="pres">
      <dgm:prSet presAssocID="{3F586C04-5D0B-4445-B855-2CF20AB3B9AD}" presName="sibTrans" presStyleCnt="0"/>
      <dgm:spPr/>
    </dgm:pt>
    <dgm:pt modelId="{03239960-0018-45BA-9EC4-104927253B59}" type="pres">
      <dgm:prSet presAssocID="{F6EA4010-4515-4D06-B5E7-29860AA339A2}" presName="compNode" presStyleCnt="0"/>
      <dgm:spPr/>
    </dgm:pt>
    <dgm:pt modelId="{E4F6F7B9-8144-4C6E-9924-57A228F0C57E}" type="pres">
      <dgm:prSet presAssocID="{F6EA4010-4515-4D06-B5E7-29860AA339A2}" presName="bgRect" presStyleLbl="bgShp" presStyleIdx="1" presStyleCnt="4"/>
      <dgm:spPr/>
    </dgm:pt>
    <dgm:pt modelId="{4960633D-3DF6-49EF-B5B8-B22DCC81929F}" type="pres">
      <dgm:prSet presAssocID="{F6EA4010-4515-4D06-B5E7-29860AA339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A5F3B1A7-BC8E-48F8-B2DD-E9CD28E3815E}" type="pres">
      <dgm:prSet presAssocID="{F6EA4010-4515-4D06-B5E7-29860AA339A2}" presName="spaceRect" presStyleCnt="0"/>
      <dgm:spPr/>
    </dgm:pt>
    <dgm:pt modelId="{0ABAB715-AE34-4274-BE99-E6998A9FAFE4}" type="pres">
      <dgm:prSet presAssocID="{F6EA4010-4515-4D06-B5E7-29860AA339A2}" presName="parTx" presStyleLbl="revTx" presStyleIdx="1" presStyleCnt="4">
        <dgm:presLayoutVars>
          <dgm:chMax val="0"/>
          <dgm:chPref val="0"/>
        </dgm:presLayoutVars>
      </dgm:prSet>
      <dgm:spPr/>
    </dgm:pt>
    <dgm:pt modelId="{C6FF3A2F-6CD7-49BA-B79B-59836F8507B8}" type="pres">
      <dgm:prSet presAssocID="{D75F5A40-7351-422D-8347-4D4ADD66EB73}" presName="sibTrans" presStyleCnt="0"/>
      <dgm:spPr/>
    </dgm:pt>
    <dgm:pt modelId="{A62560AA-D2E7-4D3A-AECB-7875DE03284C}" type="pres">
      <dgm:prSet presAssocID="{0635076E-ABDE-426E-AC13-3A59D11B780F}" presName="compNode" presStyleCnt="0"/>
      <dgm:spPr/>
    </dgm:pt>
    <dgm:pt modelId="{C4282117-1887-4D8E-9135-EBD9E908D852}" type="pres">
      <dgm:prSet presAssocID="{0635076E-ABDE-426E-AC13-3A59D11B780F}" presName="bgRect" presStyleLbl="bgShp" presStyleIdx="2" presStyleCnt="4"/>
      <dgm:spPr/>
    </dgm:pt>
    <dgm:pt modelId="{9053F592-0F43-45F2-B6A3-7C1337E20226}" type="pres">
      <dgm:prSet presAssocID="{0635076E-ABDE-426E-AC13-3A59D11B780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4DABCCC5-C21B-4964-AC13-7E4C75D35511}" type="pres">
      <dgm:prSet presAssocID="{0635076E-ABDE-426E-AC13-3A59D11B780F}" presName="spaceRect" presStyleCnt="0"/>
      <dgm:spPr/>
    </dgm:pt>
    <dgm:pt modelId="{D3AD9B88-CA20-4AEA-A61A-3441A095B0FD}" type="pres">
      <dgm:prSet presAssocID="{0635076E-ABDE-426E-AC13-3A59D11B780F}" presName="parTx" presStyleLbl="revTx" presStyleIdx="2" presStyleCnt="4">
        <dgm:presLayoutVars>
          <dgm:chMax val="0"/>
          <dgm:chPref val="0"/>
        </dgm:presLayoutVars>
      </dgm:prSet>
      <dgm:spPr/>
    </dgm:pt>
    <dgm:pt modelId="{548209A3-04C4-4ABA-9DBC-659B0D2D1BBC}" type="pres">
      <dgm:prSet presAssocID="{BABB8C73-FA5A-42EF-A122-5F88F5C67ACB}" presName="sibTrans" presStyleCnt="0"/>
      <dgm:spPr/>
    </dgm:pt>
    <dgm:pt modelId="{548F5BF8-6D95-4CDB-B55E-540CAA3A0D84}" type="pres">
      <dgm:prSet presAssocID="{1B1824B9-7D51-4BC9-A932-25D8883AB945}" presName="compNode" presStyleCnt="0"/>
      <dgm:spPr/>
    </dgm:pt>
    <dgm:pt modelId="{956FA22C-DAFA-4FA5-9D79-13930C31448E}" type="pres">
      <dgm:prSet presAssocID="{1B1824B9-7D51-4BC9-A932-25D8883AB945}" presName="bgRect" presStyleLbl="bgShp" presStyleIdx="3" presStyleCnt="4"/>
      <dgm:spPr/>
    </dgm:pt>
    <dgm:pt modelId="{7584F25C-1BE7-4C78-9246-E9BA43EF9D9E}" type="pres">
      <dgm:prSet presAssocID="{1B1824B9-7D51-4BC9-A932-25D8883AB9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97C37D6-39EF-40A0-B40F-C3772E4B2FC0}" type="pres">
      <dgm:prSet presAssocID="{1B1824B9-7D51-4BC9-A932-25D8883AB945}" presName="spaceRect" presStyleCnt="0"/>
      <dgm:spPr/>
    </dgm:pt>
    <dgm:pt modelId="{812E3E88-6A11-4977-993E-59557F87E1ED}" type="pres">
      <dgm:prSet presAssocID="{1B1824B9-7D51-4BC9-A932-25D8883AB945}" presName="parTx" presStyleLbl="revTx" presStyleIdx="3" presStyleCnt="4">
        <dgm:presLayoutVars>
          <dgm:chMax val="0"/>
          <dgm:chPref val="0"/>
        </dgm:presLayoutVars>
      </dgm:prSet>
      <dgm:spPr/>
    </dgm:pt>
  </dgm:ptLst>
  <dgm:cxnLst>
    <dgm:cxn modelId="{58ED990A-A011-4C3D-AC71-4B27B45F4D44}" srcId="{7981A4F8-40EC-447A-8AAA-CA4A0C2C8393}" destId="{F6EA4010-4515-4D06-B5E7-29860AA339A2}" srcOrd="1" destOrd="0" parTransId="{EE5D90EA-7D15-4891-99DF-67F1C3C7B816}" sibTransId="{D75F5A40-7351-422D-8347-4D4ADD66EB73}"/>
    <dgm:cxn modelId="{A2CE3D51-F03A-4415-8F7C-509C2EF5CA78}" type="presOf" srcId="{7981A4F8-40EC-447A-8AAA-CA4A0C2C8393}" destId="{51A5D679-080F-4D46-8D52-99CCBC2B8492}" srcOrd="0" destOrd="0" presId="urn:microsoft.com/office/officeart/2018/2/layout/IconVerticalSolidList"/>
    <dgm:cxn modelId="{1D2B2056-12D6-4181-8D8A-5604F1482A2A}" type="presOf" srcId="{1B1824B9-7D51-4BC9-A932-25D8883AB945}" destId="{812E3E88-6A11-4977-993E-59557F87E1ED}" srcOrd="0" destOrd="0" presId="urn:microsoft.com/office/officeart/2018/2/layout/IconVerticalSolidList"/>
    <dgm:cxn modelId="{FCB78F77-C4F0-467C-AEDD-4B6727FB21C1}" type="presOf" srcId="{0635076E-ABDE-426E-AC13-3A59D11B780F}" destId="{D3AD9B88-CA20-4AEA-A61A-3441A095B0FD}" srcOrd="0" destOrd="0" presId="urn:microsoft.com/office/officeart/2018/2/layout/IconVerticalSolidList"/>
    <dgm:cxn modelId="{8EDE5D79-FC9C-47B0-A6F6-0BE2A0002D45}" type="presOf" srcId="{F6EA4010-4515-4D06-B5E7-29860AA339A2}" destId="{0ABAB715-AE34-4274-BE99-E6998A9FAFE4}" srcOrd="0" destOrd="0" presId="urn:microsoft.com/office/officeart/2018/2/layout/IconVerticalSolidList"/>
    <dgm:cxn modelId="{E5E0C77C-8233-4258-9286-F5BB9D3A4D8E}" srcId="{7981A4F8-40EC-447A-8AAA-CA4A0C2C8393}" destId="{1B1824B9-7D51-4BC9-A932-25D8883AB945}" srcOrd="3" destOrd="0" parTransId="{9BE68812-06C3-4258-9809-2BC2A02E7E97}" sibTransId="{A20C8F10-4A84-4A92-9C32-3F0E681DDA49}"/>
    <dgm:cxn modelId="{437AE8B8-64CC-4D98-B3D7-6772E01D4245}" srcId="{7981A4F8-40EC-447A-8AAA-CA4A0C2C8393}" destId="{0635076E-ABDE-426E-AC13-3A59D11B780F}" srcOrd="2" destOrd="0" parTransId="{14476491-4AAD-40F2-81CD-8C20BBC8ED65}" sibTransId="{BABB8C73-FA5A-42EF-A122-5F88F5C67ACB}"/>
    <dgm:cxn modelId="{4432D3DC-3D9A-4A2A-8F60-8DFED04EA06D}" type="presOf" srcId="{252EFBE2-00B2-4BBF-9BC5-4E6005B4AF35}" destId="{16C68D2C-1287-4C2D-A71E-7BCB7900DEF8}" srcOrd="0" destOrd="0" presId="urn:microsoft.com/office/officeart/2018/2/layout/IconVerticalSolidList"/>
    <dgm:cxn modelId="{5F4406ED-5B97-45DC-A399-2FBDE91B3F30}" srcId="{7981A4F8-40EC-447A-8AAA-CA4A0C2C8393}" destId="{252EFBE2-00B2-4BBF-9BC5-4E6005B4AF35}" srcOrd="0" destOrd="0" parTransId="{D4D2D7CE-9AEC-4A23-BF3D-D2F6D26F7426}" sibTransId="{3F586C04-5D0B-4445-B855-2CF20AB3B9AD}"/>
    <dgm:cxn modelId="{BB876F96-60A4-49EC-93A4-4B765D55ADD2}" type="presParOf" srcId="{51A5D679-080F-4D46-8D52-99CCBC2B8492}" destId="{14B8E2AD-F97C-4B53-924C-F219CA8C0205}" srcOrd="0" destOrd="0" presId="urn:microsoft.com/office/officeart/2018/2/layout/IconVerticalSolidList"/>
    <dgm:cxn modelId="{68BA6789-D92B-4B41-B0B4-1A781286AF30}" type="presParOf" srcId="{14B8E2AD-F97C-4B53-924C-F219CA8C0205}" destId="{57372DF3-6ECC-4013-9DAB-CA3BFCDAAFA1}" srcOrd="0" destOrd="0" presId="urn:microsoft.com/office/officeart/2018/2/layout/IconVerticalSolidList"/>
    <dgm:cxn modelId="{D0EFF55E-BCF3-42EE-8CDA-AA97E992AF49}" type="presParOf" srcId="{14B8E2AD-F97C-4B53-924C-F219CA8C0205}" destId="{EC13380D-E684-487A-999E-2F791ABEABEB}" srcOrd="1" destOrd="0" presId="urn:microsoft.com/office/officeart/2018/2/layout/IconVerticalSolidList"/>
    <dgm:cxn modelId="{37446145-9B7B-43AB-A17B-83202484767C}" type="presParOf" srcId="{14B8E2AD-F97C-4B53-924C-F219CA8C0205}" destId="{59F7215E-C09F-40CB-979D-847AF01FB96A}" srcOrd="2" destOrd="0" presId="urn:microsoft.com/office/officeart/2018/2/layout/IconVerticalSolidList"/>
    <dgm:cxn modelId="{830FF54F-4D62-4453-93D1-D0335CBA6B83}" type="presParOf" srcId="{14B8E2AD-F97C-4B53-924C-F219CA8C0205}" destId="{16C68D2C-1287-4C2D-A71E-7BCB7900DEF8}" srcOrd="3" destOrd="0" presId="urn:microsoft.com/office/officeart/2018/2/layout/IconVerticalSolidList"/>
    <dgm:cxn modelId="{BE7BD824-C383-4B59-8E29-7F3C5DF7E15E}" type="presParOf" srcId="{51A5D679-080F-4D46-8D52-99CCBC2B8492}" destId="{2DDFA2F2-9149-41CF-A624-100B13134751}" srcOrd="1" destOrd="0" presId="urn:microsoft.com/office/officeart/2018/2/layout/IconVerticalSolidList"/>
    <dgm:cxn modelId="{1F5BE37E-1E02-4A89-9495-03EA413896BC}" type="presParOf" srcId="{51A5D679-080F-4D46-8D52-99CCBC2B8492}" destId="{03239960-0018-45BA-9EC4-104927253B59}" srcOrd="2" destOrd="0" presId="urn:microsoft.com/office/officeart/2018/2/layout/IconVerticalSolidList"/>
    <dgm:cxn modelId="{FD249762-C466-41BE-8F22-0128B316BB2F}" type="presParOf" srcId="{03239960-0018-45BA-9EC4-104927253B59}" destId="{E4F6F7B9-8144-4C6E-9924-57A228F0C57E}" srcOrd="0" destOrd="0" presId="urn:microsoft.com/office/officeart/2018/2/layout/IconVerticalSolidList"/>
    <dgm:cxn modelId="{C63CC7A4-648E-4BEB-B5AD-06F665BBEDB1}" type="presParOf" srcId="{03239960-0018-45BA-9EC4-104927253B59}" destId="{4960633D-3DF6-49EF-B5B8-B22DCC81929F}" srcOrd="1" destOrd="0" presId="urn:microsoft.com/office/officeart/2018/2/layout/IconVerticalSolidList"/>
    <dgm:cxn modelId="{61499937-D931-4DC5-8449-DA37E097F142}" type="presParOf" srcId="{03239960-0018-45BA-9EC4-104927253B59}" destId="{A5F3B1A7-BC8E-48F8-B2DD-E9CD28E3815E}" srcOrd="2" destOrd="0" presId="urn:microsoft.com/office/officeart/2018/2/layout/IconVerticalSolidList"/>
    <dgm:cxn modelId="{3FA39F0C-0296-4269-8F11-AD45B00D8CFA}" type="presParOf" srcId="{03239960-0018-45BA-9EC4-104927253B59}" destId="{0ABAB715-AE34-4274-BE99-E6998A9FAFE4}" srcOrd="3" destOrd="0" presId="urn:microsoft.com/office/officeart/2018/2/layout/IconVerticalSolidList"/>
    <dgm:cxn modelId="{7BF117E4-408A-455D-9711-B2BFE142F9E6}" type="presParOf" srcId="{51A5D679-080F-4D46-8D52-99CCBC2B8492}" destId="{C6FF3A2F-6CD7-49BA-B79B-59836F8507B8}" srcOrd="3" destOrd="0" presId="urn:microsoft.com/office/officeart/2018/2/layout/IconVerticalSolidList"/>
    <dgm:cxn modelId="{6A9A74E5-04DA-4F60-87DD-5A0D21AD9215}" type="presParOf" srcId="{51A5D679-080F-4D46-8D52-99CCBC2B8492}" destId="{A62560AA-D2E7-4D3A-AECB-7875DE03284C}" srcOrd="4" destOrd="0" presId="urn:microsoft.com/office/officeart/2018/2/layout/IconVerticalSolidList"/>
    <dgm:cxn modelId="{36559FE8-BA20-4681-87BF-178A09C4470F}" type="presParOf" srcId="{A62560AA-D2E7-4D3A-AECB-7875DE03284C}" destId="{C4282117-1887-4D8E-9135-EBD9E908D852}" srcOrd="0" destOrd="0" presId="urn:microsoft.com/office/officeart/2018/2/layout/IconVerticalSolidList"/>
    <dgm:cxn modelId="{F0D704A8-94A2-4AAB-A0DF-8FEC0A942098}" type="presParOf" srcId="{A62560AA-D2E7-4D3A-AECB-7875DE03284C}" destId="{9053F592-0F43-45F2-B6A3-7C1337E20226}" srcOrd="1" destOrd="0" presId="urn:microsoft.com/office/officeart/2018/2/layout/IconVerticalSolidList"/>
    <dgm:cxn modelId="{15161FEC-0AF7-4B99-8035-C3E0803E6D78}" type="presParOf" srcId="{A62560AA-D2E7-4D3A-AECB-7875DE03284C}" destId="{4DABCCC5-C21B-4964-AC13-7E4C75D35511}" srcOrd="2" destOrd="0" presId="urn:microsoft.com/office/officeart/2018/2/layout/IconVerticalSolidList"/>
    <dgm:cxn modelId="{BEEC91BC-C26C-4D71-80E5-B8A233FE3F74}" type="presParOf" srcId="{A62560AA-D2E7-4D3A-AECB-7875DE03284C}" destId="{D3AD9B88-CA20-4AEA-A61A-3441A095B0FD}" srcOrd="3" destOrd="0" presId="urn:microsoft.com/office/officeart/2018/2/layout/IconVerticalSolidList"/>
    <dgm:cxn modelId="{90BE6959-EE0B-42C1-BF8B-F55B82232A32}" type="presParOf" srcId="{51A5D679-080F-4D46-8D52-99CCBC2B8492}" destId="{548209A3-04C4-4ABA-9DBC-659B0D2D1BBC}" srcOrd="5" destOrd="0" presId="urn:microsoft.com/office/officeart/2018/2/layout/IconVerticalSolidList"/>
    <dgm:cxn modelId="{AC1732C1-71B7-4007-AF38-B242B85C041C}" type="presParOf" srcId="{51A5D679-080F-4D46-8D52-99CCBC2B8492}" destId="{548F5BF8-6D95-4CDB-B55E-540CAA3A0D84}" srcOrd="6" destOrd="0" presId="urn:microsoft.com/office/officeart/2018/2/layout/IconVerticalSolidList"/>
    <dgm:cxn modelId="{4F6A4D5C-BDE8-493C-858D-B99ED3F46871}" type="presParOf" srcId="{548F5BF8-6D95-4CDB-B55E-540CAA3A0D84}" destId="{956FA22C-DAFA-4FA5-9D79-13930C31448E}" srcOrd="0" destOrd="0" presId="urn:microsoft.com/office/officeart/2018/2/layout/IconVerticalSolidList"/>
    <dgm:cxn modelId="{4F12E4FD-9B33-49D7-9773-24FE33E0CAAF}" type="presParOf" srcId="{548F5BF8-6D95-4CDB-B55E-540CAA3A0D84}" destId="{7584F25C-1BE7-4C78-9246-E9BA43EF9D9E}" srcOrd="1" destOrd="0" presId="urn:microsoft.com/office/officeart/2018/2/layout/IconVerticalSolidList"/>
    <dgm:cxn modelId="{2E2B2553-8E0F-48C9-8E78-1239768E8AD2}" type="presParOf" srcId="{548F5BF8-6D95-4CDB-B55E-540CAA3A0D84}" destId="{997C37D6-39EF-40A0-B40F-C3772E4B2FC0}" srcOrd="2" destOrd="0" presId="urn:microsoft.com/office/officeart/2018/2/layout/IconVerticalSolidList"/>
    <dgm:cxn modelId="{7C683117-1554-4E09-A202-FD64D676FDD5}" type="presParOf" srcId="{548F5BF8-6D95-4CDB-B55E-540CAA3A0D84}" destId="{812E3E88-6A11-4977-993E-59557F87E1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70247E-20EE-4D5A-ACC2-F15C7D428F03}"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IN"/>
        </a:p>
      </dgm:t>
    </dgm:pt>
    <dgm:pt modelId="{2E569DC5-47D8-4C77-BD49-39C399B1BFA3}">
      <dgm:prSet/>
      <dgm:spPr/>
      <dgm:t>
        <a:bodyPr/>
        <a:lstStyle/>
        <a:p>
          <a:r>
            <a:rPr lang="en-IN" b="0" i="0"/>
            <a:t>Navigating Online Learning Platforms:</a:t>
          </a:r>
          <a:endParaRPr lang="en-IN"/>
        </a:p>
      </dgm:t>
    </dgm:pt>
    <dgm:pt modelId="{79ED278D-3101-492D-B1E6-8DDDB227E5AF}" type="parTrans" cxnId="{6EFBAF12-C4CE-4DB9-93B9-057ACCFD8B28}">
      <dgm:prSet/>
      <dgm:spPr/>
      <dgm:t>
        <a:bodyPr/>
        <a:lstStyle/>
        <a:p>
          <a:endParaRPr lang="en-IN"/>
        </a:p>
      </dgm:t>
    </dgm:pt>
    <dgm:pt modelId="{BC44BE70-A940-46C1-A8FB-538867A39ED3}" type="sibTrans" cxnId="{6EFBAF12-C4CE-4DB9-93B9-057ACCFD8B28}">
      <dgm:prSet/>
      <dgm:spPr/>
      <dgm:t>
        <a:bodyPr/>
        <a:lstStyle/>
        <a:p>
          <a:endParaRPr lang="en-IN"/>
        </a:p>
      </dgm:t>
    </dgm:pt>
    <dgm:pt modelId="{00BD9103-F188-40E2-BCFC-9A30E3FA5615}">
      <dgm:prSet/>
      <dgm:spPr/>
      <dgm:t>
        <a:bodyPr/>
        <a:lstStyle/>
        <a:p>
          <a:r>
            <a:rPr lang="en-IN" b="0" i="0" dirty="0"/>
            <a:t>Explore platform features thoroughly </a:t>
          </a:r>
          <a:r>
            <a:rPr lang="en-IN" dirty="0"/>
            <a:t>(Dwivedi and Singh, 2023)</a:t>
          </a:r>
        </a:p>
      </dgm:t>
    </dgm:pt>
    <dgm:pt modelId="{111812D6-7629-49D4-8865-78D52F65B93C}" type="parTrans" cxnId="{40F696ED-D15D-4A0C-A21B-92643E49EBD6}">
      <dgm:prSet/>
      <dgm:spPr/>
      <dgm:t>
        <a:bodyPr/>
        <a:lstStyle/>
        <a:p>
          <a:endParaRPr lang="en-IN"/>
        </a:p>
      </dgm:t>
    </dgm:pt>
    <dgm:pt modelId="{200BE62C-2A24-4B34-A4B6-7ADE97791148}" type="sibTrans" cxnId="{40F696ED-D15D-4A0C-A21B-92643E49EBD6}">
      <dgm:prSet/>
      <dgm:spPr/>
      <dgm:t>
        <a:bodyPr/>
        <a:lstStyle/>
        <a:p>
          <a:endParaRPr lang="en-IN"/>
        </a:p>
      </dgm:t>
    </dgm:pt>
    <dgm:pt modelId="{F72382FA-B38D-4C66-AC4F-9C7B5B70F4E2}">
      <dgm:prSet/>
      <dgm:spPr/>
      <dgm:t>
        <a:bodyPr/>
        <a:lstStyle/>
        <a:p>
          <a:r>
            <a:rPr lang="en-IN" b="0" i="0" dirty="0"/>
            <a:t>Utilize available tutorials and guides.</a:t>
          </a:r>
          <a:endParaRPr lang="en-IN" dirty="0"/>
        </a:p>
      </dgm:t>
    </dgm:pt>
    <dgm:pt modelId="{2379D276-4961-4DD0-83A5-82E642A21680}" type="parTrans" cxnId="{7FC23F47-3501-4505-8138-1FDE52214B44}">
      <dgm:prSet/>
      <dgm:spPr/>
      <dgm:t>
        <a:bodyPr/>
        <a:lstStyle/>
        <a:p>
          <a:endParaRPr lang="en-IN"/>
        </a:p>
      </dgm:t>
    </dgm:pt>
    <dgm:pt modelId="{B2B3817E-05D9-4279-B90B-08FBD8EA6C57}" type="sibTrans" cxnId="{7FC23F47-3501-4505-8138-1FDE52214B44}">
      <dgm:prSet/>
      <dgm:spPr/>
      <dgm:t>
        <a:bodyPr/>
        <a:lstStyle/>
        <a:p>
          <a:endParaRPr lang="en-IN"/>
        </a:p>
      </dgm:t>
    </dgm:pt>
    <dgm:pt modelId="{324AC7A0-7BCB-49BE-A01C-F01219956BFC}">
      <dgm:prSet/>
      <dgm:spPr/>
      <dgm:t>
        <a:bodyPr/>
        <a:lstStyle/>
        <a:p>
          <a:r>
            <a:rPr lang="en-IN" b="0" i="0"/>
            <a:t>Don't hesitate to seek IT support or help from peers.</a:t>
          </a:r>
          <a:endParaRPr lang="en-IN"/>
        </a:p>
      </dgm:t>
    </dgm:pt>
    <dgm:pt modelId="{9E5D455E-93F5-4BB0-97B5-A30D56ED3BED}" type="parTrans" cxnId="{901C927F-50E2-47A2-B4E7-962323E68D26}">
      <dgm:prSet/>
      <dgm:spPr/>
      <dgm:t>
        <a:bodyPr/>
        <a:lstStyle/>
        <a:p>
          <a:endParaRPr lang="en-IN"/>
        </a:p>
      </dgm:t>
    </dgm:pt>
    <dgm:pt modelId="{F08978BC-6170-4AB5-A936-9B5D444128F5}" type="sibTrans" cxnId="{901C927F-50E2-47A2-B4E7-962323E68D26}">
      <dgm:prSet/>
      <dgm:spPr/>
      <dgm:t>
        <a:bodyPr/>
        <a:lstStyle/>
        <a:p>
          <a:endParaRPr lang="en-IN"/>
        </a:p>
      </dgm:t>
    </dgm:pt>
    <dgm:pt modelId="{B46390D7-59D3-40E9-871A-BE840EEB001D}">
      <dgm:prSet/>
      <dgm:spPr/>
      <dgm:t>
        <a:bodyPr/>
        <a:lstStyle/>
        <a:p>
          <a:r>
            <a:rPr lang="en-IN" b="0" i="0"/>
            <a:t>Software Proficiency:</a:t>
          </a:r>
          <a:endParaRPr lang="en-IN"/>
        </a:p>
      </dgm:t>
    </dgm:pt>
    <dgm:pt modelId="{ABBFF381-EF95-4093-8AC2-021223A9FF7D}" type="parTrans" cxnId="{4CC6A210-2A4C-413D-894F-958E44611026}">
      <dgm:prSet/>
      <dgm:spPr/>
      <dgm:t>
        <a:bodyPr/>
        <a:lstStyle/>
        <a:p>
          <a:endParaRPr lang="en-IN"/>
        </a:p>
      </dgm:t>
    </dgm:pt>
    <dgm:pt modelId="{16ACD4F0-9A9E-46AA-B3A1-7C9A9A1BA019}" type="sibTrans" cxnId="{4CC6A210-2A4C-413D-894F-958E44611026}">
      <dgm:prSet/>
      <dgm:spPr/>
      <dgm:t>
        <a:bodyPr/>
        <a:lstStyle/>
        <a:p>
          <a:endParaRPr lang="en-IN"/>
        </a:p>
      </dgm:t>
    </dgm:pt>
    <dgm:pt modelId="{2A8D5334-B905-41F2-87D0-8CE9A2269351}">
      <dgm:prSet/>
      <dgm:spPr/>
      <dgm:t>
        <a:bodyPr/>
        <a:lstStyle/>
        <a:p>
          <a:r>
            <a:rPr lang="en-IN" b="0" i="0"/>
            <a:t>Enroll in online courses or tutorials for specific software.</a:t>
          </a:r>
          <a:endParaRPr lang="en-IN"/>
        </a:p>
      </dgm:t>
    </dgm:pt>
    <dgm:pt modelId="{9215ABA9-4E21-4E86-B4CE-EA28C6344740}" type="parTrans" cxnId="{1A0A68FD-9570-4F0E-9AA9-BCF0167AB5D2}">
      <dgm:prSet/>
      <dgm:spPr/>
      <dgm:t>
        <a:bodyPr/>
        <a:lstStyle/>
        <a:p>
          <a:endParaRPr lang="en-IN"/>
        </a:p>
      </dgm:t>
    </dgm:pt>
    <dgm:pt modelId="{57732787-9CBA-4558-BCF8-9DC444448BCA}" type="sibTrans" cxnId="{1A0A68FD-9570-4F0E-9AA9-BCF0167AB5D2}">
      <dgm:prSet/>
      <dgm:spPr/>
      <dgm:t>
        <a:bodyPr/>
        <a:lstStyle/>
        <a:p>
          <a:endParaRPr lang="en-IN"/>
        </a:p>
      </dgm:t>
    </dgm:pt>
    <dgm:pt modelId="{98C3E366-2F5E-4AC4-B8C5-C589D114EA21}">
      <dgm:prSet/>
      <dgm:spPr/>
      <dgm:t>
        <a:bodyPr/>
        <a:lstStyle/>
        <a:p>
          <a:r>
            <a:rPr lang="en-IN" b="0" i="0" dirty="0"/>
            <a:t>Participate in university workshops on essential applications </a:t>
          </a:r>
          <a:r>
            <a:rPr lang="en-IN" dirty="0"/>
            <a:t>(Epstein, 2018)</a:t>
          </a:r>
          <a:r>
            <a:rPr lang="en-IN" b="0" i="0" dirty="0"/>
            <a:t>.</a:t>
          </a:r>
          <a:endParaRPr lang="en-IN" dirty="0"/>
        </a:p>
      </dgm:t>
    </dgm:pt>
    <dgm:pt modelId="{EB971BDE-0843-4442-AE52-CBCA96451D33}" type="parTrans" cxnId="{43656358-66E3-476F-91C1-4BFCC4250F36}">
      <dgm:prSet/>
      <dgm:spPr/>
      <dgm:t>
        <a:bodyPr/>
        <a:lstStyle/>
        <a:p>
          <a:endParaRPr lang="en-IN"/>
        </a:p>
      </dgm:t>
    </dgm:pt>
    <dgm:pt modelId="{C9B93A73-73C0-44EE-AE77-6C7705362464}" type="sibTrans" cxnId="{43656358-66E3-476F-91C1-4BFCC4250F36}">
      <dgm:prSet/>
      <dgm:spPr/>
      <dgm:t>
        <a:bodyPr/>
        <a:lstStyle/>
        <a:p>
          <a:endParaRPr lang="en-IN"/>
        </a:p>
      </dgm:t>
    </dgm:pt>
    <dgm:pt modelId="{B7FF639D-B8F2-4C2E-8FD1-4AD77C845FA3}">
      <dgm:prSet/>
      <dgm:spPr/>
      <dgm:t>
        <a:bodyPr/>
        <a:lstStyle/>
        <a:p>
          <a:r>
            <a:rPr lang="en-IN" b="0" i="0" dirty="0"/>
            <a:t>Regular practice and hands-on learning.</a:t>
          </a:r>
          <a:endParaRPr lang="en-IN" dirty="0"/>
        </a:p>
      </dgm:t>
    </dgm:pt>
    <dgm:pt modelId="{382F06D8-62C9-4E2E-AE48-2C6CE6A5491E}" type="parTrans" cxnId="{E8D9F47D-D268-434F-98FA-5FDFC31D0D66}">
      <dgm:prSet/>
      <dgm:spPr/>
      <dgm:t>
        <a:bodyPr/>
        <a:lstStyle/>
        <a:p>
          <a:endParaRPr lang="en-IN"/>
        </a:p>
      </dgm:t>
    </dgm:pt>
    <dgm:pt modelId="{C37D7F53-93BE-4961-93E6-A053A3B92AA7}" type="sibTrans" cxnId="{E8D9F47D-D268-434F-98FA-5FDFC31D0D66}">
      <dgm:prSet/>
      <dgm:spPr/>
      <dgm:t>
        <a:bodyPr/>
        <a:lstStyle/>
        <a:p>
          <a:endParaRPr lang="en-IN"/>
        </a:p>
      </dgm:t>
    </dgm:pt>
    <dgm:pt modelId="{C4CA4693-E2BE-4F7A-9C39-F14673F2DDEF}">
      <dgm:prSet/>
      <dgm:spPr/>
      <dgm:t>
        <a:bodyPr/>
        <a:lstStyle/>
        <a:p>
          <a:r>
            <a:rPr lang="en-IN" b="0" i="0"/>
            <a:t>Information Literacy:</a:t>
          </a:r>
          <a:endParaRPr lang="en-IN"/>
        </a:p>
      </dgm:t>
    </dgm:pt>
    <dgm:pt modelId="{B95CF7C5-1D55-441D-891C-1CA309EE04BD}" type="parTrans" cxnId="{A65B772E-0348-4BB7-B001-1072E28C9ECC}">
      <dgm:prSet/>
      <dgm:spPr/>
      <dgm:t>
        <a:bodyPr/>
        <a:lstStyle/>
        <a:p>
          <a:endParaRPr lang="en-IN"/>
        </a:p>
      </dgm:t>
    </dgm:pt>
    <dgm:pt modelId="{CCD523C2-94DE-498E-B249-BC7656917696}" type="sibTrans" cxnId="{A65B772E-0348-4BB7-B001-1072E28C9ECC}">
      <dgm:prSet/>
      <dgm:spPr/>
      <dgm:t>
        <a:bodyPr/>
        <a:lstStyle/>
        <a:p>
          <a:endParaRPr lang="en-IN"/>
        </a:p>
      </dgm:t>
    </dgm:pt>
    <dgm:pt modelId="{745338BD-2843-473F-AB13-C2FB757DD60C}">
      <dgm:prSet/>
      <dgm:spPr/>
      <dgm:t>
        <a:bodyPr/>
        <a:lstStyle/>
        <a:p>
          <a:r>
            <a:rPr lang="en-IN" b="0" i="0"/>
            <a:t>Make use of library resources and databases.</a:t>
          </a:r>
          <a:endParaRPr lang="en-IN"/>
        </a:p>
      </dgm:t>
    </dgm:pt>
    <dgm:pt modelId="{C1E0BF60-3DF8-4B26-9045-F42227BE9CBD}" type="parTrans" cxnId="{F5A7A7F2-753C-48E6-BE35-BC67C034DE42}">
      <dgm:prSet/>
      <dgm:spPr/>
      <dgm:t>
        <a:bodyPr/>
        <a:lstStyle/>
        <a:p>
          <a:endParaRPr lang="en-IN"/>
        </a:p>
      </dgm:t>
    </dgm:pt>
    <dgm:pt modelId="{4D59B369-5562-4291-A0E6-34545C0177A2}" type="sibTrans" cxnId="{F5A7A7F2-753C-48E6-BE35-BC67C034DE42}">
      <dgm:prSet/>
      <dgm:spPr/>
      <dgm:t>
        <a:bodyPr/>
        <a:lstStyle/>
        <a:p>
          <a:endParaRPr lang="en-IN"/>
        </a:p>
      </dgm:t>
    </dgm:pt>
    <dgm:pt modelId="{F5498863-367E-4DCD-AABB-5F22156C06BC}">
      <dgm:prSet/>
      <dgm:spPr/>
      <dgm:t>
        <a:bodyPr/>
        <a:lstStyle/>
        <a:p>
          <a:r>
            <a:rPr lang="en-IN" b="0" i="0"/>
            <a:t>Attend information literacy workshops and seminars.</a:t>
          </a:r>
          <a:endParaRPr lang="en-IN"/>
        </a:p>
      </dgm:t>
    </dgm:pt>
    <dgm:pt modelId="{5E2F8205-CF13-415A-924F-6EFEFDF6703D}" type="parTrans" cxnId="{05915B90-91C6-4A29-BE00-A9B3B59ABA13}">
      <dgm:prSet/>
      <dgm:spPr/>
      <dgm:t>
        <a:bodyPr/>
        <a:lstStyle/>
        <a:p>
          <a:endParaRPr lang="en-IN"/>
        </a:p>
      </dgm:t>
    </dgm:pt>
    <dgm:pt modelId="{204ADB4D-F31E-414B-9A34-92DEA0C4EFF2}" type="sibTrans" cxnId="{05915B90-91C6-4A29-BE00-A9B3B59ABA13}">
      <dgm:prSet/>
      <dgm:spPr/>
      <dgm:t>
        <a:bodyPr/>
        <a:lstStyle/>
        <a:p>
          <a:endParaRPr lang="en-IN"/>
        </a:p>
      </dgm:t>
    </dgm:pt>
    <dgm:pt modelId="{B191EBBD-B76F-4850-AFD0-B76D780219C2}">
      <dgm:prSet/>
      <dgm:spPr/>
      <dgm:t>
        <a:bodyPr/>
        <a:lstStyle/>
        <a:p>
          <a:r>
            <a:rPr lang="en-IN" b="0" i="0"/>
            <a:t>Develop critical evaluation skills for online sources.</a:t>
          </a:r>
          <a:endParaRPr lang="en-IN"/>
        </a:p>
      </dgm:t>
    </dgm:pt>
    <dgm:pt modelId="{DAB95EA9-1B9A-4762-98D0-4FE9B59FD6EE}" type="parTrans" cxnId="{A0D661AC-AE83-4E7F-ADCF-7DE5AC196E75}">
      <dgm:prSet/>
      <dgm:spPr/>
      <dgm:t>
        <a:bodyPr/>
        <a:lstStyle/>
        <a:p>
          <a:endParaRPr lang="en-IN"/>
        </a:p>
      </dgm:t>
    </dgm:pt>
    <dgm:pt modelId="{1217F7CD-6DE7-4F72-B0AF-23A5F09E8C8B}" type="sibTrans" cxnId="{A0D661AC-AE83-4E7F-ADCF-7DE5AC196E75}">
      <dgm:prSet/>
      <dgm:spPr/>
      <dgm:t>
        <a:bodyPr/>
        <a:lstStyle/>
        <a:p>
          <a:endParaRPr lang="en-IN"/>
        </a:p>
      </dgm:t>
    </dgm:pt>
    <dgm:pt modelId="{9F524D43-EB87-4C5C-A4EF-190456D81F36}">
      <dgm:prSet/>
      <dgm:spPr/>
      <dgm:t>
        <a:bodyPr/>
        <a:lstStyle/>
        <a:p>
          <a:r>
            <a:rPr lang="en-IN" b="0" i="0"/>
            <a:t>Cybersecurity Awareness:</a:t>
          </a:r>
          <a:endParaRPr lang="en-IN"/>
        </a:p>
      </dgm:t>
    </dgm:pt>
    <dgm:pt modelId="{3B46968D-A07C-498B-8E07-015F7B4D7152}" type="parTrans" cxnId="{50423EF5-E4D6-4D99-8BA1-62E365BF722E}">
      <dgm:prSet/>
      <dgm:spPr/>
      <dgm:t>
        <a:bodyPr/>
        <a:lstStyle/>
        <a:p>
          <a:endParaRPr lang="en-IN"/>
        </a:p>
      </dgm:t>
    </dgm:pt>
    <dgm:pt modelId="{207244C9-7E5A-4D5B-A9E7-7232E07384B8}" type="sibTrans" cxnId="{50423EF5-E4D6-4D99-8BA1-62E365BF722E}">
      <dgm:prSet/>
      <dgm:spPr/>
      <dgm:t>
        <a:bodyPr/>
        <a:lstStyle/>
        <a:p>
          <a:endParaRPr lang="en-IN"/>
        </a:p>
      </dgm:t>
    </dgm:pt>
    <dgm:pt modelId="{2356A2EC-5B38-459F-8B31-1C4D17BC3C46}">
      <dgm:prSet/>
      <dgm:spPr/>
      <dgm:t>
        <a:bodyPr/>
        <a:lstStyle/>
        <a:p>
          <a:r>
            <a:rPr lang="en-IN" b="0" i="0"/>
            <a:t>Attend cybersecurity workshops and training sessions.</a:t>
          </a:r>
          <a:endParaRPr lang="en-IN"/>
        </a:p>
      </dgm:t>
    </dgm:pt>
    <dgm:pt modelId="{7B434169-2787-461E-8021-5260F243F1C9}" type="parTrans" cxnId="{4678B302-B931-4BA0-88F8-9EC3267A337E}">
      <dgm:prSet/>
      <dgm:spPr/>
      <dgm:t>
        <a:bodyPr/>
        <a:lstStyle/>
        <a:p>
          <a:endParaRPr lang="en-IN"/>
        </a:p>
      </dgm:t>
    </dgm:pt>
    <dgm:pt modelId="{76881B61-1B74-42AC-8215-5C53C25CF721}" type="sibTrans" cxnId="{4678B302-B931-4BA0-88F8-9EC3267A337E}">
      <dgm:prSet/>
      <dgm:spPr/>
      <dgm:t>
        <a:bodyPr/>
        <a:lstStyle/>
        <a:p>
          <a:endParaRPr lang="en-IN"/>
        </a:p>
      </dgm:t>
    </dgm:pt>
    <dgm:pt modelId="{440970E6-697A-4CB3-983F-37C405FE175A}">
      <dgm:prSet/>
      <dgm:spPr/>
      <dgm:t>
        <a:bodyPr/>
        <a:lstStyle/>
        <a:p>
          <a:r>
            <a:rPr lang="en-IN" b="0" i="0" dirty="0"/>
            <a:t>Create strong, unique passwords for accounts </a:t>
          </a:r>
          <a:endParaRPr lang="en-IN" dirty="0"/>
        </a:p>
      </dgm:t>
    </dgm:pt>
    <dgm:pt modelId="{9252D7AC-4AAF-4C08-8C74-D09D912C6C44}" type="parTrans" cxnId="{88C1F888-2B39-47DE-8B07-BA7895DFAA77}">
      <dgm:prSet/>
      <dgm:spPr/>
      <dgm:t>
        <a:bodyPr/>
        <a:lstStyle/>
        <a:p>
          <a:endParaRPr lang="en-IN"/>
        </a:p>
      </dgm:t>
    </dgm:pt>
    <dgm:pt modelId="{072ACD0E-1EE1-401F-9888-9E805C220F8E}" type="sibTrans" cxnId="{88C1F888-2B39-47DE-8B07-BA7895DFAA77}">
      <dgm:prSet/>
      <dgm:spPr/>
      <dgm:t>
        <a:bodyPr/>
        <a:lstStyle/>
        <a:p>
          <a:endParaRPr lang="en-IN"/>
        </a:p>
      </dgm:t>
    </dgm:pt>
    <dgm:pt modelId="{72FD0BCA-E4BB-484B-80D3-DF486D48990B}">
      <dgm:prSet/>
      <dgm:spPr/>
      <dgm:t>
        <a:bodyPr/>
        <a:lstStyle/>
        <a:p>
          <a:r>
            <a:rPr lang="en-IN" b="0" i="0" dirty="0"/>
            <a:t>Stay informed about the latest online threats and best practices.</a:t>
          </a:r>
          <a:endParaRPr lang="en-IN" dirty="0"/>
        </a:p>
      </dgm:t>
    </dgm:pt>
    <dgm:pt modelId="{BC2EF380-D09A-4934-A495-9A81DF0BA1A7}" type="parTrans" cxnId="{E7D57925-355A-4207-B3E3-12EE8A4FB188}">
      <dgm:prSet/>
      <dgm:spPr/>
      <dgm:t>
        <a:bodyPr/>
        <a:lstStyle/>
        <a:p>
          <a:endParaRPr lang="en-IN"/>
        </a:p>
      </dgm:t>
    </dgm:pt>
    <dgm:pt modelId="{19311E2F-DD5C-4A6D-AA9D-92E0AD9A1B34}" type="sibTrans" cxnId="{E7D57925-355A-4207-B3E3-12EE8A4FB188}">
      <dgm:prSet/>
      <dgm:spPr/>
      <dgm:t>
        <a:bodyPr/>
        <a:lstStyle/>
        <a:p>
          <a:endParaRPr lang="en-IN"/>
        </a:p>
      </dgm:t>
    </dgm:pt>
    <dgm:pt modelId="{62C499F7-C275-4275-B64A-D52D103CAFF7}">
      <dgm:prSet/>
      <dgm:spPr/>
      <dgm:t>
        <a:bodyPr/>
        <a:lstStyle/>
        <a:p>
          <a:endParaRPr lang="en-IN" dirty="0"/>
        </a:p>
      </dgm:t>
    </dgm:pt>
    <dgm:pt modelId="{F0871F6F-DF71-45ED-9DB7-DB055817A25F}" type="parTrans" cxnId="{46724D71-12DD-40EC-AF8E-23B1C546FF9C}">
      <dgm:prSet/>
      <dgm:spPr/>
      <dgm:t>
        <a:bodyPr/>
        <a:lstStyle/>
        <a:p>
          <a:endParaRPr lang="en-IN"/>
        </a:p>
      </dgm:t>
    </dgm:pt>
    <dgm:pt modelId="{F7779858-88E2-4E93-B1B5-A6A8DD1ADB6A}" type="sibTrans" cxnId="{46724D71-12DD-40EC-AF8E-23B1C546FF9C}">
      <dgm:prSet/>
      <dgm:spPr/>
      <dgm:t>
        <a:bodyPr/>
        <a:lstStyle/>
        <a:p>
          <a:endParaRPr lang="en-IN"/>
        </a:p>
      </dgm:t>
    </dgm:pt>
    <dgm:pt modelId="{8B2B46BD-217E-476C-BE41-AD9D36EBFE98}">
      <dgm:prSet/>
      <dgm:spPr/>
      <dgm:t>
        <a:bodyPr/>
        <a:lstStyle/>
        <a:p>
          <a:pPr>
            <a:buSzPts val="1000"/>
            <a:buFont typeface="Symbol" panose="05050102010706020507" pitchFamily="18" charset="2"/>
            <a:buChar char=""/>
          </a:pPr>
          <a:r>
            <a:rPr lang="en-IN" dirty="0"/>
            <a:t>(</a:t>
          </a:r>
          <a:r>
            <a:rPr lang="en-IN" dirty="0" err="1"/>
            <a:t>Ordóñez</a:t>
          </a:r>
          <a:r>
            <a:rPr lang="en-IN" dirty="0"/>
            <a:t> de Pablos, </a:t>
          </a:r>
          <a:r>
            <a:rPr lang="en-IN" dirty="0" err="1"/>
            <a:t>Lytras</a:t>
          </a:r>
          <a:r>
            <a:rPr lang="en-IN" dirty="0"/>
            <a:t> and Zhang, 2020)</a:t>
          </a:r>
        </a:p>
      </dgm:t>
    </dgm:pt>
    <dgm:pt modelId="{EC8F8F51-CF05-4898-BBFE-CA9E32C39C60}" type="parTrans" cxnId="{251ABFE9-5CBB-4649-B805-AA0370FF8843}">
      <dgm:prSet/>
      <dgm:spPr/>
      <dgm:t>
        <a:bodyPr/>
        <a:lstStyle/>
        <a:p>
          <a:endParaRPr lang="en-IN"/>
        </a:p>
      </dgm:t>
    </dgm:pt>
    <dgm:pt modelId="{A5E04185-FB20-4EBC-B2B9-8022B82BEC19}" type="sibTrans" cxnId="{251ABFE9-5CBB-4649-B805-AA0370FF8843}">
      <dgm:prSet/>
      <dgm:spPr/>
      <dgm:t>
        <a:bodyPr/>
        <a:lstStyle/>
        <a:p>
          <a:endParaRPr lang="en-IN"/>
        </a:p>
      </dgm:t>
    </dgm:pt>
    <dgm:pt modelId="{1EB835F4-39B3-40B7-9AF0-C7747C1F6C70}" type="pres">
      <dgm:prSet presAssocID="{7F70247E-20EE-4D5A-ACC2-F15C7D428F03}" presName="Name0" presStyleCnt="0">
        <dgm:presLayoutVars>
          <dgm:dir/>
          <dgm:animLvl val="lvl"/>
          <dgm:resizeHandles val="exact"/>
        </dgm:presLayoutVars>
      </dgm:prSet>
      <dgm:spPr/>
    </dgm:pt>
    <dgm:pt modelId="{DFCE2905-3ACA-422E-8C8B-B183E5AF63D4}" type="pres">
      <dgm:prSet presAssocID="{2E569DC5-47D8-4C77-BD49-39C399B1BFA3}" presName="composite" presStyleCnt="0"/>
      <dgm:spPr/>
    </dgm:pt>
    <dgm:pt modelId="{3FA745EF-8816-482A-BDA9-6D5E2348DDD5}" type="pres">
      <dgm:prSet presAssocID="{2E569DC5-47D8-4C77-BD49-39C399B1BFA3}" presName="parTx" presStyleLbl="alignNode1" presStyleIdx="0" presStyleCnt="4">
        <dgm:presLayoutVars>
          <dgm:chMax val="0"/>
          <dgm:chPref val="0"/>
          <dgm:bulletEnabled val="1"/>
        </dgm:presLayoutVars>
      </dgm:prSet>
      <dgm:spPr/>
    </dgm:pt>
    <dgm:pt modelId="{77E6E9BF-A703-4610-A5A3-7E8A22ABB3AF}" type="pres">
      <dgm:prSet presAssocID="{2E569DC5-47D8-4C77-BD49-39C399B1BFA3}" presName="desTx" presStyleLbl="alignAccFollowNode1" presStyleIdx="0" presStyleCnt="4">
        <dgm:presLayoutVars>
          <dgm:bulletEnabled val="1"/>
        </dgm:presLayoutVars>
      </dgm:prSet>
      <dgm:spPr/>
    </dgm:pt>
    <dgm:pt modelId="{8A929CC3-5418-4E13-A8FD-CCFF156450F2}" type="pres">
      <dgm:prSet presAssocID="{BC44BE70-A940-46C1-A8FB-538867A39ED3}" presName="space" presStyleCnt="0"/>
      <dgm:spPr/>
    </dgm:pt>
    <dgm:pt modelId="{C6A51A97-03F9-4A02-8194-1E8C86E0BD84}" type="pres">
      <dgm:prSet presAssocID="{B46390D7-59D3-40E9-871A-BE840EEB001D}" presName="composite" presStyleCnt="0"/>
      <dgm:spPr/>
    </dgm:pt>
    <dgm:pt modelId="{6B2A7AEA-BEE7-46B4-A055-3DAECA250E91}" type="pres">
      <dgm:prSet presAssocID="{B46390D7-59D3-40E9-871A-BE840EEB001D}" presName="parTx" presStyleLbl="alignNode1" presStyleIdx="1" presStyleCnt="4">
        <dgm:presLayoutVars>
          <dgm:chMax val="0"/>
          <dgm:chPref val="0"/>
          <dgm:bulletEnabled val="1"/>
        </dgm:presLayoutVars>
      </dgm:prSet>
      <dgm:spPr/>
    </dgm:pt>
    <dgm:pt modelId="{1A747E09-DCAC-404E-B7EE-03D6BB651E2B}" type="pres">
      <dgm:prSet presAssocID="{B46390D7-59D3-40E9-871A-BE840EEB001D}" presName="desTx" presStyleLbl="alignAccFollowNode1" presStyleIdx="1" presStyleCnt="4">
        <dgm:presLayoutVars>
          <dgm:bulletEnabled val="1"/>
        </dgm:presLayoutVars>
      </dgm:prSet>
      <dgm:spPr/>
    </dgm:pt>
    <dgm:pt modelId="{6CBD52B2-C51C-4BE0-88A1-FEB9770DD208}" type="pres">
      <dgm:prSet presAssocID="{16ACD4F0-9A9E-46AA-B3A1-7C9A9A1BA019}" presName="space" presStyleCnt="0"/>
      <dgm:spPr/>
    </dgm:pt>
    <dgm:pt modelId="{FA9EBE93-5D4D-4D94-AE77-232316CA738A}" type="pres">
      <dgm:prSet presAssocID="{C4CA4693-E2BE-4F7A-9C39-F14673F2DDEF}" presName="composite" presStyleCnt="0"/>
      <dgm:spPr/>
    </dgm:pt>
    <dgm:pt modelId="{9C3DE32A-5BB1-474A-BFBE-15224F6E6A92}" type="pres">
      <dgm:prSet presAssocID="{C4CA4693-E2BE-4F7A-9C39-F14673F2DDEF}" presName="parTx" presStyleLbl="alignNode1" presStyleIdx="2" presStyleCnt="4">
        <dgm:presLayoutVars>
          <dgm:chMax val="0"/>
          <dgm:chPref val="0"/>
          <dgm:bulletEnabled val="1"/>
        </dgm:presLayoutVars>
      </dgm:prSet>
      <dgm:spPr/>
    </dgm:pt>
    <dgm:pt modelId="{0044E7A0-8D86-489D-9E0B-04377F3AF59F}" type="pres">
      <dgm:prSet presAssocID="{C4CA4693-E2BE-4F7A-9C39-F14673F2DDEF}" presName="desTx" presStyleLbl="alignAccFollowNode1" presStyleIdx="2" presStyleCnt="4">
        <dgm:presLayoutVars>
          <dgm:bulletEnabled val="1"/>
        </dgm:presLayoutVars>
      </dgm:prSet>
      <dgm:spPr/>
    </dgm:pt>
    <dgm:pt modelId="{4FB5485E-66BE-4CEC-808D-480FEB1373B4}" type="pres">
      <dgm:prSet presAssocID="{CCD523C2-94DE-498E-B249-BC7656917696}" presName="space" presStyleCnt="0"/>
      <dgm:spPr/>
    </dgm:pt>
    <dgm:pt modelId="{5649E197-27D4-4C0E-999A-BC765E9E0CAE}" type="pres">
      <dgm:prSet presAssocID="{9F524D43-EB87-4C5C-A4EF-190456D81F36}" presName="composite" presStyleCnt="0"/>
      <dgm:spPr/>
    </dgm:pt>
    <dgm:pt modelId="{4582171F-E1D5-4063-A853-2497151C59C4}" type="pres">
      <dgm:prSet presAssocID="{9F524D43-EB87-4C5C-A4EF-190456D81F36}" presName="parTx" presStyleLbl="alignNode1" presStyleIdx="3" presStyleCnt="4">
        <dgm:presLayoutVars>
          <dgm:chMax val="0"/>
          <dgm:chPref val="0"/>
          <dgm:bulletEnabled val="1"/>
        </dgm:presLayoutVars>
      </dgm:prSet>
      <dgm:spPr/>
    </dgm:pt>
    <dgm:pt modelId="{5413EE0E-AE53-4408-95F1-72DC07E412A7}" type="pres">
      <dgm:prSet presAssocID="{9F524D43-EB87-4C5C-A4EF-190456D81F36}" presName="desTx" presStyleLbl="alignAccFollowNode1" presStyleIdx="3" presStyleCnt="4">
        <dgm:presLayoutVars>
          <dgm:bulletEnabled val="1"/>
        </dgm:presLayoutVars>
      </dgm:prSet>
      <dgm:spPr/>
    </dgm:pt>
  </dgm:ptLst>
  <dgm:cxnLst>
    <dgm:cxn modelId="{4678B302-B931-4BA0-88F8-9EC3267A337E}" srcId="{9F524D43-EB87-4C5C-A4EF-190456D81F36}" destId="{2356A2EC-5B38-459F-8B31-1C4D17BC3C46}" srcOrd="0" destOrd="0" parTransId="{7B434169-2787-461E-8021-5260F243F1C9}" sibTransId="{76881B61-1B74-42AC-8215-5C53C25CF721}"/>
    <dgm:cxn modelId="{DFD02B0B-B6A5-406A-AD52-DCBE1936DCC3}" type="presOf" srcId="{2356A2EC-5B38-459F-8B31-1C4D17BC3C46}" destId="{5413EE0E-AE53-4408-95F1-72DC07E412A7}" srcOrd="0" destOrd="0" presId="urn:microsoft.com/office/officeart/2005/8/layout/hList1"/>
    <dgm:cxn modelId="{4CC6A210-2A4C-413D-894F-958E44611026}" srcId="{7F70247E-20EE-4D5A-ACC2-F15C7D428F03}" destId="{B46390D7-59D3-40E9-871A-BE840EEB001D}" srcOrd="1" destOrd="0" parTransId="{ABBFF381-EF95-4093-8AC2-021223A9FF7D}" sibTransId="{16ACD4F0-9A9E-46AA-B3A1-7C9A9A1BA019}"/>
    <dgm:cxn modelId="{6EFBAF12-C4CE-4DB9-93B9-057ACCFD8B28}" srcId="{7F70247E-20EE-4D5A-ACC2-F15C7D428F03}" destId="{2E569DC5-47D8-4C77-BD49-39C399B1BFA3}" srcOrd="0" destOrd="0" parTransId="{79ED278D-3101-492D-B1E6-8DDDB227E5AF}" sibTransId="{BC44BE70-A940-46C1-A8FB-538867A39ED3}"/>
    <dgm:cxn modelId="{B2D3CE1E-973E-4487-BAFC-BA7AA9B20133}" type="presOf" srcId="{2E569DC5-47D8-4C77-BD49-39C399B1BFA3}" destId="{3FA745EF-8816-482A-BDA9-6D5E2348DDD5}" srcOrd="0" destOrd="0" presId="urn:microsoft.com/office/officeart/2005/8/layout/hList1"/>
    <dgm:cxn modelId="{270DF61E-BECB-4DC4-A2C7-9D44DD98AD06}" type="presOf" srcId="{F72382FA-B38D-4C66-AC4F-9C7B5B70F4E2}" destId="{77E6E9BF-A703-4610-A5A3-7E8A22ABB3AF}" srcOrd="0" destOrd="2" presId="urn:microsoft.com/office/officeart/2005/8/layout/hList1"/>
    <dgm:cxn modelId="{3E5A5B21-D6C0-454C-8910-665BC6C67A5F}" type="presOf" srcId="{440970E6-697A-4CB3-983F-37C405FE175A}" destId="{5413EE0E-AE53-4408-95F1-72DC07E412A7}" srcOrd="0" destOrd="1" presId="urn:microsoft.com/office/officeart/2005/8/layout/hList1"/>
    <dgm:cxn modelId="{9686A821-DAB5-4F47-8230-DB1054C1286C}" type="presOf" srcId="{62C499F7-C275-4275-B64A-D52D103CAFF7}" destId="{77E6E9BF-A703-4610-A5A3-7E8A22ABB3AF}" srcOrd="0" destOrd="1" presId="urn:microsoft.com/office/officeart/2005/8/layout/hList1"/>
    <dgm:cxn modelId="{E7D57925-355A-4207-B3E3-12EE8A4FB188}" srcId="{9F524D43-EB87-4C5C-A4EF-190456D81F36}" destId="{72FD0BCA-E4BB-484B-80D3-DF486D48990B}" srcOrd="2" destOrd="0" parTransId="{BC2EF380-D09A-4934-A495-9A81DF0BA1A7}" sibTransId="{19311E2F-DD5C-4A6D-AA9D-92E0AD9A1B34}"/>
    <dgm:cxn modelId="{BD9AFD2B-A0BE-4B57-A073-8240D1D07B97}" type="presOf" srcId="{2A8D5334-B905-41F2-87D0-8CE9A2269351}" destId="{1A747E09-DCAC-404E-B7EE-03D6BB651E2B}" srcOrd="0" destOrd="0" presId="urn:microsoft.com/office/officeart/2005/8/layout/hList1"/>
    <dgm:cxn modelId="{A65B772E-0348-4BB7-B001-1072E28C9ECC}" srcId="{7F70247E-20EE-4D5A-ACC2-F15C7D428F03}" destId="{C4CA4693-E2BE-4F7A-9C39-F14673F2DDEF}" srcOrd="2" destOrd="0" parTransId="{B95CF7C5-1D55-441D-891C-1CA309EE04BD}" sibTransId="{CCD523C2-94DE-498E-B249-BC7656917696}"/>
    <dgm:cxn modelId="{CF17A731-2B8C-4447-A2D2-11D35493E1A2}" type="presOf" srcId="{324AC7A0-7BCB-49BE-A01C-F01219956BFC}" destId="{77E6E9BF-A703-4610-A5A3-7E8A22ABB3AF}" srcOrd="0" destOrd="3" presId="urn:microsoft.com/office/officeart/2005/8/layout/hList1"/>
    <dgm:cxn modelId="{0AFB2F33-BEAD-4C60-8562-2EC71C97B507}" type="presOf" srcId="{B46390D7-59D3-40E9-871A-BE840EEB001D}" destId="{6B2A7AEA-BEE7-46B4-A055-3DAECA250E91}" srcOrd="0" destOrd="0" presId="urn:microsoft.com/office/officeart/2005/8/layout/hList1"/>
    <dgm:cxn modelId="{1A32183F-C3C1-4832-A8B5-0FBE7EB085FA}" type="presOf" srcId="{72FD0BCA-E4BB-484B-80D3-DF486D48990B}" destId="{5413EE0E-AE53-4408-95F1-72DC07E412A7}" srcOrd="0" destOrd="3" presId="urn:microsoft.com/office/officeart/2005/8/layout/hList1"/>
    <dgm:cxn modelId="{7FC23F47-3501-4505-8138-1FDE52214B44}" srcId="{2E569DC5-47D8-4C77-BD49-39C399B1BFA3}" destId="{F72382FA-B38D-4C66-AC4F-9C7B5B70F4E2}" srcOrd="2" destOrd="0" parTransId="{2379D276-4961-4DD0-83A5-82E642A21680}" sibTransId="{B2B3817E-05D9-4279-B90B-08FBD8EA6C57}"/>
    <dgm:cxn modelId="{61D69247-DA5D-4CCE-820A-7B0FCA4F149A}" type="presOf" srcId="{7F70247E-20EE-4D5A-ACC2-F15C7D428F03}" destId="{1EB835F4-39B3-40B7-9AF0-C7747C1F6C70}" srcOrd="0" destOrd="0" presId="urn:microsoft.com/office/officeart/2005/8/layout/hList1"/>
    <dgm:cxn modelId="{2E44356E-7A4E-4E16-832D-F5168023DEF2}" type="presOf" srcId="{98C3E366-2F5E-4AC4-B8C5-C589D114EA21}" destId="{1A747E09-DCAC-404E-B7EE-03D6BB651E2B}" srcOrd="0" destOrd="1" presId="urn:microsoft.com/office/officeart/2005/8/layout/hList1"/>
    <dgm:cxn modelId="{46724D71-12DD-40EC-AF8E-23B1C546FF9C}" srcId="{2E569DC5-47D8-4C77-BD49-39C399B1BFA3}" destId="{62C499F7-C275-4275-B64A-D52D103CAFF7}" srcOrd="1" destOrd="0" parTransId="{F0871F6F-DF71-45ED-9DB7-DB055817A25F}" sibTransId="{F7779858-88E2-4E93-B1B5-A6A8DD1ADB6A}"/>
    <dgm:cxn modelId="{43656358-66E3-476F-91C1-4BFCC4250F36}" srcId="{B46390D7-59D3-40E9-871A-BE840EEB001D}" destId="{98C3E366-2F5E-4AC4-B8C5-C589D114EA21}" srcOrd="1" destOrd="0" parTransId="{EB971BDE-0843-4442-AE52-CBCA96451D33}" sibTransId="{C9B93A73-73C0-44EE-AE77-6C7705362464}"/>
    <dgm:cxn modelId="{E8D9F47D-D268-434F-98FA-5FDFC31D0D66}" srcId="{B46390D7-59D3-40E9-871A-BE840EEB001D}" destId="{B7FF639D-B8F2-4C2E-8FD1-4AD77C845FA3}" srcOrd="2" destOrd="0" parTransId="{382F06D8-62C9-4E2E-AE48-2C6CE6A5491E}" sibTransId="{C37D7F53-93BE-4961-93E6-A053A3B92AA7}"/>
    <dgm:cxn modelId="{901C927F-50E2-47A2-B4E7-962323E68D26}" srcId="{2E569DC5-47D8-4C77-BD49-39C399B1BFA3}" destId="{324AC7A0-7BCB-49BE-A01C-F01219956BFC}" srcOrd="3" destOrd="0" parTransId="{9E5D455E-93F5-4BB0-97B5-A30D56ED3BED}" sibTransId="{F08978BC-6170-4AB5-A936-9B5D444128F5}"/>
    <dgm:cxn modelId="{9B71EB82-DAC0-4BB0-8DEA-2B4900DE7028}" type="presOf" srcId="{C4CA4693-E2BE-4F7A-9C39-F14673F2DDEF}" destId="{9C3DE32A-5BB1-474A-BFBE-15224F6E6A92}" srcOrd="0" destOrd="0" presId="urn:microsoft.com/office/officeart/2005/8/layout/hList1"/>
    <dgm:cxn modelId="{88C1F888-2B39-47DE-8B07-BA7895DFAA77}" srcId="{9F524D43-EB87-4C5C-A4EF-190456D81F36}" destId="{440970E6-697A-4CB3-983F-37C405FE175A}" srcOrd="1" destOrd="0" parTransId="{9252D7AC-4AAF-4C08-8C74-D09D912C6C44}" sibTransId="{072ACD0E-1EE1-401F-9888-9E805C220F8E}"/>
    <dgm:cxn modelId="{28A98189-D74E-4083-BB9C-50A21F291FE7}" type="presOf" srcId="{B191EBBD-B76F-4850-AFD0-B76D780219C2}" destId="{0044E7A0-8D86-489D-9E0B-04377F3AF59F}" srcOrd="0" destOrd="2" presId="urn:microsoft.com/office/officeart/2005/8/layout/hList1"/>
    <dgm:cxn modelId="{05915B90-91C6-4A29-BE00-A9B3B59ABA13}" srcId="{C4CA4693-E2BE-4F7A-9C39-F14673F2DDEF}" destId="{F5498863-367E-4DCD-AABB-5F22156C06BC}" srcOrd="1" destOrd="0" parTransId="{5E2F8205-CF13-415A-924F-6EFEFDF6703D}" sibTransId="{204ADB4D-F31E-414B-9A34-92DEA0C4EFF2}"/>
    <dgm:cxn modelId="{1DEE2F9C-11B7-48D8-8C98-9EE1D8164A8C}" type="presOf" srcId="{9F524D43-EB87-4C5C-A4EF-190456D81F36}" destId="{4582171F-E1D5-4063-A853-2497151C59C4}" srcOrd="0" destOrd="0" presId="urn:microsoft.com/office/officeart/2005/8/layout/hList1"/>
    <dgm:cxn modelId="{A6AF3AAB-863B-4E38-823F-20207C7E2789}" type="presOf" srcId="{B7FF639D-B8F2-4C2E-8FD1-4AD77C845FA3}" destId="{1A747E09-DCAC-404E-B7EE-03D6BB651E2B}" srcOrd="0" destOrd="2" presId="urn:microsoft.com/office/officeart/2005/8/layout/hList1"/>
    <dgm:cxn modelId="{A0D661AC-AE83-4E7F-ADCF-7DE5AC196E75}" srcId="{C4CA4693-E2BE-4F7A-9C39-F14673F2DDEF}" destId="{B191EBBD-B76F-4850-AFD0-B76D780219C2}" srcOrd="2" destOrd="0" parTransId="{DAB95EA9-1B9A-4762-98D0-4FE9B59FD6EE}" sibTransId="{1217F7CD-6DE7-4F72-B0AF-23A5F09E8C8B}"/>
    <dgm:cxn modelId="{C4ED7CB5-F37B-4A1E-AEA4-10ECBAF70D25}" type="presOf" srcId="{00BD9103-F188-40E2-BCFC-9A30E3FA5615}" destId="{77E6E9BF-A703-4610-A5A3-7E8A22ABB3AF}" srcOrd="0" destOrd="0" presId="urn:microsoft.com/office/officeart/2005/8/layout/hList1"/>
    <dgm:cxn modelId="{01B65AD5-3086-4392-B4B5-A46FABAA27E6}" type="presOf" srcId="{8B2B46BD-217E-476C-BE41-AD9D36EBFE98}" destId="{5413EE0E-AE53-4408-95F1-72DC07E412A7}" srcOrd="0" destOrd="2" presId="urn:microsoft.com/office/officeart/2005/8/layout/hList1"/>
    <dgm:cxn modelId="{D9F808E3-38ED-45ED-8ABE-95027B68BE05}" type="presOf" srcId="{745338BD-2843-473F-AB13-C2FB757DD60C}" destId="{0044E7A0-8D86-489D-9E0B-04377F3AF59F}" srcOrd="0" destOrd="0" presId="urn:microsoft.com/office/officeart/2005/8/layout/hList1"/>
    <dgm:cxn modelId="{251ABFE9-5CBB-4649-B805-AA0370FF8843}" srcId="{440970E6-697A-4CB3-983F-37C405FE175A}" destId="{8B2B46BD-217E-476C-BE41-AD9D36EBFE98}" srcOrd="0" destOrd="0" parTransId="{EC8F8F51-CF05-4898-BBFE-CA9E32C39C60}" sibTransId="{A5E04185-FB20-4EBC-B2B9-8022B82BEC19}"/>
    <dgm:cxn modelId="{40F696ED-D15D-4A0C-A21B-92643E49EBD6}" srcId="{2E569DC5-47D8-4C77-BD49-39C399B1BFA3}" destId="{00BD9103-F188-40E2-BCFC-9A30E3FA5615}" srcOrd="0" destOrd="0" parTransId="{111812D6-7629-49D4-8865-78D52F65B93C}" sibTransId="{200BE62C-2A24-4B34-A4B6-7ADE97791148}"/>
    <dgm:cxn modelId="{5CB39DF0-E445-4C54-BC17-E569BF8B965E}" type="presOf" srcId="{F5498863-367E-4DCD-AABB-5F22156C06BC}" destId="{0044E7A0-8D86-489D-9E0B-04377F3AF59F}" srcOrd="0" destOrd="1" presId="urn:microsoft.com/office/officeart/2005/8/layout/hList1"/>
    <dgm:cxn modelId="{F5A7A7F2-753C-48E6-BE35-BC67C034DE42}" srcId="{C4CA4693-E2BE-4F7A-9C39-F14673F2DDEF}" destId="{745338BD-2843-473F-AB13-C2FB757DD60C}" srcOrd="0" destOrd="0" parTransId="{C1E0BF60-3DF8-4B26-9045-F42227BE9CBD}" sibTransId="{4D59B369-5562-4291-A0E6-34545C0177A2}"/>
    <dgm:cxn modelId="{50423EF5-E4D6-4D99-8BA1-62E365BF722E}" srcId="{7F70247E-20EE-4D5A-ACC2-F15C7D428F03}" destId="{9F524D43-EB87-4C5C-A4EF-190456D81F36}" srcOrd="3" destOrd="0" parTransId="{3B46968D-A07C-498B-8E07-015F7B4D7152}" sibTransId="{207244C9-7E5A-4D5B-A9E7-7232E07384B8}"/>
    <dgm:cxn modelId="{1A0A68FD-9570-4F0E-9AA9-BCF0167AB5D2}" srcId="{B46390D7-59D3-40E9-871A-BE840EEB001D}" destId="{2A8D5334-B905-41F2-87D0-8CE9A2269351}" srcOrd="0" destOrd="0" parTransId="{9215ABA9-4E21-4E86-B4CE-EA28C6344740}" sibTransId="{57732787-9CBA-4558-BCF8-9DC444448BCA}"/>
    <dgm:cxn modelId="{2E0207E7-8565-4FF9-865C-9E1C8A5DBB34}" type="presParOf" srcId="{1EB835F4-39B3-40B7-9AF0-C7747C1F6C70}" destId="{DFCE2905-3ACA-422E-8C8B-B183E5AF63D4}" srcOrd="0" destOrd="0" presId="urn:microsoft.com/office/officeart/2005/8/layout/hList1"/>
    <dgm:cxn modelId="{DAC33B9B-25B7-4C1D-A777-2FCC745E2B57}" type="presParOf" srcId="{DFCE2905-3ACA-422E-8C8B-B183E5AF63D4}" destId="{3FA745EF-8816-482A-BDA9-6D5E2348DDD5}" srcOrd="0" destOrd="0" presId="urn:microsoft.com/office/officeart/2005/8/layout/hList1"/>
    <dgm:cxn modelId="{2C3872FC-FDFE-48DC-91DF-001A50A72F56}" type="presParOf" srcId="{DFCE2905-3ACA-422E-8C8B-B183E5AF63D4}" destId="{77E6E9BF-A703-4610-A5A3-7E8A22ABB3AF}" srcOrd="1" destOrd="0" presId="urn:microsoft.com/office/officeart/2005/8/layout/hList1"/>
    <dgm:cxn modelId="{AA97B05D-9E85-4DF0-B66B-A3731D3920FD}" type="presParOf" srcId="{1EB835F4-39B3-40B7-9AF0-C7747C1F6C70}" destId="{8A929CC3-5418-4E13-A8FD-CCFF156450F2}" srcOrd="1" destOrd="0" presId="urn:microsoft.com/office/officeart/2005/8/layout/hList1"/>
    <dgm:cxn modelId="{784D1CDD-840E-4CC3-8D52-6BBD16173DB7}" type="presParOf" srcId="{1EB835F4-39B3-40B7-9AF0-C7747C1F6C70}" destId="{C6A51A97-03F9-4A02-8194-1E8C86E0BD84}" srcOrd="2" destOrd="0" presId="urn:microsoft.com/office/officeart/2005/8/layout/hList1"/>
    <dgm:cxn modelId="{450484FF-C682-4CB7-B0D2-3E37A96C52CD}" type="presParOf" srcId="{C6A51A97-03F9-4A02-8194-1E8C86E0BD84}" destId="{6B2A7AEA-BEE7-46B4-A055-3DAECA250E91}" srcOrd="0" destOrd="0" presId="urn:microsoft.com/office/officeart/2005/8/layout/hList1"/>
    <dgm:cxn modelId="{2397237F-2462-4614-9E9E-D8CFCCF2BC93}" type="presParOf" srcId="{C6A51A97-03F9-4A02-8194-1E8C86E0BD84}" destId="{1A747E09-DCAC-404E-B7EE-03D6BB651E2B}" srcOrd="1" destOrd="0" presId="urn:microsoft.com/office/officeart/2005/8/layout/hList1"/>
    <dgm:cxn modelId="{F197E3DB-41EB-47B0-A710-47D408310BA9}" type="presParOf" srcId="{1EB835F4-39B3-40B7-9AF0-C7747C1F6C70}" destId="{6CBD52B2-C51C-4BE0-88A1-FEB9770DD208}" srcOrd="3" destOrd="0" presId="urn:microsoft.com/office/officeart/2005/8/layout/hList1"/>
    <dgm:cxn modelId="{2E44B685-77AE-447E-9006-97304F194173}" type="presParOf" srcId="{1EB835F4-39B3-40B7-9AF0-C7747C1F6C70}" destId="{FA9EBE93-5D4D-4D94-AE77-232316CA738A}" srcOrd="4" destOrd="0" presId="urn:microsoft.com/office/officeart/2005/8/layout/hList1"/>
    <dgm:cxn modelId="{85350517-1A87-45DD-BAD6-BC3328224345}" type="presParOf" srcId="{FA9EBE93-5D4D-4D94-AE77-232316CA738A}" destId="{9C3DE32A-5BB1-474A-BFBE-15224F6E6A92}" srcOrd="0" destOrd="0" presId="urn:microsoft.com/office/officeart/2005/8/layout/hList1"/>
    <dgm:cxn modelId="{38CF3684-3CB6-4C4A-A016-F19779B8D307}" type="presParOf" srcId="{FA9EBE93-5D4D-4D94-AE77-232316CA738A}" destId="{0044E7A0-8D86-489D-9E0B-04377F3AF59F}" srcOrd="1" destOrd="0" presId="urn:microsoft.com/office/officeart/2005/8/layout/hList1"/>
    <dgm:cxn modelId="{BD09D647-B26A-4D28-825D-E5E99F58D99F}" type="presParOf" srcId="{1EB835F4-39B3-40B7-9AF0-C7747C1F6C70}" destId="{4FB5485E-66BE-4CEC-808D-480FEB1373B4}" srcOrd="5" destOrd="0" presId="urn:microsoft.com/office/officeart/2005/8/layout/hList1"/>
    <dgm:cxn modelId="{8E326778-0DA4-4A0E-8AA9-E18AC423DFAF}" type="presParOf" srcId="{1EB835F4-39B3-40B7-9AF0-C7747C1F6C70}" destId="{5649E197-27D4-4C0E-999A-BC765E9E0CAE}" srcOrd="6" destOrd="0" presId="urn:microsoft.com/office/officeart/2005/8/layout/hList1"/>
    <dgm:cxn modelId="{93FD47A9-9715-4A55-AB35-9FEC4C3FE459}" type="presParOf" srcId="{5649E197-27D4-4C0E-999A-BC765E9E0CAE}" destId="{4582171F-E1D5-4063-A853-2497151C59C4}" srcOrd="0" destOrd="0" presId="urn:microsoft.com/office/officeart/2005/8/layout/hList1"/>
    <dgm:cxn modelId="{E63DFEAC-01AD-4B5E-923F-390951364C5A}" type="presParOf" srcId="{5649E197-27D4-4C0E-999A-BC765E9E0CAE}" destId="{5413EE0E-AE53-4408-95F1-72DC07E412A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E82BA-263A-4A13-AB41-B49A3B145A03}">
      <dsp:nvSpPr>
        <dsp:cNvPr id="0" name=""/>
        <dsp:cNvSpPr/>
      </dsp:nvSpPr>
      <dsp:spPr>
        <a:xfrm>
          <a:off x="0" y="0"/>
          <a:ext cx="6400999" cy="1141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unique digital skills issues that new university students typically encounter are covered in this section. It highlights how important these difficulties are in the current academic environment.</a:t>
          </a:r>
          <a:endParaRPr lang="en-US" sz="1600" kern="1200"/>
        </a:p>
      </dsp:txBody>
      <dsp:txXfrm>
        <a:off x="55744" y="55744"/>
        <a:ext cx="6289511" cy="1030432"/>
      </dsp:txXfrm>
    </dsp:sp>
    <dsp:sp modelId="{87004F14-EF43-44E1-B4EE-3E7F6F7D9F7A}">
      <dsp:nvSpPr>
        <dsp:cNvPr id="0" name=""/>
        <dsp:cNvSpPr/>
      </dsp:nvSpPr>
      <dsp:spPr>
        <a:xfrm>
          <a:off x="0" y="1146125"/>
          <a:ext cx="6400999" cy="245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32"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IN" sz="1200" kern="1200"/>
            <a:t>Unique Digital Skills Challenges for New University Students:</a:t>
          </a:r>
          <a:endParaRPr lang="en-US" sz="1200" kern="1200"/>
        </a:p>
        <a:p>
          <a:pPr marL="228600" lvl="2" indent="-114300" algn="l" defTabSz="533400">
            <a:lnSpc>
              <a:spcPct val="90000"/>
            </a:lnSpc>
            <a:spcBef>
              <a:spcPct val="0"/>
            </a:spcBef>
            <a:spcAft>
              <a:spcPct val="20000"/>
            </a:spcAft>
            <a:buChar char="•"/>
          </a:pPr>
          <a:r>
            <a:rPr lang="en-IN" sz="1200" kern="1200" dirty="0"/>
            <a:t>Adapting to online learning platforms (Department of Education, 2021)</a:t>
          </a:r>
          <a:endParaRPr lang="en-US" sz="1200" kern="1200" dirty="0"/>
        </a:p>
        <a:p>
          <a:pPr marL="228600" lvl="2" indent="-114300" algn="l" defTabSz="533400">
            <a:lnSpc>
              <a:spcPct val="90000"/>
            </a:lnSpc>
            <a:spcBef>
              <a:spcPct val="0"/>
            </a:spcBef>
            <a:spcAft>
              <a:spcPct val="20000"/>
            </a:spcAft>
            <a:buChar char="•"/>
          </a:pPr>
          <a:r>
            <a:rPr lang="en-IN" sz="1200" kern="1200"/>
            <a:t>Mastering diverse software applications.</a:t>
          </a:r>
          <a:endParaRPr lang="en-US" sz="1200" kern="1200"/>
        </a:p>
        <a:p>
          <a:pPr marL="228600" lvl="2" indent="-114300" algn="l" defTabSz="533400">
            <a:lnSpc>
              <a:spcPct val="90000"/>
            </a:lnSpc>
            <a:spcBef>
              <a:spcPct val="0"/>
            </a:spcBef>
            <a:spcAft>
              <a:spcPct val="20000"/>
            </a:spcAft>
            <a:buChar char="•"/>
          </a:pPr>
          <a:r>
            <a:rPr lang="en-IN" sz="1200" kern="1200" dirty="0"/>
            <a:t>Navigating information overload.</a:t>
          </a:r>
          <a:endParaRPr lang="en-US" sz="1200" kern="1200" dirty="0"/>
        </a:p>
        <a:p>
          <a:pPr marL="228600" lvl="2" indent="-114300" algn="l" defTabSz="533400">
            <a:lnSpc>
              <a:spcPct val="90000"/>
            </a:lnSpc>
            <a:spcBef>
              <a:spcPct val="0"/>
            </a:spcBef>
            <a:spcAft>
              <a:spcPct val="20000"/>
            </a:spcAft>
            <a:buChar char="•"/>
          </a:pPr>
          <a:r>
            <a:rPr lang="en-IN" sz="1200" kern="1200" dirty="0"/>
            <a:t>Ensuring cybersecurity awareness (de Bruijn and Janssen, 2017)</a:t>
          </a:r>
          <a:endParaRPr lang="en-US" sz="1200" kern="1200" dirty="0"/>
        </a:p>
        <a:p>
          <a:pPr marL="114300" lvl="1" indent="-114300" algn="l" defTabSz="533400">
            <a:lnSpc>
              <a:spcPct val="90000"/>
            </a:lnSpc>
            <a:spcBef>
              <a:spcPct val="0"/>
            </a:spcBef>
            <a:spcAft>
              <a:spcPct val="20000"/>
            </a:spcAft>
            <a:buChar char="•"/>
          </a:pPr>
          <a:r>
            <a:rPr lang="en-IN" sz="1200" kern="1200"/>
            <a:t>Supporting Data and Anecdotes:</a:t>
          </a:r>
          <a:endParaRPr lang="en-US" sz="1200" kern="1200"/>
        </a:p>
        <a:p>
          <a:pPr marL="228600" lvl="2" indent="-114300" algn="l" defTabSz="533400">
            <a:lnSpc>
              <a:spcPct val="90000"/>
            </a:lnSpc>
            <a:spcBef>
              <a:spcPct val="0"/>
            </a:spcBef>
            <a:spcAft>
              <a:spcPct val="20000"/>
            </a:spcAft>
            <a:buChar char="•"/>
          </a:pPr>
          <a:r>
            <a:rPr lang="en-IN" sz="1200" kern="1200"/>
            <a:t>Statistical data demonstrating the prevalence of these challenges.</a:t>
          </a:r>
          <a:endParaRPr lang="en-US" sz="1200" kern="1200"/>
        </a:p>
        <a:p>
          <a:pPr marL="228600" lvl="2" indent="-114300" algn="l" defTabSz="533400">
            <a:lnSpc>
              <a:spcPct val="90000"/>
            </a:lnSpc>
            <a:spcBef>
              <a:spcPct val="0"/>
            </a:spcBef>
            <a:spcAft>
              <a:spcPct val="20000"/>
            </a:spcAft>
            <a:buChar char="•"/>
          </a:pPr>
          <a:r>
            <a:rPr lang="en-IN" sz="1200" kern="1200"/>
            <a:t>Real-life anecdotes to illustrate student experiences.</a:t>
          </a:r>
          <a:endParaRPr lang="en-US" sz="1200" kern="1200"/>
        </a:p>
        <a:p>
          <a:pPr marL="114300" lvl="1" indent="-114300" algn="l" defTabSz="533400">
            <a:lnSpc>
              <a:spcPct val="90000"/>
            </a:lnSpc>
            <a:spcBef>
              <a:spcPct val="0"/>
            </a:spcBef>
            <a:spcAft>
              <a:spcPct val="20000"/>
            </a:spcAft>
            <a:buChar char="•"/>
          </a:pPr>
          <a:r>
            <a:rPr lang="en-IN" sz="1200" kern="1200"/>
            <a:t>Importance of Early Addressing:</a:t>
          </a:r>
          <a:endParaRPr lang="en-US" sz="1200" kern="1200"/>
        </a:p>
        <a:p>
          <a:pPr marL="228600" lvl="2" indent="-114300" algn="l" defTabSz="533400">
            <a:lnSpc>
              <a:spcPct val="90000"/>
            </a:lnSpc>
            <a:spcBef>
              <a:spcPct val="0"/>
            </a:spcBef>
            <a:spcAft>
              <a:spcPct val="20000"/>
            </a:spcAft>
            <a:buChar char="•"/>
          </a:pPr>
          <a:r>
            <a:rPr lang="en-IN" sz="1200" kern="1200" dirty="0"/>
            <a:t>Stressing the fundamental role of digital skills in academic success (van </a:t>
          </a:r>
          <a:r>
            <a:rPr lang="en-IN" sz="1200" kern="1200" dirty="0" err="1"/>
            <a:t>Laar</a:t>
          </a:r>
          <a:r>
            <a:rPr lang="en-IN" sz="1200" kern="1200" dirty="0"/>
            <a:t>, van </a:t>
          </a:r>
          <a:r>
            <a:rPr lang="en-IN" sz="1200" kern="1200" dirty="0" err="1"/>
            <a:t>Deursen</a:t>
          </a:r>
          <a:r>
            <a:rPr lang="en-IN" sz="1200" kern="1200" dirty="0"/>
            <a:t> and van Dijk, 2022)</a:t>
          </a:r>
          <a:endParaRPr lang="en-US" sz="1200" kern="1200" dirty="0"/>
        </a:p>
        <a:p>
          <a:pPr marL="114300" lvl="1" indent="-114300" algn="l" defTabSz="533400">
            <a:lnSpc>
              <a:spcPct val="90000"/>
            </a:lnSpc>
            <a:spcBef>
              <a:spcPct val="0"/>
            </a:spcBef>
            <a:spcAft>
              <a:spcPct val="20000"/>
            </a:spcAft>
            <a:buChar char="•"/>
          </a:pPr>
          <a:r>
            <a:rPr lang="en-IN" sz="1200" kern="1200"/>
            <a:t>Encouraging proactive skill development from the outset of university studies</a:t>
          </a:r>
          <a:endParaRPr lang="en-US" sz="1200" kern="1200"/>
        </a:p>
      </dsp:txBody>
      <dsp:txXfrm>
        <a:off x="0" y="1146125"/>
        <a:ext cx="6400999" cy="2450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72DF3-6ECC-4013-9DAB-CA3BFCDAAFA1}">
      <dsp:nvSpPr>
        <dsp:cNvPr id="0" name=""/>
        <dsp:cNvSpPr/>
      </dsp:nvSpPr>
      <dsp:spPr>
        <a:xfrm>
          <a:off x="0" y="2"/>
          <a:ext cx="7163064" cy="71532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3380D-E684-487A-999E-2F791ABEABEB}">
      <dsp:nvSpPr>
        <dsp:cNvPr id="0" name=""/>
        <dsp:cNvSpPr/>
      </dsp:nvSpPr>
      <dsp:spPr>
        <a:xfrm>
          <a:off x="216385" y="162359"/>
          <a:ext cx="393427" cy="3934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C68D2C-1287-4C2D-A71E-7BCB7900DEF8}">
      <dsp:nvSpPr>
        <dsp:cNvPr id="0" name=""/>
        <dsp:cNvSpPr/>
      </dsp:nvSpPr>
      <dsp:spPr>
        <a:xfrm>
          <a:off x="826198" y="1411"/>
          <a:ext cx="6336865" cy="715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05" tIns="75705" rIns="75705" bIns="75705" numCol="1" spcCol="1270" anchor="ctr" anchorCtr="0">
          <a:noAutofit/>
        </a:bodyPr>
        <a:lstStyle/>
        <a:p>
          <a:pPr marL="0" lvl="0" indent="0" algn="l" defTabSz="889000">
            <a:lnSpc>
              <a:spcPct val="90000"/>
            </a:lnSpc>
            <a:spcBef>
              <a:spcPct val="0"/>
            </a:spcBef>
            <a:spcAft>
              <a:spcPct val="35000"/>
            </a:spcAft>
            <a:buNone/>
          </a:pPr>
          <a:r>
            <a:rPr lang="en-GB" sz="2000" kern="1200" dirty="0"/>
            <a:t>Navigating online learning platforms (</a:t>
          </a:r>
          <a:r>
            <a:rPr lang="en-GB" sz="2000" kern="1200" dirty="0" err="1"/>
            <a:t>Allmann</a:t>
          </a:r>
          <a:r>
            <a:rPr lang="en-GB" sz="2000" kern="1200" dirty="0"/>
            <a:t> and Blank, 2021)</a:t>
          </a:r>
          <a:endParaRPr lang="en-US" sz="2000" kern="1200" dirty="0"/>
        </a:p>
      </dsp:txBody>
      <dsp:txXfrm>
        <a:off x="826198" y="1411"/>
        <a:ext cx="6336865" cy="715323"/>
      </dsp:txXfrm>
    </dsp:sp>
    <dsp:sp modelId="{E4F6F7B9-8144-4C6E-9924-57A228F0C57E}">
      <dsp:nvSpPr>
        <dsp:cNvPr id="0" name=""/>
        <dsp:cNvSpPr/>
      </dsp:nvSpPr>
      <dsp:spPr>
        <a:xfrm>
          <a:off x="0" y="895565"/>
          <a:ext cx="7163064" cy="71532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0633D-3DF6-49EF-B5B8-B22DCC81929F}">
      <dsp:nvSpPr>
        <dsp:cNvPr id="0" name=""/>
        <dsp:cNvSpPr/>
      </dsp:nvSpPr>
      <dsp:spPr>
        <a:xfrm>
          <a:off x="216385" y="1056513"/>
          <a:ext cx="393427" cy="3934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BAB715-AE34-4274-BE99-E6998A9FAFE4}">
      <dsp:nvSpPr>
        <dsp:cNvPr id="0" name=""/>
        <dsp:cNvSpPr/>
      </dsp:nvSpPr>
      <dsp:spPr>
        <a:xfrm>
          <a:off x="826198" y="895565"/>
          <a:ext cx="6336865" cy="715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05" tIns="75705" rIns="75705" bIns="75705" numCol="1" spcCol="1270" anchor="ctr" anchorCtr="0">
          <a:noAutofit/>
        </a:bodyPr>
        <a:lstStyle/>
        <a:p>
          <a:pPr marL="0" lvl="0" indent="0" algn="l" defTabSz="889000">
            <a:lnSpc>
              <a:spcPct val="90000"/>
            </a:lnSpc>
            <a:spcBef>
              <a:spcPct val="0"/>
            </a:spcBef>
            <a:spcAft>
              <a:spcPct val="35000"/>
            </a:spcAft>
            <a:buNone/>
          </a:pPr>
          <a:r>
            <a:rPr lang="en-GB" sz="2000" kern="1200"/>
            <a:t>Software proficiency</a:t>
          </a:r>
          <a:endParaRPr lang="en-US" sz="2000" kern="1200"/>
        </a:p>
      </dsp:txBody>
      <dsp:txXfrm>
        <a:off x="826198" y="895565"/>
        <a:ext cx="6336865" cy="715323"/>
      </dsp:txXfrm>
    </dsp:sp>
    <dsp:sp modelId="{C4282117-1887-4D8E-9135-EBD9E908D852}">
      <dsp:nvSpPr>
        <dsp:cNvPr id="0" name=""/>
        <dsp:cNvSpPr/>
      </dsp:nvSpPr>
      <dsp:spPr>
        <a:xfrm>
          <a:off x="0" y="1789720"/>
          <a:ext cx="7163064" cy="71532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3F592-0F43-45F2-B6A3-7C1337E20226}">
      <dsp:nvSpPr>
        <dsp:cNvPr id="0" name=""/>
        <dsp:cNvSpPr/>
      </dsp:nvSpPr>
      <dsp:spPr>
        <a:xfrm>
          <a:off x="216385" y="1950668"/>
          <a:ext cx="393427" cy="3934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AD9B88-CA20-4AEA-A61A-3441A095B0FD}">
      <dsp:nvSpPr>
        <dsp:cNvPr id="0" name=""/>
        <dsp:cNvSpPr/>
      </dsp:nvSpPr>
      <dsp:spPr>
        <a:xfrm>
          <a:off x="826198" y="1789720"/>
          <a:ext cx="6336865" cy="715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05" tIns="75705" rIns="75705" bIns="75705" numCol="1" spcCol="1270" anchor="ctr" anchorCtr="0">
          <a:noAutofit/>
        </a:bodyPr>
        <a:lstStyle/>
        <a:p>
          <a:pPr marL="0" lvl="0" indent="0" algn="l" defTabSz="889000">
            <a:lnSpc>
              <a:spcPct val="90000"/>
            </a:lnSpc>
            <a:spcBef>
              <a:spcPct val="0"/>
            </a:spcBef>
            <a:spcAft>
              <a:spcPct val="35000"/>
            </a:spcAft>
            <a:buNone/>
          </a:pPr>
          <a:r>
            <a:rPr lang="en-GB" sz="2000" kern="1200" dirty="0"/>
            <a:t>Information literacy (Yu et al., 2017)</a:t>
          </a:r>
          <a:endParaRPr lang="en-US" sz="2000" kern="1200" dirty="0"/>
        </a:p>
      </dsp:txBody>
      <dsp:txXfrm>
        <a:off x="826198" y="1789720"/>
        <a:ext cx="6336865" cy="715323"/>
      </dsp:txXfrm>
    </dsp:sp>
    <dsp:sp modelId="{956FA22C-DAFA-4FA5-9D79-13930C31448E}">
      <dsp:nvSpPr>
        <dsp:cNvPr id="0" name=""/>
        <dsp:cNvSpPr/>
      </dsp:nvSpPr>
      <dsp:spPr>
        <a:xfrm>
          <a:off x="0" y="2683874"/>
          <a:ext cx="7163064" cy="71532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84F25C-1BE7-4C78-9246-E9BA43EF9D9E}">
      <dsp:nvSpPr>
        <dsp:cNvPr id="0" name=""/>
        <dsp:cNvSpPr/>
      </dsp:nvSpPr>
      <dsp:spPr>
        <a:xfrm>
          <a:off x="216385" y="2844822"/>
          <a:ext cx="393427" cy="3934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2E3E88-6A11-4977-993E-59557F87E1ED}">
      <dsp:nvSpPr>
        <dsp:cNvPr id="0" name=""/>
        <dsp:cNvSpPr/>
      </dsp:nvSpPr>
      <dsp:spPr>
        <a:xfrm>
          <a:off x="826198" y="2683874"/>
          <a:ext cx="6336865" cy="715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05" tIns="75705" rIns="75705" bIns="75705" numCol="1" spcCol="1270" anchor="ctr" anchorCtr="0">
          <a:noAutofit/>
        </a:bodyPr>
        <a:lstStyle/>
        <a:p>
          <a:pPr marL="0" lvl="0" indent="0" algn="l" defTabSz="889000">
            <a:lnSpc>
              <a:spcPct val="90000"/>
            </a:lnSpc>
            <a:spcBef>
              <a:spcPct val="0"/>
            </a:spcBef>
            <a:spcAft>
              <a:spcPct val="35000"/>
            </a:spcAft>
            <a:buNone/>
          </a:pPr>
          <a:r>
            <a:rPr lang="en-GB" sz="2000" kern="1200"/>
            <a:t>Cybersecurity Awareness</a:t>
          </a:r>
          <a:endParaRPr lang="en-US" sz="2000" kern="1200"/>
        </a:p>
      </dsp:txBody>
      <dsp:txXfrm>
        <a:off x="826198" y="2683874"/>
        <a:ext cx="6336865" cy="715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745EF-8816-482A-BDA9-6D5E2348DDD5}">
      <dsp:nvSpPr>
        <dsp:cNvPr id="0" name=""/>
        <dsp:cNvSpPr/>
      </dsp:nvSpPr>
      <dsp:spPr>
        <a:xfrm>
          <a:off x="2936" y="151562"/>
          <a:ext cx="1765881" cy="47813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IN" sz="1300" b="0" i="0" kern="1200"/>
            <a:t>Navigating Online Learning Platforms:</a:t>
          </a:r>
          <a:endParaRPr lang="en-IN" sz="1300" kern="1200"/>
        </a:p>
      </dsp:txBody>
      <dsp:txXfrm>
        <a:off x="2936" y="151562"/>
        <a:ext cx="1765881" cy="478135"/>
      </dsp:txXfrm>
    </dsp:sp>
    <dsp:sp modelId="{77E6E9BF-A703-4610-A5A3-7E8A22ABB3AF}">
      <dsp:nvSpPr>
        <dsp:cNvPr id="0" name=""/>
        <dsp:cNvSpPr/>
      </dsp:nvSpPr>
      <dsp:spPr>
        <a:xfrm>
          <a:off x="2936" y="629697"/>
          <a:ext cx="1765881" cy="281995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IN" sz="1300" b="0" i="0" kern="1200" dirty="0"/>
            <a:t>Explore platform features thoroughly </a:t>
          </a:r>
          <a:r>
            <a:rPr lang="en-IN" sz="1300" kern="1200" dirty="0"/>
            <a:t>(Dwivedi and Singh, 2023)</a:t>
          </a:r>
        </a:p>
        <a:p>
          <a:pPr marL="114300" lvl="1" indent="-114300" algn="l" defTabSz="577850">
            <a:lnSpc>
              <a:spcPct val="90000"/>
            </a:lnSpc>
            <a:spcBef>
              <a:spcPct val="0"/>
            </a:spcBef>
            <a:spcAft>
              <a:spcPct val="15000"/>
            </a:spcAft>
            <a:buChar char="•"/>
          </a:pPr>
          <a:endParaRPr lang="en-IN" sz="1300" kern="1200" dirty="0"/>
        </a:p>
        <a:p>
          <a:pPr marL="114300" lvl="1" indent="-114300" algn="l" defTabSz="577850">
            <a:lnSpc>
              <a:spcPct val="90000"/>
            </a:lnSpc>
            <a:spcBef>
              <a:spcPct val="0"/>
            </a:spcBef>
            <a:spcAft>
              <a:spcPct val="15000"/>
            </a:spcAft>
            <a:buChar char="•"/>
          </a:pPr>
          <a:r>
            <a:rPr lang="en-IN" sz="1300" b="0" i="0" kern="1200" dirty="0"/>
            <a:t>Utilize available tutorials and guides.</a:t>
          </a:r>
          <a:endParaRPr lang="en-IN" sz="1300" kern="1200" dirty="0"/>
        </a:p>
        <a:p>
          <a:pPr marL="114300" lvl="1" indent="-114300" algn="l" defTabSz="577850">
            <a:lnSpc>
              <a:spcPct val="90000"/>
            </a:lnSpc>
            <a:spcBef>
              <a:spcPct val="0"/>
            </a:spcBef>
            <a:spcAft>
              <a:spcPct val="15000"/>
            </a:spcAft>
            <a:buChar char="•"/>
          </a:pPr>
          <a:r>
            <a:rPr lang="en-IN" sz="1300" b="0" i="0" kern="1200"/>
            <a:t>Don't hesitate to seek IT support or help from peers.</a:t>
          </a:r>
          <a:endParaRPr lang="en-IN" sz="1300" kern="1200"/>
        </a:p>
      </dsp:txBody>
      <dsp:txXfrm>
        <a:off x="2936" y="629697"/>
        <a:ext cx="1765881" cy="2819951"/>
      </dsp:txXfrm>
    </dsp:sp>
    <dsp:sp modelId="{6B2A7AEA-BEE7-46B4-A055-3DAECA250E91}">
      <dsp:nvSpPr>
        <dsp:cNvPr id="0" name=""/>
        <dsp:cNvSpPr/>
      </dsp:nvSpPr>
      <dsp:spPr>
        <a:xfrm>
          <a:off x="2016041" y="151562"/>
          <a:ext cx="1765881" cy="47813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IN" sz="1300" b="0" i="0" kern="1200"/>
            <a:t>Software Proficiency:</a:t>
          </a:r>
          <a:endParaRPr lang="en-IN" sz="1300" kern="1200"/>
        </a:p>
      </dsp:txBody>
      <dsp:txXfrm>
        <a:off x="2016041" y="151562"/>
        <a:ext cx="1765881" cy="478135"/>
      </dsp:txXfrm>
    </dsp:sp>
    <dsp:sp modelId="{1A747E09-DCAC-404E-B7EE-03D6BB651E2B}">
      <dsp:nvSpPr>
        <dsp:cNvPr id="0" name=""/>
        <dsp:cNvSpPr/>
      </dsp:nvSpPr>
      <dsp:spPr>
        <a:xfrm>
          <a:off x="2016041" y="629697"/>
          <a:ext cx="1765881" cy="281995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IN" sz="1300" b="0" i="0" kern="1200"/>
            <a:t>Enroll in online courses or tutorials for specific software.</a:t>
          </a:r>
          <a:endParaRPr lang="en-IN" sz="1300" kern="1200"/>
        </a:p>
        <a:p>
          <a:pPr marL="114300" lvl="1" indent="-114300" algn="l" defTabSz="577850">
            <a:lnSpc>
              <a:spcPct val="90000"/>
            </a:lnSpc>
            <a:spcBef>
              <a:spcPct val="0"/>
            </a:spcBef>
            <a:spcAft>
              <a:spcPct val="15000"/>
            </a:spcAft>
            <a:buChar char="•"/>
          </a:pPr>
          <a:r>
            <a:rPr lang="en-IN" sz="1300" b="0" i="0" kern="1200" dirty="0"/>
            <a:t>Participate in university workshops on essential applications </a:t>
          </a:r>
          <a:r>
            <a:rPr lang="en-IN" sz="1300" kern="1200" dirty="0"/>
            <a:t>(Epstein, 2018)</a:t>
          </a:r>
          <a:r>
            <a:rPr lang="en-IN" sz="1300" b="0" i="0" kern="1200" dirty="0"/>
            <a:t>.</a:t>
          </a:r>
          <a:endParaRPr lang="en-IN" sz="1300" kern="1200" dirty="0"/>
        </a:p>
        <a:p>
          <a:pPr marL="114300" lvl="1" indent="-114300" algn="l" defTabSz="577850">
            <a:lnSpc>
              <a:spcPct val="90000"/>
            </a:lnSpc>
            <a:spcBef>
              <a:spcPct val="0"/>
            </a:spcBef>
            <a:spcAft>
              <a:spcPct val="15000"/>
            </a:spcAft>
            <a:buChar char="•"/>
          </a:pPr>
          <a:r>
            <a:rPr lang="en-IN" sz="1300" b="0" i="0" kern="1200" dirty="0"/>
            <a:t>Regular practice and hands-on learning.</a:t>
          </a:r>
          <a:endParaRPr lang="en-IN" sz="1300" kern="1200" dirty="0"/>
        </a:p>
      </dsp:txBody>
      <dsp:txXfrm>
        <a:off x="2016041" y="629697"/>
        <a:ext cx="1765881" cy="2819951"/>
      </dsp:txXfrm>
    </dsp:sp>
    <dsp:sp modelId="{9C3DE32A-5BB1-474A-BFBE-15224F6E6A92}">
      <dsp:nvSpPr>
        <dsp:cNvPr id="0" name=""/>
        <dsp:cNvSpPr/>
      </dsp:nvSpPr>
      <dsp:spPr>
        <a:xfrm>
          <a:off x="4029146" y="151562"/>
          <a:ext cx="1765881" cy="47813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IN" sz="1300" b="0" i="0" kern="1200"/>
            <a:t>Information Literacy:</a:t>
          </a:r>
          <a:endParaRPr lang="en-IN" sz="1300" kern="1200"/>
        </a:p>
      </dsp:txBody>
      <dsp:txXfrm>
        <a:off x="4029146" y="151562"/>
        <a:ext cx="1765881" cy="478135"/>
      </dsp:txXfrm>
    </dsp:sp>
    <dsp:sp modelId="{0044E7A0-8D86-489D-9E0B-04377F3AF59F}">
      <dsp:nvSpPr>
        <dsp:cNvPr id="0" name=""/>
        <dsp:cNvSpPr/>
      </dsp:nvSpPr>
      <dsp:spPr>
        <a:xfrm>
          <a:off x="4029146" y="629697"/>
          <a:ext cx="1765881" cy="281995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IN" sz="1300" b="0" i="0" kern="1200"/>
            <a:t>Make use of library resources and databases.</a:t>
          </a:r>
          <a:endParaRPr lang="en-IN" sz="1300" kern="1200"/>
        </a:p>
        <a:p>
          <a:pPr marL="114300" lvl="1" indent="-114300" algn="l" defTabSz="577850">
            <a:lnSpc>
              <a:spcPct val="90000"/>
            </a:lnSpc>
            <a:spcBef>
              <a:spcPct val="0"/>
            </a:spcBef>
            <a:spcAft>
              <a:spcPct val="15000"/>
            </a:spcAft>
            <a:buChar char="•"/>
          </a:pPr>
          <a:r>
            <a:rPr lang="en-IN" sz="1300" b="0" i="0" kern="1200"/>
            <a:t>Attend information literacy workshops and seminars.</a:t>
          </a:r>
          <a:endParaRPr lang="en-IN" sz="1300" kern="1200"/>
        </a:p>
        <a:p>
          <a:pPr marL="114300" lvl="1" indent="-114300" algn="l" defTabSz="577850">
            <a:lnSpc>
              <a:spcPct val="90000"/>
            </a:lnSpc>
            <a:spcBef>
              <a:spcPct val="0"/>
            </a:spcBef>
            <a:spcAft>
              <a:spcPct val="15000"/>
            </a:spcAft>
            <a:buChar char="•"/>
          </a:pPr>
          <a:r>
            <a:rPr lang="en-IN" sz="1300" b="0" i="0" kern="1200"/>
            <a:t>Develop critical evaluation skills for online sources.</a:t>
          </a:r>
          <a:endParaRPr lang="en-IN" sz="1300" kern="1200"/>
        </a:p>
      </dsp:txBody>
      <dsp:txXfrm>
        <a:off x="4029146" y="629697"/>
        <a:ext cx="1765881" cy="2819951"/>
      </dsp:txXfrm>
    </dsp:sp>
    <dsp:sp modelId="{4582171F-E1D5-4063-A853-2497151C59C4}">
      <dsp:nvSpPr>
        <dsp:cNvPr id="0" name=""/>
        <dsp:cNvSpPr/>
      </dsp:nvSpPr>
      <dsp:spPr>
        <a:xfrm>
          <a:off x="6042250" y="151562"/>
          <a:ext cx="1765881" cy="478135"/>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IN" sz="1300" b="0" i="0" kern="1200"/>
            <a:t>Cybersecurity Awareness:</a:t>
          </a:r>
          <a:endParaRPr lang="en-IN" sz="1300" kern="1200"/>
        </a:p>
      </dsp:txBody>
      <dsp:txXfrm>
        <a:off x="6042250" y="151562"/>
        <a:ext cx="1765881" cy="478135"/>
      </dsp:txXfrm>
    </dsp:sp>
    <dsp:sp modelId="{5413EE0E-AE53-4408-95F1-72DC07E412A7}">
      <dsp:nvSpPr>
        <dsp:cNvPr id="0" name=""/>
        <dsp:cNvSpPr/>
      </dsp:nvSpPr>
      <dsp:spPr>
        <a:xfrm>
          <a:off x="6042250" y="629697"/>
          <a:ext cx="1765881" cy="281995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IN" sz="1300" b="0" i="0" kern="1200"/>
            <a:t>Attend cybersecurity workshops and training sessions.</a:t>
          </a:r>
          <a:endParaRPr lang="en-IN" sz="1300" kern="1200"/>
        </a:p>
        <a:p>
          <a:pPr marL="114300" lvl="1" indent="-114300" algn="l" defTabSz="577850">
            <a:lnSpc>
              <a:spcPct val="90000"/>
            </a:lnSpc>
            <a:spcBef>
              <a:spcPct val="0"/>
            </a:spcBef>
            <a:spcAft>
              <a:spcPct val="15000"/>
            </a:spcAft>
            <a:buChar char="•"/>
          </a:pPr>
          <a:r>
            <a:rPr lang="en-IN" sz="1300" b="0" i="0" kern="1200" dirty="0"/>
            <a:t>Create strong, unique passwords for accounts </a:t>
          </a:r>
          <a:endParaRPr lang="en-IN" sz="1300" kern="1200" dirty="0"/>
        </a:p>
        <a:p>
          <a:pPr marL="228600" lvl="2" indent="-114300" algn="l" defTabSz="577850">
            <a:lnSpc>
              <a:spcPct val="90000"/>
            </a:lnSpc>
            <a:spcBef>
              <a:spcPct val="0"/>
            </a:spcBef>
            <a:spcAft>
              <a:spcPct val="15000"/>
            </a:spcAft>
            <a:buSzPts val="1000"/>
            <a:buFont typeface="Symbol" panose="05050102010706020507" pitchFamily="18" charset="2"/>
            <a:buChar char=""/>
          </a:pPr>
          <a:r>
            <a:rPr lang="en-IN" sz="1300" kern="1200" dirty="0"/>
            <a:t>(</a:t>
          </a:r>
          <a:r>
            <a:rPr lang="en-IN" sz="1300" kern="1200" dirty="0" err="1"/>
            <a:t>Ordóñez</a:t>
          </a:r>
          <a:r>
            <a:rPr lang="en-IN" sz="1300" kern="1200" dirty="0"/>
            <a:t> de Pablos, </a:t>
          </a:r>
          <a:r>
            <a:rPr lang="en-IN" sz="1300" kern="1200" dirty="0" err="1"/>
            <a:t>Lytras</a:t>
          </a:r>
          <a:r>
            <a:rPr lang="en-IN" sz="1300" kern="1200" dirty="0"/>
            <a:t> and Zhang, 2020)</a:t>
          </a:r>
        </a:p>
        <a:p>
          <a:pPr marL="114300" lvl="1" indent="-114300" algn="l" defTabSz="577850">
            <a:lnSpc>
              <a:spcPct val="90000"/>
            </a:lnSpc>
            <a:spcBef>
              <a:spcPct val="0"/>
            </a:spcBef>
            <a:spcAft>
              <a:spcPct val="15000"/>
            </a:spcAft>
            <a:buChar char="•"/>
          </a:pPr>
          <a:r>
            <a:rPr lang="en-IN" sz="1300" b="0" i="0" kern="1200" dirty="0"/>
            <a:t>Stay informed about the latest online threats and best practices.</a:t>
          </a:r>
          <a:endParaRPr lang="en-IN" sz="1300" kern="1200" dirty="0"/>
        </a:p>
      </dsp:txBody>
      <dsp:txXfrm>
        <a:off x="6042250" y="629697"/>
        <a:ext cx="1765881" cy="28199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91F16-3118-4021-BCC0-E49DE52A61DE}" type="datetimeFigureOut">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7D950A-34B7-4980-AEDB-D4F8B1A3BE31}" type="slidenum">
              <a:t>‹#›</a:t>
            </a:fld>
            <a:endParaRPr lang="en-US"/>
          </a:p>
        </p:txBody>
      </p:sp>
    </p:spTree>
    <p:extLst>
      <p:ext uri="{BB962C8B-B14F-4D97-AF65-F5344CB8AC3E}">
        <p14:creationId xmlns:p14="http://schemas.microsoft.com/office/powerpoint/2010/main" val="1712124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information emphasises the crucial significance of digital skills for incoming university students in this introduction part. In today's educational environment, when everything from online homework to research and communication depends on it, digital literacy is crucial. The lecture will dig into particular difficulties within this setting and propose workable solutions, enabling students to effectively traverse their academic journey. In this introduction, it emphasises the crucial part that digital literacy plays in new university students' academic careers. Digital literacy is a fundamental skill in the educational environment of today, impacting a variety of areas including online courses, research endeavours, and successful communication. The lecture will go more deeply into the particular difficulties that arise in this situation and offer workable solutions, giving students the skills they need to succeed in their academic endeavours.</a:t>
            </a:r>
            <a:endParaRPr lang="en-IN" dirty="0"/>
          </a:p>
          <a:p>
            <a:endParaRPr lang="en-IN"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7D950A-34B7-4980-AEDB-D4F8B1A3BE31}" type="slidenum">
              <a:t>3</a:t>
            </a:fld>
            <a:endParaRPr lang="en-US"/>
          </a:p>
        </p:txBody>
      </p:sp>
    </p:spTree>
    <p:extLst>
      <p:ext uri="{BB962C8B-B14F-4D97-AF65-F5344CB8AC3E}">
        <p14:creationId xmlns:p14="http://schemas.microsoft.com/office/powerpoint/2010/main" val="252729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presentation examines the particular digital skills difficulties that freshmen university students frequently face in this portion. These difficulties include learning how to use different software programs, handling information overload, and guaranteeing cybersecurity. To demonstrate how commonplace these problems are, statistical information and personal examples will be provided. The lecturer underlines the need to address these issues early on in their academic path and the necessity of digital skills as a prerequisite for academic achievement in the digital era.</a:t>
            </a:r>
            <a:endParaRPr lang="en-IN" dirty="0"/>
          </a:p>
          <a:p>
            <a:endParaRPr lang="en-IN"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7D950A-34B7-4980-AEDB-D4F8B1A3BE31}" type="slidenum">
              <a:t>4</a:t>
            </a:fld>
            <a:endParaRPr lang="en-US"/>
          </a:p>
        </p:txBody>
      </p:sp>
    </p:spTree>
    <p:extLst>
      <p:ext uri="{BB962C8B-B14F-4D97-AF65-F5344CB8AC3E}">
        <p14:creationId xmlns:p14="http://schemas.microsoft.com/office/powerpoint/2010/main" val="4245625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Calibri" panose="020F0502020204030204" pitchFamily="34" charset="0"/>
                <a:cs typeface="Arial" panose="020B0604020202020204" pitchFamily="34" charset="0"/>
              </a:rPr>
              <a:t>1. Navigating Online Learning Platforms:</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IN" sz="1800" kern="0" dirty="0">
                <a:effectLst/>
                <a:latin typeface="Times New Roman" panose="02020603050405020304" pitchFamily="18" charset="0"/>
                <a:ea typeface="Calibri" panose="020F0502020204030204" pitchFamily="34" charset="0"/>
                <a:cs typeface="Arial" panose="020B0604020202020204" pitchFamily="34" charset="0"/>
              </a:rPr>
              <a:t>This issue relates to students adjusting to the web and getting to know their surroundings, which may additionally want a learning curve for utilizing online studying environments for their publications. It entails navigating the platform's consumer interface, attending to required readings, taking components in online conversations, and delivering assignments online. The transition for students to the virtual knowledge of their surroundings is a complex one. It covers the first learning curve for learning online systems, which includes gaining a corporation expertise of the platform's person interface, efficiently getting access to path materials, undertaking online discussions, and successfully filing assignments electronically. This flexibility is essential for successful instructional participation in the virtual age.</a:t>
            </a: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IN" sz="1800" b="1" dirty="0">
                <a:effectLst/>
                <a:latin typeface="Times New Roman" panose="02020603050405020304" pitchFamily="18" charset="0"/>
                <a:ea typeface="Calibri" panose="020F0502020204030204" pitchFamily="34" charset="0"/>
                <a:cs typeface="Arial" panose="020B0604020202020204" pitchFamily="34" charset="0"/>
              </a:rPr>
              <a:t>2. Software Proficiency:</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A variety of virtual tools and programs need to be discovered by means of students who are adept with software programs in order to complete their instructional duties. These can be phrase processing, records evaluation, graphic design, or speciality programmes for his or her area of taking a look at applications. Students have to grasp a wide range of digital gear and applications that are important for their educational endeavours in the area of software competency.  These resources range from simple word processing software to sophisticated data analysis tools, graphic design applications, and specialist software created for their particular field of study. Students' capacity to handle academic work successfully is improved by being proficient with these tools.</a:t>
            </a: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IN" sz="1800" b="1" dirty="0">
                <a:effectLst/>
                <a:latin typeface="Times New Roman" panose="02020603050405020304" pitchFamily="18" charset="0"/>
                <a:ea typeface="Calibri" panose="020F0502020204030204" pitchFamily="34" charset="0"/>
                <a:cs typeface="Arial" panose="020B0604020202020204" pitchFamily="34" charset="0"/>
              </a:rPr>
              <a:t>3. Information Literacy:</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Students who struggle with information literacy face a problem in determining the validity and dependability of information sources. For research and academic purposes in the digital era, it's critical to filter through the massive volumes of internet material to find reliable sources. Information literacy is crucial in a world overrun with digital data. The ability to critically evaluate information sources and discriminate between trustworthy and dubious content must be developed in students. Information literacy is a necessary ability for success in the digital age since it is essential for navigating this large sea of online information to assure the quality and integrity of research and academic activities.</a:t>
            </a: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IN" sz="1800" b="1" dirty="0">
                <a:effectLst/>
                <a:latin typeface="Times New Roman" panose="02020603050405020304" pitchFamily="18" charset="0"/>
                <a:ea typeface="Calibri" panose="020F0502020204030204" pitchFamily="34" charset="0"/>
                <a:cs typeface="Arial" panose="020B0604020202020204" pitchFamily="34" charset="0"/>
              </a:rPr>
              <a:t>4. Cybersecurity Awareness:</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IN" sz="1800" dirty="0">
                <a:effectLst/>
                <a:latin typeface="Times New Roman" panose="02020603050405020304" pitchFamily="18" charset="0"/>
                <a:ea typeface="Calibri" panose="020F0502020204030204" pitchFamily="34" charset="0"/>
                <a:cs typeface="Arial" panose="020B0604020202020204" pitchFamily="34" charset="0"/>
              </a:rPr>
              <a:t>Students who struggle with information literacy face a problem in determining the validity and dependability of information sources. For research and academic purposes in the digital era, it's critical to filter through the massive volumes of internet material to find reliable sources. Information literacy is crucial in a world overrun with digital data. The ability to critically evaluate information sources and discriminate between trustworthy and dubious content must be developed in students. </a:t>
            </a:r>
          </a:p>
        </p:txBody>
      </p:sp>
      <p:sp>
        <p:nvSpPr>
          <p:cNvPr id="4" name="Slide Number Placeholder 3"/>
          <p:cNvSpPr>
            <a:spLocks noGrp="1"/>
          </p:cNvSpPr>
          <p:nvPr>
            <p:ph type="sldNum" sz="quarter" idx="5"/>
          </p:nvPr>
        </p:nvSpPr>
        <p:spPr/>
        <p:txBody>
          <a:bodyPr/>
          <a:lstStyle/>
          <a:p>
            <a:fld id="{5E7D950A-34B7-4980-AEDB-D4F8B1A3BE31}" type="slidenum">
              <a:t>5</a:t>
            </a:fld>
            <a:endParaRPr lang="en-US"/>
          </a:p>
        </p:txBody>
      </p:sp>
    </p:spTree>
    <p:extLst>
      <p:ext uri="{BB962C8B-B14F-4D97-AF65-F5344CB8AC3E}">
        <p14:creationId xmlns:p14="http://schemas.microsoft.com/office/powerpoint/2010/main" val="3848325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a:t>This segment focuses on providing actionable solutions and strategies to address each type of digital skills challenge faced by new university students:</a:t>
            </a:r>
            <a:endParaRPr lang="en-US"/>
          </a:p>
          <a:p>
            <a:pPr algn="just">
              <a:lnSpc>
                <a:spcPct val="150000"/>
              </a:lnSpc>
            </a:pPr>
            <a:r>
              <a:rPr lang="en-IN" b="1" dirty="0"/>
              <a:t>Navigating Online Learning Platforms:</a:t>
            </a:r>
            <a:endParaRPr lang="en-IN"/>
          </a:p>
          <a:p>
            <a:pPr marL="342900" indent="-342900" algn="just">
              <a:lnSpc>
                <a:spcPct val="150000"/>
              </a:lnSpc>
              <a:buFont typeface="Symbol,Sans-Serif"/>
              <a:buChar char=""/>
            </a:pPr>
            <a:r>
              <a:rPr lang="en-IN" dirty="0"/>
              <a:t>New university students should thoroughly explore the features and functions of the online learning platforms they use for their courses.</a:t>
            </a:r>
            <a:endParaRPr lang="en-US"/>
          </a:p>
          <a:p>
            <a:pPr marL="342900" indent="-342900" algn="just">
              <a:lnSpc>
                <a:spcPct val="150000"/>
              </a:lnSpc>
              <a:buFont typeface="Symbol,Sans-Serif"/>
              <a:buChar char=""/>
            </a:pPr>
            <a:r>
              <a:rPr lang="en-IN" dirty="0"/>
              <a:t>Utilizing available tutorials and guides can help them become more proficient in using these platforms effectively.</a:t>
            </a:r>
            <a:endParaRPr lang="en-US"/>
          </a:p>
          <a:p>
            <a:pPr marL="342900" indent="-342900" algn="just">
              <a:lnSpc>
                <a:spcPct val="150000"/>
              </a:lnSpc>
              <a:buFont typeface="Symbol,Sans-Serif"/>
              <a:buChar char=""/>
            </a:pPr>
            <a:r>
              <a:rPr lang="en-IN" dirty="0"/>
              <a:t>It's essential for students not to hesitate to seek IT support or assistance from peers when facing difficulties with the platform. Collaboration can often lead to quicker problem resolution.</a:t>
            </a:r>
            <a:endParaRPr lang="en-US"/>
          </a:p>
          <a:p>
            <a:pPr algn="just">
              <a:lnSpc>
                <a:spcPct val="150000"/>
              </a:lnSpc>
            </a:pPr>
            <a:r>
              <a:rPr lang="en-IN" b="1" dirty="0"/>
              <a:t>Software Proficiency:</a:t>
            </a:r>
            <a:endParaRPr lang="en-IN"/>
          </a:p>
          <a:p>
            <a:pPr marL="342900" indent="-342900" algn="just">
              <a:lnSpc>
                <a:spcPct val="150000"/>
              </a:lnSpc>
              <a:buFont typeface="Symbol,Sans-Serif"/>
              <a:buChar char=""/>
            </a:pPr>
            <a:r>
              <a:rPr lang="en-IN" dirty="0"/>
              <a:t>To enhance their software proficiency, students can consider enrolling in online courses or tutorials that focus on the specific software applications relevant to their studies.</a:t>
            </a:r>
            <a:endParaRPr lang="en-US"/>
          </a:p>
          <a:p>
            <a:pPr marL="342900" indent="-342900" algn="just">
              <a:lnSpc>
                <a:spcPct val="150000"/>
              </a:lnSpc>
              <a:buFont typeface="Symbol,Sans-Serif"/>
              <a:buChar char=""/>
            </a:pPr>
            <a:r>
              <a:rPr lang="en-IN" dirty="0"/>
              <a:t>Participating in university workshops dedicated to essential software applications can provide hands-on experience and expert guidance.</a:t>
            </a:r>
            <a:endParaRPr lang="en-US"/>
          </a:p>
          <a:p>
            <a:pPr marL="342900" indent="-342900" algn="just">
              <a:lnSpc>
                <a:spcPct val="150000"/>
              </a:lnSpc>
              <a:buFont typeface="Symbol,Sans-Serif"/>
              <a:buChar char=""/>
            </a:pPr>
            <a:r>
              <a:rPr lang="en-IN" dirty="0"/>
              <a:t>Regular practice and hands-on learning are key to becoming proficient in using software tools effectively.</a:t>
            </a:r>
            <a:endParaRPr lang="en-US"/>
          </a:p>
          <a:p>
            <a:pPr algn="just">
              <a:lnSpc>
                <a:spcPct val="150000"/>
              </a:lnSpc>
            </a:pPr>
            <a:r>
              <a:rPr lang="en-IN" b="1" dirty="0"/>
              <a:t>Information Literacy:</a:t>
            </a:r>
            <a:endParaRPr lang="en-IN"/>
          </a:p>
          <a:p>
            <a:pPr marL="342900" indent="-342900" algn="just">
              <a:lnSpc>
                <a:spcPct val="150000"/>
              </a:lnSpc>
              <a:buFont typeface="Symbol,Sans-Serif"/>
              <a:buChar char=""/>
            </a:pPr>
            <a:r>
              <a:rPr lang="en-IN" dirty="0"/>
              <a:t>Students can make the most of their university's library resources and online databases to access credible and relevant information for their academic work.</a:t>
            </a:r>
            <a:endParaRPr lang="en-US"/>
          </a:p>
          <a:p>
            <a:pPr marL="342900" indent="-342900" algn="just">
              <a:lnSpc>
                <a:spcPct val="150000"/>
              </a:lnSpc>
              <a:buFont typeface="Symbol,Sans-Serif"/>
              <a:buChar char=""/>
            </a:pPr>
            <a:r>
              <a:rPr lang="en-IN" dirty="0"/>
              <a:t>Attending information literacy workshops and seminars can help students develop the necessary skills to critically evaluate sources, ensuring they rely on trustworthy information.</a:t>
            </a:r>
            <a:endParaRPr lang="en-US"/>
          </a:p>
          <a:p>
            <a:pPr marL="342900" indent="-342900" algn="just">
              <a:lnSpc>
                <a:spcPct val="150000"/>
              </a:lnSpc>
              <a:buFont typeface="Symbol,Sans-Serif"/>
              <a:buChar char=""/>
            </a:pPr>
            <a:r>
              <a:rPr lang="en-IN" dirty="0"/>
              <a:t>Building these critical evaluation skills is crucial for academic research and avoiding misinformation.</a:t>
            </a:r>
            <a:endParaRPr lang="en-US"/>
          </a:p>
          <a:p>
            <a:pPr algn="just">
              <a:lnSpc>
                <a:spcPct val="150000"/>
              </a:lnSpc>
            </a:pPr>
            <a:r>
              <a:rPr lang="en-IN" b="1" dirty="0"/>
              <a:t>Cybersecurity Awareness:</a:t>
            </a:r>
            <a:endParaRPr lang="en-IN"/>
          </a:p>
          <a:p>
            <a:pPr marL="342900" indent="-342900" algn="just">
              <a:lnSpc>
                <a:spcPct val="150000"/>
              </a:lnSpc>
              <a:buFont typeface="Symbol,Sans-Serif"/>
              <a:buChar char=""/>
            </a:pPr>
            <a:r>
              <a:rPr lang="en-IN" dirty="0"/>
              <a:t>Attending cybersecurity workshops and training sessions can raise students' awareness of potential online threats and security best practices.</a:t>
            </a:r>
            <a:endParaRPr lang="en-US" dirty="0"/>
          </a:p>
          <a:p>
            <a:pPr marL="342900" indent="-342900" algn="just">
              <a:lnSpc>
                <a:spcPct val="150000"/>
              </a:lnSpc>
              <a:buFont typeface="Symbol,Sans-Serif"/>
              <a:buChar char=""/>
            </a:pPr>
            <a:r>
              <a:rPr lang="en-IN" dirty="0"/>
              <a:t>Creating strong, unique passwords for their online accounts is a fundamental step in protecting their digital identities.</a:t>
            </a:r>
            <a:endParaRPr lang="en-US" dirty="0"/>
          </a:p>
          <a:p>
            <a:pPr marL="342900" indent="-342900" algn="just">
              <a:lnSpc>
                <a:spcPct val="150000"/>
              </a:lnSpc>
              <a:buFont typeface="Symbol,Sans-Serif"/>
              <a:buChar char=""/>
            </a:pPr>
            <a:r>
              <a:rPr lang="en-IN" dirty="0"/>
              <a:t>Staying informed about the latest online threats and best practices is an ongoing commitment to maintaining cybersecurity in an increasingly digital world.</a:t>
            </a:r>
            <a:endParaRPr lang="en-US" dirty="0"/>
          </a:p>
          <a:p>
            <a:pPr algn="just">
              <a:lnSpc>
                <a:spcPct val="150000"/>
              </a:lnSpc>
            </a:pPr>
            <a:r>
              <a:rPr lang="en-IN" dirty="0"/>
              <a:t> </a:t>
            </a:r>
            <a:endParaRPr lang="en-US"/>
          </a:p>
        </p:txBody>
      </p:sp>
      <p:sp>
        <p:nvSpPr>
          <p:cNvPr id="4" name="Slide Number Placeholder 3"/>
          <p:cNvSpPr>
            <a:spLocks noGrp="1"/>
          </p:cNvSpPr>
          <p:nvPr>
            <p:ph type="sldNum" sz="quarter" idx="5"/>
          </p:nvPr>
        </p:nvSpPr>
        <p:spPr/>
        <p:txBody>
          <a:bodyPr/>
          <a:lstStyle/>
          <a:p>
            <a:fld id="{5E7D950A-34B7-4980-AEDB-D4F8B1A3BE31}" type="slidenum">
              <a:t>6</a:t>
            </a:fld>
            <a:endParaRPr lang="en-US"/>
          </a:p>
        </p:txBody>
      </p:sp>
    </p:spTree>
    <p:extLst>
      <p:ext uri="{BB962C8B-B14F-4D97-AF65-F5344CB8AC3E}">
        <p14:creationId xmlns:p14="http://schemas.microsoft.com/office/powerpoint/2010/main" val="2765779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a:t>The presentation summarises the key points made during the presentation in this last section. It emphasises the crucial significance of digital skills in contemporary academics and emphasises the need to overcome these difficulties for academic achievement. The speaker exhorts new students to take initiative, look for resources, and engage in ongoing study to advance their digital literacy. This proactive approach will provide kids with the tools they need to succeed academically and in the digital world.</a:t>
            </a:r>
            <a:endParaRPr lang="en-US"/>
          </a:p>
          <a:p>
            <a:endParaRPr lang="en-IN"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7D950A-34B7-4980-AEDB-D4F8B1A3BE31}" type="slidenum">
              <a:t>7</a:t>
            </a:fld>
            <a:endParaRPr lang="en-US"/>
          </a:p>
        </p:txBody>
      </p:sp>
    </p:spTree>
    <p:extLst>
      <p:ext uri="{BB962C8B-B14F-4D97-AF65-F5344CB8AC3E}">
        <p14:creationId xmlns:p14="http://schemas.microsoft.com/office/powerpoint/2010/main" val="1530618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10/12/2023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309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231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2312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108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6829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434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10/12/2023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637453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101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4942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10/12/2023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695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10/12/2023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6490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10/12/2023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85014791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4.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A8EF28B-5D2D-C459-F3AB-26FAECF0ABE7}"/>
              </a:ext>
            </a:extLst>
          </p:cNvPr>
          <p:cNvPicPr>
            <a:picLocks noChangeAspect="1"/>
          </p:cNvPicPr>
          <p:nvPr/>
        </p:nvPicPr>
        <p:blipFill rotWithShape="1">
          <a:blip r:embed="rId2"/>
          <a:srcRect r="-2" b="20330"/>
          <a:stretch/>
        </p:blipFill>
        <p:spPr>
          <a:xfrm>
            <a:off x="-2" y="-5227664"/>
            <a:ext cx="12191980" cy="6857999"/>
          </a:xfrm>
          <a:prstGeom prst="rect">
            <a:avLst/>
          </a:prstGeom>
        </p:spPr>
      </p:pic>
      <p:sp>
        <p:nvSpPr>
          <p:cNvPr id="11"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ctrTitle"/>
          </p:nvPr>
        </p:nvSpPr>
        <p:spPr>
          <a:xfrm>
            <a:off x="635964" y="1943038"/>
            <a:ext cx="4134538" cy="2866405"/>
          </a:xfrm>
        </p:spPr>
        <p:txBody>
          <a:bodyPr>
            <a:normAutofit/>
          </a:bodyPr>
          <a:lstStyle/>
          <a:p>
            <a:pPr>
              <a:spcBef>
                <a:spcPts val="0"/>
              </a:spcBef>
            </a:pPr>
            <a:r>
              <a:rPr lang="en-GB" sz="5400" b="1" dirty="0">
                <a:latin typeface="Arial"/>
                <a:ea typeface="Calibri Light"/>
                <a:cs typeface="Arial"/>
              </a:rPr>
              <a:t>Learning in the Digital Era</a:t>
            </a:r>
            <a:endParaRPr lang="en-US" sz="5400" dirty="0">
              <a:latin typeface="Arial"/>
              <a:ea typeface="Calibri Light"/>
              <a:cs typeface="Arial"/>
            </a:endParaRPr>
          </a:p>
          <a:p>
            <a:pPr>
              <a:spcBef>
                <a:spcPts val="0"/>
              </a:spcBef>
            </a:pPr>
            <a:endParaRPr lang="en-GB" sz="5400" dirty="0">
              <a:latin typeface="Arial"/>
              <a:ea typeface="Calibri Light"/>
              <a:cs typeface="Arial"/>
            </a:endParaRPr>
          </a:p>
          <a:p>
            <a:pPr>
              <a:spcBef>
                <a:spcPts val="0"/>
              </a:spcBef>
            </a:pPr>
            <a:endParaRPr lang="en-GB" sz="5400" dirty="0">
              <a:latin typeface="Arial"/>
              <a:ea typeface="Calibri Light"/>
              <a:cs typeface="Arial"/>
            </a:endParaRPr>
          </a:p>
        </p:txBody>
      </p:sp>
      <p:sp>
        <p:nvSpPr>
          <p:cNvPr id="3" name="Subtitle 2"/>
          <p:cNvSpPr>
            <a:spLocks noGrp="1"/>
          </p:cNvSpPr>
          <p:nvPr>
            <p:ph type="subTitle" idx="1"/>
          </p:nvPr>
        </p:nvSpPr>
        <p:spPr>
          <a:xfrm>
            <a:off x="565151" y="4283239"/>
            <a:ext cx="4134538" cy="1475177"/>
          </a:xfrm>
        </p:spPr>
        <p:txBody>
          <a:bodyPr vert="horz" lIns="91440" tIns="45720" rIns="91440" bIns="45720" rtlCol="0">
            <a:normAutofit/>
          </a:bodyPr>
          <a:lstStyle/>
          <a:p>
            <a:pPr>
              <a:spcBef>
                <a:spcPts val="0"/>
              </a:spcBef>
              <a:spcAft>
                <a:spcPts val="600"/>
              </a:spcAft>
            </a:pPr>
            <a:r>
              <a:rPr lang="en-GB" dirty="0">
                <a:latin typeface="Arial"/>
                <a:cs typeface="Arial"/>
              </a:rPr>
              <a:t>Student </a:t>
            </a:r>
            <a:r>
              <a:rPr lang="en-GB" dirty="0" err="1">
                <a:latin typeface="Arial"/>
                <a:cs typeface="Arial"/>
              </a:rPr>
              <a:t>name:Vasile</a:t>
            </a:r>
            <a:r>
              <a:rPr lang="en-GB" dirty="0">
                <a:latin typeface="Arial"/>
                <a:cs typeface="Arial"/>
              </a:rPr>
              <a:t> </a:t>
            </a:r>
            <a:r>
              <a:rPr lang="en-GB" dirty="0" err="1">
                <a:latin typeface="Arial"/>
                <a:cs typeface="Arial"/>
              </a:rPr>
              <a:t>Viorel</a:t>
            </a:r>
            <a:r>
              <a:rPr lang="en-GB" dirty="0">
                <a:latin typeface="Arial"/>
                <a:cs typeface="Arial"/>
              </a:rPr>
              <a:t> </a:t>
            </a:r>
            <a:r>
              <a:rPr lang="en-GB" dirty="0" err="1">
                <a:latin typeface="Arial"/>
                <a:cs typeface="Arial"/>
              </a:rPr>
              <a:t>Baciu</a:t>
            </a:r>
            <a:endParaRPr lang="en-US" dirty="0">
              <a:latin typeface="Arial"/>
              <a:cs typeface="Arial"/>
            </a:endParaRPr>
          </a:p>
          <a:p>
            <a:pPr>
              <a:spcBef>
                <a:spcPts val="0"/>
              </a:spcBef>
              <a:spcAft>
                <a:spcPts val="600"/>
              </a:spcAft>
            </a:pPr>
            <a:r>
              <a:rPr lang="en-GB" dirty="0">
                <a:latin typeface="Arial"/>
                <a:cs typeface="Arial"/>
              </a:rPr>
              <a:t>Student ID:1815810</a:t>
            </a:r>
          </a:p>
        </p:txBody>
      </p:sp>
      <p:cxnSp>
        <p:nvCxnSpPr>
          <p:cNvPr id="13" name="Straight Connector 12">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C71CAF9E-C5A5-4DB7-BB10-09C09923A5A4}"/>
              </a:ext>
            </a:extLst>
          </p:cNvPr>
          <p:cNvPicPr>
            <a:picLocks noChangeAspect="1"/>
          </p:cNvPicPr>
          <p:nvPr/>
        </p:nvPicPr>
        <p:blipFill>
          <a:blip r:embed="rId3"/>
          <a:stretch>
            <a:fillRect/>
          </a:stretch>
        </p:blipFill>
        <p:spPr>
          <a:xfrm>
            <a:off x="1645810" y="441538"/>
            <a:ext cx="2114845" cy="1105054"/>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8F12-9EA4-11CE-14C3-9D3EC338835A}"/>
              </a:ext>
            </a:extLst>
          </p:cNvPr>
          <p:cNvSpPr>
            <a:spLocks noGrp="1"/>
          </p:cNvSpPr>
          <p:nvPr>
            <p:ph type="title"/>
          </p:nvPr>
        </p:nvSpPr>
        <p:spPr/>
        <p:txBody>
          <a:bodyPr/>
          <a:lstStyle/>
          <a:p>
            <a:r>
              <a:rPr lang="en-US" dirty="0"/>
              <a:t>Table of content</a:t>
            </a:r>
          </a:p>
        </p:txBody>
      </p:sp>
      <p:sp>
        <p:nvSpPr>
          <p:cNvPr id="4" name="Rectangle 1">
            <a:extLst>
              <a:ext uri="{FF2B5EF4-FFF2-40B4-BE49-F238E27FC236}">
                <a16:creationId xmlns:a16="http://schemas.microsoft.com/office/drawing/2014/main" id="{9C2508CA-1AAB-AB49-5209-1272B43CED75}"/>
              </a:ext>
            </a:extLst>
          </p:cNvPr>
          <p:cNvSpPr>
            <a:spLocks noChangeArrowheads="1"/>
          </p:cNvSpPr>
          <p:nvPr/>
        </p:nvSpPr>
        <p:spPr bwMode="auto">
          <a:xfrm>
            <a:off x="1451728" y="2459508"/>
            <a:ext cx="5835192"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Slide 3: Introduction</a:t>
            </a:r>
            <a:endParaRPr kumimoji="0" lang="en-GB" altLang="en-US" sz="11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Slide 4: Challenges Faced</a:t>
            </a:r>
            <a:endParaRPr kumimoji="0" lang="en-GB" altLang="en-US" sz="11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Slide 5: Types of Digital Skills Challenges</a:t>
            </a:r>
            <a:endParaRPr kumimoji="0" lang="en-GB" altLang="en-US" sz="11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Slide 6: Solutions and Strategies</a:t>
            </a:r>
            <a:endParaRPr kumimoji="0" lang="en-GB" altLang="en-US" sz="11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Slide 7: Conclusions</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latin typeface="Times New Roman" panose="02020603050405020304" pitchFamily="18" charset="0"/>
                <a:ea typeface="Calibri" panose="020F0502020204030204" pitchFamily="34" charset="0"/>
                <a:cs typeface="Times New Roman" panose="02020603050405020304" pitchFamily="18" charset="0"/>
              </a:rPr>
              <a:t>Slide 8: </a:t>
            </a:r>
            <a:r>
              <a:rPr lang="en-IN" altLang="en-US" sz="2000" dirty="0">
                <a:latin typeface="Times New Roman" panose="02020603050405020304" pitchFamily="18" charset="0"/>
                <a:ea typeface="Calibri" panose="020F0502020204030204" pitchFamily="34" charset="0"/>
                <a:cs typeface="Times New Roman" panose="02020603050405020304" pitchFamily="18" charset="0"/>
              </a:rPr>
              <a:t>References</a:t>
            </a:r>
            <a:endParaRPr kumimoji="0" lang="en-GB" altLang="en-US" sz="3200" i="0"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6953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7"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704FE46-BAAC-C7CF-60A8-3EE753994A36}"/>
              </a:ext>
            </a:extLst>
          </p:cNvPr>
          <p:cNvSpPr>
            <a:spLocks noGrp="1"/>
          </p:cNvSpPr>
          <p:nvPr>
            <p:ph type="title"/>
          </p:nvPr>
        </p:nvSpPr>
        <p:spPr>
          <a:xfrm>
            <a:off x="5224243" y="770890"/>
            <a:ext cx="6400999" cy="1268984"/>
          </a:xfrm>
        </p:spPr>
        <p:txBody>
          <a:bodyPr>
            <a:normAutofit/>
          </a:bodyPr>
          <a:lstStyle/>
          <a:p>
            <a:r>
              <a:rPr lang="en-GB">
                <a:latin typeface="Times New Roman"/>
                <a:cs typeface="Times New Roman"/>
              </a:rPr>
              <a:t>Introduction </a:t>
            </a:r>
            <a:endParaRPr lang="en-US" dirty="0"/>
          </a:p>
        </p:txBody>
      </p:sp>
      <p:sp>
        <p:nvSpPr>
          <p:cNvPr id="3" name="Content Placeholder 2">
            <a:extLst>
              <a:ext uri="{FF2B5EF4-FFF2-40B4-BE49-F238E27FC236}">
                <a16:creationId xmlns:a16="http://schemas.microsoft.com/office/drawing/2014/main" id="{7DF8F400-5FEA-9BB5-3128-60857840FC35}"/>
              </a:ext>
            </a:extLst>
          </p:cNvPr>
          <p:cNvSpPr>
            <a:spLocks noGrp="1"/>
          </p:cNvSpPr>
          <p:nvPr>
            <p:ph idx="1"/>
          </p:nvPr>
        </p:nvSpPr>
        <p:spPr>
          <a:xfrm>
            <a:off x="5224243" y="2160016"/>
            <a:ext cx="6400999" cy="3601212"/>
          </a:xfrm>
        </p:spPr>
        <p:txBody>
          <a:bodyPr vert="horz" lIns="91440" tIns="45720" rIns="91440" bIns="45720" rtlCol="0" anchor="t">
            <a:normAutofit/>
          </a:bodyPr>
          <a:lstStyle/>
          <a:p>
            <a:pPr marL="0" indent="0" algn="just">
              <a:lnSpc>
                <a:spcPct val="90000"/>
              </a:lnSpc>
              <a:buNone/>
            </a:pPr>
            <a:r>
              <a:rPr lang="en-GB" sz="2000">
                <a:latin typeface="Times New Roman"/>
                <a:cs typeface="Times New Roman"/>
              </a:rPr>
              <a:t>This presentation about the difficulties new university students experience with their digital abilities is set up by the introduction. It emphasises the critical importance of digital competence for academic performance and provides a preview of the subjects to be addressed. For today's college students, having digital abilities is essential. They are essential to the development of successful online coursework, the facilitation of research, and the improvement of effective communication. In the present educational environment, where digital literacy serves as the cornerstone for academic success, it is imperative to emphasise its importance.</a:t>
            </a:r>
            <a:endParaRPr lang="en-US" sz="2000"/>
          </a:p>
        </p:txBody>
      </p:sp>
      <p:pic>
        <p:nvPicPr>
          <p:cNvPr id="30" name="Picture 29" descr="Glasses on top of a book">
            <a:extLst>
              <a:ext uri="{FF2B5EF4-FFF2-40B4-BE49-F238E27FC236}">
                <a16:creationId xmlns:a16="http://schemas.microsoft.com/office/drawing/2014/main" id="{C8497C72-0ECD-8ED6-B125-8839374FFFA7}"/>
              </a:ext>
            </a:extLst>
          </p:cNvPr>
          <p:cNvPicPr>
            <a:picLocks noChangeAspect="1"/>
          </p:cNvPicPr>
          <p:nvPr/>
        </p:nvPicPr>
        <p:blipFill rotWithShape="1">
          <a:blip r:embed="rId3"/>
          <a:srcRect l="17086" r="37954" b="9"/>
          <a:stretch/>
        </p:blipFill>
        <p:spPr>
          <a:xfrm>
            <a:off x="20" y="1"/>
            <a:ext cx="4657325" cy="6857999"/>
          </a:xfrm>
          <a:prstGeom prst="rect">
            <a:avLst/>
          </a:prstGeom>
        </p:spPr>
      </p:pic>
      <p:cxnSp>
        <p:nvCxnSpPr>
          <p:cNvPr id="42" name="Straight Connector 4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4588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585D832-4F54-6C25-C4F7-E953B1EC98F3}"/>
              </a:ext>
            </a:extLst>
          </p:cNvPr>
          <p:cNvSpPr>
            <a:spLocks noGrp="1"/>
          </p:cNvSpPr>
          <p:nvPr>
            <p:ph type="title"/>
          </p:nvPr>
        </p:nvSpPr>
        <p:spPr>
          <a:xfrm>
            <a:off x="5224243" y="770890"/>
            <a:ext cx="6400999" cy="1268984"/>
          </a:xfrm>
        </p:spPr>
        <p:txBody>
          <a:bodyPr>
            <a:normAutofit/>
          </a:bodyPr>
          <a:lstStyle/>
          <a:p>
            <a:r>
              <a:rPr lang="en-GB" dirty="0">
                <a:latin typeface="Times New Roman"/>
                <a:cs typeface="Times New Roman"/>
              </a:rPr>
              <a:t>Challenges Faced</a:t>
            </a:r>
            <a:endParaRPr lang="en-US" dirty="0"/>
          </a:p>
        </p:txBody>
      </p:sp>
      <p:graphicFrame>
        <p:nvGraphicFramePr>
          <p:cNvPr id="19" name="Content Placeholder 2">
            <a:extLst>
              <a:ext uri="{FF2B5EF4-FFF2-40B4-BE49-F238E27FC236}">
                <a16:creationId xmlns:a16="http://schemas.microsoft.com/office/drawing/2014/main" id="{393C961C-F1AE-A574-9354-9362A055F588}"/>
              </a:ext>
            </a:extLst>
          </p:cNvPr>
          <p:cNvGraphicFramePr>
            <a:graphicFrameLocks noGrp="1"/>
          </p:cNvGraphicFramePr>
          <p:nvPr>
            <p:ph idx="1"/>
            <p:extLst>
              <p:ext uri="{D42A27DB-BD31-4B8C-83A1-F6EECF244321}">
                <p14:modId xmlns:p14="http://schemas.microsoft.com/office/powerpoint/2010/main" val="110590882"/>
              </p:ext>
            </p:extLst>
          </p:nvPr>
        </p:nvGraphicFramePr>
        <p:xfrm>
          <a:off x="5224243" y="2160016"/>
          <a:ext cx="6400999" cy="3601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White bulbs with a yellow one standing out">
            <a:extLst>
              <a:ext uri="{FF2B5EF4-FFF2-40B4-BE49-F238E27FC236}">
                <a16:creationId xmlns:a16="http://schemas.microsoft.com/office/drawing/2014/main" id="{A4595361-B37E-0CAF-934F-CE1B99A8C2C8}"/>
              </a:ext>
            </a:extLst>
          </p:cNvPr>
          <p:cNvPicPr>
            <a:picLocks noChangeAspect="1"/>
          </p:cNvPicPr>
          <p:nvPr/>
        </p:nvPicPr>
        <p:blipFill rotWithShape="1">
          <a:blip r:embed="rId8"/>
          <a:srcRect l="37323" r="17412" b="-3"/>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1223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00097-CB24-1C85-C4AB-70824130F6B0}"/>
              </a:ext>
            </a:extLst>
          </p:cNvPr>
          <p:cNvSpPr>
            <a:spLocks noGrp="1"/>
          </p:cNvSpPr>
          <p:nvPr>
            <p:ph type="title"/>
          </p:nvPr>
        </p:nvSpPr>
        <p:spPr>
          <a:xfrm>
            <a:off x="232701" y="488373"/>
            <a:ext cx="7943850" cy="1268984"/>
          </a:xfrm>
        </p:spPr>
        <p:txBody>
          <a:bodyPr>
            <a:normAutofit/>
          </a:bodyPr>
          <a:lstStyle/>
          <a:p>
            <a:pPr algn="ctr">
              <a:lnSpc>
                <a:spcPct val="90000"/>
              </a:lnSpc>
            </a:pPr>
            <a:r>
              <a:rPr lang="en-GB" dirty="0">
                <a:latin typeface="Times New Roman"/>
                <a:cs typeface="Times New Roman"/>
              </a:rPr>
              <a:t>Types of Digital Skills Challenges</a:t>
            </a:r>
            <a:endParaRPr lang="en-US" dirty="0"/>
          </a:p>
        </p:txBody>
      </p:sp>
      <p:cxnSp>
        <p:nvCxnSpPr>
          <p:cNvPr id="35" name="Straight Connector 3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3E5FF700-0832-7346-B31E-5F46CCA10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38" name="Freeform 37">
              <a:extLst>
                <a:ext uri="{FF2B5EF4-FFF2-40B4-BE49-F238E27FC236}">
                  <a16:creationId xmlns:a16="http://schemas.microsoft.com/office/drawing/2014/main" id="{277D9C66-EBCA-9E4E-9915-3C23A4155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38">
              <a:extLst>
                <a:ext uri="{FF2B5EF4-FFF2-40B4-BE49-F238E27FC236}">
                  <a16:creationId xmlns:a16="http://schemas.microsoft.com/office/drawing/2014/main" id="{77EB4077-104B-084E-957D-3961E1A7B1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39">
              <a:extLst>
                <a:ext uri="{FF2B5EF4-FFF2-40B4-BE49-F238E27FC236}">
                  <a16:creationId xmlns:a16="http://schemas.microsoft.com/office/drawing/2014/main" id="{4357416B-B608-7C4E-A39F-CC8411421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0">
              <a:extLst>
                <a:ext uri="{FF2B5EF4-FFF2-40B4-BE49-F238E27FC236}">
                  <a16:creationId xmlns:a16="http://schemas.microsoft.com/office/drawing/2014/main" id="{C9272918-42EA-B449-A3F1-EE3EA89D9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B17F1055-397A-B748-8042-F50B0EE39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4B446987-771D-B443-A9EA-9D342077D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28" name="Content Placeholder 2">
            <a:extLst>
              <a:ext uri="{FF2B5EF4-FFF2-40B4-BE49-F238E27FC236}">
                <a16:creationId xmlns:a16="http://schemas.microsoft.com/office/drawing/2014/main" id="{BBE04648-7D43-082D-3483-825895464A80}"/>
              </a:ext>
            </a:extLst>
          </p:cNvPr>
          <p:cNvGraphicFramePr>
            <a:graphicFrameLocks noGrp="1"/>
          </p:cNvGraphicFramePr>
          <p:nvPr>
            <p:ph idx="1"/>
            <p:extLst>
              <p:ext uri="{D42A27DB-BD31-4B8C-83A1-F6EECF244321}">
                <p14:modId xmlns:p14="http://schemas.microsoft.com/office/powerpoint/2010/main" val="1064409388"/>
              </p:ext>
            </p:extLst>
          </p:nvPr>
        </p:nvGraphicFramePr>
        <p:xfrm>
          <a:off x="1013487" y="2411989"/>
          <a:ext cx="7163064" cy="34006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D43A3EA-4D8A-D2CD-CA44-4F907A5585A6}"/>
              </a:ext>
            </a:extLst>
          </p:cNvPr>
          <p:cNvSpPr txBox="1"/>
          <p:nvPr/>
        </p:nvSpPr>
        <p:spPr>
          <a:xfrm>
            <a:off x="565150" y="1122865"/>
            <a:ext cx="8200363" cy="1200329"/>
          </a:xfrm>
          <a:prstGeom prst="rect">
            <a:avLst/>
          </a:prstGeom>
          <a:noFill/>
        </p:spPr>
        <p:txBody>
          <a:bodyPr wrap="square">
            <a:spAutoFit/>
          </a:bodyPr>
          <a:lstStyle/>
          <a:p>
            <a:pPr algn="just"/>
            <a:r>
              <a:rPr lang="en-IN" sz="1800" b="0" i="0" u="none" strike="noStrike" dirty="0">
                <a:solidFill>
                  <a:srgbClr val="000000"/>
                </a:solidFill>
                <a:effectLst/>
                <a:latin typeface="Times New Roman" panose="02020603050405020304" pitchFamily="18" charset="0"/>
              </a:rPr>
              <a:t>This section divides the difficulties with digital skills into four categories that are particularly important for first-year university students: using online learning platforms, software mastery, information literacy, and cybersecurity awareness. It describes how each factor relates to a student's academic progress.</a:t>
            </a:r>
            <a:endParaRPr lang="en-IN" dirty="0"/>
          </a:p>
        </p:txBody>
      </p:sp>
    </p:spTree>
    <p:extLst>
      <p:ext uri="{BB962C8B-B14F-4D97-AF65-F5344CB8AC3E}">
        <p14:creationId xmlns:p14="http://schemas.microsoft.com/office/powerpoint/2010/main" val="1530597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63CC8-8BE1-CD41-CEF6-BA2319542C99}"/>
              </a:ext>
            </a:extLst>
          </p:cNvPr>
          <p:cNvSpPr>
            <a:spLocks noGrp="1"/>
          </p:cNvSpPr>
          <p:nvPr>
            <p:ph type="title"/>
          </p:nvPr>
        </p:nvSpPr>
        <p:spPr>
          <a:xfrm>
            <a:off x="476250" y="552001"/>
            <a:ext cx="7335835" cy="933518"/>
          </a:xfrm>
        </p:spPr>
        <p:txBody>
          <a:bodyPr>
            <a:normAutofit/>
          </a:bodyPr>
          <a:lstStyle/>
          <a:p>
            <a:r>
              <a:rPr lang="en-GB" dirty="0">
                <a:latin typeface="Times New Roman"/>
                <a:cs typeface="Times New Roman"/>
              </a:rPr>
              <a:t>Solutions and Strategies</a:t>
            </a:r>
            <a:endParaRPr lang="en-US" dirty="0"/>
          </a:p>
        </p:txBody>
      </p:sp>
      <p:graphicFrame>
        <p:nvGraphicFramePr>
          <p:cNvPr id="4" name="Content Placeholder 3">
            <a:extLst>
              <a:ext uri="{FF2B5EF4-FFF2-40B4-BE49-F238E27FC236}">
                <a16:creationId xmlns:a16="http://schemas.microsoft.com/office/drawing/2014/main" id="{6990DF6A-C3A0-F04C-C422-68F65BE85234}"/>
              </a:ext>
            </a:extLst>
          </p:cNvPr>
          <p:cNvGraphicFramePr>
            <a:graphicFrameLocks noGrp="1"/>
          </p:cNvGraphicFramePr>
          <p:nvPr>
            <p:ph idx="1"/>
            <p:extLst>
              <p:ext uri="{D42A27DB-BD31-4B8C-83A1-F6EECF244321}">
                <p14:modId xmlns:p14="http://schemas.microsoft.com/office/powerpoint/2010/main" val="3295260299"/>
              </p:ext>
            </p:extLst>
          </p:nvPr>
        </p:nvGraphicFramePr>
        <p:xfrm>
          <a:off x="609600" y="2475297"/>
          <a:ext cx="7811069" cy="3601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0" name="Straight Connector 9">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263FA369-2D61-0291-442A-D8AEA9E030F0}"/>
              </a:ext>
            </a:extLst>
          </p:cNvPr>
          <p:cNvSpPr txBox="1"/>
          <p:nvPr/>
        </p:nvSpPr>
        <p:spPr>
          <a:xfrm>
            <a:off x="439365" y="1208968"/>
            <a:ext cx="8916665" cy="1255728"/>
          </a:xfrm>
          <a:prstGeom prst="rect">
            <a:avLst/>
          </a:prstGeom>
          <a:noFill/>
        </p:spPr>
        <p:txBody>
          <a:bodyPr wrap="square">
            <a:spAutoFit/>
          </a:bodyPr>
          <a:lstStyle/>
          <a:p>
            <a:pPr marL="0" indent="0" algn="just">
              <a:lnSpc>
                <a:spcPct val="90000"/>
              </a:lnSpc>
              <a:spcBef>
                <a:spcPts val="0"/>
              </a:spcBef>
              <a:buNone/>
            </a:pPr>
            <a:r>
              <a:rPr lang="en-IN" sz="1400" dirty="0">
                <a:latin typeface="Times New Roman"/>
                <a:cs typeface="Times New Roman"/>
              </a:rPr>
              <a:t>The capacity of students to safeguard their sensitive data and digital identities from online dangers is the subject of this challenge. Students must be aware of cybersecurity dangers and adopt safe online practices in light of the rise in online activities if they are to protect their private data and academic progress. The difficulty of cybersecurity awareness extends to protecting academic activities as well as personal information in a time of increased digital participation. To protect their digital identities and sensitive information from ever-increasing online dangers, students must be aware of the possible hazards, adopt watchful online habits, and have a proactive attitude.</a:t>
            </a:r>
            <a:endParaRPr lang="en-US" sz="1400" dirty="0">
              <a:latin typeface="Times New Roman"/>
              <a:cs typeface="Times New Roman"/>
            </a:endParaRPr>
          </a:p>
        </p:txBody>
      </p:sp>
    </p:spTree>
    <p:extLst>
      <p:ext uri="{BB962C8B-B14F-4D97-AF65-F5344CB8AC3E}">
        <p14:creationId xmlns:p14="http://schemas.microsoft.com/office/powerpoint/2010/main" val="135711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17B2B40-B4CB-B0A6-2DD0-A4B0B2931C27}"/>
              </a:ext>
            </a:extLst>
          </p:cNvPr>
          <p:cNvSpPr>
            <a:spLocks noGrp="1"/>
          </p:cNvSpPr>
          <p:nvPr>
            <p:ph type="title"/>
          </p:nvPr>
        </p:nvSpPr>
        <p:spPr>
          <a:xfrm>
            <a:off x="5224243" y="770890"/>
            <a:ext cx="6400999" cy="1268984"/>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EAC7D2A1-A175-1043-A8A8-2DD538E0BECD}"/>
              </a:ext>
            </a:extLst>
          </p:cNvPr>
          <p:cNvSpPr>
            <a:spLocks noGrp="1"/>
          </p:cNvSpPr>
          <p:nvPr>
            <p:ph idx="1"/>
          </p:nvPr>
        </p:nvSpPr>
        <p:spPr>
          <a:xfrm>
            <a:off x="5224243" y="2160016"/>
            <a:ext cx="6400999" cy="3601212"/>
          </a:xfrm>
        </p:spPr>
        <p:txBody>
          <a:bodyPr vert="horz" lIns="91440" tIns="45720" rIns="91440" bIns="45720" rtlCol="0" anchor="t">
            <a:normAutofit/>
          </a:bodyPr>
          <a:lstStyle/>
          <a:p>
            <a:pPr marL="0" indent="0" algn="just">
              <a:buNone/>
            </a:pPr>
            <a:r>
              <a:rPr lang="en-IN" sz="2200">
                <a:latin typeface="Times New Roman"/>
                <a:cs typeface="Times New Roman"/>
              </a:rPr>
              <a:t>The main points of the presentation are summarised in the conclusion section, with an emphasis on the necessity of resolving issues with digital abilities. It motivates freshmen at universities to actively improve their digital literacy for academic achievement. The main points of the presentation are summarised in the conclusion section, with an emphasis on the necessity of resolving issues with digital abilities. It motivates freshmen at universities to actively improve their digital literacy for academic achievement.</a:t>
            </a:r>
            <a:endParaRPr lang="en-US" sz="2200"/>
          </a:p>
        </p:txBody>
      </p:sp>
      <p:pic>
        <p:nvPicPr>
          <p:cNvPr id="5" name="Picture 4" descr="Data concept">
            <a:extLst>
              <a:ext uri="{FF2B5EF4-FFF2-40B4-BE49-F238E27FC236}">
                <a16:creationId xmlns:a16="http://schemas.microsoft.com/office/drawing/2014/main" id="{F3851B83-2C97-D907-6F0F-D522D47406E4}"/>
              </a:ext>
            </a:extLst>
          </p:cNvPr>
          <p:cNvPicPr>
            <a:picLocks noChangeAspect="1"/>
          </p:cNvPicPr>
          <p:nvPr/>
        </p:nvPicPr>
        <p:blipFill rotWithShape="1">
          <a:blip r:embed="rId3"/>
          <a:srcRect l="23097" r="25971" b="4"/>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89B5F390-D703-1700-9BFA-AF7CD0782307}"/>
              </a:ext>
            </a:extLst>
          </p:cNvPr>
          <p:cNvSpPr txBox="1">
            <a:spLocks/>
          </p:cNvSpPr>
          <p:nvPr/>
        </p:nvSpPr>
        <p:spPr>
          <a:xfrm>
            <a:off x="5224243" y="770889"/>
            <a:ext cx="6400999" cy="1268984"/>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a:lstStyle>
          <a:p>
            <a:r>
              <a:rPr lang="en-US"/>
              <a:t>Conclusion </a:t>
            </a:r>
            <a:endParaRPr lang="en-US" dirty="0"/>
          </a:p>
        </p:txBody>
      </p:sp>
    </p:spTree>
    <p:extLst>
      <p:ext uri="{BB962C8B-B14F-4D97-AF65-F5344CB8AC3E}">
        <p14:creationId xmlns:p14="http://schemas.microsoft.com/office/powerpoint/2010/main" val="1815689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643DE6-9539-85BF-04A4-55B355E1CAE8}"/>
              </a:ext>
            </a:extLst>
          </p:cNvPr>
          <p:cNvSpPr txBox="1"/>
          <p:nvPr/>
        </p:nvSpPr>
        <p:spPr>
          <a:xfrm>
            <a:off x="1548353" y="1871782"/>
            <a:ext cx="9858080" cy="4491101"/>
          </a:xfrm>
          <a:prstGeom prst="rect">
            <a:avLst/>
          </a:prstGeom>
          <a:noFill/>
        </p:spPr>
        <p:txBody>
          <a:bodyPr wrap="square">
            <a:spAutoFit/>
          </a:bodyPr>
          <a:lstStyle/>
          <a:p>
            <a:pPr algn="just">
              <a:lnSpc>
                <a:spcPct val="150000"/>
              </a:lnSpc>
            </a:pPr>
            <a:r>
              <a:rPr lang="en-IN" sz="1200" dirty="0" err="1">
                <a:effectLst/>
                <a:latin typeface="Times New Roman" panose="02020603050405020304" pitchFamily="18" charset="0"/>
                <a:ea typeface="Calibri" panose="020F0502020204030204" pitchFamily="34" charset="0"/>
                <a:cs typeface="Arial" panose="020B0604020202020204" pitchFamily="34" charset="0"/>
              </a:rPr>
              <a:t>Allmann</a:t>
            </a:r>
            <a:r>
              <a:rPr lang="en-IN" sz="1200" dirty="0">
                <a:effectLst/>
                <a:latin typeface="Times New Roman" panose="02020603050405020304" pitchFamily="18" charset="0"/>
                <a:ea typeface="Calibri" panose="020F0502020204030204" pitchFamily="34" charset="0"/>
                <a:cs typeface="Arial" panose="020B0604020202020204" pitchFamily="34" charset="0"/>
              </a:rPr>
              <a:t>, K. and Blank, G., (2021). Rethinking digital skills in the era of compulsory computing: methods, measurement, policy and theory. Information, Communication &amp; Society, 24(5), pp.633-648.</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de Bruijn, H. and Janssen, M., (2017). Building cybersecurity awareness: The need for evidence-based framing strategies. Government Information Quarterly, 34(1), pp.1-7.</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Department of Education (2021) Flexible learning adaptabilities in the new normal: E-learning ... - ed, Department of Education. Available at: https://files.eric.ed.gov/fulltext/EJ1332615.pdf (Accessed: 05 October 2023). </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Dwivedi, M. and Singh, R., (2023). Navigating Online Learning: A Comprehensive Review of Secondary School Teachers' Pedagogical and Technological Skills.</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Epstein, J.L., (2018). School, family, and community partnerships: Preparing educators and improving schools. Routledge.</a:t>
            </a:r>
          </a:p>
          <a:p>
            <a:pPr algn="just">
              <a:lnSpc>
                <a:spcPct val="150000"/>
              </a:lnSpc>
            </a:pPr>
            <a:r>
              <a:rPr lang="en-IN" sz="1200" dirty="0" err="1">
                <a:effectLst/>
                <a:latin typeface="Times New Roman" panose="02020603050405020304" pitchFamily="18" charset="0"/>
                <a:ea typeface="Calibri" panose="020F0502020204030204" pitchFamily="34" charset="0"/>
                <a:cs typeface="Arial" panose="020B0604020202020204" pitchFamily="34" charset="0"/>
              </a:rPr>
              <a:t>Ordóñez</a:t>
            </a:r>
            <a:r>
              <a:rPr lang="en-IN" sz="1200" dirty="0">
                <a:effectLst/>
                <a:latin typeface="Times New Roman" panose="02020603050405020304" pitchFamily="18" charset="0"/>
                <a:ea typeface="Calibri" panose="020F0502020204030204" pitchFamily="34" charset="0"/>
                <a:cs typeface="Arial" panose="020B0604020202020204" pitchFamily="34" charset="0"/>
              </a:rPr>
              <a:t> de Pablos, P., </a:t>
            </a:r>
            <a:r>
              <a:rPr lang="en-IN" sz="1200" dirty="0" err="1">
                <a:effectLst/>
                <a:latin typeface="Times New Roman" panose="02020603050405020304" pitchFamily="18" charset="0"/>
                <a:ea typeface="Calibri" panose="020F0502020204030204" pitchFamily="34" charset="0"/>
                <a:cs typeface="Arial" panose="020B0604020202020204" pitchFamily="34" charset="0"/>
              </a:rPr>
              <a:t>Lytras</a:t>
            </a:r>
            <a:r>
              <a:rPr lang="en-IN" sz="1200" dirty="0">
                <a:effectLst/>
                <a:latin typeface="Times New Roman" panose="02020603050405020304" pitchFamily="18" charset="0"/>
                <a:ea typeface="Calibri" panose="020F0502020204030204" pitchFamily="34" charset="0"/>
                <a:cs typeface="Arial" panose="020B0604020202020204" pitchFamily="34" charset="0"/>
              </a:rPr>
              <a:t>, M.D. and Zhang, X. eds., (2020). IT and the Development of Digital Skills and Competences in Education. IGI Global.</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van </a:t>
            </a:r>
            <a:r>
              <a:rPr lang="en-IN" sz="1200" dirty="0" err="1">
                <a:effectLst/>
                <a:latin typeface="Times New Roman" panose="02020603050405020304" pitchFamily="18" charset="0"/>
                <a:ea typeface="Calibri" panose="020F0502020204030204" pitchFamily="34" charset="0"/>
                <a:cs typeface="Arial" panose="020B0604020202020204" pitchFamily="34" charset="0"/>
              </a:rPr>
              <a:t>Laar</a:t>
            </a:r>
            <a:r>
              <a:rPr lang="en-IN" sz="1200" dirty="0">
                <a:effectLst/>
                <a:latin typeface="Times New Roman" panose="02020603050405020304" pitchFamily="18" charset="0"/>
                <a:ea typeface="Calibri" panose="020F0502020204030204" pitchFamily="34" charset="0"/>
                <a:cs typeface="Arial" panose="020B0604020202020204" pitchFamily="34" charset="0"/>
              </a:rPr>
              <a:t>, E., van </a:t>
            </a:r>
            <a:r>
              <a:rPr lang="en-IN" sz="1200" dirty="0" err="1">
                <a:effectLst/>
                <a:latin typeface="Times New Roman" panose="02020603050405020304" pitchFamily="18" charset="0"/>
                <a:ea typeface="Calibri" panose="020F0502020204030204" pitchFamily="34" charset="0"/>
                <a:cs typeface="Arial" panose="020B0604020202020204" pitchFamily="34" charset="0"/>
              </a:rPr>
              <a:t>Deursen</a:t>
            </a:r>
            <a:r>
              <a:rPr lang="en-IN" sz="1200" dirty="0">
                <a:effectLst/>
                <a:latin typeface="Times New Roman" panose="02020603050405020304" pitchFamily="18" charset="0"/>
                <a:ea typeface="Calibri" panose="020F0502020204030204" pitchFamily="34" charset="0"/>
                <a:cs typeface="Arial" panose="020B0604020202020204" pitchFamily="34" charset="0"/>
              </a:rPr>
              <a:t>, A.J. and van Dijk, J.A., (2022). Developing policy aimed at 21st-century digital skills for the creative industries: an interview study with founders and managing directors. Journal of Education and Work, 35(2), pp.195-209.</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Yu, T.K., Lin, M.L. and Liao, Y.K., (2017). Understanding factors influencing information communication technology adoption </a:t>
            </a:r>
            <a:r>
              <a:rPr lang="en-IN" sz="1200" dirty="0" err="1">
                <a:effectLst/>
                <a:latin typeface="Times New Roman" panose="02020603050405020304" pitchFamily="18" charset="0"/>
                <a:ea typeface="Calibri" panose="020F0502020204030204" pitchFamily="34" charset="0"/>
                <a:cs typeface="Arial" panose="020B0604020202020204" pitchFamily="34" charset="0"/>
              </a:rPr>
              <a:t>behavior</a:t>
            </a:r>
            <a:r>
              <a:rPr lang="en-IN" sz="1200" dirty="0">
                <a:effectLst/>
                <a:latin typeface="Times New Roman" panose="02020603050405020304" pitchFamily="18" charset="0"/>
                <a:ea typeface="Calibri" panose="020F0502020204030204" pitchFamily="34" charset="0"/>
                <a:cs typeface="Arial" panose="020B0604020202020204" pitchFamily="34" charset="0"/>
              </a:rPr>
              <a:t>: The moderators of information literacy and digital skills. Computers in Human </a:t>
            </a:r>
            <a:r>
              <a:rPr lang="en-IN" sz="1200" dirty="0" err="1">
                <a:effectLst/>
                <a:latin typeface="Times New Roman" panose="02020603050405020304" pitchFamily="18" charset="0"/>
                <a:ea typeface="Calibri" panose="020F0502020204030204" pitchFamily="34" charset="0"/>
                <a:cs typeface="Arial" panose="020B0604020202020204" pitchFamily="34" charset="0"/>
              </a:rPr>
              <a:t>Behavior</a:t>
            </a:r>
            <a:r>
              <a:rPr lang="en-IN" sz="1200" dirty="0">
                <a:effectLst/>
                <a:latin typeface="Times New Roman" panose="02020603050405020304" pitchFamily="18" charset="0"/>
                <a:ea typeface="Calibri" panose="020F0502020204030204" pitchFamily="34" charset="0"/>
                <a:cs typeface="Arial" panose="020B0604020202020204" pitchFamily="34" charset="0"/>
              </a:rPr>
              <a:t>, 71, pp.196-208.</a:t>
            </a:r>
          </a:p>
          <a:p>
            <a:pPr algn="just">
              <a:lnSpc>
                <a:spcPct val="150000"/>
              </a:lnSpc>
            </a:pPr>
            <a:r>
              <a:rPr lang="en-IN" sz="1200" dirty="0">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r>
              <a:rPr lang="en-GB" sz="1200" dirty="0">
                <a:effectLst/>
                <a:latin typeface="Times New Roman" panose="02020603050405020304" pitchFamily="18" charset="0"/>
                <a:ea typeface="Calibri" panose="020F0502020204030204" pitchFamily="34" charset="0"/>
                <a:cs typeface="Arial" panose="020B0604020202020204" pitchFamily="34" charset="0"/>
              </a:rPr>
              <a:t> </a:t>
            </a:r>
            <a:endParaRPr lang="en-IN" sz="12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Title 1">
            <a:extLst>
              <a:ext uri="{FF2B5EF4-FFF2-40B4-BE49-F238E27FC236}">
                <a16:creationId xmlns:a16="http://schemas.microsoft.com/office/drawing/2014/main" id="{22004EBE-0A4F-EC09-1D47-EC22D3A838A0}"/>
              </a:ext>
            </a:extLst>
          </p:cNvPr>
          <p:cNvSpPr txBox="1">
            <a:spLocks/>
          </p:cNvSpPr>
          <p:nvPr/>
        </p:nvSpPr>
        <p:spPr>
          <a:xfrm>
            <a:off x="1548353" y="949998"/>
            <a:ext cx="6400999" cy="1268984"/>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a:lstStyle>
          <a:p>
            <a:pPr algn="just">
              <a:lnSpc>
                <a:spcPct val="150000"/>
              </a:lnSpc>
            </a:pPr>
            <a:r>
              <a:rPr lang="en-IN" dirty="0"/>
              <a:t>References</a:t>
            </a:r>
            <a:endParaRPr lang="en-US" dirty="0"/>
          </a:p>
        </p:txBody>
      </p:sp>
    </p:spTree>
    <p:extLst>
      <p:ext uri="{BB962C8B-B14F-4D97-AF65-F5344CB8AC3E}">
        <p14:creationId xmlns:p14="http://schemas.microsoft.com/office/powerpoint/2010/main" val="4036879213"/>
      </p:ext>
    </p:extLst>
  </p:cSld>
  <p:clrMapOvr>
    <a:masterClrMapping/>
  </p:clrMapOvr>
</p:sld>
</file>

<file path=ppt/theme/theme1.xml><?xml version="1.0" encoding="utf-8"?>
<a:theme xmlns:a="http://schemas.openxmlformats.org/drawingml/2006/main" name="PunchcardVTI">
  <a:themeElements>
    <a:clrScheme name="AnalogousFromRegularSeed_2SEEDS">
      <a:dk1>
        <a:srgbClr val="000000"/>
      </a:dk1>
      <a:lt1>
        <a:srgbClr val="FFFFFF"/>
      </a:lt1>
      <a:dk2>
        <a:srgbClr val="1A252F"/>
      </a:dk2>
      <a:lt2>
        <a:srgbClr val="F0F1F3"/>
      </a:lt2>
      <a:accent1>
        <a:srgbClr val="CB9A16"/>
      </a:accent1>
      <a:accent2>
        <a:srgbClr val="E76529"/>
      </a:accent2>
      <a:accent3>
        <a:srgbClr val="95AA1E"/>
      </a:accent3>
      <a:accent4>
        <a:srgbClr val="15B1BF"/>
      </a:accent4>
      <a:accent5>
        <a:srgbClr val="2988E7"/>
      </a:accent5>
      <a:accent6>
        <a:srgbClr val="2B3AD8"/>
      </a:accent6>
      <a:hlink>
        <a:srgbClr val="3F61B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2089</Words>
  <Application>Microsoft Office PowerPoint</Application>
  <PresentationFormat>Widescreen</PresentationFormat>
  <Paragraphs>104</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PunchcardVTI</vt:lpstr>
      <vt:lpstr>Learning in the Digital Era  </vt:lpstr>
      <vt:lpstr>Table of content</vt:lpstr>
      <vt:lpstr>Introduction </vt:lpstr>
      <vt:lpstr>Challenges Faced</vt:lpstr>
      <vt:lpstr>Types of Digital Skills Challenges</vt:lpstr>
      <vt:lpstr>Solutions and Strategies</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  </dc:title>
  <dc:creator/>
  <cp:lastModifiedBy>vasile baciu</cp:lastModifiedBy>
  <cp:revision>3</cp:revision>
  <dcterms:created xsi:type="dcterms:W3CDTF">2023-10-05T11:56:13Z</dcterms:created>
  <dcterms:modified xsi:type="dcterms:W3CDTF">2023-10-12T16:52:13Z</dcterms:modified>
</cp:coreProperties>
</file>