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7" r:id="rId2"/>
    <p:sldId id="258" r:id="rId3"/>
    <p:sldId id="260" r:id="rId4"/>
    <p:sldId id="261" r:id="rId5"/>
    <p:sldId id="259" r:id="rId6"/>
    <p:sldId id="263" r:id="rId7"/>
    <p:sldId id="264" r:id="rId8"/>
    <p:sldId id="265" r:id="rId9"/>
    <p:sldId id="266" r:id="rId10"/>
    <p:sldId id="271" r:id="rId11"/>
    <p:sldId id="269" r:id="rId12"/>
    <p:sldId id="272" r:id="rId13"/>
    <p:sldId id="267" r:id="rId14"/>
    <p:sldId id="270" r:id="rId15"/>
    <p:sldId id="27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137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E74F8BA-B208-455C-8410-4592807BF077}" type="datetimeFigureOut">
              <a:rPr lang="en-GB" smtClean="0"/>
              <a:t>24/05/2019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9ECD5FC-84F3-4456-9AAF-B7C42D86CEAC}" type="slidenum">
              <a:rPr lang="en-GB" smtClean="0"/>
              <a:t>‹#›</a:t>
            </a:fld>
            <a:endParaRPr lang="en-GB"/>
          </a:p>
        </p:txBody>
      </p:sp>
    </p:spTree>
    <p:extLst>
      <p:ext uri="{BB962C8B-B14F-4D97-AF65-F5344CB8AC3E}">
        <p14:creationId xmlns:p14="http://schemas.microsoft.com/office/powerpoint/2010/main" val="2396607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B6D14B9F-DB7C-4B8A-8C9D-E092F0B4FDFD}" type="datetimeFigureOut">
              <a:rPr lang="en-GB" smtClean="0"/>
              <a:pPr/>
              <a:t>24/05/2019</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7765F2A5-1F7E-4BFC-B524-617CD6DE5D9C}" type="slidenum">
              <a:rPr lang="en-GB" smtClean="0">
                <a:solidFill>
                  <a:srgbClr val="1B587C">
                    <a:shade val="75000"/>
                  </a:srgbClr>
                </a:solidFill>
              </a:rPr>
              <a:pPr/>
              <a:t>‹#›</a:t>
            </a:fld>
            <a:endParaRPr lang="en-GB">
              <a:solidFill>
                <a:srgbClr val="1B587C">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757862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B6D14B9F-DB7C-4B8A-8C9D-E092F0B4FDFD}" type="datetimeFigureOut">
              <a:rPr lang="en-GB" smtClean="0"/>
              <a:pPr/>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7765F2A5-1F7E-4BFC-B524-617CD6DE5D9C}" type="slidenum">
              <a:rPr lang="en-GB" smtClean="0">
                <a:solidFill>
                  <a:srgbClr val="1B587C">
                    <a:shade val="75000"/>
                  </a:srgbClr>
                </a:solidFill>
              </a:rPr>
              <a:pPr/>
              <a:t>‹#›</a:t>
            </a:fld>
            <a:endParaRPr lang="en-GB">
              <a:solidFill>
                <a:srgbClr val="1B587C">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890956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B6D14B9F-DB7C-4B8A-8C9D-E092F0B4FDFD}" type="datetimeFigureOut">
              <a:rPr lang="en-GB" smtClean="0"/>
              <a:pPr/>
              <a:t>24/05/2019</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7765F2A5-1F7E-4BFC-B524-617CD6DE5D9C}" type="slidenum">
              <a:rPr lang="en-GB" smtClean="0">
                <a:solidFill>
                  <a:srgbClr val="1B587C">
                    <a:shade val="75000"/>
                  </a:srgbClr>
                </a:solidFill>
              </a:rPr>
              <a:pPr/>
              <a:t>‹#›</a:t>
            </a:fld>
            <a:endParaRPr lang="en-GB">
              <a:solidFill>
                <a:srgbClr val="1B587C">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677520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B6D14B9F-DB7C-4B8A-8C9D-E092F0B4FDFD}" type="datetimeFigureOut">
              <a:rPr lang="en-GB" smtClean="0"/>
              <a:pPr/>
              <a:t>24/05/2019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65F2A5-1F7E-4BFC-B524-617CD6DE5D9C}" type="slidenum">
              <a:rPr lang="en-GB" smtClean="0">
                <a:solidFill>
                  <a:srgbClr val="1B587C">
                    <a:shade val="75000"/>
                  </a:srgbClr>
                </a:solidFill>
              </a:rPr>
              <a:pPr/>
              <a:t>‹#›</a:t>
            </a:fld>
            <a:endParaRPr lang="en-GB">
              <a:solidFill>
                <a:srgbClr val="1B587C">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325890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B6D14B9F-DB7C-4B8A-8C9D-E092F0B4FDFD}" type="datetimeFigureOut">
              <a:rPr lang="en-GB" smtClean="0"/>
              <a:pPr/>
              <a:t>24/05/2019</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7765F2A5-1F7E-4BFC-B524-617CD6DE5D9C}" type="slidenum">
              <a:rPr lang="en-GB" smtClean="0">
                <a:solidFill>
                  <a:srgbClr val="1B587C">
                    <a:shade val="75000"/>
                  </a:srgbClr>
                </a:solidFill>
              </a:rPr>
              <a:pPr/>
              <a:t>‹#›</a:t>
            </a:fld>
            <a:endParaRPr lang="en-GB">
              <a:solidFill>
                <a:srgbClr val="1B587C">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780786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6D14B9F-DB7C-4B8A-8C9D-E092F0B4FDFD}" type="datetimeFigureOut">
              <a:rPr lang="en-GB" smtClean="0"/>
              <a:pPr/>
              <a:t>24/05/2019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7765F2A5-1F7E-4BFC-B524-617CD6DE5D9C}" type="slidenum">
              <a:rPr lang="en-GB" smtClean="0">
                <a:solidFill>
                  <a:srgbClr val="1B587C">
                    <a:shade val="75000"/>
                  </a:srgbClr>
                </a:solidFill>
              </a:rPr>
              <a:pPr/>
              <a:t>‹#›</a:t>
            </a:fld>
            <a:endParaRPr lang="en-GB">
              <a:solidFill>
                <a:srgbClr val="1B587C">
                  <a:shade val="75000"/>
                </a:srgbClr>
              </a:solidFill>
            </a:endParaRPr>
          </a:p>
        </p:txBody>
      </p:sp>
    </p:spTree>
    <p:extLst>
      <p:ext uri="{BB962C8B-B14F-4D97-AF65-F5344CB8AC3E}">
        <p14:creationId xmlns:p14="http://schemas.microsoft.com/office/powerpoint/2010/main" val="1656844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B6D14B9F-DB7C-4B8A-8C9D-E092F0B4FDFD}" type="datetimeFigureOut">
              <a:rPr lang="en-GB" smtClean="0"/>
              <a:pPr/>
              <a:t>24/05/2019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7765F2A5-1F7E-4BFC-B524-617CD6DE5D9C}" type="slidenum">
              <a:rPr lang="en-GB" smtClean="0"/>
              <a:pPr/>
              <a:t>‹#›</a:t>
            </a:fld>
            <a:endParaRPr lang="en-GB"/>
          </a:p>
        </p:txBody>
      </p:sp>
    </p:spTree>
    <p:extLst>
      <p:ext uri="{BB962C8B-B14F-4D97-AF65-F5344CB8AC3E}">
        <p14:creationId xmlns:p14="http://schemas.microsoft.com/office/powerpoint/2010/main" val="260535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7765F2A5-1F7E-4BFC-B524-617CD6DE5D9C}" type="slidenum">
              <a:rPr lang="en-GB" smtClean="0">
                <a:solidFill>
                  <a:srgbClr val="1B587C">
                    <a:shade val="75000"/>
                  </a:srgbClr>
                </a:solidFill>
              </a:rPr>
              <a:pPr/>
              <a:t>‹#›</a:t>
            </a:fld>
            <a:endParaRPr lang="en-GB">
              <a:solidFill>
                <a:srgbClr val="1B587C">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B6D14B9F-DB7C-4B8A-8C9D-E092F0B4FDFD}" type="datetimeFigureOut">
              <a:rPr lang="en-GB" smtClean="0"/>
              <a:pPr/>
              <a:t>24/05/2019</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2589763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7765F2A5-1F7E-4BFC-B524-617CD6DE5D9C}" type="slidenum">
              <a:rPr lang="en-GB" smtClean="0">
                <a:solidFill>
                  <a:srgbClr val="1B587C">
                    <a:shade val="75000"/>
                  </a:srgbClr>
                </a:solidFill>
              </a:rPr>
              <a:pPr/>
              <a:t>‹#›</a:t>
            </a:fld>
            <a:endParaRPr lang="en-GB">
              <a:solidFill>
                <a:srgbClr val="1B587C">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B6D14B9F-DB7C-4B8A-8C9D-E092F0B4FDFD}" type="datetimeFigureOut">
              <a:rPr lang="en-GB" smtClean="0"/>
              <a:pPr/>
              <a:t>24/05/2019</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2613070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6D14B9F-DB7C-4B8A-8C9D-E092F0B4FDFD}" type="datetimeFigureOut">
              <a:rPr lang="en-GB" smtClean="0"/>
              <a:pPr/>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65F2A5-1F7E-4BFC-B524-617CD6DE5D9C}" type="slidenum">
              <a:rPr lang="en-GB" smtClean="0">
                <a:solidFill>
                  <a:srgbClr val="1B587C">
                    <a:shade val="75000"/>
                  </a:srgbClr>
                </a:solidFill>
              </a:rPr>
              <a:pPr/>
              <a:t>‹#›</a:t>
            </a:fld>
            <a:endParaRPr lang="en-GB">
              <a:solidFill>
                <a:srgbClr val="1B587C">
                  <a:shade val="75000"/>
                </a:srgbClr>
              </a:solidFill>
            </a:endParaRPr>
          </a:p>
        </p:txBody>
      </p:sp>
    </p:spTree>
    <p:extLst>
      <p:ext uri="{BB962C8B-B14F-4D97-AF65-F5344CB8AC3E}">
        <p14:creationId xmlns:p14="http://schemas.microsoft.com/office/powerpoint/2010/main" val="1392165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7765F2A5-1F7E-4BFC-B524-617CD6DE5D9C}" type="slidenum">
              <a:rPr lang="en-GB" smtClean="0">
                <a:solidFill>
                  <a:srgbClr val="1B587C">
                    <a:shade val="75000"/>
                  </a:srgbClr>
                </a:solidFill>
              </a:rPr>
              <a:pPr/>
              <a:t>‹#›</a:t>
            </a:fld>
            <a:endParaRPr lang="en-GB">
              <a:solidFill>
                <a:srgbClr val="1B587C">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6D14B9F-DB7C-4B8A-8C9D-E092F0B4FDFD}" type="datetimeFigureOut">
              <a:rPr lang="en-GB" smtClean="0"/>
              <a:pPr/>
              <a:t>24/05/2019</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646867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 1 column">
    <p:spTree>
      <p:nvGrpSpPr>
        <p:cNvPr id="1" name="Shape 16"/>
        <p:cNvGrpSpPr/>
        <p:nvPr/>
      </p:nvGrpSpPr>
      <p:grpSpPr>
        <a:xfrm>
          <a:off x="0" y="0"/>
          <a:ext cx="0" cy="0"/>
          <a:chOff x="0" y="0"/>
          <a:chExt cx="0" cy="0"/>
        </a:xfrm>
      </p:grpSpPr>
      <p:sp>
        <p:nvSpPr>
          <p:cNvPr id="17" name="Shape 17"/>
          <p:cNvSpPr txBox="1">
            <a:spLocks noGrp="1"/>
          </p:cNvSpPr>
          <p:nvPr>
            <p:ph type="title"/>
          </p:nvPr>
        </p:nvSpPr>
        <p:spPr>
          <a:xfrm>
            <a:off x="1049500" y="1061567"/>
            <a:ext cx="7020900" cy="10004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18" name="Shape 18"/>
          <p:cNvSpPr txBox="1">
            <a:spLocks noGrp="1"/>
          </p:cNvSpPr>
          <p:nvPr>
            <p:ph type="body" idx="1"/>
          </p:nvPr>
        </p:nvSpPr>
        <p:spPr>
          <a:xfrm>
            <a:off x="1049500" y="1916567"/>
            <a:ext cx="7020900" cy="36092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Tree>
    <p:extLst>
      <p:ext uri="{BB962C8B-B14F-4D97-AF65-F5344CB8AC3E}">
        <p14:creationId xmlns:p14="http://schemas.microsoft.com/office/powerpoint/2010/main" val="4119404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B6D14B9F-DB7C-4B8A-8C9D-E092F0B4FDFD}" type="datetimeFigureOut">
              <a:rPr lang="en-GB" smtClean="0"/>
              <a:pPr/>
              <a:t>24/05/2019</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7765F2A5-1F7E-4BFC-B524-617CD6DE5D9C}" type="slidenum">
              <a:rPr lang="en-GB" smtClean="0">
                <a:solidFill>
                  <a:srgbClr val="1B587C">
                    <a:shade val="75000"/>
                  </a:srgbClr>
                </a:solidFill>
              </a:rPr>
              <a:pPr/>
              <a:t>‹#›</a:t>
            </a:fld>
            <a:endParaRPr lang="en-GB">
              <a:solidFill>
                <a:srgbClr val="1B587C">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9648015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p:txBody>
          <a:bodyPr/>
          <a:lstStyle/>
          <a:p>
            <a:r>
              <a:rPr lang="en-GB" dirty="0" smtClean="0"/>
              <a:t>HPRS5040/c &amp; HPRS6040/C</a:t>
            </a:r>
            <a:endParaRPr lang="en-GB" dirty="0"/>
          </a:p>
        </p:txBody>
      </p:sp>
      <p:sp>
        <p:nvSpPr>
          <p:cNvPr id="2" name="Title 1"/>
          <p:cNvSpPr>
            <a:spLocks noGrp="1"/>
          </p:cNvSpPr>
          <p:nvPr>
            <p:ph type="ctrTitle"/>
          </p:nvPr>
        </p:nvSpPr>
        <p:spPr/>
        <p:txBody>
          <a:bodyPr>
            <a:normAutofit/>
          </a:bodyPr>
          <a:lstStyle/>
          <a:p>
            <a:r>
              <a:rPr lang="en-GB" dirty="0" smtClean="0"/>
              <a:t>Apocalypse in Film</a:t>
            </a:r>
            <a:endParaRPr lang="en-GB" dirty="0"/>
          </a:p>
        </p:txBody>
      </p:sp>
    </p:spTree>
    <p:extLst>
      <p:ext uri="{BB962C8B-B14F-4D97-AF65-F5344CB8AC3E}">
        <p14:creationId xmlns:p14="http://schemas.microsoft.com/office/powerpoint/2010/main" val="31845249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534400" cy="758952"/>
          </a:xfrm>
        </p:spPr>
        <p:txBody>
          <a:bodyPr/>
          <a:lstStyle/>
          <a:p>
            <a:r>
              <a:rPr lang="en-GB" dirty="0" smtClean="0"/>
              <a:t>Apocalypse in Film</a:t>
            </a:r>
            <a:endParaRPr lang="en-GB" dirty="0"/>
          </a:p>
        </p:txBody>
      </p:sp>
      <p:sp>
        <p:nvSpPr>
          <p:cNvPr id="3" name="Content Placeholder 2"/>
          <p:cNvSpPr>
            <a:spLocks noGrp="1"/>
          </p:cNvSpPr>
          <p:nvPr>
            <p:ph sz="quarter" idx="1"/>
          </p:nvPr>
        </p:nvSpPr>
        <p:spPr>
          <a:xfrm>
            <a:off x="323528" y="1700808"/>
            <a:ext cx="8158680" cy="4572000"/>
          </a:xfrm>
        </p:spPr>
        <p:txBody>
          <a:bodyPr>
            <a:normAutofit/>
          </a:bodyPr>
          <a:lstStyle/>
          <a:p>
            <a:pPr algn="just"/>
            <a:r>
              <a:rPr lang="en-US" sz="2400" dirty="0" smtClean="0"/>
              <a:t>In terms of contemporary film, ‘apocalyptic’ and ‘post-apocalyptic’ constitute a genre in their own right. </a:t>
            </a:r>
            <a:endParaRPr lang="en-US" sz="2400" dirty="0"/>
          </a:p>
          <a:p>
            <a:pPr algn="just"/>
            <a:endParaRPr lang="en-US" sz="2400" dirty="0" smtClean="0"/>
          </a:p>
          <a:p>
            <a:pPr algn="just"/>
            <a:r>
              <a:rPr lang="en-US" sz="2400" dirty="0" smtClean="0"/>
              <a:t>What are the defining features of this genre? What does it mean to refer to a film as ‘apocalyptic’? </a:t>
            </a:r>
            <a:endParaRPr lang="en-US" sz="2400" dirty="0"/>
          </a:p>
        </p:txBody>
      </p:sp>
    </p:spTree>
    <p:extLst>
      <p:ext uri="{BB962C8B-B14F-4D97-AF65-F5344CB8AC3E}">
        <p14:creationId xmlns:p14="http://schemas.microsoft.com/office/powerpoint/2010/main" val="6952344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twd-s3-key-art-796-117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8099" y="404664"/>
            <a:ext cx="3709845" cy="4175125"/>
          </a:xfrm>
          <a:prstGeom prst="rect">
            <a:avLst/>
          </a:prstGeom>
          <a:noFill/>
          <a:extLst>
            <a:ext uri="{909E8E84-426E-40DD-AFC4-6F175D3DCCD1}">
              <a14:hiddenFill xmlns:a14="http://schemas.microsoft.com/office/drawing/2010/main">
                <a:solidFill>
                  <a:srgbClr val="FFFFFF"/>
                </a:solidFill>
              </a14:hiddenFill>
            </a:ext>
          </a:extLst>
        </p:spPr>
      </p:pic>
      <p:pic>
        <p:nvPicPr>
          <p:cNvPr id="25603" name="Picture 3" descr="220px-Armageddon-poster0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404664"/>
            <a:ext cx="3744912" cy="4178300"/>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220px-Book_of_eli_post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3728" y="2852254"/>
            <a:ext cx="3253981" cy="34550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46144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End+of+day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260648"/>
            <a:ext cx="4321175" cy="4681537"/>
          </a:xfrm>
          <a:prstGeom prst="rect">
            <a:avLst/>
          </a:prstGeom>
          <a:noFill/>
          <a:extLst>
            <a:ext uri="{909E8E84-426E-40DD-AFC4-6F175D3DCCD1}">
              <a14:hiddenFill xmlns:a14="http://schemas.microsoft.com/office/drawing/2010/main">
                <a:solidFill>
                  <a:srgbClr val="FFFFFF"/>
                </a:solidFill>
              </a14:hiddenFill>
            </a:ext>
          </a:extLst>
        </p:spPr>
      </p:pic>
      <p:pic>
        <p:nvPicPr>
          <p:cNvPr id="26627" name="Picture 3" descr="220px-2012_Po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7541" y="1556792"/>
            <a:ext cx="4752975" cy="4679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50551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534400" cy="758952"/>
          </a:xfrm>
        </p:spPr>
        <p:txBody>
          <a:bodyPr/>
          <a:lstStyle/>
          <a:p>
            <a:r>
              <a:rPr lang="en-GB" dirty="0" smtClean="0"/>
              <a:t>The Influence of Apocalyptic</a:t>
            </a:r>
            <a:endParaRPr lang="en-GB" dirty="0"/>
          </a:p>
        </p:txBody>
      </p:sp>
      <p:sp>
        <p:nvSpPr>
          <p:cNvPr id="3" name="Content Placeholder 2"/>
          <p:cNvSpPr>
            <a:spLocks noGrp="1"/>
          </p:cNvSpPr>
          <p:nvPr>
            <p:ph sz="quarter" idx="1"/>
          </p:nvPr>
        </p:nvSpPr>
        <p:spPr>
          <a:xfrm>
            <a:off x="323528" y="1700808"/>
            <a:ext cx="8424936" cy="4572000"/>
          </a:xfrm>
        </p:spPr>
        <p:txBody>
          <a:bodyPr>
            <a:normAutofit/>
          </a:bodyPr>
          <a:lstStyle/>
          <a:p>
            <a:pPr algn="just"/>
            <a:r>
              <a:rPr lang="en-GB" sz="2400" dirty="0"/>
              <a:t>Human fascination with the end of the </a:t>
            </a:r>
            <a:r>
              <a:rPr lang="en-GB" sz="2400" dirty="0" smtClean="0"/>
              <a:t>world appears </a:t>
            </a:r>
            <a:r>
              <a:rPr lang="en-GB" sz="2400" dirty="0"/>
              <a:t>to be </a:t>
            </a:r>
            <a:r>
              <a:rPr lang="en-GB" sz="2400" dirty="0" smtClean="0"/>
              <a:t>a source </a:t>
            </a:r>
            <a:r>
              <a:rPr lang="en-GB" sz="2400" dirty="0"/>
              <a:t>of endless </a:t>
            </a:r>
            <a:r>
              <a:rPr lang="en-GB" sz="2400" dirty="0" smtClean="0"/>
              <a:t>fascination. Why the appeal? </a:t>
            </a:r>
          </a:p>
          <a:p>
            <a:pPr algn="just"/>
            <a:endParaRPr lang="en-GB" sz="2400" dirty="0"/>
          </a:p>
          <a:p>
            <a:pPr algn="just"/>
            <a:r>
              <a:rPr lang="en-GB" sz="2400" dirty="0" smtClean="0"/>
              <a:t>Such fixation with the end of the world is not a new phenomenon (see Jewish and early Christian apocalyptic literature). </a:t>
            </a:r>
          </a:p>
          <a:p>
            <a:pPr algn="just"/>
            <a:endParaRPr lang="en-GB" sz="2400" dirty="0"/>
          </a:p>
          <a:p>
            <a:pPr algn="just"/>
            <a:r>
              <a:rPr lang="en-GB" sz="2400" dirty="0" smtClean="0"/>
              <a:t>To what extent have religious beliefs and ideas influenced secular visions of ‘the end’?</a:t>
            </a:r>
            <a:endParaRPr lang="en-GB" sz="2400" dirty="0"/>
          </a:p>
        </p:txBody>
      </p:sp>
    </p:spTree>
    <p:extLst>
      <p:ext uri="{BB962C8B-B14F-4D97-AF65-F5344CB8AC3E}">
        <p14:creationId xmlns:p14="http://schemas.microsoft.com/office/powerpoint/2010/main" val="1738445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534400" cy="758952"/>
          </a:xfrm>
        </p:spPr>
        <p:txBody>
          <a:bodyPr/>
          <a:lstStyle/>
          <a:p>
            <a:r>
              <a:rPr lang="en-GB" dirty="0" smtClean="0"/>
              <a:t>Apocalyptic as Literary Genre</a:t>
            </a:r>
            <a:endParaRPr lang="en-GB" dirty="0"/>
          </a:p>
        </p:txBody>
      </p:sp>
      <p:sp>
        <p:nvSpPr>
          <p:cNvPr id="3" name="Content Placeholder 2"/>
          <p:cNvSpPr>
            <a:spLocks noGrp="1"/>
          </p:cNvSpPr>
          <p:nvPr>
            <p:ph sz="quarter" idx="1"/>
          </p:nvPr>
        </p:nvSpPr>
        <p:spPr>
          <a:xfrm>
            <a:off x="323528" y="1628800"/>
            <a:ext cx="8374704" cy="4572000"/>
          </a:xfrm>
        </p:spPr>
        <p:txBody>
          <a:bodyPr>
            <a:normAutofit/>
          </a:bodyPr>
          <a:lstStyle/>
          <a:p>
            <a:pPr algn="just"/>
            <a:r>
              <a:rPr lang="en-GB" sz="2000" dirty="0" smtClean="0"/>
              <a:t>‘Eschatology’ = study of the last things</a:t>
            </a:r>
          </a:p>
          <a:p>
            <a:pPr algn="just"/>
            <a:endParaRPr lang="en-GB" sz="2000" i="1" dirty="0"/>
          </a:p>
          <a:p>
            <a:pPr algn="just"/>
            <a:r>
              <a:rPr lang="en-GB" sz="2000" i="1" dirty="0" err="1" smtClean="0"/>
              <a:t>apokalypsis</a:t>
            </a:r>
            <a:r>
              <a:rPr lang="en-GB" sz="2000" dirty="0" smtClean="0"/>
              <a:t> (‘revelation’) = disclosure of heavenly mysteries</a:t>
            </a:r>
          </a:p>
          <a:p>
            <a:pPr algn="just"/>
            <a:endParaRPr lang="en-GB" sz="2000" dirty="0" smtClean="0"/>
          </a:p>
          <a:p>
            <a:pPr algn="just"/>
            <a:r>
              <a:rPr lang="en-GB" sz="2000" dirty="0" smtClean="0"/>
              <a:t>Key texts (literary apocalypses): 1 Enoch, Revelation, 4 Ezra, 2 Baruch, Apocalypse of Abraham</a:t>
            </a:r>
          </a:p>
          <a:p>
            <a:pPr algn="just"/>
            <a:endParaRPr lang="en-GB" sz="2000" dirty="0" smtClean="0"/>
          </a:p>
          <a:p>
            <a:pPr algn="just"/>
            <a:r>
              <a:rPr lang="en-GB" sz="2000" dirty="0" smtClean="0"/>
              <a:t>‘a genre of revelatory literature with a narrative framework, in which a revelation is mediated by an otherworldly being to a human recipient, disclosing a transcendent reality which is both temporal, insofar as it envisages a eschatological salvation, and spatial insofar as it involves another, supernatural world’ (Collins, 1979, 9).</a:t>
            </a:r>
            <a:endParaRPr lang="en-GB" sz="2000" dirty="0"/>
          </a:p>
        </p:txBody>
      </p:sp>
    </p:spTree>
    <p:extLst>
      <p:ext uri="{BB962C8B-B14F-4D97-AF65-F5344CB8AC3E}">
        <p14:creationId xmlns:p14="http://schemas.microsoft.com/office/powerpoint/2010/main" val="1050318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534400" cy="758952"/>
          </a:xfrm>
        </p:spPr>
        <p:txBody>
          <a:bodyPr/>
          <a:lstStyle/>
          <a:p>
            <a:r>
              <a:rPr lang="en-GB" dirty="0" smtClean="0"/>
              <a:t>Apocalyptic as Literary Genre</a:t>
            </a:r>
            <a:endParaRPr lang="en-GB" dirty="0"/>
          </a:p>
        </p:txBody>
      </p:sp>
      <p:sp>
        <p:nvSpPr>
          <p:cNvPr id="3" name="Content Placeholder 2"/>
          <p:cNvSpPr>
            <a:spLocks noGrp="1"/>
          </p:cNvSpPr>
          <p:nvPr>
            <p:ph sz="quarter" idx="1"/>
          </p:nvPr>
        </p:nvSpPr>
        <p:spPr>
          <a:xfrm>
            <a:off x="323528" y="1772816"/>
            <a:ext cx="8374704" cy="4572000"/>
          </a:xfrm>
        </p:spPr>
        <p:txBody>
          <a:bodyPr>
            <a:normAutofit/>
          </a:bodyPr>
          <a:lstStyle/>
          <a:p>
            <a:pPr algn="just"/>
            <a:r>
              <a:rPr lang="en-GB" dirty="0" smtClean="0"/>
              <a:t>The final battle between good and evil. </a:t>
            </a:r>
          </a:p>
          <a:p>
            <a:pPr algn="just"/>
            <a:endParaRPr lang="en-GB" dirty="0"/>
          </a:p>
          <a:p>
            <a:pPr algn="just"/>
            <a:r>
              <a:rPr lang="en-GB" dirty="0" smtClean="0"/>
              <a:t>Destruction precedes the establishment of a utopia, or a ‘new creation’. </a:t>
            </a:r>
          </a:p>
          <a:p>
            <a:pPr algn="just"/>
            <a:endParaRPr lang="en-GB" dirty="0"/>
          </a:p>
          <a:p>
            <a:pPr algn="just"/>
            <a:r>
              <a:rPr lang="en-GB" dirty="0" smtClean="0"/>
              <a:t>Hope for the faithful and encouragement to endure – God will put things right! </a:t>
            </a:r>
            <a:endParaRPr lang="en-GB" dirty="0"/>
          </a:p>
        </p:txBody>
      </p:sp>
    </p:spTree>
    <p:extLst>
      <p:ext uri="{BB962C8B-B14F-4D97-AF65-F5344CB8AC3E}">
        <p14:creationId xmlns:p14="http://schemas.microsoft.com/office/powerpoint/2010/main" val="2852731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534400" cy="758952"/>
          </a:xfrm>
        </p:spPr>
        <p:txBody>
          <a:bodyPr/>
          <a:lstStyle/>
          <a:p>
            <a:r>
              <a:rPr lang="en-GB" dirty="0" smtClean="0"/>
              <a:t>Apocalypse in Film</a:t>
            </a:r>
            <a:endParaRPr lang="en-GB" dirty="0"/>
          </a:p>
        </p:txBody>
      </p:sp>
      <p:sp>
        <p:nvSpPr>
          <p:cNvPr id="3" name="Content Placeholder 2"/>
          <p:cNvSpPr>
            <a:spLocks noGrp="1"/>
          </p:cNvSpPr>
          <p:nvPr>
            <p:ph sz="quarter" idx="1"/>
          </p:nvPr>
        </p:nvSpPr>
        <p:spPr>
          <a:xfrm>
            <a:off x="395536" y="1628800"/>
            <a:ext cx="8280920" cy="4572000"/>
          </a:xfrm>
        </p:spPr>
        <p:txBody>
          <a:bodyPr>
            <a:normAutofit fontScale="92500" lnSpcReduction="20000"/>
          </a:bodyPr>
          <a:lstStyle/>
          <a:p>
            <a:pPr algn="just"/>
            <a:r>
              <a:rPr lang="en-GB" sz="2600" dirty="0" smtClean="0"/>
              <a:t>In terms of their content and function, how similar are apocalyptic films to Jewish and early Christian literary apocalypses?</a:t>
            </a:r>
          </a:p>
          <a:p>
            <a:pPr algn="just"/>
            <a:endParaRPr lang="en-GB" sz="2600" dirty="0"/>
          </a:p>
          <a:p>
            <a:pPr algn="just"/>
            <a:r>
              <a:rPr lang="en-GB" sz="2600" dirty="0" smtClean="0"/>
              <a:t>Is the religious aspect missing from these films?</a:t>
            </a:r>
          </a:p>
          <a:p>
            <a:pPr algn="just"/>
            <a:endParaRPr lang="en-GB" sz="2600" dirty="0"/>
          </a:p>
          <a:p>
            <a:pPr algn="just"/>
            <a:r>
              <a:rPr lang="en-GB" sz="2600" dirty="0" smtClean="0"/>
              <a:t>For the most part, the apocalyptic genre appears to have moved from the religious realm to the secular (</a:t>
            </a:r>
            <a:r>
              <a:rPr lang="en-GB" sz="2600" dirty="0"/>
              <a:t>the </a:t>
            </a:r>
            <a:r>
              <a:rPr lang="en-GB" sz="2600" dirty="0" smtClean="0"/>
              <a:t>‘</a:t>
            </a:r>
            <a:r>
              <a:rPr lang="en-GB" sz="2600" dirty="0" err="1" smtClean="0"/>
              <a:t>desacralization</a:t>
            </a:r>
            <a:r>
              <a:rPr lang="en-GB" sz="2600" dirty="0" smtClean="0"/>
              <a:t> </a:t>
            </a:r>
            <a:r>
              <a:rPr lang="en-GB" sz="2600" dirty="0"/>
              <a:t>of the apocalypse</a:t>
            </a:r>
            <a:r>
              <a:rPr lang="en-GB" sz="2600" dirty="0" smtClean="0"/>
              <a:t>’ – </a:t>
            </a:r>
            <a:r>
              <a:rPr lang="en-GB" sz="2600" smtClean="0"/>
              <a:t>Ostwalt</a:t>
            </a:r>
            <a:r>
              <a:rPr lang="en-GB" sz="2600" dirty="0" smtClean="0"/>
              <a:t>, 1998). </a:t>
            </a:r>
          </a:p>
          <a:p>
            <a:pPr algn="just"/>
            <a:endParaRPr lang="en-GB" sz="2600" dirty="0"/>
          </a:p>
          <a:p>
            <a:pPr algn="just"/>
            <a:r>
              <a:rPr lang="en-GB" sz="2600" dirty="0"/>
              <a:t>Does the fact </a:t>
            </a:r>
            <a:r>
              <a:rPr lang="en-GB" sz="2600" dirty="0" smtClean="0"/>
              <a:t>that </a:t>
            </a:r>
            <a:r>
              <a:rPr lang="en-GB" sz="2600" dirty="0"/>
              <a:t>these films find the idea of the apocalypse somehow meaningful </a:t>
            </a:r>
            <a:r>
              <a:rPr lang="en-GB" sz="2600" dirty="0" smtClean="0"/>
              <a:t>suggest </a:t>
            </a:r>
            <a:r>
              <a:rPr lang="en-GB" sz="2600" dirty="0"/>
              <a:t>that they are functioning </a:t>
            </a:r>
            <a:r>
              <a:rPr lang="en-GB" sz="2600" dirty="0" smtClean="0"/>
              <a:t>religiously?</a:t>
            </a:r>
          </a:p>
          <a:p>
            <a:pPr algn="just"/>
            <a:endParaRPr lang="en-GB" dirty="0"/>
          </a:p>
          <a:p>
            <a:pPr algn="just"/>
            <a:endParaRPr lang="en-GB" dirty="0"/>
          </a:p>
        </p:txBody>
      </p:sp>
    </p:spTree>
    <p:extLst>
      <p:ext uri="{BB962C8B-B14F-4D97-AF65-F5344CB8AC3E}">
        <p14:creationId xmlns:p14="http://schemas.microsoft.com/office/powerpoint/2010/main" val="2875076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534400" cy="758952"/>
          </a:xfrm>
        </p:spPr>
        <p:txBody>
          <a:bodyPr/>
          <a:lstStyle/>
          <a:p>
            <a:r>
              <a:rPr lang="en-GB" dirty="0" smtClean="0"/>
              <a:t>Case Study: </a:t>
            </a:r>
            <a:r>
              <a:rPr lang="en-GB" i="1" dirty="0" smtClean="0"/>
              <a:t>Knowing</a:t>
            </a:r>
            <a:r>
              <a:rPr lang="en-GB" dirty="0" smtClean="0"/>
              <a:t> (2009)</a:t>
            </a:r>
            <a:endParaRPr lang="en-GB" dirty="0"/>
          </a:p>
        </p:txBody>
      </p:sp>
      <p:sp>
        <p:nvSpPr>
          <p:cNvPr id="4" name="Content Placeholder 3"/>
          <p:cNvSpPr>
            <a:spLocks noGrp="1"/>
          </p:cNvSpPr>
          <p:nvPr>
            <p:ph sz="half" idx="1"/>
          </p:nvPr>
        </p:nvSpPr>
        <p:spPr>
          <a:xfrm>
            <a:off x="467544" y="1628800"/>
            <a:ext cx="3744416" cy="4824536"/>
          </a:xfrm>
        </p:spPr>
        <p:txBody>
          <a:bodyPr>
            <a:normAutofit/>
          </a:bodyPr>
          <a:lstStyle/>
          <a:p>
            <a:r>
              <a:rPr lang="en-GB" dirty="0" smtClean="0"/>
              <a:t>Directed by Alex </a:t>
            </a:r>
            <a:r>
              <a:rPr lang="en-GB" dirty="0" err="1" smtClean="0"/>
              <a:t>Proyas</a:t>
            </a:r>
            <a:r>
              <a:rPr lang="en-GB" dirty="0" smtClean="0"/>
              <a:t> and starring Nicolas Cage and Rose Byrne.</a:t>
            </a:r>
          </a:p>
          <a:p>
            <a:endParaRPr lang="en-GB" dirty="0"/>
          </a:p>
          <a:p>
            <a:r>
              <a:rPr lang="en-GB" dirty="0" smtClean="0"/>
              <a:t>A film that straddles the religious apocalypse/secular apocalypse divide?</a:t>
            </a:r>
          </a:p>
          <a:p>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20072" y="1412775"/>
            <a:ext cx="3456434" cy="48682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647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23528" y="332656"/>
            <a:ext cx="8534400" cy="758952"/>
          </a:xfrm>
        </p:spPr>
        <p:txBody>
          <a:bodyPr>
            <a:noAutofit/>
          </a:bodyPr>
          <a:lstStyle/>
          <a:p>
            <a:r>
              <a:rPr lang="en-GB" sz="2800" i="1" dirty="0" smtClean="0"/>
              <a:t>Knowing</a:t>
            </a:r>
            <a:r>
              <a:rPr lang="en-GB" sz="2800" dirty="0" smtClean="0"/>
              <a:t>: Religious and Biblical Themes and References</a:t>
            </a:r>
            <a:endParaRPr lang="en-GB" sz="2800" dirty="0"/>
          </a:p>
        </p:txBody>
      </p:sp>
      <p:sp>
        <p:nvSpPr>
          <p:cNvPr id="6" name="Content Placeholder 5"/>
          <p:cNvSpPr>
            <a:spLocks noGrp="1"/>
          </p:cNvSpPr>
          <p:nvPr>
            <p:ph sz="quarter" idx="1"/>
          </p:nvPr>
        </p:nvSpPr>
        <p:spPr>
          <a:xfrm>
            <a:off x="395536" y="1700808"/>
            <a:ext cx="8230688" cy="4572000"/>
          </a:xfrm>
        </p:spPr>
        <p:txBody>
          <a:bodyPr/>
          <a:lstStyle/>
          <a:p>
            <a:pPr algn="just"/>
            <a:r>
              <a:rPr lang="en-GB" sz="2400" dirty="0" smtClean="0"/>
              <a:t>Religion vs. science/faith vs. reason.  </a:t>
            </a:r>
          </a:p>
          <a:p>
            <a:pPr algn="just"/>
            <a:endParaRPr lang="en-GB" sz="2400" dirty="0"/>
          </a:p>
          <a:p>
            <a:pPr algn="just"/>
            <a:r>
              <a:rPr lang="en-GB" sz="2400" dirty="0" smtClean="0"/>
              <a:t>Emphasis on prophecy.</a:t>
            </a:r>
          </a:p>
          <a:p>
            <a:pPr algn="just"/>
            <a:endParaRPr lang="en-GB" sz="2400" dirty="0"/>
          </a:p>
          <a:p>
            <a:pPr algn="just"/>
            <a:r>
              <a:rPr lang="en-GB" sz="2400" dirty="0" smtClean="0"/>
              <a:t>Angels or aliens?</a:t>
            </a:r>
          </a:p>
          <a:p>
            <a:pPr algn="just"/>
            <a:endParaRPr lang="en-GB" sz="2400" dirty="0"/>
          </a:p>
          <a:p>
            <a:pPr algn="just"/>
            <a:r>
              <a:rPr lang="en-GB" sz="2400" dirty="0"/>
              <a:t>A vision of end that seems more heavily inspired by the biblical texts than any other film in the apocalyptic/post-apocalyptic genre. </a:t>
            </a:r>
          </a:p>
          <a:p>
            <a:endParaRPr lang="en-GB" dirty="0"/>
          </a:p>
        </p:txBody>
      </p:sp>
    </p:spTree>
    <p:extLst>
      <p:ext uri="{BB962C8B-B14F-4D97-AF65-F5344CB8AC3E}">
        <p14:creationId xmlns:p14="http://schemas.microsoft.com/office/powerpoint/2010/main" val="3143267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Peter 3:7-13</a:t>
            </a:r>
            <a:endParaRPr lang="en-GB" dirty="0"/>
          </a:p>
        </p:txBody>
      </p:sp>
      <p:sp>
        <p:nvSpPr>
          <p:cNvPr id="3" name="Content Placeholder 2"/>
          <p:cNvSpPr>
            <a:spLocks noGrp="1"/>
          </p:cNvSpPr>
          <p:nvPr>
            <p:ph idx="1"/>
          </p:nvPr>
        </p:nvSpPr>
        <p:spPr>
          <a:xfrm>
            <a:off x="251520" y="1772816"/>
            <a:ext cx="8424936" cy="4608512"/>
          </a:xfrm>
        </p:spPr>
        <p:txBody>
          <a:bodyPr>
            <a:normAutofit/>
          </a:bodyPr>
          <a:lstStyle/>
          <a:p>
            <a:pPr algn="just"/>
            <a:r>
              <a:rPr lang="en-GB" sz="2000" dirty="0" smtClean="0"/>
              <a:t>‘But by [the word of God] the present heavens and earth have been reserved for fire, being kept until the day of judgement and destruction of the godless…But the day of the Lord will come like a thief, and then the heavens will pass away with a loud noise, and the elements will be dissolved with fire, and the earth and everything that is done on it will be disclosed. Since all these things are to be dissolved in this way, what sort of people ought you to be in leading lives of holiness and godliness, waiting for and hastening the coming of the day of God, because of which the heavens will be set ablaze and dissolved, and the elements will melt with fire? But, in accordance with his promise, we wait for new heavens and a new earth, where righteousness is at home’</a:t>
            </a:r>
            <a:endParaRPr lang="en-GB" sz="2000" dirty="0"/>
          </a:p>
        </p:txBody>
      </p:sp>
    </p:spTree>
    <p:extLst>
      <p:ext uri="{BB962C8B-B14F-4D97-AF65-F5344CB8AC3E}">
        <p14:creationId xmlns:p14="http://schemas.microsoft.com/office/powerpoint/2010/main" val="1224844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534400" cy="758952"/>
          </a:xfrm>
        </p:spPr>
        <p:txBody>
          <a:bodyPr/>
          <a:lstStyle/>
          <a:p>
            <a:r>
              <a:rPr lang="en-GB" dirty="0" smtClean="0"/>
              <a:t>Ezekiel 1</a:t>
            </a:r>
            <a:endParaRPr lang="en-GB" dirty="0"/>
          </a:p>
        </p:txBody>
      </p:sp>
      <p:sp>
        <p:nvSpPr>
          <p:cNvPr id="3" name="Content Placeholder 2"/>
          <p:cNvSpPr>
            <a:spLocks noGrp="1"/>
          </p:cNvSpPr>
          <p:nvPr>
            <p:ph sz="quarter" idx="1"/>
          </p:nvPr>
        </p:nvSpPr>
        <p:spPr/>
        <p:txBody>
          <a:bodyPr>
            <a:noAutofit/>
          </a:bodyPr>
          <a:lstStyle/>
          <a:p>
            <a:pPr algn="just"/>
            <a:r>
              <a:rPr lang="en-GB" sz="1800" dirty="0" smtClean="0"/>
              <a:t> ‘As </a:t>
            </a:r>
            <a:r>
              <a:rPr lang="en-GB" sz="1800" dirty="0"/>
              <a:t>I looked, a stormy wind came out of the north: a great cloud with brightness around it and fire flashing forth continually, and in the middle of the fire, something like gleaming amber. </a:t>
            </a:r>
            <a:r>
              <a:rPr lang="en-GB" sz="1800" dirty="0" smtClean="0"/>
              <a:t>In </a:t>
            </a:r>
            <a:r>
              <a:rPr lang="en-GB" sz="1800" dirty="0"/>
              <a:t>the middle of it was something like four living creatures. This was their appearance: they were of human </a:t>
            </a:r>
            <a:r>
              <a:rPr lang="en-GB" sz="1800" dirty="0" smtClean="0"/>
              <a:t>form...Their </a:t>
            </a:r>
            <a:r>
              <a:rPr lang="en-GB" sz="1800" dirty="0"/>
              <a:t>wings were spread out above; each creature had two wings, each of which touched the wing of another, while two covered their </a:t>
            </a:r>
            <a:r>
              <a:rPr lang="en-GB" sz="1800" dirty="0" smtClean="0"/>
              <a:t>bodies…In </a:t>
            </a:r>
            <a:r>
              <a:rPr lang="en-GB" sz="1800" dirty="0"/>
              <a:t>the middle </a:t>
            </a:r>
            <a:r>
              <a:rPr lang="en-GB" sz="1800" dirty="0" smtClean="0"/>
              <a:t>of the </a:t>
            </a:r>
            <a:r>
              <a:rPr lang="en-GB" sz="1800" dirty="0"/>
              <a:t>living creatures there was something that looked like burning coals of fire, like torches moving to and fro among the living creatures; the fire was bright, and lightning issued from the fire. </a:t>
            </a:r>
            <a:r>
              <a:rPr lang="en-GB" sz="1800" dirty="0" smtClean="0"/>
              <a:t>The </a:t>
            </a:r>
            <a:r>
              <a:rPr lang="en-GB" sz="1800" dirty="0"/>
              <a:t>living creatures darted to and fro, like a flash of </a:t>
            </a:r>
            <a:r>
              <a:rPr lang="en-GB" sz="1800" dirty="0" smtClean="0"/>
              <a:t>lightning…As </a:t>
            </a:r>
            <a:r>
              <a:rPr lang="en-GB" sz="1800" dirty="0"/>
              <a:t>I looked at the living creatures, I saw a wheel on the earth beside the living creatures, one for each of the four of </a:t>
            </a:r>
            <a:r>
              <a:rPr lang="en-GB" sz="1800" dirty="0" smtClean="0"/>
              <a:t>them. As </a:t>
            </a:r>
            <a:r>
              <a:rPr lang="en-GB" sz="1800" dirty="0"/>
              <a:t>for the appearance of the wheels and their construction: their appearance was like the gleaming of beryl; and the four had the same form, their construction being something like a wheel within a wheel. </a:t>
            </a:r>
            <a:r>
              <a:rPr lang="en-GB" sz="1800" dirty="0" smtClean="0"/>
              <a:t>When </a:t>
            </a:r>
            <a:r>
              <a:rPr lang="en-GB" sz="1800" dirty="0"/>
              <a:t>they moved, they moved in any of the four directions without veering as they moved. </a:t>
            </a:r>
            <a:r>
              <a:rPr lang="en-GB" sz="1800" dirty="0" smtClean="0"/>
              <a:t>Their </a:t>
            </a:r>
            <a:r>
              <a:rPr lang="en-GB" sz="1800" dirty="0"/>
              <a:t>rims were tall and awesome, for the rims of all four were full of eyes all </a:t>
            </a:r>
            <a:r>
              <a:rPr lang="en-GB" sz="1800" dirty="0" smtClean="0"/>
              <a:t>around.’</a:t>
            </a:r>
            <a:endParaRPr lang="en-GB" sz="1800" dirty="0"/>
          </a:p>
        </p:txBody>
      </p:sp>
    </p:spTree>
    <p:extLst>
      <p:ext uri="{BB962C8B-B14F-4D97-AF65-F5344CB8AC3E}">
        <p14:creationId xmlns:p14="http://schemas.microsoft.com/office/powerpoint/2010/main" val="782563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ltLang="en-US"/>
              <a:t>1 Thessalonians 4:14-17</a:t>
            </a:r>
          </a:p>
        </p:txBody>
      </p:sp>
      <p:sp>
        <p:nvSpPr>
          <p:cNvPr id="65539" name="Rectangle 3"/>
          <p:cNvSpPr>
            <a:spLocks noGrp="1" noChangeArrowheads="1"/>
          </p:cNvSpPr>
          <p:nvPr>
            <p:ph type="body" idx="1"/>
          </p:nvPr>
        </p:nvSpPr>
        <p:spPr>
          <a:xfrm>
            <a:off x="323528" y="1628799"/>
            <a:ext cx="8208912" cy="4673625"/>
          </a:xfrm>
        </p:spPr>
        <p:txBody>
          <a:bodyPr>
            <a:normAutofit/>
          </a:bodyPr>
          <a:lstStyle/>
          <a:p>
            <a:pPr algn="just">
              <a:lnSpc>
                <a:spcPct val="80000"/>
              </a:lnSpc>
            </a:pPr>
            <a:r>
              <a:rPr lang="en-GB" altLang="en-US" sz="2000" dirty="0"/>
              <a:t>‘For since we believe that Jesus died and rose again, even so, through Jesus, God will bring with him those who have died. For this we declare to you by the word of the Lord, that we who are alive, who are left until the coming of the Lord, will by no means precede those who have died. For the Lord himself, with a cry of command, with the archangel’s call and with the sound of God’s trumpet, will descend from heaven, and the dead in Christ will rise first. Then we who are alive, who are left, will be caught up in the clouds together with them to meet the Lord in the air; and so we will be with the Lord for ever.’</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3490" y="4221088"/>
            <a:ext cx="1835150" cy="1865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6837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Revelation 21-22</a:t>
            </a:r>
            <a:endParaRPr lang="en-GB" dirty="0"/>
          </a:p>
        </p:txBody>
      </p:sp>
      <p:sp>
        <p:nvSpPr>
          <p:cNvPr id="3" name="Content Placeholder 2"/>
          <p:cNvSpPr>
            <a:spLocks noGrp="1"/>
          </p:cNvSpPr>
          <p:nvPr>
            <p:ph idx="1"/>
          </p:nvPr>
        </p:nvSpPr>
        <p:spPr>
          <a:xfrm>
            <a:off x="323528" y="1700808"/>
            <a:ext cx="8424936" cy="4373563"/>
          </a:xfrm>
        </p:spPr>
        <p:txBody>
          <a:bodyPr>
            <a:normAutofit/>
          </a:bodyPr>
          <a:lstStyle/>
          <a:p>
            <a:pPr algn="just"/>
            <a:r>
              <a:rPr lang="en-GB" sz="2000" dirty="0" smtClean="0"/>
              <a:t>‘Then I saw a new heaven and a new earth; for the first heaven and the first earth had passed away, and the sea was no more. And I saw the holy city, the new Jerusalem, coming down out of heaven from God, prepared as a bride adorned for her husband. And I heard a loud voice from the throne saying, “See, the home of God is among mortals. He will dwell with them; they will be his peoples, and God himself will be with them; he will wipe every tear from their eyes. Death will be no more; mourning and crying and pain will be no more, for the first things have passed away”…Then the angel showed me the river of the water of life, bright as crystal…On either side of the river is the tree of life with its twelve kinds of fruit, producing its fruit each month; and the leaves of the tree are for the healing of the nations’  </a:t>
            </a:r>
            <a:endParaRPr lang="en-GB" sz="2000" dirty="0"/>
          </a:p>
        </p:txBody>
      </p:sp>
    </p:spTree>
    <p:extLst>
      <p:ext uri="{BB962C8B-B14F-4D97-AF65-F5344CB8AC3E}">
        <p14:creationId xmlns:p14="http://schemas.microsoft.com/office/powerpoint/2010/main" val="2141359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534400" cy="758952"/>
          </a:xfrm>
        </p:spPr>
        <p:txBody>
          <a:bodyPr/>
          <a:lstStyle/>
          <a:p>
            <a:r>
              <a:rPr lang="en-GB" dirty="0" smtClean="0"/>
              <a:t>Further Reading</a:t>
            </a:r>
            <a:endParaRPr lang="en-GB" dirty="0"/>
          </a:p>
        </p:txBody>
      </p:sp>
      <p:sp>
        <p:nvSpPr>
          <p:cNvPr id="3" name="Content Placeholder 2"/>
          <p:cNvSpPr>
            <a:spLocks noGrp="1"/>
          </p:cNvSpPr>
          <p:nvPr>
            <p:ph sz="quarter" idx="1"/>
          </p:nvPr>
        </p:nvSpPr>
        <p:spPr>
          <a:xfrm>
            <a:off x="323528" y="1628800"/>
            <a:ext cx="8503920" cy="4710264"/>
          </a:xfrm>
        </p:spPr>
        <p:txBody>
          <a:bodyPr>
            <a:normAutofit fontScale="32500" lnSpcReduction="20000"/>
          </a:bodyPr>
          <a:lstStyle/>
          <a:p>
            <a:pPr algn="just"/>
            <a:r>
              <a:rPr lang="en-GB" sz="4300" dirty="0" smtClean="0"/>
              <a:t>Collins, J. </a:t>
            </a:r>
            <a:r>
              <a:rPr lang="en-GB" sz="4300" dirty="0"/>
              <a:t>J., </a:t>
            </a:r>
            <a:r>
              <a:rPr lang="en-GB" sz="4300" dirty="0" smtClean="0"/>
              <a:t>“</a:t>
            </a:r>
            <a:r>
              <a:rPr lang="en-GB" sz="4300" dirty="0"/>
              <a:t>Introduction: Towards the Morphology of a Genre”, </a:t>
            </a:r>
            <a:r>
              <a:rPr lang="en-GB" sz="4300" i="1" dirty="0" err="1"/>
              <a:t>Semeia</a:t>
            </a:r>
            <a:r>
              <a:rPr lang="en-GB" sz="4300" dirty="0"/>
              <a:t> 14 (</a:t>
            </a:r>
            <a:r>
              <a:rPr lang="en-GB" sz="4300" dirty="0" smtClean="0"/>
              <a:t>1979a</a:t>
            </a:r>
            <a:r>
              <a:rPr lang="en-GB" sz="4300" dirty="0"/>
              <a:t>), </a:t>
            </a:r>
            <a:r>
              <a:rPr lang="en-GB" sz="4300" dirty="0" smtClean="0"/>
              <a:t>1-19</a:t>
            </a:r>
          </a:p>
          <a:p>
            <a:pPr marL="0" indent="0" algn="just">
              <a:buNone/>
            </a:pPr>
            <a:endParaRPr lang="en-GB" sz="4300" dirty="0"/>
          </a:p>
          <a:p>
            <a:pPr algn="just">
              <a:buFontTx/>
              <a:buChar char="-"/>
            </a:pPr>
            <a:r>
              <a:rPr lang="en-GB" sz="4300" i="1" dirty="0" smtClean="0"/>
              <a:t>The </a:t>
            </a:r>
            <a:r>
              <a:rPr lang="en-GB" sz="4300" i="1" dirty="0"/>
              <a:t>Apocalyptic Imagination: An Introduction to Jewish Apocalyptic Literature</a:t>
            </a:r>
            <a:r>
              <a:rPr lang="en-GB" sz="4300" dirty="0"/>
              <a:t>, 2nd ed. (Grand Rapids, Michigan: Wm. B. Eerdmans, 1998</a:t>
            </a:r>
            <a:r>
              <a:rPr lang="en-GB" sz="4300" dirty="0" smtClean="0"/>
              <a:t>)</a:t>
            </a:r>
          </a:p>
          <a:p>
            <a:pPr algn="just">
              <a:buFontTx/>
              <a:buChar char="-"/>
            </a:pPr>
            <a:endParaRPr lang="en-GB" sz="4300" dirty="0"/>
          </a:p>
          <a:p>
            <a:pPr algn="just"/>
            <a:r>
              <a:rPr lang="en-GB" sz="4300" dirty="0"/>
              <a:t>Cowan, Douglas E</a:t>
            </a:r>
            <a:r>
              <a:rPr lang="en-GB" sz="4300" dirty="0" smtClean="0"/>
              <a:t>., </a:t>
            </a:r>
            <a:r>
              <a:rPr lang="en-GB" sz="4300" dirty="0"/>
              <a:t>‘Millennialism, </a:t>
            </a:r>
            <a:r>
              <a:rPr lang="en-GB" sz="4300" dirty="0" err="1"/>
              <a:t>apocalpyse</a:t>
            </a:r>
            <a:r>
              <a:rPr lang="en-GB" sz="4300" dirty="0"/>
              <a:t>, and American popular culture’, in C. </a:t>
            </a:r>
            <a:r>
              <a:rPr lang="en-GB" sz="4300" dirty="0" err="1"/>
              <a:t>Wessinger</a:t>
            </a:r>
            <a:r>
              <a:rPr lang="en-GB" sz="4300" dirty="0"/>
              <a:t> (ed.), </a:t>
            </a:r>
            <a:r>
              <a:rPr lang="en-GB" sz="4300" i="1" dirty="0"/>
              <a:t>The Oxford Handbook of </a:t>
            </a:r>
            <a:r>
              <a:rPr lang="en-GB" sz="4300" i="1" dirty="0" smtClean="0"/>
              <a:t>Millennialism</a:t>
            </a:r>
            <a:r>
              <a:rPr lang="en-GB" sz="4300" dirty="0"/>
              <a:t> </a:t>
            </a:r>
            <a:r>
              <a:rPr lang="en-GB" sz="4300" dirty="0" smtClean="0"/>
              <a:t>(New </a:t>
            </a:r>
            <a:r>
              <a:rPr lang="en-GB" sz="4300" dirty="0"/>
              <a:t>York: Oxford University </a:t>
            </a:r>
            <a:r>
              <a:rPr lang="en-GB" sz="4300" dirty="0" smtClean="0"/>
              <a:t>Press), 2011, </a:t>
            </a:r>
            <a:r>
              <a:rPr lang="en-GB" sz="4300" dirty="0"/>
              <a:t>pp. 611–27.</a:t>
            </a:r>
            <a:endParaRPr lang="en-GB" sz="4300" dirty="0" smtClean="0"/>
          </a:p>
          <a:p>
            <a:pPr algn="just">
              <a:buFontTx/>
              <a:buChar char="-"/>
            </a:pPr>
            <a:endParaRPr lang="en-GB" sz="4300" dirty="0"/>
          </a:p>
          <a:p>
            <a:pPr algn="just"/>
            <a:r>
              <a:rPr lang="en-GB" sz="4300" smtClean="0"/>
              <a:t>Ostwalt</a:t>
            </a:r>
            <a:r>
              <a:rPr lang="en-GB" sz="4300" dirty="0"/>
              <a:t>, Conrad E</a:t>
            </a:r>
            <a:r>
              <a:rPr lang="en-GB" sz="4300" dirty="0" smtClean="0"/>
              <a:t>., </a:t>
            </a:r>
            <a:r>
              <a:rPr lang="en-GB" sz="4300" dirty="0"/>
              <a:t>‘Visions of the end: Secular apocalypse in recent Hollywood film’, </a:t>
            </a:r>
            <a:r>
              <a:rPr lang="en-GB" sz="4300" i="1" dirty="0"/>
              <a:t>Journal of Religion and Film</a:t>
            </a:r>
            <a:r>
              <a:rPr lang="en-GB" sz="4300" dirty="0"/>
              <a:t>, 2: </a:t>
            </a:r>
            <a:r>
              <a:rPr lang="en-GB" sz="4300" dirty="0" smtClean="0"/>
              <a:t>1 (April 1998), 1–13.</a:t>
            </a:r>
          </a:p>
          <a:p>
            <a:pPr algn="just"/>
            <a:endParaRPr lang="en-GB" sz="4300" dirty="0"/>
          </a:p>
          <a:p>
            <a:pPr algn="just"/>
            <a:r>
              <a:rPr lang="en-GB" sz="4300" dirty="0"/>
              <a:t>Newport, Kenneth G. C. and Wallis, </a:t>
            </a:r>
            <a:r>
              <a:rPr lang="en-GB" sz="4300" dirty="0" smtClean="0"/>
              <a:t>J., </a:t>
            </a:r>
            <a:r>
              <a:rPr lang="en-GB" sz="4300" i="1" dirty="0"/>
              <a:t>The End all Around Us: Apocalyptic Texts and Popular </a:t>
            </a:r>
            <a:r>
              <a:rPr lang="en-GB" sz="4300" i="1" dirty="0" smtClean="0"/>
              <a:t>Culture</a:t>
            </a:r>
            <a:r>
              <a:rPr lang="en-GB" sz="4300" dirty="0"/>
              <a:t> </a:t>
            </a:r>
            <a:r>
              <a:rPr lang="en-GB" sz="4300" dirty="0" smtClean="0"/>
              <a:t>(Oxford</a:t>
            </a:r>
            <a:r>
              <a:rPr lang="en-GB" sz="4300" dirty="0"/>
              <a:t>: </a:t>
            </a:r>
            <a:r>
              <a:rPr lang="en-GB" sz="4300" dirty="0" smtClean="0"/>
              <a:t>Routledge, 2009)</a:t>
            </a:r>
          </a:p>
          <a:p>
            <a:pPr algn="just"/>
            <a:endParaRPr lang="en-GB" sz="4300" dirty="0"/>
          </a:p>
          <a:p>
            <a:pPr algn="just"/>
            <a:r>
              <a:rPr lang="en-GB" sz="4300" dirty="0" err="1"/>
              <a:t>Quinby</a:t>
            </a:r>
            <a:r>
              <a:rPr lang="en-GB" sz="4300" dirty="0"/>
              <a:t>, </a:t>
            </a:r>
            <a:r>
              <a:rPr lang="en-GB" sz="4300" dirty="0" smtClean="0"/>
              <a:t>L., </a:t>
            </a:r>
            <a:r>
              <a:rPr lang="en-GB" sz="4300" dirty="0"/>
              <a:t>and Wallis, </a:t>
            </a:r>
            <a:r>
              <a:rPr lang="en-GB" sz="4300" dirty="0" smtClean="0"/>
              <a:t>J. </a:t>
            </a:r>
            <a:r>
              <a:rPr lang="en-GB" sz="4300" dirty="0"/>
              <a:t>(</a:t>
            </a:r>
            <a:r>
              <a:rPr lang="en-GB" sz="4300" dirty="0" smtClean="0"/>
              <a:t>eds.), </a:t>
            </a:r>
            <a:r>
              <a:rPr lang="en-GB" sz="4300" i="1" dirty="0"/>
              <a:t>Reel Revelations Apocalypse and Film: Apocalypse and Popular </a:t>
            </a:r>
            <a:r>
              <a:rPr lang="en-GB" sz="4300" i="1" dirty="0" smtClean="0"/>
              <a:t>Culture</a:t>
            </a:r>
            <a:r>
              <a:rPr lang="en-GB" sz="4300" dirty="0"/>
              <a:t> </a:t>
            </a:r>
            <a:r>
              <a:rPr lang="en-GB" sz="4300" dirty="0" smtClean="0"/>
              <a:t>(New </a:t>
            </a:r>
            <a:r>
              <a:rPr lang="en-GB" sz="4300" dirty="0"/>
              <a:t>Haven: Phoenix Press</a:t>
            </a:r>
            <a:r>
              <a:rPr lang="en-GB" sz="4300" dirty="0" smtClean="0"/>
              <a:t>., 2010)</a:t>
            </a:r>
          </a:p>
          <a:p>
            <a:pPr algn="just">
              <a:buFontTx/>
              <a:buChar char="-"/>
            </a:pPr>
            <a:endParaRPr lang="en-GB" sz="4300" dirty="0"/>
          </a:p>
          <a:p>
            <a:pPr algn="just"/>
            <a:r>
              <a:rPr lang="en-GB" sz="4300" dirty="0" err="1"/>
              <a:t>Reinhartz</a:t>
            </a:r>
            <a:r>
              <a:rPr lang="en-GB" sz="4300" dirty="0"/>
              <a:t>, A., </a:t>
            </a:r>
            <a:r>
              <a:rPr lang="en-GB" sz="4300" i="1" dirty="0"/>
              <a:t>Bible and Cinema: An Introduction </a:t>
            </a:r>
            <a:r>
              <a:rPr lang="en-GB" sz="4300" dirty="0"/>
              <a:t>(London and New York: Routledge, 2013)</a:t>
            </a:r>
          </a:p>
          <a:p>
            <a:pPr marL="0" indent="0" algn="just">
              <a:buNone/>
            </a:pPr>
            <a:endParaRPr lang="en-GB" sz="4300" dirty="0"/>
          </a:p>
          <a:p>
            <a:pPr algn="just"/>
            <a:r>
              <a:rPr lang="en-GB" sz="4300" dirty="0"/>
              <a:t>Rowland, C., </a:t>
            </a:r>
            <a:r>
              <a:rPr lang="en-GB" sz="4300" i="1" dirty="0"/>
              <a:t>The Open Heaven: A Study of Apocalyptic in Judaism and Early Christianity </a:t>
            </a:r>
            <a:r>
              <a:rPr lang="en-GB" sz="4300" dirty="0"/>
              <a:t>(New York: Crossroad, 1982</a:t>
            </a:r>
            <a:r>
              <a:rPr lang="en-GB" sz="4300" dirty="0" smtClean="0"/>
              <a:t>)</a:t>
            </a:r>
          </a:p>
          <a:p>
            <a:pPr algn="just"/>
            <a:endParaRPr lang="en-GB" dirty="0"/>
          </a:p>
        </p:txBody>
      </p:sp>
    </p:spTree>
    <p:extLst>
      <p:ext uri="{BB962C8B-B14F-4D97-AF65-F5344CB8AC3E}">
        <p14:creationId xmlns:p14="http://schemas.microsoft.com/office/powerpoint/2010/main" val="366110025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345</TotalTime>
  <Words>1403</Words>
  <Application>Microsoft Office PowerPoint</Application>
  <PresentationFormat>On-screen Show (4:3)</PresentationFormat>
  <Paragraphs>70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Civic</vt:lpstr>
      <vt:lpstr>Apocalypse in Film</vt:lpstr>
      <vt:lpstr>Apocalypse in Film</vt:lpstr>
      <vt:lpstr>PowerPoint Presentation</vt:lpstr>
      <vt:lpstr>PowerPoint Presentation</vt:lpstr>
      <vt:lpstr>The Influence of Apocalyptic</vt:lpstr>
      <vt:lpstr>Apocalyptic as Literary Genre</vt:lpstr>
      <vt:lpstr>Apocalyptic as Literary Genre</vt:lpstr>
      <vt:lpstr>Apocalypse in Film</vt:lpstr>
      <vt:lpstr>Case Study: Knowing (2009)</vt:lpstr>
      <vt:lpstr>Knowing: Religious and Biblical Themes and References</vt:lpstr>
      <vt:lpstr>2 Peter 3:7-13</vt:lpstr>
      <vt:lpstr>Ezekiel 1</vt:lpstr>
      <vt:lpstr>1 Thessalonians 4:14-17</vt:lpstr>
      <vt:lpstr>Revelation 21-22</vt:lpstr>
      <vt:lpstr>Further 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Apocalypse in Film</dc:title>
  <dc:creator>Rhodri Thomas</dc:creator>
  <cp:lastModifiedBy>Rhodri Thomas</cp:lastModifiedBy>
  <cp:revision>20</cp:revision>
  <dcterms:created xsi:type="dcterms:W3CDTF">2019-05-22T12:06:56Z</dcterms:created>
  <dcterms:modified xsi:type="dcterms:W3CDTF">2019-05-24T22:33:24Z</dcterms:modified>
</cp:coreProperties>
</file>