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1"/>
  </p:notesMasterIdLst>
  <p:handoutMasterIdLst>
    <p:handoutMasterId r:id="rId32"/>
  </p:handoutMasterIdLst>
  <p:sldIdLst>
    <p:sldId id="392" r:id="rId2"/>
    <p:sldId id="286" r:id="rId3"/>
    <p:sldId id="259" r:id="rId4"/>
    <p:sldId id="263" r:id="rId5"/>
    <p:sldId id="266" r:id="rId6"/>
    <p:sldId id="268" r:id="rId7"/>
    <p:sldId id="269" r:id="rId8"/>
    <p:sldId id="270" r:id="rId9"/>
    <p:sldId id="300" r:id="rId10"/>
    <p:sldId id="271" r:id="rId11"/>
    <p:sldId id="272" r:id="rId12"/>
    <p:sldId id="274" r:id="rId13"/>
    <p:sldId id="308" r:id="rId14"/>
    <p:sldId id="278" r:id="rId15"/>
    <p:sldId id="307" r:id="rId16"/>
    <p:sldId id="279" r:id="rId17"/>
    <p:sldId id="282" r:id="rId18"/>
    <p:sldId id="284" r:id="rId19"/>
    <p:sldId id="304" r:id="rId20"/>
    <p:sldId id="292" r:id="rId21"/>
    <p:sldId id="293" r:id="rId22"/>
    <p:sldId id="294" r:id="rId23"/>
    <p:sldId id="301" r:id="rId24"/>
    <p:sldId id="295" r:id="rId25"/>
    <p:sldId id="302" r:id="rId26"/>
    <p:sldId id="306" r:id="rId27"/>
    <p:sldId id="393" r:id="rId28"/>
    <p:sldId id="369" r:id="rId29"/>
    <p:sldId id="391" r:id="rId30"/>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130" autoAdjust="0"/>
    <p:restoredTop sz="69775" autoAdjust="0"/>
  </p:normalViewPr>
  <p:slideViewPr>
    <p:cSldViewPr>
      <p:cViewPr varScale="1">
        <p:scale>
          <a:sx n="73" d="100"/>
          <a:sy n="73" d="100"/>
        </p:scale>
        <p:origin x="832" y="48"/>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dirty="0"/>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dirty="0"/>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dirty="0"/>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dirty="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dirty="0"/>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6</a:t>
            </a:fld>
            <a:endParaRPr lang="en-GB" altLang="en-US" dirty="0"/>
          </a:p>
        </p:txBody>
      </p:sp>
    </p:spTree>
    <p:extLst>
      <p:ext uri="{BB962C8B-B14F-4D97-AF65-F5344CB8AC3E}">
        <p14:creationId xmlns:p14="http://schemas.microsoft.com/office/powerpoint/2010/main" val="40589801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a:t>
            </a:r>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9</a:t>
            </a:fld>
            <a:endParaRPr lang="en-GB" altLang="en-US" dirty="0"/>
          </a:p>
        </p:txBody>
      </p:sp>
    </p:spTree>
    <p:extLst>
      <p:ext uri="{BB962C8B-B14F-4D97-AF65-F5344CB8AC3E}">
        <p14:creationId xmlns:p14="http://schemas.microsoft.com/office/powerpoint/2010/main" val="6425218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11</a:t>
            </a:fld>
            <a:endParaRPr lang="en-GB" altLang="en-US" dirty="0"/>
          </a:p>
        </p:txBody>
      </p:sp>
    </p:spTree>
    <p:extLst>
      <p:ext uri="{BB962C8B-B14F-4D97-AF65-F5344CB8AC3E}">
        <p14:creationId xmlns:p14="http://schemas.microsoft.com/office/powerpoint/2010/main" val="8167402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28</a:t>
            </a:fld>
            <a:endParaRPr kumimoji="0" lang="en-GB" altLang="en-US" dirty="0"/>
          </a:p>
        </p:txBody>
      </p:sp>
    </p:spTree>
    <p:extLst>
      <p:ext uri="{BB962C8B-B14F-4D97-AF65-F5344CB8AC3E}">
        <p14:creationId xmlns:p14="http://schemas.microsoft.com/office/powerpoint/2010/main" val="24655357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29</a:t>
            </a:fld>
            <a:endParaRPr kumimoji="0" lang="en-GB" altLang="en-US" dirty="0"/>
          </a:p>
        </p:txBody>
      </p:sp>
    </p:spTree>
    <p:extLst>
      <p:ext uri="{BB962C8B-B14F-4D97-AF65-F5344CB8AC3E}">
        <p14:creationId xmlns:p14="http://schemas.microsoft.com/office/powerpoint/2010/main" val="7006348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19/03/2023</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19/03/2023</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19/03/2023</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19/03/2023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19/03/2023</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19/03/2023</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19/03/2023</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19/03/2023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19/03/2023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19/03/2023</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19/03/2023</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19/03/2023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s://www.youtube.com/watch?v=s5jlNi03m7s"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www.youtube.com/watch?v=85RVEas4AXs" TargetMode="External"/><Relationship Id="rId2" Type="http://schemas.openxmlformats.org/officeDocument/2006/relationships/slideLayout" Target="../slideLayouts/slideLayout2.xml"/><Relationship Id="rId1" Type="http://schemas.openxmlformats.org/officeDocument/2006/relationships/video" Target="https://www.youtube.com/embed/85RVEas4AXs?feature=oembed" TargetMode="External"/><Relationship Id="rId4" Type="http://schemas.openxmlformats.org/officeDocument/2006/relationships/image" Target="../media/image6.jpeg"/></Relationships>
</file>

<file path=ppt/slides/_rels/slide2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14885" y="476672"/>
            <a:ext cx="7772400" cy="1512888"/>
          </a:xfrm>
        </p:spPr>
        <p:txBody>
          <a:bodyPr/>
          <a:lstStyle/>
          <a:p>
            <a:pPr eaLnBrk="1" hangingPunct="1"/>
            <a:r>
              <a:rPr lang="en-GB" b="1" dirty="0"/>
              <a:t>LCMB7000</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983432" y="3933056"/>
            <a:ext cx="10657184" cy="19959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b="1" dirty="0">
                <a:solidFill>
                  <a:schemeClr val="bg1"/>
                </a:solidFill>
              </a:rPr>
              <a:t>Week 6</a:t>
            </a:r>
          </a:p>
          <a:p>
            <a:pPr eaLnBrk="1" hangingPunct="1"/>
            <a:r>
              <a:rPr lang="en-GB" altLang="en-US" sz="4000" b="1" spc="50" dirty="0">
                <a:ln w="9525" cmpd="sng">
                  <a:solidFill>
                    <a:schemeClr val="accent1"/>
                  </a:solidFill>
                  <a:prstDash val="solid"/>
                </a:ln>
                <a:solidFill>
                  <a:srgbClr val="70AD47">
                    <a:tint val="1000"/>
                  </a:srgbClr>
                </a:solidFill>
                <a:effectLst>
                  <a:glow rad="38100">
                    <a:schemeClr val="accent1">
                      <a:alpha val="40000"/>
                    </a:schemeClr>
                  </a:glow>
                </a:effectLst>
              </a:rPr>
              <a:t>Training, Learning, Talent Management, and Development </a:t>
            </a: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335360" y="2293962"/>
            <a:ext cx="11521280" cy="14401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4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 </a:t>
            </a:r>
            <a:r>
              <a:rPr lang="en-GB" sz="6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Human Resource Management</a:t>
            </a:r>
            <a:endParaRPr lang="en-GB" altLang="en-US" sz="36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30673308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5944"/>
            <a:ext cx="11327432" cy="1143000"/>
          </a:xfrm>
        </p:spPr>
        <p:txBody>
          <a:bodyPr>
            <a:normAutofit/>
          </a:bodyPr>
          <a:lstStyle/>
          <a:p>
            <a:r>
              <a:rPr lang="en-US" b="1" dirty="0">
                <a:solidFill>
                  <a:srgbClr val="003399"/>
                </a:solidFill>
              </a:rPr>
              <a:t>The Need for Training and Development</a:t>
            </a:r>
          </a:p>
        </p:txBody>
      </p:sp>
      <p:sp>
        <p:nvSpPr>
          <p:cNvPr id="4" name="Content Placeholder 3"/>
          <p:cNvSpPr>
            <a:spLocks noGrp="1"/>
          </p:cNvSpPr>
          <p:nvPr>
            <p:ph idx="1"/>
          </p:nvPr>
        </p:nvSpPr>
        <p:spPr>
          <a:xfrm>
            <a:off x="609600" y="1412776"/>
            <a:ext cx="10972800" cy="4104457"/>
          </a:xfrm>
        </p:spPr>
        <p:txBody>
          <a:bodyPr>
            <a:normAutofit lnSpcReduction="10000"/>
          </a:bodyPr>
          <a:lstStyle/>
          <a:p>
            <a:pPr algn="just"/>
            <a:r>
              <a:rPr lang="en-US" dirty="0"/>
              <a:t>After new employees are hired, they need to learn about the organization and its routine and processes.</a:t>
            </a:r>
          </a:p>
          <a:p>
            <a:pPr algn="just"/>
            <a:r>
              <a:rPr lang="en-US" dirty="0"/>
              <a:t>There is a relationship between training and job satisfaction.</a:t>
            </a:r>
          </a:p>
          <a:p>
            <a:pPr algn="just"/>
            <a:r>
              <a:rPr lang="en-US" dirty="0"/>
              <a:t>Effective training and development are investments, not expenses.</a:t>
            </a:r>
          </a:p>
          <a:p>
            <a:pPr algn="just"/>
            <a:r>
              <a:rPr lang="en-US" dirty="0"/>
              <a:t>Effective training pays for itself through competitive advantage and increased performance.</a:t>
            </a:r>
          </a:p>
        </p:txBody>
      </p:sp>
      <p:sp>
        <p:nvSpPr>
          <p:cNvPr id="5" name="Slide Number Placeholder 4"/>
          <p:cNvSpPr>
            <a:spLocks noGrp="1"/>
          </p:cNvSpPr>
          <p:nvPr>
            <p:ph type="sldNum" sz="quarter" idx="12"/>
          </p:nvPr>
        </p:nvSpPr>
        <p:spPr/>
        <p:txBody>
          <a:bodyPr/>
          <a:lstStyle/>
          <a:p>
            <a:fld id="{561B0F74-09A5-489A-9583-6307195A64A6}" type="slidenum">
              <a:rPr lang="en-US" smtClean="0"/>
              <a:pPr/>
              <a:t>2</a:t>
            </a:fld>
            <a:endParaRPr lang="en-US" dirty="0"/>
          </a:p>
        </p:txBody>
      </p:sp>
      <p:sp>
        <p:nvSpPr>
          <p:cNvPr id="3" name="Footer Placeholder 2">
            <a:extLst>
              <a:ext uri="{FF2B5EF4-FFF2-40B4-BE49-F238E27FC236}">
                <a16:creationId xmlns:a16="http://schemas.microsoft.com/office/drawing/2014/main" id="{D542CF2D-CE1B-4394-B665-AB4EB85539AB}"/>
              </a:ext>
            </a:extLst>
          </p:cNvPr>
          <p:cNvSpPr>
            <a:spLocks noGrp="1"/>
          </p:cNvSpPr>
          <p:nvPr>
            <p:ph type="ftr" sz="quarter" idx="3"/>
          </p:nvPr>
        </p:nvSpPr>
        <p:spPr>
          <a:xfrm>
            <a:off x="457200" y="6356349"/>
            <a:ext cx="6858000" cy="365125"/>
          </a:xfrm>
          <a:prstGeom prst="rect">
            <a:avLst/>
          </a:prstGeom>
        </p:spPr>
        <p:txBody>
          <a:bodyPr vert="horz" lIns="91440" tIns="45720" rIns="91440" bIns="45720" rtlCol="0" anchor="ctr"/>
          <a:lstStyle>
            <a:defPPr>
              <a:defRPr lang="en-US"/>
            </a:defPPr>
            <a:lvl1pPr marL="0" algn="ctr" defTabSz="914400" rtl="0" eaLnBrk="1" latinLnBrk="0" hangingPunct="1">
              <a:defRPr lang="en-IN" sz="1100" kern="1200" smtClean="0">
                <a:solidFill>
                  <a:schemeClr val="tx1"/>
                </a:solidFill>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a:t>Lussier, </a:t>
            </a:r>
            <a:r>
              <a:rPr lang="en-US" i="1"/>
              <a:t>Fundamentals of Human Resource Management, 2e</a:t>
            </a:r>
            <a:r>
              <a:rPr lang="en-US"/>
              <a:t>. © SAGE Publishing, 2020</a:t>
            </a:r>
            <a:endParaRPr lang="en-US" dirty="0"/>
          </a:p>
        </p:txBody>
      </p:sp>
    </p:spTree>
    <p:extLst>
      <p:ext uri="{BB962C8B-B14F-4D97-AF65-F5344CB8AC3E}">
        <p14:creationId xmlns:p14="http://schemas.microsoft.com/office/powerpoint/2010/main" val="17736691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24040"/>
            <a:ext cx="10972800" cy="1143000"/>
          </a:xfrm>
        </p:spPr>
        <p:txBody>
          <a:bodyPr/>
          <a:lstStyle/>
          <a:p>
            <a:r>
              <a:rPr lang="en-US" b="1" dirty="0">
                <a:solidFill>
                  <a:srgbClr val="003399"/>
                </a:solidFill>
              </a:rPr>
              <a:t>Training and Development </a:t>
            </a:r>
          </a:p>
        </p:txBody>
      </p:sp>
      <p:sp>
        <p:nvSpPr>
          <p:cNvPr id="4" name="Content Placeholder 3"/>
          <p:cNvSpPr>
            <a:spLocks noGrp="1"/>
          </p:cNvSpPr>
          <p:nvPr>
            <p:ph idx="1"/>
          </p:nvPr>
        </p:nvSpPr>
        <p:spPr>
          <a:xfrm>
            <a:off x="607602" y="1124744"/>
            <a:ext cx="10972800" cy="4608512"/>
          </a:xfrm>
        </p:spPr>
        <p:txBody>
          <a:bodyPr>
            <a:noAutofit/>
          </a:bodyPr>
          <a:lstStyle/>
          <a:p>
            <a:r>
              <a:rPr lang="en-US" sz="3600" dirty="0"/>
              <a:t>Training </a:t>
            </a:r>
          </a:p>
          <a:p>
            <a:pPr lvl="1"/>
            <a:r>
              <a:rPr lang="en-US" sz="3200" dirty="0"/>
              <a:t>Teaching employees the skills necessary to perform job duties </a:t>
            </a:r>
          </a:p>
          <a:p>
            <a:pPr lvl="1"/>
            <a:r>
              <a:rPr lang="en-US" sz="3200" dirty="0"/>
              <a:t>Train employees to provide the knowledge, skills, and abilities (KSAs) they need to succeed in their work </a:t>
            </a:r>
          </a:p>
          <a:p>
            <a:r>
              <a:rPr lang="en-US" sz="3600" dirty="0"/>
              <a:t>Employee Development </a:t>
            </a:r>
          </a:p>
          <a:p>
            <a:pPr lvl="1"/>
            <a:r>
              <a:rPr lang="en-US" sz="3200" dirty="0"/>
              <a:t>Ongoing education to improve knowledge and skills for present and future jobs within the firm </a:t>
            </a:r>
          </a:p>
        </p:txBody>
      </p:sp>
      <p:sp>
        <p:nvSpPr>
          <p:cNvPr id="5" name="Slide Number Placeholder 4"/>
          <p:cNvSpPr>
            <a:spLocks noGrp="1"/>
          </p:cNvSpPr>
          <p:nvPr>
            <p:ph type="sldNum" sz="quarter" idx="12"/>
          </p:nvPr>
        </p:nvSpPr>
        <p:spPr/>
        <p:txBody>
          <a:bodyPr/>
          <a:lstStyle/>
          <a:p>
            <a:fld id="{561B0F74-09A5-489A-9583-6307195A64A6}" type="slidenum">
              <a:rPr lang="en-US" smtClean="0"/>
              <a:pPr/>
              <a:t>3</a:t>
            </a:fld>
            <a:endParaRPr lang="en-US" dirty="0"/>
          </a:p>
        </p:txBody>
      </p:sp>
      <p:sp>
        <p:nvSpPr>
          <p:cNvPr id="3" name="Footer Placeholder 2">
            <a:extLst>
              <a:ext uri="{FF2B5EF4-FFF2-40B4-BE49-F238E27FC236}">
                <a16:creationId xmlns:a16="http://schemas.microsoft.com/office/drawing/2014/main" id="{040B6D8E-EC5F-4D10-BBE2-EA3CFED06BC4}"/>
              </a:ext>
            </a:extLst>
          </p:cNvPr>
          <p:cNvSpPr>
            <a:spLocks noGrp="1"/>
          </p:cNvSpPr>
          <p:nvPr>
            <p:ph type="ftr" sz="quarter" idx="3"/>
          </p:nvPr>
        </p:nvSpPr>
        <p:spPr>
          <a:xfrm>
            <a:off x="457200" y="6356349"/>
            <a:ext cx="6858000" cy="365125"/>
          </a:xfrm>
          <a:prstGeom prst="rect">
            <a:avLst/>
          </a:prstGeom>
        </p:spPr>
        <p:txBody>
          <a:bodyPr vert="horz" lIns="91440" tIns="45720" rIns="91440" bIns="45720" rtlCol="0" anchor="ctr"/>
          <a:lstStyle>
            <a:defPPr>
              <a:defRPr lang="en-US"/>
            </a:defPPr>
            <a:lvl1pPr marL="0" algn="ctr" defTabSz="914400" rtl="0" eaLnBrk="1" latinLnBrk="0" hangingPunct="1">
              <a:defRPr lang="en-IN" sz="1100" kern="1200" smtClean="0">
                <a:solidFill>
                  <a:schemeClr val="tx1"/>
                </a:solidFill>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a:t>Lussier, </a:t>
            </a:r>
            <a:r>
              <a:rPr lang="en-US" i="1"/>
              <a:t>Fundamentals of Human Resource Management, 2e</a:t>
            </a:r>
            <a:r>
              <a:rPr lang="en-US"/>
              <a:t>. © SAGE Publishing, 2020</a:t>
            </a:r>
            <a:endParaRPr 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36524"/>
            <a:ext cx="10972800" cy="1143000"/>
          </a:xfrm>
        </p:spPr>
        <p:txBody>
          <a:bodyPr/>
          <a:lstStyle/>
          <a:p>
            <a:r>
              <a:rPr lang="en-US" b="1" dirty="0">
                <a:solidFill>
                  <a:srgbClr val="003399"/>
                </a:solidFill>
              </a:rPr>
              <a:t>When Is Training Needed?</a:t>
            </a:r>
          </a:p>
        </p:txBody>
      </p:sp>
      <p:sp>
        <p:nvSpPr>
          <p:cNvPr id="4" name="Content Placeholder 3"/>
          <p:cNvSpPr>
            <a:spLocks noGrp="1"/>
          </p:cNvSpPr>
          <p:nvPr>
            <p:ph idx="1"/>
          </p:nvPr>
        </p:nvSpPr>
        <p:spPr>
          <a:xfrm>
            <a:off x="609600" y="1412776"/>
            <a:ext cx="10972800" cy="4104457"/>
          </a:xfrm>
        </p:spPr>
        <p:txBody>
          <a:bodyPr>
            <a:normAutofit/>
          </a:bodyPr>
          <a:lstStyle/>
          <a:p>
            <a:r>
              <a:rPr lang="en-US" dirty="0"/>
              <a:t>New Employee Onboarding </a:t>
            </a:r>
          </a:p>
          <a:p>
            <a:pPr lvl="1"/>
            <a:r>
              <a:rPr lang="en-US" sz="3000" dirty="0"/>
              <a:t>Introducing new employees to organization and their jobs. </a:t>
            </a:r>
          </a:p>
          <a:p>
            <a:r>
              <a:rPr lang="en-US" dirty="0"/>
              <a:t>New Job Requirements or Processes </a:t>
            </a:r>
          </a:p>
          <a:p>
            <a:r>
              <a:rPr lang="en-US" dirty="0"/>
              <a:t>Remediation </a:t>
            </a:r>
          </a:p>
          <a:p>
            <a:pPr lvl="1"/>
            <a:r>
              <a:rPr lang="en-US" sz="3000" dirty="0"/>
              <a:t>Correction of a deficiency or failure in a process or procedure </a:t>
            </a:r>
          </a:p>
          <a:p>
            <a:r>
              <a:rPr lang="en-US" dirty="0"/>
              <a:t>Employee Development for Advancement </a:t>
            </a:r>
          </a:p>
          <a:p>
            <a:endParaRPr lang="en-US" sz="3000" dirty="0"/>
          </a:p>
        </p:txBody>
      </p:sp>
      <p:sp>
        <p:nvSpPr>
          <p:cNvPr id="5" name="Slide Number Placeholder 4"/>
          <p:cNvSpPr>
            <a:spLocks noGrp="1"/>
          </p:cNvSpPr>
          <p:nvPr>
            <p:ph type="sldNum" sz="quarter" idx="12"/>
          </p:nvPr>
        </p:nvSpPr>
        <p:spPr/>
        <p:txBody>
          <a:bodyPr/>
          <a:lstStyle/>
          <a:p>
            <a:fld id="{561B0F74-09A5-489A-9583-6307195A64A6}" type="slidenum">
              <a:rPr lang="en-US" smtClean="0"/>
              <a:pPr/>
              <a:t>4</a:t>
            </a:fld>
            <a:endParaRPr lang="en-US" dirty="0"/>
          </a:p>
        </p:txBody>
      </p:sp>
      <p:sp>
        <p:nvSpPr>
          <p:cNvPr id="3" name="Footer Placeholder 2">
            <a:extLst>
              <a:ext uri="{FF2B5EF4-FFF2-40B4-BE49-F238E27FC236}">
                <a16:creationId xmlns:a16="http://schemas.microsoft.com/office/drawing/2014/main" id="{2F48DEC0-B0B5-494D-ABB2-C70D437FE303}"/>
              </a:ext>
            </a:extLst>
          </p:cNvPr>
          <p:cNvSpPr>
            <a:spLocks noGrp="1"/>
          </p:cNvSpPr>
          <p:nvPr>
            <p:ph type="ftr" sz="quarter" idx="3"/>
          </p:nvPr>
        </p:nvSpPr>
        <p:spPr>
          <a:xfrm>
            <a:off x="457200" y="6356349"/>
            <a:ext cx="6858000" cy="365125"/>
          </a:xfrm>
          <a:prstGeom prst="rect">
            <a:avLst/>
          </a:prstGeom>
        </p:spPr>
        <p:txBody>
          <a:bodyPr vert="horz" lIns="91440" tIns="45720" rIns="91440" bIns="45720" rtlCol="0" anchor="ctr"/>
          <a:lstStyle>
            <a:defPPr>
              <a:defRPr lang="en-US"/>
            </a:defPPr>
            <a:lvl1pPr marL="0" algn="ctr" defTabSz="914400" rtl="0" eaLnBrk="1" latinLnBrk="0" hangingPunct="1">
              <a:defRPr lang="en-IN" sz="1100" kern="1200" smtClean="0">
                <a:solidFill>
                  <a:schemeClr val="tx1"/>
                </a:solidFill>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a:t>Lussier, </a:t>
            </a:r>
            <a:r>
              <a:rPr lang="en-US" i="1"/>
              <a:t>Fundamentals of Human Resource Management, 2e</a:t>
            </a:r>
            <a:r>
              <a:rPr lang="en-US"/>
              <a:t>. © SAGE Publishing, 2020</a:t>
            </a:r>
            <a:endParaRPr lang="en-US" dirty="0"/>
          </a:p>
        </p:txBody>
      </p:sp>
    </p:spTree>
    <p:extLst>
      <p:ext uri="{BB962C8B-B14F-4D97-AF65-F5344CB8AC3E}">
        <p14:creationId xmlns:p14="http://schemas.microsoft.com/office/powerpoint/2010/main" val="5729738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A circular flow chart shows the training process in five steps.&#10;&#10;The steps are as below.&#10;1. Assessing the Needs for Training and Development&#10;2. Selecting How to Shape Behavior Through Training and Development&#10;3. Designing the Training and Development&#10;4. Delivering the Training and Development&#10;5. Assessing the Training and Development&#10;&#10;&#10;" title="EXHIBIT 7.1 The Training Proces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65205" y="908720"/>
            <a:ext cx="6661590" cy="47774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itle 1"/>
          <p:cNvSpPr>
            <a:spLocks noGrp="1"/>
          </p:cNvSpPr>
          <p:nvPr>
            <p:ph type="title"/>
          </p:nvPr>
        </p:nvSpPr>
        <p:spPr>
          <a:xfrm>
            <a:off x="1981200" y="127822"/>
            <a:ext cx="8229600" cy="997902"/>
          </a:xfrm>
        </p:spPr>
        <p:txBody>
          <a:bodyPr>
            <a:normAutofit/>
          </a:bodyPr>
          <a:lstStyle/>
          <a:p>
            <a:pPr algn="ctr"/>
            <a:r>
              <a:rPr lang="en-US" b="1" dirty="0">
                <a:solidFill>
                  <a:srgbClr val="003399"/>
                </a:solidFill>
              </a:rPr>
              <a:t>The Training Process</a:t>
            </a:r>
            <a:endParaRPr lang="en-US" dirty="0">
              <a:solidFill>
                <a:srgbClr val="003399"/>
              </a:solidFill>
            </a:endParaRPr>
          </a:p>
        </p:txBody>
      </p:sp>
      <p:sp>
        <p:nvSpPr>
          <p:cNvPr id="5" name="Slide Number Placeholder 4"/>
          <p:cNvSpPr>
            <a:spLocks noGrp="1"/>
          </p:cNvSpPr>
          <p:nvPr>
            <p:ph type="sldNum" sz="quarter" idx="12"/>
          </p:nvPr>
        </p:nvSpPr>
        <p:spPr/>
        <p:txBody>
          <a:bodyPr/>
          <a:lstStyle/>
          <a:p>
            <a:fld id="{561B0F74-09A5-489A-9583-6307195A64A6}" type="slidenum">
              <a:rPr lang="en-US" smtClean="0"/>
              <a:pPr/>
              <a:t>5</a:t>
            </a:fld>
            <a:endParaRPr lang="en-US" dirty="0"/>
          </a:p>
        </p:txBody>
      </p:sp>
      <p:sp>
        <p:nvSpPr>
          <p:cNvPr id="3" name="Footer Placeholder 2">
            <a:extLst>
              <a:ext uri="{FF2B5EF4-FFF2-40B4-BE49-F238E27FC236}">
                <a16:creationId xmlns:a16="http://schemas.microsoft.com/office/drawing/2014/main" id="{2B0D19C2-0E1D-45DF-B1CE-3F14206B0BC2}"/>
              </a:ext>
            </a:extLst>
          </p:cNvPr>
          <p:cNvSpPr>
            <a:spLocks noGrp="1"/>
          </p:cNvSpPr>
          <p:nvPr>
            <p:ph type="ftr" sz="quarter" idx="3"/>
          </p:nvPr>
        </p:nvSpPr>
        <p:spPr>
          <a:xfrm>
            <a:off x="457200" y="6356349"/>
            <a:ext cx="6858000" cy="365125"/>
          </a:xfrm>
          <a:prstGeom prst="rect">
            <a:avLst/>
          </a:prstGeom>
        </p:spPr>
        <p:txBody>
          <a:bodyPr vert="horz" lIns="91440" tIns="45720" rIns="91440" bIns="45720" rtlCol="0" anchor="ctr"/>
          <a:lstStyle>
            <a:defPPr>
              <a:defRPr lang="en-US"/>
            </a:defPPr>
            <a:lvl1pPr marL="0" algn="ctr" defTabSz="914400" rtl="0" eaLnBrk="1" latinLnBrk="0" hangingPunct="1">
              <a:defRPr lang="en-IN" sz="1100" kern="1200" smtClean="0">
                <a:solidFill>
                  <a:schemeClr val="tx1"/>
                </a:solidFill>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a:t>Lussier, </a:t>
            </a:r>
            <a:r>
              <a:rPr lang="en-US" i="1"/>
              <a:t>Fundamentals of Human Resource Management, 2e</a:t>
            </a:r>
            <a:r>
              <a:rPr lang="en-US"/>
              <a:t>. © SAGE Publishing, 2020</a:t>
            </a:r>
            <a:endParaRPr lang="en-US" dirty="0"/>
          </a:p>
        </p:txBody>
      </p:sp>
    </p:spTree>
    <p:extLst>
      <p:ext uri="{BB962C8B-B14F-4D97-AF65-F5344CB8AC3E}">
        <p14:creationId xmlns:p14="http://schemas.microsoft.com/office/powerpoint/2010/main" val="3435426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12164"/>
            <a:ext cx="10972800" cy="1143000"/>
          </a:xfrm>
        </p:spPr>
        <p:txBody>
          <a:bodyPr/>
          <a:lstStyle/>
          <a:p>
            <a:r>
              <a:rPr lang="en-US" b="1" dirty="0">
                <a:solidFill>
                  <a:srgbClr val="003399"/>
                </a:solidFill>
              </a:rPr>
              <a:t>Needs Assessment</a:t>
            </a:r>
          </a:p>
        </p:txBody>
      </p:sp>
      <p:sp>
        <p:nvSpPr>
          <p:cNvPr id="4" name="Content Placeholder 3"/>
          <p:cNvSpPr>
            <a:spLocks noGrp="1"/>
          </p:cNvSpPr>
          <p:nvPr>
            <p:ph idx="1"/>
          </p:nvPr>
        </p:nvSpPr>
        <p:spPr>
          <a:xfrm>
            <a:off x="609600" y="1124744"/>
            <a:ext cx="10972800" cy="3917032"/>
          </a:xfrm>
        </p:spPr>
        <p:txBody>
          <a:bodyPr>
            <a:noAutofit/>
          </a:bodyPr>
          <a:lstStyle/>
          <a:p>
            <a:pPr algn="just"/>
            <a:r>
              <a:rPr lang="en-US" dirty="0"/>
              <a:t>Needs Assessment: Analyzes the difference between what is </a:t>
            </a:r>
            <a:r>
              <a:rPr lang="en-US" dirty="0">
                <a:highlight>
                  <a:srgbClr val="FFFF00"/>
                </a:highlight>
              </a:rPr>
              <a:t>occurring within the job(s) </a:t>
            </a:r>
            <a:r>
              <a:rPr lang="en-US" dirty="0"/>
              <a:t>and </a:t>
            </a:r>
            <a:r>
              <a:rPr lang="en-US" dirty="0">
                <a:highlight>
                  <a:srgbClr val="FFFF00"/>
                </a:highlight>
              </a:rPr>
              <a:t>what is required </a:t>
            </a:r>
            <a:r>
              <a:rPr lang="en-US" dirty="0"/>
              <a:t>based on firm’s operations and goals</a:t>
            </a:r>
          </a:p>
          <a:p>
            <a:pPr algn="just"/>
            <a:r>
              <a:rPr lang="en-US" dirty="0"/>
              <a:t>When Not Done Correctly</a:t>
            </a:r>
          </a:p>
          <a:p>
            <a:pPr lvl="1" algn="just"/>
            <a:r>
              <a:rPr lang="en-US" dirty="0"/>
              <a:t>Training courses may be poorly designed (e.g., cover wrong info). </a:t>
            </a:r>
          </a:p>
          <a:p>
            <a:pPr lvl="1" algn="just"/>
            <a:r>
              <a:rPr lang="en-US" dirty="0"/>
              <a:t>Wrong (e.g., not-yet-ready) employees may participate. </a:t>
            </a:r>
          </a:p>
          <a:p>
            <a:pPr lvl="1" algn="just"/>
            <a:r>
              <a:rPr lang="en-US" dirty="0"/>
              <a:t>Trainers may create programs that are unnecessary or incomplete.</a:t>
            </a:r>
          </a:p>
        </p:txBody>
      </p:sp>
      <p:sp>
        <p:nvSpPr>
          <p:cNvPr id="5" name="Slide Number Placeholder 4"/>
          <p:cNvSpPr>
            <a:spLocks noGrp="1"/>
          </p:cNvSpPr>
          <p:nvPr>
            <p:ph type="sldNum" sz="quarter" idx="12"/>
          </p:nvPr>
        </p:nvSpPr>
        <p:spPr/>
        <p:txBody>
          <a:bodyPr/>
          <a:lstStyle/>
          <a:p>
            <a:fld id="{561B0F74-09A5-489A-9583-6307195A64A6}" type="slidenum">
              <a:rPr lang="en-US" smtClean="0"/>
              <a:pPr/>
              <a:t>6</a:t>
            </a:fld>
            <a:endParaRPr lang="en-US" dirty="0"/>
          </a:p>
        </p:txBody>
      </p:sp>
      <p:sp>
        <p:nvSpPr>
          <p:cNvPr id="6" name="Footer Placeholder 5">
            <a:extLst>
              <a:ext uri="{FF2B5EF4-FFF2-40B4-BE49-F238E27FC236}">
                <a16:creationId xmlns:a16="http://schemas.microsoft.com/office/drawing/2014/main" id="{02D7A877-6748-4ED5-BD44-937ADE5532FB}"/>
              </a:ext>
            </a:extLst>
          </p:cNvPr>
          <p:cNvSpPr>
            <a:spLocks noGrp="1"/>
          </p:cNvSpPr>
          <p:nvPr>
            <p:ph type="ftr" sz="quarter" idx="3"/>
          </p:nvPr>
        </p:nvSpPr>
        <p:spPr>
          <a:xfrm>
            <a:off x="457200" y="6356349"/>
            <a:ext cx="6858000" cy="365125"/>
          </a:xfrm>
          <a:prstGeom prst="rect">
            <a:avLst/>
          </a:prstGeom>
        </p:spPr>
        <p:txBody>
          <a:bodyPr vert="horz" lIns="91440" tIns="45720" rIns="91440" bIns="45720" rtlCol="0" anchor="ctr"/>
          <a:lstStyle>
            <a:defPPr>
              <a:defRPr lang="en-US"/>
            </a:defPPr>
            <a:lvl1pPr marL="0" algn="ctr" defTabSz="914400" rtl="0" eaLnBrk="1" latinLnBrk="0" hangingPunct="1">
              <a:defRPr lang="en-IN" sz="1100" kern="1200" smtClean="0">
                <a:solidFill>
                  <a:schemeClr val="tx1"/>
                </a:solidFill>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a:t>Lussier, </a:t>
            </a:r>
            <a:r>
              <a:rPr lang="en-US" i="1"/>
              <a:t>Fundamentals of Human Resource Management, 2e</a:t>
            </a:r>
            <a:r>
              <a:rPr lang="en-US"/>
              <a:t>. © SAGE Publishing, 2020</a:t>
            </a:r>
            <a:endParaRPr lang="en-US" dirty="0"/>
          </a:p>
        </p:txBody>
      </p:sp>
    </p:spTree>
    <p:extLst>
      <p:ext uri="{BB962C8B-B14F-4D97-AF65-F5344CB8AC3E}">
        <p14:creationId xmlns:p14="http://schemas.microsoft.com/office/powerpoint/2010/main" val="13954321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24040"/>
            <a:ext cx="10972800" cy="1143000"/>
          </a:xfrm>
        </p:spPr>
        <p:txBody>
          <a:bodyPr/>
          <a:lstStyle/>
          <a:p>
            <a:r>
              <a:rPr lang="en-US" b="1" dirty="0">
                <a:solidFill>
                  <a:srgbClr val="003399"/>
                </a:solidFill>
              </a:rPr>
              <a:t>Employee Readiness</a:t>
            </a:r>
          </a:p>
        </p:txBody>
      </p:sp>
      <p:sp>
        <p:nvSpPr>
          <p:cNvPr id="4" name="Content Placeholder 3"/>
          <p:cNvSpPr>
            <a:spLocks noGrp="1"/>
          </p:cNvSpPr>
          <p:nvPr>
            <p:ph idx="1"/>
          </p:nvPr>
        </p:nvSpPr>
        <p:spPr/>
        <p:txBody>
          <a:bodyPr>
            <a:normAutofit fontScale="92500" lnSpcReduction="10000"/>
          </a:bodyPr>
          <a:lstStyle/>
          <a:p>
            <a:r>
              <a:rPr lang="en-US" dirty="0"/>
              <a:t>Ability</a:t>
            </a:r>
          </a:p>
          <a:p>
            <a:pPr lvl="1"/>
            <a:r>
              <a:rPr lang="en-US" dirty="0"/>
              <a:t>Organizations have to determine whether or not employees feel they are able to participate in the training process.</a:t>
            </a:r>
          </a:p>
          <a:p>
            <a:pPr lvl="1"/>
            <a:r>
              <a:rPr lang="en-US" dirty="0"/>
              <a:t>Do they believe they can do it?</a:t>
            </a:r>
          </a:p>
          <a:p>
            <a:pPr lvl="1"/>
            <a:r>
              <a:rPr lang="en-US" dirty="0"/>
              <a:t>Managers must match abilities to jobs.</a:t>
            </a:r>
          </a:p>
          <a:p>
            <a:r>
              <a:rPr lang="en-US" dirty="0"/>
              <a:t>Willingness</a:t>
            </a:r>
          </a:p>
          <a:p>
            <a:pPr lvl="1"/>
            <a:r>
              <a:rPr lang="en-US" dirty="0"/>
              <a:t>Are employees willing (motivated) to learn what’s taught in a training program?</a:t>
            </a:r>
          </a:p>
          <a:p>
            <a:pPr marL="457200" lvl="1" indent="0">
              <a:buNone/>
            </a:pPr>
            <a:r>
              <a:rPr lang="en-US" dirty="0"/>
              <a:t>And, continuity !</a:t>
            </a:r>
          </a:p>
          <a:p>
            <a:endParaRPr lang="en-US" dirty="0"/>
          </a:p>
        </p:txBody>
      </p:sp>
      <p:sp>
        <p:nvSpPr>
          <p:cNvPr id="5" name="Slide Number Placeholder 4"/>
          <p:cNvSpPr>
            <a:spLocks noGrp="1"/>
          </p:cNvSpPr>
          <p:nvPr>
            <p:ph type="sldNum" sz="quarter" idx="12"/>
          </p:nvPr>
        </p:nvSpPr>
        <p:spPr/>
        <p:txBody>
          <a:bodyPr/>
          <a:lstStyle/>
          <a:p>
            <a:fld id="{561B0F74-09A5-489A-9583-6307195A64A6}" type="slidenum">
              <a:rPr lang="en-US" smtClean="0"/>
              <a:pPr/>
              <a:t>7</a:t>
            </a:fld>
            <a:endParaRPr lang="en-US" dirty="0"/>
          </a:p>
        </p:txBody>
      </p:sp>
      <p:sp>
        <p:nvSpPr>
          <p:cNvPr id="6" name="Footer Placeholder 5">
            <a:extLst>
              <a:ext uri="{FF2B5EF4-FFF2-40B4-BE49-F238E27FC236}">
                <a16:creationId xmlns:a16="http://schemas.microsoft.com/office/drawing/2014/main" id="{A726B3F3-D6D5-4F85-BD3F-2877E87E121A}"/>
              </a:ext>
            </a:extLst>
          </p:cNvPr>
          <p:cNvSpPr>
            <a:spLocks noGrp="1"/>
          </p:cNvSpPr>
          <p:nvPr>
            <p:ph type="ftr" sz="quarter" idx="3"/>
          </p:nvPr>
        </p:nvSpPr>
        <p:spPr>
          <a:xfrm>
            <a:off x="457200" y="6356349"/>
            <a:ext cx="6858000" cy="365125"/>
          </a:xfrm>
          <a:prstGeom prst="rect">
            <a:avLst/>
          </a:prstGeom>
        </p:spPr>
        <p:txBody>
          <a:bodyPr vert="horz" lIns="91440" tIns="45720" rIns="91440" bIns="45720" rtlCol="0" anchor="ctr"/>
          <a:lstStyle>
            <a:defPPr>
              <a:defRPr lang="en-US"/>
            </a:defPPr>
            <a:lvl1pPr marL="0" algn="ctr" defTabSz="914400" rtl="0" eaLnBrk="1" latinLnBrk="0" hangingPunct="1">
              <a:defRPr lang="en-IN" sz="1100" kern="1200" smtClean="0">
                <a:solidFill>
                  <a:schemeClr val="tx1"/>
                </a:solidFill>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a:t>Lussier, </a:t>
            </a:r>
            <a:r>
              <a:rPr lang="en-US" i="1"/>
              <a:t>Fundamentals of Human Resource Management, 2e</a:t>
            </a:r>
            <a:r>
              <a:rPr lang="en-US"/>
              <a:t>. © SAGE Publishing, 2020</a:t>
            </a:r>
            <a:endParaRPr lang="en-US" dirty="0"/>
          </a:p>
        </p:txBody>
      </p:sp>
    </p:spTree>
    <p:extLst>
      <p:ext uri="{BB962C8B-B14F-4D97-AF65-F5344CB8AC3E}">
        <p14:creationId xmlns:p14="http://schemas.microsoft.com/office/powerpoint/2010/main" val="1056303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24040"/>
            <a:ext cx="10972800" cy="1143000"/>
          </a:xfrm>
        </p:spPr>
        <p:txBody>
          <a:bodyPr/>
          <a:lstStyle/>
          <a:p>
            <a:r>
              <a:rPr lang="en-US" b="1" dirty="0">
                <a:solidFill>
                  <a:srgbClr val="003399"/>
                </a:solidFill>
              </a:rPr>
              <a:t>Learning</a:t>
            </a:r>
          </a:p>
        </p:txBody>
      </p:sp>
      <p:sp>
        <p:nvSpPr>
          <p:cNvPr id="4" name="Content Placeholder 3"/>
          <p:cNvSpPr>
            <a:spLocks noGrp="1"/>
          </p:cNvSpPr>
          <p:nvPr>
            <p:ph idx="1"/>
          </p:nvPr>
        </p:nvSpPr>
        <p:spPr>
          <a:xfrm>
            <a:off x="609600" y="1052736"/>
            <a:ext cx="10972800" cy="4464497"/>
          </a:xfrm>
        </p:spPr>
        <p:txBody>
          <a:bodyPr/>
          <a:lstStyle/>
          <a:p>
            <a:pPr marL="0" indent="0">
              <a:buNone/>
            </a:pPr>
            <a:r>
              <a:rPr lang="en-US" dirty="0"/>
              <a:t>Learning is any relatively permanent change in behavior that occurs as a result of experience or practice.</a:t>
            </a:r>
          </a:p>
          <a:p>
            <a:r>
              <a:rPr lang="en-GB" i="0" dirty="0">
                <a:solidFill>
                  <a:srgbClr val="58595B"/>
                </a:solidFill>
                <a:effectLst/>
                <a:latin typeface="Open Sans" panose="020B0606030504020204" pitchFamily="34" charset="0"/>
              </a:rPr>
              <a:t>A learning and development (L&amp;D) strategy sets out the workforce capabilities, skills and competencies the organisation needs, and how they can be developed to ensure a sustainable, successful organisation.</a:t>
            </a:r>
          </a:p>
          <a:p>
            <a:r>
              <a:rPr lang="en-GB" i="0" dirty="0">
                <a:solidFill>
                  <a:srgbClr val="58595B"/>
                </a:solidFill>
                <a:effectLst/>
                <a:latin typeface="Open Sans" panose="020B0606030504020204" pitchFamily="34" charset="0"/>
              </a:rPr>
              <a:t>The core of an L&amp;D strategy will show how the organisation’s performance needs are met through the development of its employees.</a:t>
            </a:r>
            <a:endParaRPr lang="en-US" dirty="0"/>
          </a:p>
        </p:txBody>
      </p:sp>
      <p:sp>
        <p:nvSpPr>
          <p:cNvPr id="5" name="Slide Number Placeholder 4"/>
          <p:cNvSpPr>
            <a:spLocks noGrp="1"/>
          </p:cNvSpPr>
          <p:nvPr>
            <p:ph type="sldNum" sz="quarter" idx="12"/>
          </p:nvPr>
        </p:nvSpPr>
        <p:spPr/>
        <p:txBody>
          <a:bodyPr/>
          <a:lstStyle/>
          <a:p>
            <a:fld id="{561B0F74-09A5-489A-9583-6307195A64A6}" type="slidenum">
              <a:rPr lang="en-US" smtClean="0"/>
              <a:pPr/>
              <a:t>8</a:t>
            </a:fld>
            <a:endParaRPr lang="en-US" dirty="0"/>
          </a:p>
        </p:txBody>
      </p:sp>
      <p:sp>
        <p:nvSpPr>
          <p:cNvPr id="6" name="Footer Placeholder 5">
            <a:extLst>
              <a:ext uri="{FF2B5EF4-FFF2-40B4-BE49-F238E27FC236}">
                <a16:creationId xmlns:a16="http://schemas.microsoft.com/office/drawing/2014/main" id="{93406AD6-9329-4D42-9E1E-921B35DDFA8F}"/>
              </a:ext>
            </a:extLst>
          </p:cNvPr>
          <p:cNvSpPr>
            <a:spLocks noGrp="1"/>
          </p:cNvSpPr>
          <p:nvPr>
            <p:ph type="ftr" sz="quarter" idx="3"/>
          </p:nvPr>
        </p:nvSpPr>
        <p:spPr>
          <a:xfrm>
            <a:off x="457200" y="6356349"/>
            <a:ext cx="6858000" cy="365125"/>
          </a:xfrm>
          <a:prstGeom prst="rect">
            <a:avLst/>
          </a:prstGeom>
        </p:spPr>
        <p:txBody>
          <a:bodyPr vert="horz" lIns="91440" tIns="45720" rIns="91440" bIns="45720" rtlCol="0" anchor="ctr"/>
          <a:lstStyle>
            <a:defPPr>
              <a:defRPr lang="en-US"/>
            </a:defPPr>
            <a:lvl1pPr marL="0" algn="ctr" defTabSz="914400" rtl="0" eaLnBrk="1" latinLnBrk="0" hangingPunct="1">
              <a:defRPr lang="en-IN" sz="1100" kern="1200" smtClean="0">
                <a:solidFill>
                  <a:schemeClr val="tx1"/>
                </a:solidFill>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a:t>Lussier, </a:t>
            </a:r>
            <a:r>
              <a:rPr lang="en-US" i="1"/>
              <a:t>Fundamentals of Human Resource Management, 2e</a:t>
            </a:r>
            <a:r>
              <a:rPr lang="en-US"/>
              <a:t>. © SAGE Publishing, 2020</a:t>
            </a:r>
            <a:endParaRPr lang="en-US" dirty="0"/>
          </a:p>
        </p:txBody>
      </p:sp>
    </p:spTree>
    <p:extLst>
      <p:ext uri="{BB962C8B-B14F-4D97-AF65-F5344CB8AC3E}">
        <p14:creationId xmlns:p14="http://schemas.microsoft.com/office/powerpoint/2010/main" val="667860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64183"/>
            <a:ext cx="10972800" cy="1143000"/>
          </a:xfrm>
        </p:spPr>
        <p:txBody>
          <a:bodyPr>
            <a:normAutofit/>
          </a:bodyPr>
          <a:lstStyle/>
          <a:p>
            <a:r>
              <a:rPr lang="en-US" b="1" dirty="0">
                <a:solidFill>
                  <a:srgbClr val="003399"/>
                </a:solidFill>
              </a:rPr>
              <a:t>Learning Theories</a:t>
            </a:r>
          </a:p>
        </p:txBody>
      </p:sp>
      <p:sp>
        <p:nvSpPr>
          <p:cNvPr id="3" name="Content Placeholder 2"/>
          <p:cNvSpPr>
            <a:spLocks noGrp="1"/>
          </p:cNvSpPr>
          <p:nvPr>
            <p:ph idx="1"/>
          </p:nvPr>
        </p:nvSpPr>
        <p:spPr>
          <a:xfrm>
            <a:off x="609600" y="1196752"/>
            <a:ext cx="10972800" cy="4320481"/>
          </a:xfrm>
        </p:spPr>
        <p:txBody>
          <a:bodyPr/>
          <a:lstStyle/>
          <a:p>
            <a:pPr marL="0" indent="0">
              <a:buNone/>
            </a:pPr>
            <a:r>
              <a:rPr lang="en-US" dirty="0"/>
              <a:t>- </a:t>
            </a:r>
            <a:r>
              <a:rPr lang="en-US" b="1" dirty="0"/>
              <a:t>Transformative</a:t>
            </a:r>
            <a:r>
              <a:rPr lang="en-US" dirty="0"/>
              <a:t> learning theory – new info can change our worldview through critical reflection</a:t>
            </a:r>
          </a:p>
          <a:p>
            <a:pPr>
              <a:buFontTx/>
              <a:buChar char="-"/>
            </a:pPr>
            <a:r>
              <a:rPr lang="en-US" b="1" dirty="0"/>
              <a:t>Social </a:t>
            </a:r>
            <a:r>
              <a:rPr lang="en-US" dirty="0"/>
              <a:t>learning theory – incorporates some of the tacit tenets of peer pressure. Sometimes to emulate others and at other times to distinguish/</a:t>
            </a:r>
            <a:r>
              <a:rPr lang="en-US" dirty="0" err="1"/>
              <a:t>idenitfy</a:t>
            </a:r>
            <a:r>
              <a:rPr lang="en-US" dirty="0"/>
              <a:t> themselves</a:t>
            </a:r>
          </a:p>
          <a:p>
            <a:pPr>
              <a:buFontTx/>
              <a:buChar char="-"/>
            </a:pPr>
            <a:r>
              <a:rPr lang="en-US" b="1" dirty="0" err="1"/>
              <a:t>Experiental</a:t>
            </a:r>
            <a:r>
              <a:rPr lang="en-US" b="1" dirty="0"/>
              <a:t> </a:t>
            </a:r>
            <a:r>
              <a:rPr lang="en-US" dirty="0"/>
              <a:t>learning theory - </a:t>
            </a:r>
            <a:r>
              <a:rPr lang="en-GB" b="0" i="0" dirty="0">
                <a:effectLst/>
                <a:latin typeface="Roboto" panose="02000000000000000000" pitchFamily="2" charset="0"/>
              </a:rPr>
              <a:t>emphasizes both learning about something and experiencing it so that students can apply knowledge in real-world situations.</a:t>
            </a:r>
            <a:endParaRPr lang="en-US" dirty="0"/>
          </a:p>
          <a:p>
            <a:pPr marL="0" indent="0">
              <a:buNone/>
            </a:pPr>
            <a:endParaRPr lang="en-US" dirty="0"/>
          </a:p>
        </p:txBody>
      </p:sp>
      <p:sp>
        <p:nvSpPr>
          <p:cNvPr id="4" name="Slide Number Placeholder 3"/>
          <p:cNvSpPr>
            <a:spLocks noGrp="1"/>
          </p:cNvSpPr>
          <p:nvPr>
            <p:ph type="sldNum" sz="quarter" idx="12"/>
          </p:nvPr>
        </p:nvSpPr>
        <p:spPr/>
        <p:txBody>
          <a:bodyPr/>
          <a:lstStyle/>
          <a:p>
            <a:fld id="{561B0F74-09A5-489A-9583-6307195A64A6}" type="slidenum">
              <a:rPr lang="en-US" smtClean="0"/>
              <a:pPr/>
              <a:t>9</a:t>
            </a:fld>
            <a:endParaRPr lang="en-US" dirty="0"/>
          </a:p>
        </p:txBody>
      </p:sp>
      <p:sp>
        <p:nvSpPr>
          <p:cNvPr id="6" name="Footer Placeholder 5">
            <a:extLst>
              <a:ext uri="{FF2B5EF4-FFF2-40B4-BE49-F238E27FC236}">
                <a16:creationId xmlns:a16="http://schemas.microsoft.com/office/drawing/2014/main" id="{7938336E-D5CB-49B6-AFAC-87B88D9146E6}"/>
              </a:ext>
            </a:extLst>
          </p:cNvPr>
          <p:cNvSpPr>
            <a:spLocks noGrp="1"/>
          </p:cNvSpPr>
          <p:nvPr>
            <p:ph type="ftr" sz="quarter" idx="3"/>
          </p:nvPr>
        </p:nvSpPr>
        <p:spPr>
          <a:xfrm>
            <a:off x="457200" y="6356349"/>
            <a:ext cx="6858000" cy="365125"/>
          </a:xfrm>
          <a:prstGeom prst="rect">
            <a:avLst/>
          </a:prstGeom>
        </p:spPr>
        <p:txBody>
          <a:bodyPr vert="horz" lIns="91440" tIns="45720" rIns="91440" bIns="45720" rtlCol="0" anchor="ctr"/>
          <a:lstStyle>
            <a:defPPr>
              <a:defRPr lang="en-US"/>
            </a:defPPr>
            <a:lvl1pPr marL="0" algn="ctr" defTabSz="914400" rtl="0" eaLnBrk="1" latinLnBrk="0" hangingPunct="1">
              <a:defRPr lang="en-IN" sz="1100" kern="1200" smtClean="0">
                <a:solidFill>
                  <a:schemeClr val="tx1"/>
                </a:solidFill>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a:t>Lussier, </a:t>
            </a:r>
            <a:r>
              <a:rPr lang="en-US" i="1"/>
              <a:t>Fundamentals of Human Resource Management, 2e</a:t>
            </a:r>
            <a:r>
              <a:rPr lang="en-US"/>
              <a:t>. © SAGE Publishing, 2020</a:t>
            </a:r>
            <a:endParaRPr lang="en-US" dirty="0"/>
          </a:p>
        </p:txBody>
      </p:sp>
    </p:spTree>
    <p:extLst>
      <p:ext uri="{BB962C8B-B14F-4D97-AF65-F5344CB8AC3E}">
        <p14:creationId xmlns:p14="http://schemas.microsoft.com/office/powerpoint/2010/main" val="4728020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561B0F74-09A5-489A-9583-6307195A64A6}" type="slidenum">
              <a:rPr lang="en-US" smtClean="0"/>
              <a:pPr/>
              <a:t>10</a:t>
            </a:fld>
            <a:endParaRPr lang="en-US" dirty="0"/>
          </a:p>
        </p:txBody>
      </p:sp>
      <p:pic>
        <p:nvPicPr>
          <p:cNvPr id="2050" name="Picture 2" descr="A matrix maps apply and withdraw to reward and noxious stimulus in shaping behavior. &#10;&#10;The four combinations of the matrix are:&#10;A. Apply - reward: Positive reinforcement, apply a reward.&#10;B. Apply – noxious stimulus: Punishment, apply a noxious stimulus— give bad consequence&#10;C. Withdraw – reward: Punishment, remove a reward&#10;D. Withdraw – noxious stimulus: Negative reinforcement, avoid or remove a noxious stimulus&#10;Extinction, E equals the absence of a response, designed to avoid reinforcing negative behaviors. Shaping or changing behavior: A, D = Increasing target behaviors; B, C, E = Decreasing target behaviors" title="EXHIBIT 7.2 Shaping Behavio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23792" y="764704"/>
            <a:ext cx="7201046" cy="489497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Footer Placeholder 2">
            <a:extLst>
              <a:ext uri="{FF2B5EF4-FFF2-40B4-BE49-F238E27FC236}">
                <a16:creationId xmlns:a16="http://schemas.microsoft.com/office/drawing/2014/main" id="{5320261E-8E14-4C4F-8E0A-1C6969301A12}"/>
              </a:ext>
            </a:extLst>
          </p:cNvPr>
          <p:cNvSpPr>
            <a:spLocks noGrp="1"/>
          </p:cNvSpPr>
          <p:nvPr>
            <p:ph type="ftr" sz="quarter" idx="3"/>
          </p:nvPr>
        </p:nvSpPr>
        <p:spPr>
          <a:xfrm>
            <a:off x="457200" y="6356349"/>
            <a:ext cx="6858000" cy="365125"/>
          </a:xfrm>
          <a:prstGeom prst="rect">
            <a:avLst/>
          </a:prstGeom>
        </p:spPr>
        <p:txBody>
          <a:bodyPr vert="horz" lIns="91440" tIns="45720" rIns="91440" bIns="45720" rtlCol="0" anchor="ctr"/>
          <a:lstStyle>
            <a:defPPr>
              <a:defRPr lang="en-US"/>
            </a:defPPr>
            <a:lvl1pPr marL="0" algn="ctr" defTabSz="914400" rtl="0" eaLnBrk="1" latinLnBrk="0" hangingPunct="1">
              <a:defRPr lang="en-IN" sz="1100" kern="1200" smtClean="0">
                <a:solidFill>
                  <a:schemeClr val="tx1"/>
                </a:solidFill>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a:t>Lussier, </a:t>
            </a:r>
            <a:r>
              <a:rPr lang="en-US" i="1"/>
              <a:t>Fundamentals of Human Resource Management, 2e</a:t>
            </a:r>
            <a:r>
              <a:rPr lang="en-US"/>
              <a:t>. © SAGE Publishing, 2020</a:t>
            </a:r>
            <a:endParaRPr lang="en-US" dirty="0"/>
          </a:p>
        </p:txBody>
      </p:sp>
      <p:sp>
        <p:nvSpPr>
          <p:cNvPr id="2" name="Title 1"/>
          <p:cNvSpPr>
            <a:spLocks noGrp="1"/>
          </p:cNvSpPr>
          <p:nvPr>
            <p:ph type="title"/>
          </p:nvPr>
        </p:nvSpPr>
        <p:spPr>
          <a:xfrm>
            <a:off x="-240704" y="54820"/>
            <a:ext cx="6858000" cy="1143000"/>
          </a:xfrm>
        </p:spPr>
        <p:txBody>
          <a:bodyPr>
            <a:normAutofit/>
          </a:bodyPr>
          <a:lstStyle/>
          <a:p>
            <a:pPr algn="ctr"/>
            <a:r>
              <a:rPr lang="en-US" b="1" dirty="0">
                <a:solidFill>
                  <a:srgbClr val="003399"/>
                </a:solidFill>
              </a:rPr>
              <a:t>Shaping Behavior</a:t>
            </a:r>
            <a:endParaRPr lang="en-US" dirty="0">
              <a:solidFill>
                <a:srgbClr val="003399"/>
              </a:solidFill>
            </a:endParaRPr>
          </a:p>
        </p:txBody>
      </p:sp>
    </p:spTree>
    <p:extLst>
      <p:ext uri="{BB962C8B-B14F-4D97-AF65-F5344CB8AC3E}">
        <p14:creationId xmlns:p14="http://schemas.microsoft.com/office/powerpoint/2010/main" val="42607172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136526"/>
            <a:ext cx="8229600" cy="1143000"/>
          </a:xfrm>
        </p:spPr>
        <p:txBody>
          <a:bodyPr/>
          <a:lstStyle/>
          <a:p>
            <a:r>
              <a:rPr lang="en-US" b="1" dirty="0">
                <a:solidFill>
                  <a:srgbClr val="003399"/>
                </a:solidFill>
              </a:rPr>
              <a:t>Shaping Behavior</a:t>
            </a:r>
          </a:p>
        </p:txBody>
      </p:sp>
      <p:sp>
        <p:nvSpPr>
          <p:cNvPr id="4" name="Content Placeholder 3"/>
          <p:cNvSpPr>
            <a:spLocks noGrp="1"/>
          </p:cNvSpPr>
          <p:nvPr>
            <p:ph idx="1"/>
          </p:nvPr>
        </p:nvSpPr>
        <p:spPr>
          <a:xfrm>
            <a:off x="609600" y="1279526"/>
            <a:ext cx="11103024" cy="4237707"/>
          </a:xfrm>
        </p:spPr>
        <p:txBody>
          <a:bodyPr>
            <a:normAutofit/>
          </a:bodyPr>
          <a:lstStyle/>
          <a:p>
            <a:pPr algn="just"/>
            <a:r>
              <a:rPr lang="en-US" b="1" dirty="0"/>
              <a:t>Positive Reinforcement: </a:t>
            </a:r>
            <a:r>
              <a:rPr lang="en-US" dirty="0"/>
              <a:t>Provide a reward in return for a constructive action</a:t>
            </a:r>
          </a:p>
          <a:p>
            <a:pPr algn="just"/>
            <a:r>
              <a:rPr lang="en-US" b="1" dirty="0"/>
              <a:t>Negative Reinforcement: </a:t>
            </a:r>
            <a:r>
              <a:rPr lang="en-US" dirty="0"/>
              <a:t>Withdrawal of a harmful thing in response to a positive action</a:t>
            </a:r>
          </a:p>
          <a:p>
            <a:pPr algn="just"/>
            <a:r>
              <a:rPr lang="en-US" b="1" dirty="0"/>
              <a:t>Punishment: </a:t>
            </a:r>
            <a:r>
              <a:rPr lang="en-US" dirty="0"/>
              <a:t>Application of an adverse consequence or removal of a reward  to decrease an unwanted behavior. </a:t>
            </a:r>
          </a:p>
        </p:txBody>
      </p:sp>
      <p:sp>
        <p:nvSpPr>
          <p:cNvPr id="5" name="Slide Number Placeholder 4"/>
          <p:cNvSpPr>
            <a:spLocks noGrp="1"/>
          </p:cNvSpPr>
          <p:nvPr>
            <p:ph type="sldNum" sz="quarter" idx="12"/>
          </p:nvPr>
        </p:nvSpPr>
        <p:spPr/>
        <p:txBody>
          <a:bodyPr/>
          <a:lstStyle/>
          <a:p>
            <a:fld id="{561B0F74-09A5-489A-9583-6307195A64A6}" type="slidenum">
              <a:rPr lang="en-US" smtClean="0"/>
              <a:pPr/>
              <a:t>11</a:t>
            </a:fld>
            <a:endParaRPr lang="en-US" dirty="0"/>
          </a:p>
        </p:txBody>
      </p:sp>
      <p:sp>
        <p:nvSpPr>
          <p:cNvPr id="6" name="Footer Placeholder 5">
            <a:extLst>
              <a:ext uri="{FF2B5EF4-FFF2-40B4-BE49-F238E27FC236}">
                <a16:creationId xmlns:a16="http://schemas.microsoft.com/office/drawing/2014/main" id="{54C15DD5-DEA5-4337-B321-8E4493B5E1B5}"/>
              </a:ext>
            </a:extLst>
          </p:cNvPr>
          <p:cNvSpPr>
            <a:spLocks noGrp="1"/>
          </p:cNvSpPr>
          <p:nvPr>
            <p:ph type="ftr" sz="quarter" idx="3"/>
          </p:nvPr>
        </p:nvSpPr>
        <p:spPr>
          <a:xfrm>
            <a:off x="457200" y="6356349"/>
            <a:ext cx="6858000" cy="365125"/>
          </a:xfrm>
          <a:prstGeom prst="rect">
            <a:avLst/>
          </a:prstGeom>
        </p:spPr>
        <p:txBody>
          <a:bodyPr vert="horz" lIns="91440" tIns="45720" rIns="91440" bIns="45720" rtlCol="0" anchor="ctr"/>
          <a:lstStyle>
            <a:defPPr>
              <a:defRPr lang="en-US"/>
            </a:defPPr>
            <a:lvl1pPr marL="0" algn="ctr" defTabSz="914400" rtl="0" eaLnBrk="1" latinLnBrk="0" hangingPunct="1">
              <a:defRPr lang="en-IN" sz="1100" kern="1200" smtClean="0">
                <a:solidFill>
                  <a:schemeClr val="tx1"/>
                </a:solidFill>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a:t>Lussier, </a:t>
            </a:r>
            <a:r>
              <a:rPr lang="en-US" i="1"/>
              <a:t>Fundamentals of Human Resource Management, 2e</a:t>
            </a:r>
            <a:r>
              <a:rPr lang="en-US"/>
              <a:t>. © SAGE Publishing, 2020</a:t>
            </a:r>
            <a:endParaRPr lang="en-US" dirty="0"/>
          </a:p>
        </p:txBody>
      </p:sp>
    </p:spTree>
    <p:extLst>
      <p:ext uri="{BB962C8B-B14F-4D97-AF65-F5344CB8AC3E}">
        <p14:creationId xmlns:p14="http://schemas.microsoft.com/office/powerpoint/2010/main" val="13301653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36524"/>
            <a:ext cx="10972800" cy="1143000"/>
          </a:xfrm>
        </p:spPr>
        <p:txBody>
          <a:bodyPr/>
          <a:lstStyle/>
          <a:p>
            <a:r>
              <a:rPr lang="en-US" b="1" dirty="0">
                <a:solidFill>
                  <a:srgbClr val="003399"/>
                </a:solidFill>
              </a:rPr>
              <a:t>Skills and Training Methods </a:t>
            </a:r>
          </a:p>
        </p:txBody>
      </p:sp>
      <p:sp>
        <p:nvSpPr>
          <p:cNvPr id="5" name="Slide Number Placeholder 4"/>
          <p:cNvSpPr>
            <a:spLocks noGrp="1"/>
          </p:cNvSpPr>
          <p:nvPr>
            <p:ph type="sldNum" sz="quarter" idx="12"/>
          </p:nvPr>
        </p:nvSpPr>
        <p:spPr/>
        <p:txBody>
          <a:bodyPr/>
          <a:lstStyle/>
          <a:p>
            <a:fld id="{561B0F74-09A5-489A-9583-6307195A64A6}" type="slidenum">
              <a:rPr lang="en-US" smtClean="0"/>
              <a:pPr/>
              <a:t>12</a:t>
            </a:fld>
            <a:endParaRPr lang="en-US" dirty="0"/>
          </a:p>
        </p:txBody>
      </p:sp>
      <p:sp>
        <p:nvSpPr>
          <p:cNvPr id="4" name="Footer Placeholder 3">
            <a:extLst>
              <a:ext uri="{FF2B5EF4-FFF2-40B4-BE49-F238E27FC236}">
                <a16:creationId xmlns:a16="http://schemas.microsoft.com/office/drawing/2014/main" id="{8BAF66B2-9880-455F-BF8B-4F613191A386}"/>
              </a:ext>
            </a:extLst>
          </p:cNvPr>
          <p:cNvSpPr>
            <a:spLocks noGrp="1"/>
          </p:cNvSpPr>
          <p:nvPr>
            <p:ph type="ftr" sz="quarter" idx="3"/>
          </p:nvPr>
        </p:nvSpPr>
        <p:spPr>
          <a:xfrm>
            <a:off x="457200" y="6356349"/>
            <a:ext cx="6858000" cy="365125"/>
          </a:xfrm>
          <a:prstGeom prst="rect">
            <a:avLst/>
          </a:prstGeom>
        </p:spPr>
        <p:txBody>
          <a:bodyPr vert="horz" lIns="91440" tIns="45720" rIns="91440" bIns="45720" rtlCol="0" anchor="ctr"/>
          <a:lstStyle>
            <a:defPPr>
              <a:defRPr lang="en-US"/>
            </a:defPPr>
            <a:lvl1pPr marL="0" algn="ctr" defTabSz="914400" rtl="0" eaLnBrk="1" latinLnBrk="0" hangingPunct="1">
              <a:defRPr lang="en-IN" sz="1100" kern="1200" smtClean="0">
                <a:solidFill>
                  <a:schemeClr val="tx1"/>
                </a:solidFill>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a:t>Lussier, </a:t>
            </a:r>
            <a:r>
              <a:rPr lang="en-US" i="1"/>
              <a:t>Fundamentals of Human Resource Management, 2e</a:t>
            </a:r>
            <a:r>
              <a:rPr lang="en-US"/>
              <a:t>. © SAGE Publishing, 2020</a:t>
            </a:r>
            <a:endParaRPr lang="en-US" dirty="0"/>
          </a:p>
        </p:txBody>
      </p:sp>
      <p:graphicFrame>
        <p:nvGraphicFramePr>
          <p:cNvPr id="6" name="Table 5"/>
          <p:cNvGraphicFramePr>
            <a:graphicFrameLocks noGrp="1"/>
          </p:cNvGraphicFramePr>
          <p:nvPr>
            <p:extLst>
              <p:ext uri="{D42A27DB-BD31-4B8C-83A1-F6EECF244321}">
                <p14:modId xmlns:p14="http://schemas.microsoft.com/office/powerpoint/2010/main" val="4265980607"/>
              </p:ext>
            </p:extLst>
          </p:nvPr>
        </p:nvGraphicFramePr>
        <p:xfrm>
          <a:off x="324271" y="1049311"/>
          <a:ext cx="11543457" cy="4661675"/>
        </p:xfrm>
        <a:graphic>
          <a:graphicData uri="http://schemas.openxmlformats.org/drawingml/2006/table">
            <a:tbl>
              <a:tblPr/>
              <a:tblGrid>
                <a:gridCol w="1750368">
                  <a:extLst>
                    <a:ext uri="{9D8B030D-6E8A-4147-A177-3AD203B41FA5}">
                      <a16:colId xmlns:a16="http://schemas.microsoft.com/office/drawing/2014/main" val="3124026496"/>
                    </a:ext>
                  </a:extLst>
                </a:gridCol>
                <a:gridCol w="2653209">
                  <a:extLst>
                    <a:ext uri="{9D8B030D-6E8A-4147-A177-3AD203B41FA5}">
                      <a16:colId xmlns:a16="http://schemas.microsoft.com/office/drawing/2014/main" val="4020671673"/>
                    </a:ext>
                  </a:extLst>
                </a:gridCol>
                <a:gridCol w="7139880">
                  <a:extLst>
                    <a:ext uri="{9D8B030D-6E8A-4147-A177-3AD203B41FA5}">
                      <a16:colId xmlns:a16="http://schemas.microsoft.com/office/drawing/2014/main" val="4090472470"/>
                    </a:ext>
                  </a:extLst>
                </a:gridCol>
              </a:tblGrid>
              <a:tr h="341855">
                <a:tc>
                  <a:txBody>
                    <a:bodyPr/>
                    <a:lstStyle/>
                    <a:p>
                      <a:pPr marL="0" marR="0" algn="ctr">
                        <a:lnSpc>
                          <a:spcPct val="100000"/>
                        </a:lnSpc>
                        <a:spcBef>
                          <a:spcPts val="0"/>
                        </a:spcBef>
                        <a:spcAft>
                          <a:spcPts val="800"/>
                        </a:spcAft>
                      </a:pPr>
                      <a:r>
                        <a:rPr lang="en-US" sz="1400" b="1" dirty="0">
                          <a:effectLst/>
                          <a:latin typeface="Arial" panose="020B0604020202020204" pitchFamily="34" charset="0"/>
                          <a:ea typeface="Times New Roman" panose="02020603050405020304" pitchFamily="18" charset="0"/>
                          <a:cs typeface="Times New Roman" panose="02020603050405020304" pitchFamily="18" charset="0"/>
                        </a:rPr>
                        <a:t>Skills Developed</a:t>
                      </a:r>
                      <a:endParaRPr lang="en-IN"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68400" marB="68400" anchor="b">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28575" cap="flat" cmpd="sng" algn="ctr">
                      <a:solidFill>
                        <a:srgbClr val="4BACC6"/>
                      </a:solidFill>
                      <a:prstDash val="solid"/>
                      <a:round/>
                      <a:headEnd type="none" w="med" len="med"/>
                      <a:tailEnd type="none" w="med" len="med"/>
                    </a:lnB>
                    <a:solidFill>
                      <a:schemeClr val="bg1"/>
                    </a:solidFill>
                  </a:tcPr>
                </a:tc>
                <a:tc>
                  <a:txBody>
                    <a:bodyPr/>
                    <a:lstStyle/>
                    <a:p>
                      <a:pPr marL="0" marR="0" algn="ctr">
                        <a:lnSpc>
                          <a:spcPct val="100000"/>
                        </a:lnSpc>
                        <a:spcBef>
                          <a:spcPts val="0"/>
                        </a:spcBef>
                        <a:spcAft>
                          <a:spcPts val="800"/>
                        </a:spcAft>
                      </a:pPr>
                      <a:r>
                        <a:rPr lang="en-US" sz="1400" b="1" dirty="0">
                          <a:effectLst/>
                          <a:latin typeface="Arial" panose="020B0604020202020204" pitchFamily="34" charset="0"/>
                          <a:ea typeface="Times New Roman" panose="02020603050405020304" pitchFamily="18" charset="0"/>
                          <a:cs typeface="Times New Roman" panose="02020603050405020304" pitchFamily="18" charset="0"/>
                        </a:rPr>
                        <a:t>Methods</a:t>
                      </a:r>
                      <a:endParaRPr lang="en-IN"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68400" marB="68400" anchor="b">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28575" cap="flat" cmpd="sng" algn="ctr">
                      <a:solidFill>
                        <a:srgbClr val="4BACC6"/>
                      </a:solidFill>
                      <a:prstDash val="solid"/>
                      <a:round/>
                      <a:headEnd type="none" w="med" len="med"/>
                      <a:tailEnd type="none" w="med" len="med"/>
                    </a:lnB>
                    <a:solidFill>
                      <a:schemeClr val="bg1"/>
                    </a:solidFill>
                  </a:tcPr>
                </a:tc>
                <a:tc>
                  <a:txBody>
                    <a:bodyPr/>
                    <a:lstStyle/>
                    <a:p>
                      <a:pPr marL="0" marR="0" algn="ctr">
                        <a:lnSpc>
                          <a:spcPct val="100000"/>
                        </a:lnSpc>
                        <a:spcBef>
                          <a:spcPts val="0"/>
                        </a:spcBef>
                        <a:spcAft>
                          <a:spcPts val="800"/>
                        </a:spcAft>
                      </a:pPr>
                      <a:r>
                        <a:rPr lang="en-US" sz="1400" b="1" dirty="0">
                          <a:effectLst/>
                          <a:latin typeface="Arial" panose="020B0604020202020204" pitchFamily="34" charset="0"/>
                          <a:ea typeface="Times New Roman" panose="02020603050405020304" pitchFamily="18" charset="0"/>
                          <a:cs typeface="Times New Roman" panose="02020603050405020304" pitchFamily="18" charset="0"/>
                        </a:rPr>
                        <a:t>Description</a:t>
                      </a:r>
                      <a:endParaRPr lang="en-IN"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68400" marB="68400" anchor="b">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28575" cap="flat" cmpd="sng" algn="ctr">
                      <a:solidFill>
                        <a:srgbClr val="4BACC6"/>
                      </a:solidFill>
                      <a:prstDash val="solid"/>
                      <a:round/>
                      <a:headEnd type="none" w="med" len="med"/>
                      <a:tailEnd type="none" w="med" len="med"/>
                    </a:lnB>
                    <a:solidFill>
                      <a:schemeClr val="bg1"/>
                    </a:solidFill>
                  </a:tcPr>
                </a:tc>
                <a:extLst>
                  <a:ext uri="{0D108BD9-81ED-4DB2-BD59-A6C34878D82A}">
                    <a16:rowId xmlns:a16="http://schemas.microsoft.com/office/drawing/2014/main" val="3015457582"/>
                  </a:ext>
                </a:extLst>
              </a:tr>
              <a:tr h="966754">
                <a:tc>
                  <a:txBody>
                    <a:bodyPr/>
                    <a:lstStyle/>
                    <a:p>
                      <a:pPr marL="0" marR="0">
                        <a:lnSpc>
                          <a:spcPct val="100000"/>
                        </a:lnSpc>
                        <a:spcBef>
                          <a:spcPts val="0"/>
                        </a:spcBef>
                        <a:spcAft>
                          <a:spcPts val="800"/>
                        </a:spcAft>
                      </a:pPr>
                      <a:r>
                        <a:rPr lang="en-US" sz="1400" dirty="0">
                          <a:effectLst/>
                          <a:latin typeface="Arial" panose="020B0604020202020204" pitchFamily="34" charset="0"/>
                          <a:ea typeface="Times New Roman" panose="02020603050405020304" pitchFamily="18" charset="0"/>
                          <a:cs typeface="Times New Roman" panose="02020603050405020304" pitchFamily="18" charset="0"/>
                        </a:rPr>
                        <a:t>Technical Skills</a:t>
                      </a:r>
                      <a:endParaRPr lang="en-IN"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68400" marB="68400">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28575"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solidFill>
                      <a:schemeClr val="accent5">
                        <a:lumMod val="20000"/>
                        <a:lumOff val="80000"/>
                      </a:schemeClr>
                    </a:solidFill>
                  </a:tcPr>
                </a:tc>
                <a:tc>
                  <a:txBody>
                    <a:bodyPr/>
                    <a:lstStyle/>
                    <a:p>
                      <a:pPr marL="0" marR="0">
                        <a:lnSpc>
                          <a:spcPct val="100000"/>
                        </a:lnSpc>
                        <a:spcBef>
                          <a:spcPts val="0"/>
                        </a:spcBef>
                        <a:spcAft>
                          <a:spcPts val="800"/>
                        </a:spcAft>
                      </a:pPr>
                      <a:r>
                        <a:rPr lang="en-US" sz="1400" dirty="0">
                          <a:effectLst/>
                          <a:latin typeface="Arial" panose="020B0604020202020204" pitchFamily="34" charset="0"/>
                          <a:ea typeface="Times New Roman" panose="02020603050405020304" pitchFamily="18" charset="0"/>
                          <a:cs typeface="Times New Roman" panose="02020603050405020304" pitchFamily="18" charset="0"/>
                        </a:rPr>
                        <a:t>a. Written material, lectures, videotapes, question-and-answer sessions, discussions, demonstrations</a:t>
                      </a:r>
                      <a:endParaRPr lang="en-IN"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68400" marB="68400">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28575"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solidFill>
                      <a:schemeClr val="accent5">
                        <a:lumMod val="20000"/>
                        <a:lumOff val="80000"/>
                      </a:schemeClr>
                    </a:solidFill>
                  </a:tcPr>
                </a:tc>
                <a:tc>
                  <a:txBody>
                    <a:bodyPr/>
                    <a:lstStyle/>
                    <a:p>
                      <a:pPr marL="0" marR="0">
                        <a:lnSpc>
                          <a:spcPct val="100000"/>
                        </a:lnSpc>
                        <a:spcBef>
                          <a:spcPts val="0"/>
                        </a:spcBef>
                        <a:spcAft>
                          <a:spcPts val="800"/>
                        </a:spcAft>
                      </a:pPr>
                      <a:r>
                        <a:rPr lang="en-US" sz="1400" dirty="0">
                          <a:effectLst/>
                          <a:latin typeface="Arial" panose="020B0604020202020204" pitchFamily="34" charset="0"/>
                          <a:ea typeface="Times New Roman" panose="02020603050405020304" pitchFamily="18" charset="0"/>
                          <a:cs typeface="Times New Roman" panose="02020603050405020304" pitchFamily="18" charset="0"/>
                        </a:rPr>
                        <a:t>Questions or problems related to previously presented material are presented to the trainee in a booklet or on a computer screen. The trainee is asked to select a response to each question or problem and is given feedback on the response.</a:t>
                      </a:r>
                      <a:endParaRPr lang="en-IN"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68400" marB="68400">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28575"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solidFill>
                      <a:schemeClr val="accent5">
                        <a:lumMod val="20000"/>
                        <a:lumOff val="80000"/>
                      </a:schemeClr>
                    </a:solidFill>
                  </a:tcPr>
                </a:tc>
                <a:extLst>
                  <a:ext uri="{0D108BD9-81ED-4DB2-BD59-A6C34878D82A}">
                    <a16:rowId xmlns:a16="http://schemas.microsoft.com/office/drawing/2014/main" val="884617558"/>
                  </a:ext>
                </a:extLst>
              </a:tr>
              <a:tr h="550155">
                <a:tc>
                  <a:txBody>
                    <a:bodyPr/>
                    <a:lstStyle/>
                    <a:p>
                      <a:pPr marL="0" marR="0">
                        <a:lnSpc>
                          <a:spcPct val="100000"/>
                        </a:lnSpc>
                        <a:spcBef>
                          <a:spcPts val="0"/>
                        </a:spcBef>
                        <a:spcAft>
                          <a:spcPts val="800"/>
                        </a:spcAft>
                      </a:pPr>
                      <a:r>
                        <a:rPr lang="en-US" sz="1400" dirty="0">
                          <a:effectLst/>
                          <a:latin typeface="Arial" panose="020B0604020202020204" pitchFamily="34" charset="0"/>
                          <a:ea typeface="Times New Roman" panose="02020603050405020304" pitchFamily="18" charset="0"/>
                          <a:cs typeface="Times New Roman" panose="02020603050405020304" pitchFamily="18" charset="0"/>
                        </a:rPr>
                        <a:t> </a:t>
                      </a:r>
                      <a:endParaRPr lang="en-IN"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68400" marB="68400">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solidFill>
                      <a:schemeClr val="accent5">
                        <a:lumMod val="20000"/>
                        <a:lumOff val="80000"/>
                      </a:schemeClr>
                    </a:solidFill>
                  </a:tcPr>
                </a:tc>
                <a:tc>
                  <a:txBody>
                    <a:bodyPr/>
                    <a:lstStyle/>
                    <a:p>
                      <a:pPr marL="0" marR="0">
                        <a:lnSpc>
                          <a:spcPct val="100000"/>
                        </a:lnSpc>
                        <a:spcBef>
                          <a:spcPts val="0"/>
                        </a:spcBef>
                        <a:spcAft>
                          <a:spcPts val="800"/>
                        </a:spcAft>
                      </a:pPr>
                      <a:r>
                        <a:rPr lang="en-US" sz="1400" dirty="0">
                          <a:effectLst/>
                          <a:latin typeface="Arial" panose="020B0604020202020204" pitchFamily="34" charset="0"/>
                          <a:ea typeface="Times New Roman" panose="02020603050405020304" pitchFamily="18" charset="0"/>
                          <a:cs typeface="Times New Roman" panose="02020603050405020304" pitchFamily="18" charset="0"/>
                        </a:rPr>
                        <a:t>b. Programmed Learning</a:t>
                      </a:r>
                      <a:endParaRPr lang="en-IN"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68400" marB="68400">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solidFill>
                      <a:schemeClr val="accent5">
                        <a:lumMod val="20000"/>
                        <a:lumOff val="80000"/>
                      </a:schemeClr>
                    </a:solidFill>
                  </a:tcPr>
                </a:tc>
                <a:tc>
                  <a:txBody>
                    <a:bodyPr/>
                    <a:lstStyle/>
                    <a:p>
                      <a:pPr marL="0" marR="0">
                        <a:lnSpc>
                          <a:spcPct val="100000"/>
                        </a:lnSpc>
                        <a:spcBef>
                          <a:spcPts val="0"/>
                        </a:spcBef>
                        <a:spcAft>
                          <a:spcPts val="800"/>
                        </a:spcAft>
                      </a:pPr>
                      <a:r>
                        <a:rPr lang="en-US" sz="1400" dirty="0">
                          <a:effectLst/>
                          <a:latin typeface="Arial" panose="020B0604020202020204" pitchFamily="34" charset="0"/>
                          <a:ea typeface="Times New Roman" panose="02020603050405020304" pitchFamily="18" charset="0"/>
                          <a:cs typeface="Times New Roman" panose="02020603050405020304" pitchFamily="18" charset="0"/>
                        </a:rPr>
                        <a:t>Depending on the material presented, programmed learning may also develop interpersonal and communication skills.</a:t>
                      </a:r>
                      <a:endParaRPr lang="en-IN"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68400" marB="68400">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solidFill>
                      <a:schemeClr val="accent5">
                        <a:lumMod val="20000"/>
                        <a:lumOff val="80000"/>
                      </a:schemeClr>
                    </a:solidFill>
                  </a:tcPr>
                </a:tc>
                <a:extLst>
                  <a:ext uri="{0D108BD9-81ED-4DB2-BD59-A6C34878D82A}">
                    <a16:rowId xmlns:a16="http://schemas.microsoft.com/office/drawing/2014/main" val="3753106109"/>
                  </a:ext>
                </a:extLst>
              </a:tr>
              <a:tr h="550155">
                <a:tc>
                  <a:txBody>
                    <a:bodyPr/>
                    <a:lstStyle/>
                    <a:p>
                      <a:pPr marL="0" marR="0">
                        <a:lnSpc>
                          <a:spcPct val="100000"/>
                        </a:lnSpc>
                        <a:spcBef>
                          <a:spcPts val="0"/>
                        </a:spcBef>
                        <a:spcAft>
                          <a:spcPts val="800"/>
                        </a:spcAft>
                      </a:pPr>
                      <a:r>
                        <a:rPr lang="en-US" sz="1400">
                          <a:effectLst/>
                          <a:latin typeface="Arial" panose="020B0604020202020204" pitchFamily="34" charset="0"/>
                          <a:ea typeface="Times New Roman" panose="02020603050405020304" pitchFamily="18" charset="0"/>
                          <a:cs typeface="Times New Roman" panose="02020603050405020304" pitchFamily="18" charset="0"/>
                        </a:rPr>
                        <a:t> </a:t>
                      </a:r>
                      <a:endParaRPr lang="en-IN" sz="1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68400" marB="68400">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solidFill>
                      <a:schemeClr val="accent5">
                        <a:lumMod val="20000"/>
                        <a:lumOff val="80000"/>
                      </a:schemeClr>
                    </a:solidFill>
                  </a:tcPr>
                </a:tc>
                <a:tc>
                  <a:txBody>
                    <a:bodyPr/>
                    <a:lstStyle/>
                    <a:p>
                      <a:pPr marL="0" marR="0">
                        <a:lnSpc>
                          <a:spcPct val="100000"/>
                        </a:lnSpc>
                        <a:spcBef>
                          <a:spcPts val="0"/>
                        </a:spcBef>
                        <a:spcAft>
                          <a:spcPts val="800"/>
                        </a:spcAft>
                      </a:pPr>
                      <a:r>
                        <a:rPr lang="en-US" sz="1400" dirty="0">
                          <a:effectLst/>
                          <a:latin typeface="Arial" panose="020B0604020202020204" pitchFamily="34" charset="0"/>
                          <a:ea typeface="Times New Roman" panose="02020603050405020304" pitchFamily="18" charset="0"/>
                          <a:cs typeface="Times New Roman" panose="02020603050405020304" pitchFamily="18" charset="0"/>
                        </a:rPr>
                        <a:t>c. Job Rotation</a:t>
                      </a:r>
                      <a:endParaRPr lang="en-IN"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68400" marB="68400">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solidFill>
                      <a:schemeClr val="accent5">
                        <a:lumMod val="20000"/>
                        <a:lumOff val="80000"/>
                      </a:schemeClr>
                    </a:solidFill>
                  </a:tcPr>
                </a:tc>
                <a:tc>
                  <a:txBody>
                    <a:bodyPr/>
                    <a:lstStyle/>
                    <a:p>
                      <a:pPr marL="0" marR="0">
                        <a:lnSpc>
                          <a:spcPct val="100000"/>
                        </a:lnSpc>
                        <a:spcBef>
                          <a:spcPts val="0"/>
                        </a:spcBef>
                        <a:spcAft>
                          <a:spcPts val="800"/>
                        </a:spcAft>
                      </a:pPr>
                      <a:r>
                        <a:rPr lang="en-US" sz="1400" dirty="0">
                          <a:effectLst/>
                          <a:latin typeface="Arial" panose="020B0604020202020204" pitchFamily="34" charset="0"/>
                          <a:ea typeface="Times New Roman" panose="02020603050405020304" pitchFamily="18" charset="0"/>
                          <a:cs typeface="Times New Roman" panose="02020603050405020304" pitchFamily="18" charset="0"/>
                        </a:rPr>
                        <a:t>Employees are trained to perform different jobs. Job rotation also develops trainees’ conceptual skills.</a:t>
                      </a:r>
                      <a:endParaRPr lang="en-IN"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68400" marB="68400">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solidFill>
                      <a:schemeClr val="accent5">
                        <a:lumMod val="20000"/>
                        <a:lumOff val="80000"/>
                      </a:schemeClr>
                    </a:solidFill>
                  </a:tcPr>
                </a:tc>
                <a:extLst>
                  <a:ext uri="{0D108BD9-81ED-4DB2-BD59-A6C34878D82A}">
                    <a16:rowId xmlns:a16="http://schemas.microsoft.com/office/drawing/2014/main" val="1547599034"/>
                  </a:ext>
                </a:extLst>
              </a:tr>
              <a:tr h="758454">
                <a:tc>
                  <a:txBody>
                    <a:bodyPr/>
                    <a:lstStyle/>
                    <a:p>
                      <a:pPr marL="0" marR="0">
                        <a:lnSpc>
                          <a:spcPct val="100000"/>
                        </a:lnSpc>
                        <a:spcBef>
                          <a:spcPts val="0"/>
                        </a:spcBef>
                        <a:spcAft>
                          <a:spcPts val="800"/>
                        </a:spcAft>
                      </a:pPr>
                      <a:r>
                        <a:rPr lang="en-US" sz="1400" dirty="0">
                          <a:effectLst/>
                          <a:latin typeface="Arial" panose="020B0604020202020204" pitchFamily="34" charset="0"/>
                          <a:ea typeface="Times New Roman" panose="02020603050405020304" pitchFamily="18" charset="0"/>
                          <a:cs typeface="Times New Roman" panose="02020603050405020304" pitchFamily="18" charset="0"/>
                        </a:rPr>
                        <a:t> </a:t>
                      </a:r>
                      <a:endParaRPr lang="en-IN"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68400" marB="68400">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solidFill>
                      <a:schemeClr val="accent5">
                        <a:lumMod val="20000"/>
                        <a:lumOff val="80000"/>
                      </a:schemeClr>
                    </a:solidFill>
                  </a:tcPr>
                </a:tc>
                <a:tc>
                  <a:txBody>
                    <a:bodyPr/>
                    <a:lstStyle/>
                    <a:p>
                      <a:pPr marL="0" marR="0">
                        <a:lnSpc>
                          <a:spcPct val="100000"/>
                        </a:lnSpc>
                        <a:spcBef>
                          <a:spcPts val="0"/>
                        </a:spcBef>
                        <a:spcAft>
                          <a:spcPts val="800"/>
                        </a:spcAft>
                      </a:pPr>
                      <a:r>
                        <a:rPr lang="en-US" sz="1400" dirty="0">
                          <a:effectLst/>
                          <a:latin typeface="Arial" panose="020B0604020202020204" pitchFamily="34" charset="0"/>
                          <a:ea typeface="Times New Roman" panose="02020603050405020304" pitchFamily="18" charset="0"/>
                          <a:cs typeface="Times New Roman" panose="02020603050405020304" pitchFamily="18" charset="0"/>
                        </a:rPr>
                        <a:t>d. Projects</a:t>
                      </a:r>
                      <a:endParaRPr lang="en-IN"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68400" marB="68400">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solidFill>
                      <a:schemeClr val="accent5">
                        <a:lumMod val="20000"/>
                        <a:lumOff val="80000"/>
                      </a:schemeClr>
                    </a:solidFill>
                  </a:tcPr>
                </a:tc>
                <a:tc>
                  <a:txBody>
                    <a:bodyPr/>
                    <a:lstStyle/>
                    <a:p>
                      <a:pPr marL="0" marR="0">
                        <a:lnSpc>
                          <a:spcPct val="100000"/>
                        </a:lnSpc>
                        <a:spcBef>
                          <a:spcPts val="0"/>
                        </a:spcBef>
                        <a:spcAft>
                          <a:spcPts val="800"/>
                        </a:spcAft>
                      </a:pPr>
                      <a:r>
                        <a:rPr lang="en-US" sz="1400" dirty="0">
                          <a:effectLst/>
                          <a:latin typeface="Arial" panose="020B0604020202020204" pitchFamily="34" charset="0"/>
                          <a:ea typeface="Times New Roman" panose="02020603050405020304" pitchFamily="18" charset="0"/>
                          <a:cs typeface="Times New Roman" panose="02020603050405020304" pitchFamily="18" charset="0"/>
                        </a:rPr>
                        <a:t>Trainees are given special assignments, such as developing a new product or preparing a report. Certain projects may also develop trainees’ interpersonal skills and conceptual skills.</a:t>
                      </a:r>
                      <a:endParaRPr lang="en-IN"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68400" marB="68400">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solidFill>
                      <a:schemeClr val="accent5">
                        <a:lumMod val="20000"/>
                        <a:lumOff val="80000"/>
                      </a:schemeClr>
                    </a:solidFill>
                  </a:tcPr>
                </a:tc>
                <a:extLst>
                  <a:ext uri="{0D108BD9-81ED-4DB2-BD59-A6C34878D82A}">
                    <a16:rowId xmlns:a16="http://schemas.microsoft.com/office/drawing/2014/main" val="2758221901"/>
                  </a:ext>
                </a:extLst>
              </a:tr>
              <a:tr h="550155">
                <a:tc>
                  <a:txBody>
                    <a:bodyPr/>
                    <a:lstStyle/>
                    <a:p>
                      <a:pPr marL="0" marR="0">
                        <a:lnSpc>
                          <a:spcPct val="100000"/>
                        </a:lnSpc>
                        <a:spcBef>
                          <a:spcPts val="0"/>
                        </a:spcBef>
                        <a:spcAft>
                          <a:spcPts val="800"/>
                        </a:spcAft>
                      </a:pPr>
                      <a:r>
                        <a:rPr lang="en-US" sz="1400" dirty="0">
                          <a:effectLst/>
                          <a:latin typeface="Arial" panose="020B0604020202020204" pitchFamily="34" charset="0"/>
                          <a:ea typeface="Times New Roman" panose="02020603050405020304" pitchFamily="18" charset="0"/>
                          <a:cs typeface="Times New Roman" panose="02020603050405020304" pitchFamily="18" charset="0"/>
                        </a:rPr>
                        <a:t>Interpersonal Skills</a:t>
                      </a:r>
                      <a:endParaRPr lang="en-IN"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68400" marB="68400">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solidFill>
                      <a:schemeClr val="bg1"/>
                    </a:solidFill>
                  </a:tcPr>
                </a:tc>
                <a:tc>
                  <a:txBody>
                    <a:bodyPr/>
                    <a:lstStyle/>
                    <a:p>
                      <a:pPr marL="0" marR="0">
                        <a:lnSpc>
                          <a:spcPct val="100000"/>
                        </a:lnSpc>
                        <a:spcBef>
                          <a:spcPts val="0"/>
                        </a:spcBef>
                        <a:spcAft>
                          <a:spcPts val="800"/>
                        </a:spcAft>
                      </a:pPr>
                      <a:r>
                        <a:rPr lang="en-US" sz="1400" dirty="0">
                          <a:effectLst/>
                          <a:latin typeface="Arial" panose="020B0604020202020204" pitchFamily="34" charset="0"/>
                          <a:ea typeface="Times New Roman" panose="02020603050405020304" pitchFamily="18" charset="0"/>
                          <a:cs typeface="Times New Roman" panose="02020603050405020304" pitchFamily="18" charset="0"/>
                        </a:rPr>
                        <a:t>e. Role-Playing</a:t>
                      </a:r>
                      <a:endParaRPr lang="en-IN"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68400" marB="68400">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solidFill>
                      <a:schemeClr val="bg1"/>
                    </a:solidFill>
                  </a:tcPr>
                </a:tc>
                <a:tc>
                  <a:txBody>
                    <a:bodyPr/>
                    <a:lstStyle/>
                    <a:p>
                      <a:pPr marL="0" marR="0">
                        <a:lnSpc>
                          <a:spcPct val="100000"/>
                        </a:lnSpc>
                        <a:spcBef>
                          <a:spcPts val="0"/>
                        </a:spcBef>
                        <a:spcAft>
                          <a:spcPts val="800"/>
                        </a:spcAft>
                      </a:pPr>
                      <a:r>
                        <a:rPr lang="en-US" sz="1400" dirty="0">
                          <a:effectLst/>
                          <a:latin typeface="Arial" panose="020B0604020202020204" pitchFamily="34" charset="0"/>
                          <a:ea typeface="Times New Roman" panose="02020603050405020304" pitchFamily="18" charset="0"/>
                          <a:cs typeface="Times New Roman" panose="02020603050405020304" pitchFamily="18" charset="0"/>
                        </a:rPr>
                        <a:t>Trainees act out situations that might occur on the job, such as handling a customer complaint, to develop skill at handling such situations on the job.</a:t>
                      </a:r>
                      <a:endParaRPr lang="en-IN"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68400" marB="68400">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solidFill>
                      <a:schemeClr val="bg1"/>
                    </a:solidFill>
                  </a:tcPr>
                </a:tc>
                <a:extLst>
                  <a:ext uri="{0D108BD9-81ED-4DB2-BD59-A6C34878D82A}">
                    <a16:rowId xmlns:a16="http://schemas.microsoft.com/office/drawing/2014/main" val="1005277654"/>
                  </a:ext>
                </a:extLst>
              </a:tr>
              <a:tr h="853835">
                <a:tc>
                  <a:txBody>
                    <a:bodyPr/>
                    <a:lstStyle/>
                    <a:p>
                      <a:pPr marL="0" marR="0">
                        <a:lnSpc>
                          <a:spcPct val="100000"/>
                        </a:lnSpc>
                        <a:spcBef>
                          <a:spcPts val="0"/>
                        </a:spcBef>
                        <a:spcAft>
                          <a:spcPts val="800"/>
                        </a:spcAft>
                      </a:pPr>
                      <a:r>
                        <a:rPr lang="en-US" sz="1400" dirty="0">
                          <a:effectLst/>
                          <a:latin typeface="Arial" panose="020B0604020202020204" pitchFamily="34" charset="0"/>
                          <a:ea typeface="Times New Roman" panose="02020603050405020304" pitchFamily="18" charset="0"/>
                          <a:cs typeface="Times New Roman" panose="02020603050405020304" pitchFamily="18" charset="0"/>
                        </a:rPr>
                        <a:t> </a:t>
                      </a:r>
                      <a:endParaRPr lang="en-IN"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68400" marB="68400">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solidFill>
                      <a:schemeClr val="bg1"/>
                    </a:solidFill>
                  </a:tcPr>
                </a:tc>
                <a:tc>
                  <a:txBody>
                    <a:bodyPr/>
                    <a:lstStyle/>
                    <a:p>
                      <a:pPr marL="0" marR="0">
                        <a:lnSpc>
                          <a:spcPct val="100000"/>
                        </a:lnSpc>
                        <a:spcBef>
                          <a:spcPts val="0"/>
                        </a:spcBef>
                        <a:spcAft>
                          <a:spcPts val="800"/>
                        </a:spcAft>
                      </a:pPr>
                      <a:r>
                        <a:rPr lang="en-US" sz="1400" dirty="0">
                          <a:effectLst/>
                          <a:latin typeface="Arial" panose="020B0604020202020204" pitchFamily="34" charset="0"/>
                          <a:ea typeface="Times New Roman" panose="02020603050405020304" pitchFamily="18" charset="0"/>
                          <a:cs typeface="Times New Roman" panose="02020603050405020304" pitchFamily="18" charset="0"/>
                        </a:rPr>
                        <a:t>f. Behavior Modeling</a:t>
                      </a:r>
                      <a:endParaRPr lang="en-IN"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68400" marB="68400">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solidFill>
                      <a:schemeClr val="bg1"/>
                    </a:solidFill>
                  </a:tcPr>
                </a:tc>
                <a:tc>
                  <a:txBody>
                    <a:bodyPr/>
                    <a:lstStyle/>
                    <a:p>
                      <a:pPr marL="0" marR="0">
                        <a:lnSpc>
                          <a:spcPct val="100000"/>
                        </a:lnSpc>
                        <a:spcBef>
                          <a:spcPts val="0"/>
                        </a:spcBef>
                        <a:spcAft>
                          <a:spcPts val="800"/>
                        </a:spcAft>
                      </a:pPr>
                      <a:r>
                        <a:rPr lang="en-US" sz="1400" dirty="0">
                          <a:effectLst/>
                          <a:latin typeface="Arial" panose="020B0604020202020204" pitchFamily="34" charset="0"/>
                          <a:ea typeface="Times New Roman" panose="02020603050405020304" pitchFamily="18" charset="0"/>
                          <a:cs typeface="Times New Roman" panose="02020603050405020304" pitchFamily="18" charset="0"/>
                        </a:rPr>
                        <a:t>Trainees observe how to perform a task correctly, by watching either a live demonstration or a videotape. Trainees role-play the observed skills and receive feedback on their performance. Trainees develop plans for using the observed skills on the job.</a:t>
                      </a:r>
                      <a:endParaRPr lang="en-IN"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68400" marB="68400">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solidFill>
                      <a:schemeClr val="bg1"/>
                    </a:solidFill>
                  </a:tcPr>
                </a:tc>
                <a:extLst>
                  <a:ext uri="{0D108BD9-81ED-4DB2-BD59-A6C34878D82A}">
                    <a16:rowId xmlns:a16="http://schemas.microsoft.com/office/drawing/2014/main" val="1202713384"/>
                  </a:ext>
                </a:extLst>
              </a:tr>
            </a:tbl>
          </a:graphicData>
        </a:graphic>
      </p:graphicFrame>
    </p:spTree>
    <p:extLst>
      <p:ext uri="{BB962C8B-B14F-4D97-AF65-F5344CB8AC3E}">
        <p14:creationId xmlns:p14="http://schemas.microsoft.com/office/powerpoint/2010/main" val="15986576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6280" y="136524"/>
            <a:ext cx="11399440" cy="898527"/>
          </a:xfrm>
        </p:spPr>
        <p:txBody>
          <a:bodyPr>
            <a:normAutofit/>
          </a:bodyPr>
          <a:lstStyle/>
          <a:p>
            <a:r>
              <a:rPr lang="en-US" b="1" dirty="0">
                <a:solidFill>
                  <a:srgbClr val="003399"/>
                </a:solidFill>
              </a:rPr>
              <a:t>Skills and Training Methods (Continued) </a:t>
            </a:r>
          </a:p>
        </p:txBody>
      </p:sp>
      <p:sp>
        <p:nvSpPr>
          <p:cNvPr id="5" name="Slide Number Placeholder 4"/>
          <p:cNvSpPr>
            <a:spLocks noGrp="1"/>
          </p:cNvSpPr>
          <p:nvPr>
            <p:ph type="sldNum" sz="quarter" idx="12"/>
          </p:nvPr>
        </p:nvSpPr>
        <p:spPr/>
        <p:txBody>
          <a:bodyPr/>
          <a:lstStyle/>
          <a:p>
            <a:fld id="{561B0F74-09A5-489A-9583-6307195A64A6}" type="slidenum">
              <a:rPr lang="en-US" smtClean="0"/>
              <a:pPr/>
              <a:t>13</a:t>
            </a:fld>
            <a:endParaRPr lang="en-US" dirty="0"/>
          </a:p>
        </p:txBody>
      </p:sp>
      <p:sp>
        <p:nvSpPr>
          <p:cNvPr id="4" name="Footer Placeholder 3">
            <a:extLst>
              <a:ext uri="{FF2B5EF4-FFF2-40B4-BE49-F238E27FC236}">
                <a16:creationId xmlns:a16="http://schemas.microsoft.com/office/drawing/2014/main" id="{8BAF66B2-9880-455F-BF8B-4F613191A386}"/>
              </a:ext>
            </a:extLst>
          </p:cNvPr>
          <p:cNvSpPr>
            <a:spLocks noGrp="1"/>
          </p:cNvSpPr>
          <p:nvPr>
            <p:ph type="ftr" sz="quarter" idx="3"/>
          </p:nvPr>
        </p:nvSpPr>
        <p:spPr>
          <a:xfrm>
            <a:off x="457200" y="6356349"/>
            <a:ext cx="6858000" cy="365125"/>
          </a:xfrm>
          <a:prstGeom prst="rect">
            <a:avLst/>
          </a:prstGeom>
        </p:spPr>
        <p:txBody>
          <a:bodyPr vert="horz" lIns="91440" tIns="45720" rIns="91440" bIns="45720" rtlCol="0" anchor="ctr"/>
          <a:lstStyle>
            <a:defPPr>
              <a:defRPr lang="en-US"/>
            </a:defPPr>
            <a:lvl1pPr marL="0" algn="ctr" defTabSz="914400" rtl="0" eaLnBrk="1" latinLnBrk="0" hangingPunct="1">
              <a:defRPr lang="en-IN" sz="1100" kern="1200" smtClean="0">
                <a:solidFill>
                  <a:schemeClr val="tx1"/>
                </a:solidFill>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a:t>Lussier, </a:t>
            </a:r>
            <a:r>
              <a:rPr lang="en-US" i="1"/>
              <a:t>Fundamentals of Human Resource Management, 2e</a:t>
            </a:r>
            <a:r>
              <a:rPr lang="en-US"/>
              <a:t>. © SAGE Publishing, 2020</a:t>
            </a:r>
            <a:endParaRPr lang="en-US" dirty="0"/>
          </a:p>
        </p:txBody>
      </p:sp>
      <p:graphicFrame>
        <p:nvGraphicFramePr>
          <p:cNvPr id="8" name="Table 7"/>
          <p:cNvGraphicFramePr>
            <a:graphicFrameLocks noGrp="1"/>
          </p:cNvGraphicFramePr>
          <p:nvPr>
            <p:extLst>
              <p:ext uri="{D42A27DB-BD31-4B8C-83A1-F6EECF244321}">
                <p14:modId xmlns:p14="http://schemas.microsoft.com/office/powerpoint/2010/main" val="834416681"/>
              </p:ext>
            </p:extLst>
          </p:nvPr>
        </p:nvGraphicFramePr>
        <p:xfrm>
          <a:off x="652499" y="1325471"/>
          <a:ext cx="10887001" cy="4207058"/>
        </p:xfrm>
        <a:graphic>
          <a:graphicData uri="http://schemas.openxmlformats.org/drawingml/2006/table">
            <a:tbl>
              <a:tblPr/>
              <a:tblGrid>
                <a:gridCol w="1698373">
                  <a:extLst>
                    <a:ext uri="{9D8B030D-6E8A-4147-A177-3AD203B41FA5}">
                      <a16:colId xmlns:a16="http://schemas.microsoft.com/office/drawing/2014/main" val="3124026496"/>
                    </a:ext>
                  </a:extLst>
                </a:gridCol>
                <a:gridCol w="2745702">
                  <a:extLst>
                    <a:ext uri="{9D8B030D-6E8A-4147-A177-3AD203B41FA5}">
                      <a16:colId xmlns:a16="http://schemas.microsoft.com/office/drawing/2014/main" val="4020671673"/>
                    </a:ext>
                  </a:extLst>
                </a:gridCol>
                <a:gridCol w="6442926">
                  <a:extLst>
                    <a:ext uri="{9D8B030D-6E8A-4147-A177-3AD203B41FA5}">
                      <a16:colId xmlns:a16="http://schemas.microsoft.com/office/drawing/2014/main" val="4090472470"/>
                    </a:ext>
                  </a:extLst>
                </a:gridCol>
              </a:tblGrid>
              <a:tr h="604069">
                <a:tc>
                  <a:txBody>
                    <a:bodyPr/>
                    <a:lstStyle/>
                    <a:p>
                      <a:pPr marL="0" marR="0" algn="ctr">
                        <a:lnSpc>
                          <a:spcPct val="100000"/>
                        </a:lnSpc>
                        <a:spcBef>
                          <a:spcPts val="0"/>
                        </a:spcBef>
                        <a:spcAft>
                          <a:spcPts val="800"/>
                        </a:spcAft>
                      </a:pPr>
                      <a:r>
                        <a:rPr lang="en-US" sz="1400" b="1" dirty="0">
                          <a:effectLst/>
                          <a:latin typeface="Arial" panose="020B0604020202020204" pitchFamily="34" charset="0"/>
                          <a:ea typeface="Times New Roman" panose="02020603050405020304" pitchFamily="18" charset="0"/>
                          <a:cs typeface="Times New Roman" panose="02020603050405020304" pitchFamily="18" charset="0"/>
                        </a:rPr>
                        <a:t>Skills Developed</a:t>
                      </a:r>
                      <a:endParaRPr lang="en-IN"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68400" marB="68400" anchor="b">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28575" cap="flat" cmpd="sng" algn="ctr">
                      <a:solidFill>
                        <a:srgbClr val="4BACC6"/>
                      </a:solidFill>
                      <a:prstDash val="solid"/>
                      <a:round/>
                      <a:headEnd type="none" w="med" len="med"/>
                      <a:tailEnd type="none" w="med" len="med"/>
                    </a:lnB>
                    <a:solidFill>
                      <a:schemeClr val="bg1"/>
                    </a:solidFill>
                  </a:tcPr>
                </a:tc>
                <a:tc>
                  <a:txBody>
                    <a:bodyPr/>
                    <a:lstStyle/>
                    <a:p>
                      <a:pPr marL="0" marR="0" algn="ctr">
                        <a:lnSpc>
                          <a:spcPct val="100000"/>
                        </a:lnSpc>
                        <a:spcBef>
                          <a:spcPts val="0"/>
                        </a:spcBef>
                        <a:spcAft>
                          <a:spcPts val="800"/>
                        </a:spcAft>
                      </a:pPr>
                      <a:r>
                        <a:rPr lang="en-US" sz="1400" b="1" dirty="0">
                          <a:effectLst/>
                          <a:latin typeface="Arial" panose="020B0604020202020204" pitchFamily="34" charset="0"/>
                          <a:ea typeface="Times New Roman" panose="02020603050405020304" pitchFamily="18" charset="0"/>
                          <a:cs typeface="Times New Roman" panose="02020603050405020304" pitchFamily="18" charset="0"/>
                        </a:rPr>
                        <a:t>Methods</a:t>
                      </a:r>
                      <a:endParaRPr lang="en-IN"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68400" marB="68400" anchor="b">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28575" cap="flat" cmpd="sng" algn="ctr">
                      <a:solidFill>
                        <a:srgbClr val="4BACC6"/>
                      </a:solidFill>
                      <a:prstDash val="solid"/>
                      <a:round/>
                      <a:headEnd type="none" w="med" len="med"/>
                      <a:tailEnd type="none" w="med" len="med"/>
                    </a:lnB>
                    <a:solidFill>
                      <a:schemeClr val="bg1"/>
                    </a:solidFill>
                  </a:tcPr>
                </a:tc>
                <a:tc>
                  <a:txBody>
                    <a:bodyPr/>
                    <a:lstStyle/>
                    <a:p>
                      <a:pPr marL="0" marR="0" algn="ctr">
                        <a:lnSpc>
                          <a:spcPct val="100000"/>
                        </a:lnSpc>
                        <a:spcBef>
                          <a:spcPts val="0"/>
                        </a:spcBef>
                        <a:spcAft>
                          <a:spcPts val="800"/>
                        </a:spcAft>
                      </a:pPr>
                      <a:r>
                        <a:rPr lang="en-US" sz="1400" b="1" dirty="0">
                          <a:effectLst/>
                          <a:latin typeface="Arial" panose="020B0604020202020204" pitchFamily="34" charset="0"/>
                          <a:ea typeface="Times New Roman" panose="02020603050405020304" pitchFamily="18" charset="0"/>
                          <a:cs typeface="Times New Roman" panose="02020603050405020304" pitchFamily="18" charset="0"/>
                        </a:rPr>
                        <a:t>Description</a:t>
                      </a:r>
                      <a:endParaRPr lang="en-IN"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68400" marB="68400" anchor="b">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28575" cap="flat" cmpd="sng" algn="ctr">
                      <a:solidFill>
                        <a:srgbClr val="4BACC6"/>
                      </a:solidFill>
                      <a:prstDash val="solid"/>
                      <a:round/>
                      <a:headEnd type="none" w="med" len="med"/>
                      <a:tailEnd type="none" w="med" len="med"/>
                    </a:lnB>
                    <a:solidFill>
                      <a:schemeClr val="bg1"/>
                    </a:solidFill>
                  </a:tcPr>
                </a:tc>
                <a:extLst>
                  <a:ext uri="{0D108BD9-81ED-4DB2-BD59-A6C34878D82A}">
                    <a16:rowId xmlns:a16="http://schemas.microsoft.com/office/drawing/2014/main" val="3015457582"/>
                  </a:ext>
                </a:extLst>
              </a:tr>
              <a:tr h="1082809">
                <a:tc>
                  <a:txBody>
                    <a:bodyPr/>
                    <a:lstStyle/>
                    <a:p>
                      <a:pPr marL="0" marR="0">
                        <a:lnSpc>
                          <a:spcPct val="107000"/>
                        </a:lnSpc>
                        <a:spcBef>
                          <a:spcPts val="0"/>
                        </a:spcBef>
                        <a:spcAft>
                          <a:spcPts val="800"/>
                        </a:spcAft>
                      </a:pPr>
                      <a:r>
                        <a:rPr lang="en-US" sz="1400" dirty="0">
                          <a:effectLst/>
                          <a:latin typeface="Arial" panose="020B0604020202020204" pitchFamily="34" charset="0"/>
                          <a:ea typeface="Times New Roman" panose="02020603050405020304" pitchFamily="18" charset="0"/>
                          <a:cs typeface="Times New Roman" panose="02020603050405020304" pitchFamily="18" charset="0"/>
                        </a:rPr>
                        <a:t>Conceptual and Design/ Business Skills</a:t>
                      </a:r>
                      <a:endParaRPr lang="en-IN"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68400" marB="68400">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28575"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solidFill>
                      <a:schemeClr val="accent5">
                        <a:lumMod val="20000"/>
                        <a:lumOff val="80000"/>
                      </a:schemeClr>
                    </a:solidFill>
                  </a:tcPr>
                </a:tc>
                <a:tc>
                  <a:txBody>
                    <a:bodyPr/>
                    <a:lstStyle/>
                    <a:p>
                      <a:pPr marL="0" marR="0">
                        <a:lnSpc>
                          <a:spcPct val="107000"/>
                        </a:lnSpc>
                        <a:spcBef>
                          <a:spcPts val="0"/>
                        </a:spcBef>
                        <a:spcAft>
                          <a:spcPts val="800"/>
                        </a:spcAft>
                      </a:pPr>
                      <a:r>
                        <a:rPr lang="en-US" sz="1400" dirty="0">
                          <a:effectLst/>
                          <a:latin typeface="Arial" panose="020B0604020202020204" pitchFamily="34" charset="0"/>
                          <a:ea typeface="Times New Roman" panose="02020603050405020304" pitchFamily="18" charset="0"/>
                          <a:cs typeface="Times New Roman" panose="02020603050405020304" pitchFamily="18" charset="0"/>
                        </a:rPr>
                        <a:t>g. Cases</a:t>
                      </a:r>
                      <a:endParaRPr lang="en-IN"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68400" marB="68400">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28575"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solidFill>
                      <a:schemeClr val="accent5">
                        <a:lumMod val="20000"/>
                        <a:lumOff val="80000"/>
                      </a:schemeClr>
                    </a:solidFill>
                  </a:tcPr>
                </a:tc>
                <a:tc>
                  <a:txBody>
                    <a:bodyPr/>
                    <a:lstStyle/>
                    <a:p>
                      <a:pPr marL="0" marR="0">
                        <a:lnSpc>
                          <a:spcPct val="107000"/>
                        </a:lnSpc>
                        <a:spcBef>
                          <a:spcPts val="0"/>
                        </a:spcBef>
                        <a:spcAft>
                          <a:spcPts val="800"/>
                        </a:spcAft>
                      </a:pPr>
                      <a:r>
                        <a:rPr lang="en-US" sz="1400">
                          <a:effectLst/>
                          <a:latin typeface="Arial" panose="020B0604020202020204" pitchFamily="34" charset="0"/>
                          <a:ea typeface="Times New Roman" panose="02020603050405020304" pitchFamily="18" charset="0"/>
                          <a:cs typeface="Times New Roman" panose="02020603050405020304" pitchFamily="18" charset="0"/>
                        </a:rPr>
                        <a:t>The trainee is presented with a simulated situation and asked to diagnose and solve the problems involved. Trainees usually must also answer questions about their diagnosis and solution.</a:t>
                      </a:r>
                      <a:endParaRPr lang="en-IN" sz="1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68400" marB="68400">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28575"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solidFill>
                      <a:schemeClr val="accent5">
                        <a:lumMod val="20000"/>
                        <a:lumOff val="80000"/>
                      </a:schemeClr>
                    </a:solidFill>
                  </a:tcPr>
                </a:tc>
                <a:extLst>
                  <a:ext uri="{0D108BD9-81ED-4DB2-BD59-A6C34878D82A}">
                    <a16:rowId xmlns:a16="http://schemas.microsoft.com/office/drawing/2014/main" val="884617558"/>
                  </a:ext>
                </a:extLst>
              </a:tr>
              <a:tr h="1089274">
                <a:tc>
                  <a:txBody>
                    <a:bodyPr/>
                    <a:lstStyle/>
                    <a:p>
                      <a:pPr marL="0" marR="0">
                        <a:lnSpc>
                          <a:spcPct val="107000"/>
                        </a:lnSpc>
                        <a:spcBef>
                          <a:spcPts val="0"/>
                        </a:spcBef>
                        <a:spcAft>
                          <a:spcPts val="800"/>
                        </a:spcAft>
                      </a:pPr>
                      <a:r>
                        <a:rPr lang="en-US" sz="1400">
                          <a:effectLst/>
                          <a:latin typeface="Arial" panose="020B0604020202020204" pitchFamily="34" charset="0"/>
                          <a:ea typeface="Times New Roman" panose="02020603050405020304" pitchFamily="18" charset="0"/>
                          <a:cs typeface="Times New Roman" panose="02020603050405020304" pitchFamily="18" charset="0"/>
                        </a:rPr>
                        <a:t> </a:t>
                      </a:r>
                      <a:endParaRPr lang="en-IN" sz="1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68400" marB="68400">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solidFill>
                      <a:schemeClr val="accent5">
                        <a:lumMod val="20000"/>
                        <a:lumOff val="80000"/>
                      </a:schemeClr>
                    </a:solidFill>
                  </a:tcPr>
                </a:tc>
                <a:tc>
                  <a:txBody>
                    <a:bodyPr/>
                    <a:lstStyle/>
                    <a:p>
                      <a:pPr marL="0" marR="0">
                        <a:lnSpc>
                          <a:spcPct val="107000"/>
                        </a:lnSpc>
                        <a:spcBef>
                          <a:spcPts val="0"/>
                        </a:spcBef>
                        <a:spcAft>
                          <a:spcPts val="800"/>
                        </a:spcAft>
                      </a:pPr>
                      <a:r>
                        <a:rPr lang="en-US" sz="1400" dirty="0">
                          <a:effectLst/>
                          <a:latin typeface="Arial" panose="020B0604020202020204" pitchFamily="34" charset="0"/>
                          <a:ea typeface="Times New Roman" panose="02020603050405020304" pitchFamily="18" charset="0"/>
                          <a:cs typeface="Times New Roman" panose="02020603050405020304" pitchFamily="18" charset="0"/>
                        </a:rPr>
                        <a:t>h. In-Basket Exercises</a:t>
                      </a:r>
                      <a:endParaRPr lang="en-IN"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68400" marB="68400">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solidFill>
                      <a:schemeClr val="accent5">
                        <a:lumMod val="20000"/>
                        <a:lumOff val="80000"/>
                      </a:schemeClr>
                    </a:solidFill>
                  </a:tcPr>
                </a:tc>
                <a:tc>
                  <a:txBody>
                    <a:bodyPr/>
                    <a:lstStyle/>
                    <a:p>
                      <a:pPr marL="0" marR="0">
                        <a:lnSpc>
                          <a:spcPct val="107000"/>
                        </a:lnSpc>
                        <a:spcBef>
                          <a:spcPts val="0"/>
                        </a:spcBef>
                        <a:spcAft>
                          <a:spcPts val="800"/>
                        </a:spcAft>
                      </a:pPr>
                      <a:r>
                        <a:rPr lang="en-US" sz="1400" dirty="0">
                          <a:effectLst/>
                          <a:latin typeface="Arial" panose="020B0604020202020204" pitchFamily="34" charset="0"/>
                          <a:ea typeface="Times New Roman" panose="02020603050405020304" pitchFamily="18" charset="0"/>
                          <a:cs typeface="Times New Roman" panose="02020603050405020304" pitchFamily="18" charset="0"/>
                        </a:rPr>
                        <a:t>The trainee is given actual or simulated letters, memos, reports, and so forth that would typically come to the person holding the job. The trainee must determine what action each item would require and must assign priorities to the actions.</a:t>
                      </a:r>
                      <a:endParaRPr lang="en-IN"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68400" marB="68400">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solidFill>
                      <a:schemeClr val="accent5">
                        <a:lumMod val="20000"/>
                        <a:lumOff val="80000"/>
                      </a:schemeClr>
                    </a:solidFill>
                  </a:tcPr>
                </a:tc>
                <a:extLst>
                  <a:ext uri="{0D108BD9-81ED-4DB2-BD59-A6C34878D82A}">
                    <a16:rowId xmlns:a16="http://schemas.microsoft.com/office/drawing/2014/main" val="3753106109"/>
                  </a:ext>
                </a:extLst>
              </a:tr>
              <a:tr h="618800">
                <a:tc>
                  <a:txBody>
                    <a:bodyPr/>
                    <a:lstStyle/>
                    <a:p>
                      <a:pPr marL="0" marR="0">
                        <a:lnSpc>
                          <a:spcPct val="107000"/>
                        </a:lnSpc>
                        <a:spcBef>
                          <a:spcPts val="0"/>
                        </a:spcBef>
                        <a:spcAft>
                          <a:spcPts val="800"/>
                        </a:spcAft>
                      </a:pPr>
                      <a:r>
                        <a:rPr lang="en-US" sz="1400">
                          <a:effectLst/>
                          <a:latin typeface="Arial" panose="020B0604020202020204" pitchFamily="34" charset="0"/>
                          <a:ea typeface="Times New Roman" panose="02020603050405020304" pitchFamily="18" charset="0"/>
                          <a:cs typeface="Times New Roman" panose="02020603050405020304" pitchFamily="18" charset="0"/>
                        </a:rPr>
                        <a:t> </a:t>
                      </a:r>
                      <a:endParaRPr lang="en-IN" sz="1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68400" marB="68400">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solidFill>
                      <a:schemeClr val="accent5">
                        <a:lumMod val="20000"/>
                        <a:lumOff val="80000"/>
                      </a:schemeClr>
                    </a:solidFill>
                  </a:tcPr>
                </a:tc>
                <a:tc>
                  <a:txBody>
                    <a:bodyPr/>
                    <a:lstStyle/>
                    <a:p>
                      <a:pPr marL="0" marR="0">
                        <a:lnSpc>
                          <a:spcPct val="107000"/>
                        </a:lnSpc>
                        <a:spcBef>
                          <a:spcPts val="0"/>
                        </a:spcBef>
                        <a:spcAft>
                          <a:spcPts val="800"/>
                        </a:spcAft>
                      </a:pPr>
                      <a:r>
                        <a:rPr lang="en-US" sz="1400">
                          <a:effectLst/>
                          <a:latin typeface="Arial" panose="020B0604020202020204" pitchFamily="34" charset="0"/>
                          <a:ea typeface="Times New Roman" panose="02020603050405020304" pitchFamily="18" charset="0"/>
                          <a:cs typeface="Times New Roman" panose="02020603050405020304" pitchFamily="18" charset="0"/>
                        </a:rPr>
                        <a:t>i. Management Games</a:t>
                      </a:r>
                      <a:endParaRPr lang="en-IN" sz="1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68400" marB="68400">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solidFill>
                      <a:schemeClr val="accent5">
                        <a:lumMod val="20000"/>
                        <a:lumOff val="80000"/>
                      </a:schemeClr>
                    </a:solidFill>
                  </a:tcPr>
                </a:tc>
                <a:tc>
                  <a:txBody>
                    <a:bodyPr/>
                    <a:lstStyle/>
                    <a:p>
                      <a:pPr marL="0" marR="0">
                        <a:lnSpc>
                          <a:spcPct val="107000"/>
                        </a:lnSpc>
                        <a:spcBef>
                          <a:spcPts val="0"/>
                        </a:spcBef>
                        <a:spcAft>
                          <a:spcPts val="800"/>
                        </a:spcAft>
                      </a:pPr>
                      <a:r>
                        <a:rPr lang="en-US" sz="1400" dirty="0">
                          <a:effectLst/>
                          <a:latin typeface="Arial" panose="020B0604020202020204" pitchFamily="34" charset="0"/>
                          <a:ea typeface="Times New Roman" panose="02020603050405020304" pitchFamily="18" charset="0"/>
                          <a:cs typeface="Times New Roman" panose="02020603050405020304" pitchFamily="18" charset="0"/>
                        </a:rPr>
                        <a:t>Trainees work as part of a team to “manage” a simulated company over a period of several game “quarters” or “years.”</a:t>
                      </a:r>
                      <a:endParaRPr lang="en-IN"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68400" marB="68400">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solidFill>
                      <a:schemeClr val="accent5">
                        <a:lumMod val="20000"/>
                        <a:lumOff val="80000"/>
                      </a:schemeClr>
                    </a:solidFill>
                  </a:tcPr>
                </a:tc>
                <a:extLst>
                  <a:ext uri="{0D108BD9-81ED-4DB2-BD59-A6C34878D82A}">
                    <a16:rowId xmlns:a16="http://schemas.microsoft.com/office/drawing/2014/main" val="1547599034"/>
                  </a:ext>
                </a:extLst>
              </a:tr>
              <a:tr h="812106">
                <a:tc>
                  <a:txBody>
                    <a:bodyPr/>
                    <a:lstStyle/>
                    <a:p>
                      <a:pPr marL="0" marR="0">
                        <a:lnSpc>
                          <a:spcPct val="107000"/>
                        </a:lnSpc>
                        <a:spcBef>
                          <a:spcPts val="0"/>
                        </a:spcBef>
                        <a:spcAft>
                          <a:spcPts val="800"/>
                        </a:spcAft>
                      </a:pPr>
                      <a:r>
                        <a:rPr lang="en-US" sz="1400">
                          <a:effectLst/>
                          <a:latin typeface="Arial" panose="020B0604020202020204" pitchFamily="34" charset="0"/>
                          <a:ea typeface="Times New Roman" panose="02020603050405020304" pitchFamily="18" charset="0"/>
                          <a:cs typeface="Times New Roman" panose="02020603050405020304" pitchFamily="18" charset="0"/>
                        </a:rPr>
                        <a:t> </a:t>
                      </a:r>
                      <a:endParaRPr lang="en-IN" sz="1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68400" marB="68400">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solidFill>
                      <a:schemeClr val="accent5">
                        <a:lumMod val="20000"/>
                        <a:lumOff val="80000"/>
                      </a:schemeClr>
                    </a:solidFill>
                  </a:tcPr>
                </a:tc>
                <a:tc>
                  <a:txBody>
                    <a:bodyPr/>
                    <a:lstStyle/>
                    <a:p>
                      <a:pPr marL="0" marR="0">
                        <a:lnSpc>
                          <a:spcPct val="107000"/>
                        </a:lnSpc>
                        <a:spcBef>
                          <a:spcPts val="0"/>
                        </a:spcBef>
                        <a:spcAft>
                          <a:spcPts val="800"/>
                        </a:spcAft>
                      </a:pPr>
                      <a:r>
                        <a:rPr lang="en-US" sz="1400">
                          <a:effectLst/>
                          <a:latin typeface="Arial" panose="020B0604020202020204" pitchFamily="34" charset="0"/>
                          <a:ea typeface="Times New Roman" panose="02020603050405020304" pitchFamily="18" charset="0"/>
                          <a:cs typeface="Times New Roman" panose="02020603050405020304" pitchFamily="18" charset="0"/>
                        </a:rPr>
                        <a:t>j. Interactive Videos</a:t>
                      </a:r>
                      <a:endParaRPr lang="en-IN" sz="1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68400" marB="68400">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solidFill>
                      <a:schemeClr val="accent5">
                        <a:lumMod val="20000"/>
                        <a:lumOff val="80000"/>
                      </a:schemeClr>
                    </a:solidFill>
                  </a:tcPr>
                </a:tc>
                <a:tc>
                  <a:txBody>
                    <a:bodyPr/>
                    <a:lstStyle/>
                    <a:p>
                      <a:pPr marL="0" marR="0">
                        <a:lnSpc>
                          <a:spcPct val="107000"/>
                        </a:lnSpc>
                        <a:spcBef>
                          <a:spcPts val="0"/>
                        </a:spcBef>
                        <a:spcAft>
                          <a:spcPts val="800"/>
                        </a:spcAft>
                      </a:pPr>
                      <a:r>
                        <a:rPr lang="en-US" sz="1400" dirty="0">
                          <a:effectLst/>
                          <a:latin typeface="Arial" panose="020B0604020202020204" pitchFamily="34" charset="0"/>
                          <a:ea typeface="Times New Roman" panose="02020603050405020304" pitchFamily="18" charset="0"/>
                          <a:cs typeface="Times New Roman" panose="02020603050405020304" pitchFamily="18" charset="0"/>
                        </a:rPr>
                        <a:t>Trainees can view videotapes that present situations requiring conceptual skills or decision making.</a:t>
                      </a:r>
                      <a:endParaRPr lang="en-IN"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68400" marB="68400">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solidFill>
                      <a:schemeClr val="accent5">
                        <a:lumMod val="20000"/>
                        <a:lumOff val="80000"/>
                      </a:schemeClr>
                    </a:solidFill>
                  </a:tcPr>
                </a:tc>
                <a:extLst>
                  <a:ext uri="{0D108BD9-81ED-4DB2-BD59-A6C34878D82A}">
                    <a16:rowId xmlns:a16="http://schemas.microsoft.com/office/drawing/2014/main" val="2758221901"/>
                  </a:ext>
                </a:extLst>
              </a:tr>
            </a:tbl>
          </a:graphicData>
        </a:graphic>
      </p:graphicFrame>
    </p:spTree>
    <p:extLst>
      <p:ext uri="{BB962C8B-B14F-4D97-AF65-F5344CB8AC3E}">
        <p14:creationId xmlns:p14="http://schemas.microsoft.com/office/powerpoint/2010/main" val="18241021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36524"/>
            <a:ext cx="10972800" cy="1143000"/>
          </a:xfrm>
        </p:spPr>
        <p:txBody>
          <a:bodyPr>
            <a:normAutofit/>
          </a:bodyPr>
          <a:lstStyle/>
          <a:p>
            <a:r>
              <a:rPr lang="en-US" b="1" dirty="0">
                <a:solidFill>
                  <a:srgbClr val="003399"/>
                </a:solidFill>
              </a:rPr>
              <a:t>Design and Delivery of Training</a:t>
            </a:r>
          </a:p>
        </p:txBody>
      </p:sp>
      <p:sp>
        <p:nvSpPr>
          <p:cNvPr id="4" name="Content Placeholder 3"/>
          <p:cNvSpPr>
            <a:spLocks noGrp="1"/>
          </p:cNvSpPr>
          <p:nvPr>
            <p:ph idx="1"/>
          </p:nvPr>
        </p:nvSpPr>
        <p:spPr/>
        <p:txBody>
          <a:bodyPr/>
          <a:lstStyle/>
          <a:p>
            <a:r>
              <a:rPr lang="en-US" sz="3600" dirty="0"/>
              <a:t>Make Choice Based On . . .</a:t>
            </a:r>
          </a:p>
          <a:p>
            <a:pPr lvl="1"/>
            <a:r>
              <a:rPr lang="en-US" sz="3200" dirty="0"/>
              <a:t>Options available to organization ?</a:t>
            </a:r>
          </a:p>
          <a:p>
            <a:pPr lvl="1"/>
            <a:r>
              <a:rPr lang="en-US" sz="3200" dirty="0"/>
              <a:t>Best type of training to maximize transfer of knowledge while minimizing cost of training process </a:t>
            </a:r>
          </a:p>
        </p:txBody>
      </p:sp>
      <p:sp>
        <p:nvSpPr>
          <p:cNvPr id="5" name="Slide Number Placeholder 4"/>
          <p:cNvSpPr>
            <a:spLocks noGrp="1"/>
          </p:cNvSpPr>
          <p:nvPr>
            <p:ph type="sldNum" sz="quarter" idx="12"/>
          </p:nvPr>
        </p:nvSpPr>
        <p:spPr/>
        <p:txBody>
          <a:bodyPr/>
          <a:lstStyle/>
          <a:p>
            <a:fld id="{561B0F74-09A5-489A-9583-6307195A64A6}" type="slidenum">
              <a:rPr lang="en-US" smtClean="0"/>
              <a:pPr/>
              <a:t>14</a:t>
            </a:fld>
            <a:endParaRPr lang="en-US" dirty="0"/>
          </a:p>
        </p:txBody>
      </p:sp>
      <p:sp>
        <p:nvSpPr>
          <p:cNvPr id="6" name="Footer Placeholder 5">
            <a:extLst>
              <a:ext uri="{FF2B5EF4-FFF2-40B4-BE49-F238E27FC236}">
                <a16:creationId xmlns:a16="http://schemas.microsoft.com/office/drawing/2014/main" id="{4520B5DF-11C6-493A-A588-37D0927BB184}"/>
              </a:ext>
            </a:extLst>
          </p:cNvPr>
          <p:cNvSpPr>
            <a:spLocks noGrp="1"/>
          </p:cNvSpPr>
          <p:nvPr>
            <p:ph type="ftr" sz="quarter" idx="3"/>
          </p:nvPr>
        </p:nvSpPr>
        <p:spPr>
          <a:xfrm>
            <a:off x="457200" y="6356349"/>
            <a:ext cx="6858000" cy="365125"/>
          </a:xfrm>
          <a:prstGeom prst="rect">
            <a:avLst/>
          </a:prstGeom>
        </p:spPr>
        <p:txBody>
          <a:bodyPr vert="horz" lIns="91440" tIns="45720" rIns="91440" bIns="45720" rtlCol="0" anchor="ctr"/>
          <a:lstStyle>
            <a:defPPr>
              <a:defRPr lang="en-US"/>
            </a:defPPr>
            <a:lvl1pPr marL="0" algn="ctr" defTabSz="914400" rtl="0" eaLnBrk="1" latinLnBrk="0" hangingPunct="1">
              <a:defRPr lang="en-IN" sz="1100" kern="1200" smtClean="0">
                <a:solidFill>
                  <a:schemeClr val="tx1"/>
                </a:solidFill>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a:t>Lussier, </a:t>
            </a:r>
            <a:r>
              <a:rPr lang="en-US" i="1"/>
              <a:t>Fundamentals of Human Resource Management, 2e</a:t>
            </a:r>
            <a:r>
              <a:rPr lang="en-US"/>
              <a:t>. © SAGE Publishing, 2020</a:t>
            </a:r>
            <a:endParaRPr lang="en-US" dirty="0"/>
          </a:p>
        </p:txBody>
      </p:sp>
    </p:spTree>
    <p:extLst>
      <p:ext uri="{BB962C8B-B14F-4D97-AF65-F5344CB8AC3E}">
        <p14:creationId xmlns:p14="http://schemas.microsoft.com/office/powerpoint/2010/main" val="9385154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D2C5C5A0-ED46-4434-A469-F0697684248C}"/>
              </a:ext>
            </a:extLst>
          </p:cNvPr>
          <p:cNvSpPr>
            <a:spLocks noGrp="1"/>
          </p:cNvSpPr>
          <p:nvPr>
            <p:ph type="title"/>
          </p:nvPr>
        </p:nvSpPr>
        <p:spPr>
          <a:xfrm>
            <a:off x="407368" y="106337"/>
            <a:ext cx="11377264" cy="1522463"/>
          </a:xfrm>
        </p:spPr>
        <p:txBody>
          <a:bodyPr>
            <a:normAutofit/>
          </a:bodyPr>
          <a:lstStyle/>
          <a:p>
            <a:r>
              <a:rPr lang="en-US" b="1" dirty="0">
                <a:solidFill>
                  <a:srgbClr val="003399"/>
                </a:solidFill>
              </a:rPr>
              <a:t>Job Instructional Training Steps</a:t>
            </a:r>
          </a:p>
        </p:txBody>
      </p:sp>
      <p:sp>
        <p:nvSpPr>
          <p:cNvPr id="4" name="Slide Number Placeholder 3">
            <a:extLst>
              <a:ext uri="{FF2B5EF4-FFF2-40B4-BE49-F238E27FC236}">
                <a16:creationId xmlns:a16="http://schemas.microsoft.com/office/drawing/2014/main" id="{9E949CE9-A175-4D53-89D3-B5C5B8191652}"/>
              </a:ext>
            </a:extLst>
          </p:cNvPr>
          <p:cNvSpPr>
            <a:spLocks noGrp="1"/>
          </p:cNvSpPr>
          <p:nvPr>
            <p:ph type="sldNum" sz="quarter" idx="12"/>
          </p:nvPr>
        </p:nvSpPr>
        <p:spPr/>
        <p:txBody>
          <a:bodyPr/>
          <a:lstStyle/>
          <a:p>
            <a:fld id="{561B0F74-09A5-489A-9583-6307195A64A6}" type="slidenum">
              <a:rPr lang="en-US" smtClean="0"/>
              <a:pPr/>
              <a:t>15</a:t>
            </a:fld>
            <a:endParaRPr lang="en-US" dirty="0"/>
          </a:p>
        </p:txBody>
      </p:sp>
      <p:pic>
        <p:nvPicPr>
          <p:cNvPr id="7" name="Picture 3" descr="A flow chart shows four job instructional training steps. They are: Preparation of the trainee, presentation of the task by the trainer, performance of the task by the trainee, and follow-up.&#10;&#10;" title="MODEL 7.1 Job Instructional Training Steps">
            <a:extLst>
              <a:ext uri="{FF2B5EF4-FFF2-40B4-BE49-F238E27FC236}">
                <a16:creationId xmlns:a16="http://schemas.microsoft.com/office/drawing/2014/main" id="{ECB1B307-4B9A-47A3-80BA-3FFE262699C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6737" y="2125558"/>
            <a:ext cx="11938525" cy="130344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Footer Placeholder 7">
            <a:extLst>
              <a:ext uri="{FF2B5EF4-FFF2-40B4-BE49-F238E27FC236}">
                <a16:creationId xmlns:a16="http://schemas.microsoft.com/office/drawing/2014/main" id="{6A7B5AF1-6D86-4E90-B011-DA4F4FCF49DE}"/>
              </a:ext>
            </a:extLst>
          </p:cNvPr>
          <p:cNvSpPr>
            <a:spLocks noGrp="1"/>
          </p:cNvSpPr>
          <p:nvPr>
            <p:ph type="ftr" sz="quarter" idx="3"/>
          </p:nvPr>
        </p:nvSpPr>
        <p:spPr>
          <a:xfrm>
            <a:off x="457200" y="6356349"/>
            <a:ext cx="6858000" cy="365125"/>
          </a:xfrm>
          <a:prstGeom prst="rect">
            <a:avLst/>
          </a:prstGeom>
        </p:spPr>
        <p:txBody>
          <a:bodyPr vert="horz" lIns="91440" tIns="45720" rIns="91440" bIns="45720" rtlCol="0" anchor="ctr"/>
          <a:lstStyle>
            <a:defPPr>
              <a:defRPr lang="en-US"/>
            </a:defPPr>
            <a:lvl1pPr marL="0" algn="ctr" defTabSz="914400" rtl="0" eaLnBrk="1" latinLnBrk="0" hangingPunct="1">
              <a:defRPr lang="en-IN" sz="1100" kern="1200" smtClean="0">
                <a:solidFill>
                  <a:schemeClr val="tx1"/>
                </a:solidFill>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a:t>Lussier, </a:t>
            </a:r>
            <a:r>
              <a:rPr lang="en-US" i="1"/>
              <a:t>Fundamentals of Human Resource Management, 2e</a:t>
            </a:r>
            <a:r>
              <a:rPr lang="en-US"/>
              <a:t>. © SAGE Publishing, 2020</a:t>
            </a:r>
            <a:endParaRPr lang="en-US" dirty="0"/>
          </a:p>
        </p:txBody>
      </p:sp>
    </p:spTree>
    <p:extLst>
      <p:ext uri="{BB962C8B-B14F-4D97-AF65-F5344CB8AC3E}">
        <p14:creationId xmlns:p14="http://schemas.microsoft.com/office/powerpoint/2010/main" val="198138905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solidFill>
                  <a:srgbClr val="003399"/>
                </a:solidFill>
              </a:rPr>
              <a:t>On-the-Job Training</a:t>
            </a:r>
          </a:p>
        </p:txBody>
      </p:sp>
      <p:sp>
        <p:nvSpPr>
          <p:cNvPr id="4" name="Content Placeholder 3"/>
          <p:cNvSpPr>
            <a:spLocks noGrp="1"/>
          </p:cNvSpPr>
          <p:nvPr>
            <p:ph idx="1"/>
          </p:nvPr>
        </p:nvSpPr>
        <p:spPr/>
        <p:txBody>
          <a:bodyPr/>
          <a:lstStyle/>
          <a:p>
            <a:pPr marL="0" indent="0">
              <a:buNone/>
            </a:pPr>
            <a:r>
              <a:rPr lang="en-US" dirty="0"/>
              <a:t>On-the-Job Training (OJT) </a:t>
            </a:r>
          </a:p>
          <a:p>
            <a:pPr lvl="1"/>
            <a:r>
              <a:rPr lang="en-US" dirty="0"/>
              <a:t>Done at work site with resources employees use to perform job </a:t>
            </a:r>
          </a:p>
        </p:txBody>
      </p:sp>
      <p:sp>
        <p:nvSpPr>
          <p:cNvPr id="5" name="Slide Number Placeholder 4"/>
          <p:cNvSpPr>
            <a:spLocks noGrp="1"/>
          </p:cNvSpPr>
          <p:nvPr>
            <p:ph type="sldNum" sz="quarter" idx="12"/>
          </p:nvPr>
        </p:nvSpPr>
        <p:spPr/>
        <p:txBody>
          <a:bodyPr/>
          <a:lstStyle/>
          <a:p>
            <a:fld id="{561B0F74-09A5-489A-9583-6307195A64A6}" type="slidenum">
              <a:rPr lang="en-US" smtClean="0"/>
              <a:pPr/>
              <a:t>16</a:t>
            </a:fld>
            <a:endParaRPr lang="en-US" dirty="0"/>
          </a:p>
        </p:txBody>
      </p:sp>
      <p:sp>
        <p:nvSpPr>
          <p:cNvPr id="6" name="Footer Placeholder 5">
            <a:extLst>
              <a:ext uri="{FF2B5EF4-FFF2-40B4-BE49-F238E27FC236}">
                <a16:creationId xmlns:a16="http://schemas.microsoft.com/office/drawing/2014/main" id="{24B6502B-9EC1-44BB-BFE3-D269EE711E17}"/>
              </a:ext>
            </a:extLst>
          </p:cNvPr>
          <p:cNvSpPr>
            <a:spLocks noGrp="1"/>
          </p:cNvSpPr>
          <p:nvPr>
            <p:ph type="ftr" sz="quarter" idx="3"/>
          </p:nvPr>
        </p:nvSpPr>
        <p:spPr>
          <a:xfrm>
            <a:off x="457200" y="6356349"/>
            <a:ext cx="6858000" cy="365125"/>
          </a:xfrm>
          <a:prstGeom prst="rect">
            <a:avLst/>
          </a:prstGeom>
        </p:spPr>
        <p:txBody>
          <a:bodyPr vert="horz" lIns="91440" tIns="45720" rIns="91440" bIns="45720" rtlCol="0" anchor="ctr"/>
          <a:lstStyle>
            <a:defPPr>
              <a:defRPr lang="en-US"/>
            </a:defPPr>
            <a:lvl1pPr marL="0" algn="ctr" defTabSz="914400" rtl="0" eaLnBrk="1" latinLnBrk="0" hangingPunct="1">
              <a:defRPr lang="en-IN" sz="1100" kern="1200" smtClean="0">
                <a:solidFill>
                  <a:schemeClr val="tx1"/>
                </a:solidFill>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a:t>Lussier, </a:t>
            </a:r>
            <a:r>
              <a:rPr lang="en-US" i="1"/>
              <a:t>Fundamentals of Human Resource Management, 2e</a:t>
            </a:r>
            <a:r>
              <a:rPr lang="en-US"/>
              <a:t>. © SAGE Publishing, 2020</a:t>
            </a:r>
            <a:endParaRPr lang="en-US" dirty="0"/>
          </a:p>
        </p:txBody>
      </p:sp>
    </p:spTree>
    <p:extLst>
      <p:ext uri="{BB962C8B-B14F-4D97-AF65-F5344CB8AC3E}">
        <p14:creationId xmlns:p14="http://schemas.microsoft.com/office/powerpoint/2010/main" val="134008802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36524"/>
            <a:ext cx="10972800" cy="1143000"/>
          </a:xfrm>
        </p:spPr>
        <p:txBody>
          <a:bodyPr/>
          <a:lstStyle/>
          <a:p>
            <a:r>
              <a:rPr lang="en-US" b="1" dirty="0">
                <a:solidFill>
                  <a:srgbClr val="003399"/>
                </a:solidFill>
              </a:rPr>
              <a:t>Classroom Training</a:t>
            </a:r>
          </a:p>
        </p:txBody>
      </p:sp>
      <p:sp>
        <p:nvSpPr>
          <p:cNvPr id="4" name="Content Placeholder 3"/>
          <p:cNvSpPr>
            <a:spLocks noGrp="1"/>
          </p:cNvSpPr>
          <p:nvPr>
            <p:ph idx="1"/>
          </p:nvPr>
        </p:nvSpPr>
        <p:spPr>
          <a:xfrm>
            <a:off x="609600" y="1279524"/>
            <a:ext cx="10972800" cy="4237709"/>
          </a:xfrm>
        </p:spPr>
        <p:txBody>
          <a:bodyPr>
            <a:normAutofit lnSpcReduction="10000"/>
          </a:bodyPr>
          <a:lstStyle/>
          <a:p>
            <a:pPr lvl="0" algn="just"/>
            <a:r>
              <a:rPr lang="en-US" dirty="0"/>
              <a:t>Courses include content, instructional methods, lesson plans, and instructor materials.</a:t>
            </a:r>
          </a:p>
          <a:p>
            <a:pPr lvl="0" algn="just"/>
            <a:r>
              <a:rPr lang="en-US" dirty="0"/>
              <a:t>Materials are provided to a qualified instructor who teaches the class.</a:t>
            </a:r>
          </a:p>
          <a:p>
            <a:pPr lvl="0" algn="just"/>
            <a:r>
              <a:rPr lang="en-US" dirty="0"/>
              <a:t>Very good for consistently transferring general knowledge or theories about a topic to a large number of people.</a:t>
            </a:r>
          </a:p>
          <a:p>
            <a:pPr lvl="0" algn="just"/>
            <a:r>
              <a:rPr lang="en-US" dirty="0"/>
              <a:t>Effective when using the same equipment that is used on the job.</a:t>
            </a:r>
          </a:p>
        </p:txBody>
      </p:sp>
      <p:sp>
        <p:nvSpPr>
          <p:cNvPr id="5" name="Slide Number Placeholder 4"/>
          <p:cNvSpPr>
            <a:spLocks noGrp="1"/>
          </p:cNvSpPr>
          <p:nvPr>
            <p:ph type="sldNum" sz="quarter" idx="12"/>
          </p:nvPr>
        </p:nvSpPr>
        <p:spPr/>
        <p:txBody>
          <a:bodyPr/>
          <a:lstStyle/>
          <a:p>
            <a:fld id="{561B0F74-09A5-489A-9583-6307195A64A6}" type="slidenum">
              <a:rPr lang="en-US" smtClean="0"/>
              <a:pPr/>
              <a:t>17</a:t>
            </a:fld>
            <a:endParaRPr lang="en-US" dirty="0"/>
          </a:p>
        </p:txBody>
      </p:sp>
      <p:sp>
        <p:nvSpPr>
          <p:cNvPr id="6" name="Footer Placeholder 5">
            <a:extLst>
              <a:ext uri="{FF2B5EF4-FFF2-40B4-BE49-F238E27FC236}">
                <a16:creationId xmlns:a16="http://schemas.microsoft.com/office/drawing/2014/main" id="{1C203276-0A6F-4C9F-BC38-E6DDCB877B60}"/>
              </a:ext>
            </a:extLst>
          </p:cNvPr>
          <p:cNvSpPr>
            <a:spLocks noGrp="1"/>
          </p:cNvSpPr>
          <p:nvPr>
            <p:ph type="ftr" sz="quarter" idx="3"/>
          </p:nvPr>
        </p:nvSpPr>
        <p:spPr>
          <a:xfrm>
            <a:off x="457200" y="6356349"/>
            <a:ext cx="6858000" cy="365125"/>
          </a:xfrm>
          <a:prstGeom prst="rect">
            <a:avLst/>
          </a:prstGeom>
        </p:spPr>
        <p:txBody>
          <a:bodyPr vert="horz" lIns="91440" tIns="45720" rIns="91440" bIns="45720" rtlCol="0" anchor="ctr"/>
          <a:lstStyle>
            <a:defPPr>
              <a:defRPr lang="en-US"/>
            </a:defPPr>
            <a:lvl1pPr marL="0" algn="ctr" defTabSz="914400" rtl="0" eaLnBrk="1" latinLnBrk="0" hangingPunct="1">
              <a:defRPr lang="en-IN" sz="1100" kern="1200" smtClean="0">
                <a:solidFill>
                  <a:schemeClr val="tx1"/>
                </a:solidFill>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a:t>Lussier, </a:t>
            </a:r>
            <a:r>
              <a:rPr lang="en-US" i="1"/>
              <a:t>Fundamentals of Human Resource Management, 2e</a:t>
            </a:r>
            <a:r>
              <a:rPr lang="en-US"/>
              <a:t>. © SAGE Publishing, 2020</a:t>
            </a:r>
            <a:endParaRPr lang="en-US" dirty="0"/>
          </a:p>
        </p:txBody>
      </p:sp>
    </p:spTree>
    <p:extLst>
      <p:ext uri="{BB962C8B-B14F-4D97-AF65-F5344CB8AC3E}">
        <p14:creationId xmlns:p14="http://schemas.microsoft.com/office/powerpoint/2010/main" val="66795867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47790"/>
            <a:ext cx="10972800" cy="1143000"/>
          </a:xfrm>
        </p:spPr>
        <p:txBody>
          <a:bodyPr/>
          <a:lstStyle/>
          <a:p>
            <a:r>
              <a:rPr lang="en-US" b="1" dirty="0">
                <a:solidFill>
                  <a:srgbClr val="003399"/>
                </a:solidFill>
              </a:rPr>
              <a:t>Distance or E-Learning </a:t>
            </a:r>
          </a:p>
        </p:txBody>
      </p:sp>
      <p:sp>
        <p:nvSpPr>
          <p:cNvPr id="4" name="Content Placeholder 3"/>
          <p:cNvSpPr>
            <a:spLocks noGrp="1"/>
          </p:cNvSpPr>
          <p:nvPr>
            <p:ph idx="1"/>
          </p:nvPr>
        </p:nvSpPr>
        <p:spPr/>
        <p:txBody>
          <a:bodyPr/>
          <a:lstStyle/>
          <a:p>
            <a:r>
              <a:rPr lang="en-US" sz="3600" dirty="0"/>
              <a:t>Synchronous Distance Learning</a:t>
            </a:r>
          </a:p>
          <a:p>
            <a:pPr lvl="1"/>
            <a:r>
              <a:rPr lang="en-US" sz="3200" dirty="0"/>
              <a:t>Trainees sign into a website where instructors interact with students and teach topics.</a:t>
            </a:r>
          </a:p>
          <a:p>
            <a:r>
              <a:rPr lang="en-US" sz="3600" dirty="0"/>
              <a:t>Asynchronous Distance Learning</a:t>
            </a:r>
          </a:p>
          <a:p>
            <a:pPr lvl="1"/>
            <a:r>
              <a:rPr lang="en-US" sz="3200" dirty="0"/>
              <a:t>Trainees sign into training site and materials are available for their studies. </a:t>
            </a:r>
          </a:p>
        </p:txBody>
      </p:sp>
      <p:sp>
        <p:nvSpPr>
          <p:cNvPr id="5" name="Slide Number Placeholder 4"/>
          <p:cNvSpPr>
            <a:spLocks noGrp="1"/>
          </p:cNvSpPr>
          <p:nvPr>
            <p:ph type="sldNum" sz="quarter" idx="12"/>
          </p:nvPr>
        </p:nvSpPr>
        <p:spPr/>
        <p:txBody>
          <a:bodyPr/>
          <a:lstStyle/>
          <a:p>
            <a:fld id="{561B0F74-09A5-489A-9583-6307195A64A6}" type="slidenum">
              <a:rPr lang="en-US" smtClean="0"/>
              <a:pPr/>
              <a:t>18</a:t>
            </a:fld>
            <a:endParaRPr lang="en-US" dirty="0"/>
          </a:p>
        </p:txBody>
      </p:sp>
      <p:sp>
        <p:nvSpPr>
          <p:cNvPr id="6" name="Footer Placeholder 5">
            <a:extLst>
              <a:ext uri="{FF2B5EF4-FFF2-40B4-BE49-F238E27FC236}">
                <a16:creationId xmlns:a16="http://schemas.microsoft.com/office/drawing/2014/main" id="{4C193A54-2027-4A26-91ED-7A08DDB62466}"/>
              </a:ext>
            </a:extLst>
          </p:cNvPr>
          <p:cNvSpPr>
            <a:spLocks noGrp="1"/>
          </p:cNvSpPr>
          <p:nvPr>
            <p:ph type="ftr" sz="quarter" idx="3"/>
          </p:nvPr>
        </p:nvSpPr>
        <p:spPr>
          <a:xfrm>
            <a:off x="457200" y="6356349"/>
            <a:ext cx="6858000" cy="365125"/>
          </a:xfrm>
          <a:prstGeom prst="rect">
            <a:avLst/>
          </a:prstGeom>
        </p:spPr>
        <p:txBody>
          <a:bodyPr vert="horz" lIns="91440" tIns="45720" rIns="91440" bIns="45720" rtlCol="0" anchor="ctr"/>
          <a:lstStyle>
            <a:defPPr>
              <a:defRPr lang="en-US"/>
            </a:defPPr>
            <a:lvl1pPr marL="0" algn="ctr" defTabSz="914400" rtl="0" eaLnBrk="1" latinLnBrk="0" hangingPunct="1">
              <a:defRPr lang="en-IN" sz="1100" kern="1200" smtClean="0">
                <a:solidFill>
                  <a:schemeClr val="tx1"/>
                </a:solidFill>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a:t>Lussier, </a:t>
            </a:r>
            <a:r>
              <a:rPr lang="en-US" i="1"/>
              <a:t>Fundamentals of Human Resource Management, 2e</a:t>
            </a:r>
            <a:r>
              <a:rPr lang="en-US"/>
              <a:t>. © SAGE Publishing, 2020</a:t>
            </a:r>
            <a:endParaRPr lang="en-US" dirty="0"/>
          </a:p>
        </p:txBody>
      </p:sp>
    </p:spTree>
    <p:extLst>
      <p:ext uri="{BB962C8B-B14F-4D97-AF65-F5344CB8AC3E}">
        <p14:creationId xmlns:p14="http://schemas.microsoft.com/office/powerpoint/2010/main" val="293881178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36524"/>
            <a:ext cx="10972800" cy="1143000"/>
          </a:xfrm>
        </p:spPr>
        <p:txBody>
          <a:bodyPr/>
          <a:lstStyle/>
          <a:p>
            <a:r>
              <a:rPr lang="en-US" b="1" dirty="0">
                <a:solidFill>
                  <a:srgbClr val="003399"/>
                </a:solidFill>
              </a:rPr>
              <a:t>Simulations </a:t>
            </a:r>
          </a:p>
        </p:txBody>
      </p:sp>
      <p:sp>
        <p:nvSpPr>
          <p:cNvPr id="3" name="Content Placeholder 2"/>
          <p:cNvSpPr>
            <a:spLocks noGrp="1"/>
          </p:cNvSpPr>
          <p:nvPr>
            <p:ph idx="1"/>
          </p:nvPr>
        </p:nvSpPr>
        <p:spPr/>
        <p:txBody>
          <a:bodyPr/>
          <a:lstStyle/>
          <a:p>
            <a:r>
              <a:rPr lang="en-US" dirty="0"/>
              <a:t>Online</a:t>
            </a:r>
          </a:p>
          <a:p>
            <a:r>
              <a:rPr lang="en-US" dirty="0"/>
              <a:t>Mimics a real-life situation </a:t>
            </a:r>
          </a:p>
          <a:p>
            <a:r>
              <a:rPr lang="en-US" dirty="0"/>
              <a:t>Performing an action </a:t>
            </a:r>
          </a:p>
          <a:p>
            <a:r>
              <a:rPr lang="en-US" dirty="0"/>
              <a:t>Decreases risk on injury </a:t>
            </a:r>
          </a:p>
          <a:p>
            <a:endParaRPr lang="en-US" dirty="0"/>
          </a:p>
        </p:txBody>
      </p:sp>
      <p:sp>
        <p:nvSpPr>
          <p:cNvPr id="4" name="Slide Number Placeholder 3"/>
          <p:cNvSpPr>
            <a:spLocks noGrp="1"/>
          </p:cNvSpPr>
          <p:nvPr>
            <p:ph type="sldNum" sz="quarter" idx="12"/>
          </p:nvPr>
        </p:nvSpPr>
        <p:spPr/>
        <p:txBody>
          <a:bodyPr/>
          <a:lstStyle/>
          <a:p>
            <a:fld id="{561B0F74-09A5-489A-9583-6307195A64A6}" type="slidenum">
              <a:rPr lang="en-US" smtClean="0"/>
              <a:pPr/>
              <a:t>19</a:t>
            </a:fld>
            <a:endParaRPr lang="en-US" dirty="0"/>
          </a:p>
        </p:txBody>
      </p:sp>
      <p:sp>
        <p:nvSpPr>
          <p:cNvPr id="6" name="Footer Placeholder 5">
            <a:extLst>
              <a:ext uri="{FF2B5EF4-FFF2-40B4-BE49-F238E27FC236}">
                <a16:creationId xmlns:a16="http://schemas.microsoft.com/office/drawing/2014/main" id="{61105664-67A4-418C-96D3-5773F13E9F94}"/>
              </a:ext>
            </a:extLst>
          </p:cNvPr>
          <p:cNvSpPr>
            <a:spLocks noGrp="1"/>
          </p:cNvSpPr>
          <p:nvPr>
            <p:ph type="ftr" sz="quarter" idx="3"/>
          </p:nvPr>
        </p:nvSpPr>
        <p:spPr>
          <a:xfrm>
            <a:off x="457200" y="6356349"/>
            <a:ext cx="6858000" cy="365125"/>
          </a:xfrm>
          <a:prstGeom prst="rect">
            <a:avLst/>
          </a:prstGeom>
        </p:spPr>
        <p:txBody>
          <a:bodyPr vert="horz" lIns="91440" tIns="45720" rIns="91440" bIns="45720" rtlCol="0" anchor="ctr"/>
          <a:lstStyle>
            <a:defPPr>
              <a:defRPr lang="en-US"/>
            </a:defPPr>
            <a:lvl1pPr marL="0" algn="ctr" defTabSz="914400" rtl="0" eaLnBrk="1" latinLnBrk="0" hangingPunct="1">
              <a:defRPr lang="en-IN" sz="1100" kern="1200" smtClean="0">
                <a:solidFill>
                  <a:schemeClr val="tx1"/>
                </a:solidFill>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a:t>Lussier, </a:t>
            </a:r>
            <a:r>
              <a:rPr lang="en-US" i="1"/>
              <a:t>Fundamentals of Human Resource Management, 2e</a:t>
            </a:r>
            <a:r>
              <a:rPr lang="en-US"/>
              <a:t>. © SAGE Publishing, 2020</a:t>
            </a:r>
            <a:endParaRPr lang="en-US" dirty="0"/>
          </a:p>
        </p:txBody>
      </p:sp>
    </p:spTree>
    <p:extLst>
      <p:ext uri="{BB962C8B-B14F-4D97-AF65-F5344CB8AC3E}">
        <p14:creationId xmlns:p14="http://schemas.microsoft.com/office/powerpoint/2010/main" val="100877392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36524"/>
            <a:ext cx="10972800" cy="1143000"/>
          </a:xfrm>
        </p:spPr>
        <p:txBody>
          <a:bodyPr/>
          <a:lstStyle/>
          <a:p>
            <a:r>
              <a:rPr lang="en-US" b="1" dirty="0">
                <a:solidFill>
                  <a:srgbClr val="003399"/>
                </a:solidFill>
              </a:rPr>
              <a:t>Assessing Training</a:t>
            </a:r>
          </a:p>
        </p:txBody>
      </p:sp>
      <p:sp>
        <p:nvSpPr>
          <p:cNvPr id="4" name="Content Placeholder 3"/>
          <p:cNvSpPr>
            <a:spLocks noGrp="1"/>
          </p:cNvSpPr>
          <p:nvPr>
            <p:ph idx="1"/>
          </p:nvPr>
        </p:nvSpPr>
        <p:spPr/>
        <p:txBody>
          <a:bodyPr>
            <a:normAutofit/>
          </a:bodyPr>
          <a:lstStyle/>
          <a:p>
            <a:r>
              <a:rPr lang="en-US" dirty="0"/>
              <a:t>Key Questions to Ask</a:t>
            </a:r>
          </a:p>
          <a:p>
            <a:pPr lvl="1"/>
            <a:r>
              <a:rPr lang="en-US" dirty="0"/>
              <a:t>Has training achieved the shaped behavior identified through the needs assessment? </a:t>
            </a:r>
          </a:p>
          <a:p>
            <a:pPr lvl="1"/>
            <a:r>
              <a:rPr lang="en-US" dirty="0"/>
              <a:t>Did the money spent return a sufficient ROI?</a:t>
            </a:r>
          </a:p>
          <a:p>
            <a:pPr lvl="1"/>
            <a:r>
              <a:rPr lang="en-US" dirty="0"/>
              <a:t>Has job performance improved in a commensurate manner indicative of training dollars spent?</a:t>
            </a:r>
          </a:p>
        </p:txBody>
      </p:sp>
      <p:sp>
        <p:nvSpPr>
          <p:cNvPr id="5" name="Slide Number Placeholder 4"/>
          <p:cNvSpPr>
            <a:spLocks noGrp="1"/>
          </p:cNvSpPr>
          <p:nvPr>
            <p:ph type="sldNum" sz="quarter" idx="12"/>
          </p:nvPr>
        </p:nvSpPr>
        <p:spPr/>
        <p:txBody>
          <a:bodyPr/>
          <a:lstStyle/>
          <a:p>
            <a:fld id="{561B0F74-09A5-489A-9583-6307195A64A6}" type="slidenum">
              <a:rPr lang="en-US" smtClean="0"/>
              <a:pPr/>
              <a:t>20</a:t>
            </a:fld>
            <a:endParaRPr lang="en-US" dirty="0"/>
          </a:p>
        </p:txBody>
      </p:sp>
      <p:sp>
        <p:nvSpPr>
          <p:cNvPr id="6" name="Footer Placeholder 5">
            <a:extLst>
              <a:ext uri="{FF2B5EF4-FFF2-40B4-BE49-F238E27FC236}">
                <a16:creationId xmlns:a16="http://schemas.microsoft.com/office/drawing/2014/main" id="{9C87CAE8-4787-44EE-8B6A-6ABC76D1BF27}"/>
              </a:ext>
            </a:extLst>
          </p:cNvPr>
          <p:cNvSpPr>
            <a:spLocks noGrp="1"/>
          </p:cNvSpPr>
          <p:nvPr>
            <p:ph type="ftr" sz="quarter" idx="3"/>
          </p:nvPr>
        </p:nvSpPr>
        <p:spPr>
          <a:xfrm>
            <a:off x="457200" y="6356349"/>
            <a:ext cx="6858000" cy="365125"/>
          </a:xfrm>
          <a:prstGeom prst="rect">
            <a:avLst/>
          </a:prstGeom>
        </p:spPr>
        <p:txBody>
          <a:bodyPr vert="horz" lIns="91440" tIns="45720" rIns="91440" bIns="45720" rtlCol="0" anchor="ctr"/>
          <a:lstStyle>
            <a:defPPr>
              <a:defRPr lang="en-US"/>
            </a:defPPr>
            <a:lvl1pPr marL="0" algn="ctr" defTabSz="914400" rtl="0" eaLnBrk="1" latinLnBrk="0" hangingPunct="1">
              <a:defRPr lang="en-IN" sz="1100" kern="1200" smtClean="0">
                <a:solidFill>
                  <a:schemeClr val="tx1"/>
                </a:solidFill>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a:t>Lussier, </a:t>
            </a:r>
            <a:r>
              <a:rPr lang="en-US" i="1"/>
              <a:t>Fundamentals of Human Resource Management, 2e</a:t>
            </a:r>
            <a:r>
              <a:rPr lang="en-US"/>
              <a:t>. © SAGE Publishing, 2020</a:t>
            </a:r>
            <a:endParaRPr lang="en-US" dirty="0"/>
          </a:p>
        </p:txBody>
      </p:sp>
    </p:spTree>
    <p:extLst>
      <p:ext uri="{BB962C8B-B14F-4D97-AF65-F5344CB8AC3E}">
        <p14:creationId xmlns:p14="http://schemas.microsoft.com/office/powerpoint/2010/main" val="42863388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35915"/>
            <a:ext cx="10972800" cy="1143000"/>
          </a:xfrm>
        </p:spPr>
        <p:txBody>
          <a:bodyPr>
            <a:normAutofit fontScale="90000"/>
          </a:bodyPr>
          <a:lstStyle/>
          <a:p>
            <a:br>
              <a:rPr lang="en-US" b="1" dirty="0">
                <a:solidFill>
                  <a:srgbClr val="003399"/>
                </a:solidFill>
              </a:rPr>
            </a:br>
            <a:r>
              <a:rPr lang="en-US" b="1" dirty="0">
                <a:solidFill>
                  <a:srgbClr val="003399"/>
                </a:solidFill>
              </a:rPr>
              <a:t>Assessment Methods</a:t>
            </a:r>
            <a:br>
              <a:rPr lang="en-US" b="1" dirty="0">
                <a:solidFill>
                  <a:srgbClr val="003399"/>
                </a:solidFill>
              </a:rPr>
            </a:br>
            <a:endParaRPr lang="en-US" b="1" dirty="0">
              <a:solidFill>
                <a:srgbClr val="003399"/>
              </a:solidFill>
            </a:endParaRPr>
          </a:p>
        </p:txBody>
      </p:sp>
      <p:sp>
        <p:nvSpPr>
          <p:cNvPr id="4" name="Content Placeholder 3"/>
          <p:cNvSpPr>
            <a:spLocks noGrp="1"/>
          </p:cNvSpPr>
          <p:nvPr>
            <p:ph idx="1"/>
          </p:nvPr>
        </p:nvSpPr>
        <p:spPr/>
        <p:txBody>
          <a:bodyPr>
            <a:normAutofit/>
          </a:bodyPr>
          <a:lstStyle/>
          <a:p>
            <a:r>
              <a:rPr lang="en-US" dirty="0"/>
              <a:t>The Four-Level Evaluation Method measures:</a:t>
            </a:r>
          </a:p>
          <a:p>
            <a:pPr lvl="1"/>
            <a:r>
              <a:rPr lang="en-US" dirty="0"/>
              <a:t>Reaction: How individuals respond to the training process </a:t>
            </a:r>
          </a:p>
          <a:p>
            <a:pPr lvl="1"/>
            <a:r>
              <a:rPr lang="en-US" dirty="0"/>
              <a:t>Learning: Gained knowledge, new skills learned, and changed attitudes toward person’s knowledge or skill set</a:t>
            </a:r>
          </a:p>
          <a:p>
            <a:pPr lvl="1"/>
            <a:r>
              <a:rPr lang="en-US" dirty="0"/>
              <a:t>Behaviors: Trainee’s changed on-the-job behaviors</a:t>
            </a:r>
          </a:p>
          <a:p>
            <a:pPr lvl="1"/>
            <a:r>
              <a:rPr lang="en-US" dirty="0"/>
              <a:t>Results: Improved individual behavioral changes affecting organizational results </a:t>
            </a:r>
          </a:p>
        </p:txBody>
      </p:sp>
      <p:sp>
        <p:nvSpPr>
          <p:cNvPr id="5" name="Slide Number Placeholder 4"/>
          <p:cNvSpPr>
            <a:spLocks noGrp="1"/>
          </p:cNvSpPr>
          <p:nvPr>
            <p:ph type="sldNum" sz="quarter" idx="12"/>
          </p:nvPr>
        </p:nvSpPr>
        <p:spPr/>
        <p:txBody>
          <a:bodyPr/>
          <a:lstStyle/>
          <a:p>
            <a:fld id="{561B0F74-09A5-489A-9583-6307195A64A6}" type="slidenum">
              <a:rPr lang="en-US" smtClean="0"/>
              <a:pPr/>
              <a:t>21</a:t>
            </a:fld>
            <a:endParaRPr lang="en-US" dirty="0"/>
          </a:p>
        </p:txBody>
      </p:sp>
      <p:sp>
        <p:nvSpPr>
          <p:cNvPr id="6" name="Footer Placeholder 5">
            <a:extLst>
              <a:ext uri="{FF2B5EF4-FFF2-40B4-BE49-F238E27FC236}">
                <a16:creationId xmlns:a16="http://schemas.microsoft.com/office/drawing/2014/main" id="{AC1A393B-7EC4-4D33-91E8-6E1457CE9748}"/>
              </a:ext>
            </a:extLst>
          </p:cNvPr>
          <p:cNvSpPr>
            <a:spLocks noGrp="1"/>
          </p:cNvSpPr>
          <p:nvPr>
            <p:ph type="ftr" sz="quarter" idx="3"/>
          </p:nvPr>
        </p:nvSpPr>
        <p:spPr>
          <a:xfrm>
            <a:off x="457200" y="6356349"/>
            <a:ext cx="6858000" cy="365125"/>
          </a:xfrm>
          <a:prstGeom prst="rect">
            <a:avLst/>
          </a:prstGeom>
        </p:spPr>
        <p:txBody>
          <a:bodyPr vert="horz" lIns="91440" tIns="45720" rIns="91440" bIns="45720" rtlCol="0" anchor="ctr"/>
          <a:lstStyle>
            <a:defPPr>
              <a:defRPr lang="en-US"/>
            </a:defPPr>
            <a:lvl1pPr marL="0" algn="ctr" defTabSz="914400" rtl="0" eaLnBrk="1" latinLnBrk="0" hangingPunct="1">
              <a:defRPr lang="en-IN" sz="1100" kern="1200" smtClean="0">
                <a:solidFill>
                  <a:schemeClr val="tx1"/>
                </a:solidFill>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a:t>Lussier, </a:t>
            </a:r>
            <a:r>
              <a:rPr lang="en-US" i="1"/>
              <a:t>Fundamentals of Human Resource Management, 2e</a:t>
            </a:r>
            <a:r>
              <a:rPr lang="en-US"/>
              <a:t>. © SAGE Publishing, 2020</a:t>
            </a:r>
            <a:endParaRPr lang="en-US" dirty="0"/>
          </a:p>
        </p:txBody>
      </p:sp>
    </p:spTree>
    <p:extLst>
      <p:ext uri="{BB962C8B-B14F-4D97-AF65-F5344CB8AC3E}">
        <p14:creationId xmlns:p14="http://schemas.microsoft.com/office/powerpoint/2010/main" val="284200856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4244" y="136524"/>
            <a:ext cx="10523512" cy="1143000"/>
          </a:xfrm>
        </p:spPr>
        <p:txBody>
          <a:bodyPr>
            <a:normAutofit/>
          </a:bodyPr>
          <a:lstStyle/>
          <a:p>
            <a:r>
              <a:rPr lang="en-US" b="1" dirty="0">
                <a:solidFill>
                  <a:srgbClr val="003399"/>
                </a:solidFill>
              </a:rPr>
              <a:t>Talent Management and Development </a:t>
            </a:r>
          </a:p>
        </p:txBody>
      </p:sp>
      <p:sp>
        <p:nvSpPr>
          <p:cNvPr id="4" name="Content Placeholder 3"/>
          <p:cNvSpPr>
            <a:spLocks noGrp="1"/>
          </p:cNvSpPr>
          <p:nvPr>
            <p:ph idx="1"/>
          </p:nvPr>
        </p:nvSpPr>
        <p:spPr/>
        <p:txBody>
          <a:bodyPr/>
          <a:lstStyle/>
          <a:p>
            <a:r>
              <a:rPr lang="en-US" sz="3600" dirty="0"/>
              <a:t>Talent Management and Development</a:t>
            </a:r>
          </a:p>
          <a:p>
            <a:pPr lvl="1"/>
            <a:r>
              <a:rPr lang="en-US" sz="3200" dirty="0"/>
              <a:t>Follow the same five steps as the training process</a:t>
            </a:r>
          </a:p>
          <a:p>
            <a:r>
              <a:rPr lang="en-US" sz="3600" dirty="0"/>
              <a:t>Employee Development </a:t>
            </a:r>
          </a:p>
          <a:p>
            <a:pPr lvl="1"/>
            <a:r>
              <a:rPr lang="en-US" sz="3200" dirty="0"/>
              <a:t>Deals primarily with training workers for future jobs</a:t>
            </a:r>
          </a:p>
          <a:p>
            <a:pPr marL="0" indent="0">
              <a:buNone/>
            </a:pPr>
            <a:endParaRPr lang="en-US" sz="3600" dirty="0"/>
          </a:p>
        </p:txBody>
      </p:sp>
      <p:sp>
        <p:nvSpPr>
          <p:cNvPr id="5" name="Slide Number Placeholder 4"/>
          <p:cNvSpPr>
            <a:spLocks noGrp="1"/>
          </p:cNvSpPr>
          <p:nvPr>
            <p:ph type="sldNum" sz="quarter" idx="12"/>
          </p:nvPr>
        </p:nvSpPr>
        <p:spPr/>
        <p:txBody>
          <a:bodyPr/>
          <a:lstStyle/>
          <a:p>
            <a:fld id="{561B0F74-09A5-489A-9583-6307195A64A6}" type="slidenum">
              <a:rPr lang="en-US" smtClean="0"/>
              <a:pPr/>
              <a:t>22</a:t>
            </a:fld>
            <a:endParaRPr lang="en-US" dirty="0"/>
          </a:p>
        </p:txBody>
      </p:sp>
      <p:sp>
        <p:nvSpPr>
          <p:cNvPr id="6" name="Footer Placeholder 5">
            <a:extLst>
              <a:ext uri="{FF2B5EF4-FFF2-40B4-BE49-F238E27FC236}">
                <a16:creationId xmlns:a16="http://schemas.microsoft.com/office/drawing/2014/main" id="{14F755AC-E948-4BF5-A452-F0BBCE0F2DC6}"/>
              </a:ext>
            </a:extLst>
          </p:cNvPr>
          <p:cNvSpPr>
            <a:spLocks noGrp="1"/>
          </p:cNvSpPr>
          <p:nvPr>
            <p:ph type="ftr" sz="quarter" idx="3"/>
          </p:nvPr>
        </p:nvSpPr>
        <p:spPr>
          <a:xfrm>
            <a:off x="457200" y="6356349"/>
            <a:ext cx="6858000" cy="365125"/>
          </a:xfrm>
          <a:prstGeom prst="rect">
            <a:avLst/>
          </a:prstGeom>
        </p:spPr>
        <p:txBody>
          <a:bodyPr vert="horz" lIns="91440" tIns="45720" rIns="91440" bIns="45720" rtlCol="0" anchor="ctr"/>
          <a:lstStyle>
            <a:defPPr>
              <a:defRPr lang="en-US"/>
            </a:defPPr>
            <a:lvl1pPr marL="0" algn="ctr" defTabSz="914400" rtl="0" eaLnBrk="1" latinLnBrk="0" hangingPunct="1">
              <a:defRPr lang="en-IN" sz="1100" kern="1200" smtClean="0">
                <a:solidFill>
                  <a:schemeClr val="tx1"/>
                </a:solidFill>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a:t>Lussier, </a:t>
            </a:r>
            <a:r>
              <a:rPr lang="en-US" i="1"/>
              <a:t>Fundamentals of Human Resource Management, 2e</a:t>
            </a:r>
            <a:r>
              <a:rPr lang="en-US"/>
              <a:t>. © SAGE Publishing, 2020</a:t>
            </a:r>
            <a:endParaRPr lang="en-US" dirty="0"/>
          </a:p>
        </p:txBody>
      </p:sp>
      <p:sp>
        <p:nvSpPr>
          <p:cNvPr id="7" name="TextBox 6">
            <a:extLst>
              <a:ext uri="{FF2B5EF4-FFF2-40B4-BE49-F238E27FC236}">
                <a16:creationId xmlns:a16="http://schemas.microsoft.com/office/drawing/2014/main" id="{F08F5BBA-EF5A-4240-A256-E5DE77C4F12A}"/>
              </a:ext>
            </a:extLst>
          </p:cNvPr>
          <p:cNvSpPr txBox="1"/>
          <p:nvPr/>
        </p:nvSpPr>
        <p:spPr>
          <a:xfrm>
            <a:off x="3137509" y="5026966"/>
            <a:ext cx="5916982" cy="461665"/>
          </a:xfrm>
          <a:prstGeom prst="rect">
            <a:avLst/>
          </a:prstGeom>
          <a:noFill/>
        </p:spPr>
        <p:txBody>
          <a:bodyPr wrap="square">
            <a:spAutoFit/>
          </a:bodyPr>
          <a:lstStyle/>
          <a:p>
            <a:r>
              <a:rPr lang="en-GB" sz="2400" dirty="0">
                <a:hlinkClick r:id="rId2"/>
              </a:rPr>
              <a:t>Talent Management Explained - YouTube</a:t>
            </a:r>
            <a:endParaRPr lang="en-GB" sz="2400" dirty="0"/>
          </a:p>
        </p:txBody>
      </p:sp>
    </p:spTree>
    <p:extLst>
      <p:ext uri="{BB962C8B-B14F-4D97-AF65-F5344CB8AC3E}">
        <p14:creationId xmlns:p14="http://schemas.microsoft.com/office/powerpoint/2010/main" val="313865321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47790"/>
            <a:ext cx="10972800" cy="1143000"/>
          </a:xfrm>
        </p:spPr>
        <p:txBody>
          <a:bodyPr/>
          <a:lstStyle/>
          <a:p>
            <a:r>
              <a:rPr lang="en-US" b="1" dirty="0">
                <a:solidFill>
                  <a:srgbClr val="003399"/>
                </a:solidFill>
              </a:rPr>
              <a:t>Careers</a:t>
            </a:r>
          </a:p>
        </p:txBody>
      </p:sp>
      <p:sp>
        <p:nvSpPr>
          <p:cNvPr id="3" name="Content Placeholder 2"/>
          <p:cNvSpPr>
            <a:spLocks noGrp="1"/>
          </p:cNvSpPr>
          <p:nvPr>
            <p:ph idx="1"/>
          </p:nvPr>
        </p:nvSpPr>
        <p:spPr/>
        <p:txBody>
          <a:bodyPr>
            <a:normAutofit/>
          </a:bodyPr>
          <a:lstStyle/>
          <a:p>
            <a:pPr marL="0" indent="0" algn="just">
              <a:buNone/>
            </a:pPr>
            <a:r>
              <a:rPr lang="en-US" b="1" dirty="0"/>
              <a:t>Career: </a:t>
            </a:r>
            <a:r>
              <a:rPr lang="en-US" dirty="0"/>
              <a:t>The individually perceived sequence of attitudes and behaviors associated with work-related experiences and activities over the span of the person’s life</a:t>
            </a:r>
          </a:p>
        </p:txBody>
      </p:sp>
      <p:sp>
        <p:nvSpPr>
          <p:cNvPr id="4" name="Slide Number Placeholder 3"/>
          <p:cNvSpPr>
            <a:spLocks noGrp="1"/>
          </p:cNvSpPr>
          <p:nvPr>
            <p:ph type="sldNum" sz="quarter" idx="12"/>
          </p:nvPr>
        </p:nvSpPr>
        <p:spPr/>
        <p:txBody>
          <a:bodyPr/>
          <a:lstStyle/>
          <a:p>
            <a:fld id="{561B0F74-09A5-489A-9583-6307195A64A6}" type="slidenum">
              <a:rPr lang="en-US" smtClean="0"/>
              <a:pPr/>
              <a:t>23</a:t>
            </a:fld>
            <a:endParaRPr lang="en-US" dirty="0"/>
          </a:p>
        </p:txBody>
      </p:sp>
      <p:sp>
        <p:nvSpPr>
          <p:cNvPr id="6" name="Footer Placeholder 5">
            <a:extLst>
              <a:ext uri="{FF2B5EF4-FFF2-40B4-BE49-F238E27FC236}">
                <a16:creationId xmlns:a16="http://schemas.microsoft.com/office/drawing/2014/main" id="{9B0E8931-5C7D-4913-996E-4C038EF7DADE}"/>
              </a:ext>
            </a:extLst>
          </p:cNvPr>
          <p:cNvSpPr>
            <a:spLocks noGrp="1"/>
          </p:cNvSpPr>
          <p:nvPr>
            <p:ph type="ftr" sz="quarter" idx="3"/>
          </p:nvPr>
        </p:nvSpPr>
        <p:spPr>
          <a:xfrm>
            <a:off x="457200" y="6356349"/>
            <a:ext cx="6858000" cy="365125"/>
          </a:xfrm>
          <a:prstGeom prst="rect">
            <a:avLst/>
          </a:prstGeom>
        </p:spPr>
        <p:txBody>
          <a:bodyPr vert="horz" lIns="91440" tIns="45720" rIns="91440" bIns="45720" rtlCol="0" anchor="ctr"/>
          <a:lstStyle>
            <a:defPPr>
              <a:defRPr lang="en-US"/>
            </a:defPPr>
            <a:lvl1pPr marL="0" algn="ctr" defTabSz="914400" rtl="0" eaLnBrk="1" latinLnBrk="0" hangingPunct="1">
              <a:defRPr lang="en-IN" sz="1100" kern="1200" smtClean="0">
                <a:solidFill>
                  <a:schemeClr val="tx1"/>
                </a:solidFill>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a:t>Lussier, </a:t>
            </a:r>
            <a:r>
              <a:rPr lang="en-US" i="1"/>
              <a:t>Fundamentals of Human Resource Management, 2e</a:t>
            </a:r>
            <a:r>
              <a:rPr lang="en-US"/>
              <a:t>. © SAGE Publishing, 2020</a:t>
            </a:r>
            <a:endParaRPr lang="en-US" dirty="0"/>
          </a:p>
        </p:txBody>
      </p:sp>
    </p:spTree>
    <p:extLst>
      <p:ext uri="{BB962C8B-B14F-4D97-AF65-F5344CB8AC3E}">
        <p14:creationId xmlns:p14="http://schemas.microsoft.com/office/powerpoint/2010/main" val="190267176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1384" y="164183"/>
            <a:ext cx="11089232" cy="1143000"/>
          </a:xfrm>
        </p:spPr>
        <p:txBody>
          <a:bodyPr>
            <a:normAutofit fontScale="90000"/>
          </a:bodyPr>
          <a:lstStyle/>
          <a:p>
            <a:r>
              <a:rPr lang="en-US" b="1" dirty="0">
                <a:solidFill>
                  <a:srgbClr val="003399"/>
                </a:solidFill>
              </a:rPr>
              <a:t>Common Methods of Employee Development</a:t>
            </a:r>
          </a:p>
        </p:txBody>
      </p:sp>
      <p:sp>
        <p:nvSpPr>
          <p:cNvPr id="4" name="Content Placeholder 3"/>
          <p:cNvSpPr>
            <a:spLocks noGrp="1"/>
          </p:cNvSpPr>
          <p:nvPr>
            <p:ph idx="1"/>
          </p:nvPr>
        </p:nvSpPr>
        <p:spPr>
          <a:xfrm>
            <a:off x="609600" y="1307183"/>
            <a:ext cx="10972800" cy="4210050"/>
          </a:xfrm>
        </p:spPr>
        <p:txBody>
          <a:bodyPr>
            <a:normAutofit fontScale="92500" lnSpcReduction="10000"/>
          </a:bodyPr>
          <a:lstStyle/>
          <a:p>
            <a:r>
              <a:rPr lang="en-US" dirty="0"/>
              <a:t>Outsourcing </a:t>
            </a:r>
          </a:p>
          <a:p>
            <a:r>
              <a:rPr lang="en-US" dirty="0"/>
              <a:t>Formal Education: Courses and degree programs </a:t>
            </a:r>
          </a:p>
          <a:p>
            <a:r>
              <a:rPr lang="en-US" dirty="0"/>
              <a:t>Experience: Job-related experiences (e.g., job rotation)</a:t>
            </a:r>
          </a:p>
          <a:p>
            <a:r>
              <a:rPr lang="en-US" dirty="0"/>
              <a:t>Employee Assessments: Reveal how employees think, interact with others, and manage their actions and emotions</a:t>
            </a:r>
          </a:p>
          <a:p>
            <a:pPr lvl="1"/>
            <a:r>
              <a:rPr lang="en-US" dirty="0"/>
              <a:t>Psychological: Reveal style of thinking, interaction, management, and leadership </a:t>
            </a:r>
          </a:p>
          <a:p>
            <a:pPr lvl="1"/>
            <a:r>
              <a:rPr lang="en-US" dirty="0"/>
              <a:t>Emotional Intelligence: Reveal how employees identify, understand, and use emotions to promote working relationships</a:t>
            </a:r>
          </a:p>
        </p:txBody>
      </p:sp>
      <p:sp>
        <p:nvSpPr>
          <p:cNvPr id="5" name="Slide Number Placeholder 4"/>
          <p:cNvSpPr>
            <a:spLocks noGrp="1"/>
          </p:cNvSpPr>
          <p:nvPr>
            <p:ph type="sldNum" sz="quarter" idx="12"/>
          </p:nvPr>
        </p:nvSpPr>
        <p:spPr/>
        <p:txBody>
          <a:bodyPr/>
          <a:lstStyle/>
          <a:p>
            <a:fld id="{561B0F74-09A5-489A-9583-6307195A64A6}" type="slidenum">
              <a:rPr lang="en-US" smtClean="0"/>
              <a:pPr/>
              <a:t>24</a:t>
            </a:fld>
            <a:endParaRPr lang="en-US" dirty="0"/>
          </a:p>
        </p:txBody>
      </p:sp>
      <p:sp>
        <p:nvSpPr>
          <p:cNvPr id="6" name="Footer Placeholder 5">
            <a:extLst>
              <a:ext uri="{FF2B5EF4-FFF2-40B4-BE49-F238E27FC236}">
                <a16:creationId xmlns:a16="http://schemas.microsoft.com/office/drawing/2014/main" id="{4C733318-FD95-44F2-9727-93E8FC3039DB}"/>
              </a:ext>
            </a:extLst>
          </p:cNvPr>
          <p:cNvSpPr>
            <a:spLocks noGrp="1"/>
          </p:cNvSpPr>
          <p:nvPr>
            <p:ph type="ftr" sz="quarter" idx="3"/>
          </p:nvPr>
        </p:nvSpPr>
        <p:spPr>
          <a:xfrm>
            <a:off x="457200" y="6356349"/>
            <a:ext cx="6858000" cy="365125"/>
          </a:xfrm>
          <a:prstGeom prst="rect">
            <a:avLst/>
          </a:prstGeom>
        </p:spPr>
        <p:txBody>
          <a:bodyPr vert="horz" lIns="91440" tIns="45720" rIns="91440" bIns="45720" rtlCol="0" anchor="ctr"/>
          <a:lstStyle>
            <a:defPPr>
              <a:defRPr lang="en-US"/>
            </a:defPPr>
            <a:lvl1pPr marL="0" algn="ctr" defTabSz="914400" rtl="0" eaLnBrk="1" latinLnBrk="0" hangingPunct="1">
              <a:defRPr lang="en-IN" sz="1100" kern="1200" smtClean="0">
                <a:solidFill>
                  <a:schemeClr val="tx1"/>
                </a:solidFill>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a:t>Lussier, </a:t>
            </a:r>
            <a:r>
              <a:rPr lang="en-US" i="1"/>
              <a:t>Fundamentals of Human Resource Management, 2e</a:t>
            </a:r>
            <a:r>
              <a:rPr lang="en-US"/>
              <a:t>. © SAGE Publishing, 2020</a:t>
            </a:r>
            <a:endParaRPr lang="en-US" dirty="0"/>
          </a:p>
        </p:txBody>
      </p:sp>
    </p:spTree>
    <p:extLst>
      <p:ext uri="{BB962C8B-B14F-4D97-AF65-F5344CB8AC3E}">
        <p14:creationId xmlns:p14="http://schemas.microsoft.com/office/powerpoint/2010/main" val="135056524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9356" y="164183"/>
            <a:ext cx="11593288" cy="1143000"/>
          </a:xfrm>
        </p:spPr>
        <p:txBody>
          <a:bodyPr>
            <a:normAutofit fontScale="90000"/>
          </a:bodyPr>
          <a:lstStyle/>
          <a:p>
            <a:r>
              <a:rPr lang="en-US" b="1" dirty="0">
                <a:solidFill>
                  <a:srgbClr val="003399"/>
                </a:solidFill>
              </a:rPr>
              <a:t>A Model of Career Development Consequences</a:t>
            </a:r>
          </a:p>
        </p:txBody>
      </p:sp>
      <p:sp>
        <p:nvSpPr>
          <p:cNvPr id="3" name="Content Placeholder 2"/>
          <p:cNvSpPr>
            <a:spLocks noGrp="1"/>
          </p:cNvSpPr>
          <p:nvPr>
            <p:ph idx="1"/>
          </p:nvPr>
        </p:nvSpPr>
        <p:spPr/>
        <p:txBody>
          <a:bodyPr>
            <a:normAutofit/>
          </a:bodyPr>
          <a:lstStyle/>
          <a:p>
            <a:r>
              <a:rPr lang="en-US" dirty="0"/>
              <a:t>Individual employees go through a series of career stages as they progress through their work life.</a:t>
            </a:r>
          </a:p>
          <a:p>
            <a:r>
              <a:rPr lang="en-US" dirty="0"/>
              <a:t>Within each of these stages, the employee has different needs that the organization must meet so the relationship between the two can remain stable.</a:t>
            </a:r>
          </a:p>
        </p:txBody>
      </p:sp>
      <p:sp>
        <p:nvSpPr>
          <p:cNvPr id="4" name="Slide Number Placeholder 3"/>
          <p:cNvSpPr>
            <a:spLocks noGrp="1"/>
          </p:cNvSpPr>
          <p:nvPr>
            <p:ph type="sldNum" sz="quarter" idx="12"/>
          </p:nvPr>
        </p:nvSpPr>
        <p:spPr/>
        <p:txBody>
          <a:bodyPr/>
          <a:lstStyle/>
          <a:p>
            <a:fld id="{561B0F74-09A5-489A-9583-6307195A64A6}" type="slidenum">
              <a:rPr lang="en-US" smtClean="0"/>
              <a:pPr/>
              <a:t>25</a:t>
            </a:fld>
            <a:endParaRPr lang="en-US" dirty="0"/>
          </a:p>
        </p:txBody>
      </p:sp>
      <p:sp>
        <p:nvSpPr>
          <p:cNvPr id="6" name="Footer Placeholder 5">
            <a:extLst>
              <a:ext uri="{FF2B5EF4-FFF2-40B4-BE49-F238E27FC236}">
                <a16:creationId xmlns:a16="http://schemas.microsoft.com/office/drawing/2014/main" id="{D13EF6BD-A630-4B98-BC97-0AE81B89EC13}"/>
              </a:ext>
            </a:extLst>
          </p:cNvPr>
          <p:cNvSpPr>
            <a:spLocks noGrp="1"/>
          </p:cNvSpPr>
          <p:nvPr>
            <p:ph type="ftr" sz="quarter" idx="3"/>
          </p:nvPr>
        </p:nvSpPr>
        <p:spPr>
          <a:xfrm>
            <a:off x="457200" y="6356349"/>
            <a:ext cx="6858000" cy="365125"/>
          </a:xfrm>
          <a:prstGeom prst="rect">
            <a:avLst/>
          </a:prstGeom>
        </p:spPr>
        <p:txBody>
          <a:bodyPr vert="horz" lIns="91440" tIns="45720" rIns="91440" bIns="45720" rtlCol="0" anchor="ctr"/>
          <a:lstStyle>
            <a:defPPr>
              <a:defRPr lang="en-US"/>
            </a:defPPr>
            <a:lvl1pPr marL="0" algn="ctr" defTabSz="914400" rtl="0" eaLnBrk="1" latinLnBrk="0" hangingPunct="1">
              <a:defRPr lang="en-IN" sz="1100" kern="1200" smtClean="0">
                <a:solidFill>
                  <a:schemeClr val="tx1"/>
                </a:solidFill>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a:t>Lussier, </a:t>
            </a:r>
            <a:r>
              <a:rPr lang="en-US" i="1"/>
              <a:t>Fundamentals of Human Resource Management, 2e</a:t>
            </a:r>
            <a:r>
              <a:rPr lang="en-US"/>
              <a:t>. © SAGE Publishing, 2020</a:t>
            </a:r>
            <a:endParaRPr lang="en-US" dirty="0"/>
          </a:p>
        </p:txBody>
      </p:sp>
    </p:spTree>
    <p:extLst>
      <p:ext uri="{BB962C8B-B14F-4D97-AF65-F5344CB8AC3E}">
        <p14:creationId xmlns:p14="http://schemas.microsoft.com/office/powerpoint/2010/main" val="46776841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0DE022D2-14AB-4719-BABC-746201579FC8}"/>
              </a:ext>
            </a:extLst>
          </p:cNvPr>
          <p:cNvSpPr>
            <a:spLocks noGrp="1"/>
          </p:cNvSpPr>
          <p:nvPr>
            <p:ph type="title"/>
          </p:nvPr>
        </p:nvSpPr>
        <p:spPr>
          <a:xfrm>
            <a:off x="268490" y="90281"/>
            <a:ext cx="11315600" cy="1143000"/>
          </a:xfrm>
        </p:spPr>
        <p:txBody>
          <a:bodyPr>
            <a:noAutofit/>
          </a:bodyPr>
          <a:lstStyle/>
          <a:p>
            <a:pPr algn="ctr"/>
            <a:r>
              <a:rPr lang="en-US" sz="3600" b="1" dirty="0">
                <a:solidFill>
                  <a:srgbClr val="003399"/>
                </a:solidFill>
              </a:rPr>
              <a:t>Career Stages and the Hierarchy of Needs</a:t>
            </a:r>
            <a:endParaRPr lang="en-US" sz="3600" dirty="0">
              <a:solidFill>
                <a:srgbClr val="003399"/>
              </a:solidFill>
            </a:endParaRPr>
          </a:p>
        </p:txBody>
      </p:sp>
      <p:sp>
        <p:nvSpPr>
          <p:cNvPr id="4" name="Slide Number Placeholder 3">
            <a:extLst>
              <a:ext uri="{FF2B5EF4-FFF2-40B4-BE49-F238E27FC236}">
                <a16:creationId xmlns:a16="http://schemas.microsoft.com/office/drawing/2014/main" id="{0C6C40A7-3659-4659-9DAC-816619B69672}"/>
              </a:ext>
            </a:extLst>
          </p:cNvPr>
          <p:cNvSpPr>
            <a:spLocks noGrp="1"/>
          </p:cNvSpPr>
          <p:nvPr>
            <p:ph type="sldNum" sz="quarter" idx="12"/>
          </p:nvPr>
        </p:nvSpPr>
        <p:spPr/>
        <p:txBody>
          <a:bodyPr/>
          <a:lstStyle/>
          <a:p>
            <a:fld id="{561B0F74-09A5-489A-9583-6307195A64A6}" type="slidenum">
              <a:rPr lang="en-US" smtClean="0"/>
              <a:pPr/>
              <a:t>26</a:t>
            </a:fld>
            <a:endParaRPr lang="en-US" dirty="0"/>
          </a:p>
        </p:txBody>
      </p:sp>
      <p:sp>
        <p:nvSpPr>
          <p:cNvPr id="8" name="Footer Placeholder 7">
            <a:extLst>
              <a:ext uri="{FF2B5EF4-FFF2-40B4-BE49-F238E27FC236}">
                <a16:creationId xmlns:a16="http://schemas.microsoft.com/office/drawing/2014/main" id="{353A5EBD-60F0-451D-8D5B-56D52935690F}"/>
              </a:ext>
            </a:extLst>
          </p:cNvPr>
          <p:cNvSpPr>
            <a:spLocks noGrp="1"/>
          </p:cNvSpPr>
          <p:nvPr>
            <p:ph type="ftr" sz="quarter" idx="3"/>
          </p:nvPr>
        </p:nvSpPr>
        <p:spPr>
          <a:xfrm>
            <a:off x="457200" y="6356349"/>
            <a:ext cx="6858000" cy="365125"/>
          </a:xfrm>
          <a:prstGeom prst="rect">
            <a:avLst/>
          </a:prstGeom>
        </p:spPr>
        <p:txBody>
          <a:bodyPr vert="horz" lIns="91440" tIns="45720" rIns="91440" bIns="45720" rtlCol="0" anchor="ctr"/>
          <a:lstStyle>
            <a:defPPr>
              <a:defRPr lang="en-US"/>
            </a:defPPr>
            <a:lvl1pPr marL="0" algn="ctr" defTabSz="914400" rtl="0" eaLnBrk="1" latinLnBrk="0" hangingPunct="1">
              <a:defRPr lang="en-IN" sz="1100" kern="1200" smtClean="0">
                <a:solidFill>
                  <a:schemeClr val="tx1"/>
                </a:solidFill>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a:t>Lussier, </a:t>
            </a:r>
            <a:r>
              <a:rPr lang="en-US" i="1"/>
              <a:t>Fundamentals of Human Resource Management, 2e</a:t>
            </a:r>
            <a:r>
              <a:rPr lang="en-US"/>
              <a:t>. © SAGE Publishing, 2020</a:t>
            </a:r>
            <a:endParaRPr lang="en-US" dirty="0"/>
          </a:p>
        </p:txBody>
      </p:sp>
      <p:graphicFrame>
        <p:nvGraphicFramePr>
          <p:cNvPr id="2" name="Table 1"/>
          <p:cNvGraphicFramePr>
            <a:graphicFrameLocks noGrp="1"/>
          </p:cNvGraphicFramePr>
          <p:nvPr>
            <p:extLst>
              <p:ext uri="{D42A27DB-BD31-4B8C-83A1-F6EECF244321}">
                <p14:modId xmlns:p14="http://schemas.microsoft.com/office/powerpoint/2010/main" val="2498956175"/>
              </p:ext>
            </p:extLst>
          </p:nvPr>
        </p:nvGraphicFramePr>
        <p:xfrm>
          <a:off x="607910" y="1124744"/>
          <a:ext cx="10974491" cy="2918714"/>
        </p:xfrm>
        <a:graphic>
          <a:graphicData uri="http://schemas.openxmlformats.org/drawingml/2006/table">
            <a:tbl>
              <a:tblPr/>
              <a:tblGrid>
                <a:gridCol w="2726064">
                  <a:extLst>
                    <a:ext uri="{9D8B030D-6E8A-4147-A177-3AD203B41FA5}">
                      <a16:colId xmlns:a16="http://schemas.microsoft.com/office/drawing/2014/main" val="30551146"/>
                    </a:ext>
                  </a:extLst>
                </a:gridCol>
                <a:gridCol w="2796299">
                  <a:extLst>
                    <a:ext uri="{9D8B030D-6E8A-4147-A177-3AD203B41FA5}">
                      <a16:colId xmlns:a16="http://schemas.microsoft.com/office/drawing/2014/main" val="260179707"/>
                    </a:ext>
                  </a:extLst>
                </a:gridCol>
                <a:gridCol w="2726064">
                  <a:extLst>
                    <a:ext uri="{9D8B030D-6E8A-4147-A177-3AD203B41FA5}">
                      <a16:colId xmlns:a16="http://schemas.microsoft.com/office/drawing/2014/main" val="488950325"/>
                    </a:ext>
                  </a:extLst>
                </a:gridCol>
                <a:gridCol w="2726064">
                  <a:extLst>
                    <a:ext uri="{9D8B030D-6E8A-4147-A177-3AD203B41FA5}">
                      <a16:colId xmlns:a16="http://schemas.microsoft.com/office/drawing/2014/main" val="1672371510"/>
                    </a:ext>
                  </a:extLst>
                </a:gridCol>
              </a:tblGrid>
              <a:tr h="240030">
                <a:tc>
                  <a:txBody>
                    <a:bodyPr/>
                    <a:lstStyle/>
                    <a:p>
                      <a:pPr marL="0" marR="0" algn="ctr">
                        <a:lnSpc>
                          <a:spcPct val="150000"/>
                        </a:lnSpc>
                        <a:spcBef>
                          <a:spcPts val="0"/>
                        </a:spcBef>
                        <a:spcAft>
                          <a:spcPts val="800"/>
                        </a:spcAft>
                      </a:pPr>
                      <a:r>
                        <a:rPr lang="en-US" sz="1400" b="1" dirty="0">
                          <a:effectLst/>
                          <a:latin typeface="Arial" panose="020B0604020202020204" pitchFamily="34" charset="0"/>
                          <a:ea typeface="Times New Roman" panose="02020603050405020304" pitchFamily="18" charset="0"/>
                          <a:cs typeface="Times New Roman" panose="02020603050405020304" pitchFamily="18" charset="0"/>
                        </a:rPr>
                        <a:t>Exploration</a:t>
                      </a:r>
                      <a:endParaRPr lang="en-IN"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68400" marB="68400" anchor="ctr">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28575" cap="flat" cmpd="sng" algn="ctr">
                      <a:solidFill>
                        <a:srgbClr val="4BACC6"/>
                      </a:solidFill>
                      <a:prstDash val="solid"/>
                      <a:round/>
                      <a:headEnd type="none" w="med" len="med"/>
                      <a:tailEnd type="none" w="med" len="med"/>
                    </a:lnB>
                  </a:tcPr>
                </a:tc>
                <a:tc>
                  <a:txBody>
                    <a:bodyPr/>
                    <a:lstStyle/>
                    <a:p>
                      <a:pPr marL="0" marR="0" algn="ctr">
                        <a:lnSpc>
                          <a:spcPct val="150000"/>
                        </a:lnSpc>
                        <a:spcBef>
                          <a:spcPts val="0"/>
                        </a:spcBef>
                        <a:spcAft>
                          <a:spcPts val="800"/>
                        </a:spcAft>
                      </a:pPr>
                      <a:r>
                        <a:rPr lang="en-US" sz="1400" b="1" dirty="0">
                          <a:effectLst/>
                          <a:latin typeface="Arial" panose="020B0604020202020204" pitchFamily="34" charset="0"/>
                          <a:ea typeface="Times New Roman" panose="02020603050405020304" pitchFamily="18" charset="0"/>
                          <a:cs typeface="Times New Roman" panose="02020603050405020304" pitchFamily="18" charset="0"/>
                        </a:rPr>
                        <a:t>Establishment</a:t>
                      </a:r>
                      <a:endParaRPr lang="en-IN"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68400" marB="68400" anchor="ctr">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28575" cap="flat" cmpd="sng" algn="ctr">
                      <a:solidFill>
                        <a:srgbClr val="4BACC6"/>
                      </a:solidFill>
                      <a:prstDash val="solid"/>
                      <a:round/>
                      <a:headEnd type="none" w="med" len="med"/>
                      <a:tailEnd type="none" w="med" len="med"/>
                    </a:lnB>
                  </a:tcPr>
                </a:tc>
                <a:tc>
                  <a:txBody>
                    <a:bodyPr/>
                    <a:lstStyle/>
                    <a:p>
                      <a:pPr marL="0" marR="0" algn="ctr">
                        <a:lnSpc>
                          <a:spcPct val="150000"/>
                        </a:lnSpc>
                        <a:spcBef>
                          <a:spcPts val="0"/>
                        </a:spcBef>
                        <a:spcAft>
                          <a:spcPts val="800"/>
                        </a:spcAft>
                      </a:pPr>
                      <a:r>
                        <a:rPr lang="en-US" sz="1400" b="1" dirty="0">
                          <a:effectLst/>
                          <a:latin typeface="Arial" panose="020B0604020202020204" pitchFamily="34" charset="0"/>
                          <a:ea typeface="Times New Roman" panose="02020603050405020304" pitchFamily="18" charset="0"/>
                          <a:cs typeface="Times New Roman" panose="02020603050405020304" pitchFamily="18" charset="0"/>
                        </a:rPr>
                        <a:t>Maintenance</a:t>
                      </a:r>
                      <a:endParaRPr lang="en-IN"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68400" marB="68400" anchor="ctr">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28575" cap="flat" cmpd="sng" algn="ctr">
                      <a:solidFill>
                        <a:srgbClr val="4BACC6"/>
                      </a:solidFill>
                      <a:prstDash val="solid"/>
                      <a:round/>
                      <a:headEnd type="none" w="med" len="med"/>
                      <a:tailEnd type="none" w="med" len="med"/>
                    </a:lnB>
                  </a:tcPr>
                </a:tc>
                <a:tc>
                  <a:txBody>
                    <a:bodyPr/>
                    <a:lstStyle/>
                    <a:p>
                      <a:pPr marL="0" marR="0" algn="ctr">
                        <a:lnSpc>
                          <a:spcPct val="150000"/>
                        </a:lnSpc>
                        <a:spcBef>
                          <a:spcPts val="0"/>
                        </a:spcBef>
                        <a:spcAft>
                          <a:spcPts val="800"/>
                        </a:spcAft>
                      </a:pPr>
                      <a:r>
                        <a:rPr lang="en-US" sz="1400" b="1" dirty="0">
                          <a:effectLst/>
                          <a:latin typeface="Arial" panose="020B0604020202020204" pitchFamily="34" charset="0"/>
                          <a:ea typeface="Times New Roman" panose="02020603050405020304" pitchFamily="18" charset="0"/>
                          <a:cs typeface="Times New Roman" panose="02020603050405020304" pitchFamily="18" charset="0"/>
                        </a:rPr>
                        <a:t>Disengagement</a:t>
                      </a:r>
                      <a:endParaRPr lang="en-IN"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68400" marB="68400" anchor="ctr">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28575" cap="flat" cmpd="sng" algn="ctr">
                      <a:solidFill>
                        <a:srgbClr val="4BACC6"/>
                      </a:solidFill>
                      <a:prstDash val="solid"/>
                      <a:round/>
                      <a:headEnd type="none" w="med" len="med"/>
                      <a:tailEnd type="none" w="med" len="med"/>
                    </a:lnB>
                  </a:tcPr>
                </a:tc>
                <a:extLst>
                  <a:ext uri="{0D108BD9-81ED-4DB2-BD59-A6C34878D82A}">
                    <a16:rowId xmlns:a16="http://schemas.microsoft.com/office/drawing/2014/main" val="713029478"/>
                  </a:ext>
                </a:extLst>
              </a:tr>
              <a:tr h="236220">
                <a:tc>
                  <a:txBody>
                    <a:bodyPr/>
                    <a:lstStyle/>
                    <a:p>
                      <a:pPr marL="0" marR="0">
                        <a:lnSpc>
                          <a:spcPct val="107000"/>
                        </a:lnSpc>
                        <a:spcBef>
                          <a:spcPts val="0"/>
                        </a:spcBef>
                        <a:spcAft>
                          <a:spcPts val="800"/>
                        </a:spcAft>
                      </a:pPr>
                      <a:r>
                        <a:rPr lang="en-US" sz="1400">
                          <a:effectLst/>
                          <a:latin typeface="Arial" panose="020B0604020202020204" pitchFamily="34" charset="0"/>
                          <a:ea typeface="Times New Roman" panose="02020603050405020304" pitchFamily="18" charset="0"/>
                          <a:cs typeface="Times New Roman" panose="02020603050405020304" pitchFamily="18" charset="0"/>
                        </a:rPr>
                        <a:t>Meet personal needs</a:t>
                      </a:r>
                      <a:endParaRPr lang="en-IN" sz="1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68400" marB="68400">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28575"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solidFill>
                      <a:srgbClr val="DAEEF3"/>
                    </a:solidFill>
                  </a:tcPr>
                </a:tc>
                <a:tc>
                  <a:txBody>
                    <a:bodyPr/>
                    <a:lstStyle/>
                    <a:p>
                      <a:pPr marL="0" marR="0">
                        <a:lnSpc>
                          <a:spcPct val="107000"/>
                        </a:lnSpc>
                        <a:spcBef>
                          <a:spcPts val="0"/>
                        </a:spcBef>
                        <a:spcAft>
                          <a:spcPts val="800"/>
                        </a:spcAft>
                      </a:pPr>
                      <a:r>
                        <a:rPr lang="en-US" sz="1400">
                          <a:effectLst/>
                          <a:latin typeface="Arial" panose="020B0604020202020204" pitchFamily="34" charset="0"/>
                          <a:ea typeface="Times New Roman" panose="02020603050405020304" pitchFamily="18" charset="0"/>
                          <a:cs typeface="Times New Roman" panose="02020603050405020304" pitchFamily="18" charset="0"/>
                        </a:rPr>
                        <a:t>Career entry</a:t>
                      </a:r>
                      <a:endParaRPr lang="en-IN" sz="1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68400" marB="68400">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28575"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solidFill>
                      <a:srgbClr val="DAEEF3"/>
                    </a:solidFill>
                  </a:tcPr>
                </a:tc>
                <a:tc>
                  <a:txBody>
                    <a:bodyPr/>
                    <a:lstStyle/>
                    <a:p>
                      <a:pPr marL="0" marR="0">
                        <a:lnSpc>
                          <a:spcPct val="107000"/>
                        </a:lnSpc>
                        <a:spcBef>
                          <a:spcPts val="0"/>
                        </a:spcBef>
                        <a:spcAft>
                          <a:spcPts val="800"/>
                        </a:spcAft>
                      </a:pPr>
                      <a:r>
                        <a:rPr lang="en-US" sz="1400">
                          <a:effectLst/>
                          <a:latin typeface="Arial" panose="020B0604020202020204" pitchFamily="34" charset="0"/>
                          <a:ea typeface="Times New Roman" panose="02020603050405020304" pitchFamily="18" charset="0"/>
                          <a:cs typeface="Times New Roman" panose="02020603050405020304" pitchFamily="18" charset="0"/>
                        </a:rPr>
                        <a:t>Personal satisfaction</a:t>
                      </a:r>
                      <a:endParaRPr lang="en-IN" sz="1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68400" marB="68400">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28575"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solidFill>
                      <a:srgbClr val="DAEEF3"/>
                    </a:solidFill>
                  </a:tcPr>
                </a:tc>
                <a:tc>
                  <a:txBody>
                    <a:bodyPr/>
                    <a:lstStyle/>
                    <a:p>
                      <a:pPr marL="0" marR="0">
                        <a:lnSpc>
                          <a:spcPct val="107000"/>
                        </a:lnSpc>
                        <a:spcBef>
                          <a:spcPts val="0"/>
                        </a:spcBef>
                        <a:spcAft>
                          <a:spcPts val="800"/>
                        </a:spcAft>
                      </a:pPr>
                      <a:r>
                        <a:rPr lang="en-US" sz="1400">
                          <a:effectLst/>
                          <a:latin typeface="Arial" panose="020B0604020202020204" pitchFamily="34" charset="0"/>
                          <a:ea typeface="Times New Roman" panose="02020603050405020304" pitchFamily="18" charset="0"/>
                          <a:cs typeface="Times New Roman" panose="02020603050405020304" pitchFamily="18" charset="0"/>
                        </a:rPr>
                        <a:t>Lower output</a:t>
                      </a:r>
                      <a:endParaRPr lang="en-IN" sz="1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68400" marB="68400">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28575"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solidFill>
                      <a:srgbClr val="DAEEF3"/>
                    </a:solidFill>
                  </a:tcPr>
                </a:tc>
                <a:extLst>
                  <a:ext uri="{0D108BD9-81ED-4DB2-BD59-A6C34878D82A}">
                    <a16:rowId xmlns:a16="http://schemas.microsoft.com/office/drawing/2014/main" val="616436120"/>
                  </a:ext>
                </a:extLst>
              </a:tr>
              <a:tr h="293370">
                <a:tc>
                  <a:txBody>
                    <a:bodyPr/>
                    <a:lstStyle/>
                    <a:p>
                      <a:pPr marL="0" marR="0">
                        <a:lnSpc>
                          <a:spcPct val="107000"/>
                        </a:lnSpc>
                        <a:spcBef>
                          <a:spcPts val="0"/>
                        </a:spcBef>
                        <a:spcAft>
                          <a:spcPts val="800"/>
                        </a:spcAft>
                      </a:pPr>
                      <a:r>
                        <a:rPr lang="en-US" sz="1400">
                          <a:effectLst/>
                          <a:latin typeface="Arial" panose="020B0604020202020204" pitchFamily="34" charset="0"/>
                          <a:ea typeface="Times New Roman" panose="02020603050405020304" pitchFamily="18" charset="0"/>
                          <a:cs typeface="Times New Roman" panose="02020603050405020304" pitchFamily="18" charset="0"/>
                        </a:rPr>
                        <a:t>Identify interests</a:t>
                      </a:r>
                      <a:endParaRPr lang="en-IN" sz="1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68400" marB="68400">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tcPr>
                </a:tc>
                <a:tc>
                  <a:txBody>
                    <a:bodyPr/>
                    <a:lstStyle/>
                    <a:p>
                      <a:pPr marL="0" marR="0">
                        <a:lnSpc>
                          <a:spcPct val="107000"/>
                        </a:lnSpc>
                        <a:spcBef>
                          <a:spcPts val="0"/>
                        </a:spcBef>
                        <a:spcAft>
                          <a:spcPts val="800"/>
                        </a:spcAft>
                      </a:pPr>
                      <a:r>
                        <a:rPr lang="en-US" sz="1400">
                          <a:effectLst/>
                          <a:latin typeface="Arial" panose="020B0604020202020204" pitchFamily="34" charset="0"/>
                          <a:ea typeface="Times New Roman" panose="02020603050405020304" pitchFamily="18" charset="0"/>
                          <a:cs typeface="Times New Roman" panose="02020603050405020304" pitchFamily="18" charset="0"/>
                        </a:rPr>
                        <a:t>Building skills</a:t>
                      </a:r>
                      <a:endParaRPr lang="en-IN" sz="1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68400" marB="68400">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tcPr>
                </a:tc>
                <a:tc>
                  <a:txBody>
                    <a:bodyPr/>
                    <a:lstStyle/>
                    <a:p>
                      <a:pPr marL="0" marR="0">
                        <a:lnSpc>
                          <a:spcPct val="107000"/>
                        </a:lnSpc>
                        <a:spcBef>
                          <a:spcPts val="0"/>
                        </a:spcBef>
                        <a:spcAft>
                          <a:spcPts val="800"/>
                        </a:spcAft>
                      </a:pPr>
                      <a:r>
                        <a:rPr lang="en-US" sz="1400">
                          <a:effectLst/>
                          <a:latin typeface="Arial" panose="020B0604020202020204" pitchFamily="34" charset="0"/>
                          <a:ea typeface="Times New Roman" panose="02020603050405020304" pitchFamily="18" charset="0"/>
                          <a:cs typeface="Times New Roman" panose="02020603050405020304" pitchFamily="18" charset="0"/>
                        </a:rPr>
                        <a:t>Continue advancement</a:t>
                      </a:r>
                      <a:endParaRPr lang="en-IN" sz="1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68400" marB="68400">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tcPr>
                </a:tc>
                <a:tc>
                  <a:txBody>
                    <a:bodyPr/>
                    <a:lstStyle/>
                    <a:p>
                      <a:pPr marL="0" marR="0">
                        <a:lnSpc>
                          <a:spcPct val="107000"/>
                        </a:lnSpc>
                        <a:spcBef>
                          <a:spcPts val="0"/>
                        </a:spcBef>
                        <a:spcAft>
                          <a:spcPts val="800"/>
                        </a:spcAft>
                      </a:pPr>
                      <a:r>
                        <a:rPr lang="en-US" sz="1400">
                          <a:solidFill>
                            <a:srgbClr val="211D1E"/>
                          </a:solidFill>
                          <a:effectLst/>
                          <a:latin typeface="Arial" panose="020B0604020202020204" pitchFamily="34" charset="0"/>
                          <a:ea typeface="Times New Roman" panose="02020603050405020304" pitchFamily="18" charset="0"/>
                          <a:cs typeface="Times New Roman" panose="02020603050405020304" pitchFamily="18" charset="0"/>
                        </a:rPr>
                        <a:t>Coach/mentor as desired</a:t>
                      </a:r>
                      <a:endParaRPr lang="en-IN" sz="1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68400" marB="68400">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tcPr>
                </a:tc>
                <a:extLst>
                  <a:ext uri="{0D108BD9-81ED-4DB2-BD59-A6C34878D82A}">
                    <a16:rowId xmlns:a16="http://schemas.microsoft.com/office/drawing/2014/main" val="2580725021"/>
                  </a:ext>
                </a:extLst>
              </a:tr>
              <a:tr h="342392">
                <a:tc>
                  <a:txBody>
                    <a:bodyPr/>
                    <a:lstStyle/>
                    <a:p>
                      <a:pPr marL="0" marR="0">
                        <a:lnSpc>
                          <a:spcPct val="107000"/>
                        </a:lnSpc>
                        <a:spcBef>
                          <a:spcPts val="0"/>
                        </a:spcBef>
                        <a:spcAft>
                          <a:spcPts val="800"/>
                        </a:spcAft>
                      </a:pPr>
                      <a:r>
                        <a:rPr lang="en-US" sz="1400">
                          <a:effectLst/>
                          <a:latin typeface="Arial" panose="020B0604020202020204" pitchFamily="34" charset="0"/>
                          <a:ea typeface="Times New Roman" panose="02020603050405020304" pitchFamily="18" charset="0"/>
                          <a:cs typeface="Times New Roman" panose="02020603050405020304" pitchFamily="18" charset="0"/>
                        </a:rPr>
                        <a:t>Evaluate skills</a:t>
                      </a:r>
                      <a:endParaRPr lang="en-IN" sz="1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68400" marB="68400">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solidFill>
                      <a:srgbClr val="DAEEF3"/>
                    </a:solidFill>
                  </a:tcPr>
                </a:tc>
                <a:tc>
                  <a:txBody>
                    <a:bodyPr/>
                    <a:lstStyle/>
                    <a:p>
                      <a:pPr marL="0" marR="0">
                        <a:lnSpc>
                          <a:spcPct val="107000"/>
                        </a:lnSpc>
                        <a:spcBef>
                          <a:spcPts val="0"/>
                        </a:spcBef>
                        <a:spcAft>
                          <a:spcPts val="800"/>
                        </a:spcAft>
                      </a:pPr>
                      <a:r>
                        <a:rPr lang="en-US" sz="1400">
                          <a:effectLst/>
                          <a:latin typeface="Arial" panose="020B0604020202020204" pitchFamily="34" charset="0"/>
                          <a:ea typeface="Times New Roman" panose="02020603050405020304" pitchFamily="18" charset="0"/>
                          <a:cs typeface="Times New Roman" panose="02020603050405020304" pitchFamily="18" charset="0"/>
                        </a:rPr>
                        <a:t>Security/stabilization</a:t>
                      </a:r>
                      <a:endParaRPr lang="en-IN" sz="1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68400" marB="68400">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solidFill>
                      <a:srgbClr val="DAEEF3"/>
                    </a:solidFill>
                  </a:tcPr>
                </a:tc>
                <a:tc>
                  <a:txBody>
                    <a:bodyPr/>
                    <a:lstStyle/>
                    <a:p>
                      <a:pPr marL="0" marR="0">
                        <a:lnSpc>
                          <a:spcPct val="107000"/>
                        </a:lnSpc>
                        <a:spcBef>
                          <a:spcPts val="0"/>
                        </a:spcBef>
                        <a:spcAft>
                          <a:spcPts val="800"/>
                        </a:spcAft>
                      </a:pPr>
                      <a:r>
                        <a:rPr lang="en-US" sz="1400">
                          <a:effectLst/>
                          <a:latin typeface="Arial" panose="020B0604020202020204" pitchFamily="34" charset="0"/>
                          <a:ea typeface="Times New Roman" panose="02020603050405020304" pitchFamily="18" charset="0"/>
                          <a:cs typeface="Times New Roman" panose="02020603050405020304" pitchFamily="18" charset="0"/>
                        </a:rPr>
                        <a:t>Coach/mentor</a:t>
                      </a:r>
                      <a:endParaRPr lang="en-IN" sz="1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68400" marB="68400">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solidFill>
                      <a:srgbClr val="DAEEF3"/>
                    </a:solidFill>
                  </a:tcPr>
                </a:tc>
                <a:tc>
                  <a:txBody>
                    <a:bodyPr/>
                    <a:lstStyle/>
                    <a:p>
                      <a:pPr marL="0" marR="0">
                        <a:lnSpc>
                          <a:spcPct val="107000"/>
                        </a:lnSpc>
                        <a:spcBef>
                          <a:spcPts val="0"/>
                        </a:spcBef>
                        <a:spcAft>
                          <a:spcPts val="800"/>
                        </a:spcAft>
                      </a:pPr>
                      <a:r>
                        <a:rPr lang="en-US" sz="1400">
                          <a:effectLst/>
                          <a:latin typeface="Arial" panose="020B0604020202020204" pitchFamily="34" charset="0"/>
                          <a:ea typeface="Times New Roman" panose="02020603050405020304" pitchFamily="18" charset="0"/>
                          <a:cs typeface="Times New Roman" panose="02020603050405020304" pitchFamily="18" charset="0"/>
                        </a:rPr>
                        <a:t>Balance between work and nonwork</a:t>
                      </a:r>
                      <a:endParaRPr lang="en-IN" sz="1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68400" marB="68400">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solidFill>
                      <a:srgbClr val="DAEEF3"/>
                    </a:solidFill>
                  </a:tcPr>
                </a:tc>
                <a:extLst>
                  <a:ext uri="{0D108BD9-81ED-4DB2-BD59-A6C34878D82A}">
                    <a16:rowId xmlns:a16="http://schemas.microsoft.com/office/drawing/2014/main" val="4118276480"/>
                  </a:ext>
                </a:extLst>
              </a:tr>
              <a:tr h="524510">
                <a:tc>
                  <a:txBody>
                    <a:bodyPr/>
                    <a:lstStyle/>
                    <a:p>
                      <a:pPr marL="0" marR="0">
                        <a:lnSpc>
                          <a:spcPct val="107000"/>
                        </a:lnSpc>
                        <a:spcBef>
                          <a:spcPts val="0"/>
                        </a:spcBef>
                        <a:spcAft>
                          <a:spcPts val="800"/>
                        </a:spcAft>
                      </a:pPr>
                      <a:r>
                        <a:rPr lang="en-US" sz="1400">
                          <a:effectLst/>
                          <a:latin typeface="Arial" panose="020B0604020202020204" pitchFamily="34" charset="0"/>
                          <a:ea typeface="Times New Roman" panose="02020603050405020304" pitchFamily="18" charset="0"/>
                          <a:cs typeface="Times New Roman" panose="02020603050405020304" pitchFamily="18" charset="0"/>
                        </a:rPr>
                        <a:t>Tentative work choice</a:t>
                      </a:r>
                      <a:endParaRPr lang="en-IN" sz="1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68400" marB="68400">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tcPr>
                </a:tc>
                <a:tc>
                  <a:txBody>
                    <a:bodyPr/>
                    <a:lstStyle/>
                    <a:p>
                      <a:pPr marL="0" marR="0">
                        <a:lnSpc>
                          <a:spcPct val="107000"/>
                        </a:lnSpc>
                        <a:spcBef>
                          <a:spcPts val="0"/>
                        </a:spcBef>
                        <a:spcAft>
                          <a:spcPts val="800"/>
                        </a:spcAft>
                      </a:pPr>
                      <a:r>
                        <a:rPr lang="en-US" sz="1400" dirty="0">
                          <a:effectLst/>
                          <a:latin typeface="Arial" panose="020B0604020202020204" pitchFamily="34" charset="0"/>
                          <a:ea typeface="Times New Roman" panose="02020603050405020304" pitchFamily="18" charset="0"/>
                          <a:cs typeface="Times New Roman" panose="02020603050405020304" pitchFamily="18" charset="0"/>
                        </a:rPr>
                        <a:t>Work relationships</a:t>
                      </a:r>
                      <a:endParaRPr lang="en-IN"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68400" marB="68400">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tcPr>
                </a:tc>
                <a:tc>
                  <a:txBody>
                    <a:bodyPr/>
                    <a:lstStyle/>
                    <a:p>
                      <a:pPr marL="0" marR="0">
                        <a:lnSpc>
                          <a:spcPct val="107000"/>
                        </a:lnSpc>
                        <a:spcBef>
                          <a:spcPts val="0"/>
                        </a:spcBef>
                        <a:spcAft>
                          <a:spcPts val="800"/>
                        </a:spcAft>
                      </a:pPr>
                      <a:r>
                        <a:rPr lang="en-US" sz="1400">
                          <a:solidFill>
                            <a:srgbClr val="211D1E"/>
                          </a:solidFill>
                          <a:effectLst/>
                          <a:latin typeface="Arial" panose="020B0604020202020204" pitchFamily="34" charset="0"/>
                          <a:ea typeface="Times New Roman" panose="02020603050405020304" pitchFamily="18" charset="0"/>
                          <a:cs typeface="Times New Roman" panose="02020603050405020304" pitchFamily="18" charset="0"/>
                        </a:rPr>
                        <a:t>Improve policies and procedures</a:t>
                      </a:r>
                      <a:endParaRPr lang="en-IN" sz="1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68400" marB="68400">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tcPr>
                </a:tc>
                <a:tc>
                  <a:txBody>
                    <a:bodyPr/>
                    <a:lstStyle/>
                    <a:p>
                      <a:pPr marL="0" marR="0">
                        <a:lnSpc>
                          <a:spcPct val="107000"/>
                        </a:lnSpc>
                        <a:spcBef>
                          <a:spcPts val="0"/>
                        </a:spcBef>
                        <a:spcAft>
                          <a:spcPts val="800"/>
                        </a:spcAft>
                      </a:pPr>
                      <a:r>
                        <a:rPr lang="en-US" sz="1400">
                          <a:effectLst/>
                          <a:latin typeface="Arial" panose="020B0604020202020204" pitchFamily="34" charset="0"/>
                          <a:ea typeface="Times New Roman" panose="02020603050405020304" pitchFamily="18" charset="0"/>
                          <a:cs typeface="Times New Roman" panose="02020603050405020304" pitchFamily="18" charset="0"/>
                        </a:rPr>
                        <a:t> </a:t>
                      </a:r>
                      <a:endParaRPr lang="en-IN" sz="1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68400" marB="68400">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tcPr>
                </a:tc>
                <a:extLst>
                  <a:ext uri="{0D108BD9-81ED-4DB2-BD59-A6C34878D82A}">
                    <a16:rowId xmlns:a16="http://schemas.microsoft.com/office/drawing/2014/main" val="2915681578"/>
                  </a:ext>
                </a:extLst>
              </a:tr>
              <a:tr h="238125">
                <a:tc>
                  <a:txBody>
                    <a:bodyPr/>
                    <a:lstStyle/>
                    <a:p>
                      <a:pPr marL="0" marR="0">
                        <a:lnSpc>
                          <a:spcPct val="107000"/>
                        </a:lnSpc>
                        <a:spcBef>
                          <a:spcPts val="0"/>
                        </a:spcBef>
                        <a:spcAft>
                          <a:spcPts val="800"/>
                        </a:spcAft>
                      </a:pPr>
                      <a:r>
                        <a:rPr lang="en-US" sz="1400">
                          <a:effectLst/>
                          <a:latin typeface="Arial" panose="020B0604020202020204" pitchFamily="34" charset="0"/>
                          <a:ea typeface="Times New Roman" panose="02020603050405020304" pitchFamily="18" charset="0"/>
                          <a:cs typeface="Times New Roman" panose="02020603050405020304" pitchFamily="18" charset="0"/>
                        </a:rPr>
                        <a:t> </a:t>
                      </a:r>
                      <a:endParaRPr lang="en-IN" sz="1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68400" marB="68400">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solidFill>
                      <a:srgbClr val="DAEEF3"/>
                    </a:solidFill>
                  </a:tcPr>
                </a:tc>
                <a:tc>
                  <a:txBody>
                    <a:bodyPr/>
                    <a:lstStyle/>
                    <a:p>
                      <a:pPr marL="0" marR="0">
                        <a:lnSpc>
                          <a:spcPct val="107000"/>
                        </a:lnSpc>
                        <a:spcBef>
                          <a:spcPts val="0"/>
                        </a:spcBef>
                        <a:spcAft>
                          <a:spcPts val="800"/>
                        </a:spcAft>
                      </a:pPr>
                      <a:r>
                        <a:rPr lang="en-US" sz="1400">
                          <a:effectLst/>
                          <a:latin typeface="Arial" panose="020B0604020202020204" pitchFamily="34" charset="0"/>
                          <a:ea typeface="Times New Roman" panose="02020603050405020304" pitchFamily="18" charset="0"/>
                          <a:cs typeface="Times New Roman" panose="02020603050405020304" pitchFamily="18" charset="0"/>
                        </a:rPr>
                        <a:t>Work contributions</a:t>
                      </a:r>
                      <a:endParaRPr lang="en-IN" sz="1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68400" marB="68400">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solidFill>
                      <a:srgbClr val="DAEEF3"/>
                    </a:solidFill>
                  </a:tcPr>
                </a:tc>
                <a:tc>
                  <a:txBody>
                    <a:bodyPr/>
                    <a:lstStyle/>
                    <a:p>
                      <a:pPr marL="0" marR="0">
                        <a:lnSpc>
                          <a:spcPct val="107000"/>
                        </a:lnSpc>
                        <a:spcBef>
                          <a:spcPts val="0"/>
                        </a:spcBef>
                        <a:spcAft>
                          <a:spcPts val="800"/>
                        </a:spcAft>
                      </a:pPr>
                      <a:r>
                        <a:rPr lang="en-US" sz="1400">
                          <a:effectLst/>
                          <a:latin typeface="Arial" panose="020B0604020202020204" pitchFamily="34" charset="0"/>
                          <a:ea typeface="Times New Roman" panose="02020603050405020304" pitchFamily="18" charset="0"/>
                          <a:cs typeface="Times New Roman" panose="02020603050405020304" pitchFamily="18" charset="0"/>
                        </a:rPr>
                        <a:t> </a:t>
                      </a:r>
                      <a:endParaRPr lang="en-IN" sz="1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68400" marB="68400">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solidFill>
                      <a:srgbClr val="DAEEF3"/>
                    </a:solidFill>
                  </a:tcPr>
                </a:tc>
                <a:tc>
                  <a:txBody>
                    <a:bodyPr/>
                    <a:lstStyle/>
                    <a:p>
                      <a:pPr marL="0" marR="0">
                        <a:lnSpc>
                          <a:spcPct val="107000"/>
                        </a:lnSpc>
                        <a:spcBef>
                          <a:spcPts val="0"/>
                        </a:spcBef>
                        <a:spcAft>
                          <a:spcPts val="800"/>
                        </a:spcAft>
                      </a:pPr>
                      <a:r>
                        <a:rPr lang="en-US" sz="1400">
                          <a:effectLst/>
                          <a:latin typeface="Arial" panose="020B0604020202020204" pitchFamily="34" charset="0"/>
                          <a:ea typeface="Times New Roman" panose="02020603050405020304" pitchFamily="18" charset="0"/>
                          <a:cs typeface="Times New Roman" panose="02020603050405020304" pitchFamily="18" charset="0"/>
                        </a:rPr>
                        <a:t> </a:t>
                      </a:r>
                      <a:endParaRPr lang="en-IN" sz="1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68400" marB="68400">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solidFill>
                      <a:srgbClr val="DAEEF3"/>
                    </a:solidFill>
                  </a:tcPr>
                </a:tc>
                <a:extLst>
                  <a:ext uri="{0D108BD9-81ED-4DB2-BD59-A6C34878D82A}">
                    <a16:rowId xmlns:a16="http://schemas.microsoft.com/office/drawing/2014/main" val="4230480162"/>
                  </a:ext>
                </a:extLst>
              </a:tr>
              <a:tr h="278131">
                <a:tc>
                  <a:txBody>
                    <a:bodyPr/>
                    <a:lstStyle/>
                    <a:p>
                      <a:pPr marL="0" marR="0">
                        <a:lnSpc>
                          <a:spcPct val="107000"/>
                        </a:lnSpc>
                        <a:spcBef>
                          <a:spcPts val="0"/>
                        </a:spcBef>
                        <a:spcAft>
                          <a:spcPts val="800"/>
                        </a:spcAft>
                      </a:pPr>
                      <a:r>
                        <a:rPr lang="en-US" sz="1400">
                          <a:effectLst/>
                          <a:latin typeface="Arial" panose="020B0604020202020204" pitchFamily="34" charset="0"/>
                          <a:ea typeface="Times New Roman" panose="02020603050405020304" pitchFamily="18" charset="0"/>
                          <a:cs typeface="Times New Roman" panose="02020603050405020304" pitchFamily="18" charset="0"/>
                        </a:rPr>
                        <a:t> </a:t>
                      </a:r>
                      <a:endParaRPr lang="en-IN" sz="1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68400" marB="68400">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tcPr>
                </a:tc>
                <a:tc>
                  <a:txBody>
                    <a:bodyPr/>
                    <a:lstStyle/>
                    <a:p>
                      <a:pPr marL="0" marR="0">
                        <a:lnSpc>
                          <a:spcPct val="107000"/>
                        </a:lnSpc>
                        <a:spcBef>
                          <a:spcPts val="0"/>
                        </a:spcBef>
                        <a:spcAft>
                          <a:spcPts val="800"/>
                        </a:spcAft>
                      </a:pPr>
                      <a:r>
                        <a:rPr lang="en-US" sz="1400">
                          <a:effectLst/>
                          <a:latin typeface="Arial" panose="020B0604020202020204" pitchFamily="34" charset="0"/>
                          <a:ea typeface="Times New Roman" panose="02020603050405020304" pitchFamily="18" charset="0"/>
                          <a:cs typeface="Times New Roman" panose="02020603050405020304" pitchFamily="18" charset="0"/>
                        </a:rPr>
                        <a:t>Advancement</a:t>
                      </a:r>
                      <a:endParaRPr lang="en-IN" sz="1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68400" marB="68400">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tcPr>
                </a:tc>
                <a:tc>
                  <a:txBody>
                    <a:bodyPr/>
                    <a:lstStyle/>
                    <a:p>
                      <a:pPr marL="0" marR="0">
                        <a:lnSpc>
                          <a:spcPct val="107000"/>
                        </a:lnSpc>
                        <a:spcBef>
                          <a:spcPts val="0"/>
                        </a:spcBef>
                        <a:spcAft>
                          <a:spcPts val="800"/>
                        </a:spcAft>
                      </a:pPr>
                      <a:r>
                        <a:rPr lang="en-US" sz="1400">
                          <a:effectLst/>
                          <a:latin typeface="Arial" panose="020B0604020202020204" pitchFamily="34" charset="0"/>
                          <a:ea typeface="Times New Roman" panose="02020603050405020304" pitchFamily="18" charset="0"/>
                          <a:cs typeface="Times New Roman" panose="02020603050405020304" pitchFamily="18" charset="0"/>
                        </a:rPr>
                        <a:t> </a:t>
                      </a:r>
                      <a:endParaRPr lang="en-IN" sz="1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68400" marB="68400">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tcPr>
                </a:tc>
                <a:tc>
                  <a:txBody>
                    <a:bodyPr/>
                    <a:lstStyle/>
                    <a:p>
                      <a:pPr marL="0" marR="0">
                        <a:lnSpc>
                          <a:spcPct val="107000"/>
                        </a:lnSpc>
                        <a:spcBef>
                          <a:spcPts val="0"/>
                        </a:spcBef>
                        <a:spcAft>
                          <a:spcPts val="800"/>
                        </a:spcAft>
                      </a:pPr>
                      <a:r>
                        <a:rPr lang="en-US" sz="1400" dirty="0">
                          <a:effectLst/>
                          <a:latin typeface="Arial" panose="020B0604020202020204" pitchFamily="34" charset="0"/>
                          <a:ea typeface="Times New Roman" panose="02020603050405020304" pitchFamily="18" charset="0"/>
                          <a:cs typeface="Times New Roman" panose="02020603050405020304" pitchFamily="18" charset="0"/>
                        </a:rPr>
                        <a:t> </a:t>
                      </a:r>
                      <a:endParaRPr lang="en-IN"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68400" marB="68400">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tcPr>
                </a:tc>
                <a:extLst>
                  <a:ext uri="{0D108BD9-81ED-4DB2-BD59-A6C34878D82A}">
                    <a16:rowId xmlns:a16="http://schemas.microsoft.com/office/drawing/2014/main" val="775543064"/>
                  </a:ext>
                </a:extLst>
              </a:tr>
            </a:tbl>
          </a:graphicData>
        </a:graphic>
      </p:graphicFrame>
      <p:graphicFrame>
        <p:nvGraphicFramePr>
          <p:cNvPr id="3" name="Table 2"/>
          <p:cNvGraphicFramePr>
            <a:graphicFrameLocks noGrp="1"/>
          </p:cNvGraphicFramePr>
          <p:nvPr>
            <p:extLst>
              <p:ext uri="{D42A27DB-BD31-4B8C-83A1-F6EECF244321}">
                <p14:modId xmlns:p14="http://schemas.microsoft.com/office/powerpoint/2010/main" val="1172935804"/>
              </p:ext>
            </p:extLst>
          </p:nvPr>
        </p:nvGraphicFramePr>
        <p:xfrm>
          <a:off x="607910" y="4441368"/>
          <a:ext cx="10974490" cy="1195483"/>
        </p:xfrm>
        <a:graphic>
          <a:graphicData uri="http://schemas.openxmlformats.org/drawingml/2006/table">
            <a:tbl>
              <a:tblPr/>
              <a:tblGrid>
                <a:gridCol w="2194898">
                  <a:extLst>
                    <a:ext uri="{9D8B030D-6E8A-4147-A177-3AD203B41FA5}">
                      <a16:colId xmlns:a16="http://schemas.microsoft.com/office/drawing/2014/main" val="3069531237"/>
                    </a:ext>
                  </a:extLst>
                </a:gridCol>
                <a:gridCol w="2194898">
                  <a:extLst>
                    <a:ext uri="{9D8B030D-6E8A-4147-A177-3AD203B41FA5}">
                      <a16:colId xmlns:a16="http://schemas.microsoft.com/office/drawing/2014/main" val="4178785462"/>
                    </a:ext>
                  </a:extLst>
                </a:gridCol>
                <a:gridCol w="2194898">
                  <a:extLst>
                    <a:ext uri="{9D8B030D-6E8A-4147-A177-3AD203B41FA5}">
                      <a16:colId xmlns:a16="http://schemas.microsoft.com/office/drawing/2014/main" val="2237067231"/>
                    </a:ext>
                  </a:extLst>
                </a:gridCol>
                <a:gridCol w="2194898">
                  <a:extLst>
                    <a:ext uri="{9D8B030D-6E8A-4147-A177-3AD203B41FA5}">
                      <a16:colId xmlns:a16="http://schemas.microsoft.com/office/drawing/2014/main" val="2190444144"/>
                    </a:ext>
                  </a:extLst>
                </a:gridCol>
                <a:gridCol w="2194898">
                  <a:extLst>
                    <a:ext uri="{9D8B030D-6E8A-4147-A177-3AD203B41FA5}">
                      <a16:colId xmlns:a16="http://schemas.microsoft.com/office/drawing/2014/main" val="2173093630"/>
                    </a:ext>
                  </a:extLst>
                </a:gridCol>
              </a:tblGrid>
              <a:tr h="421562">
                <a:tc>
                  <a:txBody>
                    <a:bodyPr/>
                    <a:lstStyle/>
                    <a:p>
                      <a:pPr marL="0" marR="0" algn="ctr">
                        <a:lnSpc>
                          <a:spcPct val="150000"/>
                        </a:lnSpc>
                        <a:spcBef>
                          <a:spcPts val="0"/>
                        </a:spcBef>
                        <a:spcAft>
                          <a:spcPts val="800"/>
                        </a:spcAft>
                      </a:pPr>
                      <a:r>
                        <a:rPr lang="en-US" sz="1400" b="1" dirty="0">
                          <a:effectLst/>
                          <a:latin typeface="Arial" panose="020B0604020202020204" pitchFamily="34" charset="0"/>
                          <a:ea typeface="Times New Roman" panose="02020603050405020304" pitchFamily="18" charset="0"/>
                          <a:cs typeface="Times New Roman" panose="02020603050405020304" pitchFamily="18" charset="0"/>
                        </a:rPr>
                        <a:t>Physiological</a:t>
                      </a:r>
                      <a:endParaRPr lang="en-IN" sz="18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68400" marB="68400" anchor="ctr">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28575" cap="flat" cmpd="sng" algn="ctr">
                      <a:solidFill>
                        <a:srgbClr val="4BACC6"/>
                      </a:solidFill>
                      <a:prstDash val="solid"/>
                      <a:round/>
                      <a:headEnd type="none" w="med" len="med"/>
                      <a:tailEnd type="none" w="med" len="med"/>
                    </a:lnB>
                  </a:tcPr>
                </a:tc>
                <a:tc>
                  <a:txBody>
                    <a:bodyPr/>
                    <a:lstStyle/>
                    <a:p>
                      <a:pPr marL="0" marR="0" algn="ctr">
                        <a:lnSpc>
                          <a:spcPct val="150000"/>
                        </a:lnSpc>
                        <a:spcBef>
                          <a:spcPts val="0"/>
                        </a:spcBef>
                        <a:spcAft>
                          <a:spcPts val="800"/>
                        </a:spcAft>
                      </a:pPr>
                      <a:r>
                        <a:rPr lang="en-US" sz="1400" b="1" dirty="0">
                          <a:effectLst/>
                          <a:latin typeface="Arial" panose="020B0604020202020204" pitchFamily="34" charset="0"/>
                          <a:ea typeface="Times New Roman" panose="02020603050405020304" pitchFamily="18" charset="0"/>
                          <a:cs typeface="Times New Roman" panose="02020603050405020304" pitchFamily="18" charset="0"/>
                        </a:rPr>
                        <a:t>Safety/Security</a:t>
                      </a:r>
                      <a:endParaRPr lang="en-IN" sz="18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68400" marB="68400" anchor="ctr">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28575" cap="flat" cmpd="sng" algn="ctr">
                      <a:solidFill>
                        <a:srgbClr val="4BACC6"/>
                      </a:solidFill>
                      <a:prstDash val="solid"/>
                      <a:round/>
                      <a:headEnd type="none" w="med" len="med"/>
                      <a:tailEnd type="none" w="med" len="med"/>
                    </a:lnB>
                  </a:tcPr>
                </a:tc>
                <a:tc>
                  <a:txBody>
                    <a:bodyPr/>
                    <a:lstStyle/>
                    <a:p>
                      <a:pPr marL="0" marR="0" algn="ctr">
                        <a:lnSpc>
                          <a:spcPct val="150000"/>
                        </a:lnSpc>
                        <a:spcBef>
                          <a:spcPts val="0"/>
                        </a:spcBef>
                        <a:spcAft>
                          <a:spcPts val="800"/>
                        </a:spcAft>
                      </a:pPr>
                      <a:r>
                        <a:rPr lang="en-US" sz="1400" b="1" dirty="0">
                          <a:effectLst/>
                          <a:latin typeface="Arial" panose="020B0604020202020204" pitchFamily="34" charset="0"/>
                          <a:ea typeface="Times New Roman" panose="02020603050405020304" pitchFamily="18" charset="0"/>
                          <a:cs typeface="Times New Roman" panose="02020603050405020304" pitchFamily="18" charset="0"/>
                        </a:rPr>
                        <a:t>Social</a:t>
                      </a:r>
                      <a:endParaRPr lang="en-IN" sz="18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68400" marB="68400" anchor="ctr">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28575" cap="flat" cmpd="sng" algn="ctr">
                      <a:solidFill>
                        <a:srgbClr val="4BACC6"/>
                      </a:solidFill>
                      <a:prstDash val="solid"/>
                      <a:round/>
                      <a:headEnd type="none" w="med" len="med"/>
                      <a:tailEnd type="none" w="med" len="med"/>
                    </a:lnB>
                  </a:tcPr>
                </a:tc>
                <a:tc>
                  <a:txBody>
                    <a:bodyPr/>
                    <a:lstStyle/>
                    <a:p>
                      <a:pPr marL="0" marR="0" algn="ctr">
                        <a:lnSpc>
                          <a:spcPct val="150000"/>
                        </a:lnSpc>
                        <a:spcBef>
                          <a:spcPts val="0"/>
                        </a:spcBef>
                        <a:spcAft>
                          <a:spcPts val="800"/>
                        </a:spcAft>
                      </a:pPr>
                      <a:r>
                        <a:rPr lang="en-US" sz="1400" b="1" dirty="0">
                          <a:effectLst/>
                          <a:latin typeface="Arial" panose="020B0604020202020204" pitchFamily="34" charset="0"/>
                          <a:ea typeface="Times New Roman" panose="02020603050405020304" pitchFamily="18" charset="0"/>
                          <a:cs typeface="Times New Roman" panose="02020603050405020304" pitchFamily="18" charset="0"/>
                        </a:rPr>
                        <a:t>Esteem</a:t>
                      </a:r>
                      <a:endParaRPr lang="en-IN" sz="18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68400" marB="68400" anchor="ctr">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28575" cap="flat" cmpd="sng" algn="ctr">
                      <a:solidFill>
                        <a:srgbClr val="4BACC6"/>
                      </a:solidFill>
                      <a:prstDash val="solid"/>
                      <a:round/>
                      <a:headEnd type="none" w="med" len="med"/>
                      <a:tailEnd type="none" w="med" len="med"/>
                    </a:lnB>
                  </a:tcPr>
                </a:tc>
                <a:tc>
                  <a:txBody>
                    <a:bodyPr/>
                    <a:lstStyle/>
                    <a:p>
                      <a:pPr marL="0" marR="0" algn="ctr">
                        <a:lnSpc>
                          <a:spcPct val="150000"/>
                        </a:lnSpc>
                        <a:spcBef>
                          <a:spcPts val="0"/>
                        </a:spcBef>
                        <a:spcAft>
                          <a:spcPts val="800"/>
                        </a:spcAft>
                      </a:pPr>
                      <a:r>
                        <a:rPr lang="en-US" sz="1400" b="1" dirty="0">
                          <a:effectLst/>
                          <a:latin typeface="Arial" panose="020B0604020202020204" pitchFamily="34" charset="0"/>
                          <a:ea typeface="Times New Roman" panose="02020603050405020304" pitchFamily="18" charset="0"/>
                          <a:cs typeface="Times New Roman" panose="02020603050405020304" pitchFamily="18" charset="0"/>
                        </a:rPr>
                        <a:t>Self-Actualization</a:t>
                      </a:r>
                      <a:endParaRPr lang="en-IN" sz="18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68400" marB="68400" anchor="ctr">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28575" cap="flat" cmpd="sng" algn="ctr">
                      <a:solidFill>
                        <a:srgbClr val="4BACC6"/>
                      </a:solidFill>
                      <a:prstDash val="solid"/>
                      <a:round/>
                      <a:headEnd type="none" w="med" len="med"/>
                      <a:tailEnd type="none" w="med" len="med"/>
                    </a:lnB>
                  </a:tcPr>
                </a:tc>
                <a:extLst>
                  <a:ext uri="{0D108BD9-81ED-4DB2-BD59-A6C34878D82A}">
                    <a16:rowId xmlns:a16="http://schemas.microsoft.com/office/drawing/2014/main" val="1446034159"/>
                  </a:ext>
                </a:extLst>
              </a:tr>
              <a:tr h="773921">
                <a:tc>
                  <a:txBody>
                    <a:bodyPr/>
                    <a:lstStyle/>
                    <a:p>
                      <a:pPr marL="0" marR="0">
                        <a:lnSpc>
                          <a:spcPct val="107000"/>
                        </a:lnSpc>
                        <a:spcBef>
                          <a:spcPts val="0"/>
                        </a:spcBef>
                        <a:spcAft>
                          <a:spcPts val="800"/>
                        </a:spcAft>
                      </a:pPr>
                      <a:r>
                        <a:rPr lang="en-US" sz="1200">
                          <a:effectLst/>
                          <a:latin typeface="Arial" panose="020B0604020202020204" pitchFamily="34" charset="0"/>
                          <a:ea typeface="Times New Roman" panose="02020603050405020304" pitchFamily="18" charset="0"/>
                          <a:cs typeface="Times New Roman" panose="02020603050405020304" pitchFamily="18" charset="0"/>
                        </a:rPr>
                        <a:t>Air, food, water, sleep, etc.</a:t>
                      </a:r>
                      <a:endParaRPr lang="en-IN" sz="1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68400" marB="68400">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28575"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solidFill>
                      <a:srgbClr val="DAEEF3"/>
                    </a:solidFill>
                  </a:tcPr>
                </a:tc>
                <a:tc>
                  <a:txBody>
                    <a:bodyPr/>
                    <a:lstStyle/>
                    <a:p>
                      <a:pPr marL="0" marR="0">
                        <a:lnSpc>
                          <a:spcPct val="107000"/>
                        </a:lnSpc>
                        <a:spcBef>
                          <a:spcPts val="0"/>
                        </a:spcBef>
                        <a:spcAft>
                          <a:spcPts val="800"/>
                        </a:spcAft>
                      </a:pPr>
                      <a:r>
                        <a:rPr lang="en-US" sz="1200" dirty="0">
                          <a:effectLst/>
                          <a:latin typeface="Arial" panose="020B0604020202020204" pitchFamily="34" charset="0"/>
                          <a:ea typeface="Times New Roman" panose="02020603050405020304" pitchFamily="18" charset="0"/>
                          <a:cs typeface="Times New Roman" panose="02020603050405020304" pitchFamily="18" charset="0"/>
                        </a:rPr>
                        <a:t>Physical shelter, physical security, financial security, stability, etc.</a:t>
                      </a:r>
                      <a:endParaRPr lang="en-IN" sz="16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68400" marB="68400">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28575"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solidFill>
                      <a:srgbClr val="DAEEF3"/>
                    </a:solidFill>
                  </a:tcPr>
                </a:tc>
                <a:tc>
                  <a:txBody>
                    <a:bodyPr/>
                    <a:lstStyle/>
                    <a:p>
                      <a:pPr marL="0" marR="0">
                        <a:lnSpc>
                          <a:spcPct val="107000"/>
                        </a:lnSpc>
                        <a:spcBef>
                          <a:spcPts val="0"/>
                        </a:spcBef>
                        <a:spcAft>
                          <a:spcPts val="800"/>
                        </a:spcAft>
                      </a:pPr>
                      <a:r>
                        <a:rPr lang="en-US" sz="1200">
                          <a:effectLst/>
                          <a:latin typeface="Arial" panose="020B0604020202020204" pitchFamily="34" charset="0"/>
                          <a:ea typeface="Times New Roman" panose="02020603050405020304" pitchFamily="18" charset="0"/>
                          <a:cs typeface="Times New Roman" panose="02020603050405020304" pitchFamily="18" charset="0"/>
                        </a:rPr>
                        <a:t>Friendship, love, relationships, family, belonging to social groups, etc. </a:t>
                      </a:r>
                      <a:endParaRPr lang="en-IN" sz="16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68400" marB="68400">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28575"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solidFill>
                      <a:srgbClr val="DAEEF3"/>
                    </a:solidFill>
                  </a:tcPr>
                </a:tc>
                <a:tc>
                  <a:txBody>
                    <a:bodyPr/>
                    <a:lstStyle/>
                    <a:p>
                      <a:pPr marL="0" marR="0">
                        <a:lnSpc>
                          <a:spcPct val="107000"/>
                        </a:lnSpc>
                        <a:spcBef>
                          <a:spcPts val="0"/>
                        </a:spcBef>
                        <a:spcAft>
                          <a:spcPts val="800"/>
                        </a:spcAft>
                      </a:pPr>
                      <a:r>
                        <a:rPr lang="en-US" sz="1200" dirty="0">
                          <a:effectLst/>
                          <a:latin typeface="Arial" panose="020B0604020202020204" pitchFamily="34" charset="0"/>
                          <a:ea typeface="Times New Roman" panose="02020603050405020304" pitchFamily="18" charset="0"/>
                          <a:cs typeface="Times New Roman" panose="02020603050405020304" pitchFamily="18" charset="0"/>
                        </a:rPr>
                        <a:t>Social status, recognition, self-respect, reputation, achievement, etc.</a:t>
                      </a:r>
                      <a:endParaRPr lang="en-IN" sz="16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68400" marB="68400">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28575"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solidFill>
                      <a:srgbClr val="DAEEF3"/>
                    </a:solidFill>
                  </a:tcPr>
                </a:tc>
                <a:tc>
                  <a:txBody>
                    <a:bodyPr/>
                    <a:lstStyle/>
                    <a:p>
                      <a:pPr marL="0" marR="0">
                        <a:lnSpc>
                          <a:spcPct val="107000"/>
                        </a:lnSpc>
                        <a:spcBef>
                          <a:spcPts val="0"/>
                        </a:spcBef>
                        <a:spcAft>
                          <a:spcPts val="800"/>
                        </a:spcAft>
                      </a:pPr>
                      <a:r>
                        <a:rPr lang="en-US" sz="1200" dirty="0">
                          <a:effectLst/>
                          <a:latin typeface="Arial" panose="020B0604020202020204" pitchFamily="34" charset="0"/>
                          <a:ea typeface="Times New Roman" panose="02020603050405020304" pitchFamily="18" charset="0"/>
                          <a:cs typeface="Times New Roman" panose="02020603050405020304" pitchFamily="18" charset="0"/>
                        </a:rPr>
                        <a:t>Wisdom and justice— pass knowledge to others because </a:t>
                      </a:r>
                      <a:r>
                        <a:rPr lang="en-US" sz="1200" i="1" dirty="0">
                          <a:effectLst/>
                          <a:latin typeface="Arial" panose="020B0604020202020204" pitchFamily="34" charset="0"/>
                          <a:ea typeface="Times New Roman" panose="02020603050405020304" pitchFamily="18" charset="0"/>
                          <a:cs typeface="Times New Roman" panose="02020603050405020304" pitchFamily="18" charset="0"/>
                        </a:rPr>
                        <a:t>you</a:t>
                      </a:r>
                      <a:r>
                        <a:rPr lang="en-US" sz="1200" dirty="0">
                          <a:effectLst/>
                          <a:latin typeface="Arial" panose="020B0604020202020204" pitchFamily="34" charset="0"/>
                          <a:ea typeface="Times New Roman" panose="02020603050405020304" pitchFamily="18" charset="0"/>
                          <a:cs typeface="Times New Roman" panose="02020603050405020304" pitchFamily="18" charset="0"/>
                        </a:rPr>
                        <a:t> think it is valuable. </a:t>
                      </a:r>
                      <a:endParaRPr lang="en-IN" sz="16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68400" marB="68400">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28575"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solidFill>
                      <a:srgbClr val="DAEEF3"/>
                    </a:solidFill>
                  </a:tcPr>
                </a:tc>
                <a:extLst>
                  <a:ext uri="{0D108BD9-81ED-4DB2-BD59-A6C34878D82A}">
                    <a16:rowId xmlns:a16="http://schemas.microsoft.com/office/drawing/2014/main" val="459334141"/>
                  </a:ext>
                </a:extLst>
              </a:tr>
            </a:tbl>
          </a:graphicData>
        </a:graphic>
      </p:graphicFrame>
      <p:sp>
        <p:nvSpPr>
          <p:cNvPr id="5" name="Rectangle 1"/>
          <p:cNvSpPr>
            <a:spLocks noChangeArrowheads="1"/>
          </p:cNvSpPr>
          <p:nvPr/>
        </p:nvSpPr>
        <p:spPr bwMode="auto">
          <a:xfrm>
            <a:off x="607910" y="4112276"/>
            <a:ext cx="2654637" cy="3077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r>
              <a:rPr lang="en-US" altLang="en-US" sz="1400" b="1" dirty="0">
                <a:ea typeface="Times New Roman" panose="02020603050405020304" pitchFamily="18" charset="0"/>
              </a:rPr>
              <a:t>Maslow’s Hierarchy of Needs</a:t>
            </a:r>
            <a:endParaRPr lang="en-US" altLang="en-US" sz="3200" dirty="0"/>
          </a:p>
        </p:txBody>
      </p:sp>
    </p:spTree>
    <p:extLst>
      <p:ext uri="{BB962C8B-B14F-4D97-AF65-F5344CB8AC3E}">
        <p14:creationId xmlns:p14="http://schemas.microsoft.com/office/powerpoint/2010/main" val="400810960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1354" y="29646"/>
            <a:ext cx="11665296" cy="1143000"/>
          </a:xfrm>
        </p:spPr>
        <p:txBody>
          <a:bodyPr/>
          <a:lstStyle/>
          <a:p>
            <a:r>
              <a:rPr lang="en-US" b="1" dirty="0">
                <a:solidFill>
                  <a:srgbClr val="003399"/>
                </a:solidFill>
              </a:rPr>
              <a:t>HR Management: Training &amp; Development</a:t>
            </a:r>
          </a:p>
        </p:txBody>
      </p:sp>
      <p:sp>
        <p:nvSpPr>
          <p:cNvPr id="5" name="Slide Number Placeholder 4"/>
          <p:cNvSpPr>
            <a:spLocks noGrp="1"/>
          </p:cNvSpPr>
          <p:nvPr>
            <p:ph type="sldNum" sz="quarter" idx="12"/>
          </p:nvPr>
        </p:nvSpPr>
        <p:spPr/>
        <p:txBody>
          <a:bodyPr/>
          <a:lstStyle/>
          <a:p>
            <a:fld id="{561B0F74-09A5-489A-9583-6307195A64A6}" type="slidenum">
              <a:rPr lang="en-US" smtClean="0"/>
              <a:pPr/>
              <a:t>27</a:t>
            </a:fld>
            <a:endParaRPr lang="en-US" dirty="0"/>
          </a:p>
        </p:txBody>
      </p:sp>
      <p:sp>
        <p:nvSpPr>
          <p:cNvPr id="3" name="Footer Placeholder 2">
            <a:extLst>
              <a:ext uri="{FF2B5EF4-FFF2-40B4-BE49-F238E27FC236}">
                <a16:creationId xmlns:a16="http://schemas.microsoft.com/office/drawing/2014/main" id="{040B6D8E-EC5F-4D10-BBE2-EA3CFED06BC4}"/>
              </a:ext>
            </a:extLst>
          </p:cNvPr>
          <p:cNvSpPr>
            <a:spLocks noGrp="1"/>
          </p:cNvSpPr>
          <p:nvPr>
            <p:ph type="ftr" sz="quarter" idx="3"/>
          </p:nvPr>
        </p:nvSpPr>
        <p:spPr>
          <a:xfrm>
            <a:off x="457200" y="6356349"/>
            <a:ext cx="6858000" cy="365125"/>
          </a:xfrm>
          <a:prstGeom prst="rect">
            <a:avLst/>
          </a:prstGeom>
        </p:spPr>
        <p:txBody>
          <a:bodyPr vert="horz" lIns="91440" tIns="45720" rIns="91440" bIns="45720" rtlCol="0" anchor="ctr"/>
          <a:lstStyle>
            <a:defPPr>
              <a:defRPr lang="en-US"/>
            </a:defPPr>
            <a:lvl1pPr marL="0" algn="ctr" defTabSz="914400" rtl="0" eaLnBrk="1" latinLnBrk="0" hangingPunct="1">
              <a:defRPr lang="en-IN" sz="1100" kern="1200" smtClean="0">
                <a:solidFill>
                  <a:schemeClr val="tx1"/>
                </a:solidFill>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a:t>Lussier, </a:t>
            </a:r>
            <a:r>
              <a:rPr lang="en-US" i="1"/>
              <a:t>Fundamentals of Human Resource Management, 2e</a:t>
            </a:r>
            <a:r>
              <a:rPr lang="en-US"/>
              <a:t>. © SAGE Publishing, 2020</a:t>
            </a:r>
            <a:endParaRPr lang="en-US" dirty="0"/>
          </a:p>
        </p:txBody>
      </p:sp>
      <p:sp>
        <p:nvSpPr>
          <p:cNvPr id="8" name="TextBox 7">
            <a:extLst>
              <a:ext uri="{FF2B5EF4-FFF2-40B4-BE49-F238E27FC236}">
                <a16:creationId xmlns:a16="http://schemas.microsoft.com/office/drawing/2014/main" id="{83522958-B5B5-453C-B5E1-36282194382F}"/>
              </a:ext>
            </a:extLst>
          </p:cNvPr>
          <p:cNvSpPr txBox="1"/>
          <p:nvPr/>
        </p:nvSpPr>
        <p:spPr>
          <a:xfrm>
            <a:off x="3045013" y="5445224"/>
            <a:ext cx="6097978" cy="523220"/>
          </a:xfrm>
          <a:prstGeom prst="rect">
            <a:avLst/>
          </a:prstGeom>
          <a:noFill/>
        </p:spPr>
        <p:txBody>
          <a:bodyPr wrap="square">
            <a:spAutoFit/>
          </a:bodyPr>
          <a:lstStyle/>
          <a:p>
            <a:pPr algn="ctr"/>
            <a:r>
              <a:rPr lang="en-GB" sz="1400" dirty="0">
                <a:hlinkClick r:id="rId3"/>
              </a:rPr>
              <a:t>https://www.youtube.com/watch?v=85RVEas4AXs</a:t>
            </a:r>
            <a:endParaRPr lang="en-GB" sz="1400" dirty="0"/>
          </a:p>
          <a:p>
            <a:pPr algn="ctr"/>
            <a:endParaRPr lang="en-GB" sz="1400" dirty="0"/>
          </a:p>
        </p:txBody>
      </p:sp>
      <p:pic>
        <p:nvPicPr>
          <p:cNvPr id="9" name="Online Media 8" title="HR Management: Training &amp; Development">
            <a:hlinkClick r:id="" action="ppaction://media"/>
            <a:extLst>
              <a:ext uri="{FF2B5EF4-FFF2-40B4-BE49-F238E27FC236}">
                <a16:creationId xmlns:a16="http://schemas.microsoft.com/office/drawing/2014/main" id="{5DAAE20B-0DD1-4C5F-BEFA-503E3E614CA6}"/>
              </a:ext>
            </a:extLst>
          </p:cNvPr>
          <p:cNvPicPr>
            <a:picLocks noRot="1" noChangeAspect="1"/>
          </p:cNvPicPr>
          <p:nvPr>
            <a:videoFile r:link="rId1"/>
          </p:nvPr>
        </p:nvPicPr>
        <p:blipFill>
          <a:blip r:embed="rId4"/>
          <a:stretch>
            <a:fillRect/>
          </a:stretch>
        </p:blipFill>
        <p:spPr>
          <a:xfrm>
            <a:off x="1701507" y="1119567"/>
            <a:ext cx="8784990" cy="4325657"/>
          </a:xfrm>
          <a:prstGeom prst="rect">
            <a:avLst/>
          </a:prstGeom>
        </p:spPr>
      </p:pic>
    </p:spTree>
    <p:extLst>
      <p:ext uri="{BB962C8B-B14F-4D97-AF65-F5344CB8AC3E}">
        <p14:creationId xmlns:p14="http://schemas.microsoft.com/office/powerpoint/2010/main" val="12382888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Any Questions?</a:t>
            </a:r>
          </a:p>
        </p:txBody>
      </p:sp>
      <p:pic>
        <p:nvPicPr>
          <p:cNvPr id="4" name="Picture 3">
            <a:extLst>
              <a:ext uri="{FF2B5EF4-FFF2-40B4-BE49-F238E27FC236}">
                <a16:creationId xmlns:a16="http://schemas.microsoft.com/office/drawing/2014/main" id="{02581647-D630-488B-A847-C58C019C659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328248" y="2027237"/>
            <a:ext cx="2573338" cy="2803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A380AC12-6F12-41E4-ADF8-C374BD53E9B5}"/>
              </a:ext>
            </a:extLst>
          </p:cNvPr>
          <p:cNvSpPr txBox="1">
            <a:spLocks noChangeArrowheads="1"/>
          </p:cNvSpPr>
          <p:nvPr/>
        </p:nvSpPr>
        <p:spPr bwMode="auto">
          <a:xfrm>
            <a:off x="1631504" y="2954337"/>
            <a:ext cx="4221163" cy="949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ctr" eaLnBrk="1" hangingPunct="1">
              <a:buFont typeface="Symbol" panose="05050102010706020507" pitchFamily="18" charset="2"/>
              <a:buNone/>
            </a:pPr>
            <a:r>
              <a:rPr lang="en-GB" altLang="en-US" sz="4400" dirty="0">
                <a:solidFill>
                  <a:schemeClr val="tx1"/>
                </a:solidFill>
              </a:rPr>
              <a:t>Thank You </a:t>
            </a:r>
            <a:r>
              <a:rPr lang="en-GB" altLang="en-US" sz="4400" dirty="0">
                <a:solidFill>
                  <a:schemeClr val="tx1"/>
                </a:solidFill>
                <a:sym typeface="Wingdings" panose="05000000000000000000" pitchFamily="2" charset="2"/>
              </a:rPr>
              <a:t> </a:t>
            </a:r>
          </a:p>
          <a:p>
            <a:pPr algn="just" eaLnBrk="1" hangingPunct="1">
              <a:buFont typeface="Symbol" panose="05050102010706020507" pitchFamily="18" charset="2"/>
              <a:buNone/>
            </a:pPr>
            <a:endParaRPr lang="en-GB" altLang="en-US" sz="3200" dirty="0"/>
          </a:p>
          <a:p>
            <a:pPr algn="just" eaLnBrk="1" hangingPunct="1">
              <a:buFont typeface="Symbol" panose="05050102010706020507" pitchFamily="18" charset="2"/>
              <a:buNone/>
            </a:pPr>
            <a:endParaRPr lang="en-GB" altLang="en-US" sz="3200" b="1" dirty="0"/>
          </a:p>
          <a:p>
            <a:pPr algn="just" eaLnBrk="1" hangingPunct="1">
              <a:buFont typeface="Symbol" panose="05050102010706020507" pitchFamily="18" charset="2"/>
              <a:buNone/>
            </a:pPr>
            <a:endParaRPr lang="en-US" altLang="en-US" sz="2800" b="1" dirty="0"/>
          </a:p>
        </p:txBody>
      </p:sp>
    </p:spTree>
    <p:extLst>
      <p:ext uri="{BB962C8B-B14F-4D97-AF65-F5344CB8AC3E}">
        <p14:creationId xmlns:p14="http://schemas.microsoft.com/office/powerpoint/2010/main" val="2539968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80">
                                          <p:stCondLst>
                                            <p:cond delay="0"/>
                                          </p:stCondLst>
                                        </p:cTn>
                                        <p:tgtEl>
                                          <p:spTgt spid="4"/>
                                        </p:tgtEl>
                                      </p:cBhvr>
                                    </p:animEffect>
                                    <p:anim calcmode="lin" valueType="num">
                                      <p:cBhvr>
                                        <p:cTn id="8"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3" dur="26">
                                          <p:stCondLst>
                                            <p:cond delay="650"/>
                                          </p:stCondLst>
                                        </p:cTn>
                                        <p:tgtEl>
                                          <p:spTgt spid="4"/>
                                        </p:tgtEl>
                                      </p:cBhvr>
                                      <p:to x="100000" y="60000"/>
                                    </p:animScale>
                                    <p:animScale>
                                      <p:cBhvr>
                                        <p:cTn id="14" dur="166" decel="50000">
                                          <p:stCondLst>
                                            <p:cond delay="676"/>
                                          </p:stCondLst>
                                        </p:cTn>
                                        <p:tgtEl>
                                          <p:spTgt spid="4"/>
                                        </p:tgtEl>
                                      </p:cBhvr>
                                      <p:to x="100000" y="100000"/>
                                    </p:animScale>
                                    <p:animScale>
                                      <p:cBhvr>
                                        <p:cTn id="15" dur="26">
                                          <p:stCondLst>
                                            <p:cond delay="1312"/>
                                          </p:stCondLst>
                                        </p:cTn>
                                        <p:tgtEl>
                                          <p:spTgt spid="4"/>
                                        </p:tgtEl>
                                      </p:cBhvr>
                                      <p:to x="100000" y="80000"/>
                                    </p:animScale>
                                    <p:animScale>
                                      <p:cBhvr>
                                        <p:cTn id="16" dur="166" decel="50000">
                                          <p:stCondLst>
                                            <p:cond delay="1338"/>
                                          </p:stCondLst>
                                        </p:cTn>
                                        <p:tgtEl>
                                          <p:spTgt spid="4"/>
                                        </p:tgtEl>
                                      </p:cBhvr>
                                      <p:to x="100000" y="100000"/>
                                    </p:animScale>
                                    <p:animScale>
                                      <p:cBhvr>
                                        <p:cTn id="17" dur="26">
                                          <p:stCondLst>
                                            <p:cond delay="1642"/>
                                          </p:stCondLst>
                                        </p:cTn>
                                        <p:tgtEl>
                                          <p:spTgt spid="4"/>
                                        </p:tgtEl>
                                      </p:cBhvr>
                                      <p:to x="100000" y="90000"/>
                                    </p:animScale>
                                    <p:animScale>
                                      <p:cBhvr>
                                        <p:cTn id="18" dur="166" decel="50000">
                                          <p:stCondLst>
                                            <p:cond delay="1668"/>
                                          </p:stCondLst>
                                        </p:cTn>
                                        <p:tgtEl>
                                          <p:spTgt spid="4"/>
                                        </p:tgtEl>
                                      </p:cBhvr>
                                      <p:to x="100000" y="100000"/>
                                    </p:animScale>
                                    <p:animScale>
                                      <p:cBhvr>
                                        <p:cTn id="19" dur="26">
                                          <p:stCondLst>
                                            <p:cond delay="1808"/>
                                          </p:stCondLst>
                                        </p:cTn>
                                        <p:tgtEl>
                                          <p:spTgt spid="4"/>
                                        </p:tgtEl>
                                      </p:cBhvr>
                                      <p:to x="100000" y="95000"/>
                                    </p:animScale>
                                    <p:animScale>
                                      <p:cBhvr>
                                        <p:cTn id="20" dur="166" decel="50000">
                                          <p:stCondLst>
                                            <p:cond delay="1834"/>
                                          </p:stCondLst>
                                        </p:cTn>
                                        <p:tgtEl>
                                          <p:spTgt spid="4"/>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53" presetClass="entr" presetSubtype="16" fill="hold" grpId="0" nodeType="clickEffect">
                                  <p:stCondLst>
                                    <p:cond delay="0"/>
                                  </p:stCondLst>
                                  <p:childTnLst>
                                    <p:set>
                                      <p:cBhvr>
                                        <p:cTn id="24" dur="1" fill="hold">
                                          <p:stCondLst>
                                            <p:cond delay="0"/>
                                          </p:stCondLst>
                                        </p:cTn>
                                        <p:tgtEl>
                                          <p:spTgt spid="5"/>
                                        </p:tgtEl>
                                        <p:attrNameLst>
                                          <p:attrName>style.visibility</p:attrName>
                                        </p:attrNameLst>
                                      </p:cBhvr>
                                      <p:to>
                                        <p:strVal val="visible"/>
                                      </p:to>
                                    </p:set>
                                    <p:anim calcmode="lin" valueType="num">
                                      <p:cBhvr>
                                        <p:cTn id="25" dur="500" fill="hold"/>
                                        <p:tgtEl>
                                          <p:spTgt spid="5"/>
                                        </p:tgtEl>
                                        <p:attrNameLst>
                                          <p:attrName>ppt_w</p:attrName>
                                        </p:attrNameLst>
                                      </p:cBhvr>
                                      <p:tavLst>
                                        <p:tav tm="0">
                                          <p:val>
                                            <p:fltVal val="0"/>
                                          </p:val>
                                        </p:tav>
                                        <p:tav tm="100000">
                                          <p:val>
                                            <p:strVal val="#ppt_w"/>
                                          </p:val>
                                        </p:tav>
                                      </p:tavLst>
                                    </p:anim>
                                    <p:anim calcmode="lin" valueType="num">
                                      <p:cBhvr>
                                        <p:cTn id="26" dur="500" fill="hold"/>
                                        <p:tgtEl>
                                          <p:spTgt spid="5"/>
                                        </p:tgtEl>
                                        <p:attrNameLst>
                                          <p:attrName>ppt_h</p:attrName>
                                        </p:attrNameLst>
                                      </p:cBhvr>
                                      <p:tavLst>
                                        <p:tav tm="0">
                                          <p:val>
                                            <p:fltVal val="0"/>
                                          </p:val>
                                        </p:tav>
                                        <p:tav tm="100000">
                                          <p:val>
                                            <p:strVal val="#ppt_h"/>
                                          </p:val>
                                        </p:tav>
                                      </p:tavLst>
                                    </p:anim>
                                    <p:animEffect transition="in" filter="fade">
                                      <p:cBhvr>
                                        <p:cTn id="2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Sources:</a:t>
            </a:r>
          </a:p>
        </p:txBody>
      </p:sp>
      <p:sp>
        <p:nvSpPr>
          <p:cNvPr id="6" name="Content Placeholder 2">
            <a:extLst>
              <a:ext uri="{FF2B5EF4-FFF2-40B4-BE49-F238E27FC236}">
                <a16:creationId xmlns:a16="http://schemas.microsoft.com/office/drawing/2014/main" id="{6BFF820E-EFEA-40D3-B4C4-627FFA8068CE}"/>
              </a:ext>
            </a:extLst>
          </p:cNvPr>
          <p:cNvSpPr txBox="1">
            <a:spLocks/>
          </p:cNvSpPr>
          <p:nvPr/>
        </p:nvSpPr>
        <p:spPr bwMode="auto">
          <a:xfrm>
            <a:off x="731404" y="1376772"/>
            <a:ext cx="10729191" cy="41044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lvl="0" algn="just">
              <a:lnSpc>
                <a:spcPct val="150000"/>
              </a:lnSpc>
              <a:spcAft>
                <a:spcPts val="600"/>
              </a:spcAft>
              <a:buFont typeface="Symbol" panose="05050102010706020507" pitchFamily="18" charset="2"/>
              <a:buChar char=""/>
            </a:pPr>
            <a:r>
              <a:rPr lang="en-GB" sz="1800" dirty="0">
                <a:latin typeface="Arial" panose="020B0604020202020204" pitchFamily="34" charset="0"/>
                <a:ea typeface="Times New Roman" panose="02020603050405020304" pitchFamily="18" charset="0"/>
                <a:cs typeface="Times New Roman" panose="02020603050405020304" pitchFamily="18" charset="0"/>
              </a:rPr>
              <a:t>Armstrong, M., 2014. </a:t>
            </a:r>
            <a:r>
              <a:rPr lang="en-GB" sz="1800" i="1" dirty="0">
                <a:latin typeface="Arial" panose="020B0604020202020204" pitchFamily="34" charset="0"/>
                <a:ea typeface="Times New Roman" panose="02020603050405020304" pitchFamily="18" charset="0"/>
                <a:cs typeface="Times New Roman" panose="02020603050405020304" pitchFamily="18" charset="0"/>
              </a:rPr>
              <a:t>Armstrong’s handbook of human resource management practice</a:t>
            </a:r>
            <a:r>
              <a:rPr lang="en-GB" sz="1800" dirty="0">
                <a:latin typeface="Arial" panose="020B0604020202020204" pitchFamily="34" charset="0"/>
                <a:ea typeface="Times New Roman" panose="02020603050405020304" pitchFamily="18" charset="0"/>
                <a:cs typeface="Times New Roman" panose="02020603050405020304" pitchFamily="18" charset="0"/>
              </a:rPr>
              <a:t>. 13</a:t>
            </a:r>
            <a:r>
              <a:rPr lang="en-GB" sz="1800" baseline="30000" dirty="0">
                <a:latin typeface="Arial" panose="020B0604020202020204" pitchFamily="34" charset="0"/>
                <a:ea typeface="Times New Roman" panose="02020603050405020304" pitchFamily="18" charset="0"/>
                <a:cs typeface="Times New Roman" panose="02020603050405020304" pitchFamily="18" charset="0"/>
              </a:rPr>
              <a:t> </a:t>
            </a:r>
            <a:r>
              <a:rPr lang="en-GB" sz="1800" dirty="0">
                <a:latin typeface="Arial" panose="020B0604020202020204" pitchFamily="34" charset="0"/>
                <a:ea typeface="Times New Roman" panose="02020603050405020304" pitchFamily="18" charset="0"/>
                <a:cs typeface="Times New Roman" panose="02020603050405020304" pitchFamily="18" charset="0"/>
              </a:rPr>
              <a:t>ed. London, Kogan Page.</a:t>
            </a:r>
          </a:p>
          <a:p>
            <a:pPr marL="342900" lvl="0" indent="-342900" algn="just">
              <a:lnSpc>
                <a:spcPct val="150000"/>
              </a:lnSpc>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Lussier, R. N. &amp; Hendon, J. R., 2019.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Fundamentals of Human Resource Management: Functions, Applications, and Skill Development. 2 </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ed. London: SAGE Publications, Inc.</a:t>
            </a:r>
          </a:p>
          <a:p>
            <a:pPr marL="342900" lvl="0" indent="-342900" algn="just">
              <a:lnSpc>
                <a:spcPct val="150000"/>
              </a:lnSpc>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Torrington, D., 2020</a:t>
            </a:r>
            <a:r>
              <a:rPr lang="en-GB" sz="1800" dirty="0">
                <a:latin typeface="Arial" panose="020B0604020202020204" pitchFamily="34" charset="0"/>
                <a:ea typeface="Times New Roman" panose="02020603050405020304" pitchFamily="18" charset="0"/>
                <a:cs typeface="Times New Roman" panose="02020603050405020304" pitchFamily="18" charset="0"/>
              </a:rPr>
              <a:t>.</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Human resource management</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11 ed. Harlow:  Pearson Education.</a:t>
            </a:r>
            <a:endParaRPr lang="en-GB" sz="1700" dirty="0"/>
          </a:p>
          <a:p>
            <a:endParaRPr lang="en-GB" sz="1700"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256911990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1964</Words>
  <Application>Microsoft Office PowerPoint</Application>
  <PresentationFormat>Widescreen</PresentationFormat>
  <Paragraphs>249</Paragraphs>
  <Slides>29</Slides>
  <Notes>5</Notes>
  <HiddenSlides>0</HiddenSlides>
  <MMClips>1</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29</vt:i4>
      </vt:variant>
    </vt:vector>
  </HeadingPairs>
  <TitlesOfParts>
    <vt:vector size="39" baseType="lpstr">
      <vt:lpstr>Myriad Pro</vt:lpstr>
      <vt:lpstr>Aharoni</vt:lpstr>
      <vt:lpstr>Arial</vt:lpstr>
      <vt:lpstr>Candara</vt:lpstr>
      <vt:lpstr>Open Sans</vt:lpstr>
      <vt:lpstr>Roboto</vt:lpstr>
      <vt:lpstr>Symbol</vt:lpstr>
      <vt:lpstr>Times New Roman</vt:lpstr>
      <vt:lpstr>Verdana</vt:lpstr>
      <vt:lpstr>20140311PresentationUWTSDTemplate</vt:lpstr>
      <vt:lpstr>LCMB7000</vt:lpstr>
      <vt:lpstr>The Need for Training and Development</vt:lpstr>
      <vt:lpstr>Training and Development </vt:lpstr>
      <vt:lpstr>When Is Training Needed?</vt:lpstr>
      <vt:lpstr>The Training Process</vt:lpstr>
      <vt:lpstr>Needs Assessment</vt:lpstr>
      <vt:lpstr>Employee Readiness</vt:lpstr>
      <vt:lpstr>Learning</vt:lpstr>
      <vt:lpstr>Learning Theories</vt:lpstr>
      <vt:lpstr>Shaping Behavior</vt:lpstr>
      <vt:lpstr>Shaping Behavior</vt:lpstr>
      <vt:lpstr>Skills and Training Methods </vt:lpstr>
      <vt:lpstr>Skills and Training Methods (Continued) </vt:lpstr>
      <vt:lpstr>Design and Delivery of Training</vt:lpstr>
      <vt:lpstr>Job Instructional Training Steps</vt:lpstr>
      <vt:lpstr>On-the-Job Training</vt:lpstr>
      <vt:lpstr>Classroom Training</vt:lpstr>
      <vt:lpstr>Distance or E-Learning </vt:lpstr>
      <vt:lpstr>Simulations </vt:lpstr>
      <vt:lpstr>Assessing Training</vt:lpstr>
      <vt:lpstr> Assessment Methods </vt:lpstr>
      <vt:lpstr>Talent Management and Development </vt:lpstr>
      <vt:lpstr>Careers</vt:lpstr>
      <vt:lpstr>Common Methods of Employee Development</vt:lpstr>
      <vt:lpstr>A Model of Career Development Consequences</vt:lpstr>
      <vt:lpstr>Career Stages and the Hierarchy of Needs</vt:lpstr>
      <vt:lpstr>HR Management: Training &amp; Development</vt:lpstr>
      <vt:lpstr>Any Questions?</vt:lpstr>
      <vt:lpstr>Sources: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LCMB7014</dc:title>
  <dc:creator>Hossein Shokri (Doctoral Researcher)</dc:creator>
  <cp:lastModifiedBy>Mohamed Asim</cp:lastModifiedBy>
  <cp:revision>69</cp:revision>
  <dcterms:created xsi:type="dcterms:W3CDTF">2020-09-30T03:06:41Z</dcterms:created>
  <dcterms:modified xsi:type="dcterms:W3CDTF">2023-03-19T12:15:48Z</dcterms:modified>
</cp:coreProperties>
</file>