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59" r:id="rId3"/>
    <p:sldId id="283" r:id="rId4"/>
    <p:sldId id="300" r:id="rId5"/>
    <p:sldId id="301" r:id="rId6"/>
    <p:sldId id="302" r:id="rId7"/>
    <p:sldId id="303" r:id="rId8"/>
    <p:sldId id="304" r:id="rId9"/>
    <p:sldId id="305" r:id="rId10"/>
    <p:sldId id="306" r:id="rId11"/>
    <p:sldId id="307" r:id="rId12"/>
    <p:sldId id="308" r:id="rId13"/>
    <p:sldId id="309" r:id="rId14"/>
    <p:sldId id="310" r:id="rId15"/>
    <p:sldId id="311" r:id="rId16"/>
    <p:sldId id="312" r:id="rId17"/>
    <p:sldId id="313" r:id="rId18"/>
    <p:sldId id="314" r:id="rId19"/>
    <p:sldId id="315" r:id="rId20"/>
    <p:sldId id="31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D141B-FE58-A6F9-F5ED-2B3ADEF772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2F36C3-4061-5F52-8011-678A066A9C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BC274B-000C-7EED-8304-C0DC5E4213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417A05-5CEF-F73B-72CC-59CBC58E75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95634A-626B-EEF6-D5B1-3A1E5F3989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576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C230B-477D-682D-7273-E0E51D0504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CCC6F-3F78-8C96-8ED9-E16EFCD84C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C938CD-97C6-CF75-6410-B80B9CDC4A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4F9E21-7DF7-AEC8-A597-94B1BBA6A5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EFA8D5-0992-4E77-6FA4-1E745B9B7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767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8220C-9BA3-1186-98E4-59DF592CF4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E6F051-E34B-D48D-EB9C-9E497ADD73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39AEB5-AAA4-C5D0-2BF3-CB091B281C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A474CA-4499-0B65-FA81-D4A7ECE5A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AB5041-D959-8A81-8D94-5462A37382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9137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4B050-1405-61D7-E6CC-25F15C8E6B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F06309-5B38-3105-D692-174DFD68C0F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BD52F8-6C10-0EF3-C656-6708D2CC59C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045358-D471-F869-6F29-E4252E75A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154EC8-14A5-41B6-D499-BA9C04DCFD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78B5534-1F4B-9772-02F3-7306D268C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1325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74C0F-0814-6609-BD32-505EAE02B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BD00BB-84FD-1F3C-0FA2-5EF3A88B0E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F727A2-2FD9-1C7A-D2B8-3DDA03CA00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51C189-6BC2-F5EA-4AF2-C8A50C17E20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A9449C5-4C0D-5ABE-289C-87F76FB89B2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AFC4EBE-E9C2-A921-E33F-DF30083C5E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B251BF9-5523-FD43-F8B9-DC8ABE9B9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5A8DD8-19D8-FCC6-6835-284807D54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38477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082362-4AD2-CDCD-2F3A-25BF42BD52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5E1AD00-2E94-F298-3E88-6578B4735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28A5CD8-4CDE-4E3A-42BF-F045774A6B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4C0B3A-81DC-7121-8EE3-96C922AD7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3256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B1F98B-33C0-AA56-89E9-F6DD98761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757A70-DC96-9B72-52B2-A920AD5C3A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4E5A48-319C-10CE-3796-15B832249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9360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F891C9-DE4F-4829-48E5-41965C2AD0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9A6C3-376F-1375-A24D-B2E112D187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7918443-7E73-CD6D-7627-CA7279C322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46D948C-55B6-9344-75F9-570F759E08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61DFF2-B38E-1C9B-FF4E-9199CA00D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8183CF-E5A4-BC61-7F20-6C31E1EAEE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6166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9B947-2537-E4A7-04BE-74E20A0A7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5F0059-0526-9025-4EEA-BEE972C7048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DC84DC-ADF8-38FE-7E1E-C680545D39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8019DD-CB45-2208-1631-19E1161FA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A350FF-9D7A-5F46-10BF-E051C52ADD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313045-AFDB-D2FC-28B6-9E90AA539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1653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5AB143-35BD-F008-C6A7-462E8ED50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3DCD675-C49F-92D0-2533-562E7CEE26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4AB6D-2660-AC17-C5D1-5AFC39C248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AB7615-2575-AAC3-2C8F-E3401C2F4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27EB93-9F75-AB8A-68D4-ADF1415F0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2419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70032F-7C98-EE4A-3B88-A5BA222DA7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8D8FD4-C7F2-EAC2-A955-7F95600204C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F81F25-4C3B-14B2-A876-D8EFD1B550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32B02-7ECF-40C4-8FA9-402A5CB32451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907048-BA3E-0D83-CF9F-6E5EF35DC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0A296B-B304-C393-97E5-4F97D1911E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71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C7F5A0-CB29-5107-337F-C459D46721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91D777-4F54-CBD1-4CCE-764EA0E010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2AA31D-957E-3C5B-5C7F-6A41EB8550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F32B02-7ECF-40C4-8FA9-402A5CB32451}" type="datetimeFigureOut">
              <a:rPr lang="en-GB" smtClean="0"/>
              <a:t>17/11/2022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0EA05A-5F8C-D0E2-E5DA-9985134799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127ADA-5483-A51B-5FBF-C099838E53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D7D9D2-AE67-4928-A976-6E0422F1432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1793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838200" y="2087563"/>
            <a:ext cx="10515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dirty="0"/>
              <a:t>What did we talk about last week?</a:t>
            </a:r>
          </a:p>
        </p:txBody>
      </p:sp>
    </p:spTree>
    <p:extLst>
      <p:ext uri="{BB962C8B-B14F-4D97-AF65-F5344CB8AC3E}">
        <p14:creationId xmlns:p14="http://schemas.microsoft.com/office/powerpoint/2010/main" val="24534958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838199" y="251686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CA" dirty="0"/>
              <a:t>Leading Projects in the Health System</a:t>
            </a:r>
          </a:p>
          <a:p>
            <a:pPr algn="ctr"/>
            <a:r>
              <a:rPr lang="en-CA" dirty="0"/>
              <a:t>WEEK 10</a:t>
            </a:r>
            <a:endParaRPr lang="en-US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D61DD3-62E9-5D26-0EA3-AA6967C79376}"/>
              </a:ext>
            </a:extLst>
          </p:cNvPr>
          <p:cNvSpPr txBox="1">
            <a:spLocks/>
          </p:cNvSpPr>
          <p:nvPr/>
        </p:nvSpPr>
        <p:spPr>
          <a:xfrm>
            <a:off x="1738685" y="1494846"/>
            <a:ext cx="8714629" cy="40280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3400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5949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E459330C-94C5-76F0-9AEC-CA876D5D9F49}"/>
              </a:ext>
            </a:extLst>
          </p:cNvPr>
          <p:cNvSpPr txBox="1">
            <a:spLocks/>
          </p:cNvSpPr>
          <p:nvPr/>
        </p:nvSpPr>
        <p:spPr>
          <a:xfrm>
            <a:off x="1005980" y="160440"/>
            <a:ext cx="10515600" cy="2857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CA" dirty="0"/>
              <a:t>Definition of a project</a:t>
            </a:r>
            <a:r>
              <a:rPr lang="en-US" dirty="0"/>
              <a:t> </a:t>
            </a:r>
          </a:p>
          <a:p>
            <a:pPr algn="ctr"/>
            <a:endParaRPr lang="en-US" b="1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F379DCE-8097-4B22-B0E0-41A70EB70847}"/>
              </a:ext>
            </a:extLst>
          </p:cNvPr>
          <p:cNvSpPr txBox="1">
            <a:spLocks/>
          </p:cNvSpPr>
          <p:nvPr/>
        </p:nvSpPr>
        <p:spPr>
          <a:xfrm>
            <a:off x="2152650" y="1856006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CA" sz="3600" i="1" dirty="0"/>
              <a:t>“Projects are temporary efforts to create value through unique products, services, and processes”</a:t>
            </a:r>
          </a:p>
          <a:p>
            <a:endParaRPr lang="en-CA" dirty="0"/>
          </a:p>
          <a:p>
            <a:r>
              <a:rPr lang="en-CA" dirty="0"/>
              <a:t>Importantly, projects have a start and a finish</a:t>
            </a:r>
          </a:p>
          <a:p>
            <a:r>
              <a:rPr lang="en-CA" dirty="0"/>
              <a:t>They result in an outcome, product, or service</a:t>
            </a:r>
          </a:p>
          <a:p>
            <a:r>
              <a:rPr lang="en-CA" dirty="0"/>
              <a:t>They involve resources, such as budgets and staff</a:t>
            </a:r>
          </a:p>
          <a:p>
            <a:endParaRPr lang="en-CA" dirty="0"/>
          </a:p>
          <a:p>
            <a:endParaRPr lang="en-CA" dirty="0"/>
          </a:p>
          <a:p>
            <a:endParaRPr lang="en-CA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309C018-040D-42E8-90FE-88FF85CE08FE}"/>
              </a:ext>
            </a:extLst>
          </p:cNvPr>
          <p:cNvSpPr txBox="1"/>
          <p:nvPr/>
        </p:nvSpPr>
        <p:spPr>
          <a:xfrm>
            <a:off x="0" y="6596191"/>
            <a:ext cx="921380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1200" dirty="0"/>
              <a:t>Project Management Institute (2022), What is Project Management? https://www.pmi.org/about/learn-about-pmi/what-is-project-management</a:t>
            </a:r>
          </a:p>
        </p:txBody>
      </p:sp>
    </p:spTree>
    <p:extLst>
      <p:ext uri="{BB962C8B-B14F-4D97-AF65-F5344CB8AC3E}">
        <p14:creationId xmlns:p14="http://schemas.microsoft.com/office/powerpoint/2010/main" val="62470343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25E44035-2289-445D-9D95-041191B73456}"/>
              </a:ext>
            </a:extLst>
          </p:cNvPr>
          <p:cNvSpPr txBox="1">
            <a:spLocks/>
          </p:cNvSpPr>
          <p:nvPr/>
        </p:nvSpPr>
        <p:spPr>
          <a:xfrm>
            <a:off x="2004445" y="705643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CA"/>
              <a:t>Can you give an example of a project in health care?</a:t>
            </a:r>
            <a:endParaRPr lang="en-CA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8B0731A-19BE-4AFB-8DC0-E310E605518E}"/>
              </a:ext>
            </a:extLst>
          </p:cNvPr>
          <p:cNvSpPr txBox="1">
            <a:spLocks/>
          </p:cNvSpPr>
          <p:nvPr/>
        </p:nvSpPr>
        <p:spPr>
          <a:xfrm>
            <a:off x="2642008" y="2651126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/>
              <a:t>Building a new hospital wing</a:t>
            </a:r>
          </a:p>
          <a:p>
            <a:r>
              <a:rPr lang="en-CA"/>
              <a:t>Renovating a clinic</a:t>
            </a:r>
          </a:p>
          <a:p>
            <a:r>
              <a:rPr lang="en-CA"/>
              <a:t>Opening up a department</a:t>
            </a:r>
          </a:p>
          <a:p>
            <a:r>
              <a:rPr lang="en-CA"/>
              <a:t>Installing a new computer system</a:t>
            </a:r>
          </a:p>
          <a:p>
            <a:r>
              <a:rPr lang="en-CA"/>
              <a:t>Producing a new pharmaceutical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39361458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38CFD395-59E7-40CD-9D96-DE8B5F72213E}"/>
              </a:ext>
            </a:extLst>
          </p:cNvPr>
          <p:cNvSpPr txBox="1">
            <a:spLocks/>
          </p:cNvSpPr>
          <p:nvPr/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/>
              <a:t>Related concepts</a:t>
            </a:r>
            <a:endParaRPr lang="en-CA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9BF642C-4E81-4A0A-8422-103C33F3CE55}"/>
              </a:ext>
            </a:extLst>
          </p:cNvPr>
          <p:cNvSpPr txBox="1">
            <a:spLocks/>
          </p:cNvSpPr>
          <p:nvPr/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/>
              <a:t>A group of related projects can form a </a:t>
            </a:r>
            <a:r>
              <a:rPr lang="en-CA" u="sng"/>
              <a:t>program</a:t>
            </a:r>
            <a:r>
              <a:rPr lang="en-CA"/>
              <a:t> where multiple projects can be managed together and result in greater benefits</a:t>
            </a:r>
          </a:p>
          <a:p>
            <a:r>
              <a:rPr lang="en-CA"/>
              <a:t>A group of projects and programs (related or unrelated) can form a </a:t>
            </a:r>
            <a:r>
              <a:rPr lang="en-CA" u="sng"/>
              <a:t>portfolio</a:t>
            </a:r>
            <a:r>
              <a:rPr lang="en-CA"/>
              <a:t> to address an organisation’s strategic priorities</a:t>
            </a:r>
            <a:endParaRPr lang="en-CA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FBCDA60-31D0-4931-8087-8E7AF2924DC6}"/>
              </a:ext>
            </a:extLst>
          </p:cNvPr>
          <p:cNvSpPr txBox="1"/>
          <p:nvPr/>
        </p:nvSpPr>
        <p:spPr>
          <a:xfrm>
            <a:off x="0" y="6427113"/>
            <a:ext cx="7771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1200" dirty="0" err="1"/>
              <a:t>Joubert</a:t>
            </a:r>
            <a:r>
              <a:rPr lang="en-CA" sz="1200" dirty="0"/>
              <a:t>, S (2020). Northeastern University, What’s the Difference Between Project, Portfolio, and Program Management? </a:t>
            </a:r>
          </a:p>
          <a:p>
            <a:r>
              <a:rPr lang="en-CA" sz="1200" dirty="0"/>
              <a:t>https://www.northeastern.edu/graduate/blog/project-management-vs-portfolio-management-vs-program-management/</a:t>
            </a:r>
          </a:p>
        </p:txBody>
      </p:sp>
    </p:spTree>
    <p:extLst>
      <p:ext uri="{BB962C8B-B14F-4D97-AF65-F5344CB8AC3E}">
        <p14:creationId xmlns:p14="http://schemas.microsoft.com/office/powerpoint/2010/main" val="34445834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38CFD395-59E7-40CD-9D96-DE8B5F72213E}"/>
              </a:ext>
            </a:extLst>
          </p:cNvPr>
          <p:cNvSpPr txBox="1">
            <a:spLocks/>
          </p:cNvSpPr>
          <p:nvPr/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/>
              <a:t>Related concepts</a:t>
            </a:r>
            <a:endParaRPr lang="en-CA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79BF642C-4E81-4A0A-8422-103C33F3CE55}"/>
              </a:ext>
            </a:extLst>
          </p:cNvPr>
          <p:cNvSpPr txBox="1">
            <a:spLocks/>
          </p:cNvSpPr>
          <p:nvPr/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/>
              <a:t>A group of related projects can form a </a:t>
            </a:r>
            <a:r>
              <a:rPr lang="en-CA" u="sng"/>
              <a:t>program</a:t>
            </a:r>
            <a:r>
              <a:rPr lang="en-CA"/>
              <a:t> where multiple projects can be managed together and result in greater benefits</a:t>
            </a:r>
          </a:p>
          <a:p>
            <a:r>
              <a:rPr lang="en-CA"/>
              <a:t>A group of projects and programs (related or unrelated) can form a </a:t>
            </a:r>
            <a:r>
              <a:rPr lang="en-CA" u="sng"/>
              <a:t>portfolio</a:t>
            </a:r>
            <a:r>
              <a:rPr lang="en-CA"/>
              <a:t> to address an organisation’s strategic priorities</a:t>
            </a:r>
            <a:endParaRPr lang="en-CA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FBCDA60-31D0-4931-8087-8E7AF2924DC6}"/>
              </a:ext>
            </a:extLst>
          </p:cNvPr>
          <p:cNvSpPr txBox="1"/>
          <p:nvPr/>
        </p:nvSpPr>
        <p:spPr>
          <a:xfrm>
            <a:off x="0" y="6427113"/>
            <a:ext cx="7771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1200" dirty="0" err="1"/>
              <a:t>Joubert</a:t>
            </a:r>
            <a:r>
              <a:rPr lang="en-CA" sz="1200" dirty="0"/>
              <a:t>, S (2020). Northeastern University, What’s the Difference Between Project, Portfolio, and Program Management? </a:t>
            </a:r>
          </a:p>
          <a:p>
            <a:r>
              <a:rPr lang="en-CA" sz="1200" dirty="0"/>
              <a:t>https://www.northeastern.edu/graduate/blog/project-management-vs-portfolio-management-vs-program-management/</a:t>
            </a:r>
          </a:p>
        </p:txBody>
      </p:sp>
    </p:spTree>
    <p:extLst>
      <p:ext uri="{BB962C8B-B14F-4D97-AF65-F5344CB8AC3E}">
        <p14:creationId xmlns:p14="http://schemas.microsoft.com/office/powerpoint/2010/main" val="35328641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4" name="Title 1">
            <a:extLst>
              <a:ext uri="{FF2B5EF4-FFF2-40B4-BE49-F238E27FC236}">
                <a16:creationId xmlns:a16="http://schemas.microsoft.com/office/drawing/2014/main" id="{90D177D6-F35A-468A-9B9B-E54527C17C21}"/>
              </a:ext>
            </a:extLst>
          </p:cNvPr>
          <p:cNvSpPr txBox="1">
            <a:spLocks/>
          </p:cNvSpPr>
          <p:nvPr/>
        </p:nvSpPr>
        <p:spPr>
          <a:xfrm>
            <a:off x="1870221" y="330460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/>
              <a:t>Project, Program, Portfolio</a:t>
            </a:r>
            <a:endParaRPr lang="en-CA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A5E44A30-C1CC-4FF7-96EA-DC11E472663F}"/>
              </a:ext>
            </a:extLst>
          </p:cNvPr>
          <p:cNvSpPr txBox="1"/>
          <p:nvPr/>
        </p:nvSpPr>
        <p:spPr>
          <a:xfrm>
            <a:off x="1241571" y="6392447"/>
            <a:ext cx="7771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1200" dirty="0" err="1"/>
              <a:t>Joubert</a:t>
            </a:r>
            <a:r>
              <a:rPr lang="en-CA" sz="1200" dirty="0"/>
              <a:t>, S (2020). Northeastern University, What’s the Difference Between Project, Portfolio, and Program Management? </a:t>
            </a:r>
          </a:p>
          <a:p>
            <a:r>
              <a:rPr lang="en-CA" sz="1200" dirty="0"/>
              <a:t>https://www.northeastern.edu/graduate/blog/project-management-vs-portfolio-management-vs-program-management/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BADA7BD-2930-4E4F-8DA5-4FCDE571BB68}"/>
              </a:ext>
            </a:extLst>
          </p:cNvPr>
          <p:cNvSpPr txBox="1"/>
          <p:nvPr/>
        </p:nvSpPr>
        <p:spPr>
          <a:xfrm flipH="1">
            <a:off x="1364562" y="4908844"/>
            <a:ext cx="1525504" cy="52322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2800" dirty="0"/>
              <a:t>Project 1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DE752A8-AF8E-40B2-91F8-0133A1ABC3DA}"/>
              </a:ext>
            </a:extLst>
          </p:cNvPr>
          <p:cNvSpPr txBox="1"/>
          <p:nvPr/>
        </p:nvSpPr>
        <p:spPr>
          <a:xfrm flipH="1">
            <a:off x="3216973" y="4908844"/>
            <a:ext cx="1525504" cy="52322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2800" dirty="0"/>
              <a:t>Project 2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E12A91E7-A52E-4AEA-9AE9-2880E5CF2F28}"/>
              </a:ext>
            </a:extLst>
          </p:cNvPr>
          <p:cNvSpPr txBox="1"/>
          <p:nvPr/>
        </p:nvSpPr>
        <p:spPr>
          <a:xfrm flipH="1">
            <a:off x="5058275" y="4908844"/>
            <a:ext cx="1525504" cy="52322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2800" dirty="0"/>
              <a:t>Project 3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54F10BC-D93B-423F-ADE2-926E86259ACC}"/>
              </a:ext>
            </a:extLst>
          </p:cNvPr>
          <p:cNvSpPr txBox="1"/>
          <p:nvPr/>
        </p:nvSpPr>
        <p:spPr>
          <a:xfrm flipH="1">
            <a:off x="6891635" y="4908844"/>
            <a:ext cx="1525504" cy="52322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2800" dirty="0"/>
              <a:t>Project 4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C3C7F228-CADA-4FFB-9729-02AD6AFA6C3F}"/>
              </a:ext>
            </a:extLst>
          </p:cNvPr>
          <p:cNvSpPr txBox="1"/>
          <p:nvPr/>
        </p:nvSpPr>
        <p:spPr>
          <a:xfrm flipH="1">
            <a:off x="8872278" y="3231180"/>
            <a:ext cx="1525504" cy="52322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2800" dirty="0"/>
              <a:t>Project 5</a:t>
            </a:r>
          </a:p>
        </p:txBody>
      </p:sp>
      <p:sp>
        <p:nvSpPr>
          <p:cNvPr id="31" name="Left Brace 30">
            <a:extLst>
              <a:ext uri="{FF2B5EF4-FFF2-40B4-BE49-F238E27FC236}">
                <a16:creationId xmlns:a16="http://schemas.microsoft.com/office/drawing/2014/main" id="{E636655A-7DD2-4832-9460-53354E329B7F}"/>
              </a:ext>
            </a:extLst>
          </p:cNvPr>
          <p:cNvSpPr/>
          <p:nvPr/>
        </p:nvSpPr>
        <p:spPr>
          <a:xfrm rot="5400000">
            <a:off x="2770937" y="3098120"/>
            <a:ext cx="476518" cy="2775397"/>
          </a:xfrm>
          <a:prstGeom prst="leftBrace">
            <a:avLst>
              <a:gd name="adj1" fmla="val 56758"/>
              <a:gd name="adj2" fmla="val 50000"/>
            </a:avLst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32" name="Left Brace 31">
            <a:extLst>
              <a:ext uri="{FF2B5EF4-FFF2-40B4-BE49-F238E27FC236}">
                <a16:creationId xmlns:a16="http://schemas.microsoft.com/office/drawing/2014/main" id="{7F45F8EB-2A91-4D89-8D8A-2B1CAA808BAB}"/>
              </a:ext>
            </a:extLst>
          </p:cNvPr>
          <p:cNvSpPr/>
          <p:nvPr/>
        </p:nvSpPr>
        <p:spPr>
          <a:xfrm rot="5400000">
            <a:off x="6345520" y="3098120"/>
            <a:ext cx="476518" cy="2775397"/>
          </a:xfrm>
          <a:prstGeom prst="leftBrace">
            <a:avLst>
              <a:gd name="adj1" fmla="val 56758"/>
              <a:gd name="adj2" fmla="val 50000"/>
            </a:avLst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1834D164-3066-4749-98ED-22BC39651770}"/>
              </a:ext>
            </a:extLst>
          </p:cNvPr>
          <p:cNvSpPr txBox="1"/>
          <p:nvPr/>
        </p:nvSpPr>
        <p:spPr>
          <a:xfrm flipH="1">
            <a:off x="2127153" y="3321852"/>
            <a:ext cx="1764085" cy="52322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2800" dirty="0"/>
              <a:t>Program 1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FB1FF03A-BFBF-4251-936B-792B0F691AFA}"/>
              </a:ext>
            </a:extLst>
          </p:cNvPr>
          <p:cNvSpPr txBox="1"/>
          <p:nvPr/>
        </p:nvSpPr>
        <p:spPr>
          <a:xfrm flipH="1">
            <a:off x="5525029" y="3321852"/>
            <a:ext cx="1764085" cy="52322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2800" dirty="0"/>
              <a:t>Program 2</a:t>
            </a:r>
          </a:p>
        </p:txBody>
      </p:sp>
      <p:sp>
        <p:nvSpPr>
          <p:cNvPr id="35" name="Left Brace 34">
            <a:extLst>
              <a:ext uri="{FF2B5EF4-FFF2-40B4-BE49-F238E27FC236}">
                <a16:creationId xmlns:a16="http://schemas.microsoft.com/office/drawing/2014/main" id="{735103DC-B066-4D8F-9647-0810B12F5520}"/>
              </a:ext>
            </a:extLst>
          </p:cNvPr>
          <p:cNvSpPr/>
          <p:nvPr/>
        </p:nvSpPr>
        <p:spPr>
          <a:xfrm rot="5400000">
            <a:off x="6024289" y="-490132"/>
            <a:ext cx="476518" cy="6744964"/>
          </a:xfrm>
          <a:prstGeom prst="leftBrace">
            <a:avLst>
              <a:gd name="adj1" fmla="val 56758"/>
              <a:gd name="adj2" fmla="val 50000"/>
            </a:avLst>
          </a:prstGeom>
          <a:ln w="57150">
            <a:solidFill>
              <a:srgbClr val="C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CA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616B7FE-8554-44D3-B7DC-E1409BD2C362}"/>
              </a:ext>
            </a:extLst>
          </p:cNvPr>
          <p:cNvSpPr txBox="1"/>
          <p:nvPr/>
        </p:nvSpPr>
        <p:spPr>
          <a:xfrm flipH="1">
            <a:off x="5380505" y="1758640"/>
            <a:ext cx="1764085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CA" sz="2800" dirty="0"/>
              <a:t>Portfolio 1</a:t>
            </a:r>
          </a:p>
        </p:txBody>
      </p:sp>
    </p:spTree>
    <p:extLst>
      <p:ext uri="{BB962C8B-B14F-4D97-AF65-F5344CB8AC3E}">
        <p14:creationId xmlns:p14="http://schemas.microsoft.com/office/powerpoint/2010/main" val="38982359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BE90279D-7213-40F3-B43B-70BCD6A689BD}"/>
              </a:ext>
            </a:extLst>
          </p:cNvPr>
          <p:cNvSpPr txBox="1">
            <a:spLocks/>
          </p:cNvSpPr>
          <p:nvPr/>
        </p:nvSpPr>
        <p:spPr>
          <a:xfrm>
            <a:off x="14668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/>
              <a:t>Project management</a:t>
            </a:r>
            <a:endParaRPr lang="en-CA" dirty="0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FBC5A72-510A-47E1-AE89-7435B51C49A6}"/>
              </a:ext>
            </a:extLst>
          </p:cNvPr>
          <p:cNvSpPr txBox="1">
            <a:spLocks/>
          </p:cNvSpPr>
          <p:nvPr/>
        </p:nvSpPr>
        <p:spPr>
          <a:xfrm>
            <a:off x="1466850" y="1825624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/>
              <a:t>Involves the use of skills, tools, techniques, and knowledge to complete a project</a:t>
            </a:r>
            <a:endParaRPr lang="en-CA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2C680D0-946C-4A18-8AD0-C6D20DAA242B}"/>
              </a:ext>
            </a:extLst>
          </p:cNvPr>
          <p:cNvSpPr txBox="1"/>
          <p:nvPr/>
        </p:nvSpPr>
        <p:spPr>
          <a:xfrm>
            <a:off x="838200" y="6427112"/>
            <a:ext cx="7771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1200" dirty="0" err="1"/>
              <a:t>Joubert</a:t>
            </a:r>
            <a:r>
              <a:rPr lang="en-CA" sz="1200" dirty="0"/>
              <a:t>, S (2020). Northeastern University, What’s the Difference Between Project, Portfolio, and Program Management? </a:t>
            </a:r>
          </a:p>
          <a:p>
            <a:r>
              <a:rPr lang="en-CA" sz="1200" dirty="0"/>
              <a:t>https://www.northeastern.edu/graduate/blog/project-management-vs-portfolio-management-vs-program-management/</a:t>
            </a:r>
          </a:p>
        </p:txBody>
      </p:sp>
    </p:spTree>
    <p:extLst>
      <p:ext uri="{BB962C8B-B14F-4D97-AF65-F5344CB8AC3E}">
        <p14:creationId xmlns:p14="http://schemas.microsoft.com/office/powerpoint/2010/main" val="2930660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1FC35D9D-6F9C-41A7-B5DB-106E35AED4C2}"/>
              </a:ext>
            </a:extLst>
          </p:cNvPr>
          <p:cNvSpPr txBox="1">
            <a:spLocks/>
          </p:cNvSpPr>
          <p:nvPr/>
        </p:nvSpPr>
        <p:spPr>
          <a:xfrm>
            <a:off x="1593383" y="330357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/>
              <a:t>Project manager</a:t>
            </a:r>
            <a:endParaRPr lang="en-CA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F28B305-D476-4262-8DF5-C0E774D4FE17}"/>
              </a:ext>
            </a:extLst>
          </p:cNvPr>
          <p:cNvSpPr txBox="1">
            <a:spLocks/>
          </p:cNvSpPr>
          <p:nvPr/>
        </p:nvSpPr>
        <p:spPr>
          <a:xfrm>
            <a:off x="1593383" y="1790856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/>
              <a:t>Is an individual who ensures that the project’s components (deliverables) are being met in terms of time, budget, and quality</a:t>
            </a:r>
            <a:endParaRPr lang="en-CA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210B093-D570-43BF-A138-4D233F68B110}"/>
              </a:ext>
            </a:extLst>
          </p:cNvPr>
          <p:cNvSpPr txBox="1"/>
          <p:nvPr/>
        </p:nvSpPr>
        <p:spPr>
          <a:xfrm>
            <a:off x="964733" y="6392344"/>
            <a:ext cx="77711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1200" dirty="0" err="1"/>
              <a:t>Joubert</a:t>
            </a:r>
            <a:r>
              <a:rPr lang="en-CA" sz="1200" dirty="0"/>
              <a:t>, S (2020). Northeastern University, What’s the Difference Between Project, Portfolio, and Program Management? </a:t>
            </a:r>
          </a:p>
          <a:p>
            <a:r>
              <a:rPr lang="en-CA" sz="1200" dirty="0"/>
              <a:t>https://www.northeastern.edu/graduate/blog/project-management-vs-portfolio-management-vs-program-management/</a:t>
            </a:r>
          </a:p>
        </p:txBody>
      </p:sp>
    </p:spTree>
    <p:extLst>
      <p:ext uri="{BB962C8B-B14F-4D97-AF65-F5344CB8AC3E}">
        <p14:creationId xmlns:p14="http://schemas.microsoft.com/office/powerpoint/2010/main" val="5812867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E9B0FA2-2B3B-4791-8B95-99AEAE30A0AF}"/>
              </a:ext>
            </a:extLst>
          </p:cNvPr>
          <p:cNvSpPr txBox="1">
            <a:spLocks/>
          </p:cNvSpPr>
          <p:nvPr/>
        </p:nvSpPr>
        <p:spPr>
          <a:xfrm>
            <a:off x="2147582" y="2248760"/>
            <a:ext cx="822173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 dirty="0"/>
              <a:t>Why should projects be managed?</a:t>
            </a:r>
          </a:p>
        </p:txBody>
      </p:sp>
    </p:spTree>
    <p:extLst>
      <p:ext uri="{BB962C8B-B14F-4D97-AF65-F5344CB8AC3E}">
        <p14:creationId xmlns:p14="http://schemas.microsoft.com/office/powerpoint/2010/main" val="1845938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DA57C67F-97FA-4435-AF3A-5C2911D476D8}"/>
              </a:ext>
            </a:extLst>
          </p:cNvPr>
          <p:cNvSpPr txBox="1">
            <a:spLocks/>
          </p:cNvSpPr>
          <p:nvPr/>
        </p:nvSpPr>
        <p:spPr>
          <a:xfrm>
            <a:off x="2004445" y="681037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/>
              <a:t>Why should projects be managed?</a:t>
            </a:r>
            <a:endParaRPr lang="en-CA" dirty="0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53DDAACE-1774-47B0-B09F-2D73C6781AA1}"/>
              </a:ext>
            </a:extLst>
          </p:cNvPr>
          <p:cNvSpPr txBox="1">
            <a:spLocks/>
          </p:cNvSpPr>
          <p:nvPr/>
        </p:nvSpPr>
        <p:spPr>
          <a:xfrm>
            <a:off x="2004445" y="2141536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/>
              <a:t>To ensure that the project does not expand beyond its scope</a:t>
            </a:r>
          </a:p>
          <a:p>
            <a:r>
              <a:rPr lang="en-CA"/>
              <a:t>To make sure that you do not go over budget</a:t>
            </a:r>
          </a:p>
          <a:p>
            <a:r>
              <a:rPr lang="en-CA"/>
              <a:t>To determine what resources are needed</a:t>
            </a:r>
          </a:p>
          <a:p>
            <a:r>
              <a:rPr lang="en-CA"/>
              <a:t>To establish who should be involved in the project oversight</a:t>
            </a:r>
          </a:p>
          <a:p>
            <a:r>
              <a:rPr lang="en-CA"/>
              <a:t>To monitor the project deliverables</a:t>
            </a:r>
          </a:p>
          <a:p>
            <a:r>
              <a:rPr lang="en-CA"/>
              <a:t>To make sure that the project is completed on time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18124387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193512E8-E7AA-474C-8B06-854D78B36352}"/>
              </a:ext>
            </a:extLst>
          </p:cNvPr>
          <p:cNvSpPr txBox="1">
            <a:spLocks/>
          </p:cNvSpPr>
          <p:nvPr/>
        </p:nvSpPr>
        <p:spPr>
          <a:xfrm>
            <a:off x="1920555" y="67704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/>
              <a:t>Who is responsible for what tasks in a project?</a:t>
            </a:r>
            <a:endParaRPr lang="en-CA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DC3B5EC-CD92-467F-9639-7E06AE4D8A76}"/>
              </a:ext>
            </a:extLst>
          </p:cNvPr>
          <p:cNvSpPr txBox="1"/>
          <p:nvPr/>
        </p:nvSpPr>
        <p:spPr>
          <a:xfrm>
            <a:off x="125835" y="6534942"/>
            <a:ext cx="807945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1200" dirty="0"/>
              <a:t>Regents of the University of California (2022), Roles and Responsibility Matrix (RACI Chart), https://improve.ucsf.edu/raci-chart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6CFF005C-C96F-43E8-8E25-363639968C9F}"/>
              </a:ext>
            </a:extLst>
          </p:cNvPr>
          <p:cNvSpPr txBox="1">
            <a:spLocks/>
          </p:cNvSpPr>
          <p:nvPr/>
        </p:nvSpPr>
        <p:spPr>
          <a:xfrm>
            <a:off x="1920555" y="213754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/>
              <a:t>To establish this, a Roles and Responsibility</a:t>
            </a:r>
            <a:br>
              <a:rPr lang="en-CA"/>
            </a:br>
            <a:r>
              <a:rPr lang="en-CA"/>
              <a:t>Matrix/RACI Chart can be used</a:t>
            </a:r>
          </a:p>
          <a:p>
            <a:r>
              <a:rPr lang="en-CA"/>
              <a:t>This tool determines the team’s roles including who carries out the work, who is accountable for it, whose input should be included, and who needs to be kept up-to-date regarding the progress made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32079766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51C5A66C-0847-499E-89CC-D8C4A2D1C04C}"/>
              </a:ext>
            </a:extLst>
          </p:cNvPr>
          <p:cNvSpPr txBox="1">
            <a:spLocks/>
          </p:cNvSpPr>
          <p:nvPr/>
        </p:nvSpPr>
        <p:spPr>
          <a:xfrm>
            <a:off x="138366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/>
              <a:t>RACI Chart</a:t>
            </a:r>
            <a:endParaRPr lang="en-CA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9D82776-D5C0-452C-928C-9ACDA523CFB5}"/>
              </a:ext>
            </a:extLst>
          </p:cNvPr>
          <p:cNvSpPr txBox="1"/>
          <p:nvPr/>
        </p:nvSpPr>
        <p:spPr>
          <a:xfrm>
            <a:off x="755010" y="6581000"/>
            <a:ext cx="807945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1200" dirty="0"/>
              <a:t>Regents of the University of California (2022), Roles and Responsibility Matrix (RACI Chart), https://improve.ucsf.edu/raci-chart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7B3CE7A-E442-441A-BAA0-8BE78CB08C2A}"/>
              </a:ext>
            </a:extLst>
          </p:cNvPr>
          <p:cNvSpPr txBox="1">
            <a:spLocks/>
          </p:cNvSpPr>
          <p:nvPr/>
        </p:nvSpPr>
        <p:spPr>
          <a:xfrm>
            <a:off x="1383660" y="1825624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 u="sng"/>
              <a:t>R</a:t>
            </a:r>
            <a:r>
              <a:rPr lang="en-CA"/>
              <a:t>esponsible: who is in charge of completing the task?</a:t>
            </a:r>
          </a:p>
          <a:p>
            <a:r>
              <a:rPr lang="en-CA" u="sng"/>
              <a:t>A</a:t>
            </a:r>
            <a:r>
              <a:rPr lang="en-CA"/>
              <a:t>pprover: who needs to sign off on the task?</a:t>
            </a:r>
          </a:p>
          <a:p>
            <a:r>
              <a:rPr lang="en-CA" u="sng"/>
              <a:t>C</a:t>
            </a:r>
            <a:r>
              <a:rPr lang="en-CA"/>
              <a:t>onsulted: who should be asked about the task?</a:t>
            </a:r>
          </a:p>
          <a:p>
            <a:r>
              <a:rPr lang="en-CA" u="sng"/>
              <a:t>I</a:t>
            </a:r>
            <a:r>
              <a:rPr lang="en-CA"/>
              <a:t>nformed: who should be kept aware of progress on the task?</a:t>
            </a:r>
            <a:endParaRPr lang="en-CA" dirty="0"/>
          </a:p>
        </p:txBody>
      </p:sp>
    </p:spTree>
    <p:extLst>
      <p:ext uri="{BB962C8B-B14F-4D97-AF65-F5344CB8AC3E}">
        <p14:creationId xmlns:p14="http://schemas.microsoft.com/office/powerpoint/2010/main" val="329354801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24E6E1E0-DE7E-4E4F-BEE2-6CAD415DD627}"/>
              </a:ext>
            </a:extLst>
          </p:cNvPr>
          <p:cNvSpPr txBox="1">
            <a:spLocks/>
          </p:cNvSpPr>
          <p:nvPr/>
        </p:nvSpPr>
        <p:spPr>
          <a:xfrm>
            <a:off x="2012833" y="809742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/>
              <a:t>RACI (</a:t>
            </a:r>
            <a:r>
              <a:rPr lang="en-CA" u="sng"/>
              <a:t>R</a:t>
            </a:r>
            <a:r>
              <a:rPr lang="en-CA"/>
              <a:t>esponsible, </a:t>
            </a:r>
            <a:r>
              <a:rPr lang="en-CA" u="sng"/>
              <a:t>A</a:t>
            </a:r>
            <a:r>
              <a:rPr lang="en-CA"/>
              <a:t>pprover, </a:t>
            </a:r>
            <a:r>
              <a:rPr lang="en-CA" u="sng"/>
              <a:t>C</a:t>
            </a:r>
            <a:r>
              <a:rPr lang="en-CA"/>
              <a:t>onsulted, </a:t>
            </a:r>
            <a:r>
              <a:rPr lang="en-CA" u="sng"/>
              <a:t>I</a:t>
            </a:r>
            <a:r>
              <a:rPr lang="en-CA"/>
              <a:t>nformed)</a:t>
            </a:r>
            <a:endParaRPr lang="en-CA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99064A0-5075-4055-9F58-43F7D80C8EE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31114359"/>
              </p:ext>
            </p:extLst>
          </p:nvPr>
        </p:nvGraphicFramePr>
        <p:xfrm>
          <a:off x="1555902" y="2794289"/>
          <a:ext cx="8804856" cy="316248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67476">
                  <a:extLst>
                    <a:ext uri="{9D8B030D-6E8A-4147-A177-3AD203B41FA5}">
                      <a16:colId xmlns:a16="http://schemas.microsoft.com/office/drawing/2014/main" val="2274118497"/>
                    </a:ext>
                  </a:extLst>
                </a:gridCol>
                <a:gridCol w="1467476">
                  <a:extLst>
                    <a:ext uri="{9D8B030D-6E8A-4147-A177-3AD203B41FA5}">
                      <a16:colId xmlns:a16="http://schemas.microsoft.com/office/drawing/2014/main" val="1139285589"/>
                    </a:ext>
                  </a:extLst>
                </a:gridCol>
                <a:gridCol w="1467476">
                  <a:extLst>
                    <a:ext uri="{9D8B030D-6E8A-4147-A177-3AD203B41FA5}">
                      <a16:colId xmlns:a16="http://schemas.microsoft.com/office/drawing/2014/main" val="2821760859"/>
                    </a:ext>
                  </a:extLst>
                </a:gridCol>
                <a:gridCol w="1467476">
                  <a:extLst>
                    <a:ext uri="{9D8B030D-6E8A-4147-A177-3AD203B41FA5}">
                      <a16:colId xmlns:a16="http://schemas.microsoft.com/office/drawing/2014/main" val="2881460743"/>
                    </a:ext>
                  </a:extLst>
                </a:gridCol>
                <a:gridCol w="1467476">
                  <a:extLst>
                    <a:ext uri="{9D8B030D-6E8A-4147-A177-3AD203B41FA5}">
                      <a16:colId xmlns:a16="http://schemas.microsoft.com/office/drawing/2014/main" val="3218231921"/>
                    </a:ext>
                  </a:extLst>
                </a:gridCol>
                <a:gridCol w="1467476">
                  <a:extLst>
                    <a:ext uri="{9D8B030D-6E8A-4147-A177-3AD203B41FA5}">
                      <a16:colId xmlns:a16="http://schemas.microsoft.com/office/drawing/2014/main" val="297975172"/>
                    </a:ext>
                  </a:extLst>
                </a:gridCol>
              </a:tblGrid>
              <a:tr h="1426684">
                <a:tc>
                  <a:txBody>
                    <a:bodyPr/>
                    <a:lstStyle/>
                    <a:p>
                      <a:endParaRPr lang="en-CA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dirty="0"/>
                        <a:t>Team</a:t>
                      </a:r>
                      <a:r>
                        <a:rPr lang="en-CA" baseline="0" dirty="0"/>
                        <a:t> Member 1</a:t>
                      </a:r>
                      <a:endParaRPr lang="en-CA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dirty="0"/>
                        <a:t>Team Member 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dirty="0"/>
                        <a:t>Team Member 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dirty="0"/>
                        <a:t>Team Member 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dirty="0"/>
                        <a:t>Team Member</a:t>
                      </a:r>
                      <a:r>
                        <a:rPr lang="en-CA" baseline="0" dirty="0"/>
                        <a:t> 5</a:t>
                      </a:r>
                      <a:endParaRPr lang="en-CA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89409600"/>
                  </a:ext>
                </a:extLst>
              </a:tr>
              <a:tr h="578600">
                <a:tc>
                  <a:txBody>
                    <a:bodyPr/>
                    <a:lstStyle/>
                    <a:p>
                      <a:r>
                        <a:rPr lang="en-CA" dirty="0"/>
                        <a:t>Task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dirty="0"/>
                        <a:t>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dirty="0"/>
                        <a:t>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dirty="0"/>
                        <a:t>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dirty="0"/>
                        <a:t>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dirty="0"/>
                        <a:t>I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9280424"/>
                  </a:ext>
                </a:extLst>
              </a:tr>
              <a:tr h="578600">
                <a:tc>
                  <a:txBody>
                    <a:bodyPr/>
                    <a:lstStyle/>
                    <a:p>
                      <a:r>
                        <a:rPr lang="en-CA" dirty="0"/>
                        <a:t>Task 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dirty="0"/>
                        <a:t>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dirty="0"/>
                        <a:t>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dirty="0"/>
                        <a:t>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dirty="0"/>
                        <a:t>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dirty="0"/>
                        <a:t>I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87527353"/>
                  </a:ext>
                </a:extLst>
              </a:tr>
              <a:tr h="578600">
                <a:tc>
                  <a:txBody>
                    <a:bodyPr/>
                    <a:lstStyle/>
                    <a:p>
                      <a:r>
                        <a:rPr lang="en-CA" dirty="0"/>
                        <a:t>Task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dirty="0"/>
                        <a:t>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dirty="0"/>
                        <a:t>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dirty="0"/>
                        <a:t>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dirty="0"/>
                        <a:t>I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CA" dirty="0"/>
                        <a:t>I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558177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872612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72B18DB0-3DC4-40B8-9493-5F19D7BB0D6F}"/>
              </a:ext>
            </a:extLst>
          </p:cNvPr>
          <p:cNvSpPr txBox="1">
            <a:spLocks/>
          </p:cNvSpPr>
          <p:nvPr/>
        </p:nvSpPr>
        <p:spPr>
          <a:xfrm>
            <a:off x="1677274" y="323319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/>
              <a:t>A project’s phases</a:t>
            </a:r>
            <a:endParaRPr lang="en-CA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4E65CF6-3BCF-486C-B037-68FB31B9AAEF}"/>
              </a:ext>
            </a:extLst>
          </p:cNvPr>
          <p:cNvSpPr txBox="1">
            <a:spLocks/>
          </p:cNvSpPr>
          <p:nvPr/>
        </p:nvSpPr>
        <p:spPr>
          <a:xfrm>
            <a:off x="1677274" y="1783818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/>
              <a:t>Initiation</a:t>
            </a:r>
          </a:p>
          <a:p>
            <a:r>
              <a:rPr lang="en-CA"/>
              <a:t>Planning</a:t>
            </a:r>
          </a:p>
          <a:p>
            <a:r>
              <a:rPr lang="en-CA"/>
              <a:t>Execution</a:t>
            </a:r>
          </a:p>
          <a:p>
            <a:r>
              <a:rPr lang="en-CA"/>
              <a:t>Closeout</a:t>
            </a:r>
            <a:endParaRPr lang="en-CA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69512B-2E0C-4B62-974A-009DB31AF3D2}"/>
              </a:ext>
            </a:extLst>
          </p:cNvPr>
          <p:cNvSpPr txBox="1"/>
          <p:nvPr/>
        </p:nvSpPr>
        <p:spPr>
          <a:xfrm>
            <a:off x="1048624" y="6577010"/>
            <a:ext cx="792133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1200" dirty="0"/>
              <a:t>University of Minnesota (2008), Project Phases, https://open.lib.umn.edu/projectmanagement/chapter/3-1-project-phases/</a:t>
            </a:r>
          </a:p>
        </p:txBody>
      </p:sp>
    </p:spTree>
    <p:extLst>
      <p:ext uri="{BB962C8B-B14F-4D97-AF65-F5344CB8AC3E}">
        <p14:creationId xmlns:p14="http://schemas.microsoft.com/office/powerpoint/2010/main" val="17968735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5FAF5A72-DC54-4569-89A1-6C4EB9AEE27E}"/>
              </a:ext>
            </a:extLst>
          </p:cNvPr>
          <p:cNvSpPr txBox="1">
            <a:spLocks/>
          </p:cNvSpPr>
          <p:nvPr/>
        </p:nvSpPr>
        <p:spPr>
          <a:xfrm>
            <a:off x="1466850" y="34848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/>
              <a:t>A project’s phases: initiation</a:t>
            </a:r>
            <a:endParaRPr lang="en-CA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B60F4D0-8B80-4AF1-B33F-F640EC422ECB}"/>
              </a:ext>
            </a:extLst>
          </p:cNvPr>
          <p:cNvSpPr txBox="1">
            <a:spLocks/>
          </p:cNvSpPr>
          <p:nvPr/>
        </p:nvSpPr>
        <p:spPr>
          <a:xfrm>
            <a:off x="1466850" y="180898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/>
              <a:t>Activities involved in initiating the project</a:t>
            </a:r>
          </a:p>
          <a:p>
            <a:r>
              <a:rPr lang="en-CA"/>
              <a:t>These may include acquiring resources, establishing the project team, developing a plan for the project, defining the project’s scope</a:t>
            </a:r>
            <a:endParaRPr lang="en-CA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01CAFDB-1AA4-474D-8865-757565039958}"/>
              </a:ext>
            </a:extLst>
          </p:cNvPr>
          <p:cNvSpPr txBox="1"/>
          <p:nvPr/>
        </p:nvSpPr>
        <p:spPr>
          <a:xfrm>
            <a:off x="838200" y="6602177"/>
            <a:ext cx="792133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1200" dirty="0"/>
              <a:t>University of Minnesota (2008), Project Phases, https://open.lib.umn.edu/projectmanagement/chapter/3-1-project-phases/</a:t>
            </a:r>
          </a:p>
        </p:txBody>
      </p:sp>
    </p:spTree>
    <p:extLst>
      <p:ext uri="{BB962C8B-B14F-4D97-AF65-F5344CB8AC3E}">
        <p14:creationId xmlns:p14="http://schemas.microsoft.com/office/powerpoint/2010/main" val="27633064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0927B6B6-AC9F-4AB3-BE8A-6A6AB6F9DAA8}"/>
              </a:ext>
            </a:extLst>
          </p:cNvPr>
          <p:cNvSpPr txBox="1">
            <a:spLocks/>
          </p:cNvSpPr>
          <p:nvPr/>
        </p:nvSpPr>
        <p:spPr>
          <a:xfrm>
            <a:off x="1996055" y="369523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/>
              <a:t>A project’s phases: planning</a:t>
            </a:r>
            <a:endParaRPr lang="en-CA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ECED4B7-79E4-4BDE-A719-3FAB1D983B62}"/>
              </a:ext>
            </a:extLst>
          </p:cNvPr>
          <p:cNvSpPr txBox="1">
            <a:spLocks/>
          </p:cNvSpPr>
          <p:nvPr/>
        </p:nvSpPr>
        <p:spPr>
          <a:xfrm>
            <a:off x="1996055" y="1830022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/>
              <a:t>Activities involved in developing detailed plans for the project</a:t>
            </a:r>
          </a:p>
          <a:p>
            <a:r>
              <a:rPr lang="en-CA"/>
              <a:t>This may include determining levels of staffing, establishing how resources will be obtained, deciding on what milestones will be monitored</a:t>
            </a:r>
            <a:endParaRPr lang="en-CA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F4B30F-DE11-46AF-B335-4BD66198936E}"/>
              </a:ext>
            </a:extLst>
          </p:cNvPr>
          <p:cNvSpPr txBox="1"/>
          <p:nvPr/>
        </p:nvSpPr>
        <p:spPr>
          <a:xfrm>
            <a:off x="1367405" y="6623214"/>
            <a:ext cx="792133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1200" dirty="0"/>
              <a:t>University of Minnesota (2008), Project Phases, https://open.lib.umn.edu/projectmanagement/chapter/3-1-project-phases/</a:t>
            </a:r>
          </a:p>
        </p:txBody>
      </p:sp>
    </p:spTree>
    <p:extLst>
      <p:ext uri="{BB962C8B-B14F-4D97-AF65-F5344CB8AC3E}">
        <p14:creationId xmlns:p14="http://schemas.microsoft.com/office/powerpoint/2010/main" val="12338460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1C774CA-76C4-42AA-A647-CD2462FD3811}"/>
              </a:ext>
            </a:extLst>
          </p:cNvPr>
          <p:cNvSpPr txBox="1">
            <a:spLocks/>
          </p:cNvSpPr>
          <p:nvPr/>
        </p:nvSpPr>
        <p:spPr>
          <a:xfrm>
            <a:off x="2348393" y="432592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 dirty="0"/>
              <a:t>A project’s phases: execution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302ABCB-2B25-43D7-80FF-A7D7CE342082}"/>
              </a:ext>
            </a:extLst>
          </p:cNvPr>
          <p:cNvSpPr txBox="1">
            <a:spLocks/>
          </p:cNvSpPr>
          <p:nvPr/>
        </p:nvSpPr>
        <p:spPr>
          <a:xfrm>
            <a:off x="1534661" y="1825624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/>
              <a:t>Activities involved in carrying out the project</a:t>
            </a:r>
          </a:p>
          <a:p>
            <a:r>
              <a:rPr lang="en-CA"/>
              <a:t>This may include the major work that needs to be done to complete the project, such as the building of a new hospital unit or carrying out laboratory work to develop a pharmaceutical</a:t>
            </a:r>
            <a:endParaRPr lang="en-CA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A74D91-F61D-433A-8E69-DBD6BF8683EC}"/>
              </a:ext>
            </a:extLst>
          </p:cNvPr>
          <p:cNvSpPr txBox="1"/>
          <p:nvPr/>
        </p:nvSpPr>
        <p:spPr>
          <a:xfrm>
            <a:off x="906011" y="6618816"/>
            <a:ext cx="792133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1200" dirty="0"/>
              <a:t>University of Minnesota (2008), Project Phases, https://open.lib.umn.edu/projectmanagement/chapter/3-1-project-phases/</a:t>
            </a:r>
          </a:p>
        </p:txBody>
      </p:sp>
    </p:spTree>
    <p:extLst>
      <p:ext uri="{BB962C8B-B14F-4D97-AF65-F5344CB8AC3E}">
        <p14:creationId xmlns:p14="http://schemas.microsoft.com/office/powerpoint/2010/main" val="3326407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26199C1B-3AE3-45C1-A536-692638A427FE}"/>
              </a:ext>
            </a:extLst>
          </p:cNvPr>
          <p:cNvSpPr txBox="1">
            <a:spLocks/>
          </p:cNvSpPr>
          <p:nvPr/>
        </p:nvSpPr>
        <p:spPr>
          <a:xfrm>
            <a:off x="2482792" y="52123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CA" dirty="0"/>
              <a:t>A project’s phases: closeout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F4D0C51-3CF7-4F61-9AB6-704AADEA7DCA}"/>
              </a:ext>
            </a:extLst>
          </p:cNvPr>
          <p:cNvSpPr txBox="1">
            <a:spLocks/>
          </p:cNvSpPr>
          <p:nvPr/>
        </p:nvSpPr>
        <p:spPr>
          <a:xfrm>
            <a:off x="1660496" y="1825624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CA" dirty="0"/>
              <a:t>Activities involved in finishing the project</a:t>
            </a:r>
          </a:p>
          <a:p>
            <a:r>
              <a:rPr lang="en-CA" dirty="0"/>
              <a:t>This may include the archiving of the project’s information and passing the final product or outcome of the project to the individual group or entity that requested it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2DBAEF0-F5FC-4735-A363-DCCDB08F6E32}"/>
              </a:ext>
            </a:extLst>
          </p:cNvPr>
          <p:cNvSpPr txBox="1"/>
          <p:nvPr/>
        </p:nvSpPr>
        <p:spPr>
          <a:xfrm>
            <a:off x="1031846" y="6618816"/>
            <a:ext cx="792133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CA" sz="1200" dirty="0"/>
              <a:t>University of Minnesota (2008), Project Phases, https://open.lib.umn.edu/projectmanagement/chapter/3-1-project-phases/</a:t>
            </a:r>
          </a:p>
        </p:txBody>
      </p:sp>
    </p:spTree>
    <p:extLst>
      <p:ext uri="{BB962C8B-B14F-4D97-AF65-F5344CB8AC3E}">
        <p14:creationId xmlns:p14="http://schemas.microsoft.com/office/powerpoint/2010/main" val="249601518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F57DDE-DC8A-8386-79FF-6C33DD19FE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48590B-5D2D-B230-E6D4-1A2FFCF85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EA4766-3DF4-E174-36FD-09870595CE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D718C8F-5CD6-47E3-80B4-DE16C8E960F6}"/>
              </a:ext>
            </a:extLst>
          </p:cNvPr>
          <p:cNvSpPr txBox="1">
            <a:spLocks/>
          </p:cNvSpPr>
          <p:nvPr/>
        </p:nvSpPr>
        <p:spPr>
          <a:xfrm>
            <a:off x="1878610" y="2641599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CA" dirty="0"/>
              <a:t>Thank you for the fantastic semester!</a:t>
            </a:r>
          </a:p>
        </p:txBody>
      </p:sp>
    </p:spTree>
    <p:extLst>
      <p:ext uri="{BB962C8B-B14F-4D97-AF65-F5344CB8AC3E}">
        <p14:creationId xmlns:p14="http://schemas.microsoft.com/office/powerpoint/2010/main" val="311514313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640</TotalTime>
  <Words>1014</Words>
  <Application>Microsoft Office PowerPoint</Application>
  <PresentationFormat>Widescreen</PresentationFormat>
  <Paragraphs>112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Robert Nartowski</dc:creator>
  <cp:lastModifiedBy>Robert Nartowski</cp:lastModifiedBy>
  <cp:revision>8</cp:revision>
  <dcterms:created xsi:type="dcterms:W3CDTF">2022-09-21T06:12:17Z</dcterms:created>
  <dcterms:modified xsi:type="dcterms:W3CDTF">2022-11-17T06:33:36Z</dcterms:modified>
</cp:coreProperties>
</file>