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media/image1.jpeg" ContentType="image/jpeg"/>
  <Override PartName="/ppt/media/image2.jpeg" ContentType="image/jpeg"/>
  <Override PartName="/ppt/media/image3.jpeg" ContentType="image/jpeg"/>
  <Override PartName="/ppt/media/media1.m4a" ContentType="audio/unknown"/>
  <Override PartName="/ppt/media/image4.jpeg" ContentType="image/jpeg"/>
  <Override PartName="/ppt/media/media2.m4a" ContentType="audio/unknown"/>
  <Override PartName="/ppt/media/image5.jpeg" ContentType="image/jpeg"/>
  <Override PartName="/ppt/media/media3.m4a" ContentType="audio/unknown"/>
  <Override PartName="/ppt/media/image6.jpeg" ContentType="image/jpeg"/>
  <Override PartName="/ppt/media/image7.jpeg" ContentType="image/jpeg"/>
  <Override PartName="/ppt/media/media4.m4a" ContentType="audio/unknown"/>
  <Override PartName="/ppt/media/image8.jpeg" ContentType="image/jpeg"/>
  <Override PartName="/ppt/media/media5.m4a" ContentType="audio/unknown"/>
  <Override PartName="/ppt/media/image9.jpeg" ContentType="image/jpeg"/>
  <Override PartName="/ppt/media/image10.jpeg" ContentType="image/jpeg"/>
  <Override PartName="/ppt/media/image11.jpeg" ContentType="image/jpeg"/>
  <Override PartName="/ppt/media/image12.jpeg" ContentType="image/jpeg"/>
  <Override PartName="/ppt/media/media6.m4a" ContentType="audio/unknown"/>
  <Override PartName="/ppt/media/image13.jpeg" ContentType="image/jpeg"/>
  <Override PartName="/ppt/media/media7.m4a" ContentType="audio/unknown"/>
  <Override PartName="/ppt/media/image14.jpeg" ContentType="image/jpeg"/>
  <Override PartName="/ppt/media/media8.m4a" ContentType="audio/unknown"/>
  <Override PartName="/ppt/media/image15.jpeg" ContentType="image/jpeg"/>
  <Override PartName="/ppt/media/media9.m4a" ContentType="audio/unknown"/>
  <Override PartName="/ppt/media/image16.jpeg" ContentType="image/jpeg"/>
  <Override PartName="/ppt/media/media10.m4a" ContentType="audio/unknown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3000" u="none" kumimoji="0" normalizeH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1pPr>
    <a:lvl2pPr marL="0" marR="0" indent="2286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3000" u="none" kumimoji="0" normalizeH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2pPr>
    <a:lvl3pPr marL="0" marR="0" indent="4572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3000" u="none" kumimoji="0" normalizeH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3pPr>
    <a:lvl4pPr marL="0" marR="0" indent="6858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3000" u="none" kumimoji="0" normalizeH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4pPr>
    <a:lvl5pPr marL="0" marR="0" indent="9144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3000" u="none" kumimoji="0" normalizeH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5pPr>
    <a:lvl6pPr marL="0" marR="0" indent="11430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3000" u="none" kumimoji="0" normalizeH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6pPr>
    <a:lvl7pPr marL="0" marR="0" indent="13716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3000" u="none" kumimoji="0" normalizeH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7pPr>
    <a:lvl8pPr marL="0" marR="0" indent="16002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3000" u="none" kumimoji="0" normalizeH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8pPr>
    <a:lvl9pPr marL="0" marR="0" indent="18288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1" baseline="0" cap="none" i="0" spc="0" strike="noStrike" sz="3000" u="none" kumimoji="0" normalizeH="0">
        <a:ln>
          <a:noFill/>
        </a:ln>
        <a:solidFill>
          <a:srgbClr val="000000"/>
        </a:solidFill>
        <a:effectLst/>
        <a:uFillTx/>
        <a:latin typeface="Helvetica Neue"/>
        <a:ea typeface="Helvetica Neue"/>
        <a:cs typeface="Helvetica Neue"/>
        <a:sym typeface="Helvetica Neue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 b="def" i="def"/>
      <a:tcStyle>
        <a:tcBdr/>
        <a:fill>
          <a:solidFill>
            <a:srgbClr val="E3E5E8"/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>
              <a:lumOff val="-13575"/>
            </a:schemeClr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3797C6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>
              <a:hueOff val="114395"/>
              <a:lumOff val="-24975"/>
            </a:schemeClr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12700" cap="flat">
              <a:solidFill>
                <a:srgbClr val="B8B8B8"/>
              </a:solidFill>
              <a:prstDash val="solid"/>
              <a:miter lim="400000"/>
            </a:ln>
          </a:top>
          <a:bottom>
            <a:ln w="12700" cap="flat">
              <a:solidFill>
                <a:srgbClr val="B8B8B8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 b="def" i="def"/>
      <a:tcStyle>
        <a:tcBdr/>
        <a:fill>
          <a:solidFill>
            <a:srgbClr val="E1E0DA"/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chemeClr val="accent3">
              <a:hueOff val="362282"/>
              <a:satOff val="31803"/>
              <a:lumOff val="-18242"/>
            </a:schemeClr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254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929292"/>
              </a:solidFill>
              <a:prstDash val="solid"/>
              <a:miter lim="400000"/>
            </a:ln>
          </a:left>
          <a:right>
            <a:ln w="12700" cap="flat">
              <a:solidFill>
                <a:srgbClr val="929292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929292"/>
              </a:solidFill>
              <a:prstDash val="solid"/>
              <a:miter lim="400000"/>
            </a:ln>
          </a:insideH>
          <a:insideV>
            <a:ln w="12700" cap="flat">
              <a:solidFill>
                <a:srgbClr val="929292"/>
              </a:solidFill>
              <a:prstDash val="solid"/>
              <a:miter lim="400000"/>
            </a:ln>
          </a:insideV>
        </a:tcBdr>
        <a:fill>
          <a:solidFill>
            <a:srgbClr val="017101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Helvetica Neue Light"/>
          <a:ea typeface="Helvetica Neue Light"/>
          <a:cs typeface="Helvetica Neue Light"/>
        </a:font>
        <a:srgbClr val="000000"/>
      </a:tcTxStyle>
      <a:tcStyle>
        <a:tcBdr>
          <a:lef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V>
        </a:tcBdr>
        <a:fill>
          <a:solidFill>
            <a:srgbClr val="FAF7E9"/>
          </a:solidFill>
        </a:fill>
      </a:tcStyle>
    </a:wholeTbl>
    <a:band2H>
      <a:tcTxStyle b="def" i="def"/>
      <a:tcStyle>
        <a:tcBdr/>
        <a:fill>
          <a:solidFill>
            <a:srgbClr val="EDEADD"/>
          </a:solidFill>
        </a:fill>
      </a:tcStyle>
    </a:band2H>
    <a:firstCol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F9BA00"/>
          </a:solidFill>
        </a:fill>
      </a:tcStyle>
    </a:firstCol>
    <a:la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FF9400"/>
          </a:solidFill>
        </a:fill>
      </a:tcStyle>
    </a:lastRow>
    <a:firstRow>
      <a:tcTxStyle b="off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FF9400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 b="def" i="def"/>
      <a:tcStyle>
        <a:tcBdr/>
        <a:fill>
          <a:solidFill>
            <a:srgbClr val="DADBDA"/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chemeClr val="accent6">
              <a:hueOff val="-146070"/>
              <a:satOff val="-10048"/>
              <a:lumOff val="-30626"/>
            </a:schemeClr>
          </a:solidFill>
        </a:fill>
      </a:tcStyle>
    </a:firstCol>
    <a:la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C24785"/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A6AAA9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C24785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B5B5C1"/>
          </a:solidFill>
        </a:fill>
      </a:tcStyle>
    </a:wholeTbl>
    <a:band2H>
      <a:tcTxStyle b="def" i="def"/>
      <a:tcStyle>
        <a:tcBdr/>
        <a:fill>
          <a:solidFill>
            <a:srgbClr val="9A9AA5"/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53585F"/>
          </a:solidFill>
        </a:fill>
      </a:tcStyle>
    </a:firstCol>
    <a:la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798089"/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798089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EDEEEE"/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17" name="Shape 117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/>
          <p:nvPr>
            <p:ph type="title"/>
          </p:nvPr>
        </p:nvSpPr>
        <p:spPr>
          <a:xfrm>
            <a:off x="1778000" y="2298700"/>
            <a:ext cx="20828000" cy="4648200"/>
          </a:xfrm>
          <a:prstGeom prst="rect">
            <a:avLst/>
          </a:prstGeom>
        </p:spPr>
        <p:txBody>
          <a:bodyPr anchor="b"/>
          <a:lstStyle/>
          <a:p>
            <a:pPr/>
            <a:r>
              <a:t>Title Text</a:t>
            </a:r>
          </a:p>
        </p:txBody>
      </p:sp>
      <p:sp>
        <p:nvSpPr>
          <p:cNvPr id="12" name="Body Level One…"/>
          <p:cNvSpPr txBox="1"/>
          <p:nvPr>
            <p:ph type="body" sz="quarter" idx="1"/>
          </p:nvPr>
        </p:nvSpPr>
        <p:spPr>
          <a:xfrm>
            <a:off x="1778000" y="7073900"/>
            <a:ext cx="20828000" cy="15875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5400"/>
            </a:lvl1pPr>
            <a:lvl2pPr marL="0" indent="0" algn="ctr">
              <a:spcBef>
                <a:spcPts val="0"/>
              </a:spcBef>
              <a:buSzTx/>
              <a:buNone/>
              <a:defRPr sz="5400"/>
            </a:lvl2pPr>
            <a:lvl3pPr marL="0" indent="0" algn="ctr">
              <a:spcBef>
                <a:spcPts val="0"/>
              </a:spcBef>
              <a:buSzTx/>
              <a:buNone/>
              <a:defRPr sz="5400"/>
            </a:lvl3pPr>
            <a:lvl4pPr marL="0" indent="0" algn="ctr">
              <a:spcBef>
                <a:spcPts val="0"/>
              </a:spcBef>
              <a:buSzTx/>
              <a:buNone/>
              <a:defRPr sz="5400"/>
            </a:lvl4pPr>
            <a:lvl5pPr marL="0" indent="0" algn="ctr">
              <a:spcBef>
                <a:spcPts val="0"/>
              </a:spcBef>
              <a:buSzTx/>
              <a:buNone/>
              <a:defRPr sz="5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Image"/>
          <p:cNvSpPr/>
          <p:nvPr>
            <p:ph type="pic" idx="13"/>
          </p:nvPr>
        </p:nvSpPr>
        <p:spPr>
          <a:xfrm>
            <a:off x="3124200" y="-38100"/>
            <a:ext cx="18135600" cy="12096698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21" name="Title Text"/>
          <p:cNvSpPr txBox="1"/>
          <p:nvPr>
            <p:ph type="title"/>
          </p:nvPr>
        </p:nvSpPr>
        <p:spPr>
          <a:xfrm>
            <a:off x="635000" y="9512300"/>
            <a:ext cx="23114000" cy="2006600"/>
          </a:xfrm>
          <a:prstGeom prst="rect">
            <a:avLst/>
          </a:prstGeom>
        </p:spPr>
        <p:txBody>
          <a:bodyPr anchor="b"/>
          <a:lstStyle/>
          <a:p>
            <a:pPr/>
            <a:r>
              <a:t>Title Text</a:t>
            </a:r>
          </a:p>
        </p:txBody>
      </p:sp>
      <p:sp>
        <p:nvSpPr>
          <p:cNvPr id="22" name="Body Level One…"/>
          <p:cNvSpPr txBox="1"/>
          <p:nvPr>
            <p:ph type="body" sz="quarter" idx="1"/>
          </p:nvPr>
        </p:nvSpPr>
        <p:spPr>
          <a:xfrm>
            <a:off x="635000" y="11442700"/>
            <a:ext cx="23114000" cy="15875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5400"/>
            </a:lvl1pPr>
            <a:lvl2pPr marL="0" indent="0" algn="ctr">
              <a:spcBef>
                <a:spcPts val="0"/>
              </a:spcBef>
              <a:buSzTx/>
              <a:buNone/>
              <a:defRPr sz="5400"/>
            </a:lvl2pPr>
            <a:lvl3pPr marL="0" indent="0" algn="ctr">
              <a:spcBef>
                <a:spcPts val="0"/>
              </a:spcBef>
              <a:buSzTx/>
              <a:buNone/>
              <a:defRPr sz="5400"/>
            </a:lvl3pPr>
            <a:lvl4pPr marL="0" indent="0" algn="ctr">
              <a:spcBef>
                <a:spcPts val="0"/>
              </a:spcBef>
              <a:buSzTx/>
              <a:buNone/>
              <a:defRPr sz="5400"/>
            </a:lvl4pPr>
            <a:lvl5pPr marL="0" indent="0" algn="ctr">
              <a:spcBef>
                <a:spcPts val="0"/>
              </a:spcBef>
              <a:buSzTx/>
              <a:buNone/>
              <a:defRPr sz="5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- C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Text"/>
          <p:cNvSpPr txBox="1"/>
          <p:nvPr>
            <p:ph type="title"/>
          </p:nvPr>
        </p:nvSpPr>
        <p:spPr>
          <a:xfrm>
            <a:off x="1778000" y="4533900"/>
            <a:ext cx="20828000" cy="4648200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3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Image"/>
          <p:cNvSpPr/>
          <p:nvPr>
            <p:ph type="pic" idx="13"/>
          </p:nvPr>
        </p:nvSpPr>
        <p:spPr>
          <a:xfrm>
            <a:off x="7950200" y="1104900"/>
            <a:ext cx="17259302" cy="11506201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39" name="Title Text"/>
          <p:cNvSpPr txBox="1"/>
          <p:nvPr>
            <p:ph type="title"/>
          </p:nvPr>
        </p:nvSpPr>
        <p:spPr>
          <a:xfrm>
            <a:off x="1651000" y="952500"/>
            <a:ext cx="10223500" cy="5549900"/>
          </a:xfrm>
          <a:prstGeom prst="rect">
            <a:avLst/>
          </a:prstGeom>
        </p:spPr>
        <p:txBody>
          <a:bodyPr anchor="b"/>
          <a:lstStyle>
            <a:lvl1pPr>
              <a:defRPr sz="8400"/>
            </a:lvl1pPr>
          </a:lstStyle>
          <a:p>
            <a:pPr/>
            <a:r>
              <a:t>Title Text</a:t>
            </a:r>
          </a:p>
        </p:txBody>
      </p:sp>
      <p:sp>
        <p:nvSpPr>
          <p:cNvPr id="40" name="Body Level One…"/>
          <p:cNvSpPr txBox="1"/>
          <p:nvPr>
            <p:ph type="body" sz="quarter" idx="1"/>
          </p:nvPr>
        </p:nvSpPr>
        <p:spPr>
          <a:xfrm>
            <a:off x="1651000" y="6527800"/>
            <a:ext cx="10223500" cy="57277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5400"/>
            </a:lvl1pPr>
            <a:lvl2pPr marL="0" indent="0" algn="ctr">
              <a:spcBef>
                <a:spcPts val="0"/>
              </a:spcBef>
              <a:buSzTx/>
              <a:buNone/>
              <a:defRPr sz="5400"/>
            </a:lvl2pPr>
            <a:lvl3pPr marL="0" indent="0" algn="ctr">
              <a:spcBef>
                <a:spcPts val="0"/>
              </a:spcBef>
              <a:buSzTx/>
              <a:buNone/>
              <a:defRPr sz="5400"/>
            </a:lvl3pPr>
            <a:lvl4pPr marL="0" indent="0" algn="ctr">
              <a:spcBef>
                <a:spcPts val="0"/>
              </a:spcBef>
              <a:buSzTx/>
              <a:buNone/>
              <a:defRPr sz="5400"/>
            </a:lvl4pPr>
            <a:lvl5pPr marL="0" indent="0" algn="ctr">
              <a:spcBef>
                <a:spcPts val="0"/>
              </a:spcBef>
              <a:buSzTx/>
              <a:buNone/>
              <a:defRPr sz="5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49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57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>
            <a:lvl1pPr>
              <a:defRPr sz="4800"/>
            </a:lvl1pPr>
            <a:lvl2pPr>
              <a:defRPr sz="4800"/>
            </a:lvl2pPr>
            <a:lvl3pPr>
              <a:defRPr sz="4800"/>
            </a:lvl3pPr>
            <a:lvl4pPr>
              <a:defRPr sz="4800"/>
            </a:lvl4pPr>
            <a:lvl5pPr>
              <a:defRPr sz="48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Image"/>
          <p:cNvSpPr/>
          <p:nvPr>
            <p:ph type="pic" sz="half" idx="13"/>
          </p:nvPr>
        </p:nvSpPr>
        <p:spPr>
          <a:xfrm>
            <a:off x="10960100" y="3149600"/>
            <a:ext cx="13944600" cy="92964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66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67" name="Body Level One…"/>
          <p:cNvSpPr txBox="1"/>
          <p:nvPr>
            <p:ph type="body" sz="half" idx="1"/>
          </p:nvPr>
        </p:nvSpPr>
        <p:spPr>
          <a:xfrm>
            <a:off x="1689100" y="3149600"/>
            <a:ext cx="10223500" cy="9296400"/>
          </a:xfrm>
          <a:prstGeom prst="rect">
            <a:avLst/>
          </a:prstGeom>
        </p:spPr>
        <p:txBody>
          <a:bodyPr/>
          <a:lstStyle>
            <a:lvl1pPr marL="558800" indent="-558800">
              <a:spcBef>
                <a:spcPts val="4500"/>
              </a:spcBef>
              <a:defRPr sz="3800"/>
            </a:lvl1pPr>
            <a:lvl2pPr marL="1117600" indent="-558800">
              <a:spcBef>
                <a:spcPts val="4500"/>
              </a:spcBef>
              <a:defRPr sz="3800"/>
            </a:lvl2pPr>
            <a:lvl3pPr marL="1676400" indent="-558800">
              <a:spcBef>
                <a:spcPts val="4500"/>
              </a:spcBef>
              <a:defRPr sz="3800"/>
            </a:lvl3pPr>
            <a:lvl4pPr marL="2235200" indent="-558800">
              <a:spcBef>
                <a:spcPts val="4500"/>
              </a:spcBef>
              <a:defRPr sz="3800"/>
            </a:lvl4pPr>
            <a:lvl5pPr marL="2794000" indent="-558800">
              <a:spcBef>
                <a:spcPts val="4500"/>
              </a:spcBef>
              <a:defRPr sz="38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Body Level One…"/>
          <p:cNvSpPr txBox="1"/>
          <p:nvPr>
            <p:ph type="body" idx="1"/>
          </p:nvPr>
        </p:nvSpPr>
        <p:spPr>
          <a:xfrm>
            <a:off x="1689100" y="1778000"/>
            <a:ext cx="21005800" cy="10160000"/>
          </a:xfrm>
          <a:prstGeom prst="rect">
            <a:avLst/>
          </a:prstGeom>
        </p:spPr>
        <p:txBody>
          <a:bodyPr/>
          <a:lstStyle>
            <a:lvl1pPr>
              <a:defRPr sz="4800"/>
            </a:lvl1pPr>
            <a:lvl2pPr>
              <a:defRPr sz="4800"/>
            </a:lvl2pPr>
            <a:lvl3pPr>
              <a:defRPr sz="4800"/>
            </a:lvl3pPr>
            <a:lvl4pPr>
              <a:defRPr sz="4800"/>
            </a:lvl4pPr>
            <a:lvl5pPr>
              <a:defRPr sz="48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Image"/>
          <p:cNvSpPr/>
          <p:nvPr>
            <p:ph type="pic" sz="quarter" idx="13"/>
          </p:nvPr>
        </p:nvSpPr>
        <p:spPr>
          <a:xfrm>
            <a:off x="15681340" y="7035800"/>
            <a:ext cx="8396678" cy="56007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4" name="Image"/>
          <p:cNvSpPr/>
          <p:nvPr>
            <p:ph type="pic" sz="quarter" idx="14"/>
          </p:nvPr>
        </p:nvSpPr>
        <p:spPr>
          <a:xfrm>
            <a:off x="15290800" y="1130300"/>
            <a:ext cx="8331200" cy="5554134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5" name="Image"/>
          <p:cNvSpPr/>
          <p:nvPr>
            <p:ph type="pic" idx="15"/>
          </p:nvPr>
        </p:nvSpPr>
        <p:spPr>
          <a:xfrm>
            <a:off x="-304800" y="1130300"/>
            <a:ext cx="17202150" cy="114681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–Johnny Appleseed"/>
          <p:cNvSpPr txBox="1"/>
          <p:nvPr>
            <p:ph type="body" sz="quarter" idx="13"/>
          </p:nvPr>
        </p:nvSpPr>
        <p:spPr>
          <a:xfrm>
            <a:off x="2387600" y="8953500"/>
            <a:ext cx="19621500" cy="585521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i="1" sz="3200"/>
            </a:lvl1pPr>
          </a:lstStyle>
          <a:p>
            <a:pPr/>
            <a:r>
              <a:t>–Johnny Appleseed</a:t>
            </a:r>
          </a:p>
        </p:txBody>
      </p:sp>
      <p:sp>
        <p:nvSpPr>
          <p:cNvPr id="94" name="“Type a quote here.”"/>
          <p:cNvSpPr txBox="1"/>
          <p:nvPr>
            <p:ph type="body" sz="quarter" idx="14"/>
          </p:nvPr>
        </p:nvSpPr>
        <p:spPr>
          <a:xfrm>
            <a:off x="2387600" y="6076950"/>
            <a:ext cx="19621500" cy="8255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sz="4800">
                <a:latin typeface="+mn-lt"/>
                <a:ea typeface="+mn-ea"/>
                <a:cs typeface="+mn-cs"/>
                <a:sym typeface="Helvetica Neue Medium"/>
              </a:defRPr>
            </a:lvl1pPr>
          </a:lstStyle>
          <a:p>
            <a:pPr/>
            <a:r>
              <a:t>“Type a quote here.” </a:t>
            </a:r>
          </a:p>
        </p:txBody>
      </p:sp>
      <p:sp>
        <p:nvSpPr>
          <p:cNvPr id="9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Image"/>
          <p:cNvSpPr/>
          <p:nvPr>
            <p:ph type="pic" idx="13"/>
          </p:nvPr>
        </p:nvSpPr>
        <p:spPr>
          <a:xfrm>
            <a:off x="0" y="0"/>
            <a:ext cx="24384000" cy="16264467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10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/>
          <p:nvPr>
            <p:ph type="title"/>
          </p:nvPr>
        </p:nvSpPr>
        <p:spPr>
          <a:xfrm>
            <a:off x="1689100" y="355600"/>
            <a:ext cx="21005800" cy="2286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3" name="Body Level One…"/>
          <p:cNvSpPr txBox="1"/>
          <p:nvPr>
            <p:ph type="body" idx="1"/>
          </p:nvPr>
        </p:nvSpPr>
        <p:spPr>
          <a:xfrm>
            <a:off x="1689100" y="3149600"/>
            <a:ext cx="21005800" cy="92964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11959031" y="13081000"/>
            <a:ext cx="453238" cy="461059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>
            <a:spAutoFit/>
          </a:bodyPr>
          <a:lstStyle>
            <a:lvl1pPr>
              <a:defRPr b="0" sz="2400">
                <a:latin typeface="Helvetica Neue Light"/>
                <a:ea typeface="Helvetica Neue Light"/>
                <a:cs typeface="Helvetica Neue Light"/>
                <a:sym typeface="Helvetica Neue Light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  <p:transition xmlns:p14="http://schemas.microsoft.com/office/powerpoint/2010/main" spd="med" advClick="1"/>
  <p:txStyles>
    <p:titleStyle>
      <a:lvl1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1200" u="none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1pPr>
      <a:lvl2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1200" u="none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2pPr>
      <a:lvl3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1200" u="none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3pPr>
      <a:lvl4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1200" u="none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4pPr>
      <a:lvl5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1200" u="none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5pPr>
      <a:lvl6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1200" u="none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6pPr>
      <a:lvl7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1200" u="none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7pPr>
      <a:lvl8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1200" u="none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8pPr>
      <a:lvl9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1200" u="none">
          <a:solidFill>
            <a:srgbClr val="000000"/>
          </a:solidFill>
          <a:uFillTx/>
          <a:latin typeface="+mn-lt"/>
          <a:ea typeface="+mn-ea"/>
          <a:cs typeface="+mn-cs"/>
          <a:sym typeface="Helvetica Neue Medium"/>
        </a:defRPr>
      </a:lvl9pPr>
    </p:titleStyle>
    <p:bodyStyle>
      <a:lvl1pPr marL="635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b="0" baseline="0" cap="none" i="0" spc="0" strike="noStrike" sz="5200" u="none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1pPr>
      <a:lvl2pPr marL="1270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b="0" baseline="0" cap="none" i="0" spc="0" strike="noStrike" sz="5200" u="none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2pPr>
      <a:lvl3pPr marL="1905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b="0" baseline="0" cap="none" i="0" spc="0" strike="noStrike" sz="5200" u="none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3pPr>
      <a:lvl4pPr marL="2540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b="0" baseline="0" cap="none" i="0" spc="0" strike="noStrike" sz="5200" u="none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4pPr>
      <a:lvl5pPr marL="3175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b="0" baseline="0" cap="none" i="0" spc="0" strike="noStrike" sz="5200" u="none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5pPr>
      <a:lvl6pPr marL="3810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b="0" baseline="0" cap="none" i="0" spc="0" strike="noStrike" sz="5200" u="none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6pPr>
      <a:lvl7pPr marL="4445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b="0" baseline="0" cap="none" i="0" spc="0" strike="noStrike" sz="5200" u="none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7pPr>
      <a:lvl8pPr marL="5080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b="0" baseline="0" cap="none" i="0" spc="0" strike="noStrike" sz="5200" u="none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8pPr>
      <a:lvl9pPr marL="5715000" marR="0" indent="-635000" algn="l" defTabSz="825500" latinLnBrk="0">
        <a:lnSpc>
          <a:spcPct val="100000"/>
        </a:lnSpc>
        <a:spcBef>
          <a:spcPts val="5900"/>
        </a:spcBef>
        <a:spcAft>
          <a:spcPts val="0"/>
        </a:spcAft>
        <a:buClrTx/>
        <a:buSzPct val="125000"/>
        <a:buFontTx/>
        <a:buChar char="•"/>
        <a:tabLst/>
        <a:defRPr b="0" baseline="0" cap="none" i="0" spc="0" strike="noStrike" sz="5200" u="none">
          <a:solidFill>
            <a:srgbClr val="000000"/>
          </a:solidFill>
          <a:uFillTx/>
          <a:latin typeface="Helvetica Neue"/>
          <a:ea typeface="Helvetica Neue"/>
          <a:cs typeface="Helvetica Neue"/>
          <a:sym typeface="Helvetica Neue"/>
        </a:defRPr>
      </a:lvl9pPr>
    </p:bodyStyle>
    <p:otherStyle>
      <a:lvl1pPr marL="0" marR="0" indent="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1pPr>
      <a:lvl2pPr marL="0" marR="0" indent="2286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2pPr>
      <a:lvl3pPr marL="0" marR="0" indent="4572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3pPr>
      <a:lvl4pPr marL="0" marR="0" indent="6858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4pPr>
      <a:lvl5pPr marL="0" marR="0" indent="9144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5pPr>
      <a:lvl6pPr marL="0" marR="0" indent="11430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6pPr>
      <a:lvl7pPr marL="0" marR="0" indent="13716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7pPr>
      <a:lvl8pPr marL="0" marR="0" indent="16002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8pPr>
      <a:lvl9pPr marL="0" marR="0" indent="18288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400" u="none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eg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.jpeg"/><Relationship Id="rId3" Type="http://schemas.openxmlformats.org/officeDocument/2006/relationships/image" Target="../media/image3.jpeg"/><Relationship Id="rId4" Type="http://schemas.openxmlformats.org/officeDocument/2006/relationships/audio" Target="../media/media1.m4a"/><Relationship Id="rId5" Type="http://schemas.microsoft.com/office/2007/relationships/media" Target="../media/media1.m4a"/><Relationship Id="rId6" Type="http://schemas.openxmlformats.org/officeDocument/2006/relationships/image" Target="../media/image1.pn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4.jpeg"/><Relationship Id="rId3" Type="http://schemas.openxmlformats.org/officeDocument/2006/relationships/audio" Target="../media/media2.m4a"/><Relationship Id="rId4" Type="http://schemas.microsoft.com/office/2007/relationships/media" Target="../media/media2.m4a"/><Relationship Id="rId5" Type="http://schemas.openxmlformats.org/officeDocument/2006/relationships/image" Target="../media/image1.png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jpeg"/><Relationship Id="rId3" Type="http://schemas.openxmlformats.org/officeDocument/2006/relationships/audio" Target="../media/media3.m4a"/><Relationship Id="rId4" Type="http://schemas.microsoft.com/office/2007/relationships/media" Target="../media/media3.m4a"/><Relationship Id="rId5" Type="http://schemas.openxmlformats.org/officeDocument/2006/relationships/image" Target="../media/image1.png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6.jpeg"/><Relationship Id="rId3" Type="http://schemas.openxmlformats.org/officeDocument/2006/relationships/image" Target="../media/image7.jpeg"/><Relationship Id="rId4" Type="http://schemas.openxmlformats.org/officeDocument/2006/relationships/audio" Target="../media/media4.m4a"/><Relationship Id="rId5" Type="http://schemas.microsoft.com/office/2007/relationships/media" Target="../media/media4.m4a"/><Relationship Id="rId6" Type="http://schemas.openxmlformats.org/officeDocument/2006/relationships/image" Target="../media/image1.png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8.jpeg"/><Relationship Id="rId3" Type="http://schemas.openxmlformats.org/officeDocument/2006/relationships/audio" Target="../media/media5.m4a"/><Relationship Id="rId4" Type="http://schemas.microsoft.com/office/2007/relationships/media" Target="../media/media5.m4a"/><Relationship Id="rId5" Type="http://schemas.openxmlformats.org/officeDocument/2006/relationships/image" Target="../media/image1.png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9.jpeg"/><Relationship Id="rId3" Type="http://schemas.openxmlformats.org/officeDocument/2006/relationships/image" Target="../media/image10.jpeg"/><Relationship Id="rId4" Type="http://schemas.openxmlformats.org/officeDocument/2006/relationships/image" Target="../media/image11.jpeg"/><Relationship Id="rId5" Type="http://schemas.openxmlformats.org/officeDocument/2006/relationships/image" Target="../media/image12.jpeg"/><Relationship Id="rId6" Type="http://schemas.openxmlformats.org/officeDocument/2006/relationships/audio" Target="../media/media6.m4a"/><Relationship Id="rId7" Type="http://schemas.microsoft.com/office/2007/relationships/media" Target="../media/media6.m4a"/><Relationship Id="rId8" Type="http://schemas.openxmlformats.org/officeDocument/2006/relationships/image" Target="../media/image1.png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3.jpeg"/><Relationship Id="rId3" Type="http://schemas.openxmlformats.org/officeDocument/2006/relationships/audio" Target="../media/media7.m4a"/><Relationship Id="rId4" Type="http://schemas.microsoft.com/office/2007/relationships/media" Target="../media/media7.m4a"/><Relationship Id="rId5" Type="http://schemas.openxmlformats.org/officeDocument/2006/relationships/image" Target="../media/image1.png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4.jpeg"/><Relationship Id="rId3" Type="http://schemas.openxmlformats.org/officeDocument/2006/relationships/audio" Target="../media/media8.m4a"/><Relationship Id="rId4" Type="http://schemas.microsoft.com/office/2007/relationships/media" Target="../media/media8.m4a"/><Relationship Id="rId5" Type="http://schemas.openxmlformats.org/officeDocument/2006/relationships/image" Target="../media/image1.png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5.jpeg"/><Relationship Id="rId3" Type="http://schemas.openxmlformats.org/officeDocument/2006/relationships/audio" Target="../media/media9.m4a"/><Relationship Id="rId4" Type="http://schemas.microsoft.com/office/2007/relationships/media" Target="../media/media9.m4a"/><Relationship Id="rId5" Type="http://schemas.openxmlformats.org/officeDocument/2006/relationships/image" Target="../media/image1.png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6.jpeg"/><Relationship Id="rId3" Type="http://schemas.openxmlformats.org/officeDocument/2006/relationships/audio" Target="../media/media10.m4a"/><Relationship Id="rId4" Type="http://schemas.microsoft.com/office/2007/relationships/media" Target="../media/media10.m4a"/><Relationship Id="rId5" Type="http://schemas.openxmlformats.org/officeDocument/2006/relationships/image" Target="../media/image1.png"/></Relationships>
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9" name="house-for-sale-1200x565.jpeg" descr="house-for-sale-1200x565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3437960" y="-69994"/>
            <a:ext cx="29428654" cy="13855989"/>
          </a:xfrm>
          <a:prstGeom prst="rect">
            <a:avLst/>
          </a:prstGeom>
          <a:ln w="12700">
            <a:miter lim="400000"/>
          </a:ln>
        </p:spPr>
      </p:pic>
      <p:sp>
        <p:nvSpPr>
          <p:cNvPr id="120" name="Sustainability…"/>
          <p:cNvSpPr txBox="1"/>
          <p:nvPr>
            <p:ph type="ctrTitle"/>
          </p:nvPr>
        </p:nvSpPr>
        <p:spPr>
          <a:xfrm>
            <a:off x="846006" y="-361019"/>
            <a:ext cx="9840965" cy="12305052"/>
          </a:xfrm>
          <a:prstGeom prst="rect">
            <a:avLst/>
          </a:prstGeom>
        </p:spPr>
        <p:txBody>
          <a:bodyPr/>
          <a:lstStyle/>
          <a:p>
            <a:pPr>
              <a:defRPr sz="12300">
                <a:solidFill>
                  <a:srgbClr val="FFFFFF"/>
                </a:solidFill>
              </a:defRPr>
            </a:pPr>
            <a:r>
              <a:t>Sustainability</a:t>
            </a:r>
          </a:p>
          <a:p>
            <a:pPr>
              <a:defRPr sz="12300">
                <a:solidFill>
                  <a:srgbClr val="FFFFFF"/>
                </a:solidFill>
              </a:defRPr>
            </a:pPr>
          </a:p>
          <a:p>
            <a:pPr>
              <a:defRPr sz="12300">
                <a:solidFill>
                  <a:srgbClr val="FFFFFF"/>
                </a:solidFill>
              </a:defRPr>
            </a:pPr>
          </a:p>
          <a:p>
            <a:pPr>
              <a:defRPr sz="12300">
                <a:solidFill>
                  <a:srgbClr val="FFFFFF"/>
                </a:solidFill>
              </a:defRPr>
            </a:pPr>
            <a:r>
              <a:t>in Real Estate Advertising</a:t>
            </a:r>
          </a:p>
        </p:txBody>
      </p:sp>
      <p:sp>
        <p:nvSpPr>
          <p:cNvPr id="121" name="Jad Dotson          I          Marketing Management          I          BMMB7012D"/>
          <p:cNvSpPr txBox="1"/>
          <p:nvPr/>
        </p:nvSpPr>
        <p:spPr>
          <a:xfrm>
            <a:off x="3443622" y="12677603"/>
            <a:ext cx="15665515" cy="60985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3">
              <a:defRPr b="0" sz="3500">
                <a:solidFill>
                  <a:srgbClr val="FFFFFF"/>
                </a:solidFill>
              </a:defRPr>
            </a:pPr>
            <a:r>
              <a:t>Jad Dotson          I          Marketing Management          I          BMMB7012D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3" name="IMG_0038.JPG" descr="IMG_0038.JPG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16943" t="0" r="0" b="0"/>
          <a:stretch>
            <a:fillRect/>
          </a:stretch>
        </p:blipFill>
        <p:spPr>
          <a:xfrm>
            <a:off x="13165980" y="952500"/>
            <a:ext cx="9525001" cy="11468100"/>
          </a:xfrm>
          <a:prstGeom prst="rect">
            <a:avLst/>
          </a:prstGeom>
        </p:spPr>
      </p:pic>
      <p:sp>
        <p:nvSpPr>
          <p:cNvPr id="124" name="Jad Dotson"/>
          <p:cNvSpPr txBox="1"/>
          <p:nvPr>
            <p:ph type="title"/>
          </p:nvPr>
        </p:nvSpPr>
        <p:spPr>
          <a:xfrm>
            <a:off x="1650999" y="953020"/>
            <a:ext cx="10223501" cy="1576445"/>
          </a:xfrm>
          <a:prstGeom prst="rect">
            <a:avLst/>
          </a:prstGeom>
        </p:spPr>
        <p:txBody>
          <a:bodyPr/>
          <a:lstStyle>
            <a:lvl1pPr defTabSz="792479">
              <a:defRPr sz="9600">
                <a:solidFill>
                  <a:srgbClr val="253544"/>
                </a:solidFill>
              </a:defRPr>
            </a:lvl1pPr>
          </a:lstStyle>
          <a:p>
            <a:pPr/>
            <a:r>
              <a:t>Jad Dotson</a:t>
            </a:r>
          </a:p>
        </p:txBody>
      </p:sp>
      <p:sp>
        <p:nvSpPr>
          <p:cNvPr id="125" name="Affiliate Broker…"/>
          <p:cNvSpPr txBox="1"/>
          <p:nvPr>
            <p:ph type="body" sz="quarter" idx="1"/>
          </p:nvPr>
        </p:nvSpPr>
        <p:spPr>
          <a:xfrm>
            <a:off x="1657349" y="3218271"/>
            <a:ext cx="10223501" cy="5727701"/>
          </a:xfrm>
          <a:prstGeom prst="rect">
            <a:avLst/>
          </a:prstGeom>
        </p:spPr>
        <p:txBody>
          <a:bodyPr/>
          <a:lstStyle/>
          <a:p>
            <a:pPr>
              <a:defRPr sz="7000">
                <a:solidFill>
                  <a:srgbClr val="253543"/>
                </a:solidFill>
              </a:defRPr>
            </a:pPr>
            <a:r>
              <a:t>Affiliate Broker</a:t>
            </a:r>
          </a:p>
          <a:p>
            <a:pPr>
              <a:defRPr sz="5000">
                <a:solidFill>
                  <a:srgbClr val="253543"/>
                </a:solidFill>
              </a:defRPr>
            </a:pPr>
            <a:r>
              <a:t>Poplar Hill Realty</a:t>
            </a:r>
          </a:p>
          <a:p>
            <a:pPr>
              <a:defRPr sz="5000">
                <a:solidFill>
                  <a:srgbClr val="253543"/>
                </a:solidFill>
              </a:defRPr>
            </a:pPr>
            <a:r>
              <a:t>Nashville, TN</a:t>
            </a:r>
          </a:p>
        </p:txBody>
      </p:sp>
      <p:pic>
        <p:nvPicPr>
          <p:cNvPr id="126" name="phr.jpg" descr="phr.jp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2722538" y="7216650"/>
            <a:ext cx="8093124" cy="43627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27" name="Audio Recording.m4a" descr="Audio Recording.m4a"/>
          <p:cNvPicPr>
            <a:picLocks noChangeAspect="0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>
            <a:extLst/>
          </a:blip>
          <a:stretch>
            <a:fillRect/>
          </a:stretch>
        </p:blipFill>
        <p:spPr>
          <a:xfrm>
            <a:off x="12192000" y="68707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553333" fill="hold"/>
                                        <p:tgtEl>
                                          <p:spTgt spid="1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2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9" name="birds-eye-benefits-attic-ventilation.jpg" descr="birds-eye-benefits-attic-ventilation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97638" y="-11115"/>
            <a:ext cx="34929230" cy="13738230"/>
          </a:xfrm>
          <a:prstGeom prst="rect">
            <a:avLst/>
          </a:prstGeom>
          <a:ln w="12700">
            <a:miter lim="400000"/>
          </a:ln>
        </p:spPr>
      </p:pic>
      <p:sp>
        <p:nvSpPr>
          <p:cNvPr id="130" name="Real Estate and…"/>
          <p:cNvSpPr txBox="1"/>
          <p:nvPr>
            <p:ph type="title"/>
          </p:nvPr>
        </p:nvSpPr>
        <p:spPr>
          <a:xfrm>
            <a:off x="300619" y="2752155"/>
            <a:ext cx="21710592" cy="3317108"/>
          </a:xfrm>
          <a:prstGeom prst="rect">
            <a:avLst/>
          </a:prstGeom>
        </p:spPr>
        <p:txBody>
          <a:bodyPr/>
          <a:lstStyle/>
          <a:p>
            <a:pPr algn="l" defTabSz="457200">
              <a:defRPr b="1" sz="60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Real Estate and </a:t>
            </a:r>
          </a:p>
          <a:p>
            <a:pPr algn="l" defTabSz="457200">
              <a:defRPr b="1" sz="6000">
                <a:solidFill>
                  <a:srgbClr val="FFFFFF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  <a:r>
              <a:t>Marketing Sustainability</a:t>
            </a:r>
          </a:p>
        </p:txBody>
      </p:sp>
      <p:pic>
        <p:nvPicPr>
          <p:cNvPr id="131" name="Audio Recording.m4a" descr="Audio Recording.m4a"/>
          <p:cNvPicPr>
            <a:picLocks noChangeAspect="0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5">
            <a:extLst/>
          </a:blip>
          <a:stretch>
            <a:fillRect/>
          </a:stretch>
        </p:blipFill>
        <p:spPr>
          <a:xfrm>
            <a:off x="12192000" y="68580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666666" fill="hold"/>
                                        <p:tgtEl>
                                          <p:spTgt spid="1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31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" name="alternative-power.jpg" descr="alternative-power.jpg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0" t="0" r="0" b="2474"/>
          <a:stretch>
            <a:fillRect/>
          </a:stretch>
        </p:blipFill>
        <p:spPr>
          <a:xfrm>
            <a:off x="13522903" y="3297887"/>
            <a:ext cx="8818994" cy="9148114"/>
          </a:xfrm>
          <a:prstGeom prst="rect">
            <a:avLst/>
          </a:prstGeom>
        </p:spPr>
      </p:pic>
      <p:sp>
        <p:nvSpPr>
          <p:cNvPr id="134" name="What is Sustainability?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253543"/>
                </a:solidFill>
              </a:defRPr>
            </a:lvl1pPr>
          </a:lstStyle>
          <a:p>
            <a:pPr/>
            <a:r>
              <a:t>What is Sustainability?</a:t>
            </a:r>
          </a:p>
        </p:txBody>
      </p:sp>
      <p:sp>
        <p:nvSpPr>
          <p:cNvPr id="135" name="“To pursue sustainability is to create and maintain the conditions under which humans and nature can exist in productive harmony to support present and future generations” (EPA 2020)"/>
          <p:cNvSpPr txBox="1"/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 defTabSz="457200">
              <a:spcBef>
                <a:spcPts val="0"/>
              </a:spcBef>
              <a:buSzTx/>
              <a:buNone/>
              <a:defRPr sz="5000">
                <a:solidFill>
                  <a:srgbClr val="253543"/>
                </a:solidFill>
              </a:defRPr>
            </a:pPr>
            <a:r>
              <a:t>“To pursue sustainability is to create and maintain the conditions under which humans and nature can exist in productive harmony to support present and future generations” </a:t>
            </a:r>
            <a:r>
              <a:rPr sz="2500"/>
              <a:t>(EPA 2020)</a:t>
            </a:r>
          </a:p>
        </p:txBody>
      </p:sp>
      <p:pic>
        <p:nvPicPr>
          <p:cNvPr id="136" name="Audio Recording.m4a" descr="Audio Recording.m4a"/>
          <p:cNvPicPr>
            <a:picLocks noChangeAspect="0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5">
            <a:extLst/>
          </a:blip>
          <a:stretch>
            <a:fillRect/>
          </a:stretch>
        </p:blipFill>
        <p:spPr>
          <a:xfrm>
            <a:off x="12192000" y="68580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858333" fill="hold"/>
                                        <p:tgtEl>
                                          <p:spTgt spid="1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3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2017 Marketing Statistic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253543"/>
                </a:solidFill>
              </a:defRPr>
            </a:lvl1pPr>
          </a:lstStyle>
          <a:p>
            <a:pPr/>
            <a:r>
              <a:t>2017 Marketing Statistics</a:t>
            </a:r>
          </a:p>
        </p:txBody>
      </p:sp>
      <p:pic>
        <p:nvPicPr>
          <p:cNvPr id="139" name="Spend_Trends_Fig1-1024x576.jpg" descr="Spend_Trends_Fig1-1024x576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90668" y="4482708"/>
            <a:ext cx="13004801" cy="73152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40" name="Spend_Trends_Fig2-1024x576.jpg" descr="Spend_Trends_Fig2-1024x576.jp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1575485" y="4482708"/>
            <a:ext cx="13004801" cy="73152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41" name="Audio Recording.m4a" descr="Audio Recording.m4a"/>
          <p:cNvPicPr>
            <a:picLocks noChangeAspect="0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6">
            <a:extLst/>
          </a:blip>
          <a:stretch>
            <a:fillRect/>
          </a:stretch>
        </p:blipFill>
        <p:spPr>
          <a:xfrm>
            <a:off x="12192000" y="68580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353333" fill="hold"/>
                                        <p:tgtEl>
                                          <p:spTgt spid="1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41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" name="120933421.jpg" descr="120933421.jpg"/>
          <p:cNvPicPr>
            <a:picLocks noChangeAspect="1"/>
          </p:cNvPicPr>
          <p:nvPr/>
        </p:nvPicPr>
        <p:blipFill>
          <a:blip r:embed="rId2">
            <a:alphaModFix amt="24881"/>
            <a:extLst/>
          </a:blip>
          <a:stretch>
            <a:fillRect/>
          </a:stretch>
        </p:blipFill>
        <p:spPr>
          <a:xfrm>
            <a:off x="0" y="-2244394"/>
            <a:ext cx="24384001" cy="16264130"/>
          </a:xfrm>
          <a:prstGeom prst="rect">
            <a:avLst/>
          </a:prstGeom>
          <a:ln w="12700">
            <a:miter lim="400000"/>
          </a:ln>
        </p:spPr>
      </p:pic>
      <p:sp>
        <p:nvSpPr>
          <p:cNvPr id="144" name="Annual Statistics"/>
          <p:cNvSpPr txBox="1"/>
          <p:nvPr>
            <p:ph type="title"/>
          </p:nvPr>
        </p:nvSpPr>
        <p:spPr>
          <a:xfrm>
            <a:off x="1689100" y="355600"/>
            <a:ext cx="14761428" cy="1131039"/>
          </a:xfrm>
          <a:prstGeom prst="rect">
            <a:avLst/>
          </a:prstGeom>
        </p:spPr>
        <p:txBody>
          <a:bodyPr/>
          <a:lstStyle>
            <a:lvl1pPr algn="l" defTabSz="487044">
              <a:defRPr sz="6607">
                <a:solidFill>
                  <a:srgbClr val="253543"/>
                </a:solidFill>
              </a:defRPr>
            </a:lvl1pPr>
          </a:lstStyle>
          <a:p>
            <a:pPr/>
            <a:r>
              <a:t>Annual Statistics</a:t>
            </a:r>
          </a:p>
        </p:txBody>
      </p:sp>
      <p:sp>
        <p:nvSpPr>
          <p:cNvPr id="145" name="$320 million spent yearly to dispose of junk mail…"/>
          <p:cNvSpPr txBox="1"/>
          <p:nvPr>
            <p:ph type="body" idx="1"/>
          </p:nvPr>
        </p:nvSpPr>
        <p:spPr>
          <a:xfrm>
            <a:off x="1689100" y="1638547"/>
            <a:ext cx="21005801" cy="12027520"/>
          </a:xfrm>
          <a:prstGeom prst="rect">
            <a:avLst/>
          </a:prstGeom>
        </p:spPr>
        <p:txBody>
          <a:bodyPr/>
          <a:lstStyle/>
          <a:p>
            <a:pPr marL="0" indent="0" defTabSz="348488">
              <a:spcBef>
                <a:spcPts val="0"/>
              </a:spcBef>
              <a:buSzTx/>
              <a:buNone/>
              <a:defRPr b="1" sz="3528">
                <a:solidFill>
                  <a:srgbClr val="253543"/>
                </a:solidFill>
              </a:defRPr>
            </a:pPr>
            <a:r>
              <a:t>$320 million spent yearly to dispose of junk mail</a:t>
            </a:r>
          </a:p>
          <a:p>
            <a:pPr marL="0" indent="0" defTabSz="348488">
              <a:spcBef>
                <a:spcPts val="0"/>
              </a:spcBef>
              <a:buSzTx/>
              <a:buNone/>
              <a:defRPr b="1" sz="3528">
                <a:solidFill>
                  <a:srgbClr val="253543"/>
                </a:solidFill>
              </a:defRPr>
            </a:pPr>
          </a:p>
          <a:p>
            <a:pPr marL="0" indent="0" defTabSz="348488">
              <a:spcBef>
                <a:spcPts val="0"/>
              </a:spcBef>
              <a:buSzTx/>
              <a:buNone/>
              <a:defRPr b="1" sz="3528">
                <a:solidFill>
                  <a:srgbClr val="253543"/>
                </a:solidFill>
              </a:defRPr>
            </a:pPr>
            <a:r>
              <a:t>100 million trees harvested</a:t>
            </a:r>
          </a:p>
          <a:p>
            <a:pPr marL="0" indent="0" defTabSz="348488">
              <a:spcBef>
                <a:spcPts val="0"/>
              </a:spcBef>
              <a:buSzTx/>
              <a:buNone/>
              <a:defRPr b="1" sz="3528">
                <a:solidFill>
                  <a:srgbClr val="253543"/>
                </a:solidFill>
              </a:defRPr>
            </a:pPr>
          </a:p>
          <a:p>
            <a:pPr marL="0" indent="0" defTabSz="348488">
              <a:spcBef>
                <a:spcPts val="0"/>
              </a:spcBef>
              <a:buSzTx/>
              <a:buNone/>
              <a:defRPr b="1" sz="3528">
                <a:solidFill>
                  <a:srgbClr val="253543"/>
                </a:solidFill>
              </a:defRPr>
            </a:pPr>
            <a:r>
              <a:t>28 million gallons of water used</a:t>
            </a:r>
          </a:p>
          <a:p>
            <a:pPr marL="0" indent="0" defTabSz="348488">
              <a:spcBef>
                <a:spcPts val="0"/>
              </a:spcBef>
              <a:buSzTx/>
              <a:buNone/>
              <a:defRPr b="1" sz="3528">
                <a:solidFill>
                  <a:srgbClr val="253543"/>
                </a:solidFill>
              </a:defRPr>
            </a:pPr>
          </a:p>
          <a:p>
            <a:pPr marL="0" indent="0" defTabSz="348488">
              <a:spcBef>
                <a:spcPts val="0"/>
              </a:spcBef>
              <a:buSzTx/>
              <a:buNone/>
              <a:defRPr b="1" sz="3528">
                <a:solidFill>
                  <a:srgbClr val="253543"/>
                </a:solidFill>
              </a:defRPr>
            </a:pPr>
            <a:r>
              <a:t>$550 million in transportation costs</a:t>
            </a:r>
          </a:p>
          <a:p>
            <a:pPr marL="0" indent="0" defTabSz="348488">
              <a:spcBef>
                <a:spcPts val="0"/>
              </a:spcBef>
              <a:buSzTx/>
              <a:buNone/>
              <a:defRPr b="1" sz="3528">
                <a:solidFill>
                  <a:srgbClr val="253543"/>
                </a:solidFill>
              </a:defRPr>
            </a:pPr>
          </a:p>
          <a:p>
            <a:pPr marL="0" indent="0" defTabSz="348488">
              <a:spcBef>
                <a:spcPts val="0"/>
              </a:spcBef>
              <a:buSzTx/>
              <a:buNone/>
              <a:defRPr b="1" sz="3528">
                <a:solidFill>
                  <a:srgbClr val="253543"/>
                </a:solidFill>
              </a:defRPr>
            </a:pPr>
            <a:r>
              <a:t>100 million trees = deforesting all of Rocky Mountain National Park every four months</a:t>
            </a:r>
          </a:p>
          <a:p>
            <a:pPr marL="0" indent="0" defTabSz="348488">
              <a:spcBef>
                <a:spcPts val="0"/>
              </a:spcBef>
              <a:buSzTx/>
              <a:buNone/>
              <a:defRPr b="1" sz="3528">
                <a:solidFill>
                  <a:srgbClr val="253543"/>
                </a:solidFill>
              </a:defRPr>
            </a:pPr>
          </a:p>
          <a:p>
            <a:pPr marL="0" indent="0" defTabSz="348488">
              <a:spcBef>
                <a:spcPts val="0"/>
              </a:spcBef>
              <a:buSzTx/>
              <a:buNone/>
              <a:defRPr b="1" sz="3528">
                <a:solidFill>
                  <a:srgbClr val="253543"/>
                </a:solidFill>
              </a:defRPr>
            </a:pPr>
            <a:r>
              <a:t>5.6 million tons of catalogs and other direct mail advertisements end up in U.S. landfills</a:t>
            </a:r>
          </a:p>
          <a:p>
            <a:pPr marL="0" indent="0" defTabSz="348488">
              <a:spcBef>
                <a:spcPts val="0"/>
              </a:spcBef>
              <a:buSzTx/>
              <a:buNone/>
              <a:defRPr b="1" sz="3528">
                <a:solidFill>
                  <a:srgbClr val="253543"/>
                </a:solidFill>
              </a:defRPr>
            </a:pPr>
          </a:p>
          <a:p>
            <a:pPr marL="0" indent="0" defTabSz="348488">
              <a:spcBef>
                <a:spcPts val="0"/>
              </a:spcBef>
              <a:buSzTx/>
              <a:buNone/>
              <a:defRPr b="1" sz="3528">
                <a:solidFill>
                  <a:srgbClr val="253543"/>
                </a:solidFill>
              </a:defRPr>
            </a:pPr>
            <a:r>
              <a:t>44% of junk mail is thrown away unopened, only 22% is recycled</a:t>
            </a:r>
          </a:p>
          <a:p>
            <a:pPr marL="0" indent="0" defTabSz="348488">
              <a:spcBef>
                <a:spcPts val="0"/>
              </a:spcBef>
              <a:buSzTx/>
              <a:buNone/>
              <a:defRPr b="1" sz="3528">
                <a:solidFill>
                  <a:srgbClr val="253543"/>
                </a:solidFill>
              </a:defRPr>
            </a:pPr>
          </a:p>
          <a:p>
            <a:pPr marL="0" indent="0" defTabSz="348488">
              <a:spcBef>
                <a:spcPts val="0"/>
              </a:spcBef>
              <a:buSzTx/>
              <a:buNone/>
              <a:defRPr b="1" sz="3528">
                <a:solidFill>
                  <a:srgbClr val="253543"/>
                </a:solidFill>
              </a:defRPr>
            </a:pPr>
            <a:r>
              <a:t>The average American household receives 848 pieces of junk mail per household, equal to 1.5 trees</a:t>
            </a:r>
          </a:p>
          <a:p>
            <a:pPr marL="0" indent="0" defTabSz="348488">
              <a:spcBef>
                <a:spcPts val="0"/>
              </a:spcBef>
              <a:buSzTx/>
              <a:buNone/>
              <a:defRPr b="1" sz="3528">
                <a:solidFill>
                  <a:srgbClr val="253543"/>
                </a:solidFill>
              </a:defRPr>
            </a:pPr>
          </a:p>
          <a:p>
            <a:pPr marL="0" indent="0" defTabSz="348488">
              <a:spcBef>
                <a:spcPts val="0"/>
              </a:spcBef>
              <a:buSzTx/>
              <a:buNone/>
              <a:defRPr b="1" sz="3528">
                <a:solidFill>
                  <a:srgbClr val="253543"/>
                </a:solidFill>
              </a:defRPr>
            </a:pPr>
            <a:r>
              <a:t>Junk mail manufacturing creates as much greenhouse gas emissions annually as 3.7 million cars</a:t>
            </a:r>
          </a:p>
          <a:p>
            <a:pPr marL="0" indent="0" defTabSz="348488">
              <a:spcBef>
                <a:spcPts val="0"/>
              </a:spcBef>
              <a:buSzTx/>
              <a:buNone/>
              <a:defRPr b="1" sz="3528">
                <a:solidFill>
                  <a:srgbClr val="253543"/>
                </a:solidFill>
              </a:defRPr>
            </a:pPr>
          </a:p>
          <a:p>
            <a:pPr marL="0" indent="0" defTabSz="348488">
              <a:spcBef>
                <a:spcPts val="0"/>
              </a:spcBef>
              <a:buSzTx/>
              <a:buNone/>
              <a:defRPr b="1" sz="3528">
                <a:solidFill>
                  <a:srgbClr val="253543"/>
                </a:solidFill>
              </a:defRPr>
            </a:pPr>
            <a:r>
              <a:t>Americans pay 370 million annually to dispose of junk mail that does not get recycled</a:t>
            </a:r>
          </a:p>
          <a:p>
            <a:pPr marL="0" indent="0" defTabSz="348488">
              <a:spcBef>
                <a:spcPts val="0"/>
              </a:spcBef>
              <a:buSzTx/>
              <a:buNone/>
              <a:defRPr b="1" sz="2450">
                <a:solidFill>
                  <a:srgbClr val="253543"/>
                </a:solidFill>
              </a:defRPr>
            </a:pPr>
          </a:p>
          <a:p>
            <a:pPr marL="0" indent="0" defTabSz="348488">
              <a:spcBef>
                <a:spcPts val="0"/>
              </a:spcBef>
              <a:buSzTx/>
              <a:buNone/>
              <a:defRPr sz="2450">
                <a:solidFill>
                  <a:srgbClr val="253543"/>
                </a:solidFill>
              </a:defRPr>
            </a:pPr>
            <a:r>
              <a:t>(Truth in Advertising 2012) &amp; (Cahn 2018)</a:t>
            </a:r>
          </a:p>
        </p:txBody>
      </p:sp>
      <p:pic>
        <p:nvPicPr>
          <p:cNvPr id="146" name="Audio Recording.m4a" descr="Audio Recording.m4a"/>
          <p:cNvPicPr>
            <a:picLocks noChangeAspect="0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5">
            <a:extLst/>
          </a:blip>
          <a:stretch>
            <a:fillRect/>
          </a:stretch>
        </p:blipFill>
        <p:spPr>
          <a:xfrm>
            <a:off x="12192000" y="68580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628333" fill="hold"/>
                                        <p:tgtEl>
                                          <p:spTgt spid="14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4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Direct Mail"/>
          <p:cNvSpPr txBox="1"/>
          <p:nvPr>
            <p:ph type="title"/>
          </p:nvPr>
        </p:nvSpPr>
        <p:spPr>
          <a:xfrm>
            <a:off x="757106" y="355600"/>
            <a:ext cx="21005801" cy="2286001"/>
          </a:xfrm>
          <a:prstGeom prst="rect">
            <a:avLst/>
          </a:prstGeom>
        </p:spPr>
        <p:txBody>
          <a:bodyPr/>
          <a:lstStyle>
            <a:lvl1pPr algn="l">
              <a:defRPr>
                <a:solidFill>
                  <a:srgbClr val="253543"/>
                </a:solidFill>
              </a:defRPr>
            </a:lvl1pPr>
          </a:lstStyle>
          <a:p>
            <a:pPr/>
            <a:r>
              <a:t>Direct Mail</a:t>
            </a:r>
          </a:p>
        </p:txBody>
      </p:sp>
      <p:sp>
        <p:nvSpPr>
          <p:cNvPr id="149" name="Double-click to edit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pic>
        <p:nvPicPr>
          <p:cNvPr id="150" name="PC4257-117_media-01.jpg" descr="PC4257-117_media-01.jpg"/>
          <p:cNvPicPr>
            <a:picLocks noChangeAspect="1"/>
          </p:cNvPicPr>
          <p:nvPr/>
        </p:nvPicPr>
        <p:blipFill>
          <a:blip r:embed="rId2">
            <a:extLst/>
          </a:blip>
          <a:srcRect l="936" t="14191" r="936" b="14191"/>
          <a:stretch>
            <a:fillRect/>
          </a:stretch>
        </p:blipFill>
        <p:spPr>
          <a:xfrm>
            <a:off x="1989904" y="2567148"/>
            <a:ext cx="12737404" cy="9296399"/>
          </a:xfrm>
          <a:prstGeom prst="rect">
            <a:avLst/>
          </a:prstGeom>
          <a:ln w="12700">
            <a:miter lim="400000"/>
          </a:ln>
        </p:spPr>
      </p:pic>
      <p:pic>
        <p:nvPicPr>
          <p:cNvPr id="151" name="560c5e90ecb15_thumb900.jpg" descr="560c5e90ecb15_thumb900.jp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314745" y="7078264"/>
            <a:ext cx="8718825" cy="6258179"/>
          </a:xfrm>
          <a:prstGeom prst="rect">
            <a:avLst/>
          </a:prstGeom>
          <a:ln w="12700">
            <a:miter lim="400000"/>
          </a:ln>
        </p:spPr>
      </p:pic>
      <p:pic>
        <p:nvPicPr>
          <p:cNvPr id="152" name="Postcard_Template_16_Front-1-1024x690.jpg" descr="Postcard_Template_16_Front-1-1024x690.jp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2452180" y="2271334"/>
            <a:ext cx="10679518" cy="7196160"/>
          </a:xfrm>
          <a:prstGeom prst="rect">
            <a:avLst/>
          </a:prstGeom>
          <a:ln w="12700">
            <a:miter lim="400000"/>
          </a:ln>
        </p:spPr>
      </p:pic>
      <p:pic>
        <p:nvPicPr>
          <p:cNvPr id="153" name="realtor-farming-postcards-ideas-748x530.jpeg" descr="realtor-farming-postcards-ideas-748x530.jpe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5145169" y="7118465"/>
            <a:ext cx="8718825" cy="6177777"/>
          </a:xfrm>
          <a:prstGeom prst="rect">
            <a:avLst/>
          </a:prstGeom>
          <a:ln w="12700">
            <a:miter lim="400000"/>
          </a:ln>
        </p:spPr>
      </p:pic>
      <p:pic>
        <p:nvPicPr>
          <p:cNvPr id="154" name="Audio Recording.m4a" descr="Audio Recording.m4a"/>
          <p:cNvPicPr>
            <a:picLocks noChangeAspect="0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8">
            <a:extLst/>
          </a:blip>
          <a:stretch>
            <a:fillRect/>
          </a:stretch>
        </p:blipFill>
        <p:spPr>
          <a:xfrm>
            <a:off x="12192000" y="68580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218333" fill="hold"/>
                                        <p:tgtEl>
                                          <p:spTgt spid="15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5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Double-click to edi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57" name="Double-click to edit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pic>
        <p:nvPicPr>
          <p:cNvPr id="158" name="how-to-sell-a-house-with-Opedoor.jpg" descr="how-to-sell-a-house-with-Opedoor.jp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1" y="-22538"/>
            <a:ext cx="24384001" cy="16256001"/>
          </a:xfrm>
          <a:prstGeom prst="rect">
            <a:avLst/>
          </a:prstGeom>
          <a:ln w="12700">
            <a:miter lim="400000"/>
          </a:ln>
        </p:spPr>
      </p:pic>
      <p:pic>
        <p:nvPicPr>
          <p:cNvPr id="159" name="Audio Recording.m4a" descr="Audio Recording.m4a"/>
          <p:cNvPicPr>
            <a:picLocks noChangeAspect="0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5">
            <a:extLst/>
          </a:blip>
          <a:stretch>
            <a:fillRect/>
          </a:stretch>
        </p:blipFill>
        <p:spPr>
          <a:xfrm>
            <a:off x="12192000" y="68580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250000" fill="hold"/>
                                        <p:tgtEl>
                                          <p:spTgt spid="15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5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1" name="social-media-mobile-icons-snapchat-facebook-instagram-ss-800x450-3-800x450.jpg" descr="social-media-mobile-icons-snapchat-facebook-instagram-ss-800x450-3-800x450.jpg"/>
          <p:cNvPicPr>
            <a:picLocks noChangeAspect="1"/>
          </p:cNvPicPr>
          <p:nvPr/>
        </p:nvPicPr>
        <p:blipFill>
          <a:blip r:embed="rId2">
            <a:alphaModFix amt="49538"/>
            <a:extLst/>
          </a:blip>
          <a:srcRect l="0" t="0" r="0" b="0"/>
          <a:stretch>
            <a:fillRect/>
          </a:stretch>
        </p:blipFill>
        <p:spPr>
          <a:xfrm>
            <a:off x="-29487" y="-24951"/>
            <a:ext cx="24472710" cy="13765902"/>
          </a:xfrm>
          <a:prstGeom prst="rect">
            <a:avLst/>
          </a:prstGeom>
          <a:ln w="12700">
            <a:miter lim="400000"/>
          </a:ln>
        </p:spPr>
      </p:pic>
      <p:sp>
        <p:nvSpPr>
          <p:cNvPr id="162" name="Challenges"/>
          <p:cNvSpPr txBox="1"/>
          <p:nvPr>
            <p:ph type="title"/>
          </p:nvPr>
        </p:nvSpPr>
        <p:spPr>
          <a:xfrm>
            <a:off x="-5196242" y="355599"/>
            <a:ext cx="21005801" cy="2286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253543"/>
                </a:solidFill>
              </a:defRPr>
            </a:lvl1pPr>
          </a:lstStyle>
          <a:p>
            <a:pPr/>
            <a:r>
              <a:t>Challenges</a:t>
            </a:r>
          </a:p>
        </p:txBody>
      </p:sp>
      <p:sp>
        <p:nvSpPr>
          <p:cNvPr id="163" name="“48% of all real estate firms cited keeping up with technology as one of the biggest challenges facing their firm in the next two years” (NAR 2020)"/>
          <p:cNvSpPr txBox="1"/>
          <p:nvPr>
            <p:ph type="body" idx="1"/>
          </p:nvPr>
        </p:nvSpPr>
        <p:spPr>
          <a:xfrm>
            <a:off x="1704063" y="3098800"/>
            <a:ext cx="21005801" cy="9296400"/>
          </a:xfrm>
          <a:prstGeom prst="rect">
            <a:avLst/>
          </a:prstGeom>
        </p:spPr>
        <p:txBody>
          <a:bodyPr/>
          <a:lstStyle/>
          <a:p>
            <a:pPr marL="0" indent="0" algn="ctr" defTabSz="457200">
              <a:spcBef>
                <a:spcPts val="0"/>
              </a:spcBef>
              <a:buSzTx/>
              <a:buNone/>
              <a:defRPr b="1" sz="7000">
                <a:solidFill>
                  <a:srgbClr val="253543"/>
                </a:solidFill>
              </a:defRPr>
            </a:pPr>
            <a:r>
              <a:t>“48% of all real estate firms cited keeping up with technology as one of the biggest challenges facing their firm in the next two years” </a:t>
            </a:r>
            <a:r>
              <a:rPr sz="3000"/>
              <a:t>(NAR 2020)</a:t>
            </a:r>
          </a:p>
        </p:txBody>
      </p:sp>
      <p:pic>
        <p:nvPicPr>
          <p:cNvPr id="164" name="Audio Recording.m4a" descr="Audio Recording.m4a"/>
          <p:cNvPicPr>
            <a:picLocks noChangeAspect="0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5">
            <a:extLst/>
          </a:blip>
          <a:stretch>
            <a:fillRect/>
          </a:stretch>
        </p:blipFill>
        <p:spPr>
          <a:xfrm>
            <a:off x="12192000" y="68580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690000" fill="hold"/>
                                        <p:tgtEl>
                                          <p:spTgt spid="16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6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6" name="san-antoniotexas-suburban-housing-development-neighborhood---aerial-view-176580616-5bd4be7546e0fb00266d3369.jpg" descr="san-antoniotexas-suburban-housing-development-neighborhood---aerial-view-176580616-5bd4be7546e0fb00266d3369.jpg"/>
          <p:cNvPicPr>
            <a:picLocks noChangeAspect="1"/>
          </p:cNvPicPr>
          <p:nvPr/>
        </p:nvPicPr>
        <p:blipFill>
          <a:blip r:embed="rId2">
            <a:alphaModFix amt="69668"/>
            <a:extLst/>
          </a:blip>
          <a:stretch>
            <a:fillRect/>
          </a:stretch>
        </p:blipFill>
        <p:spPr>
          <a:xfrm>
            <a:off x="350" y="-1"/>
            <a:ext cx="24383300" cy="13716001"/>
          </a:xfrm>
          <a:prstGeom prst="rect">
            <a:avLst/>
          </a:prstGeom>
          <a:ln w="12700">
            <a:miter lim="400000"/>
          </a:ln>
        </p:spPr>
      </p:pic>
      <p:sp>
        <p:nvSpPr>
          <p:cNvPr id="167" name="Changes"/>
          <p:cNvSpPr txBox="1"/>
          <p:nvPr>
            <p:ph type="title"/>
          </p:nvPr>
        </p:nvSpPr>
        <p:spPr>
          <a:xfrm>
            <a:off x="-6622763" y="355599"/>
            <a:ext cx="21005801" cy="2286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253543"/>
                </a:solidFill>
              </a:defRPr>
            </a:lvl1pPr>
          </a:lstStyle>
          <a:p>
            <a:pPr/>
            <a:r>
              <a:t>Changes</a:t>
            </a:r>
          </a:p>
        </p:txBody>
      </p:sp>
      <p:pic>
        <p:nvPicPr>
          <p:cNvPr id="168" name="Audio Recording.m4a" descr="Audio Recording.m4a"/>
          <p:cNvPicPr>
            <a:picLocks noChangeAspect="0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5">
            <a:extLst/>
          </a:blip>
          <a:stretch>
            <a:fillRect/>
          </a:stretch>
        </p:blipFill>
        <p:spPr>
          <a:xfrm>
            <a:off x="12319000" y="69850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5365000" fill="hold"/>
                                        <p:tgtEl>
                                          <p:spTgt spid="16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6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0" name="0.jpeg" descr="0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55910" y="-1815174"/>
            <a:ext cx="24495820" cy="16330547"/>
          </a:xfrm>
          <a:prstGeom prst="rect">
            <a:avLst/>
          </a:prstGeom>
          <a:ln w="12700">
            <a:miter lim="400000"/>
          </a:ln>
        </p:spPr>
      </p:pic>
      <p:sp>
        <p:nvSpPr>
          <p:cNvPr id="171" name="Conclusions"/>
          <p:cNvSpPr txBox="1"/>
          <p:nvPr>
            <p:ph type="title"/>
          </p:nvPr>
        </p:nvSpPr>
        <p:spPr>
          <a:xfrm>
            <a:off x="8897786" y="11197160"/>
            <a:ext cx="21005801" cy="2286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/>
            <a:r>
              <a:t>Conclusions</a:t>
            </a:r>
          </a:p>
        </p:txBody>
      </p:sp>
      <p:pic>
        <p:nvPicPr>
          <p:cNvPr id="172" name="Audio Recording.m4a" descr="Audio Recording.m4a"/>
          <p:cNvPicPr>
            <a:picLocks noChangeAspect="0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5">
            <a:extLst/>
          </a:blip>
          <a:stretch>
            <a:fillRect/>
          </a:stretch>
        </p:blipFill>
        <p:spPr>
          <a:xfrm>
            <a:off x="12192000" y="6858000"/>
            <a:ext cx="571500" cy="5715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966666" fill="hold"/>
                                        <p:tgtEl>
                                          <p:spTgt spid="17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7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Citation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algn="l">
              <a:defRPr>
                <a:solidFill>
                  <a:srgbClr val="253543"/>
                </a:solidFill>
              </a:defRPr>
            </a:lvl1pPr>
          </a:lstStyle>
          <a:p>
            <a:pPr/>
            <a:r>
              <a:t>Citations</a:t>
            </a:r>
          </a:p>
        </p:txBody>
      </p:sp>
      <p:sp>
        <p:nvSpPr>
          <p:cNvPr id="175" name="Cahn, L. (2018) ‘This Is How You Can Stop Getting So Much Junk Mail—for Good’, Yahoo, 29th January. Available at: https://www.yahoo.com/lifestyle/stop-getting-much-junk-mail-194615249.html (Accessed 16th June 2020).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0" indent="0" defTabSz="384047">
              <a:spcBef>
                <a:spcPts val="0"/>
              </a:spcBef>
              <a:buSzTx/>
              <a:buNone/>
              <a:defRPr sz="3359">
                <a:solidFill>
                  <a:srgbClr val="253543"/>
                </a:solidFill>
              </a:defRPr>
            </a:pPr>
            <a:r>
              <a:t>Cahn, L. (2018) ‘This Is How You Can Stop Getting So Much Junk Mail—for Good’, </a:t>
            </a:r>
            <a:r>
              <a:rPr i="1"/>
              <a:t>Yahoo,</a:t>
            </a:r>
            <a:r>
              <a:t> 29th January. Available at: https://www.yahoo.com/lifestyle/stop-getting-much-junk-mail-194615249.html (Accessed 16th June 2020).</a:t>
            </a:r>
          </a:p>
          <a:p>
            <a:pPr marL="0" indent="0" defTabSz="384047">
              <a:spcBef>
                <a:spcPts val="0"/>
              </a:spcBef>
              <a:buSzTx/>
              <a:buNone/>
              <a:defRPr sz="3359">
                <a:solidFill>
                  <a:srgbClr val="253543"/>
                </a:solidFill>
              </a:defRPr>
            </a:pPr>
          </a:p>
          <a:p>
            <a:pPr marL="0" indent="0" defTabSz="384047">
              <a:spcBef>
                <a:spcPts val="0"/>
              </a:spcBef>
              <a:buSzTx/>
              <a:buNone/>
              <a:defRPr sz="3359">
                <a:solidFill>
                  <a:srgbClr val="253543"/>
                </a:solidFill>
              </a:defRPr>
            </a:pPr>
            <a:r>
              <a:t>EPA (2020) ‘Lear About Sustainability’, </a:t>
            </a:r>
            <a:r>
              <a:rPr i="1"/>
              <a:t>United States Environmental Protection Agency,</a:t>
            </a:r>
            <a:r>
              <a:t> Available at: https://www.epa.gov/sustainability/learn-about-sustainability#what (Accessed 16th June 2020).</a:t>
            </a:r>
          </a:p>
          <a:p>
            <a:pPr marL="0" indent="0" defTabSz="384047">
              <a:spcBef>
                <a:spcPts val="0"/>
              </a:spcBef>
              <a:buSzTx/>
              <a:buNone/>
              <a:defRPr sz="3359">
                <a:solidFill>
                  <a:srgbClr val="253543"/>
                </a:solidFill>
              </a:defRPr>
            </a:pPr>
          </a:p>
          <a:p>
            <a:pPr marL="0" indent="0" defTabSz="384047">
              <a:spcBef>
                <a:spcPts val="0"/>
              </a:spcBef>
              <a:buSzTx/>
              <a:buNone/>
              <a:defRPr sz="3359">
                <a:solidFill>
                  <a:srgbClr val="253543"/>
                </a:solidFill>
              </a:defRPr>
            </a:pPr>
            <a:r>
              <a:t>NAR (2020) ‘Quick Real Estate Statistics’, </a:t>
            </a:r>
            <a:r>
              <a:rPr i="1"/>
              <a:t>National Association of Realtors,</a:t>
            </a:r>
            <a:r>
              <a:t> 19th May. Available at: https://www.nar.realtor/research-and-statistics/quick-real-estate-statistics (Accessed 18th June 2020).</a:t>
            </a:r>
          </a:p>
          <a:p>
            <a:pPr marL="0" indent="0" defTabSz="384047">
              <a:spcBef>
                <a:spcPts val="0"/>
              </a:spcBef>
              <a:buSzTx/>
              <a:buNone/>
              <a:defRPr sz="3359">
                <a:solidFill>
                  <a:srgbClr val="253543"/>
                </a:solidFill>
              </a:defRPr>
            </a:pPr>
          </a:p>
          <a:p>
            <a:pPr marL="0" indent="0" defTabSz="384047">
              <a:spcBef>
                <a:spcPts val="0"/>
              </a:spcBef>
              <a:buSzTx/>
              <a:buNone/>
              <a:defRPr sz="3359">
                <a:solidFill>
                  <a:srgbClr val="253543"/>
                </a:solidFill>
              </a:defRPr>
            </a:pPr>
            <a:r>
              <a:t>REAL Trends (2018) ‘How Much Do REALTORS Spend on Marketing Tools in 2018?’, </a:t>
            </a:r>
            <a:r>
              <a:rPr i="1"/>
              <a:t>REAL Trends,</a:t>
            </a:r>
            <a:r>
              <a:t> 3rd April. Available at: https://www.realtrends.com/blog/realtor-marketing-tools (Accessed 15th June 2020).</a:t>
            </a:r>
          </a:p>
          <a:p>
            <a:pPr marL="0" indent="0" defTabSz="384047">
              <a:spcBef>
                <a:spcPts val="0"/>
              </a:spcBef>
              <a:buSzTx/>
              <a:buNone/>
              <a:defRPr sz="3359">
                <a:solidFill>
                  <a:srgbClr val="253543"/>
                </a:solidFill>
              </a:defRPr>
            </a:pPr>
          </a:p>
          <a:p>
            <a:pPr marL="0" indent="0" defTabSz="384047">
              <a:spcBef>
                <a:spcPts val="0"/>
              </a:spcBef>
              <a:buSzTx/>
              <a:buNone/>
              <a:defRPr sz="3359">
                <a:solidFill>
                  <a:srgbClr val="253543"/>
                </a:solidFill>
              </a:defRPr>
            </a:pPr>
            <a:r>
              <a:t>Truth in Advertising (2012) ‘Junk Mail is Costly’, </a:t>
            </a:r>
            <a:r>
              <a:rPr i="1"/>
              <a:t>Truth in Advertising,</a:t>
            </a:r>
            <a:r>
              <a:t> 13th June. Available at: https://www.truthinadvertising.org/the-cost-of-junk-mail/ (Accessed 16th June 2020).</a:t>
            </a:r>
          </a:p>
          <a:p>
            <a:pPr marL="0" indent="0" defTabSz="384047">
              <a:spcBef>
                <a:spcPts val="0"/>
              </a:spcBef>
              <a:buSzTx/>
              <a:buNone/>
              <a:defRPr sz="3359">
                <a:solidFill>
                  <a:srgbClr val="253543"/>
                </a:solidFill>
              </a:defRPr>
            </a:pPr>
          </a:p>
          <a:p>
            <a:pPr marL="0" indent="0" defTabSz="384047">
              <a:spcBef>
                <a:spcPts val="0"/>
              </a:spcBef>
              <a:buSzTx/>
              <a:buNone/>
              <a:defRPr sz="3359">
                <a:solidFill>
                  <a:srgbClr val="253543"/>
                </a:solidFill>
              </a:defRPr>
            </a:pPr>
            <a:r>
              <a:t>UCLA (2020) ‘What is Sustainability’, </a:t>
            </a:r>
            <a:r>
              <a:rPr i="1"/>
              <a:t>UCLA Sustainability,</a:t>
            </a:r>
            <a:r>
              <a:t> Available at: https://www.sustain.ucla.edu/about-us/what-is-sustainability/ (Accessed 12th June 2020).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White">
  <a:themeElements>
    <a:clrScheme name="White">
      <a:dk1>
        <a:srgbClr val="000000"/>
      </a:dk1>
      <a:lt1>
        <a:srgbClr val="FFFFFF"/>
      </a:lt1>
      <a:dk2>
        <a:srgbClr val="5E5E5E"/>
      </a:dk2>
      <a:lt2>
        <a:srgbClr val="D5D5D5"/>
      </a:lt2>
      <a:accent1>
        <a:srgbClr val="00A2FF"/>
      </a:accent1>
      <a:accent2>
        <a:srgbClr val="16E7CF"/>
      </a:accent2>
      <a:accent3>
        <a:srgbClr val="61D836"/>
      </a:accent3>
      <a:accent4>
        <a:srgbClr val="FAE232"/>
      </a:accent4>
      <a:accent5>
        <a:srgbClr val="FF644E"/>
      </a:accent5>
      <a:accent6>
        <a:srgbClr val="EF5FA7"/>
      </a:accent6>
      <a:hlink>
        <a:srgbClr val="0000FF"/>
      </a:hlink>
      <a:folHlink>
        <a:srgbClr val="FF00FF"/>
      </a:folHlink>
    </a:clrScheme>
    <a:fontScheme name="White">
      <a:majorFont>
        <a:latin typeface="Helvetica Neue Medium"/>
        <a:ea typeface="Helvetica Neue Medium"/>
        <a:cs typeface="Helvetica Neue Medium"/>
      </a:majorFont>
      <a:minorFont>
        <a:latin typeface="Helvetica Neue Medium"/>
        <a:ea typeface="Helvetica Neue Medium"/>
        <a:cs typeface="Helvetica Neue Medium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0" tIns="0" rIns="0" bIns="0" numCol="1" spcCol="38100" rtlCol="0" anchor="ctr" upright="0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2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1" baseline="0" cap="none" i="0" spc="0" strike="noStrike" sz="30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Helvetica Neue"/>
            <a:ea typeface="Helvetica Neue"/>
            <a:cs typeface="Helvetica Neue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White">
  <a:themeElements>
    <a:clrScheme name="White">
      <a:dk1>
        <a:srgbClr val="000000"/>
      </a:dk1>
      <a:lt1>
        <a:srgbClr val="FFFFFF"/>
      </a:lt1>
      <a:dk2>
        <a:srgbClr val="5E5E5E"/>
      </a:dk2>
      <a:lt2>
        <a:srgbClr val="D5D5D5"/>
      </a:lt2>
      <a:accent1>
        <a:srgbClr val="00A2FF"/>
      </a:accent1>
      <a:accent2>
        <a:srgbClr val="16E7CF"/>
      </a:accent2>
      <a:accent3>
        <a:srgbClr val="61D836"/>
      </a:accent3>
      <a:accent4>
        <a:srgbClr val="FAE232"/>
      </a:accent4>
      <a:accent5>
        <a:srgbClr val="FF644E"/>
      </a:accent5>
      <a:accent6>
        <a:srgbClr val="EF5FA7"/>
      </a:accent6>
      <a:hlink>
        <a:srgbClr val="0000FF"/>
      </a:hlink>
      <a:folHlink>
        <a:srgbClr val="FF00FF"/>
      </a:folHlink>
    </a:clrScheme>
    <a:fontScheme name="White">
      <a:majorFont>
        <a:latin typeface="Helvetica Neue Medium"/>
        <a:ea typeface="Helvetica Neue Medium"/>
        <a:cs typeface="Helvetica Neue Medium"/>
      </a:majorFont>
      <a:minorFont>
        <a:latin typeface="Helvetica Neue Medium"/>
        <a:ea typeface="Helvetica Neue Medium"/>
        <a:cs typeface="Helvetica Neue Medium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0" tIns="0" rIns="0" bIns="0" numCol="1" spcCol="38100" rtlCol="0" anchor="ctr" upright="0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2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1" baseline="0" cap="none" i="0" spc="0" strike="noStrike" sz="30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Helvetica Neue"/>
            <a:ea typeface="Helvetica Neue"/>
            <a:cs typeface="Helvetica Neue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