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73" r:id="rId10"/>
    <p:sldId id="267" r:id="rId11"/>
    <p:sldId id="268" r:id="rId12"/>
    <p:sldId id="274" r:id="rId13"/>
    <p:sldId id="270" r:id="rId14"/>
    <p:sldId id="27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ea typeface="ＭＳ Ｐゴシック" charset="0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460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127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748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451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7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191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3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5" name="Straight Connector 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95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34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395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75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506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6745" y="1381458"/>
              <a:ext cx="877650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  <a:cs typeface="ＭＳ Ｐゴシック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charset="0"/>
                  <a:ea typeface="ＭＳ Ｐゴシック" charset="0"/>
                </a:defRPr>
              </a:lvl9pPr>
            </a:lstStyle>
            <a:p>
              <a:pPr eaLnBrk="1" hangingPunct="1">
                <a:defRPr/>
              </a:pPr>
              <a:r>
                <a:rPr lang="en-US" sz="5400" smtClean="0">
                  <a:solidFill>
                    <a:srgbClr val="DBA455"/>
                  </a:solidFill>
                  <a:latin typeface="Wingdings" charset="0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flipH="1" flipV="1">
              <a:off x="1813750" y="1926557"/>
              <a:ext cx="2469482" cy="1589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24424" y="1929735"/>
              <a:ext cx="2469482" cy="1589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80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tx2"/>
                </a:solidFill>
                <a:latin typeface="Arial" charset="0"/>
                <a:ea typeface="ＭＳ Ｐゴシック" charset="0"/>
                <a:cs typeface="+mn-cs"/>
              </a:defRPr>
            </a:lvl1pPr>
          </a:lstStyle>
          <a:p>
            <a:fld id="{8E6FB6C5-8541-46C8-8CE6-055EE0ED5C86}" type="datetimeFigureOut">
              <a:rPr lang="en-GB" smtClean="0"/>
              <a:pPr/>
              <a:t>15/05/2017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2"/>
                </a:solidFill>
                <a:latin typeface="Arial" charset="0"/>
                <a:ea typeface="ＭＳ Ｐゴシック" charset="0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chemeClr val="tx2"/>
                </a:solidFill>
              </a:defRPr>
            </a:lvl1pPr>
          </a:lstStyle>
          <a:p>
            <a:fld id="{F0D0E10E-D0A9-419E-8736-A981EBDB1E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085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400" kern="1200">
          <a:solidFill>
            <a:srgbClr val="262626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76288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"/>
        <a:defRPr sz="22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0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3pPr>
      <a:lvl4pPr marL="1508125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4pPr>
      <a:lvl5pPr marL="1828800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16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332656"/>
            <a:ext cx="6777318" cy="2736304"/>
          </a:xfrm>
        </p:spPr>
        <p:txBody>
          <a:bodyPr>
            <a:normAutofit/>
          </a:bodyPr>
          <a:lstStyle/>
          <a:p>
            <a:r>
              <a:rPr lang="en-US" altLang="en-US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Corporate  Citizenship, Social Responsibility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5187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dirty="0">
                <a:latin typeface="Garamond" pitchFamily="18" charset="0"/>
              </a:rPr>
              <a:t>I</a:t>
            </a:r>
            <a:r>
              <a:rPr lang="en-US" altLang="en-US" b="1" dirty="0" smtClean="0">
                <a:latin typeface="Garamond" pitchFamily="18" charset="0"/>
              </a:rPr>
              <a:t>nvolves responsibilities outside of making a profit and the key questions for corporations include: </a:t>
            </a:r>
          </a:p>
          <a:p>
            <a:pPr lvl="1">
              <a:buFontTx/>
              <a:buChar char="•"/>
            </a:pPr>
            <a:r>
              <a:rPr lang="en-US" altLang="en-US" sz="3200" b="1" dirty="0" smtClean="0">
                <a:latin typeface="Garamond" pitchFamily="18" charset="0"/>
              </a:rPr>
              <a:t>Does business have a social responsibility?</a:t>
            </a:r>
          </a:p>
          <a:p>
            <a:pPr lvl="1">
              <a:buFontTx/>
              <a:buChar char="•"/>
            </a:pPr>
            <a:r>
              <a:rPr lang="en-US" altLang="en-US" sz="3200" b="1" dirty="0" smtClean="0">
                <a:latin typeface="Garamond" pitchFamily="18" charset="0"/>
              </a:rPr>
              <a:t>If so, what is the extent and type of the responsibility?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156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</a:t>
            </a:r>
            <a:r>
              <a:rPr lang="en-US" altLang="en-US" dirty="0" smtClean="0"/>
              <a:t>impact of a company’s actions on society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Requires a manager to consider his acts in terms of a whole social system, and holds him responsible for the effects of his acts anywhere in that system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Preliminary definitions of CSR</a:t>
            </a:r>
            <a:br>
              <a:rPr lang="en-US" altLang="en-US" b="1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37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Corporate </a:t>
            </a:r>
            <a:r>
              <a:rPr lang="en-US" altLang="en-US" dirty="0" smtClean="0"/>
              <a:t>social </a:t>
            </a:r>
            <a:r>
              <a:rPr lang="en-US" altLang="en-US" i="1" dirty="0" smtClean="0">
                <a:solidFill>
                  <a:srgbClr val="FF0000"/>
                </a:solidFill>
              </a:rPr>
              <a:t>responsibility</a:t>
            </a:r>
            <a:r>
              <a:rPr lang="en-US" altLang="en-US" i="1" dirty="0" smtClean="0"/>
              <a:t> </a:t>
            </a:r>
            <a:r>
              <a:rPr lang="en-US" altLang="en-US" dirty="0" smtClean="0"/>
              <a:t>– emphasizes obligation and accountability to society</a:t>
            </a:r>
          </a:p>
          <a:p>
            <a:r>
              <a:rPr lang="en-US" altLang="en-US" dirty="0" smtClean="0"/>
              <a:t>Corporate social </a:t>
            </a:r>
            <a:r>
              <a:rPr lang="en-US" altLang="en-US" i="1" dirty="0" smtClean="0">
                <a:solidFill>
                  <a:srgbClr val="FF0000"/>
                </a:solidFill>
              </a:rPr>
              <a:t>responsiveness</a:t>
            </a:r>
            <a:r>
              <a:rPr lang="en-US" altLang="en-US" i="1" dirty="0" smtClean="0"/>
              <a:t> </a:t>
            </a:r>
            <a:r>
              <a:rPr lang="en-US" altLang="en-US" dirty="0" smtClean="0"/>
              <a:t>– emphasizes action, activity</a:t>
            </a:r>
          </a:p>
          <a:p>
            <a:r>
              <a:rPr lang="en-US" altLang="en-US" dirty="0" smtClean="0"/>
              <a:t>Corporate social </a:t>
            </a:r>
            <a:r>
              <a:rPr lang="en-US" altLang="en-US" i="1" dirty="0" smtClean="0">
                <a:solidFill>
                  <a:srgbClr val="FF0000"/>
                </a:solidFill>
              </a:rPr>
              <a:t>performance</a:t>
            </a:r>
            <a:r>
              <a:rPr lang="en-US" altLang="en-US" dirty="0" smtClean="0"/>
              <a:t> – emphasizes outcomes, results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b="1" dirty="0" smtClean="0"/>
              <a:t>Corporate Citizenship Concepts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419396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435280" cy="3849291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Criticism   - Increased concern for the Social Environment - A Changed  Social Contract -Business Assumption of Corporate Social Responsibility - Social Responsiveness, Social Performance, Corporate Citizenship - A More Satisfied Society -Fewer Factors Leading  to Business Criticism  - Increased Expectations Leading  to More Criticism.</a:t>
            </a:r>
          </a:p>
          <a:p>
            <a:pPr algn="ctr"/>
            <a:endParaRPr lang="en-US" altLang="en-US" dirty="0" smtClean="0"/>
          </a:p>
          <a:p>
            <a:endParaRPr lang="en-US" altLang="en-US" dirty="0" smtClean="0">
              <a:latin typeface="Garamond" pitchFamily="18" charset="0"/>
            </a:endParaRPr>
          </a:p>
          <a:p>
            <a:endParaRPr lang="en-US" altLang="en-US" dirty="0" smtClean="0">
              <a:latin typeface="Garamond" pitchFamily="18" charset="0"/>
            </a:endParaRPr>
          </a:p>
          <a:p>
            <a:endParaRPr lang="en-US" altLang="en-US" dirty="0" smtClean="0">
              <a:latin typeface="Garamond" pitchFamily="18" charset="0"/>
            </a:endParaRPr>
          </a:p>
          <a:p>
            <a:pPr algn="ctr"/>
            <a:endParaRPr lang="en-US" altLang="en-US" dirty="0" smtClean="0">
              <a:latin typeface="Garamond" pitchFamily="18" charset="0"/>
            </a:endParaRPr>
          </a:p>
          <a:p>
            <a:endParaRPr lang="en-US" altLang="en-US" dirty="0" smtClean="0">
              <a:latin typeface="Garamond" pitchFamily="18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b="1" dirty="0" smtClean="0">
                <a:latin typeface="+mj-lt"/>
              </a:rPr>
              <a:t>Business Criticism/ Social Response Cycle</a:t>
            </a:r>
            <a:r>
              <a:rPr lang="en-US" altLang="en-US" b="1" dirty="0" smtClean="0">
                <a:latin typeface="+mj-lt"/>
              </a:rPr>
              <a:t/>
            </a:r>
            <a:br>
              <a:rPr lang="en-US" altLang="en-US" b="1" dirty="0" smtClean="0">
                <a:latin typeface="+mj-lt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88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CSR </a:t>
            </a:r>
            <a:r>
              <a:rPr lang="en-US" altLang="en-US" dirty="0" smtClean="0"/>
              <a:t>considers the impact of the company’s actions on society (Bauer)</a:t>
            </a:r>
          </a:p>
          <a:p>
            <a:r>
              <a:rPr lang="en-US" altLang="en-US" dirty="0" smtClean="0"/>
              <a:t>CSR requires decision makers to take actions that protect and improve the welfare of society as a whole along with their own interests (Davis and </a:t>
            </a:r>
            <a:r>
              <a:rPr lang="en-US" altLang="en-US" dirty="0" err="1" smtClean="0"/>
              <a:t>Blomstrom</a:t>
            </a:r>
            <a:r>
              <a:rPr lang="en-US" altLang="en-US" dirty="0" smtClean="0"/>
              <a:t>)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Evolving Viewpoints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435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CSR </a:t>
            </a:r>
            <a:r>
              <a:rPr lang="en-US" altLang="en-US" dirty="0" smtClean="0"/>
              <a:t>mandates that the organisation has not only economic and legal obligations, but also certain responsibilities to society that extend beyond these obligations (McGuire)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Evolving Viewpoints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829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CSR </a:t>
            </a:r>
            <a:r>
              <a:rPr lang="en-US" altLang="en-US" dirty="0" smtClean="0"/>
              <a:t>relates primarily to achieving outcomes from organisational decisions concerning specific issues or problems, which by some normative standard have beneficial rather than adverse effects upon pertinent corporate stakeholders.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/>
              <a:t>Evolving Viewpoints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64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Carroll (1991) organized different corporate social responsibilities as a four-layered pyramid model and called it the pyramid of responsibilities</a:t>
            </a:r>
            <a:r>
              <a:rPr lang="en-US" dirty="0" smtClean="0"/>
              <a:t>.</a:t>
            </a:r>
          </a:p>
          <a:p>
            <a:r>
              <a:rPr lang="en-US" altLang="en-US" dirty="0"/>
              <a:t>CSR encompasses the economic, legal, ethical and discretionary (philanthropic) expectations that society has of organisations at a given point in time.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400" b="1" dirty="0"/>
              <a:t>Carroll’s Four Part Definition</a:t>
            </a:r>
            <a:r>
              <a:rPr lang="en-US" altLang="en-US" sz="4400" dirty="0"/>
              <a:t/>
            </a:r>
            <a:br>
              <a:rPr lang="en-US" altLang="en-US" sz="4400" dirty="0"/>
            </a:b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167249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940845"/>
              </p:ext>
            </p:extLst>
          </p:nvPr>
        </p:nvGraphicFramePr>
        <p:xfrm>
          <a:off x="698500" y="2247900"/>
          <a:ext cx="7746999" cy="4553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2333"/>
                <a:gridCol w="2582333"/>
                <a:gridCol w="2582333"/>
              </a:tblGrid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Responsibility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Societal Expectation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Examples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Economic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Be profitable.  Maximize sales, minimize costs, etc.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Legal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Obey laws and regulations.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Ethical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Expected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Do what is right, fair and just.</a:t>
                      </a:r>
                    </a:p>
                  </a:txBody>
                  <a:tcPr marL="86078" marR="86078" horzOverflow="overflow"/>
                </a:tc>
              </a:tr>
              <a:tr h="37084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Discretionary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(Philanthropic)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Desired/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Expected</a:t>
                      </a:r>
                    </a:p>
                  </a:txBody>
                  <a:tcPr marL="86078" marR="86078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SzPct val="100000"/>
                        <a:defRPr sz="28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SzPct val="100000"/>
                        <a:defRPr sz="24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buSzPct val="100000"/>
                        <a:defRPr sz="2000"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Pct val="100000"/>
                        <a:defRPr>
                          <a:solidFill>
                            <a:schemeClr val="tx1"/>
                          </a:solidFill>
                          <a:latin typeface="Garamond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Be a good corporate citizen.</a:t>
                      </a:r>
                    </a:p>
                  </a:txBody>
                  <a:tcPr marL="86078" marR="86078" horzOverflow="overflow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b="1" dirty="0" smtClean="0"/>
              <a:t>Carroll’s Four Part Definition</a:t>
            </a:r>
            <a:br>
              <a:rPr lang="en-US" altLang="en-US" sz="2800" b="1" dirty="0" smtClean="0"/>
            </a:br>
            <a:r>
              <a:rPr lang="en-US" altLang="en-US" sz="2800" b="1" dirty="0" smtClean="0"/>
              <a:t>Understanding the Four Components</a:t>
            </a:r>
            <a:r>
              <a:rPr lang="en-US" altLang="en-US" sz="2800" dirty="0" smtClean="0"/>
              <a:t/>
            </a:r>
            <a:br>
              <a:rPr lang="en-US" altLang="en-US" sz="2800" dirty="0" smtClean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91683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6800" y="2458244"/>
            <a:ext cx="7010400" cy="3457575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Pyramid of CSR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969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According to Carroll and </a:t>
            </a:r>
            <a:r>
              <a:rPr lang="en-US" dirty="0" err="1"/>
              <a:t>Buchholtz</a:t>
            </a:r>
            <a:r>
              <a:rPr lang="en-US" dirty="0"/>
              <a:t> (2003), the pyramid of responsibilities should be seen as a whole and the different parts should not be separated.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42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dirty="0" smtClean="0"/>
              <a:t>Demonstrate a commitment to society’s values and contribute to society’s social, environmental, and economic goals through action.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Insulate society from the negative impacts of  company operations, products and services.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Share benefits of company activities with key stakeholders as well as with shareholders.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Demonstrate that the company can make more money by doing the right thing.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200" b="1" dirty="0" smtClean="0"/>
              <a:t>Corporate Social Responsibility (CSR)</a:t>
            </a:r>
            <a:br>
              <a:rPr lang="en-US" altLang="en-US" sz="3200" b="1" dirty="0" smtClean="0"/>
            </a:br>
            <a:r>
              <a:rPr lang="en-US" altLang="en-US" sz="3200" b="1" dirty="0" smtClean="0"/>
              <a:t>Business Responsibilities in the 21</a:t>
            </a:r>
            <a:r>
              <a:rPr lang="en-US" altLang="en-US" sz="3200" b="1" baseline="30000" dirty="0" smtClean="0"/>
              <a:t>st</a:t>
            </a:r>
            <a:r>
              <a:rPr lang="en-US" altLang="en-US" sz="3200" b="1" dirty="0" smtClean="0"/>
              <a:t> Century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801767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hotel’s incorporate </a:t>
            </a:r>
            <a:r>
              <a:rPr lang="en-GB" smtClean="0"/>
              <a:t>CSR practices?</a:t>
            </a:r>
          </a:p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mean for the hotel industry?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4324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Hardcover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Harvard_Referencing_System</Template>
  <TotalTime>48</TotalTime>
  <Words>488</Words>
  <Application>Microsoft Office PowerPoint</Application>
  <PresentationFormat>On-screen Show (4:3)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MS PGothic</vt:lpstr>
      <vt:lpstr>MS PGothic</vt:lpstr>
      <vt:lpstr>Arial</vt:lpstr>
      <vt:lpstr>Book Antiqua</vt:lpstr>
      <vt:lpstr>Calibri</vt:lpstr>
      <vt:lpstr>Garamond</vt:lpstr>
      <vt:lpstr>Wingdings</vt:lpstr>
      <vt:lpstr>Hardcover</vt:lpstr>
      <vt:lpstr>Corporate  Citizenship, Social Responsibility</vt:lpstr>
      <vt:lpstr>PowerPoint Presentation</vt:lpstr>
      <vt:lpstr>Preliminary definitions of CSR </vt:lpstr>
      <vt:lpstr>Corporate Citizenship Concepts</vt:lpstr>
      <vt:lpstr>Business Criticism/ Social Response Cycle </vt:lpstr>
      <vt:lpstr>Evolving Viewpoints</vt:lpstr>
      <vt:lpstr>Evolving Viewpoints</vt:lpstr>
      <vt:lpstr>Evolving Viewpoints</vt:lpstr>
      <vt:lpstr>Carroll’s Four Part Definition </vt:lpstr>
      <vt:lpstr>Carroll’s Four Part Definition Understanding the Four Components </vt:lpstr>
      <vt:lpstr>Pyramid of CSR</vt:lpstr>
      <vt:lpstr>PowerPoint Presentation</vt:lpstr>
      <vt:lpstr>Corporate Social Responsibility (CSR) Business Responsibilities in the 21st Century</vt:lpstr>
      <vt:lpstr>What does this mean for the hotel industry?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 Citizenship, Social Responsibility, Responsiveness,  and Performance</dc:title>
  <dc:creator>bus-ao</dc:creator>
  <cp:lastModifiedBy>Marie Pitson</cp:lastModifiedBy>
  <cp:revision>9</cp:revision>
  <dcterms:created xsi:type="dcterms:W3CDTF">2015-02-27T10:23:22Z</dcterms:created>
  <dcterms:modified xsi:type="dcterms:W3CDTF">2017-05-15T07:21:14Z</dcterms:modified>
</cp:coreProperties>
</file>