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7" r:id="rId1"/>
  </p:sldMasterIdLst>
  <p:notesMasterIdLst>
    <p:notesMasterId r:id="rId17"/>
  </p:notes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623" autoAdjust="0"/>
  </p:normalViewPr>
  <p:slideViewPr>
    <p:cSldViewPr snapToGrid="0" snapToObjects="1">
      <p:cViewPr varScale="1">
        <p:scale>
          <a:sx n="48" d="100"/>
          <a:sy n="48" d="100"/>
        </p:scale>
        <p:origin x="201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3813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Long-term condition overview: Definitions, symptoms and aetiology.</a:t>
            </a:r>
          </a:p>
          <a:p>
            <a:r>
              <a:t>Arthritis is over 100 musculoskeletal conditions of joints, bones and connective tissue, which can be related to chronic pain, stiffness and swelling (Arthritis UK, 2024). The most common ones are Osteoarthritis (OA) and rheumatoid arthritis (RA). OA is a degenerative disorder that is characterised by the gradual loss of cartilages and structural changes in the joint, whereas RA is an autoimmune disorder that is distinguished by the recurrent synovial inflammation and joint erosion (NICE, 2022; NICE, 2018).</a:t>
            </a:r>
          </a:p>
          <a:p>
            <a:r>
              <a:t>The symptoms associated with it are usually painful joints during activities, reduced range of movement, morning stiffness, fatigue and functional impairment. The chronic arthritis pain tends to last longer than three months and has the biopsychosocial dimensions, which influence mobility, independence and mental wellbeing (NICE, 2022). Ageing, obesity, genetic predisposition, prior injury to the joint and female sex are considered a major risk factor (NICE, 2022; Arthritis UK, 2024).</a:t>
            </a:r>
          </a:p>
          <a:p>
            <a:r>
              <a:t>Health and Safety Executive (HSE) (2024) Key figures for Great Britain (2023/24) HSE. Available at: https://www.hse.gov.uk/statistics/overview.htm (Accessed: 5 November 2025).</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Arthritis is a term encompassing over 100 musculoskeletal conditions affecting joints, bones, and connective tissue, which can be characterized by chronic pain, stiffness, and swelling (Arthritis UK, 2024). The most common ones are Osteoarthritis (OA) and rheumatoid arthritis (RA). OA is a degenerative disorder that is characterised by the gradual loss of cartilage and structural changes in the joint, whereas RA is an autoimmune disorder that is distinguished by the recurrent synovial inflammation and joint erosion (NICE, 2022; NICE, 2018).</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symptoms associated with it are usually painful joints during activities, reduced range of movement, morning stiffness, fatigue, and functional impairment. Chronic arthritis pain typically persists for more than three months and has biopsychosocial dimensions, which impact mobility, independence, and mental well-being (NICE, 2022). Ageing, obesity, genetic predisposition, prior joint injury, and female sex are considered significant risk factors (NICE, 2022; Arthritis UK, 2024).</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the UK, arthritis or musculoskeletal disorders affect about 10 million individuals (or, to be more precise, one in six adults) (Arthritis UK, 2024). It is more common in older age and is more prevalent in women and in deprived regions. OA is associated with approximately one-third of adults aged 45 and older, and RA is associated with approximately 1% of the UK population (NICE, 2018).</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OA is among the ten leading causes of years lived with disability (YLDs) globally, and its prevalence is rising, more than 110 percent, between 1990 and 2021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Yang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2024). Worldwide ageing of the population and increasing obesity are factors that explain why community-based interventions should be sustainable.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Arthritis poses a significant socioeconomic challenge in terms of healthcare spending, productivity loss, and informal care. According to Arthritis UK (2024), the overall cost of OA and RA in the UK is expected to exceed £ 118 billion within the decade. Direct healthcare costs of those with uncontrolled OA pain are also four times increased as compared to matched controls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Martins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effect on the workforce is significant: in Great Britain, musculoskeletal disorders result in approximately 7.8 million working days lost every year (Health and Safety Executive [HSE], 2024). Arthritis patients are twice as likely to be unemployed compared to non-arthritis patients (Arthritis UK, 2024). The disease also affects mental health, family roles, and social participation (NICE, 2022). These results underscore the importance of focusing on holistic and preventive care.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Diagnosis depends on the type. In the case of OA, NICE (NG226, 2022) recommends a clinical diagnosis for adults aged 45 years and over with activity-related pain, and the absence of or brief-lasting morning stiffness, without the need for regular imaging. In possible RA, NICE (NG100, 2018) recommends the examination of rheumatoid factor (RF) and anti-CCP antibodies and X-rays of hands and feet. It refers a person to a rheumatologist immediately to prevent early interference with the disease's development through treatment.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baseline examination must also include pain severity (VAS or NRS), function (e.g., HAQ score), mood, sleep, and comorbidities, adopting a biopsychosocial perspective on chronic pain (NICE, 2022). Early identification and cross-functional examination are essential to the long-term results.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Core treatments, which involve non-pharmacological interventions, form the priority of OA management (NICE NG226, 2022): therapeutic exercise, weight management, education, and support. Strong opioids should be avoided, and pharmacological alternatives, including topical and oral NSAIDs, are added.</a:t>
            </a:r>
          </a:p>
          <a:p>
            <a:pPr marL="0" marR="0" lvl="0" indent="0" algn="just" defTabSz="914400" rtl="0" eaLnBrk="1" fontAlgn="auto" latinLnBrk="0" hangingPunct="1">
              <a:lnSpc>
                <a:spcPct val="107000"/>
              </a:lnSpc>
              <a:spcBef>
                <a:spcPts val="0"/>
              </a:spcBef>
              <a:spcAft>
                <a:spcPts val="80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management of RA (NICE NG100, 2018; updated 2024) follows a treat-to-target approach, utilizing traditional DMARDs (e.g., methotrexate), progressing to biologics or targeted synthetic DMARDs, with periodic monitoring and consultation.</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Biopsychosocial Model and the NHS Comprehensive Model of Personalised Care (CMPC), which has six evidence-based elements (shared decision-making, personalised care planning, supported self-management, social prescribing, personalised health budgets, and digital enablement), are examples of practice frameworks (NHS England, 2019). The use of such frameworks, in the form of integrated community MSK services, enhances patient-</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centered</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outcomes and self-efficacy.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UK treatments include physiotherapy, CBT, exercise, NSAIDs, DMARDs, and joint replacement. Combination of </a:t>
            </a:r>
            <a:r>
              <a:rPr dirty="0" err="1"/>
              <a:t>behavioural</a:t>
            </a:r>
            <a:r>
              <a:rPr dirty="0"/>
              <a:t> and medical treatments gives best long-term results (NICE, 2022).</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multidisciplinary approach, combining pharmacological and </a:t>
            </a:r>
            <a:r>
              <a:rPr lang="en-US" dirty="0" err="1"/>
              <a:t>behavioural</a:t>
            </a:r>
            <a:r>
              <a:rPr lang="en-US" dirty="0"/>
              <a:t> therapy, provides the most </a:t>
            </a:r>
            <a:r>
              <a:rPr lang="en-US" dirty="0" err="1"/>
              <a:t>favourable</a:t>
            </a:r>
            <a:r>
              <a:rPr lang="en-US" dirty="0"/>
              <a:t> long-term results.</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Arthritis patients are usually comorbid with cardiovascular disease, type 2 diabetes, depression, anxiety, and obesity. More than 60 percent of patients with OA also experience at least one other long-term condition, and it is more than twice as likely that they have≥3 comorbidities than those without OA (</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Watt and Wise, 2021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Comorbidities make treatment more complicated, e.g., NSAIDs cause GI/CVDs; depression decreases compliance with exercise programmes. Co-ordinated and integrated care in both physical and mental health services is thus necessary (NICE, 2022).</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Modifiable lifestyle changes are covered by primary prevention, including maintaining a healthy weight, engaging in regular exercise, preventing joint injuries, and quitting smoking (Arthritis UK, 2024).</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Secondary prevention focuses on early detection and timely treatment to prevent exacerbation, particularly the use of DMARDs at an early stage in RA and the use of physiotherapy at an early stage in OA (NICE, 2018; NICE, 2022).</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Tertiary prevention is based on rehabilitation, assisted self-management, professional support, and community participation to preserve functioning and minimise disability (NHS England, 2019). Preventive measures align with the public health agendas of healthy aging and musculoskeletal health.</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Co-productive care entails collaboration between clinicians and patients as equals. Among the essential skills to consider are communication, empathy, active listening, shared decision-making, motivational interviewing, and teamwork. The significant values include respect, autonomy, equity, and cultural sensitivity (NHS England, 2019). Practitioners must promote patient involvement in managing their condition and ensure that care plans are tailored to personal objectives and needs.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obstacles are time constraints, disjointed services, and health literacy. To address these needs, training in approaches to personalised care, the use of link workers to facilitate social prescribing, and the integration of digital support tools are required (NICE, 2022; NHS England, 2019).</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gn="just">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Incorporation of such elements in primary and community MSK pathways will empower patients, minimize the burden of chronic pain, and maximize quality of life (NHS England, 2019; NICE, 2022).</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Comprehensive, patient-</a:t>
            </a:r>
            <a:r>
              <a:rPr dirty="0" err="1"/>
              <a:t>centred</a:t>
            </a:r>
            <a:r>
              <a:rPr dirty="0"/>
              <a:t> management improves quality of life, reduces disability, and ensures sustainable, preventive arthritis care through evidence-based frameworks.</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Tree>
    <p:extLst>
      <p:ext uri="{BB962C8B-B14F-4D97-AF65-F5344CB8AC3E}">
        <p14:creationId xmlns:p14="http://schemas.microsoft.com/office/powerpoint/2010/main" val="4071943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95815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29031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9652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31036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69956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5945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62050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6443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8691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65452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6598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76029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514427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890413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992302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98245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11/8/2025</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60485968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Chronic Pain (Arthritis)</a:t>
            </a:r>
          </a:p>
        </p:txBody>
      </p:sp>
      <p:sp>
        <p:nvSpPr>
          <p:cNvPr id="3" name="Content Placeholder 2"/>
          <p:cNvSpPr>
            <a:spLocks noGrp="1"/>
          </p:cNvSpPr>
          <p:nvPr>
            <p:ph idx="1"/>
          </p:nvPr>
        </p:nvSpPr>
        <p:spPr/>
        <p:txBody>
          <a:bodyPr>
            <a:normAutofit/>
          </a:bodyPr>
          <a:lstStyle/>
          <a:p>
            <a:pPr marL="0" indent="0">
              <a:buNone/>
            </a:pP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ea typeface="Arial" panose="020B0604020202020204" pitchFamily="34" charset="0"/>
              </a:rPr>
              <a:t>Module code: LCHS 7003</a:t>
            </a:r>
          </a:p>
          <a:p>
            <a:r>
              <a:rPr lang="en-US" b="1" dirty="0">
                <a:latin typeface="Arial" panose="020B0604020202020204" pitchFamily="34" charset="0"/>
                <a:ea typeface="Arial" panose="020B0604020202020204" pitchFamily="34" charset="0"/>
              </a:rPr>
              <a:t>Name: Muhammad Arshad </a:t>
            </a:r>
            <a:r>
              <a:rPr lang="en-US" b="1" dirty="0" err="1">
                <a:latin typeface="Arial" panose="020B0604020202020204" pitchFamily="34" charset="0"/>
                <a:ea typeface="Arial" panose="020B0604020202020204" pitchFamily="34" charset="0"/>
              </a:rPr>
              <a:t>Javed</a:t>
            </a:r>
            <a:r>
              <a:rPr lang="en-US" b="1" dirty="0">
                <a:latin typeface="Arial" panose="020B0604020202020204" pitchFamily="34" charset="0"/>
                <a:ea typeface="Arial" panose="020B0604020202020204" pitchFamily="34" charset="0"/>
              </a:rPr>
              <a:t> </a:t>
            </a:r>
          </a:p>
          <a:p>
            <a:r>
              <a:rPr lang="en-US" b="1" dirty="0">
                <a:latin typeface="Arial" panose="020B0604020202020204" pitchFamily="34" charset="0"/>
                <a:ea typeface="Arial" panose="020B0604020202020204" pitchFamily="34" charset="0"/>
              </a:rPr>
              <a:t>Student ID: 2437694</a:t>
            </a:r>
          </a:p>
          <a:p>
            <a:r>
              <a:rPr lang="en-US" b="1" dirty="0">
                <a:latin typeface="Arial" panose="020B0604020202020204" pitchFamily="34" charset="0"/>
                <a:ea typeface="Arial" panose="020B0604020202020204" pitchFamily="34" charset="0"/>
              </a:rPr>
              <a:t>Lecturer's Name: </a:t>
            </a:r>
            <a:r>
              <a:rPr lang="en-US" b="1" dirty="0" err="1">
                <a:latin typeface="Arial" panose="020B0604020202020204" pitchFamily="34" charset="0"/>
                <a:ea typeface="Arial" panose="020B0604020202020204" pitchFamily="34" charset="0"/>
              </a:rPr>
              <a:t>Aishat</a:t>
            </a:r>
            <a:r>
              <a:rPr lang="en-US" b="1" dirty="0">
                <a:latin typeface="Arial" panose="020B0604020202020204" pitchFamily="34" charset="0"/>
                <a:ea typeface="Arial" panose="020B0604020202020204" pitchFamily="34" charset="0"/>
              </a:rPr>
              <a:t> </a:t>
            </a:r>
            <a:r>
              <a:rPr lang="en-US" b="1" dirty="0" err="1">
                <a:latin typeface="Arial" panose="020B0604020202020204" pitchFamily="34" charset="0"/>
                <a:ea typeface="Arial" panose="020B0604020202020204" pitchFamily="34" charset="0"/>
              </a:rPr>
              <a:t>Bakre</a:t>
            </a:r>
            <a:r>
              <a:rPr lang="en-US" b="1" dirty="0">
                <a:latin typeface="Arial" panose="020B0604020202020204" pitchFamily="34" charset="0"/>
                <a:ea typeface="Arial" panose="020B0604020202020204" pitchFamily="34" charset="0"/>
              </a:rPr>
              <a:t>.</a:t>
            </a:r>
          </a:p>
          <a:p>
            <a:r>
              <a:rPr lang="en-US" b="1" dirty="0">
                <a:latin typeface="Arial" panose="020B0604020202020204" pitchFamily="34" charset="0"/>
                <a:ea typeface="Arial" panose="020B0604020202020204" pitchFamily="34" charset="0"/>
              </a:rPr>
              <a:t>Title: Component:2 Long Term Condition Management of Chronic Pain (Arthritis)</a:t>
            </a: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F692643-1E07-E501-75BB-7B3C2AFE9736}"/>
              </a:ext>
            </a:extLst>
          </p:cNvPr>
          <p:cNvPicPr>
            <a:picLocks noChangeAspect="1"/>
          </p:cNvPicPr>
          <p:nvPr/>
        </p:nvPicPr>
        <p:blipFill>
          <a:blip r:embed="rId3"/>
          <a:stretch>
            <a:fillRect/>
          </a:stretch>
        </p:blipFill>
        <p:spPr>
          <a:xfrm>
            <a:off x="4819649" y="2160590"/>
            <a:ext cx="2686051" cy="197326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Arthritis: Overview</a:t>
            </a:r>
          </a:p>
        </p:txBody>
      </p:sp>
      <p:sp>
        <p:nvSpPr>
          <p:cNvPr id="3" name="Content Placeholder 2"/>
          <p:cNvSpPr>
            <a:spLocks noGrp="1"/>
          </p:cNvSpPr>
          <p:nvPr>
            <p:ph idx="1"/>
          </p:nvPr>
        </p:nvSpPr>
        <p:spPr>
          <a:xfrm>
            <a:off x="609598" y="3098361"/>
            <a:ext cx="6347714" cy="2896040"/>
          </a:xfrm>
        </p:spPr>
        <p:txBody>
          <a:bodyPr/>
          <a:lstStyle/>
          <a:p>
            <a:r>
              <a:rPr dirty="0">
                <a:latin typeface="Arial" panose="020B0604020202020204" pitchFamily="34" charset="0"/>
                <a:cs typeface="Arial" panose="020B0604020202020204" pitchFamily="34" charset="0"/>
              </a:rPr>
              <a:t>Arthritis refers to over 100 musculoskeletal conditions affecting joints, bones, and connective tissue. </a:t>
            </a:r>
            <a:endParaRPr lang="en-US" dirty="0">
              <a:latin typeface="Arial" panose="020B0604020202020204" pitchFamily="34" charset="0"/>
              <a:cs typeface="Arial" panose="020B0604020202020204" pitchFamily="34" charset="0"/>
            </a:endParaRPr>
          </a:p>
          <a:p>
            <a:r>
              <a:rPr dirty="0" err="1">
                <a:latin typeface="Arial" panose="020B0604020202020204" pitchFamily="34" charset="0"/>
                <a:cs typeface="Arial" panose="020B0604020202020204" pitchFamily="34" charset="0"/>
              </a:rPr>
              <a:t>Characterised</a:t>
            </a:r>
            <a:r>
              <a:rPr dirty="0">
                <a:latin typeface="Arial" panose="020B0604020202020204" pitchFamily="34" charset="0"/>
                <a:cs typeface="Arial" panose="020B0604020202020204" pitchFamily="34" charset="0"/>
              </a:rPr>
              <a:t> by pain, stiffness, and swelling (Arthritis UK, 2024).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Common types include Osteoarthritis (OA) and Rheumatoid Arthritis (RA).</a:t>
            </a:r>
          </a:p>
        </p:txBody>
      </p:sp>
      <p:pic>
        <p:nvPicPr>
          <p:cNvPr id="4" name="Picture 2" descr="Arthritis - Symptoms and causes - Mayo Clinic">
            <a:extLst>
              <a:ext uri="{FF2B5EF4-FFF2-40B4-BE49-F238E27FC236}">
                <a16:creationId xmlns:a16="http://schemas.microsoft.com/office/drawing/2014/main" id="{A5C000E0-43FF-B787-FDA6-34483E6D4C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718050" y="609600"/>
            <a:ext cx="4127500" cy="24490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Types, Symptoms and </a:t>
            </a:r>
            <a:r>
              <a:rPr dirty="0" err="1">
                <a:latin typeface="Arial" panose="020B0604020202020204" pitchFamily="34" charset="0"/>
                <a:cs typeface="Arial" panose="020B0604020202020204" pitchFamily="34" charset="0"/>
              </a:rPr>
              <a:t>Aetiology</a:t>
            </a:r>
            <a:endParaRPr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599" y="2160590"/>
            <a:ext cx="4953001" cy="3880773"/>
          </a:xfrm>
        </p:spPr>
        <p:txBody>
          <a:bodyPr/>
          <a:lstStyle/>
          <a:p>
            <a:r>
              <a:rPr dirty="0">
                <a:latin typeface="Arial" panose="020B0604020202020204" pitchFamily="34" charset="0"/>
                <a:cs typeface="Arial" panose="020B0604020202020204" pitchFamily="34" charset="0"/>
              </a:rPr>
              <a:t>OA involves cartilage loss and joint degeneration; RA is autoimmune with synovial inflammation.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Symptoms include pain during movement, stiffness, fatigue, reduced mobility, and functional impairment (NICE, 2022).</a:t>
            </a:r>
          </a:p>
        </p:txBody>
      </p:sp>
      <p:pic>
        <p:nvPicPr>
          <p:cNvPr id="1026" name="Picture 2" descr="Arthritis in Foot &amp; Ankle: Symptoms, Causes &amp; Treatment">
            <a:extLst>
              <a:ext uri="{FF2B5EF4-FFF2-40B4-BE49-F238E27FC236}">
                <a16:creationId xmlns:a16="http://schemas.microsoft.com/office/drawing/2014/main" id="{61000D94-7728-D636-E8DB-58A5786E15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750812" y="1195286"/>
            <a:ext cx="3044825" cy="505311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Prevalence in the UK and Worldwide</a:t>
            </a:r>
          </a:p>
        </p:txBody>
      </p:sp>
      <p:sp>
        <p:nvSpPr>
          <p:cNvPr id="3" name="Content Placeholder 2"/>
          <p:cNvSpPr>
            <a:spLocks noGrp="1"/>
          </p:cNvSpPr>
          <p:nvPr>
            <p:ph idx="1"/>
          </p:nvPr>
        </p:nvSpPr>
        <p:spPr/>
        <p:txBody>
          <a:bodyPr/>
          <a:lstStyle/>
          <a:p>
            <a:r>
              <a:rPr dirty="0">
                <a:latin typeface="Arial" panose="020B0604020202020204" pitchFamily="34" charset="0"/>
                <a:cs typeface="Arial" panose="020B0604020202020204" pitchFamily="34" charset="0"/>
              </a:rPr>
              <a:t>Arthritis affects about 10 million UK adults.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OA impacts 1/3 of people aged 45+, while RA affects about 1% of the population.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Globally, OA prevalence increased by 110% between 1990 and 2021 (Yang et al.,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Economic and Social Burden</a:t>
            </a:r>
          </a:p>
        </p:txBody>
      </p:sp>
      <p:sp>
        <p:nvSpPr>
          <p:cNvPr id="3" name="Content Placeholder 2"/>
          <p:cNvSpPr>
            <a:spLocks noGrp="1"/>
          </p:cNvSpPr>
          <p:nvPr>
            <p:ph idx="1"/>
          </p:nvPr>
        </p:nvSpPr>
        <p:spPr/>
        <p:txBody>
          <a:bodyPr/>
          <a:lstStyle/>
          <a:p>
            <a:r>
              <a:rPr dirty="0">
                <a:latin typeface="Arial" panose="020B0604020202020204" pitchFamily="34" charset="0"/>
                <a:cs typeface="Arial" panose="020B0604020202020204" pitchFamily="34" charset="0"/>
              </a:rPr>
              <a:t>Arthritis costs the UK economy over £118 billion within the decade.</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a:t>
            </a:r>
            <a:r>
              <a:rPr dirty="0">
                <a:latin typeface="Arial" panose="020B0604020202020204" pitchFamily="34" charset="0"/>
                <a:cs typeface="Arial" panose="020B0604020202020204" pitchFamily="34" charset="0"/>
              </a:rPr>
              <a:t>auses major loss in productivity with 7.8 million working days lost yearly.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Mental health and social roles are also significantly affected (Arthritis UK, 2024; HSE,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Diagnosis and Initial Assessment</a:t>
            </a:r>
          </a:p>
        </p:txBody>
      </p:sp>
      <p:sp>
        <p:nvSpPr>
          <p:cNvPr id="3" name="Content Placeholder 2"/>
          <p:cNvSpPr>
            <a:spLocks noGrp="1"/>
          </p:cNvSpPr>
          <p:nvPr>
            <p:ph idx="1"/>
          </p:nvPr>
        </p:nvSpPr>
        <p:spPr/>
        <p:txBody>
          <a:bodyPr/>
          <a:lstStyle/>
          <a:p>
            <a:r>
              <a:rPr dirty="0">
                <a:latin typeface="Arial" panose="020B0604020202020204" pitchFamily="34" charset="0"/>
                <a:cs typeface="Arial" panose="020B0604020202020204" pitchFamily="34" charset="0"/>
              </a:rPr>
              <a:t>Diagnosis of OA is clinical for adults 45+ with activity pain and short stiffness.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For RA, rheumatoid factor and anti-CCP tests are recommended with X-rays and rheumatologist referral (NICE, 2018;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Management (NICE Guidelines)</a:t>
            </a:r>
          </a:p>
        </p:txBody>
      </p:sp>
      <p:sp>
        <p:nvSpPr>
          <p:cNvPr id="3" name="Content Placeholder 2"/>
          <p:cNvSpPr>
            <a:spLocks noGrp="1"/>
          </p:cNvSpPr>
          <p:nvPr>
            <p:ph idx="1"/>
          </p:nvPr>
        </p:nvSpPr>
        <p:spPr>
          <a:xfrm>
            <a:off x="609599" y="2160590"/>
            <a:ext cx="3962401" cy="3880773"/>
          </a:xfrm>
        </p:spPr>
        <p:txBody>
          <a:bodyPr/>
          <a:lstStyle/>
          <a:p>
            <a:r>
              <a:rPr dirty="0">
                <a:latin typeface="Arial" panose="020B0604020202020204" pitchFamily="34" charset="0"/>
                <a:cs typeface="Arial" panose="020B0604020202020204" pitchFamily="34" charset="0"/>
              </a:rPr>
              <a:t>OA management: exercise, education, weight control; avoid opioids.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RA management: DMARDs, biologics, treat-to-target approach (NICE, 2018; 2022).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Early intervention prevents progression.</a:t>
            </a:r>
          </a:p>
        </p:txBody>
      </p:sp>
      <p:pic>
        <p:nvPicPr>
          <p:cNvPr id="2050" name="Picture 2" descr="Frontiers | Recent advances in the management of knee osteoarthritis: a  narrative review">
            <a:extLst>
              <a:ext uri="{FF2B5EF4-FFF2-40B4-BE49-F238E27FC236}">
                <a16:creationId xmlns:a16="http://schemas.microsoft.com/office/drawing/2014/main" id="{E773FFB2-ACE9-8087-96E3-F245E6C82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431262"/>
            <a:ext cx="4499007" cy="37376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Models and Frameworks in Practice</a:t>
            </a:r>
          </a:p>
        </p:txBody>
      </p:sp>
      <p:sp>
        <p:nvSpPr>
          <p:cNvPr id="3" name="Content Placeholder 2"/>
          <p:cNvSpPr>
            <a:spLocks noGrp="1"/>
          </p:cNvSpPr>
          <p:nvPr>
            <p:ph idx="1"/>
          </p:nvPr>
        </p:nvSpPr>
        <p:spPr>
          <a:xfrm>
            <a:off x="609599" y="2160590"/>
            <a:ext cx="4064000" cy="3880773"/>
          </a:xfrm>
        </p:spPr>
        <p:txBody>
          <a:bodyPr/>
          <a:lstStyle/>
          <a:p>
            <a:r>
              <a:rPr dirty="0">
                <a:latin typeface="Arial" panose="020B0604020202020204" pitchFamily="34" charset="0"/>
                <a:cs typeface="Arial" panose="020B0604020202020204" pitchFamily="34" charset="0"/>
              </a:rPr>
              <a:t>NHS Comprehensive Model of </a:t>
            </a:r>
            <a:r>
              <a:rPr dirty="0" err="1">
                <a:latin typeface="Arial" panose="020B0604020202020204" pitchFamily="34" charset="0"/>
                <a:cs typeface="Arial" panose="020B0604020202020204" pitchFamily="34" charset="0"/>
              </a:rPr>
              <a:t>Personalised</a:t>
            </a:r>
            <a:r>
              <a:rPr dirty="0">
                <a:latin typeface="Arial" panose="020B0604020202020204" pitchFamily="34" charset="0"/>
                <a:cs typeface="Arial" panose="020B0604020202020204" pitchFamily="34" charset="0"/>
              </a:rPr>
              <a:t> Care (CMPC) and Biopsychosocial Model support integrated community MSK services.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Six CMPC elements: shared decision-making, care planning, self-management, social prescribing, budgets, and digital tools.</a:t>
            </a:r>
          </a:p>
        </p:txBody>
      </p:sp>
      <p:pic>
        <p:nvPicPr>
          <p:cNvPr id="3074" name="Picture 2" descr="Biopsychosocial (BPS) Model - Brookbush Institute">
            <a:extLst>
              <a:ext uri="{FF2B5EF4-FFF2-40B4-BE49-F238E27FC236}">
                <a16:creationId xmlns:a16="http://schemas.microsoft.com/office/drawing/2014/main" id="{B54A5303-862A-ED61-1D97-2564D38641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5312" y="1706140"/>
            <a:ext cx="4064000" cy="36643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Treatment Options in the UK</a:t>
            </a:r>
          </a:p>
        </p:txBody>
      </p:sp>
      <p:sp>
        <p:nvSpPr>
          <p:cNvPr id="3" name="Content Placeholder 2"/>
          <p:cNvSpPr>
            <a:spLocks noGrp="1"/>
          </p:cNvSpPr>
          <p:nvPr>
            <p:ph idx="1"/>
          </p:nvPr>
        </p:nvSpPr>
        <p:spPr>
          <a:xfrm>
            <a:off x="279396" y="1792290"/>
            <a:ext cx="4406902" cy="4316410"/>
          </a:xfrm>
        </p:spPr>
        <p:txBody>
          <a:bodyPr>
            <a:normAutofit fontScale="92500" lnSpcReduction="10000"/>
          </a:bodyPr>
          <a:lstStyle/>
          <a:p>
            <a:r>
              <a:rPr lang="en-US" b="1" dirty="0">
                <a:latin typeface="Arial" panose="020B0604020202020204" pitchFamily="34" charset="0"/>
                <a:cs typeface="Arial" panose="020B0604020202020204" pitchFamily="34" charset="0"/>
              </a:rPr>
              <a:t>Non-pharmacological: </a:t>
            </a:r>
            <a:r>
              <a:rPr lang="en-US" dirty="0">
                <a:latin typeface="Arial" panose="020B0604020202020204" pitchFamily="34" charset="0"/>
                <a:cs typeface="Arial" panose="020B0604020202020204" pitchFamily="34" charset="0"/>
              </a:rPr>
              <a:t>exercise therapy, physiotherapy, occupational therapy, cognitive-</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interventions, and weight loss of 5-10 percent in overweight OA patients (NICE, 2022).</a:t>
            </a:r>
          </a:p>
          <a:p>
            <a:r>
              <a:rPr lang="en-US" b="1" dirty="0">
                <a:latin typeface="Arial" panose="020B0604020202020204" pitchFamily="34" charset="0"/>
                <a:cs typeface="Arial" panose="020B0604020202020204" pitchFamily="34" charset="0"/>
              </a:rPr>
              <a:t>Pharmacological</a:t>
            </a:r>
            <a:r>
              <a:rPr lang="en-US" dirty="0">
                <a:latin typeface="Arial" panose="020B0604020202020204" pitchFamily="34" charset="0"/>
                <a:cs typeface="Arial" panose="020B0604020202020204" pitchFamily="34" charset="0"/>
              </a:rPr>
              <a:t>: Topical NSAIDs for hand/knee OA; oral NSAIDs with PPI; intra-articular corticosteroids for flare-ups; DMARDs and biologics for RA (NICE, 2018; NICE, 2022).</a:t>
            </a:r>
          </a:p>
          <a:p>
            <a:r>
              <a:rPr lang="en-US" b="1" dirty="0">
                <a:latin typeface="Arial" panose="020B0604020202020204" pitchFamily="34" charset="0"/>
                <a:cs typeface="Arial" panose="020B0604020202020204" pitchFamily="34" charset="0"/>
              </a:rPr>
              <a:t>Surgical</a:t>
            </a:r>
            <a:r>
              <a:rPr lang="en-US" dirty="0">
                <a:latin typeface="Arial" panose="020B0604020202020204" pitchFamily="34" charset="0"/>
                <a:cs typeface="Arial" panose="020B0604020202020204" pitchFamily="34" charset="0"/>
              </a:rPr>
              <a:t>: joint replacement may be considered in cases of failure of conservative management and when the quality of life is severely impaired (NICE, 2022).</a:t>
            </a:r>
          </a:p>
        </p:txBody>
      </p:sp>
      <p:pic>
        <p:nvPicPr>
          <p:cNvPr id="7" name="Picture 6">
            <a:extLst>
              <a:ext uri="{FF2B5EF4-FFF2-40B4-BE49-F238E27FC236}">
                <a16:creationId xmlns:a16="http://schemas.microsoft.com/office/drawing/2014/main" id="{D23AA875-96A3-F0F3-F0AE-202746C2FB86}"/>
              </a:ext>
            </a:extLst>
          </p:cNvPr>
          <p:cNvPicPr>
            <a:picLocks noChangeAspect="1"/>
          </p:cNvPicPr>
          <p:nvPr/>
        </p:nvPicPr>
        <p:blipFill>
          <a:blip r:embed="rId3"/>
          <a:stretch>
            <a:fillRect/>
          </a:stretch>
        </p:blipFill>
        <p:spPr>
          <a:xfrm>
            <a:off x="4686298" y="1850019"/>
            <a:ext cx="4406902" cy="293936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80991"/>
            <a:ext cx="6347713" cy="1320800"/>
          </a:xfrm>
        </p:spPr>
        <p:txBody>
          <a:bodyPr/>
          <a:lstStyle/>
          <a:p>
            <a:r>
              <a:rPr dirty="0">
                <a:latin typeface="Arial" panose="020B0604020202020204" pitchFamily="34" charset="0"/>
                <a:cs typeface="Arial" panose="020B0604020202020204" pitchFamily="34" charset="0"/>
              </a:rPr>
              <a:t>Comorbidities Associated with Arthritis</a:t>
            </a:r>
          </a:p>
        </p:txBody>
      </p:sp>
      <p:sp>
        <p:nvSpPr>
          <p:cNvPr id="3" name="Content Placeholder 2"/>
          <p:cNvSpPr>
            <a:spLocks noGrp="1"/>
          </p:cNvSpPr>
          <p:nvPr>
            <p:ph idx="1"/>
          </p:nvPr>
        </p:nvSpPr>
        <p:spPr>
          <a:xfrm>
            <a:off x="609598" y="1576391"/>
            <a:ext cx="8229601" cy="1497010"/>
          </a:xfrm>
        </p:spPr>
        <p:txBody>
          <a:bodyPr/>
          <a:lstStyle/>
          <a:p>
            <a:r>
              <a:rPr dirty="0">
                <a:latin typeface="Arial" panose="020B0604020202020204" pitchFamily="34" charset="0"/>
                <a:cs typeface="Arial" panose="020B0604020202020204" pitchFamily="34" charset="0"/>
              </a:rPr>
              <a:t>Common comorbidities: cardiovascular disease, diabetes, depression, obesity.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Over 60% of OA patients have ≥1 other long-term condition (Watt and Wise, 2021). Integrated care is critical.</a:t>
            </a:r>
          </a:p>
        </p:txBody>
      </p:sp>
      <p:pic>
        <p:nvPicPr>
          <p:cNvPr id="5124" name="Picture 4" descr="Rheumatoid Arthritis Complications: What RA Patients Need to Know">
            <a:extLst>
              <a:ext uri="{FF2B5EF4-FFF2-40B4-BE49-F238E27FC236}">
                <a16:creationId xmlns:a16="http://schemas.microsoft.com/office/drawing/2014/main" id="{9A270275-1116-DC29-4A74-D85E059A5A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2897191"/>
            <a:ext cx="5905500" cy="3937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Prevention of Arthritis</a:t>
            </a:r>
          </a:p>
        </p:txBody>
      </p:sp>
      <p:sp>
        <p:nvSpPr>
          <p:cNvPr id="3" name="Content Placeholder 2"/>
          <p:cNvSpPr>
            <a:spLocks noGrp="1"/>
          </p:cNvSpPr>
          <p:nvPr>
            <p:ph idx="1"/>
          </p:nvPr>
        </p:nvSpPr>
        <p:spPr>
          <a:xfrm>
            <a:off x="609599" y="2160590"/>
            <a:ext cx="4991101" cy="3880773"/>
          </a:xfrm>
        </p:spPr>
        <p:txBody>
          <a:bodyPr/>
          <a:lstStyle/>
          <a:p>
            <a:r>
              <a:rPr dirty="0">
                <a:latin typeface="Arial" panose="020B0604020202020204" pitchFamily="34" charset="0"/>
                <a:cs typeface="Arial" panose="020B0604020202020204" pitchFamily="34" charset="0"/>
              </a:rPr>
              <a:t>Prevention involves lifestyle changes—healthy weight, exercise, avoiding injury and smoking.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Early detection and timely treatment are key secondary prevention strategies (NICE, 2022).</a:t>
            </a:r>
          </a:p>
        </p:txBody>
      </p:sp>
      <p:pic>
        <p:nvPicPr>
          <p:cNvPr id="6148" name="Picture 4" descr="💡 May is Arthritis Awareness Month. Did you know that Arthritis is one of  the most widespread health conditions in the United States? It affects  nearly 53 million Americans and is expected">
            <a:extLst>
              <a:ext uri="{FF2B5EF4-FFF2-40B4-BE49-F238E27FC236}">
                <a16:creationId xmlns:a16="http://schemas.microsoft.com/office/drawing/2014/main" id="{C14F36D4-FFE0-B426-E612-89597ED7EE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694363" y="1930400"/>
            <a:ext cx="3335337" cy="39782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Co-productive Care: Skills and Values</a:t>
            </a:r>
          </a:p>
        </p:txBody>
      </p:sp>
      <p:sp>
        <p:nvSpPr>
          <p:cNvPr id="3" name="Content Placeholder 2"/>
          <p:cNvSpPr>
            <a:spLocks noGrp="1"/>
          </p:cNvSpPr>
          <p:nvPr>
            <p:ph idx="1"/>
          </p:nvPr>
        </p:nvSpPr>
        <p:spPr/>
        <p:txBody>
          <a:bodyPr/>
          <a:lstStyle/>
          <a:p>
            <a:r>
              <a:rPr dirty="0">
                <a:latin typeface="Arial" panose="020B0604020202020204" pitchFamily="34" charset="0"/>
                <a:cs typeface="Arial" panose="020B0604020202020204" pitchFamily="34" charset="0"/>
              </a:rPr>
              <a:t>Co-productive care focuses on collaboration between clinician and patient.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Core skills: empathy, communication, shared decision-making.</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Barriers: time limits and literacy gaps (NHS England, 2019).</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Comprehensive Model of </a:t>
            </a:r>
            <a:r>
              <a:rPr dirty="0" err="1">
                <a:latin typeface="Arial" panose="020B0604020202020204" pitchFamily="34" charset="0"/>
                <a:cs typeface="Arial" panose="020B0604020202020204" pitchFamily="34" charset="0"/>
              </a:rPr>
              <a:t>Personalised</a:t>
            </a:r>
            <a:r>
              <a:rPr dirty="0">
                <a:latin typeface="Arial" panose="020B0604020202020204" pitchFamily="34" charset="0"/>
                <a:cs typeface="Arial" panose="020B0604020202020204" pitchFamily="34" charset="0"/>
              </a:rPr>
              <a:t> Care</a:t>
            </a:r>
          </a:p>
        </p:txBody>
      </p:sp>
      <p:sp>
        <p:nvSpPr>
          <p:cNvPr id="3" name="Content Placeholder 2"/>
          <p:cNvSpPr>
            <a:spLocks noGrp="1"/>
          </p:cNvSpPr>
          <p:nvPr>
            <p:ph idx="1"/>
          </p:nvPr>
        </p:nvSpPr>
        <p:spPr/>
        <p:txBody>
          <a:bodyPr>
            <a:normAutofit fontScale="85000" lnSpcReduction="10000"/>
          </a:bodyPr>
          <a:lstStyle/>
          <a:p>
            <a:r>
              <a:rPr lang="en-US" b="1" dirty="0">
                <a:latin typeface="Arial" panose="020B0604020202020204" pitchFamily="34" charset="0"/>
                <a:cs typeface="Arial" panose="020B0604020202020204" pitchFamily="34" charset="0"/>
              </a:rPr>
              <a:t>Shared decision-making </a:t>
            </a:r>
            <a:r>
              <a:rPr lang="en-US" dirty="0">
                <a:latin typeface="Arial" panose="020B0604020202020204" pitchFamily="34" charset="0"/>
                <a:cs typeface="Arial" panose="020B0604020202020204" pitchFamily="34" charset="0"/>
              </a:rPr>
              <a:t>- practice, using decision aids in injections or surgery; NEEDS, comparing decision-making drugs, risk profiles.</a:t>
            </a:r>
          </a:p>
          <a:p>
            <a:r>
              <a:rPr lang="en-US" b="1" dirty="0">
                <a:latin typeface="Arial" panose="020B0604020202020204" pitchFamily="34" charset="0"/>
                <a:cs typeface="Arial" panose="020B0604020202020204" pitchFamily="34" charset="0"/>
              </a:rPr>
              <a:t>Planning </a:t>
            </a:r>
            <a:r>
              <a:rPr lang="en-US" b="1" dirty="0" err="1">
                <a:latin typeface="Arial" panose="020B0604020202020204" pitchFamily="34" charset="0"/>
                <a:cs typeface="Arial" panose="020B0604020202020204" pitchFamily="34" charset="0"/>
              </a:rPr>
              <a:t>individualised</a:t>
            </a:r>
            <a:r>
              <a:rPr lang="en-US" b="1" dirty="0">
                <a:latin typeface="Arial" panose="020B0604020202020204" pitchFamily="34" charset="0"/>
                <a:cs typeface="Arial" panose="020B0604020202020204" pitchFamily="34" charset="0"/>
              </a:rPr>
              <a:t> care and support </a:t>
            </a:r>
            <a:r>
              <a:rPr lang="en-US" dirty="0">
                <a:latin typeface="Arial" panose="020B0604020202020204" pitchFamily="34" charset="0"/>
                <a:cs typeface="Arial" panose="020B0604020202020204" pitchFamily="34" charset="0"/>
              </a:rPr>
              <a:t>- develop written plans of care along with SMART objectives and follow-up plans.</a:t>
            </a:r>
          </a:p>
          <a:p>
            <a:r>
              <a:rPr lang="en-US" b="1" dirty="0">
                <a:latin typeface="Arial" panose="020B0604020202020204" pitchFamily="34" charset="0"/>
                <a:cs typeface="Arial" panose="020B0604020202020204" pitchFamily="34" charset="0"/>
              </a:rPr>
              <a:t>Providing choice </a:t>
            </a:r>
            <a:r>
              <a:rPr lang="en-US" dirty="0">
                <a:latin typeface="Arial" panose="020B0604020202020204" pitchFamily="34" charset="0"/>
                <a:cs typeface="Arial" panose="020B0604020202020204" pitchFamily="34" charset="0"/>
              </a:rPr>
              <a:t>- offer flexibility in appointment formats (in-person/virtual) and local service providers.</a:t>
            </a:r>
          </a:p>
          <a:p>
            <a:r>
              <a:rPr lang="en-US" b="1" dirty="0">
                <a:latin typeface="Arial" panose="020B0604020202020204" pitchFamily="34" charset="0"/>
                <a:cs typeface="Arial" panose="020B0604020202020204" pitchFamily="34" charset="0"/>
              </a:rPr>
              <a:t>Social prescribing </a:t>
            </a:r>
            <a:r>
              <a:rPr lang="en-US" dirty="0">
                <a:latin typeface="Arial" panose="020B0604020202020204" pitchFamily="34" charset="0"/>
                <a:cs typeface="Arial" panose="020B0604020202020204" pitchFamily="34" charset="0"/>
              </a:rPr>
              <a:t>refers to community-based exercise or arthritis self-help groups, addressing social isolation and a lack of physical activity.</a:t>
            </a:r>
          </a:p>
          <a:p>
            <a:r>
              <a:rPr lang="en-US" b="1" dirty="0">
                <a:latin typeface="Arial" panose="020B0604020202020204" pitchFamily="34" charset="0"/>
                <a:cs typeface="Arial" panose="020B0604020202020204" pitchFamily="34" charset="0"/>
              </a:rPr>
              <a:t>Supported self-management </a:t>
            </a:r>
            <a:r>
              <a:rPr lang="en-US" dirty="0">
                <a:latin typeface="Arial" panose="020B0604020202020204" pitchFamily="34" charset="0"/>
                <a:cs typeface="Arial" panose="020B0604020202020204" pitchFamily="34" charset="0"/>
              </a:rPr>
              <a:t>- offer education, home-exercise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weight-management resources, and </a:t>
            </a:r>
            <a:r>
              <a:rPr lang="en-US" dirty="0" err="1">
                <a:latin typeface="Arial" panose="020B0604020202020204" pitchFamily="34" charset="0"/>
                <a:cs typeface="Arial" panose="020B0604020202020204" pitchFamily="34" charset="0"/>
              </a:rPr>
              <a:t>computerised</a:t>
            </a:r>
            <a:r>
              <a:rPr lang="en-US" dirty="0">
                <a:latin typeface="Arial" panose="020B0604020202020204" pitchFamily="34" charset="0"/>
                <a:cs typeface="Arial" panose="020B0604020202020204" pitchFamily="34" charset="0"/>
              </a:rPr>
              <a:t> tracking applications.</a:t>
            </a:r>
          </a:p>
          <a:p>
            <a:r>
              <a:rPr lang="en-US" b="1" dirty="0">
                <a:latin typeface="Arial" panose="020B0604020202020204" pitchFamily="34" charset="0"/>
                <a:cs typeface="Arial" panose="020B0604020202020204" pitchFamily="34" charset="0"/>
              </a:rPr>
              <a:t>Personal health budgets </a:t>
            </a:r>
            <a:r>
              <a:rPr lang="en-US" dirty="0">
                <a:latin typeface="Arial" panose="020B0604020202020204" pitchFamily="34" charset="0"/>
                <a:cs typeface="Arial" panose="020B0604020202020204" pitchFamily="34" charset="0"/>
              </a:rPr>
              <a:t>- choose mobility assistance funding, physiotherapy packages, or transportation to community activities or transport.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Conclusion &amp; Key Takeaways</a:t>
            </a:r>
          </a:p>
        </p:txBody>
      </p:sp>
      <p:sp>
        <p:nvSpPr>
          <p:cNvPr id="3" name="Content Placeholder 2"/>
          <p:cNvSpPr>
            <a:spLocks noGrp="1"/>
          </p:cNvSpPr>
          <p:nvPr>
            <p:ph idx="1"/>
          </p:nvPr>
        </p:nvSpPr>
        <p:spPr/>
        <p:txBody>
          <a:bodyPr/>
          <a:lstStyle/>
          <a:p>
            <a:r>
              <a:rPr dirty="0">
                <a:latin typeface="Arial" panose="020B0604020202020204" pitchFamily="34" charset="0"/>
                <a:cs typeface="Arial" panose="020B0604020202020204" pitchFamily="34" charset="0"/>
              </a:rPr>
              <a:t>Comprehensive, patient-</a:t>
            </a:r>
            <a:r>
              <a:rPr dirty="0" err="1">
                <a:latin typeface="Arial" panose="020B0604020202020204" pitchFamily="34" charset="0"/>
                <a:cs typeface="Arial" panose="020B0604020202020204" pitchFamily="34" charset="0"/>
              </a:rPr>
              <a:t>centred</a:t>
            </a:r>
            <a:r>
              <a:rPr dirty="0">
                <a:latin typeface="Arial" panose="020B0604020202020204" pitchFamily="34" charset="0"/>
                <a:cs typeface="Arial" panose="020B0604020202020204" pitchFamily="34" charset="0"/>
              </a:rPr>
              <a:t> management improves quality of life, reduces disability, and ensures sustainable, preventive arthritis care through evidence-based frameworks.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2521A-B9B5-0CE3-B7DE-24CBF85261A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0C85C80-4C77-881D-0979-463E32CA0862}"/>
              </a:ext>
            </a:extLst>
          </p:cNvPr>
          <p:cNvSpPr>
            <a:spLocks noGrp="1"/>
          </p:cNvSpPr>
          <p:nvPr>
            <p:ph idx="1"/>
          </p:nvPr>
        </p:nvSpPr>
        <p:spPr>
          <a:xfrm>
            <a:off x="609599" y="1309690"/>
            <a:ext cx="6347714" cy="3880773"/>
          </a:xfrm>
        </p:spPr>
        <p:txBody>
          <a:bodyPr>
            <a:noAutofit/>
          </a:bodyPr>
          <a:lstStyle/>
          <a:p>
            <a:pPr marL="457200" marR="0" indent="-457200" algn="just">
              <a:lnSpc>
                <a:spcPct val="150000"/>
              </a:lnSpc>
              <a:spcBef>
                <a:spcPts val="0"/>
              </a:spcBef>
              <a:spcAft>
                <a:spcPts val="800"/>
              </a:spcAft>
            </a:pPr>
            <a:r>
              <a:rPr lang="en-GB" sz="700" kern="100" dirty="0">
                <a:effectLst/>
                <a:latin typeface="Arial" panose="020B0604020202020204" pitchFamily="34" charset="0"/>
                <a:ea typeface="Calibri" panose="020F0502020204030204" pitchFamily="34" charset="0"/>
                <a:cs typeface="Arial" panose="020B0604020202020204" pitchFamily="34" charset="0"/>
              </a:rPr>
              <a:t>Arthritis UK (2024) </a:t>
            </a:r>
            <a:r>
              <a:rPr lang="en-GB" sz="700" i="1" kern="100" dirty="0">
                <a:effectLst/>
                <a:latin typeface="Arial" panose="020B0604020202020204" pitchFamily="34" charset="0"/>
                <a:ea typeface="Calibri" panose="020F0502020204030204" pitchFamily="34" charset="0"/>
                <a:cs typeface="Arial" panose="020B0604020202020204" pitchFamily="34" charset="0"/>
              </a:rPr>
              <a:t>State of Musculoskeletal Health 2024.</a:t>
            </a:r>
            <a:r>
              <a:rPr lang="en-GB" sz="700" kern="100" dirty="0">
                <a:effectLst/>
                <a:latin typeface="Arial" panose="020B0604020202020204" pitchFamily="34" charset="0"/>
                <a:ea typeface="Calibri" panose="020F0502020204030204" pitchFamily="34" charset="0"/>
                <a:cs typeface="Arial" panose="020B0604020202020204" pitchFamily="34" charset="0"/>
              </a:rPr>
              <a:t> (No date). Available at: https://www.arthritis-uk.org/media/embkyapu/the-state-of-musculoskeletal-health-2024.pdf (Accessed: 5 November 2025).</a:t>
            </a:r>
            <a:endParaRPr lang="en-US" sz="700" kern="1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GB" sz="700" kern="100" dirty="0">
                <a:effectLst/>
                <a:latin typeface="Arial" panose="020B0604020202020204" pitchFamily="34" charset="0"/>
                <a:ea typeface="Calibri" panose="020F0502020204030204" pitchFamily="34" charset="0"/>
                <a:cs typeface="Arial" panose="020B0604020202020204" pitchFamily="34" charset="0"/>
              </a:rPr>
              <a:t>Health and Safety Executive (HSE) (2024) </a:t>
            </a:r>
            <a:r>
              <a:rPr lang="en-GB" sz="700" i="1" kern="100" dirty="0">
                <a:effectLst/>
                <a:latin typeface="Arial" panose="020B0604020202020204" pitchFamily="34" charset="0"/>
                <a:ea typeface="Calibri" panose="020F0502020204030204" pitchFamily="34" charset="0"/>
                <a:cs typeface="Arial" panose="020B0604020202020204" pitchFamily="34" charset="0"/>
              </a:rPr>
              <a:t>Key figures for Great Britain (2023/24)</a:t>
            </a:r>
            <a:r>
              <a:rPr lang="en-GB" sz="700" kern="100" dirty="0">
                <a:effectLst/>
                <a:latin typeface="Arial" panose="020B0604020202020204" pitchFamily="34" charset="0"/>
                <a:ea typeface="Calibri" panose="020F0502020204030204" pitchFamily="34" charset="0"/>
                <a:cs typeface="Arial" panose="020B0604020202020204" pitchFamily="34" charset="0"/>
              </a:rPr>
              <a:t> </a:t>
            </a:r>
            <a:r>
              <a:rPr lang="en-GB" sz="700" i="1" kern="100" dirty="0">
                <a:effectLst/>
                <a:latin typeface="Arial" panose="020B0604020202020204" pitchFamily="34" charset="0"/>
                <a:ea typeface="Calibri" panose="020F0502020204030204" pitchFamily="34" charset="0"/>
                <a:cs typeface="Arial" panose="020B0604020202020204" pitchFamily="34" charset="0"/>
              </a:rPr>
              <a:t>HSE</a:t>
            </a:r>
            <a:r>
              <a:rPr lang="en-GB" sz="700" kern="100" dirty="0">
                <a:effectLst/>
                <a:latin typeface="Arial" panose="020B0604020202020204" pitchFamily="34" charset="0"/>
                <a:ea typeface="Calibri" panose="020F0502020204030204" pitchFamily="34" charset="0"/>
                <a:cs typeface="Arial" panose="020B0604020202020204" pitchFamily="34" charset="0"/>
              </a:rPr>
              <a:t>. Available at: https://www.hse.gov.uk/statistics/overview.htm (Accessed: 5 November 2025).</a:t>
            </a:r>
            <a:endParaRPr lang="en-US" sz="700" kern="1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lgn="just">
              <a:lnSpc>
                <a:spcPct val="150000"/>
              </a:lnSpc>
            </a:pPr>
            <a:r>
              <a:rPr lang="en-US" sz="7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Martins, R., </a:t>
            </a:r>
            <a:r>
              <a:rPr lang="en-US" sz="7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Kotsopoulos</a:t>
            </a:r>
            <a:r>
              <a:rPr lang="en-US" sz="7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a:t>
            </a:r>
            <a:r>
              <a:rPr lang="en-US" sz="7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Kließ</a:t>
            </a:r>
            <a:r>
              <a:rPr lang="en-US" sz="7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M.K., Beck, C., Abraham, L., Large, S., </a:t>
            </a:r>
            <a:r>
              <a:rPr lang="en-US" sz="7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Schepman</a:t>
            </a:r>
            <a:r>
              <a:rPr lang="en-US" sz="7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and Connolly, M.P., 2021. Comparing the fiscal consequences of controlled and uncontrolled osteoarthritis pain applying a UK public economic perspective. </a:t>
            </a:r>
            <a:r>
              <a:rPr lang="en-US" sz="700" i="1" dirty="0">
                <a:effectLst/>
                <a:latin typeface="Arial" panose="020B0604020202020204" pitchFamily="34" charset="0"/>
                <a:ea typeface="Times New Roman" panose="02020603050405020304" pitchFamily="18" charset="0"/>
                <a:cs typeface="Arial" panose="020B0604020202020204" pitchFamily="34" charset="0"/>
              </a:rPr>
              <a:t>Journal of Health Economics and Outcomes Research</a:t>
            </a:r>
            <a:r>
              <a:rPr lang="en-US" sz="700" dirty="0">
                <a:effectLst/>
                <a:latin typeface="Arial" panose="020B0604020202020204" pitchFamily="34" charset="0"/>
                <a:ea typeface="Times New Roman" panose="02020603050405020304" pitchFamily="18" charset="0"/>
                <a:cs typeface="Arial" panose="020B0604020202020204" pitchFamily="34" charset="0"/>
              </a:rPr>
              <a:t>, </a:t>
            </a:r>
            <a:r>
              <a:rPr lang="en-US" sz="700" i="1" dirty="0">
                <a:effectLst/>
                <a:latin typeface="Arial" panose="020B0604020202020204" pitchFamily="34" charset="0"/>
                <a:ea typeface="Times New Roman" panose="02020603050405020304" pitchFamily="18" charset="0"/>
                <a:cs typeface="Arial" panose="020B0604020202020204" pitchFamily="34" charset="0"/>
              </a:rPr>
              <a:t>8</a:t>
            </a:r>
            <a:r>
              <a:rPr lang="en-US" sz="700" dirty="0">
                <a:effectLst/>
                <a:latin typeface="Arial" panose="020B0604020202020204" pitchFamily="34" charset="0"/>
                <a:ea typeface="Times New Roman" panose="02020603050405020304" pitchFamily="18" charset="0"/>
                <a:cs typeface="Arial" panose="020B0604020202020204" pitchFamily="34" charset="0"/>
              </a:rPr>
              <a:t>(1), p.127.</a:t>
            </a:r>
          </a:p>
          <a:p>
            <a:pPr marL="457200" marR="0" indent="-457200" algn="just">
              <a:lnSpc>
                <a:spcPct val="150000"/>
              </a:lnSpc>
              <a:spcBef>
                <a:spcPts val="0"/>
              </a:spcBef>
              <a:spcAft>
                <a:spcPts val="800"/>
              </a:spcAft>
            </a:pPr>
            <a:r>
              <a:rPr lang="en-GB" sz="700" kern="100" dirty="0">
                <a:effectLst/>
                <a:latin typeface="Arial" panose="020B0604020202020204" pitchFamily="34" charset="0"/>
                <a:ea typeface="Calibri" panose="020F0502020204030204" pitchFamily="34" charset="0"/>
                <a:cs typeface="Arial" panose="020B0604020202020204" pitchFamily="34" charset="0"/>
              </a:rPr>
              <a:t>National Institute for Health and Care Excellence (NICE) (2018; updated 2024) </a:t>
            </a:r>
            <a:r>
              <a:rPr lang="en-GB" sz="700" i="1" kern="100" dirty="0">
                <a:effectLst/>
                <a:latin typeface="Arial" panose="020B0604020202020204" pitchFamily="34" charset="0"/>
                <a:ea typeface="Calibri" panose="020F0502020204030204" pitchFamily="34" charset="0"/>
                <a:cs typeface="Arial" panose="020B0604020202020204" pitchFamily="34" charset="0"/>
              </a:rPr>
              <a:t>Rheumatoid arthritis in adults: management (NG100).</a:t>
            </a:r>
            <a:r>
              <a:rPr lang="en-GB" sz="700" kern="100" dirty="0">
                <a:effectLst/>
                <a:latin typeface="Arial" panose="020B0604020202020204" pitchFamily="34" charset="0"/>
                <a:ea typeface="Calibri" panose="020F0502020204030204" pitchFamily="34" charset="0"/>
                <a:cs typeface="Arial" panose="020B0604020202020204" pitchFamily="34" charset="0"/>
              </a:rPr>
              <a:t> London: NICE</a:t>
            </a:r>
            <a:r>
              <a:rPr lang="en-GB" sz="700" b="1" kern="100" dirty="0">
                <a:effectLst/>
                <a:latin typeface="Arial" panose="020B0604020202020204" pitchFamily="34" charset="0"/>
                <a:ea typeface="Calibri" panose="020F0502020204030204" pitchFamily="34" charset="0"/>
                <a:cs typeface="Arial" panose="020B0604020202020204" pitchFamily="34" charset="0"/>
              </a:rPr>
              <a:t>. Available at: https://www.nice.org.uk/guidance/ng100 (Accessed: 5 November 2025).</a:t>
            </a:r>
            <a:endParaRPr lang="en-US" sz="700" kern="1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GB" sz="700" kern="100" dirty="0">
                <a:effectLst/>
                <a:latin typeface="Arial" panose="020B0604020202020204" pitchFamily="34" charset="0"/>
                <a:ea typeface="Calibri" panose="020F0502020204030204" pitchFamily="34" charset="0"/>
                <a:cs typeface="Arial" panose="020B0604020202020204" pitchFamily="34" charset="0"/>
              </a:rPr>
              <a:t>National Institute for Health and Care Excellence (NICE) (2022) </a:t>
            </a:r>
            <a:r>
              <a:rPr lang="en-GB" sz="700" i="1" kern="100" dirty="0">
                <a:effectLst/>
                <a:latin typeface="Arial" panose="020B0604020202020204" pitchFamily="34" charset="0"/>
                <a:ea typeface="Calibri" panose="020F0502020204030204" pitchFamily="34" charset="0"/>
                <a:cs typeface="Arial" panose="020B0604020202020204" pitchFamily="34" charset="0"/>
              </a:rPr>
              <a:t>Impact report: arthritis.</a:t>
            </a:r>
            <a:r>
              <a:rPr lang="en-GB" sz="700" kern="100" dirty="0">
                <a:effectLst/>
                <a:latin typeface="Arial" panose="020B0604020202020204" pitchFamily="34" charset="0"/>
                <a:ea typeface="Calibri" panose="020F0502020204030204" pitchFamily="34" charset="0"/>
                <a:cs typeface="Arial" panose="020B0604020202020204" pitchFamily="34" charset="0"/>
              </a:rPr>
              <a:t> London: NICE. Available at: https://www.nice.org.uk/Media/Default/Get-involved/Meetings-In-Public/Public-board-meetings/nov-22-pbm-arthritis-impact-report.pdf (Accessed: 5 November 2025).</a:t>
            </a:r>
            <a:endParaRPr lang="en-US" sz="700" kern="1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GB" sz="700" kern="100" dirty="0">
                <a:effectLst/>
                <a:latin typeface="Arial" panose="020B0604020202020204" pitchFamily="34" charset="0"/>
                <a:ea typeface="Calibri" panose="020F0502020204030204" pitchFamily="34" charset="0"/>
                <a:cs typeface="Arial" panose="020B0604020202020204" pitchFamily="34" charset="0"/>
              </a:rPr>
              <a:t>National Institute for Health and Care Excellence (NICE) (2022) </a:t>
            </a:r>
            <a:r>
              <a:rPr lang="en-GB" sz="700" i="1" kern="100" dirty="0">
                <a:effectLst/>
                <a:latin typeface="Arial" panose="020B0604020202020204" pitchFamily="34" charset="0"/>
                <a:ea typeface="Calibri" panose="020F0502020204030204" pitchFamily="34" charset="0"/>
                <a:cs typeface="Arial" panose="020B0604020202020204" pitchFamily="34" charset="0"/>
              </a:rPr>
              <a:t>Osteoarthritis in over 16s: diagnosis and management (NG226).</a:t>
            </a:r>
            <a:r>
              <a:rPr lang="en-GB" sz="700" kern="100" dirty="0">
                <a:effectLst/>
                <a:latin typeface="Arial" panose="020B0604020202020204" pitchFamily="34" charset="0"/>
                <a:ea typeface="Calibri" panose="020F0502020204030204" pitchFamily="34" charset="0"/>
                <a:cs typeface="Arial" panose="020B0604020202020204" pitchFamily="34" charset="0"/>
              </a:rPr>
              <a:t> London: NICE. </a:t>
            </a:r>
            <a:r>
              <a:rPr lang="en-GB" sz="700" b="1" kern="100" dirty="0">
                <a:effectLst/>
                <a:latin typeface="Arial" panose="020B0604020202020204" pitchFamily="34" charset="0"/>
                <a:ea typeface="Calibri" panose="020F0502020204030204" pitchFamily="34" charset="0"/>
                <a:cs typeface="Arial" panose="020B0604020202020204" pitchFamily="34" charset="0"/>
              </a:rPr>
              <a:t>Available at: https://www.nice.org.uk/guidance/ng226 (Accessed: 5 November 2025).</a:t>
            </a:r>
            <a:endParaRPr lang="en-US" sz="700" kern="1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GB" sz="700" kern="100" dirty="0">
                <a:effectLst/>
                <a:latin typeface="Arial" panose="020B0604020202020204" pitchFamily="34" charset="0"/>
                <a:ea typeface="Calibri" panose="020F0502020204030204" pitchFamily="34" charset="0"/>
                <a:cs typeface="Arial" panose="020B0604020202020204" pitchFamily="34" charset="0"/>
              </a:rPr>
              <a:t>NHS England (2019) </a:t>
            </a:r>
            <a:r>
              <a:rPr lang="en-GB" sz="700" i="1" kern="100" dirty="0">
                <a:effectLst/>
                <a:latin typeface="Arial" panose="020B0604020202020204" pitchFamily="34" charset="0"/>
                <a:ea typeface="Calibri" panose="020F0502020204030204" pitchFamily="34" charset="0"/>
                <a:cs typeface="Arial" panose="020B0604020202020204" pitchFamily="34" charset="0"/>
              </a:rPr>
              <a:t>Universal personalised care: implementing the comprehensive model.</a:t>
            </a:r>
            <a:r>
              <a:rPr lang="en-GB" sz="700" kern="100" dirty="0">
                <a:effectLst/>
                <a:latin typeface="Arial" panose="020B0604020202020204" pitchFamily="34" charset="0"/>
                <a:ea typeface="Calibri" panose="020F0502020204030204" pitchFamily="34" charset="0"/>
                <a:cs typeface="Arial" panose="020B0604020202020204" pitchFamily="34" charset="0"/>
              </a:rPr>
              <a:t> London: NHS England. Available at: https://www.england.nhs.uk/personalisedcare/comprehensive-model/ (Accessed: 5 November 2025).</a:t>
            </a:r>
            <a:endParaRPr lang="en-US" sz="700" kern="1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800"/>
              </a:spcAft>
            </a:pPr>
            <a:r>
              <a:rPr lang="en-GB" sz="700" kern="100" dirty="0">
                <a:effectLst/>
                <a:latin typeface="Arial" panose="020B0604020202020204" pitchFamily="34" charset="0"/>
                <a:ea typeface="Calibri" panose="020F0502020204030204" pitchFamily="34" charset="0"/>
                <a:cs typeface="Arial" panose="020B0604020202020204" pitchFamily="34" charset="0"/>
              </a:rPr>
              <a:t>Office for National Statistics (ONS) (2024) Sickness absence in the UK labour market: 2023 to 2024. Sickness absence in the UK labour market: 2023 to 2024 - Office for National Statistics. Available at: https://www.ons.gov.uk/releases/sicknessabsenceintheuklabourmarket2023to2024 (Accessed: 5 November 2025).</a:t>
            </a:r>
            <a:endParaRPr lang="en-US" sz="700" kern="1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lgn="just">
              <a:lnSpc>
                <a:spcPct val="150000"/>
              </a:lnSpc>
            </a:pPr>
            <a:r>
              <a:rPr lang="en-US" sz="7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Watt, F.E. and Wise, E.M., 2021. Osteoarthritis and associated comorbidities: new answers and more questions. </a:t>
            </a:r>
            <a:r>
              <a:rPr lang="en-US" sz="700" i="1" dirty="0">
                <a:effectLst/>
                <a:latin typeface="Arial" panose="020B0604020202020204" pitchFamily="34" charset="0"/>
                <a:ea typeface="Times New Roman" panose="02020603050405020304" pitchFamily="18" charset="0"/>
                <a:cs typeface="Arial" panose="020B0604020202020204" pitchFamily="34" charset="0"/>
              </a:rPr>
              <a:t>Rheumatology</a:t>
            </a:r>
            <a:r>
              <a:rPr lang="en-US" sz="700" dirty="0">
                <a:effectLst/>
                <a:latin typeface="Arial" panose="020B0604020202020204" pitchFamily="34" charset="0"/>
                <a:ea typeface="Times New Roman" panose="02020603050405020304" pitchFamily="18" charset="0"/>
                <a:cs typeface="Arial" panose="020B0604020202020204" pitchFamily="34" charset="0"/>
              </a:rPr>
              <a:t>, </a:t>
            </a:r>
            <a:r>
              <a:rPr lang="en-US" sz="700" i="1" dirty="0">
                <a:effectLst/>
                <a:latin typeface="Arial" panose="020B0604020202020204" pitchFamily="34" charset="0"/>
                <a:ea typeface="Times New Roman" panose="02020603050405020304" pitchFamily="18" charset="0"/>
                <a:cs typeface="Arial" panose="020B0604020202020204" pitchFamily="34" charset="0"/>
              </a:rPr>
              <a:t>60</a:t>
            </a:r>
            <a:r>
              <a:rPr lang="en-US" sz="700" dirty="0">
                <a:effectLst/>
                <a:latin typeface="Arial" panose="020B0604020202020204" pitchFamily="34" charset="0"/>
                <a:ea typeface="Times New Roman" panose="02020603050405020304" pitchFamily="18" charset="0"/>
                <a:cs typeface="Arial" panose="020B0604020202020204" pitchFamily="34" charset="0"/>
              </a:rPr>
              <a:t>(9), pp.3966-3968.</a:t>
            </a:r>
          </a:p>
          <a:p>
            <a:pPr marL="457200" marR="0" indent="-457200" algn="just">
              <a:lnSpc>
                <a:spcPct val="150000"/>
              </a:lnSpc>
            </a:pPr>
            <a:r>
              <a:rPr lang="en-US" sz="7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Yang, S., Zhou, L., Gong, W., Guo, B. and Wang, L., 2024. Global burden of osteoarthritis from 1990 to 2019 attributable to high body mass index. </a:t>
            </a:r>
            <a:r>
              <a:rPr lang="en-US" sz="700" i="1" dirty="0">
                <a:effectLst/>
                <a:latin typeface="Arial" panose="020B0604020202020204" pitchFamily="34" charset="0"/>
                <a:ea typeface="Times New Roman" panose="02020603050405020304" pitchFamily="18" charset="0"/>
                <a:cs typeface="Arial" panose="020B0604020202020204" pitchFamily="34" charset="0"/>
              </a:rPr>
              <a:t>Archives of Medical Science: AMS</a:t>
            </a:r>
            <a:r>
              <a:rPr lang="en-US" sz="700" dirty="0">
                <a:effectLst/>
                <a:latin typeface="Arial" panose="020B0604020202020204" pitchFamily="34" charset="0"/>
                <a:ea typeface="Times New Roman" panose="02020603050405020304" pitchFamily="18" charset="0"/>
                <a:cs typeface="Arial" panose="020B0604020202020204" pitchFamily="34" charset="0"/>
              </a:rPr>
              <a:t>, </a:t>
            </a:r>
            <a:r>
              <a:rPr lang="en-US" sz="700" i="1" dirty="0">
                <a:effectLst/>
                <a:latin typeface="Arial" panose="020B0604020202020204" pitchFamily="34" charset="0"/>
                <a:ea typeface="Times New Roman" panose="02020603050405020304" pitchFamily="18" charset="0"/>
                <a:cs typeface="Arial" panose="020B0604020202020204" pitchFamily="34" charset="0"/>
              </a:rPr>
              <a:t>20</a:t>
            </a:r>
            <a:r>
              <a:rPr lang="en-US" sz="700" dirty="0">
                <a:effectLst/>
                <a:latin typeface="Arial" panose="020B0604020202020204" pitchFamily="34" charset="0"/>
                <a:ea typeface="Times New Roman" panose="02020603050405020304" pitchFamily="18" charset="0"/>
                <a:cs typeface="Arial" panose="020B0604020202020204" pitchFamily="34" charset="0"/>
              </a:rPr>
              <a:t>(6), p.1841.</a:t>
            </a:r>
          </a:p>
          <a:p>
            <a:pPr marL="0" indent="0">
              <a:buNone/>
            </a:pPr>
            <a:endParaRPr lang="en-US"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32050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2700</Words>
  <Application>Microsoft Office PowerPoint</Application>
  <PresentationFormat>On-screen Show (4:3)</PresentationFormat>
  <Paragraphs>92</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Times New Roman</vt:lpstr>
      <vt:lpstr>Trebuchet MS</vt:lpstr>
      <vt:lpstr>Wingdings 3</vt:lpstr>
      <vt:lpstr>Facet</vt:lpstr>
      <vt:lpstr>Chronic Pain (Arthritis)</vt:lpstr>
      <vt:lpstr>Arthritis: Overview</vt:lpstr>
      <vt:lpstr>Types, Symptoms and Aetiology</vt:lpstr>
      <vt:lpstr>Prevalence in the UK and Worldwide</vt:lpstr>
      <vt:lpstr>Economic and Social Burden</vt:lpstr>
      <vt:lpstr>Diagnosis and Initial Assessment</vt:lpstr>
      <vt:lpstr>Management (NICE Guidelines)</vt:lpstr>
      <vt:lpstr>Models and Frameworks in Practice</vt:lpstr>
      <vt:lpstr>Treatment Options in the UK</vt:lpstr>
      <vt:lpstr>Comorbidities Associated with Arthritis</vt:lpstr>
      <vt:lpstr>Prevention of Arthritis</vt:lpstr>
      <vt:lpstr>Co-productive Care: Skills and Values</vt:lpstr>
      <vt:lpstr>Comprehensive Model of Personalised Care</vt:lpstr>
      <vt:lpstr>Conclusion &amp; Key Takeaways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2025-11-05T14:47:17Z</dcterms:created>
  <dcterms:modified xsi:type="dcterms:W3CDTF">2025-11-08T12:36:42Z</dcterms:modified>
  <cp:category/>
</cp:coreProperties>
</file>