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7" r:id="rId3"/>
    <p:sldId id="266" r:id="rId4"/>
    <p:sldId id="267" r:id="rId5"/>
    <p:sldId id="259" r:id="rId6"/>
    <p:sldId id="262" r:id="rId7"/>
    <p:sldId id="260" r:id="rId8"/>
    <p:sldId id="261"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010"/>
    <p:restoredTop sz="85734"/>
  </p:normalViewPr>
  <p:slideViewPr>
    <p:cSldViewPr snapToGrid="0" snapToObjects="1">
      <p:cViewPr varScale="1">
        <p:scale>
          <a:sx n="108" d="100"/>
          <a:sy n="108" d="100"/>
        </p:scale>
        <p:origin x="100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AA704A-644F-0B4E-882B-348BDDE7C5D4}" type="datetimeFigureOut">
              <a:rPr lang="en-US" smtClean="0"/>
              <a:t>3/24/22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C6D632-28D3-0E41-AB8E-9C41928E1D9A}" type="slidenum">
              <a:rPr lang="en-US" smtClean="0"/>
              <a:t>‹#›</a:t>
            </a:fld>
            <a:endParaRPr lang="en-US"/>
          </a:p>
        </p:txBody>
      </p:sp>
    </p:spTree>
    <p:extLst>
      <p:ext uri="{BB962C8B-B14F-4D97-AF65-F5344CB8AC3E}">
        <p14:creationId xmlns:p14="http://schemas.microsoft.com/office/powerpoint/2010/main" val="3805527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Working on the voluntary health staff improvement with long term health issues. It involves the closer working in between the managers, where HR and occupational health staff with leading to the decrease in the Trust long term sickness absence figures. The project began with the ranging that is 16</a:t>
            </a:r>
            <a:r>
              <a:rPr lang="en-US" baseline="30000" dirty="0"/>
              <a:t>th</a:t>
            </a:r>
            <a:r>
              <a:rPr lang="en-US" dirty="0"/>
              <a:t> out of 20</a:t>
            </a:r>
            <a:r>
              <a:rPr lang="en-US" baseline="30000" dirty="0"/>
              <a:t>th. </a:t>
            </a:r>
            <a:endParaRPr lang="en-US" dirty="0"/>
          </a:p>
        </p:txBody>
      </p:sp>
      <p:sp>
        <p:nvSpPr>
          <p:cNvPr id="4" name="Slide Number Placeholder 3"/>
          <p:cNvSpPr>
            <a:spLocks noGrp="1"/>
          </p:cNvSpPr>
          <p:nvPr>
            <p:ph type="sldNum" sz="quarter" idx="5"/>
          </p:nvPr>
        </p:nvSpPr>
        <p:spPr/>
        <p:txBody>
          <a:bodyPr/>
          <a:lstStyle/>
          <a:p>
            <a:fld id="{F5C6D632-28D3-0E41-AB8E-9C41928E1D9A}" type="slidenum">
              <a:rPr lang="en-US" smtClean="0"/>
              <a:t>3</a:t>
            </a:fld>
            <a:endParaRPr lang="en-US"/>
          </a:p>
        </p:txBody>
      </p:sp>
    </p:spTree>
    <p:extLst>
      <p:ext uri="{BB962C8B-B14F-4D97-AF65-F5344CB8AC3E}">
        <p14:creationId xmlns:p14="http://schemas.microsoft.com/office/powerpoint/2010/main" val="3054017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need to work on the staff feeling with support while off sick. The encouragement is for the positive attendance culture with the reduced reliance that is for the bank and agency staff for the sickness absence. The key stages are for the setup with the project commencements to manage the leads to attendance. There are head of HR demonstrating the confidence for the investments and then influence the Trust executives as well. </a:t>
            </a:r>
          </a:p>
        </p:txBody>
      </p:sp>
      <p:sp>
        <p:nvSpPr>
          <p:cNvPr id="4" name="Slide Number Placeholder 3"/>
          <p:cNvSpPr>
            <a:spLocks noGrp="1"/>
          </p:cNvSpPr>
          <p:nvPr>
            <p:ph type="sldNum" sz="quarter" idx="5"/>
          </p:nvPr>
        </p:nvSpPr>
        <p:spPr/>
        <p:txBody>
          <a:bodyPr/>
          <a:lstStyle/>
          <a:p>
            <a:fld id="{F5C6D632-28D3-0E41-AB8E-9C41928E1D9A}" type="slidenum">
              <a:rPr lang="en-US" smtClean="0"/>
              <a:t>4</a:t>
            </a:fld>
            <a:endParaRPr lang="en-US"/>
          </a:p>
        </p:txBody>
      </p:sp>
    </p:spTree>
    <p:extLst>
      <p:ext uri="{BB962C8B-B14F-4D97-AF65-F5344CB8AC3E}">
        <p14:creationId xmlns:p14="http://schemas.microsoft.com/office/powerpoint/2010/main" val="36736888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is about the data to handle the Executive Workforce Committee with the work progress reports that holds the gradual reductions. The exceptions and the obstructions are escalated through the steering groups with the crucial approach to monitor the case with handling the undertaking for the form of work. There are unfit usual duties till one is able to return the work for the particular capacity. </a:t>
            </a:r>
          </a:p>
        </p:txBody>
      </p:sp>
      <p:sp>
        <p:nvSpPr>
          <p:cNvPr id="4" name="Slide Number Placeholder 3"/>
          <p:cNvSpPr>
            <a:spLocks noGrp="1"/>
          </p:cNvSpPr>
          <p:nvPr>
            <p:ph type="sldNum" sz="quarter" idx="5"/>
          </p:nvPr>
        </p:nvSpPr>
        <p:spPr/>
        <p:txBody>
          <a:bodyPr/>
          <a:lstStyle/>
          <a:p>
            <a:fld id="{F5C6D632-28D3-0E41-AB8E-9C41928E1D9A}" type="slidenum">
              <a:rPr lang="en-US" smtClean="0"/>
              <a:t>5</a:t>
            </a:fld>
            <a:endParaRPr lang="en-US"/>
          </a:p>
        </p:txBody>
      </p:sp>
    </p:spTree>
    <p:extLst>
      <p:ext uri="{BB962C8B-B14F-4D97-AF65-F5344CB8AC3E}">
        <p14:creationId xmlns:p14="http://schemas.microsoft.com/office/powerpoint/2010/main" val="1413347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 major widespread to focus on misunderstanding on the qualified professions. The GP signs are for the people to work and then handle changes as per the introduction for the short term sickness triggers. The training is based on the offering of support and the assistance where one tend to suffer or offer support for better assistance with health issues and then keeping them away for the week time or more. </a:t>
            </a:r>
          </a:p>
        </p:txBody>
      </p:sp>
      <p:sp>
        <p:nvSpPr>
          <p:cNvPr id="4" name="Slide Number Placeholder 3"/>
          <p:cNvSpPr>
            <a:spLocks noGrp="1"/>
          </p:cNvSpPr>
          <p:nvPr>
            <p:ph type="sldNum" sz="quarter" idx="5"/>
          </p:nvPr>
        </p:nvSpPr>
        <p:spPr/>
        <p:txBody>
          <a:bodyPr/>
          <a:lstStyle/>
          <a:p>
            <a:fld id="{F5C6D632-28D3-0E41-AB8E-9C41928E1D9A}" type="slidenum">
              <a:rPr lang="en-US" smtClean="0"/>
              <a:t>6</a:t>
            </a:fld>
            <a:endParaRPr lang="en-US"/>
          </a:p>
        </p:txBody>
      </p:sp>
    </p:spTree>
    <p:extLst>
      <p:ext uri="{BB962C8B-B14F-4D97-AF65-F5344CB8AC3E}">
        <p14:creationId xmlns:p14="http://schemas.microsoft.com/office/powerpoint/2010/main" val="1420358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management strategy of Trust comes to ensure about the gain for the new skills, with the discussions on return for working. Trust is able to return on the working with engagement of services with handling the further training in the medicine and the interviewing which is motivational. The invaluable tool is for helping on difficult conversations with dealing on the long term sick cases. </a:t>
            </a:r>
          </a:p>
        </p:txBody>
      </p:sp>
      <p:sp>
        <p:nvSpPr>
          <p:cNvPr id="4" name="Slide Number Placeholder 3"/>
          <p:cNvSpPr>
            <a:spLocks noGrp="1"/>
          </p:cNvSpPr>
          <p:nvPr>
            <p:ph type="sldNum" sz="quarter" idx="5"/>
          </p:nvPr>
        </p:nvSpPr>
        <p:spPr/>
        <p:txBody>
          <a:bodyPr/>
          <a:lstStyle/>
          <a:p>
            <a:fld id="{F5C6D632-28D3-0E41-AB8E-9C41928E1D9A}" type="slidenum">
              <a:rPr lang="en-US" smtClean="0"/>
              <a:t>7</a:t>
            </a:fld>
            <a:endParaRPr lang="en-US"/>
          </a:p>
        </p:txBody>
      </p:sp>
    </p:spTree>
    <p:extLst>
      <p:ext uri="{BB962C8B-B14F-4D97-AF65-F5344CB8AC3E}">
        <p14:creationId xmlns:p14="http://schemas.microsoft.com/office/powerpoint/2010/main" val="26607279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operational managers need to work on the greater nuisance value. The organization place the emphasis towards the managing the short term sickness absence, with not realizing on the instances which is irksome. The approach is about the organization with the emphasis on managing the short term sickness absence with not realizing on the contribution towards the smaller amount for the sickness absence as well. </a:t>
            </a:r>
          </a:p>
        </p:txBody>
      </p:sp>
      <p:sp>
        <p:nvSpPr>
          <p:cNvPr id="4" name="Slide Number Placeholder 3"/>
          <p:cNvSpPr>
            <a:spLocks noGrp="1"/>
          </p:cNvSpPr>
          <p:nvPr>
            <p:ph type="sldNum" sz="quarter" idx="5"/>
          </p:nvPr>
        </p:nvSpPr>
        <p:spPr/>
        <p:txBody>
          <a:bodyPr/>
          <a:lstStyle/>
          <a:p>
            <a:fld id="{F5C6D632-28D3-0E41-AB8E-9C41928E1D9A}" type="slidenum">
              <a:rPr lang="en-US" smtClean="0"/>
              <a:t>8</a:t>
            </a:fld>
            <a:endParaRPr lang="en-US"/>
          </a:p>
        </p:txBody>
      </p:sp>
    </p:spTree>
    <p:extLst>
      <p:ext uri="{BB962C8B-B14F-4D97-AF65-F5344CB8AC3E}">
        <p14:creationId xmlns:p14="http://schemas.microsoft.com/office/powerpoint/2010/main" val="20445322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problems related to the reduction with the absence that is remaining to be more or less static. The equating problems are approximately for 1 million pounds for the costs of staffing. There are difficult factors to quantify for the agency spending the time on management and productivity at the workplace. The positive feedback from the staff comes through proper programme of training as well. </a:t>
            </a:r>
          </a:p>
        </p:txBody>
      </p:sp>
      <p:sp>
        <p:nvSpPr>
          <p:cNvPr id="4" name="Slide Number Placeholder 3"/>
          <p:cNvSpPr>
            <a:spLocks noGrp="1"/>
          </p:cNvSpPr>
          <p:nvPr>
            <p:ph type="sldNum" sz="quarter" idx="5"/>
          </p:nvPr>
        </p:nvSpPr>
        <p:spPr/>
        <p:txBody>
          <a:bodyPr/>
          <a:lstStyle/>
          <a:p>
            <a:fld id="{F5C6D632-28D3-0E41-AB8E-9C41928E1D9A}" type="slidenum">
              <a:rPr lang="en-US" smtClean="0"/>
              <a:t>9</a:t>
            </a:fld>
            <a:endParaRPr lang="en-US"/>
          </a:p>
        </p:txBody>
      </p:sp>
    </p:spTree>
    <p:extLst>
      <p:ext uri="{BB962C8B-B14F-4D97-AF65-F5344CB8AC3E}">
        <p14:creationId xmlns:p14="http://schemas.microsoft.com/office/powerpoint/2010/main" val="199337540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3/24/22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3/24/22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3/24/22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3/24/22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3/24/22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3/24/22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3/24/22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3/24/22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3/24/22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3/24/22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3/24/22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3/24/22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3/24/22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3/24/22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3/24/22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3/24/22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3/24/22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3/24/22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329D8-5086-3644-AE24-97D881EDE65D}"/>
              </a:ext>
            </a:extLst>
          </p:cNvPr>
          <p:cNvSpPr>
            <a:spLocks noGrp="1"/>
          </p:cNvSpPr>
          <p:nvPr>
            <p:ph type="ctrTitle"/>
          </p:nvPr>
        </p:nvSpPr>
        <p:spPr/>
        <p:txBody>
          <a:bodyPr/>
          <a:lstStyle/>
          <a:p>
            <a:br>
              <a:rPr lang="en-GB" b="1" u="sng" dirty="0"/>
            </a:br>
            <a:br>
              <a:rPr lang="en-GB" b="1" u="sng" dirty="0"/>
            </a:br>
            <a:br>
              <a:rPr lang="en-GB" b="1" u="sng" dirty="0"/>
            </a:br>
            <a:br>
              <a:rPr lang="en-GB" b="1" u="sng" dirty="0"/>
            </a:br>
            <a:br>
              <a:rPr lang="en-GB" b="1" u="sng" dirty="0"/>
            </a:br>
            <a:br>
              <a:rPr lang="en-GB" b="1" u="sng" dirty="0"/>
            </a:br>
            <a:r>
              <a:rPr lang="en-GB" b="1" u="sng" dirty="0"/>
              <a:t>Reducing Long term absenteeism</a:t>
            </a:r>
            <a:br>
              <a:rPr lang="en-IN" dirty="0"/>
            </a:br>
            <a:endParaRPr lang="en-US" dirty="0"/>
          </a:p>
        </p:txBody>
      </p:sp>
      <p:sp>
        <p:nvSpPr>
          <p:cNvPr id="3" name="Subtitle 2">
            <a:extLst>
              <a:ext uri="{FF2B5EF4-FFF2-40B4-BE49-F238E27FC236}">
                <a16:creationId xmlns:a16="http://schemas.microsoft.com/office/drawing/2014/main" id="{EC8EF244-32D9-1842-A44F-10AF08702E60}"/>
              </a:ext>
            </a:extLst>
          </p:cNvPr>
          <p:cNvSpPr>
            <a:spLocks noGrp="1"/>
          </p:cNvSpPr>
          <p:nvPr>
            <p:ph type="subTitle" idx="1"/>
          </p:nvPr>
        </p:nvSpPr>
        <p:spPr/>
        <p:txBody>
          <a:bodyPr/>
          <a:lstStyle/>
          <a:p>
            <a:r>
              <a:rPr lang="en-GB" b="1" dirty="0"/>
              <a:t>BMSW 4004</a:t>
            </a:r>
            <a:r>
              <a:rPr lang="en-IN" dirty="0"/>
              <a:t> </a:t>
            </a:r>
            <a:endParaRPr lang="en-US" dirty="0"/>
          </a:p>
        </p:txBody>
      </p:sp>
    </p:spTree>
    <p:extLst>
      <p:ext uri="{BB962C8B-B14F-4D97-AF65-F5344CB8AC3E}">
        <p14:creationId xmlns:p14="http://schemas.microsoft.com/office/powerpoint/2010/main" val="3849523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F7EAE-EDAE-9344-B3F5-AD3503478607}"/>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E96D8685-7531-5049-941A-1CCCB884C865}"/>
              </a:ext>
            </a:extLst>
          </p:cNvPr>
          <p:cNvSpPr>
            <a:spLocks noGrp="1"/>
          </p:cNvSpPr>
          <p:nvPr>
            <p:ph idx="1"/>
          </p:nvPr>
        </p:nvSpPr>
        <p:spPr/>
        <p:txBody>
          <a:bodyPr/>
          <a:lstStyle/>
          <a:p>
            <a:r>
              <a:rPr lang="en-US" dirty="0"/>
              <a:t>Working on the MCHT Trust with the similar medium sized district for the general hospital trust.</a:t>
            </a:r>
          </a:p>
          <a:p>
            <a:r>
              <a:rPr lang="en-US" dirty="0"/>
              <a:t>It has been rolling over with the average that is for target of 4.51%.</a:t>
            </a:r>
          </a:p>
          <a:p>
            <a:r>
              <a:rPr lang="en-US" dirty="0"/>
              <a:t>Handling the groups of commissioning and NHS for North West which increase from 2007 to 2012.</a:t>
            </a:r>
          </a:p>
          <a:p>
            <a:r>
              <a:rPr lang="en-US" dirty="0"/>
              <a:t>Absence for the costing of the Trust which is more than 1 million pounds. </a:t>
            </a:r>
          </a:p>
        </p:txBody>
      </p:sp>
    </p:spTree>
    <p:extLst>
      <p:ext uri="{BB962C8B-B14F-4D97-AF65-F5344CB8AC3E}">
        <p14:creationId xmlns:p14="http://schemas.microsoft.com/office/powerpoint/2010/main" val="16080741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B767D-CD1F-C344-9C3F-DFAF8EB92A4C}"/>
              </a:ext>
            </a:extLst>
          </p:cNvPr>
          <p:cNvSpPr>
            <a:spLocks noGrp="1"/>
          </p:cNvSpPr>
          <p:nvPr>
            <p:ph type="title"/>
          </p:nvPr>
        </p:nvSpPr>
        <p:spPr/>
        <p:txBody>
          <a:bodyPr/>
          <a:lstStyle/>
          <a:p>
            <a:r>
              <a:rPr lang="en-GB" i="1" dirty="0"/>
              <a:t>Research-informed</a:t>
            </a:r>
            <a:r>
              <a:rPr lang="en-GB" dirty="0"/>
              <a:t> discussion </a:t>
            </a:r>
            <a:endParaRPr lang="en-US" dirty="0"/>
          </a:p>
        </p:txBody>
      </p:sp>
      <p:sp>
        <p:nvSpPr>
          <p:cNvPr id="3" name="Content Placeholder 2">
            <a:extLst>
              <a:ext uri="{FF2B5EF4-FFF2-40B4-BE49-F238E27FC236}">
                <a16:creationId xmlns:a16="http://schemas.microsoft.com/office/drawing/2014/main" id="{FE7C4879-FC27-014C-BE40-9A3F1AE732A1}"/>
              </a:ext>
            </a:extLst>
          </p:cNvPr>
          <p:cNvSpPr>
            <a:spLocks noGrp="1"/>
          </p:cNvSpPr>
          <p:nvPr>
            <p:ph idx="1"/>
          </p:nvPr>
        </p:nvSpPr>
        <p:spPr/>
        <p:txBody>
          <a:bodyPr/>
          <a:lstStyle/>
          <a:p>
            <a:r>
              <a:rPr lang="en-US" dirty="0"/>
              <a:t>The focus is on recognizing about the Trust head for the human resources.</a:t>
            </a:r>
          </a:p>
          <a:p>
            <a:r>
              <a:rPr lang="en-US" dirty="0"/>
              <a:t>Working on the special factors to implement the designs for reduced absenteeism of staff.</a:t>
            </a:r>
          </a:p>
          <a:p>
            <a:r>
              <a:rPr lang="en-US" dirty="0"/>
              <a:t>Working on the long term standards with Managing Attendance Policy and then updating for reflecting this.</a:t>
            </a:r>
          </a:p>
          <a:p>
            <a:r>
              <a:rPr lang="en-US" dirty="0"/>
              <a:t>The voluntary health is for the improvement assessment and then introduction for the staff as there are suffering from the health issues which is in the past. </a:t>
            </a:r>
          </a:p>
        </p:txBody>
      </p:sp>
    </p:spTree>
    <p:extLst>
      <p:ext uri="{BB962C8B-B14F-4D97-AF65-F5344CB8AC3E}">
        <p14:creationId xmlns:p14="http://schemas.microsoft.com/office/powerpoint/2010/main" val="662476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24E47-3DBB-EB49-87F7-9117F668B8C4}"/>
              </a:ext>
            </a:extLst>
          </p:cNvPr>
          <p:cNvSpPr>
            <a:spLocks noGrp="1"/>
          </p:cNvSpPr>
          <p:nvPr>
            <p:ph type="title"/>
          </p:nvPr>
        </p:nvSpPr>
        <p:spPr/>
        <p:txBody>
          <a:bodyPr/>
          <a:lstStyle/>
          <a:p>
            <a:r>
              <a:rPr lang="en-GB" dirty="0"/>
              <a:t>impact of the complex problem on employees</a:t>
            </a:r>
            <a:endParaRPr lang="en-US" dirty="0"/>
          </a:p>
        </p:txBody>
      </p:sp>
      <p:sp>
        <p:nvSpPr>
          <p:cNvPr id="3" name="Content Placeholder 2">
            <a:extLst>
              <a:ext uri="{FF2B5EF4-FFF2-40B4-BE49-F238E27FC236}">
                <a16:creationId xmlns:a16="http://schemas.microsoft.com/office/drawing/2014/main" id="{657B1B03-7A07-8243-9057-9FBE5149657B}"/>
              </a:ext>
            </a:extLst>
          </p:cNvPr>
          <p:cNvSpPr>
            <a:spLocks noGrp="1"/>
          </p:cNvSpPr>
          <p:nvPr>
            <p:ph idx="1"/>
          </p:nvPr>
        </p:nvSpPr>
        <p:spPr/>
        <p:txBody>
          <a:bodyPr/>
          <a:lstStyle/>
          <a:p>
            <a:r>
              <a:rPr lang="en-US" dirty="0"/>
              <a:t>Handling the different approaches with the two prolonged approach to handle long term sickness absence (De Vries et al., 2018).</a:t>
            </a:r>
          </a:p>
          <a:p>
            <a:r>
              <a:rPr lang="en-US" dirty="0"/>
              <a:t>Working on the close partnership for the occupational health.</a:t>
            </a:r>
          </a:p>
          <a:p>
            <a:r>
              <a:rPr lang="en-US" dirty="0"/>
              <a:t>Being responsive to the needs of Trust business with multi-disciplinary approach.</a:t>
            </a:r>
          </a:p>
          <a:p>
            <a:r>
              <a:rPr lang="en-US" dirty="0"/>
              <a:t>The aim is about the reduction on the sickness absence. </a:t>
            </a:r>
          </a:p>
        </p:txBody>
      </p:sp>
    </p:spTree>
    <p:extLst>
      <p:ext uri="{BB962C8B-B14F-4D97-AF65-F5344CB8AC3E}">
        <p14:creationId xmlns:p14="http://schemas.microsoft.com/office/powerpoint/2010/main" val="3881266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B940C-E5AC-D34C-9057-119B0304D5C2}"/>
              </a:ext>
            </a:extLst>
          </p:cNvPr>
          <p:cNvSpPr>
            <a:spLocks noGrp="1"/>
          </p:cNvSpPr>
          <p:nvPr>
            <p:ph type="title"/>
          </p:nvPr>
        </p:nvSpPr>
        <p:spPr/>
        <p:txBody>
          <a:bodyPr/>
          <a:lstStyle/>
          <a:p>
            <a:r>
              <a:rPr lang="en-GB" dirty="0"/>
              <a:t>PESTLE analysis of the macro-environmental factors</a:t>
            </a:r>
            <a:endParaRPr lang="en-US" dirty="0"/>
          </a:p>
        </p:txBody>
      </p:sp>
      <p:sp>
        <p:nvSpPr>
          <p:cNvPr id="3" name="Content Placeholder 2">
            <a:extLst>
              <a:ext uri="{FF2B5EF4-FFF2-40B4-BE49-F238E27FC236}">
                <a16:creationId xmlns:a16="http://schemas.microsoft.com/office/drawing/2014/main" id="{57562A1C-4D4A-4A47-83A9-2BA296340B28}"/>
              </a:ext>
            </a:extLst>
          </p:cNvPr>
          <p:cNvSpPr>
            <a:spLocks noGrp="1"/>
          </p:cNvSpPr>
          <p:nvPr>
            <p:ph idx="1"/>
          </p:nvPr>
        </p:nvSpPr>
        <p:spPr/>
        <p:txBody>
          <a:bodyPr>
            <a:normAutofit fontScale="85000" lnSpcReduction="20000"/>
          </a:bodyPr>
          <a:lstStyle/>
          <a:p>
            <a:r>
              <a:rPr lang="en-US" dirty="0"/>
              <a:t>Political: The NHS foundation trust manages the Leighton Hospital with the foundation trust with employing the staff and 540 hospital beds. </a:t>
            </a:r>
          </a:p>
          <a:p>
            <a:r>
              <a:rPr lang="en-US" dirty="0"/>
              <a:t>Environmental: This comes through the attendance lead with the proposed investment with influencing the secured funding (Janssen et al., 2018). </a:t>
            </a:r>
          </a:p>
          <a:p>
            <a:r>
              <a:rPr lang="en-US" dirty="0"/>
              <a:t>Social: The social standards were about the role of leadership and mentoring of the team for the HR advisers. </a:t>
            </a:r>
          </a:p>
          <a:p>
            <a:r>
              <a:rPr lang="en-US" dirty="0"/>
              <a:t>Technological: The technological standards were about the automated absence notification system. It is important for reviewing the physiotherapy arrangements effectively to understand the forms of the disorder. </a:t>
            </a:r>
          </a:p>
          <a:p>
            <a:r>
              <a:rPr lang="en-US" dirty="0"/>
              <a:t>Legal: There are possibilities where the data is reviewed monthly by the Executive Workforce Committee. </a:t>
            </a:r>
          </a:p>
          <a:p>
            <a:r>
              <a:rPr lang="en-US" dirty="0" err="1"/>
              <a:t>Economical:Need</a:t>
            </a:r>
            <a:r>
              <a:rPr lang="en-US" dirty="0"/>
              <a:t> to work on the different </a:t>
            </a:r>
            <a:r>
              <a:rPr lang="en-US" dirty="0" err="1"/>
              <a:t>tandard</a:t>
            </a:r>
            <a:r>
              <a:rPr lang="en-US" dirty="0"/>
              <a:t> </a:t>
            </a:r>
            <a:r>
              <a:rPr lang="en-US" dirty="0" err="1"/>
              <a:t>sof</a:t>
            </a:r>
            <a:r>
              <a:rPr lang="en-US" dirty="0"/>
              <a:t> the absence of people from 4.51 to 3.56 % from 2012 to 2014. </a:t>
            </a:r>
          </a:p>
        </p:txBody>
      </p:sp>
    </p:spTree>
    <p:extLst>
      <p:ext uri="{BB962C8B-B14F-4D97-AF65-F5344CB8AC3E}">
        <p14:creationId xmlns:p14="http://schemas.microsoft.com/office/powerpoint/2010/main" val="4142405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69342-3A49-2E46-9198-AF0E13B2805F}"/>
              </a:ext>
            </a:extLst>
          </p:cNvPr>
          <p:cNvSpPr>
            <a:spLocks noGrp="1"/>
          </p:cNvSpPr>
          <p:nvPr>
            <p:ph type="title"/>
          </p:nvPr>
        </p:nvSpPr>
        <p:spPr/>
        <p:txBody>
          <a:bodyPr/>
          <a:lstStyle/>
          <a:p>
            <a:r>
              <a:rPr lang="en-US" dirty="0"/>
              <a:t>Discussion </a:t>
            </a:r>
          </a:p>
        </p:txBody>
      </p:sp>
      <p:sp>
        <p:nvSpPr>
          <p:cNvPr id="3" name="Content Placeholder 2">
            <a:extLst>
              <a:ext uri="{FF2B5EF4-FFF2-40B4-BE49-F238E27FC236}">
                <a16:creationId xmlns:a16="http://schemas.microsoft.com/office/drawing/2014/main" id="{67E683F8-4A4E-DE47-A671-D84825CB955C}"/>
              </a:ext>
            </a:extLst>
          </p:cNvPr>
          <p:cNvSpPr>
            <a:spLocks noGrp="1"/>
          </p:cNvSpPr>
          <p:nvPr>
            <p:ph idx="1"/>
          </p:nvPr>
        </p:nvSpPr>
        <p:spPr/>
        <p:txBody>
          <a:bodyPr/>
          <a:lstStyle/>
          <a:p>
            <a:r>
              <a:rPr lang="en-US" dirty="0"/>
              <a:t>The data is reviewed with the handling of regular joint team </a:t>
            </a:r>
            <a:r>
              <a:rPr lang="en-US" dirty="0" err="1"/>
              <a:t>meeetings</a:t>
            </a:r>
            <a:r>
              <a:rPr lang="en-US" dirty="0"/>
              <a:t> with the HR and the occupational health advisers.</a:t>
            </a:r>
          </a:p>
          <a:p>
            <a:r>
              <a:rPr lang="en-US" dirty="0"/>
              <a:t>Management to discuss for the complex cases with handling to work on the </a:t>
            </a:r>
            <a:r>
              <a:rPr lang="en-US" dirty="0" err="1"/>
              <a:t>favoured</a:t>
            </a:r>
            <a:r>
              <a:rPr lang="en-US" dirty="0"/>
              <a:t> resolutions. </a:t>
            </a:r>
          </a:p>
          <a:p>
            <a:r>
              <a:rPr lang="en-US" dirty="0"/>
              <a:t>Involved with updates on the Trust Managing Attendance Policy. </a:t>
            </a:r>
          </a:p>
          <a:p>
            <a:r>
              <a:rPr lang="en-US" dirty="0"/>
              <a:t>Being involved with the long term sick returning to work. </a:t>
            </a:r>
          </a:p>
        </p:txBody>
      </p:sp>
    </p:spTree>
    <p:extLst>
      <p:ext uri="{BB962C8B-B14F-4D97-AF65-F5344CB8AC3E}">
        <p14:creationId xmlns:p14="http://schemas.microsoft.com/office/powerpoint/2010/main" val="4042460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3849E-E265-1B4C-AA2D-563D8E1B47C5}"/>
              </a:ext>
            </a:extLst>
          </p:cNvPr>
          <p:cNvSpPr>
            <a:spLocks noGrp="1"/>
          </p:cNvSpPr>
          <p:nvPr>
            <p:ph type="title"/>
          </p:nvPr>
        </p:nvSpPr>
        <p:spPr/>
        <p:txBody>
          <a:bodyPr/>
          <a:lstStyle/>
          <a:p>
            <a:r>
              <a:rPr lang="en-GB" i="1" dirty="0"/>
              <a:t>research-informed</a:t>
            </a:r>
            <a:r>
              <a:rPr lang="en-GB" dirty="0"/>
              <a:t> cause-and-effect analysis </a:t>
            </a:r>
            <a:endParaRPr lang="en-US" dirty="0"/>
          </a:p>
        </p:txBody>
      </p:sp>
      <p:sp>
        <p:nvSpPr>
          <p:cNvPr id="3" name="Content Placeholder 2">
            <a:extLst>
              <a:ext uri="{FF2B5EF4-FFF2-40B4-BE49-F238E27FC236}">
                <a16:creationId xmlns:a16="http://schemas.microsoft.com/office/drawing/2014/main" id="{F40A405B-65B4-D54D-B288-86D0832B9541}"/>
              </a:ext>
            </a:extLst>
          </p:cNvPr>
          <p:cNvSpPr>
            <a:spLocks noGrp="1"/>
          </p:cNvSpPr>
          <p:nvPr>
            <p:ph idx="1"/>
          </p:nvPr>
        </p:nvSpPr>
        <p:spPr/>
        <p:txBody>
          <a:bodyPr/>
          <a:lstStyle/>
          <a:p>
            <a:r>
              <a:rPr lang="en-US" dirty="0"/>
              <a:t>The effect analysis is about identifying on the interventions with the referrals to physiotherapy.</a:t>
            </a:r>
          </a:p>
          <a:p>
            <a:r>
              <a:rPr lang="en-US" dirty="0"/>
              <a:t>The visiting to GP is for the further investigation, advice for the lifecycle standards.</a:t>
            </a:r>
          </a:p>
          <a:p>
            <a:r>
              <a:rPr lang="en-US" dirty="0"/>
              <a:t>The results are related to the interventions with he offering on closer working (Yu et al., 2020).</a:t>
            </a:r>
          </a:p>
          <a:p>
            <a:r>
              <a:rPr lang="en-US" dirty="0"/>
              <a:t>The occupational health is for the Trust success in dealing with long term sickness absence cases with closer work to handle the health term of occupation. </a:t>
            </a:r>
          </a:p>
        </p:txBody>
      </p:sp>
    </p:spTree>
    <p:extLst>
      <p:ext uri="{BB962C8B-B14F-4D97-AF65-F5344CB8AC3E}">
        <p14:creationId xmlns:p14="http://schemas.microsoft.com/office/powerpoint/2010/main" val="31656353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9FA1-F2E1-CD44-A556-6A58568FE5DB}"/>
              </a:ext>
            </a:extLst>
          </p:cNvPr>
          <p:cNvSpPr>
            <a:spLocks noGrp="1"/>
          </p:cNvSpPr>
          <p:nvPr>
            <p:ph type="title"/>
          </p:nvPr>
        </p:nvSpPr>
        <p:spPr/>
        <p:txBody>
          <a:bodyPr/>
          <a:lstStyle/>
          <a:p>
            <a:r>
              <a:rPr lang="en-GB" dirty="0"/>
              <a:t>alternative solutions to absenteeism </a:t>
            </a:r>
            <a:endParaRPr lang="en-US" dirty="0"/>
          </a:p>
        </p:txBody>
      </p:sp>
      <p:sp>
        <p:nvSpPr>
          <p:cNvPr id="3" name="Content Placeholder 2">
            <a:extLst>
              <a:ext uri="{FF2B5EF4-FFF2-40B4-BE49-F238E27FC236}">
                <a16:creationId xmlns:a16="http://schemas.microsoft.com/office/drawing/2014/main" id="{36B878B1-F301-334B-95CB-9152C2AED670}"/>
              </a:ext>
            </a:extLst>
          </p:cNvPr>
          <p:cNvSpPr>
            <a:spLocks noGrp="1"/>
          </p:cNvSpPr>
          <p:nvPr>
            <p:ph idx="1"/>
          </p:nvPr>
        </p:nvSpPr>
        <p:spPr/>
        <p:txBody>
          <a:bodyPr/>
          <a:lstStyle/>
          <a:p>
            <a:r>
              <a:rPr lang="en-US" dirty="0"/>
              <a:t>Widespread approach is about the misunderstanding on GP fitting notes.</a:t>
            </a:r>
          </a:p>
          <a:p>
            <a:r>
              <a:rPr lang="en-US" dirty="0"/>
              <a:t>Believing about the GP needing to sign the person back to work.</a:t>
            </a:r>
          </a:p>
          <a:p>
            <a:r>
              <a:rPr lang="en-US" dirty="0"/>
              <a:t>Handling the Department of Health fit note with the guidance that is actively to encourage the returns for the adjusted duties. </a:t>
            </a:r>
          </a:p>
          <a:p>
            <a:r>
              <a:rPr lang="en-US" dirty="0"/>
              <a:t>Working on the long term sickness accounts with the handling of absence of staff. </a:t>
            </a:r>
          </a:p>
        </p:txBody>
      </p:sp>
    </p:spTree>
    <p:extLst>
      <p:ext uri="{BB962C8B-B14F-4D97-AF65-F5344CB8AC3E}">
        <p14:creationId xmlns:p14="http://schemas.microsoft.com/office/powerpoint/2010/main" val="3281490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F65D9-E990-B04B-9DEF-579E845F4A4A}"/>
              </a:ext>
            </a:extLst>
          </p:cNvPr>
          <p:cNvSpPr>
            <a:spLocks noGrp="1"/>
          </p:cNvSpPr>
          <p:nvPr>
            <p:ph type="title"/>
          </p:nvPr>
        </p:nvSpPr>
        <p:spPr/>
        <p:txBody>
          <a:bodyPr/>
          <a:lstStyle/>
          <a:p>
            <a:r>
              <a:rPr lang="en-US" dirty="0"/>
              <a:t>Outcomes</a:t>
            </a:r>
          </a:p>
        </p:txBody>
      </p:sp>
      <p:sp>
        <p:nvSpPr>
          <p:cNvPr id="3" name="Content Placeholder 2">
            <a:extLst>
              <a:ext uri="{FF2B5EF4-FFF2-40B4-BE49-F238E27FC236}">
                <a16:creationId xmlns:a16="http://schemas.microsoft.com/office/drawing/2014/main" id="{7FE580CF-E5CF-9444-8A46-25AA04B49FC4}"/>
              </a:ext>
            </a:extLst>
          </p:cNvPr>
          <p:cNvSpPr>
            <a:spLocks noGrp="1"/>
          </p:cNvSpPr>
          <p:nvPr>
            <p:ph idx="1"/>
          </p:nvPr>
        </p:nvSpPr>
        <p:spPr/>
        <p:txBody>
          <a:bodyPr/>
          <a:lstStyle/>
          <a:p>
            <a:r>
              <a:rPr lang="en-US" dirty="0"/>
              <a:t>Working on the overall reduction for the absence due to sickness. </a:t>
            </a:r>
          </a:p>
          <a:p>
            <a:r>
              <a:rPr lang="en-US" dirty="0"/>
              <a:t>There are overall reduction with the handling of rolling 12 months absence figures that drops from 4.51% to 3.56% </a:t>
            </a:r>
          </a:p>
          <a:p>
            <a:r>
              <a:rPr lang="en-US" dirty="0"/>
              <a:t>The reduction is for 21% which is in between 2012 and 2014. </a:t>
            </a:r>
          </a:p>
          <a:p>
            <a:r>
              <a:rPr lang="en-US" dirty="0"/>
              <a:t>The reduction in number and the duration is for the long term sickness absence (</a:t>
            </a:r>
            <a:r>
              <a:rPr lang="en-US" dirty="0" err="1"/>
              <a:t>Kniffin</a:t>
            </a:r>
            <a:r>
              <a:rPr lang="en-US"/>
              <a:t> et al., 2021).</a:t>
            </a:r>
            <a:endParaRPr lang="en-US" dirty="0"/>
          </a:p>
          <a:p>
            <a:r>
              <a:rPr lang="en-US" dirty="0" err="1"/>
              <a:t>Reuction</a:t>
            </a:r>
            <a:r>
              <a:rPr lang="en-US" dirty="0"/>
              <a:t> in codes for the long term sickness. </a:t>
            </a:r>
          </a:p>
        </p:txBody>
      </p:sp>
    </p:spTree>
    <p:extLst>
      <p:ext uri="{BB962C8B-B14F-4D97-AF65-F5344CB8AC3E}">
        <p14:creationId xmlns:p14="http://schemas.microsoft.com/office/powerpoint/2010/main" val="2901869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2B99D-50D9-7F43-9AC8-F429F59D86E2}"/>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AB49F1E2-7F4C-FB45-B893-840F9023C2E4}"/>
              </a:ext>
            </a:extLst>
          </p:cNvPr>
          <p:cNvSpPr>
            <a:spLocks noGrp="1"/>
          </p:cNvSpPr>
          <p:nvPr>
            <p:ph idx="1"/>
          </p:nvPr>
        </p:nvSpPr>
        <p:spPr/>
        <p:txBody>
          <a:bodyPr/>
          <a:lstStyle/>
          <a:p>
            <a:r>
              <a:rPr lang="en-US" dirty="0"/>
              <a:t>Trust is considering the automated absence notification system. Trust is believed with the reducing of the short and medium term sickness absence.</a:t>
            </a:r>
          </a:p>
          <a:p>
            <a:r>
              <a:rPr lang="en-US" dirty="0"/>
              <a:t>The short and long term sickness is for Trust to review on </a:t>
            </a:r>
            <a:r>
              <a:rPr lang="en-US" dirty="0" err="1"/>
              <a:t>physotherapy</a:t>
            </a:r>
            <a:r>
              <a:rPr lang="en-US" dirty="0"/>
              <a:t> </a:t>
            </a:r>
            <a:r>
              <a:rPr lang="en-US" dirty="0" err="1"/>
              <a:t>arrangeents</a:t>
            </a:r>
            <a:r>
              <a:rPr lang="en-US" dirty="0"/>
              <a:t> on the view to introduce the review of individuals. </a:t>
            </a:r>
          </a:p>
          <a:p>
            <a:r>
              <a:rPr lang="en-US" dirty="0"/>
              <a:t>The possibility is for the mental health </a:t>
            </a:r>
            <a:r>
              <a:rPr lang="en-US" dirty="0" err="1"/>
              <a:t>prvison</a:t>
            </a:r>
            <a:r>
              <a:rPr lang="en-US" dirty="0"/>
              <a:t> that is for the cognitive </a:t>
            </a:r>
            <a:r>
              <a:rPr lang="en-US" dirty="0" err="1"/>
              <a:t>behavioural</a:t>
            </a:r>
            <a:r>
              <a:rPr lang="en-US" dirty="0"/>
              <a:t> therapy. </a:t>
            </a:r>
          </a:p>
        </p:txBody>
      </p:sp>
    </p:spTree>
    <p:extLst>
      <p:ext uri="{BB962C8B-B14F-4D97-AF65-F5344CB8AC3E}">
        <p14:creationId xmlns:p14="http://schemas.microsoft.com/office/powerpoint/2010/main" val="3516652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063D2-3CA3-8A4A-8256-2B3E8A9A526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30E5E31-3D67-EF49-A1EC-966B7D84CEB7}"/>
              </a:ext>
            </a:extLst>
          </p:cNvPr>
          <p:cNvSpPr>
            <a:spLocks noGrp="1"/>
          </p:cNvSpPr>
          <p:nvPr>
            <p:ph idx="1"/>
          </p:nvPr>
        </p:nvSpPr>
        <p:spPr/>
        <p:txBody>
          <a:bodyPr>
            <a:normAutofit fontScale="85000" lnSpcReduction="20000"/>
          </a:bodyPr>
          <a:lstStyle/>
          <a:p>
            <a:r>
              <a:rPr lang="en-IN" dirty="0"/>
              <a:t>de Vries, H., </a:t>
            </a:r>
            <a:r>
              <a:rPr lang="en-IN" dirty="0" err="1"/>
              <a:t>Fishta</a:t>
            </a:r>
            <a:r>
              <a:rPr lang="en-IN" dirty="0"/>
              <a:t>, A., </a:t>
            </a:r>
            <a:r>
              <a:rPr lang="en-IN" dirty="0" err="1"/>
              <a:t>Weikert</a:t>
            </a:r>
            <a:r>
              <a:rPr lang="en-IN" dirty="0"/>
              <a:t>, B., Rodriguez Sanchez, A. and </a:t>
            </a:r>
            <a:r>
              <a:rPr lang="en-IN" dirty="0" err="1"/>
              <a:t>Wegewitz</a:t>
            </a:r>
            <a:r>
              <a:rPr lang="en-IN" dirty="0"/>
              <a:t>, U., 2018. Determinants of sickness absence and return to work among employees with common mental disorders: a scoping review. </a:t>
            </a:r>
            <a:r>
              <a:rPr lang="en-IN" i="1" dirty="0"/>
              <a:t>Journal of occupational rehabilitation</a:t>
            </a:r>
            <a:r>
              <a:rPr lang="en-IN" dirty="0"/>
              <a:t>, </a:t>
            </a:r>
            <a:r>
              <a:rPr lang="en-IN" i="1" dirty="0"/>
              <a:t>28</a:t>
            </a:r>
            <a:r>
              <a:rPr lang="en-IN" dirty="0"/>
              <a:t>(3), pp.393-417.</a:t>
            </a:r>
          </a:p>
          <a:p>
            <a:r>
              <a:rPr lang="en-IN" dirty="0"/>
              <a:t>Janssen, M., </a:t>
            </a:r>
            <a:r>
              <a:rPr lang="en-IN" dirty="0" err="1"/>
              <a:t>Heerkens</a:t>
            </a:r>
            <a:r>
              <a:rPr lang="en-IN" dirty="0"/>
              <a:t>, Y., </a:t>
            </a:r>
            <a:r>
              <a:rPr lang="en-IN" dirty="0" err="1"/>
              <a:t>Kuijer</a:t>
            </a:r>
            <a:r>
              <a:rPr lang="en-IN" dirty="0"/>
              <a:t>, W., Van Der Heijden, B. and Engels, J., 2018. Effects of Mindfulness-Based Stress Reduction on employees’ mental health: A systematic review. </a:t>
            </a:r>
            <a:r>
              <a:rPr lang="en-IN" i="1" dirty="0" err="1"/>
              <a:t>PloS</a:t>
            </a:r>
            <a:r>
              <a:rPr lang="en-IN" i="1" dirty="0"/>
              <a:t> one</a:t>
            </a:r>
            <a:r>
              <a:rPr lang="en-IN" dirty="0"/>
              <a:t>, </a:t>
            </a:r>
            <a:r>
              <a:rPr lang="en-IN" i="1" dirty="0"/>
              <a:t>13</a:t>
            </a:r>
            <a:r>
              <a:rPr lang="en-IN" dirty="0"/>
              <a:t>(1), p.e0191332.</a:t>
            </a:r>
          </a:p>
          <a:p>
            <a:r>
              <a:rPr lang="en-IN" dirty="0"/>
              <a:t>Yu, K.D.S. and Aviso, K.B., 2020. Modelling the economic impact and ripple effects of disease outbreaks. </a:t>
            </a:r>
            <a:r>
              <a:rPr lang="en-IN" i="1" dirty="0"/>
              <a:t>Process Integration and Optimization for Sustainability</a:t>
            </a:r>
            <a:r>
              <a:rPr lang="en-IN" dirty="0"/>
              <a:t>, </a:t>
            </a:r>
            <a:r>
              <a:rPr lang="en-IN" i="1" dirty="0"/>
              <a:t>4</a:t>
            </a:r>
            <a:r>
              <a:rPr lang="en-IN" dirty="0"/>
              <a:t>(2), pp.183-186.</a:t>
            </a:r>
          </a:p>
          <a:p>
            <a:r>
              <a:rPr lang="en-IN" dirty="0" err="1"/>
              <a:t>Kniffin</a:t>
            </a:r>
            <a:r>
              <a:rPr lang="en-IN" dirty="0"/>
              <a:t>, K.M., Narayanan, J., </a:t>
            </a:r>
            <a:r>
              <a:rPr lang="en-IN" dirty="0" err="1"/>
              <a:t>Anseel</a:t>
            </a:r>
            <a:r>
              <a:rPr lang="en-IN" dirty="0"/>
              <a:t>, F., </a:t>
            </a:r>
            <a:r>
              <a:rPr lang="en-IN" dirty="0" err="1"/>
              <a:t>Antonakis</a:t>
            </a:r>
            <a:r>
              <a:rPr lang="en-IN" dirty="0"/>
              <a:t>, J., Ashford, S.P., Bakker, A.B., Bamberger, P., </a:t>
            </a:r>
            <a:r>
              <a:rPr lang="en-IN" dirty="0" err="1"/>
              <a:t>Bapuji</a:t>
            </a:r>
            <a:r>
              <a:rPr lang="en-IN" dirty="0"/>
              <a:t>, H., </a:t>
            </a:r>
            <a:r>
              <a:rPr lang="en-IN" dirty="0" err="1"/>
              <a:t>Bhave</a:t>
            </a:r>
            <a:r>
              <a:rPr lang="en-IN" dirty="0"/>
              <a:t>, D.P., Choi, V.K. and </a:t>
            </a:r>
            <a:r>
              <a:rPr lang="en-IN" dirty="0" err="1"/>
              <a:t>Creary</a:t>
            </a:r>
            <a:r>
              <a:rPr lang="en-IN" dirty="0"/>
              <a:t>, S.J., 2021. COVID-19 and the workplace: Implications, issues, and insights for future research and action. </a:t>
            </a:r>
            <a:r>
              <a:rPr lang="en-IN" i="1" dirty="0"/>
              <a:t>American Psychologist</a:t>
            </a:r>
            <a:r>
              <a:rPr lang="en-IN" dirty="0"/>
              <a:t>, </a:t>
            </a:r>
            <a:r>
              <a:rPr lang="en-IN" i="1" dirty="0"/>
              <a:t>76</a:t>
            </a:r>
            <a:r>
              <a:rPr lang="en-IN" dirty="0"/>
              <a:t>(1), p.63.</a:t>
            </a:r>
            <a:endParaRPr lang="en-US" dirty="0"/>
          </a:p>
        </p:txBody>
      </p:sp>
    </p:spTree>
    <p:extLst>
      <p:ext uri="{BB962C8B-B14F-4D97-AF65-F5344CB8AC3E}">
        <p14:creationId xmlns:p14="http://schemas.microsoft.com/office/powerpoint/2010/main" val="2245541464"/>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Berlin</Template>
  <TotalTime>58</TotalTime>
  <Words>1437</Words>
  <Application>Microsoft Macintosh PowerPoint</Application>
  <PresentationFormat>Widescreen</PresentationFormat>
  <Paragraphs>68</Paragraphs>
  <Slides>11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Trebuchet MS</vt:lpstr>
      <vt:lpstr>Berlin</vt:lpstr>
      <vt:lpstr>      Reducing Long term absenteeism </vt:lpstr>
      <vt:lpstr>Introduction </vt:lpstr>
      <vt:lpstr>Research-informed discussion </vt:lpstr>
      <vt:lpstr>impact of the complex problem on employees</vt:lpstr>
      <vt:lpstr>PESTLE analysis of the macro-environmental factors</vt:lpstr>
      <vt:lpstr>Discussion </vt:lpstr>
      <vt:lpstr>research-informed cause-and-effect analysis </vt:lpstr>
      <vt:lpstr>alternative solutions to absenteeism </vt:lpstr>
      <vt:lpstr>Outcomes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Reducing Long term absenteeism </dc:title>
  <dc:creator>Deepti Agarwal</dc:creator>
  <cp:lastModifiedBy>Raluca Micula (2115102)</cp:lastModifiedBy>
  <cp:revision>1</cp:revision>
  <dcterms:created xsi:type="dcterms:W3CDTF">2022-03-12T10:15:00Z</dcterms:created>
  <dcterms:modified xsi:type="dcterms:W3CDTF">2022-03-24T14:58:54Z</dcterms:modified>
</cp:coreProperties>
</file>