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9" r:id="rId3"/>
    <p:sldId id="262" r:id="rId4"/>
    <p:sldId id="263" r:id="rId5"/>
    <p:sldId id="264" r:id="rId6"/>
    <p:sldId id="260" r:id="rId7"/>
    <p:sldId id="261" r:id="rId8"/>
    <p:sldId id="265" r:id="rId9"/>
    <p:sldId id="266" r:id="rId10"/>
    <p:sldId id="267" r:id="rId11"/>
    <p:sldId id="268"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3162" autoAdjust="0"/>
    <p:restoredTop sz="94660"/>
  </p:normalViewPr>
  <p:slideViewPr>
    <p:cSldViewPr snapToGrid="0">
      <p:cViewPr>
        <p:scale>
          <a:sx n="75" d="100"/>
          <a:sy n="75" d="100"/>
        </p:scale>
        <p:origin x="612" y="-21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 baptista" userId="1823eaaad8bc5f6b" providerId="LiveId" clId="{AB6A637A-7B0B-40BA-B191-8CAC7FEAC0A3}"/>
    <pc:docChg chg="custSel modSld">
      <pc:chgData name="ana baptista" userId="1823eaaad8bc5f6b" providerId="LiveId" clId="{AB6A637A-7B0B-40BA-B191-8CAC7FEAC0A3}" dt="2025-11-16T20:47:36.627" v="708" actId="20577"/>
      <pc:docMkLst>
        <pc:docMk/>
      </pc:docMkLst>
      <pc:sldChg chg="modSp mod">
        <pc:chgData name="ana baptista" userId="1823eaaad8bc5f6b" providerId="LiveId" clId="{AB6A637A-7B0B-40BA-B191-8CAC7FEAC0A3}" dt="2025-11-16T20:24:58.922" v="244" actId="20577"/>
        <pc:sldMkLst>
          <pc:docMk/>
          <pc:sldMk cId="3420697858" sldId="260"/>
        </pc:sldMkLst>
        <pc:spChg chg="mod">
          <ac:chgData name="ana baptista" userId="1823eaaad8bc5f6b" providerId="LiveId" clId="{AB6A637A-7B0B-40BA-B191-8CAC7FEAC0A3}" dt="2025-11-16T20:24:58.922" v="244" actId="20577"/>
          <ac:spMkLst>
            <pc:docMk/>
            <pc:sldMk cId="3420697858" sldId="260"/>
            <ac:spMk id="3" creationId="{48102CBD-DB51-6200-144C-C2D3A7613E1B}"/>
          </ac:spMkLst>
        </pc:spChg>
      </pc:sldChg>
      <pc:sldChg chg="modSp mod">
        <pc:chgData name="ana baptista" userId="1823eaaad8bc5f6b" providerId="LiveId" clId="{AB6A637A-7B0B-40BA-B191-8CAC7FEAC0A3}" dt="2025-11-16T20:42:36.373" v="646" actId="20577"/>
        <pc:sldMkLst>
          <pc:docMk/>
          <pc:sldMk cId="1289120645" sldId="261"/>
        </pc:sldMkLst>
        <pc:spChg chg="mod">
          <ac:chgData name="ana baptista" userId="1823eaaad8bc5f6b" providerId="LiveId" clId="{AB6A637A-7B0B-40BA-B191-8CAC7FEAC0A3}" dt="2025-11-16T20:42:36.373" v="646" actId="20577"/>
          <ac:spMkLst>
            <pc:docMk/>
            <pc:sldMk cId="1289120645" sldId="261"/>
            <ac:spMk id="8" creationId="{54841D25-A302-291C-83DC-09E102C9B24B}"/>
          </ac:spMkLst>
        </pc:spChg>
      </pc:sldChg>
      <pc:sldChg chg="modSp mod">
        <pc:chgData name="ana baptista" userId="1823eaaad8bc5f6b" providerId="LiveId" clId="{AB6A637A-7B0B-40BA-B191-8CAC7FEAC0A3}" dt="2025-11-16T20:47:36.627" v="708" actId="20577"/>
        <pc:sldMkLst>
          <pc:docMk/>
          <pc:sldMk cId="773003152" sldId="267"/>
        </pc:sldMkLst>
        <pc:spChg chg="mod">
          <ac:chgData name="ana baptista" userId="1823eaaad8bc5f6b" providerId="LiveId" clId="{AB6A637A-7B0B-40BA-B191-8CAC7FEAC0A3}" dt="2025-11-16T20:47:36.627" v="708" actId="20577"/>
          <ac:spMkLst>
            <pc:docMk/>
            <pc:sldMk cId="773003152" sldId="267"/>
            <ac:spMk id="3" creationId="{4A05A7B0-58B7-62E2-1542-006DA6229EA6}"/>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A3BE2-F31C-33EE-7E51-E0C7A87258B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5DF7E7BA-B54F-CF18-E836-AAE979D1177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9489BC2F-8745-B3C3-27F7-4FCB885968B4}"/>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B10194B6-F488-B425-6A79-E522DD5B399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DE6AEDE-B091-FF20-A7A7-C91C1AE3677E}"/>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6274249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C3B20E-83DB-9A12-667B-3BA980044A2E}"/>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86E4587D-CB00-1C1C-9513-85846C4DFBF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81A889C-7EE9-57B4-9818-3C6EE7A024EE}"/>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2BDC0BC-C435-00D9-F319-968E2E7FB58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33B854C-EE2F-76DE-4FB4-91943996BA25}"/>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168595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61C85-485E-51C5-E53A-4B462B10D6EE}"/>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743173C-1A8D-FC9E-A330-38176C7329B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200BA2F-356F-B6EA-E742-BEFDD0ADAF33}"/>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9868A43-77F7-6BAF-C102-9D08C5CEE44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60E000-D64C-2A91-6F83-219B44A93878}"/>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8029783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7DC3F-1F51-2F43-52CF-DBE017EB3A3D}"/>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3DD74494-4582-DEE8-6F3F-9E6A671EBDC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9BECF7F3-D939-054F-6A10-8A91EE64E32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F3BBA188-DFDD-384C-7D6F-B623740AFB76}"/>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0DB488E2-A47B-5D14-54CF-D629E35F471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D80FB6-7BE4-C6EE-6B2C-FBEE05B59C60}"/>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90650648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E14D78-BCD9-67FD-9308-BE52FF29D62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9EC4100F-4C91-98A5-DCBF-0815D7FFDF1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DF50C35-94FE-06D4-2D3D-12386DF4DBD3}"/>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22403920-EF68-33E7-092B-EB496CDEA90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459B705-C1D0-642B-20CC-6C80244B1F3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DBC9E5DE-19D9-FFA4-9087-07C5FEC6F52B}"/>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8" name="Footer Placeholder 7">
            <a:extLst>
              <a:ext uri="{FF2B5EF4-FFF2-40B4-BE49-F238E27FC236}">
                <a16:creationId xmlns:a16="http://schemas.microsoft.com/office/drawing/2014/main" id="{1FFC1B2D-D477-5C14-FBA1-992ED063605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75EA4EB-B0AA-8F7C-A84E-903C7FB36583}"/>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389635781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88D20-E7BB-1A70-A7F0-A3C0F4AAAC8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A43ED421-EBB2-A1DC-3B76-B926D2E20F02}"/>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4" name="Footer Placeholder 3">
            <a:extLst>
              <a:ext uri="{FF2B5EF4-FFF2-40B4-BE49-F238E27FC236}">
                <a16:creationId xmlns:a16="http://schemas.microsoft.com/office/drawing/2014/main" id="{83E3A1CA-378D-E8DF-0B24-3A03260B493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6641C7C-D24F-0289-6C9E-9EE059957EAE}"/>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25027497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52F7A0E-01CC-0489-3E56-E1477A0BA155}"/>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3" name="Footer Placeholder 2">
            <a:extLst>
              <a:ext uri="{FF2B5EF4-FFF2-40B4-BE49-F238E27FC236}">
                <a16:creationId xmlns:a16="http://schemas.microsoft.com/office/drawing/2014/main" id="{074EB068-0FD1-88ED-A13E-717A620D3E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033B3C2-0B76-7606-323D-E7F90DEBB6C1}"/>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39355354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7ECC6B-0BE5-C89D-D2F8-CCE84067CA1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A5281490-17F2-B3C5-BBAB-41EA79B636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FE89F37-6A6E-92EA-B4E6-2813F9E35C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1817909-504C-D719-5669-797ACCC99EFF}"/>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71BE580F-7726-53F0-9047-98C5DE482A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51EF11-78D6-1A2C-4429-2FB53082C2EC}"/>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1865674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12B50-8074-9D63-71FD-BD9522879E7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160DF7B0-96AB-BF4C-B0DD-90E1F52CFB7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239BA3D-A7C5-44D0-2F1F-23EC69D35D3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2B38D8B-C4DA-1CF7-B0BC-1BE1CB093BCB}"/>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6" name="Footer Placeholder 5">
            <a:extLst>
              <a:ext uri="{FF2B5EF4-FFF2-40B4-BE49-F238E27FC236}">
                <a16:creationId xmlns:a16="http://schemas.microsoft.com/office/drawing/2014/main" id="{F87F1CBC-4505-1528-209A-2A98C5E715E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0FB6B69-D08C-417F-FFF1-E65218E70E0D}"/>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4518991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7897A9-E0FF-FF8C-509F-C127AD13979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921D939-EBCF-3B82-CAB4-F66D408519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9F1E1D1-63C5-2BA7-3364-9AE0C44E5C77}"/>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CB16C69B-1EA5-135A-BB4D-C1263A91AAA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BE6A2-7A63-C0E1-28F9-CEBE047EB118}"/>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278114437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97B81C8-CFAA-608B-83A4-B608C197D5C7}"/>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C61910E-B070-AECD-8595-DCE91B69B0A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29AC171-7BC5-2AE7-DC40-99BEBD34FA59}"/>
              </a:ext>
            </a:extLst>
          </p:cNvPr>
          <p:cNvSpPr>
            <a:spLocks noGrp="1"/>
          </p:cNvSpPr>
          <p:nvPr>
            <p:ph type="dt" sz="half" idx="10"/>
          </p:nvPr>
        </p:nvSpPr>
        <p:spPr/>
        <p:txBody>
          <a:body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4FF9A96A-66CE-FC90-9C2A-A4BE17A4EC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3E2B19-7C61-C7B1-3B1A-ED7236C13A99}"/>
              </a:ext>
            </a:extLst>
          </p:cNvPr>
          <p:cNvSpPr>
            <a:spLocks noGrp="1"/>
          </p:cNvSpPr>
          <p:nvPr>
            <p:ph type="sldNum" sz="quarter" idx="12"/>
          </p:nvPr>
        </p:nvSpPr>
        <p:spPr/>
        <p:txBody>
          <a:bodyPr/>
          <a:lstStyle/>
          <a:p>
            <a:fld id="{573A3328-1000-41BE-A56D-7EFD1C751A27}" type="slidenum">
              <a:rPr lang="en-GB" smtClean="0"/>
              <a:t>‹#›</a:t>
            </a:fld>
            <a:endParaRPr lang="en-GB"/>
          </a:p>
        </p:txBody>
      </p:sp>
    </p:spTree>
    <p:extLst>
      <p:ext uri="{BB962C8B-B14F-4D97-AF65-F5344CB8AC3E}">
        <p14:creationId xmlns:p14="http://schemas.microsoft.com/office/powerpoint/2010/main" val="41760980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FA25154-2F75-13F7-798D-EDEF05292B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C428CDA3-73FF-8914-66DC-6C54BA0B34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7401AAF-9EE7-ED40-B710-1530861B069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06471D7-679D-49C5-9965-7367EF6654C7}" type="datetimeFigureOut">
              <a:rPr lang="en-GB" smtClean="0"/>
              <a:t>16/11/2025</a:t>
            </a:fld>
            <a:endParaRPr lang="en-GB"/>
          </a:p>
        </p:txBody>
      </p:sp>
      <p:sp>
        <p:nvSpPr>
          <p:cNvPr id="5" name="Footer Placeholder 4">
            <a:extLst>
              <a:ext uri="{FF2B5EF4-FFF2-40B4-BE49-F238E27FC236}">
                <a16:creationId xmlns:a16="http://schemas.microsoft.com/office/drawing/2014/main" id="{8F5CB637-C853-89E5-6B53-A95D84D7F23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C151AE5-82CB-C083-DD71-C2C7B16693F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573A3328-1000-41BE-A56D-7EFD1C751A27}" type="slidenum">
              <a:rPr lang="en-GB" smtClean="0"/>
              <a:t>‹#›</a:t>
            </a:fld>
            <a:endParaRPr lang="en-GB"/>
          </a:p>
        </p:txBody>
      </p:sp>
    </p:spTree>
    <p:extLst>
      <p:ext uri="{BB962C8B-B14F-4D97-AF65-F5344CB8AC3E}">
        <p14:creationId xmlns:p14="http://schemas.microsoft.com/office/powerpoint/2010/main" val="88423015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verywellmind.com/initiative-versus-guilt-2795737" TargetMode="External"/><Relationship Id="rId2" Type="http://schemas.openxmlformats.org/officeDocument/2006/relationships/hyperlink" Target="https://www.verywellmind.com/erik-eriksons-stages-of-psychosocial-development-2795740" TargetMode="External"/><Relationship Id="rId1" Type="http://schemas.openxmlformats.org/officeDocument/2006/relationships/slideLayout" Target="../slideLayouts/slideLayout2.xml"/><Relationship Id="rId5" Type="http://schemas.openxmlformats.org/officeDocument/2006/relationships/hyperlink" Target="https://www.ncbi.nlm.nih.gov/sites/books/NBK537095" TargetMode="External"/><Relationship Id="rId4" Type="http://schemas.openxmlformats.org/officeDocument/2006/relationships/hyperlink" Target="https://www.cram.com/essay/Ericksons-Theory-Nature-And-Nurture/P3HP5ALGRE45"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simplypsychology.org/Erik-Erikson.html" TargetMode="External"/><Relationship Id="rId2" Type="http://schemas.openxmlformats.org/officeDocument/2006/relationships/hyperlink" Target="https://www.simplypsychology.org/naturevsnurture.html" TargetMode="External"/><Relationship Id="rId1" Type="http://schemas.openxmlformats.org/officeDocument/2006/relationships/slideLayout" Target="../slideLayouts/slideLayout2.xml"/><Relationship Id="rId5" Type="http://schemas.openxmlformats.org/officeDocument/2006/relationships/hyperlink" Target="https://openbooks.library.baylor.edu/lifespanhumandevelopment/chapter/chapter-19-1-eriksons-theory-of-psychosocial-development" TargetMode="External"/><Relationship Id="rId4" Type="http://schemas.openxmlformats.org/officeDocument/2006/relationships/hyperlink" Target="https://www.ncbi.nlm.nih.gov/books/NBK55609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376762B-9EF2-95B1-188B-16FA9F426F53}"/>
              </a:ext>
            </a:extLst>
          </p:cNvPr>
          <p:cNvSpPr txBox="1"/>
          <p:nvPr/>
        </p:nvSpPr>
        <p:spPr>
          <a:xfrm>
            <a:off x="4934309" y="1863655"/>
            <a:ext cx="6301595" cy="3416320"/>
          </a:xfrm>
          <a:prstGeom prst="rect">
            <a:avLst/>
          </a:prstGeom>
          <a:noFill/>
        </p:spPr>
        <p:txBody>
          <a:bodyPr wrap="square">
            <a:spAutoFit/>
          </a:bodyPr>
          <a:lstStyle/>
          <a:p>
            <a:r>
              <a:rPr lang="en-GB" sz="2400" b="1" dirty="0">
                <a:latin typeface="Arial" panose="020B0604020202020204" pitchFamily="34" charset="0"/>
                <a:cs typeface="Arial" panose="020B0604020202020204" pitchFamily="34" charset="0"/>
              </a:rPr>
              <a:t>Module:</a:t>
            </a:r>
            <a:r>
              <a:rPr lang="en-GB" sz="2400" dirty="0">
                <a:latin typeface="Arial" panose="020B0604020202020204" pitchFamily="34" charset="0"/>
                <a:cs typeface="Arial" panose="020B0604020202020204" pitchFamily="34" charset="0"/>
              </a:rPr>
              <a:t> Psychology in Health and Social Care</a:t>
            </a:r>
          </a:p>
          <a:p>
            <a:r>
              <a:rPr lang="en-GB" sz="2400" b="1" dirty="0">
                <a:latin typeface="Arial" panose="020B0604020202020204" pitchFamily="34" charset="0"/>
                <a:cs typeface="Arial" panose="020B0604020202020204" pitchFamily="34" charset="0"/>
              </a:rPr>
              <a:t>Student Name: </a:t>
            </a:r>
            <a:r>
              <a:rPr lang="en-GB" sz="2400" dirty="0">
                <a:latin typeface="Arial" panose="020B0604020202020204" pitchFamily="34" charset="0"/>
                <a:cs typeface="Arial" panose="020B0604020202020204" pitchFamily="34" charset="0"/>
              </a:rPr>
              <a:t>Ana Baptista</a:t>
            </a:r>
          </a:p>
          <a:p>
            <a:r>
              <a:rPr lang="en-GB" sz="2400" b="1" dirty="0">
                <a:latin typeface="Arial" panose="020B0604020202020204" pitchFamily="34" charset="0"/>
                <a:cs typeface="Arial" panose="020B0604020202020204" pitchFamily="34" charset="0"/>
              </a:rPr>
              <a:t>SI</a:t>
            </a:r>
            <a:r>
              <a:rPr lang="en-GB" sz="2400" dirty="0">
                <a:latin typeface="Arial" panose="020B0604020202020204" pitchFamily="34" charset="0"/>
                <a:cs typeface="Arial" panose="020B0604020202020204" pitchFamily="34" charset="0"/>
              </a:rPr>
              <a:t>: 2426392</a:t>
            </a:r>
          </a:p>
          <a:p>
            <a:r>
              <a:rPr lang="en-GB" sz="2400" b="1" dirty="0">
                <a:latin typeface="Arial" panose="020B0604020202020204" pitchFamily="34" charset="0"/>
                <a:cs typeface="Arial" panose="020B0604020202020204" pitchFamily="34" charset="0"/>
              </a:rPr>
              <a:t>Module Code: </a:t>
            </a:r>
            <a:r>
              <a:rPr lang="en-GB" sz="2400" dirty="0">
                <a:latin typeface="Arial" panose="020B0604020202020204" pitchFamily="34" charset="0"/>
                <a:cs typeface="Arial" panose="020B0604020202020204" pitchFamily="34" charset="0"/>
              </a:rPr>
              <a:t>LCHS4010</a:t>
            </a:r>
          </a:p>
          <a:p>
            <a:r>
              <a:rPr lang="en-GB" sz="2400" b="1" dirty="0">
                <a:latin typeface="Arial" panose="020B0604020202020204" pitchFamily="34" charset="0"/>
                <a:cs typeface="Arial" panose="020B0604020202020204" pitchFamily="34" charset="0"/>
              </a:rPr>
              <a:t>Module Lead</a:t>
            </a:r>
            <a:r>
              <a:rPr lang="en-GB" sz="2400" dirty="0">
                <a:latin typeface="Arial" panose="020B0604020202020204" pitchFamily="34" charset="0"/>
                <a:cs typeface="Arial" panose="020B0604020202020204" pitchFamily="34" charset="0"/>
              </a:rPr>
              <a:t>: Dr PACE Ukachukwu</a:t>
            </a:r>
          </a:p>
          <a:p>
            <a:r>
              <a:rPr lang="en-GB" sz="2400" b="1" dirty="0">
                <a:latin typeface="Arial" panose="020B0604020202020204" pitchFamily="34" charset="0"/>
                <a:cs typeface="Arial" panose="020B0604020202020204" pitchFamily="34" charset="0"/>
              </a:rPr>
              <a:t>Assignment Title: </a:t>
            </a:r>
            <a:r>
              <a:rPr lang="en-GB" sz="2400" dirty="0">
                <a:latin typeface="Arial" panose="020B0604020202020204" pitchFamily="34" charset="0"/>
                <a:cs typeface="Arial" panose="020B0604020202020204" pitchFamily="34" charset="0"/>
              </a:rPr>
              <a:t>Individual Presentation</a:t>
            </a:r>
          </a:p>
          <a:p>
            <a:r>
              <a:rPr lang="en-GB" sz="2400" b="1" dirty="0">
                <a:latin typeface="Arial" panose="020B0604020202020204" pitchFamily="34" charset="0"/>
                <a:cs typeface="Arial" panose="020B0604020202020204" pitchFamily="34" charset="0"/>
              </a:rPr>
              <a:t>Submission deadline:</a:t>
            </a:r>
            <a:r>
              <a:rPr lang="en-GB" sz="2400" dirty="0">
                <a:latin typeface="Arial" panose="020B0604020202020204" pitchFamily="34" charset="0"/>
                <a:cs typeface="Arial" panose="020B0604020202020204" pitchFamily="34" charset="0"/>
              </a:rPr>
              <a:t> 17</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November 2025 by 2pm</a:t>
            </a:r>
          </a:p>
        </p:txBody>
      </p:sp>
      <p:graphicFrame>
        <p:nvGraphicFramePr>
          <p:cNvPr id="9" name="Table 8">
            <a:extLst>
              <a:ext uri="{FF2B5EF4-FFF2-40B4-BE49-F238E27FC236}">
                <a16:creationId xmlns:a16="http://schemas.microsoft.com/office/drawing/2014/main" id="{42617747-FE16-9103-AEC8-286D82BFF051}"/>
              </a:ext>
            </a:extLst>
          </p:cNvPr>
          <p:cNvGraphicFramePr>
            <a:graphicFrameLocks noGrp="1"/>
          </p:cNvGraphicFramePr>
          <p:nvPr>
            <p:extLst>
              <p:ext uri="{D42A27DB-BD31-4B8C-83A1-F6EECF244321}">
                <p14:modId xmlns:p14="http://schemas.microsoft.com/office/powerpoint/2010/main" val="3825162815"/>
              </p:ext>
            </p:extLst>
          </p:nvPr>
        </p:nvGraphicFramePr>
        <p:xfrm>
          <a:off x="4641011" y="1846055"/>
          <a:ext cx="6694098" cy="3502325"/>
        </p:xfrm>
        <a:graphic>
          <a:graphicData uri="http://schemas.openxmlformats.org/drawingml/2006/table">
            <a:tbl>
              <a:tblPr/>
              <a:tblGrid>
                <a:gridCol w="6694098">
                  <a:extLst>
                    <a:ext uri="{9D8B030D-6E8A-4147-A177-3AD203B41FA5}">
                      <a16:colId xmlns:a16="http://schemas.microsoft.com/office/drawing/2014/main" val="195694821"/>
                    </a:ext>
                  </a:extLst>
                </a:gridCol>
              </a:tblGrid>
              <a:tr h="3502325">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74158923"/>
                  </a:ext>
                </a:extLst>
              </a:tr>
            </a:tbl>
          </a:graphicData>
        </a:graphic>
      </p:graphicFrame>
      <p:pic>
        <p:nvPicPr>
          <p:cNvPr id="1030" name="Picture 6" descr="Little Girl Walking In The Park: Over 99,260 Royalty-Free Licensable Stock  Photos | Shutterstock">
            <a:extLst>
              <a:ext uri="{FF2B5EF4-FFF2-40B4-BE49-F238E27FC236}">
                <a16:creationId xmlns:a16="http://schemas.microsoft.com/office/drawing/2014/main" id="{541AFEE5-7DDF-72AA-2DAC-8C1493420A2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6891" y="1863654"/>
            <a:ext cx="3219089" cy="350232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descr="A logo of a university&#10;&#10;AI-generated content may be incorrect.">
            <a:extLst>
              <a:ext uri="{FF2B5EF4-FFF2-40B4-BE49-F238E27FC236}">
                <a16:creationId xmlns:a16="http://schemas.microsoft.com/office/drawing/2014/main" id="{D0CE491E-00E6-355C-7242-7CE72FA96F8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56891" y="0"/>
            <a:ext cx="2229209" cy="1812376"/>
          </a:xfrm>
          <a:prstGeom prst="rect">
            <a:avLst/>
          </a:prstGeom>
        </p:spPr>
      </p:pic>
    </p:spTree>
    <p:extLst>
      <p:ext uri="{BB962C8B-B14F-4D97-AF65-F5344CB8AC3E}">
        <p14:creationId xmlns:p14="http://schemas.microsoft.com/office/powerpoint/2010/main" val="26098528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9F06007-8830-9CFA-815A-FE628F89F181}"/>
              </a:ext>
            </a:extLst>
          </p:cNvPr>
          <p:cNvSpPr>
            <a:spLocks noGrp="1"/>
          </p:cNvSpPr>
          <p:nvPr>
            <p:ph idx="1"/>
          </p:nvPr>
        </p:nvSpPr>
        <p:spPr/>
        <p:txBody>
          <a:bodyPr>
            <a:normAutofit fontScale="92500" lnSpcReduction="10000"/>
          </a:bodyPr>
          <a:lstStyle/>
          <a:p>
            <a:pPr marL="0" indent="0" algn="just">
              <a:buNone/>
            </a:pPr>
            <a:r>
              <a:rPr lang="en-GB" sz="2600" dirty="0">
                <a:latin typeface="Arial" panose="020B0604020202020204" pitchFamily="34" charset="0"/>
                <a:cs typeface="Arial" panose="020B0604020202020204" pitchFamily="34" charset="0"/>
              </a:rPr>
              <a:t>In a Nursery environment, applying psychological insights from Health and Social Care is vital for understanding and supporting children’s emotional and social needs like Amira, who is navigating some challenges in her early stages of life.</a:t>
            </a:r>
          </a:p>
          <a:p>
            <a:pPr lvl="0" algn="just"/>
            <a:r>
              <a:rPr lang="en-GB" sz="2600" dirty="0">
                <a:latin typeface="Arial" panose="020B0604020202020204" pitchFamily="34" charset="0"/>
                <a:cs typeface="Arial" panose="020B0604020202020204" pitchFamily="34" charset="0"/>
              </a:rPr>
              <a:t>3 – 7 years (Preoperation stage)</a:t>
            </a:r>
          </a:p>
          <a:p>
            <a:pPr lvl="0" algn="just"/>
            <a:r>
              <a:rPr lang="en-GB" sz="2600" dirty="0">
                <a:latin typeface="Arial" panose="020B0604020202020204" pitchFamily="34" charset="0"/>
                <a:cs typeface="Arial" panose="020B0604020202020204" pitchFamily="34" charset="0"/>
              </a:rPr>
              <a:t>Understanding Amira: Nature and Nurture factors</a:t>
            </a:r>
          </a:p>
          <a:p>
            <a:pPr lvl="0" algn="just"/>
            <a:r>
              <a:rPr lang="en-GB" sz="2600" dirty="0">
                <a:latin typeface="Arial" panose="020B0604020202020204" pitchFamily="34" charset="0"/>
                <a:cs typeface="Arial" panose="020B0604020202020204" pitchFamily="34" charset="0"/>
              </a:rPr>
              <a:t>PIES framework</a:t>
            </a:r>
          </a:p>
          <a:p>
            <a:pPr lvl="0" algn="just"/>
            <a:r>
              <a:rPr lang="en-GB" sz="2600" dirty="0">
                <a:latin typeface="Arial" panose="020B0604020202020204" pitchFamily="34" charset="0"/>
                <a:cs typeface="Arial" panose="020B0604020202020204" pitchFamily="34" charset="0"/>
              </a:rPr>
              <a:t>Erikson versus Piaget’s theory</a:t>
            </a:r>
          </a:p>
          <a:p>
            <a:pPr lvl="0" algn="just"/>
            <a:r>
              <a:rPr lang="en-GB" sz="2600" dirty="0">
                <a:latin typeface="Arial" panose="020B0604020202020204" pitchFamily="34" charset="0"/>
                <a:cs typeface="Arial" panose="020B0604020202020204" pitchFamily="34" charset="0"/>
              </a:rPr>
              <a:t>Practical Strategies and interventions</a:t>
            </a:r>
          </a:p>
          <a:p>
            <a:pPr lvl="0" algn="just"/>
            <a:r>
              <a:rPr lang="en-GB" sz="2600" dirty="0">
                <a:latin typeface="Arial" panose="020B0604020202020204" pitchFamily="34" charset="0"/>
                <a:cs typeface="Arial" panose="020B0604020202020204" pitchFamily="34" charset="0"/>
              </a:rPr>
              <a:t>Conclusion</a:t>
            </a:r>
          </a:p>
          <a:p>
            <a:pPr lvl="0" algn="just"/>
            <a:r>
              <a:rPr lang="en-GB" sz="2600" dirty="0">
                <a:latin typeface="Arial" panose="020B0604020202020204" pitchFamily="34" charset="0"/>
                <a:cs typeface="Arial" panose="020B0604020202020204" pitchFamily="34" charset="0"/>
              </a:rPr>
              <a:t>List of references</a:t>
            </a:r>
          </a:p>
          <a:p>
            <a:endParaRPr lang="en-GB" dirty="0"/>
          </a:p>
        </p:txBody>
      </p:sp>
      <p:sp>
        <p:nvSpPr>
          <p:cNvPr id="5" name="Title 4">
            <a:extLst>
              <a:ext uri="{FF2B5EF4-FFF2-40B4-BE49-F238E27FC236}">
                <a16:creationId xmlns:a16="http://schemas.microsoft.com/office/drawing/2014/main" id="{DA776A12-E4D8-0517-90E3-DB42D77E11D7}"/>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Introduction</a:t>
            </a:r>
          </a:p>
        </p:txBody>
      </p:sp>
      <p:graphicFrame>
        <p:nvGraphicFramePr>
          <p:cNvPr id="6" name="Table 5">
            <a:extLst>
              <a:ext uri="{FF2B5EF4-FFF2-40B4-BE49-F238E27FC236}">
                <a16:creationId xmlns:a16="http://schemas.microsoft.com/office/drawing/2014/main" id="{250415FD-4B52-E27C-1BE9-C58FFF7E1373}"/>
              </a:ext>
            </a:extLst>
          </p:cNvPr>
          <p:cNvGraphicFramePr>
            <a:graphicFrameLocks noGrp="1"/>
          </p:cNvGraphicFramePr>
          <p:nvPr/>
        </p:nvGraphicFramePr>
        <p:xfrm>
          <a:off x="4917057" y="500332"/>
          <a:ext cx="2639683" cy="1035170"/>
        </p:xfrm>
        <a:graphic>
          <a:graphicData uri="http://schemas.openxmlformats.org/drawingml/2006/table">
            <a:tbl>
              <a:tblPr/>
              <a:tblGrid>
                <a:gridCol w="2639683">
                  <a:extLst>
                    <a:ext uri="{9D8B030D-6E8A-4147-A177-3AD203B41FA5}">
                      <a16:colId xmlns:a16="http://schemas.microsoft.com/office/drawing/2014/main" val="833862370"/>
                    </a:ext>
                  </a:extLst>
                </a:gridCol>
              </a:tblGrid>
              <a:tr h="103517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812582489"/>
                  </a:ext>
                </a:extLst>
              </a:tr>
            </a:tbl>
          </a:graphicData>
        </a:graphic>
      </p:graphicFrame>
      <p:pic>
        <p:nvPicPr>
          <p:cNvPr id="8" name="Picture 7" descr="A logo of a university&#10;&#10;AI-generated content may be incorrect.">
            <a:extLst>
              <a:ext uri="{FF2B5EF4-FFF2-40B4-BE49-F238E27FC236}">
                <a16:creationId xmlns:a16="http://schemas.microsoft.com/office/drawing/2014/main" id="{4E312C90-1E08-0100-C6F6-FABF639331D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421220" y="365125"/>
            <a:ext cx="2639683" cy="1325563"/>
          </a:xfrm>
          <a:prstGeom prst="rect">
            <a:avLst/>
          </a:prstGeom>
        </p:spPr>
      </p:pic>
    </p:spTree>
    <p:extLst>
      <p:ext uri="{BB962C8B-B14F-4D97-AF65-F5344CB8AC3E}">
        <p14:creationId xmlns:p14="http://schemas.microsoft.com/office/powerpoint/2010/main" val="1816814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518154-F6A3-6517-EE3E-233F296EC1A4}"/>
              </a:ext>
            </a:extLst>
          </p:cNvPr>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Understanding Amira…</a:t>
            </a:r>
          </a:p>
        </p:txBody>
      </p:sp>
      <p:sp>
        <p:nvSpPr>
          <p:cNvPr id="3" name="Content Placeholder 2">
            <a:extLst>
              <a:ext uri="{FF2B5EF4-FFF2-40B4-BE49-F238E27FC236}">
                <a16:creationId xmlns:a16="http://schemas.microsoft.com/office/drawing/2014/main" id="{4EAA27C1-59C9-BA91-A48E-463B788B32C3}"/>
              </a:ext>
            </a:extLst>
          </p:cNvPr>
          <p:cNvSpPr>
            <a:spLocks noGrp="1"/>
          </p:cNvSpPr>
          <p:nvPr>
            <p:ph idx="1"/>
          </p:nvPr>
        </p:nvSpPr>
        <p:spPr>
          <a:xfrm>
            <a:off x="838200" y="1825624"/>
            <a:ext cx="5528094" cy="4126601"/>
          </a:xfrm>
        </p:spPr>
        <p:txBody>
          <a:bodyPr>
            <a:normAutofit fontScale="92500"/>
          </a:bodyPr>
          <a:lstStyle/>
          <a:p>
            <a:r>
              <a:rPr lang="en-GB" dirty="0"/>
              <a:t>Understanding the environment</a:t>
            </a:r>
          </a:p>
          <a:p>
            <a:r>
              <a:rPr lang="en-GB" dirty="0"/>
              <a:t>Nature and Nurture influences</a:t>
            </a:r>
          </a:p>
          <a:p>
            <a:r>
              <a:rPr lang="en-GB" dirty="0"/>
              <a:t>Cognitive and social development</a:t>
            </a:r>
          </a:p>
          <a:p>
            <a:r>
              <a:rPr lang="en-GB" dirty="0"/>
              <a:t>Relationships with her Caregivers, parents, and people around her</a:t>
            </a:r>
          </a:p>
          <a:p>
            <a:r>
              <a:rPr lang="en-GB" dirty="0"/>
              <a:t>Coping mechanisms</a:t>
            </a:r>
          </a:p>
          <a:p>
            <a:r>
              <a:rPr lang="en-GB" dirty="0"/>
              <a:t>Changing from toddler to early childhood</a:t>
            </a:r>
          </a:p>
          <a:p>
            <a:pPr marL="0" indent="0">
              <a:buNone/>
            </a:pPr>
            <a:r>
              <a:rPr lang="en-GB" dirty="0"/>
              <a:t>                                                                                                    </a:t>
            </a:r>
          </a:p>
          <a:p>
            <a:endParaRPr lang="en-GB" dirty="0"/>
          </a:p>
          <a:p>
            <a:pPr marL="0" indent="0">
              <a:buNone/>
            </a:pPr>
            <a:endParaRPr lang="en-GB" dirty="0"/>
          </a:p>
          <a:p>
            <a:endParaRPr lang="en-GB" dirty="0"/>
          </a:p>
          <a:p>
            <a:endParaRPr lang="en-GB" dirty="0"/>
          </a:p>
        </p:txBody>
      </p:sp>
      <p:graphicFrame>
        <p:nvGraphicFramePr>
          <p:cNvPr id="7" name="Table 6">
            <a:extLst>
              <a:ext uri="{FF2B5EF4-FFF2-40B4-BE49-F238E27FC236}">
                <a16:creationId xmlns:a16="http://schemas.microsoft.com/office/drawing/2014/main" id="{429D1E76-86B1-1DE2-02FC-CF8BF54067BA}"/>
              </a:ext>
            </a:extLst>
          </p:cNvPr>
          <p:cNvGraphicFramePr>
            <a:graphicFrameLocks noGrp="1"/>
          </p:cNvGraphicFramePr>
          <p:nvPr/>
        </p:nvGraphicFramePr>
        <p:xfrm>
          <a:off x="3771900" y="609600"/>
          <a:ext cx="4857750" cy="838200"/>
        </p:xfrm>
        <a:graphic>
          <a:graphicData uri="http://schemas.openxmlformats.org/drawingml/2006/table">
            <a:tbl>
              <a:tblPr/>
              <a:tblGrid>
                <a:gridCol w="4857750">
                  <a:extLst>
                    <a:ext uri="{9D8B030D-6E8A-4147-A177-3AD203B41FA5}">
                      <a16:colId xmlns:a16="http://schemas.microsoft.com/office/drawing/2014/main" val="2359316470"/>
                    </a:ext>
                  </a:extLst>
                </a:gridCol>
              </a:tblGrid>
              <a:tr h="8382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572116228"/>
                  </a:ext>
                </a:extLst>
              </a:tr>
            </a:tbl>
          </a:graphicData>
        </a:graphic>
      </p:graphicFrame>
      <p:pic>
        <p:nvPicPr>
          <p:cNvPr id="1030" name="Picture 6" descr="What Is PIES In Health And Social Care ...">
            <a:extLst>
              <a:ext uri="{FF2B5EF4-FFF2-40B4-BE49-F238E27FC236}">
                <a16:creationId xmlns:a16="http://schemas.microsoft.com/office/drawing/2014/main" id="{79E10119-6E69-B063-509C-848EF8F6B2B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21500" y="2084162"/>
            <a:ext cx="4559300" cy="2919638"/>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9" name="Table 8">
            <a:extLst>
              <a:ext uri="{FF2B5EF4-FFF2-40B4-BE49-F238E27FC236}">
                <a16:creationId xmlns:a16="http://schemas.microsoft.com/office/drawing/2014/main" id="{5CAFEE7D-129B-FF85-00B4-35F1D31177FA}"/>
              </a:ext>
            </a:extLst>
          </p:cNvPr>
          <p:cNvGraphicFramePr>
            <a:graphicFrameLocks noGrp="1"/>
          </p:cNvGraphicFramePr>
          <p:nvPr>
            <p:extLst>
              <p:ext uri="{D42A27DB-BD31-4B8C-83A1-F6EECF244321}">
                <p14:modId xmlns:p14="http://schemas.microsoft.com/office/powerpoint/2010/main" val="1993332123"/>
              </p:ext>
            </p:extLst>
          </p:nvPr>
        </p:nvGraphicFramePr>
        <p:xfrm>
          <a:off x="7861300" y="5092700"/>
          <a:ext cx="2298700" cy="640080"/>
        </p:xfrm>
        <a:graphic>
          <a:graphicData uri="http://schemas.openxmlformats.org/drawingml/2006/table">
            <a:tbl>
              <a:tblPr/>
              <a:tblGrid>
                <a:gridCol w="2298700">
                  <a:extLst>
                    <a:ext uri="{9D8B030D-6E8A-4147-A177-3AD203B41FA5}">
                      <a16:colId xmlns:a16="http://schemas.microsoft.com/office/drawing/2014/main" val="923460890"/>
                    </a:ext>
                  </a:extLst>
                </a:gridCol>
              </a:tblGrid>
              <a:tr h="419100">
                <a:tc>
                  <a:txBody>
                    <a:bodyPr/>
                    <a:lstStyle/>
                    <a:p>
                      <a:r>
                        <a:rPr lang="en-GB" dirty="0"/>
                        <a:t>Care Skills training (2024)</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619894583"/>
                  </a:ext>
                </a:extLst>
              </a:tr>
            </a:tbl>
          </a:graphicData>
        </a:graphic>
      </p:graphicFrame>
    </p:spTree>
    <p:extLst>
      <p:ext uri="{BB962C8B-B14F-4D97-AF65-F5344CB8AC3E}">
        <p14:creationId xmlns:p14="http://schemas.microsoft.com/office/powerpoint/2010/main" val="401910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9154DC-C31E-EE48-3C87-410D7DF50B17}"/>
              </a:ext>
            </a:extLst>
          </p:cNvPr>
          <p:cNvSpPr>
            <a:spLocks noGrp="1"/>
          </p:cNvSpPr>
          <p:nvPr>
            <p:ph type="title"/>
          </p:nvPr>
        </p:nvSpPr>
        <p:spPr>
          <a:xfrm>
            <a:off x="838200" y="500062"/>
            <a:ext cx="10515600" cy="1325563"/>
          </a:xfrm>
        </p:spPr>
        <p:txBody>
          <a:bodyPr>
            <a:normAutofit/>
          </a:bodyPr>
          <a:lstStyle/>
          <a:p>
            <a:pPr algn="ctr"/>
            <a:r>
              <a:rPr lang="en-GB" sz="3200" dirty="0">
                <a:latin typeface="Arial" panose="020B0604020202020204" pitchFamily="34" charset="0"/>
                <a:cs typeface="Arial" panose="020B0604020202020204" pitchFamily="34" charset="0"/>
              </a:rPr>
              <a:t>Nature and Nurture</a:t>
            </a:r>
          </a:p>
        </p:txBody>
      </p:sp>
      <p:sp>
        <p:nvSpPr>
          <p:cNvPr id="3" name="Content Placeholder 2">
            <a:extLst>
              <a:ext uri="{FF2B5EF4-FFF2-40B4-BE49-F238E27FC236}">
                <a16:creationId xmlns:a16="http://schemas.microsoft.com/office/drawing/2014/main" id="{D1F6B8E6-DF9D-176F-F648-8EA3C651E983}"/>
              </a:ext>
            </a:extLst>
          </p:cNvPr>
          <p:cNvSpPr>
            <a:spLocks noGrp="1"/>
          </p:cNvSpPr>
          <p:nvPr>
            <p:ph idx="1"/>
          </p:nvPr>
        </p:nvSpPr>
        <p:spPr>
          <a:xfrm>
            <a:off x="838200" y="1804988"/>
            <a:ext cx="10515600" cy="4811712"/>
          </a:xfrm>
        </p:spPr>
        <p:txBody>
          <a:bodyPr>
            <a:normAutofit/>
          </a:bodyPr>
          <a:lstStyle/>
          <a:p>
            <a:pPr marL="0" indent="0">
              <a:buNone/>
            </a:pPr>
            <a:r>
              <a:rPr lang="en-GB" b="1" dirty="0"/>
              <a:t>Nature:</a:t>
            </a:r>
          </a:p>
          <a:p>
            <a:pPr>
              <a:buFontTx/>
              <a:buChar char="-"/>
            </a:pPr>
            <a:r>
              <a:rPr lang="en-GB" dirty="0"/>
              <a:t>Biological or genetic influences on a person’s development, such as hereditary, brain development, her physical health and development milestones.</a:t>
            </a:r>
          </a:p>
          <a:p>
            <a:pPr marL="0" indent="0">
              <a:buNone/>
            </a:pPr>
            <a:r>
              <a:rPr lang="en-GB" b="1" dirty="0"/>
              <a:t>Nurture:</a:t>
            </a:r>
          </a:p>
          <a:p>
            <a:pPr>
              <a:buFontTx/>
              <a:buChar char="-"/>
            </a:pPr>
            <a:r>
              <a:rPr lang="en-GB" dirty="0"/>
              <a:t>Refers to the environment influences, like the care she receives, her social interactions, and the environment she grows in.</a:t>
            </a:r>
          </a:p>
          <a:p>
            <a:pPr>
              <a:buFontTx/>
              <a:buChar char="-"/>
            </a:pPr>
            <a:r>
              <a:rPr lang="en-GB" dirty="0"/>
              <a:t>Her environment like the caregivers and the interactions she has.</a:t>
            </a:r>
          </a:p>
          <a:p>
            <a:pPr marL="0" indent="0">
              <a:buNone/>
            </a:pPr>
            <a:r>
              <a:rPr lang="en-GB" dirty="0"/>
              <a:t>In Amira’s case, both play a significant role.</a:t>
            </a:r>
          </a:p>
          <a:p>
            <a:pPr marL="0" indent="0">
              <a:buNone/>
            </a:pPr>
            <a:r>
              <a:rPr lang="en-GB" dirty="0"/>
              <a:t>McLeod (2025)</a:t>
            </a:r>
          </a:p>
          <a:p>
            <a:pPr marL="0" indent="0">
              <a:buNone/>
            </a:pPr>
            <a:endParaRPr lang="en-GB" dirty="0"/>
          </a:p>
        </p:txBody>
      </p:sp>
      <p:graphicFrame>
        <p:nvGraphicFramePr>
          <p:cNvPr id="4" name="Table 3">
            <a:extLst>
              <a:ext uri="{FF2B5EF4-FFF2-40B4-BE49-F238E27FC236}">
                <a16:creationId xmlns:a16="http://schemas.microsoft.com/office/drawing/2014/main" id="{384035A9-0933-5C21-ED84-1D93E4E96941}"/>
              </a:ext>
            </a:extLst>
          </p:cNvPr>
          <p:cNvGraphicFramePr>
            <a:graphicFrameLocks noGrp="1"/>
          </p:cNvGraphicFramePr>
          <p:nvPr/>
        </p:nvGraphicFramePr>
        <p:xfrm>
          <a:off x="4114800" y="666750"/>
          <a:ext cx="3981450" cy="971550"/>
        </p:xfrm>
        <a:graphic>
          <a:graphicData uri="http://schemas.openxmlformats.org/drawingml/2006/table">
            <a:tbl>
              <a:tblPr/>
              <a:tblGrid>
                <a:gridCol w="3981450">
                  <a:extLst>
                    <a:ext uri="{9D8B030D-6E8A-4147-A177-3AD203B41FA5}">
                      <a16:colId xmlns:a16="http://schemas.microsoft.com/office/drawing/2014/main" val="3484099529"/>
                    </a:ext>
                  </a:extLst>
                </a:gridCol>
              </a:tblGrid>
              <a:tr h="97155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096012689"/>
                  </a:ext>
                </a:extLst>
              </a:tr>
            </a:tbl>
          </a:graphicData>
        </a:graphic>
      </p:graphicFrame>
      <p:sp>
        <p:nvSpPr>
          <p:cNvPr id="6" name="Rectangle 1">
            <a:extLst>
              <a:ext uri="{FF2B5EF4-FFF2-40B4-BE49-F238E27FC236}">
                <a16:creationId xmlns:a16="http://schemas.microsoft.com/office/drawing/2014/main" id="{AD030474-4FD3-438C-1704-CB9F60A1E479}"/>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(Cram.com, 2018)</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72616307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8" name="Table 7">
            <a:extLst>
              <a:ext uri="{FF2B5EF4-FFF2-40B4-BE49-F238E27FC236}">
                <a16:creationId xmlns:a16="http://schemas.microsoft.com/office/drawing/2014/main" id="{1A244184-38B9-07F9-A16D-4AE3EC81DA38}"/>
              </a:ext>
            </a:extLst>
          </p:cNvPr>
          <p:cNvGraphicFramePr>
            <a:graphicFrameLocks noGrp="1"/>
          </p:cNvGraphicFramePr>
          <p:nvPr>
            <p:extLst>
              <p:ext uri="{D42A27DB-BD31-4B8C-83A1-F6EECF244321}">
                <p14:modId xmlns:p14="http://schemas.microsoft.com/office/powerpoint/2010/main" val="2302009123"/>
              </p:ext>
            </p:extLst>
          </p:nvPr>
        </p:nvGraphicFramePr>
        <p:xfrm>
          <a:off x="838200" y="1695450"/>
          <a:ext cx="5276850" cy="1733550"/>
        </p:xfrm>
        <a:graphic>
          <a:graphicData uri="http://schemas.openxmlformats.org/drawingml/2006/table">
            <a:tbl>
              <a:tblPr/>
              <a:tblGrid>
                <a:gridCol w="5276850">
                  <a:extLst>
                    <a:ext uri="{9D8B030D-6E8A-4147-A177-3AD203B41FA5}">
                      <a16:colId xmlns:a16="http://schemas.microsoft.com/office/drawing/2014/main" val="3185294827"/>
                    </a:ext>
                  </a:extLst>
                </a:gridCol>
              </a:tblGrid>
              <a:tr h="1733550">
                <a:tc>
                  <a:txBody>
                    <a:bodyPr/>
                    <a:lstStyle/>
                    <a:p>
                      <a:endParaRPr lang="en-GB" sz="2000" dirty="0">
                        <a:latin typeface="Arial" panose="020B0604020202020204" pitchFamily="34" charset="0"/>
                        <a:cs typeface="Arial" panose="020B0604020202020204" pitchFamily="34" charset="0"/>
                      </a:endParaRP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4225115629"/>
                  </a:ext>
                </a:extLst>
              </a:tr>
            </a:tbl>
          </a:graphicData>
        </a:graphic>
      </p:graphicFrame>
      <p:sp>
        <p:nvSpPr>
          <p:cNvPr id="2" name="Title 1">
            <a:extLst>
              <a:ext uri="{FF2B5EF4-FFF2-40B4-BE49-F238E27FC236}">
                <a16:creationId xmlns:a16="http://schemas.microsoft.com/office/drawing/2014/main" id="{B6CDBC61-1DD6-D819-0E2D-40A75DB855AA}"/>
              </a:ext>
            </a:extLst>
          </p:cNvPr>
          <p:cNvSpPr>
            <a:spLocks noGrp="1"/>
          </p:cNvSpPr>
          <p:nvPr>
            <p:ph type="title"/>
          </p:nvPr>
        </p:nvSpPr>
        <p:spPr/>
        <p:txBody>
          <a:bodyPr/>
          <a:lstStyle/>
          <a:p>
            <a:r>
              <a:rPr lang="en-GB" dirty="0"/>
              <a:t>How Nature and Nurture shapes Amira’s development</a:t>
            </a:r>
          </a:p>
        </p:txBody>
      </p:sp>
      <p:sp>
        <p:nvSpPr>
          <p:cNvPr id="3" name="Content Placeholder 2">
            <a:extLst>
              <a:ext uri="{FF2B5EF4-FFF2-40B4-BE49-F238E27FC236}">
                <a16:creationId xmlns:a16="http://schemas.microsoft.com/office/drawing/2014/main" id="{12ECDAF3-2456-6F05-7F7B-5600C35ABD5D}"/>
              </a:ext>
            </a:extLst>
          </p:cNvPr>
          <p:cNvSpPr>
            <a:spLocks noGrp="1"/>
          </p:cNvSpPr>
          <p:nvPr>
            <p:ph idx="1"/>
          </p:nvPr>
        </p:nvSpPr>
        <p:spPr/>
        <p:txBody>
          <a:bodyPr/>
          <a:lstStyle/>
          <a:p>
            <a:pPr marL="0" indent="0">
              <a:buNone/>
            </a:pPr>
            <a:r>
              <a:rPr lang="en-GB" sz="2000" b="1" dirty="0">
                <a:latin typeface="Arial" panose="020B0604020202020204" pitchFamily="34" charset="0"/>
                <a:cs typeface="Arial" panose="020B0604020202020204" pitchFamily="34" charset="0"/>
              </a:rPr>
              <a:t>Nature</a:t>
            </a:r>
            <a:r>
              <a:rPr lang="en-GB" sz="2000" dirty="0">
                <a:latin typeface="Arial" panose="020B0604020202020204" pitchFamily="34" charset="0"/>
                <a:cs typeface="Arial" panose="020B0604020202020204" pitchFamily="34" charset="0"/>
              </a:rPr>
              <a:t> (Biological Influences)</a:t>
            </a:r>
          </a:p>
          <a:p>
            <a:r>
              <a:rPr lang="en-GB" sz="2000" dirty="0">
                <a:latin typeface="Arial" panose="020B0604020202020204" pitchFamily="34" charset="0"/>
                <a:cs typeface="Arial" panose="020B0604020202020204" pitchFamily="34" charset="0"/>
              </a:rPr>
              <a:t>Personality </a:t>
            </a:r>
          </a:p>
          <a:p>
            <a:r>
              <a:rPr lang="en-GB" sz="2000" dirty="0">
                <a:latin typeface="Arial" panose="020B0604020202020204" pitchFamily="34" charset="0"/>
                <a:cs typeface="Arial" panose="020B0604020202020204" pitchFamily="34" charset="0"/>
              </a:rPr>
              <a:t>Physical Development</a:t>
            </a:r>
          </a:p>
          <a:p>
            <a:pPr marL="0" indent="0">
              <a:buNone/>
            </a:pPr>
            <a:endParaRPr lang="en-GB" dirty="0"/>
          </a:p>
          <a:p>
            <a:pPr marL="0" indent="0">
              <a:buNone/>
            </a:pPr>
            <a:r>
              <a:rPr lang="en-GB" dirty="0"/>
              <a:t>Music, G.(2023)</a:t>
            </a:r>
          </a:p>
        </p:txBody>
      </p:sp>
      <p:graphicFrame>
        <p:nvGraphicFramePr>
          <p:cNvPr id="9" name="Table 8">
            <a:extLst>
              <a:ext uri="{FF2B5EF4-FFF2-40B4-BE49-F238E27FC236}">
                <a16:creationId xmlns:a16="http://schemas.microsoft.com/office/drawing/2014/main" id="{12CCA27F-5B21-D124-33E5-32A0C8CC9B0F}"/>
              </a:ext>
            </a:extLst>
          </p:cNvPr>
          <p:cNvGraphicFramePr>
            <a:graphicFrameLocks noGrp="1"/>
          </p:cNvGraphicFramePr>
          <p:nvPr>
            <p:extLst>
              <p:ext uri="{D42A27DB-BD31-4B8C-83A1-F6EECF244321}">
                <p14:modId xmlns:p14="http://schemas.microsoft.com/office/powerpoint/2010/main" val="1320013503"/>
              </p:ext>
            </p:extLst>
          </p:nvPr>
        </p:nvGraphicFramePr>
        <p:xfrm>
          <a:off x="6534150" y="1623059"/>
          <a:ext cx="4819650" cy="1859280"/>
        </p:xfrm>
        <a:graphic>
          <a:graphicData uri="http://schemas.openxmlformats.org/drawingml/2006/table">
            <a:tbl>
              <a:tblPr/>
              <a:tblGrid>
                <a:gridCol w="4819650">
                  <a:extLst>
                    <a:ext uri="{9D8B030D-6E8A-4147-A177-3AD203B41FA5}">
                      <a16:colId xmlns:a16="http://schemas.microsoft.com/office/drawing/2014/main" val="703537229"/>
                    </a:ext>
                  </a:extLst>
                </a:gridCol>
              </a:tblGrid>
              <a:tr h="1695450">
                <a:tc>
                  <a:txBody>
                    <a:bodyPr/>
                    <a:lstStyle/>
                    <a:p>
                      <a:pPr marL="0" indent="0">
                        <a:buNone/>
                      </a:pPr>
                      <a:r>
                        <a:rPr lang="en-GB" sz="2000" b="1" dirty="0">
                          <a:latin typeface="Arial" panose="020B0604020202020204" pitchFamily="34" charset="0"/>
                          <a:cs typeface="Arial" panose="020B0604020202020204" pitchFamily="34" charset="0"/>
                        </a:rPr>
                        <a:t>Nurture</a:t>
                      </a:r>
                      <a:r>
                        <a:rPr lang="en-GB" sz="2000" dirty="0">
                          <a:latin typeface="Arial" panose="020B0604020202020204" pitchFamily="34" charset="0"/>
                          <a:cs typeface="Arial" panose="020B0604020202020204" pitchFamily="34" charset="0"/>
                        </a:rPr>
                        <a:t> (Environmental Influences)</a:t>
                      </a:r>
                    </a:p>
                    <a:p>
                      <a:r>
                        <a:rPr lang="en-GB" sz="2000" dirty="0">
                          <a:latin typeface="Arial" panose="020B0604020202020204" pitchFamily="34" charset="0"/>
                          <a:cs typeface="Arial" panose="020B0604020202020204" pitchFamily="34" charset="0"/>
                        </a:rPr>
                        <a:t>Caregiver Relationships</a:t>
                      </a:r>
                    </a:p>
                    <a:p>
                      <a:r>
                        <a:rPr lang="en-GB" sz="2000" dirty="0">
                          <a:latin typeface="Arial" panose="020B0604020202020204" pitchFamily="34" charset="0"/>
                          <a:cs typeface="Arial" panose="020B0604020202020204" pitchFamily="34" charset="0"/>
                        </a:rPr>
                        <a:t>Social Interactions</a:t>
                      </a:r>
                    </a:p>
                    <a:p>
                      <a:r>
                        <a:rPr lang="en-GB" sz="2000" dirty="0">
                          <a:latin typeface="Arial" panose="020B0604020202020204" pitchFamily="34" charset="0"/>
                          <a:cs typeface="Arial" panose="020B0604020202020204" pitchFamily="34" charset="0"/>
                        </a:rPr>
                        <a:t>Environment</a:t>
                      </a:r>
                    </a:p>
                    <a:p>
                      <a:pPr marL="0" indent="0">
                        <a:buNone/>
                      </a:pPr>
                      <a:endParaRPr lang="en-GB" dirty="0"/>
                    </a:p>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947428182"/>
                  </a:ext>
                </a:extLst>
              </a:tr>
            </a:tbl>
          </a:graphicData>
        </a:graphic>
      </p:graphicFrame>
      <p:graphicFrame>
        <p:nvGraphicFramePr>
          <p:cNvPr id="10" name="Table 9">
            <a:extLst>
              <a:ext uri="{FF2B5EF4-FFF2-40B4-BE49-F238E27FC236}">
                <a16:creationId xmlns:a16="http://schemas.microsoft.com/office/drawing/2014/main" id="{FEA4D86C-2F1A-19FB-FCEF-2C792C027EDE}"/>
              </a:ext>
            </a:extLst>
          </p:cNvPr>
          <p:cNvGraphicFramePr>
            <a:graphicFrameLocks noGrp="1"/>
          </p:cNvGraphicFramePr>
          <p:nvPr>
            <p:extLst>
              <p:ext uri="{D42A27DB-BD31-4B8C-83A1-F6EECF244321}">
                <p14:modId xmlns:p14="http://schemas.microsoft.com/office/powerpoint/2010/main" val="2681032989"/>
              </p:ext>
            </p:extLst>
          </p:nvPr>
        </p:nvGraphicFramePr>
        <p:xfrm>
          <a:off x="1009650" y="4305300"/>
          <a:ext cx="10115550" cy="1695450"/>
        </p:xfrm>
        <a:graphic>
          <a:graphicData uri="http://schemas.openxmlformats.org/drawingml/2006/table">
            <a:tbl>
              <a:tblPr/>
              <a:tblGrid>
                <a:gridCol w="10115550">
                  <a:extLst>
                    <a:ext uri="{9D8B030D-6E8A-4147-A177-3AD203B41FA5}">
                      <a16:colId xmlns:a16="http://schemas.microsoft.com/office/drawing/2014/main" val="1328755980"/>
                    </a:ext>
                  </a:extLst>
                </a:gridCol>
              </a:tblGrid>
              <a:tr h="1695450">
                <a:tc>
                  <a:txBody>
                    <a:bodyPr/>
                    <a:lstStyle/>
                    <a:p>
                      <a:r>
                        <a:rPr lang="en-GB" sz="2000" b="1" dirty="0">
                          <a:latin typeface="Arial" panose="020B0604020202020204" pitchFamily="34" charset="0"/>
                          <a:cs typeface="Arial" panose="020B0604020202020204" pitchFamily="34" charset="0"/>
                        </a:rPr>
                        <a:t>Interplay and Impact</a:t>
                      </a:r>
                      <a:r>
                        <a:rPr lang="en-GB" sz="2000" dirty="0">
                          <a:latin typeface="Arial" panose="020B0604020202020204" pitchFamily="34" charset="0"/>
                          <a:cs typeface="Arial" panose="020B0604020202020204" pitchFamily="34" charset="0"/>
                        </a:rPr>
                        <a:t>:</a:t>
                      </a:r>
                    </a:p>
                    <a:p>
                      <a:endParaRPr lang="en-GB" sz="2000" dirty="0">
                        <a:latin typeface="Arial" panose="020B0604020202020204" pitchFamily="34" charset="0"/>
                        <a:cs typeface="Arial" panose="020B0604020202020204" pitchFamily="34" charset="0"/>
                      </a:endParaRPr>
                    </a:p>
                    <a:p>
                      <a:r>
                        <a:rPr lang="en-GB" sz="2000" dirty="0">
                          <a:latin typeface="Arial" panose="020B0604020202020204" pitchFamily="34" charset="0"/>
                          <a:cs typeface="Arial" panose="020B0604020202020204" pitchFamily="34" charset="0"/>
                        </a:rPr>
                        <a:t>Amira’s emotional and social development is shaped by the combination of her biological temperament and the nurturing environment around her.</a:t>
                      </a:r>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924466131"/>
                  </a:ext>
                </a:extLst>
              </a:tr>
            </a:tbl>
          </a:graphicData>
        </a:graphic>
      </p:graphicFrame>
      <p:graphicFrame>
        <p:nvGraphicFramePr>
          <p:cNvPr id="11" name="Table 10">
            <a:extLst>
              <a:ext uri="{FF2B5EF4-FFF2-40B4-BE49-F238E27FC236}">
                <a16:creationId xmlns:a16="http://schemas.microsoft.com/office/drawing/2014/main" id="{586154C8-ACD0-9111-A99E-FFFE427039B6}"/>
              </a:ext>
            </a:extLst>
          </p:cNvPr>
          <p:cNvGraphicFramePr>
            <a:graphicFrameLocks noGrp="1"/>
          </p:cNvGraphicFramePr>
          <p:nvPr>
            <p:extLst>
              <p:ext uri="{D42A27DB-BD31-4B8C-83A1-F6EECF244321}">
                <p14:modId xmlns:p14="http://schemas.microsoft.com/office/powerpoint/2010/main" val="2710710397"/>
              </p:ext>
            </p:extLst>
          </p:nvPr>
        </p:nvGraphicFramePr>
        <p:xfrm>
          <a:off x="783771" y="435429"/>
          <a:ext cx="9521372" cy="1182868"/>
        </p:xfrm>
        <a:graphic>
          <a:graphicData uri="http://schemas.openxmlformats.org/drawingml/2006/table">
            <a:tbl>
              <a:tblPr/>
              <a:tblGrid>
                <a:gridCol w="9521372">
                  <a:extLst>
                    <a:ext uri="{9D8B030D-6E8A-4147-A177-3AD203B41FA5}">
                      <a16:colId xmlns:a16="http://schemas.microsoft.com/office/drawing/2014/main" val="3450697673"/>
                    </a:ext>
                  </a:extLst>
                </a:gridCol>
              </a:tblGrid>
              <a:tr h="1182868">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196986216"/>
                  </a:ext>
                </a:extLst>
              </a:tr>
            </a:tbl>
          </a:graphicData>
        </a:graphic>
      </p:graphicFrame>
      <p:sp>
        <p:nvSpPr>
          <p:cNvPr id="12" name="Rectangle 1">
            <a:extLst>
              <a:ext uri="{FF2B5EF4-FFF2-40B4-BE49-F238E27FC236}">
                <a16:creationId xmlns:a16="http://schemas.microsoft.com/office/drawing/2014/main" id="{5C8AD34B-7111-B6C4-9FF0-B764D5CBE011}"/>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(McLeod, 2025)</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1234233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7528C5-97F6-0DDE-1720-B231528DCA2E}"/>
              </a:ext>
            </a:extLst>
          </p:cNvPr>
          <p:cNvSpPr>
            <a:spLocks noGrp="1"/>
          </p:cNvSpPr>
          <p:nvPr>
            <p:ph type="title"/>
          </p:nvPr>
        </p:nvSpPr>
        <p:spPr/>
        <p:txBody>
          <a:bodyPr/>
          <a:lstStyle/>
          <a:p>
            <a:pPr algn="ctr"/>
            <a:r>
              <a:rPr lang="en-GB" dirty="0"/>
              <a:t>Erikson’s Theory</a:t>
            </a:r>
          </a:p>
        </p:txBody>
      </p:sp>
      <p:sp>
        <p:nvSpPr>
          <p:cNvPr id="3" name="Content Placeholder 2">
            <a:extLst>
              <a:ext uri="{FF2B5EF4-FFF2-40B4-BE49-F238E27FC236}">
                <a16:creationId xmlns:a16="http://schemas.microsoft.com/office/drawing/2014/main" id="{48102CBD-DB51-6200-144C-C2D3A7613E1B}"/>
              </a:ext>
            </a:extLst>
          </p:cNvPr>
          <p:cNvSpPr>
            <a:spLocks noGrp="1"/>
          </p:cNvSpPr>
          <p:nvPr>
            <p:ph idx="1"/>
          </p:nvPr>
        </p:nvSpPr>
        <p:spPr/>
        <p:txBody>
          <a:bodyPr/>
          <a:lstStyle/>
          <a:p>
            <a:pPr marL="0" indent="0">
              <a:buNone/>
            </a:pPr>
            <a:r>
              <a:rPr lang="en-GB" dirty="0"/>
              <a:t>“Erikson’s psychosocial development theory identifies that around age three, children experience the stage of Initiative versus Guilt”. McLeod, S. (2025).</a:t>
            </a:r>
          </a:p>
          <a:p>
            <a:pPr marL="0" indent="0">
              <a:buNone/>
            </a:pPr>
            <a:r>
              <a:rPr lang="en-GB" dirty="0"/>
              <a:t>In Amira’s case, applying Erikson’s theory help us to understand the importance of establishing trust and security in her early environment, which is essential for her emotional well-being.</a:t>
            </a:r>
          </a:p>
          <a:p>
            <a:pPr marL="0" indent="0">
              <a:buNone/>
            </a:pPr>
            <a:endParaRPr lang="en-GB" dirty="0"/>
          </a:p>
          <a:p>
            <a:pPr marL="0" indent="0">
              <a:buNone/>
            </a:pPr>
            <a:r>
              <a:rPr lang="en-GB" dirty="0"/>
              <a:t>Cherry, K.(2024)</a:t>
            </a:r>
          </a:p>
        </p:txBody>
      </p:sp>
      <p:pic>
        <p:nvPicPr>
          <p:cNvPr id="4" name="Picture 3">
            <a:extLst>
              <a:ext uri="{FF2B5EF4-FFF2-40B4-BE49-F238E27FC236}">
                <a16:creationId xmlns:a16="http://schemas.microsoft.com/office/drawing/2014/main" id="{885DB619-77DB-5AC7-7332-A4D31B5A1CD6}"/>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3636274" y="4410030"/>
            <a:ext cx="5175849" cy="1777491"/>
          </a:xfrm>
          <a:prstGeom prst="rect">
            <a:avLst/>
          </a:prstGeom>
          <a:noFill/>
        </p:spPr>
      </p:pic>
      <p:graphicFrame>
        <p:nvGraphicFramePr>
          <p:cNvPr id="5" name="Table 4">
            <a:extLst>
              <a:ext uri="{FF2B5EF4-FFF2-40B4-BE49-F238E27FC236}">
                <a16:creationId xmlns:a16="http://schemas.microsoft.com/office/drawing/2014/main" id="{96A96719-7E55-8313-B35C-39787918C444}"/>
              </a:ext>
            </a:extLst>
          </p:cNvPr>
          <p:cNvGraphicFramePr>
            <a:graphicFrameLocks noGrp="1"/>
          </p:cNvGraphicFramePr>
          <p:nvPr/>
        </p:nvGraphicFramePr>
        <p:xfrm>
          <a:off x="3743864" y="586596"/>
          <a:ext cx="4502989" cy="828136"/>
        </p:xfrm>
        <a:graphic>
          <a:graphicData uri="http://schemas.openxmlformats.org/drawingml/2006/table">
            <a:tbl>
              <a:tblPr/>
              <a:tblGrid>
                <a:gridCol w="4502989">
                  <a:extLst>
                    <a:ext uri="{9D8B030D-6E8A-4147-A177-3AD203B41FA5}">
                      <a16:colId xmlns:a16="http://schemas.microsoft.com/office/drawing/2014/main" val="1894542388"/>
                    </a:ext>
                  </a:extLst>
                </a:gridCol>
              </a:tblGrid>
              <a:tr h="828136">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4928795"/>
                  </a:ext>
                </a:extLst>
              </a:tr>
            </a:tbl>
          </a:graphicData>
        </a:graphic>
      </p:graphicFrame>
    </p:spTree>
    <p:extLst>
      <p:ext uri="{BB962C8B-B14F-4D97-AF65-F5344CB8AC3E}">
        <p14:creationId xmlns:p14="http://schemas.microsoft.com/office/powerpoint/2010/main" val="3420697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F6A16A-73F1-062C-99F8-C64F0856D810}"/>
              </a:ext>
            </a:extLst>
          </p:cNvPr>
          <p:cNvSpPr>
            <a:spLocks noGrp="1"/>
          </p:cNvSpPr>
          <p:nvPr>
            <p:ph type="title"/>
          </p:nvPr>
        </p:nvSpPr>
        <p:spPr>
          <a:xfrm>
            <a:off x="838200" y="365125"/>
            <a:ext cx="10515600" cy="1006475"/>
          </a:xfrm>
        </p:spPr>
        <p:txBody>
          <a:bodyPr>
            <a:normAutofit/>
          </a:bodyPr>
          <a:lstStyle/>
          <a:p>
            <a:pPr algn="ctr"/>
            <a:r>
              <a:rPr lang="en-GB" sz="3200" dirty="0">
                <a:latin typeface="Arial" panose="020B0604020202020204" pitchFamily="34" charset="0"/>
                <a:cs typeface="Arial" panose="020B0604020202020204" pitchFamily="34" charset="0"/>
              </a:rPr>
              <a:t>Key concepts: applying Erikson’s Theory</a:t>
            </a:r>
          </a:p>
        </p:txBody>
      </p:sp>
      <p:sp>
        <p:nvSpPr>
          <p:cNvPr id="8" name="Content Placeholder 7">
            <a:extLst>
              <a:ext uri="{FF2B5EF4-FFF2-40B4-BE49-F238E27FC236}">
                <a16:creationId xmlns:a16="http://schemas.microsoft.com/office/drawing/2014/main" id="{54841D25-A302-291C-83DC-09E102C9B24B}"/>
              </a:ext>
            </a:extLst>
          </p:cNvPr>
          <p:cNvSpPr>
            <a:spLocks noGrp="1"/>
          </p:cNvSpPr>
          <p:nvPr>
            <p:ph idx="1"/>
          </p:nvPr>
        </p:nvSpPr>
        <p:spPr>
          <a:xfrm>
            <a:off x="838200" y="1317625"/>
            <a:ext cx="10515600" cy="4987925"/>
          </a:xfrm>
        </p:spPr>
        <p:txBody>
          <a:bodyPr>
            <a:normAutofit fontScale="92500" lnSpcReduction="10000"/>
          </a:bodyPr>
          <a:lstStyle/>
          <a:p>
            <a:pPr marL="0" lvl="0" indent="0">
              <a:buNone/>
            </a:pPr>
            <a:r>
              <a:rPr lang="en-GB" sz="2200" b="1" dirty="0">
                <a:latin typeface="Arial" panose="020B0604020202020204" pitchFamily="34" charset="0"/>
                <a:cs typeface="Arial" panose="020B0604020202020204" pitchFamily="34" charset="0"/>
              </a:rPr>
              <a:t>Key Concepts</a:t>
            </a:r>
            <a:r>
              <a:rPr lang="en-GB" sz="2200" dirty="0">
                <a:latin typeface="Arial" panose="020B0604020202020204" pitchFamily="34" charset="0"/>
                <a:cs typeface="Arial" panose="020B0604020202020204" pitchFamily="34" charset="0"/>
              </a:rPr>
              <a:t>:</a:t>
            </a:r>
          </a:p>
          <a:p>
            <a:pPr lvl="0"/>
            <a:r>
              <a:rPr lang="en-GB" sz="2200" dirty="0">
                <a:latin typeface="Arial" panose="020B0604020202020204" pitchFamily="34" charset="0"/>
                <a:cs typeface="Arial" panose="020B0604020202020204" pitchFamily="34" charset="0"/>
              </a:rPr>
              <a:t>Initiative vs. guilty (Infancy)</a:t>
            </a:r>
          </a:p>
          <a:p>
            <a:pPr marL="0" lvl="0" indent="0">
              <a:buNone/>
            </a:pPr>
            <a:r>
              <a:rPr lang="en-GB" sz="2200" dirty="0">
                <a:latin typeface="Arial" panose="020B0604020202020204" pitchFamily="34" charset="0"/>
                <a:cs typeface="Arial" panose="020B0604020202020204" pitchFamily="34" charset="0"/>
              </a:rPr>
              <a:t> Orenstein, G.A. and Lewis, L. (2020).</a:t>
            </a:r>
          </a:p>
          <a:p>
            <a:pPr marL="0" indent="0">
              <a:buNone/>
            </a:pPr>
            <a:r>
              <a:rPr lang="en-GB" sz="2200" b="1" dirty="0">
                <a:latin typeface="Arial" panose="020B0604020202020204" pitchFamily="34" charset="0"/>
                <a:cs typeface="Arial" panose="020B0604020202020204" pitchFamily="34" charset="0"/>
              </a:rPr>
              <a:t>Amira’s situation</a:t>
            </a:r>
            <a:r>
              <a:rPr lang="en-GB" sz="2200" dirty="0">
                <a:latin typeface="Arial" panose="020B0604020202020204" pitchFamily="34" charset="0"/>
                <a:cs typeface="Arial" panose="020B0604020202020204" pitchFamily="34" charset="0"/>
              </a:rPr>
              <a:t>:</a:t>
            </a:r>
          </a:p>
          <a:p>
            <a:pPr lvl="0"/>
            <a:r>
              <a:rPr lang="en-GB" sz="2200" dirty="0">
                <a:latin typeface="Arial" panose="020B0604020202020204" pitchFamily="34" charset="0"/>
                <a:cs typeface="Arial" panose="020B0604020202020204" pitchFamily="34" charset="0"/>
              </a:rPr>
              <a:t>Emotional need: Amira shows anxiety when separate from her caregiver, indicating that she may be struggling with trust and security. Ex: (Trust): if Caregiver is reliable, nurturing and consistent: (Mistrust) – fear of abandonment – when caregiver leaves her there</a:t>
            </a:r>
          </a:p>
          <a:p>
            <a:pPr lvl="0"/>
            <a:r>
              <a:rPr lang="en-GB" sz="2200" dirty="0">
                <a:latin typeface="Arial" panose="020B0604020202020204" pitchFamily="34" charset="0"/>
                <a:cs typeface="Arial" panose="020B0604020202020204" pitchFamily="34" charset="0"/>
              </a:rPr>
              <a:t>Social need: Amira might be hesitant t engage independently with others because of the fear of making mistakes. (initiative vs guilty).</a:t>
            </a:r>
          </a:p>
          <a:p>
            <a:pPr marL="0" indent="0">
              <a:buNone/>
            </a:pPr>
            <a:r>
              <a:rPr lang="en-GB" sz="2200" b="1" dirty="0">
                <a:latin typeface="Arial" panose="020B0604020202020204" pitchFamily="34" charset="0"/>
                <a:cs typeface="Arial" panose="020B0604020202020204" pitchFamily="34" charset="0"/>
              </a:rPr>
              <a:t>How Erikson’s Theory helps:</a:t>
            </a:r>
          </a:p>
          <a:p>
            <a:pPr lvl="0"/>
            <a:r>
              <a:rPr lang="en-GB" sz="2200" dirty="0">
                <a:latin typeface="Arial" panose="020B0604020202020204" pitchFamily="34" charset="0"/>
                <a:cs typeface="Arial" panose="020B0604020202020204" pitchFamily="34" charset="0"/>
              </a:rPr>
              <a:t>Explains behaviour: The anxiety and reluctance to engage with others can be seen as a sign that Amira is still developing a sense of trust.</a:t>
            </a:r>
          </a:p>
          <a:p>
            <a:pPr marL="0" lvl="0" indent="0">
              <a:buNone/>
            </a:pPr>
            <a:r>
              <a:rPr lang="en-GB" sz="2200" dirty="0">
                <a:latin typeface="Arial" panose="020B0604020202020204" pitchFamily="34" charset="0"/>
                <a:cs typeface="Arial" panose="020B0604020202020204" pitchFamily="34" charset="0"/>
              </a:rPr>
              <a:t>  Malik, F. and Marwaha, R. (2023)</a:t>
            </a:r>
          </a:p>
          <a:p>
            <a:pPr lvl="0"/>
            <a:r>
              <a:rPr lang="en-GB" sz="2200" dirty="0">
                <a:latin typeface="Arial" panose="020B0604020202020204" pitchFamily="34" charset="0"/>
                <a:cs typeface="Arial" panose="020B0604020202020204" pitchFamily="34" charset="0"/>
              </a:rPr>
              <a:t>Guides interventions: By focusing on building a consistent and nurturing environment, we can help Amira feel more secure and gradually reduce her anxiety.</a:t>
            </a:r>
          </a:p>
          <a:p>
            <a:pPr marL="0" indent="0">
              <a:buNone/>
            </a:pPr>
            <a:endParaRPr lang="en-GB" dirty="0"/>
          </a:p>
        </p:txBody>
      </p:sp>
      <p:graphicFrame>
        <p:nvGraphicFramePr>
          <p:cNvPr id="9" name="Table 8">
            <a:extLst>
              <a:ext uri="{FF2B5EF4-FFF2-40B4-BE49-F238E27FC236}">
                <a16:creationId xmlns:a16="http://schemas.microsoft.com/office/drawing/2014/main" id="{B74E5A85-D390-6FB9-E542-2E8B1CD6620A}"/>
              </a:ext>
            </a:extLst>
          </p:cNvPr>
          <p:cNvGraphicFramePr>
            <a:graphicFrameLocks noGrp="1"/>
          </p:cNvGraphicFramePr>
          <p:nvPr>
            <p:extLst>
              <p:ext uri="{D42A27DB-BD31-4B8C-83A1-F6EECF244321}">
                <p14:modId xmlns:p14="http://schemas.microsoft.com/office/powerpoint/2010/main" val="1243624598"/>
              </p:ext>
            </p:extLst>
          </p:nvPr>
        </p:nvGraphicFramePr>
        <p:xfrm>
          <a:off x="1936750" y="231775"/>
          <a:ext cx="8318500" cy="952500"/>
        </p:xfrm>
        <a:graphic>
          <a:graphicData uri="http://schemas.openxmlformats.org/drawingml/2006/table">
            <a:tbl>
              <a:tblPr/>
              <a:tblGrid>
                <a:gridCol w="8318500">
                  <a:extLst>
                    <a:ext uri="{9D8B030D-6E8A-4147-A177-3AD203B41FA5}">
                      <a16:colId xmlns:a16="http://schemas.microsoft.com/office/drawing/2014/main" val="2592648534"/>
                    </a:ext>
                  </a:extLst>
                </a:gridCol>
              </a:tblGrid>
              <a:tr h="952500">
                <a:tc>
                  <a:txBody>
                    <a:bodyPr/>
                    <a:lstStyle/>
                    <a:p>
                      <a:endParaRPr lang="en-GB" b="1"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3253199753"/>
                  </a:ext>
                </a:extLst>
              </a:tr>
            </a:tbl>
          </a:graphicData>
        </a:graphic>
      </p:graphicFrame>
    </p:spTree>
    <p:extLst>
      <p:ext uri="{BB962C8B-B14F-4D97-AF65-F5344CB8AC3E}">
        <p14:creationId xmlns:p14="http://schemas.microsoft.com/office/powerpoint/2010/main" val="12891206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DD342C3D-140B-C771-31E2-68F43F202D28}"/>
              </a:ext>
            </a:extLst>
          </p:cNvPr>
          <p:cNvSpPr>
            <a:spLocks noGrp="1"/>
          </p:cNvSpPr>
          <p:nvPr>
            <p:ph idx="1"/>
          </p:nvPr>
        </p:nvSpPr>
        <p:spPr/>
        <p:txBody>
          <a:bodyPr>
            <a:normAutofit fontScale="92500" lnSpcReduction="20000"/>
          </a:bodyPr>
          <a:lstStyle/>
          <a:p>
            <a:r>
              <a:rPr lang="en-GB" sz="2000" dirty="0">
                <a:latin typeface="Arial" panose="020B0604020202020204" pitchFamily="34" charset="0"/>
                <a:cs typeface="Arial" panose="020B0604020202020204" pitchFamily="34" charset="0"/>
              </a:rPr>
              <a:t>Observation: how Amira’s respond to different stimulus</a:t>
            </a:r>
          </a:p>
          <a:p>
            <a:r>
              <a:rPr lang="en-GB" sz="2000" dirty="0">
                <a:latin typeface="Arial" panose="020B0604020202020204" pitchFamily="34" charset="0"/>
                <a:cs typeface="Arial" panose="020B0604020202020204" pitchFamily="34" charset="0"/>
              </a:rPr>
              <a:t>Connection / Reactions: communication between her Caregiver and the Nursery</a:t>
            </a:r>
          </a:p>
          <a:p>
            <a:pPr marL="0" indent="0">
              <a:buNone/>
            </a:pPr>
            <a:r>
              <a:rPr lang="en-GB" sz="2000" dirty="0">
                <a:latin typeface="Arial" panose="020B0604020202020204" pitchFamily="34" charset="0"/>
                <a:cs typeface="Arial" panose="020B0604020202020204" pitchFamily="34" charset="0"/>
              </a:rPr>
              <a:t>     Klein, A’ and </a:t>
            </a:r>
            <a:r>
              <a:rPr lang="en-GB" sz="2000" dirty="0" err="1">
                <a:latin typeface="Arial" panose="020B0604020202020204" pitchFamily="34" charset="0"/>
                <a:cs typeface="Arial" panose="020B0604020202020204" pitchFamily="34" charset="0"/>
              </a:rPr>
              <a:t>Tancz</a:t>
            </a:r>
            <a:r>
              <a:rPr lang="en-GB" sz="2000" dirty="0">
                <a:latin typeface="Arial" panose="020B0604020202020204" pitchFamily="34" charset="0"/>
                <a:cs typeface="Arial" panose="020B0604020202020204" pitchFamily="34" charset="0"/>
              </a:rPr>
              <a:t>, T. (2022)</a:t>
            </a:r>
          </a:p>
          <a:p>
            <a:r>
              <a:rPr lang="en-GB" sz="2000" dirty="0">
                <a:latin typeface="Arial" panose="020B0604020202020204" pitchFamily="34" charset="0"/>
                <a:cs typeface="Arial" panose="020B0604020202020204" pitchFamily="34" charset="0"/>
              </a:rPr>
              <a:t>2 Strategic Plan: Collaboration between both parties</a:t>
            </a:r>
          </a:p>
          <a:p>
            <a:pPr marL="0" indent="0">
              <a:buNone/>
            </a:pPr>
            <a:r>
              <a:rPr lang="en-GB" sz="2000" dirty="0">
                <a:latin typeface="Arial" panose="020B0604020202020204" pitchFamily="34" charset="0"/>
                <a:cs typeface="Arial" panose="020B0604020202020204" pitchFamily="34" charset="0"/>
              </a:rPr>
              <a:t>- Supportive environment</a:t>
            </a:r>
          </a:p>
          <a:p>
            <a:pPr>
              <a:buFontTx/>
              <a:buChar char="-"/>
            </a:pPr>
            <a:r>
              <a:rPr lang="en-GB" sz="2000" dirty="0">
                <a:latin typeface="Arial" panose="020B0604020202020204" pitchFamily="34" charset="0"/>
                <a:cs typeface="Arial" panose="020B0604020202020204" pitchFamily="34" charset="0"/>
              </a:rPr>
              <a:t>Simple consistent routines (3 minutes)</a:t>
            </a:r>
          </a:p>
          <a:p>
            <a:r>
              <a:rPr lang="en-GB" sz="2000" dirty="0">
                <a:latin typeface="Arial" panose="020B0604020202020204" pitchFamily="34" charset="0"/>
                <a:cs typeface="Arial" panose="020B0604020202020204" pitchFamily="34" charset="0"/>
              </a:rPr>
              <a:t>Positive reinforcement “Well done!”</a:t>
            </a:r>
          </a:p>
          <a:p>
            <a:r>
              <a:rPr lang="en-GB" sz="2000" dirty="0">
                <a:latin typeface="Arial" panose="020B0604020202020204" pitchFamily="34" charset="0"/>
                <a:cs typeface="Arial" panose="020B0604020202020204" pitchFamily="34" charset="0"/>
              </a:rPr>
              <a:t>Clear and short messages: “Can you show me your favourite toy?”</a:t>
            </a:r>
          </a:p>
          <a:p>
            <a:r>
              <a:rPr lang="en-GB" sz="2000" dirty="0">
                <a:latin typeface="Arial" panose="020B0604020202020204" pitchFamily="34" charset="0"/>
                <a:cs typeface="Arial" panose="020B0604020202020204" pitchFamily="34" charset="0"/>
              </a:rPr>
              <a:t>Encouraging her with new activities with other children (ex: the circle of friends)</a:t>
            </a:r>
          </a:p>
          <a:p>
            <a:r>
              <a:rPr lang="en-GB" sz="2000" dirty="0">
                <a:latin typeface="Arial" panose="020B0604020202020204" pitchFamily="34" charset="0"/>
                <a:cs typeface="Arial" panose="020B0604020202020204" pitchFamily="34" charset="0"/>
              </a:rPr>
              <a:t>Encouraging her independence and autonomy</a:t>
            </a:r>
          </a:p>
          <a:p>
            <a:r>
              <a:rPr lang="en-GB" sz="2000" dirty="0">
                <a:latin typeface="Arial" panose="020B0604020202020204" pitchFamily="34" charset="0"/>
                <a:cs typeface="Arial" panose="020B0604020202020204" pitchFamily="34" charset="0"/>
              </a:rPr>
              <a:t>Staying short period of time in the nursery / having Caregiver to observe</a:t>
            </a:r>
          </a:p>
          <a:p>
            <a:r>
              <a:rPr lang="en-GB" sz="2000" dirty="0">
                <a:latin typeface="Arial" panose="020B0604020202020204" pitchFamily="34" charset="0"/>
                <a:cs typeface="Arial" panose="020B0604020202020204" pitchFamily="34" charset="0"/>
              </a:rPr>
              <a:t>Having simple routines </a:t>
            </a:r>
          </a:p>
          <a:p>
            <a:r>
              <a:rPr lang="en-GB" sz="2000" dirty="0">
                <a:latin typeface="Arial" panose="020B0604020202020204" pitchFamily="34" charset="0"/>
                <a:cs typeface="Arial" panose="020B0604020202020204" pitchFamily="34" charset="0"/>
              </a:rPr>
              <a:t>Meeting at her level and calm voice</a:t>
            </a:r>
          </a:p>
          <a:p>
            <a:pPr marL="0" indent="0">
              <a:buNone/>
            </a:pPr>
            <a:endParaRPr lang="en-GB" sz="2000" dirty="0">
              <a:latin typeface="Arial" panose="020B0604020202020204" pitchFamily="34" charset="0"/>
              <a:cs typeface="Arial" panose="020B0604020202020204" pitchFamily="34" charset="0"/>
            </a:endParaRPr>
          </a:p>
        </p:txBody>
      </p:sp>
      <p:graphicFrame>
        <p:nvGraphicFramePr>
          <p:cNvPr id="6" name="Table 5">
            <a:extLst>
              <a:ext uri="{FF2B5EF4-FFF2-40B4-BE49-F238E27FC236}">
                <a16:creationId xmlns:a16="http://schemas.microsoft.com/office/drawing/2014/main" id="{0ED96260-5FBE-B909-14CC-FCF2321E2570}"/>
              </a:ext>
            </a:extLst>
          </p:cNvPr>
          <p:cNvGraphicFramePr>
            <a:graphicFrameLocks noGrp="1"/>
          </p:cNvGraphicFramePr>
          <p:nvPr>
            <p:extLst>
              <p:ext uri="{D42A27DB-BD31-4B8C-83A1-F6EECF244321}">
                <p14:modId xmlns:p14="http://schemas.microsoft.com/office/powerpoint/2010/main" val="1827391131"/>
              </p:ext>
            </p:extLst>
          </p:nvPr>
        </p:nvGraphicFramePr>
        <p:xfrm>
          <a:off x="2670629" y="754743"/>
          <a:ext cx="5239657" cy="740228"/>
        </p:xfrm>
        <a:graphic>
          <a:graphicData uri="http://schemas.openxmlformats.org/drawingml/2006/table">
            <a:tbl>
              <a:tblPr/>
              <a:tblGrid>
                <a:gridCol w="5239657">
                  <a:extLst>
                    <a:ext uri="{9D8B030D-6E8A-4147-A177-3AD203B41FA5}">
                      <a16:colId xmlns:a16="http://schemas.microsoft.com/office/drawing/2014/main" val="3426467272"/>
                    </a:ext>
                  </a:extLst>
                </a:gridCol>
              </a:tblGrid>
              <a:tr h="740228">
                <a:tc>
                  <a:txBody>
                    <a:bodyPr/>
                    <a:lstStyle/>
                    <a:p>
                      <a:r>
                        <a:rPr lang="en-GB" sz="2800" dirty="0">
                          <a:latin typeface="Arial" panose="020B0604020202020204" pitchFamily="34" charset="0"/>
                          <a:cs typeface="Arial" panose="020B0604020202020204" pitchFamily="34" charset="0"/>
                        </a:rPr>
                        <a:t>Strategies and Implementation</a:t>
                      </a:r>
                      <a:endParaRPr lang="en-GB" sz="2800"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732065919"/>
                  </a:ext>
                </a:extLst>
              </a:tr>
            </a:tbl>
          </a:graphicData>
        </a:graphic>
      </p:graphicFrame>
    </p:spTree>
    <p:extLst>
      <p:ext uri="{BB962C8B-B14F-4D97-AF65-F5344CB8AC3E}">
        <p14:creationId xmlns:p14="http://schemas.microsoft.com/office/powerpoint/2010/main" val="185060863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79CFDF-9087-FFEA-E171-2B6C1980673F}"/>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Usefulness and limitations</a:t>
            </a:r>
          </a:p>
        </p:txBody>
      </p:sp>
      <p:sp>
        <p:nvSpPr>
          <p:cNvPr id="3" name="Content Placeholder 2">
            <a:extLst>
              <a:ext uri="{FF2B5EF4-FFF2-40B4-BE49-F238E27FC236}">
                <a16:creationId xmlns:a16="http://schemas.microsoft.com/office/drawing/2014/main" id="{07B4283F-58F6-C4FE-A4B9-AF6D9C5C2CBB}"/>
              </a:ext>
            </a:extLst>
          </p:cNvPr>
          <p:cNvSpPr>
            <a:spLocks noGrp="1"/>
          </p:cNvSpPr>
          <p:nvPr>
            <p:ph idx="1"/>
          </p:nvPr>
        </p:nvSpPr>
        <p:spPr>
          <a:xfrm>
            <a:off x="838200" y="1518248"/>
            <a:ext cx="10515600" cy="5111151"/>
          </a:xfrm>
        </p:spPr>
        <p:txBody>
          <a:bodyPr>
            <a:normAutofit fontScale="85000" lnSpcReduction="20000"/>
          </a:bodyPr>
          <a:lstStyle/>
          <a:p>
            <a:pPr marL="0" indent="0">
              <a:buNone/>
            </a:pPr>
            <a:endParaRPr lang="en-GB" dirty="0">
              <a:latin typeface="Arial" panose="020B0604020202020204" pitchFamily="34" charset="0"/>
              <a:cs typeface="Arial" panose="020B0604020202020204" pitchFamily="34" charset="0"/>
            </a:endParaRPr>
          </a:p>
          <a:p>
            <a:pPr marL="0" indent="0">
              <a:buNone/>
            </a:pPr>
            <a:r>
              <a:rPr lang="en-GB" b="1" dirty="0">
                <a:latin typeface="Arial" panose="020B0604020202020204" pitchFamily="34" charset="0"/>
                <a:cs typeface="Arial" panose="020B0604020202020204" pitchFamily="34" charset="0"/>
              </a:rPr>
              <a:t>Usefulness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Holistic understanding: understanding emotional and social development across the lifespan</a:t>
            </a:r>
          </a:p>
          <a:p>
            <a:r>
              <a:rPr lang="en-GB" dirty="0">
                <a:latin typeface="Arial" panose="020B0604020202020204" pitchFamily="34" charset="0"/>
                <a:cs typeface="Arial" panose="020B0604020202020204" pitchFamily="34" charset="0"/>
              </a:rPr>
              <a:t>Focus on relationships emphasizes the importance of secure attachment and trust, which is crucial in health and social care settings</a:t>
            </a:r>
          </a:p>
          <a:p>
            <a:r>
              <a:rPr lang="en-GB" dirty="0">
                <a:latin typeface="Arial" panose="020B0604020202020204" pitchFamily="34" charset="0"/>
                <a:cs typeface="Arial" panose="020B0604020202020204" pitchFamily="34" charset="0"/>
              </a:rPr>
              <a:t>Guide practice: Helps practitioners identify and address development needs, especially in early childhood</a:t>
            </a:r>
          </a:p>
          <a:p>
            <a:pPr marL="0" indent="0">
              <a:buNone/>
            </a:pPr>
            <a:r>
              <a:rPr lang="en-GB" b="1" dirty="0">
                <a:latin typeface="Arial" panose="020B0604020202020204" pitchFamily="34" charset="0"/>
                <a:cs typeface="Arial" panose="020B0604020202020204" pitchFamily="34" charset="0"/>
              </a:rPr>
              <a:t>Limitations:</a:t>
            </a:r>
          </a:p>
          <a:p>
            <a:r>
              <a:rPr lang="en-GB" dirty="0">
                <a:latin typeface="Arial" panose="020B0604020202020204" pitchFamily="34" charset="0"/>
                <a:cs typeface="Arial" panose="020B0604020202020204" pitchFamily="34" charset="0"/>
              </a:rPr>
              <a:t>Age range: the theory is more general and may not fit every individual’s unique pace of development</a:t>
            </a:r>
          </a:p>
          <a:p>
            <a:r>
              <a:rPr lang="en-GB" dirty="0">
                <a:latin typeface="Arial" panose="020B0604020202020204" pitchFamily="34" charset="0"/>
                <a:cs typeface="Arial" panose="020B0604020202020204" pitchFamily="34" charset="0"/>
              </a:rPr>
              <a:t>Cultural Bias: it may not count for cultural differences in development</a:t>
            </a:r>
          </a:p>
          <a:p>
            <a:r>
              <a:rPr lang="en-GB" dirty="0">
                <a:latin typeface="Arial" panose="020B0604020202020204" pitchFamily="34" charset="0"/>
                <a:cs typeface="Arial" panose="020B0604020202020204" pitchFamily="34" charset="0"/>
              </a:rPr>
              <a:t>Complexity: Can be challenging to apply in isolation without considering other factors like cognitive development.</a:t>
            </a:r>
          </a:p>
          <a:p>
            <a:pPr marL="0" indent="0">
              <a:buNone/>
            </a:pPr>
            <a:r>
              <a:rPr lang="en-GB" dirty="0">
                <a:latin typeface="Arial" panose="020B0604020202020204" pitchFamily="34" charset="0"/>
                <a:cs typeface="Arial" panose="020B0604020202020204" pitchFamily="34" charset="0"/>
              </a:rPr>
              <a:t>Palm, M. (2023)</a:t>
            </a:r>
          </a:p>
          <a:p>
            <a:endParaRPr lang="en-GB" dirty="0">
              <a:latin typeface="Arial" panose="020B0604020202020204" pitchFamily="34" charset="0"/>
              <a:cs typeface="Arial" panose="020B0604020202020204" pitchFamily="34" charset="0"/>
            </a:endParaRPr>
          </a:p>
          <a:p>
            <a:endParaRPr lang="en-GB" dirty="0"/>
          </a:p>
        </p:txBody>
      </p:sp>
      <p:graphicFrame>
        <p:nvGraphicFramePr>
          <p:cNvPr id="4" name="Table 3">
            <a:extLst>
              <a:ext uri="{FF2B5EF4-FFF2-40B4-BE49-F238E27FC236}">
                <a16:creationId xmlns:a16="http://schemas.microsoft.com/office/drawing/2014/main" id="{B3083912-9C75-97A1-87EB-A74010D6378A}"/>
              </a:ext>
            </a:extLst>
          </p:cNvPr>
          <p:cNvGraphicFramePr>
            <a:graphicFrameLocks noGrp="1"/>
          </p:cNvGraphicFramePr>
          <p:nvPr/>
        </p:nvGraphicFramePr>
        <p:xfrm>
          <a:off x="3810000" y="596900"/>
          <a:ext cx="4610100" cy="825500"/>
        </p:xfrm>
        <a:graphic>
          <a:graphicData uri="http://schemas.openxmlformats.org/drawingml/2006/table">
            <a:tbl>
              <a:tblPr/>
              <a:tblGrid>
                <a:gridCol w="4610100">
                  <a:extLst>
                    <a:ext uri="{9D8B030D-6E8A-4147-A177-3AD203B41FA5}">
                      <a16:colId xmlns:a16="http://schemas.microsoft.com/office/drawing/2014/main" val="1577333751"/>
                    </a:ext>
                  </a:extLst>
                </a:gridCol>
              </a:tblGrid>
              <a:tr h="8255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664278243"/>
                  </a:ext>
                </a:extLst>
              </a:tr>
            </a:tbl>
          </a:graphicData>
        </a:graphic>
      </p:graphicFrame>
      <p:sp>
        <p:nvSpPr>
          <p:cNvPr id="6" name="Rectangle 1">
            <a:extLst>
              <a:ext uri="{FF2B5EF4-FFF2-40B4-BE49-F238E27FC236}">
                <a16:creationId xmlns:a16="http://schemas.microsoft.com/office/drawing/2014/main" id="{935219AE-47F6-5825-1109-0737D07A1DAA}"/>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a:ln>
                  <a:noFill/>
                </a:ln>
                <a:solidFill>
                  <a:schemeClr val="tx1"/>
                </a:solidFill>
                <a:effectLst/>
                <a:latin typeface="Times New Roman" panose="02020603050405020304" pitchFamily="18" charset="0"/>
                <a:cs typeface="Times New Roman" panose="02020603050405020304" pitchFamily="18" charset="0"/>
              </a:rPr>
              <a:t>(Palm, 2023)</a:t>
            </a:r>
            <a:endParaRPr kumimoji="0" lang="en-US" altLang="en-US" sz="1800" b="0" i="0" u="none" strike="noStrike" cap="none" normalizeH="0" baseline="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07531918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F0EB7-0D12-A798-5F5A-310A561D9961}"/>
              </a:ext>
            </a:extLst>
          </p:cNvPr>
          <p:cNvSpPr>
            <a:spLocks noGrp="1"/>
          </p:cNvSpPr>
          <p:nvPr>
            <p:ph type="title"/>
          </p:nvPr>
        </p:nvSpPr>
        <p:spPr/>
        <p:txBody>
          <a:bodyPr>
            <a:normAutofit/>
          </a:bodyPr>
          <a:lstStyle/>
          <a:p>
            <a:pPr algn="ctr"/>
            <a:r>
              <a:rPr lang="en-GB" sz="2800"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4A05A7B0-58B7-62E2-1542-006DA6229EA6}"/>
              </a:ext>
            </a:extLst>
          </p:cNvPr>
          <p:cNvSpPr>
            <a:spLocks noGrp="1"/>
          </p:cNvSpPr>
          <p:nvPr>
            <p:ph idx="1"/>
          </p:nvPr>
        </p:nvSpPr>
        <p:spPr>
          <a:xfrm>
            <a:off x="838200" y="1825625"/>
            <a:ext cx="10515600" cy="3508375"/>
          </a:xfrm>
        </p:spPr>
        <p:txBody>
          <a:bodyPr/>
          <a:lstStyle/>
          <a:p>
            <a:pPr marL="0" indent="0">
              <a:buNone/>
            </a:pPr>
            <a:endParaRPr lang="en-GB" dirty="0"/>
          </a:p>
          <a:p>
            <a:pPr marL="0" indent="0">
              <a:buNone/>
            </a:pPr>
            <a:r>
              <a:rPr lang="en-GB" dirty="0"/>
              <a:t>In conclusion, this work has reinforced that every child is unique, and the environment and the support they receive are fundamental to their development. By integrating Erin Erikson theory and comparing to other theories as Piaget, I have gained a deeper appreciation for the complex factors that shape a child’s grow, which will be invaluable in my future work as a Social worker.</a:t>
            </a:r>
          </a:p>
          <a:p>
            <a:pPr marL="0" indent="0">
              <a:buNone/>
            </a:pPr>
            <a:endParaRPr lang="en-GB" dirty="0"/>
          </a:p>
        </p:txBody>
      </p:sp>
      <p:graphicFrame>
        <p:nvGraphicFramePr>
          <p:cNvPr id="4" name="Table 3">
            <a:extLst>
              <a:ext uri="{FF2B5EF4-FFF2-40B4-BE49-F238E27FC236}">
                <a16:creationId xmlns:a16="http://schemas.microsoft.com/office/drawing/2014/main" id="{99D59D54-8BC3-24C0-A926-C8F5BE4E5664}"/>
              </a:ext>
            </a:extLst>
          </p:cNvPr>
          <p:cNvGraphicFramePr>
            <a:graphicFrameLocks noGrp="1"/>
          </p:cNvGraphicFramePr>
          <p:nvPr/>
        </p:nvGraphicFramePr>
        <p:xfrm>
          <a:off x="4991100" y="749300"/>
          <a:ext cx="2286000" cy="558800"/>
        </p:xfrm>
        <a:graphic>
          <a:graphicData uri="http://schemas.openxmlformats.org/drawingml/2006/table">
            <a:tbl>
              <a:tblPr/>
              <a:tblGrid>
                <a:gridCol w="2286000">
                  <a:extLst>
                    <a:ext uri="{9D8B030D-6E8A-4147-A177-3AD203B41FA5}">
                      <a16:colId xmlns:a16="http://schemas.microsoft.com/office/drawing/2014/main" val="49998078"/>
                    </a:ext>
                  </a:extLst>
                </a:gridCol>
              </a:tblGrid>
              <a:tr h="5588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663332002"/>
                  </a:ext>
                </a:extLst>
              </a:tr>
            </a:tbl>
          </a:graphicData>
        </a:graphic>
      </p:graphicFrame>
    </p:spTree>
    <p:extLst>
      <p:ext uri="{BB962C8B-B14F-4D97-AF65-F5344CB8AC3E}">
        <p14:creationId xmlns:p14="http://schemas.microsoft.com/office/powerpoint/2010/main" val="7730031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C98680-C961-6CB0-7622-98587823638F}"/>
              </a:ext>
            </a:extLst>
          </p:cNvPr>
          <p:cNvSpPr>
            <a:spLocks noGrp="1"/>
          </p:cNvSpPr>
          <p:nvPr>
            <p:ph type="title"/>
          </p:nvPr>
        </p:nvSpPr>
        <p:spPr/>
        <p:txBody>
          <a:bodyPr>
            <a:normAutofit/>
          </a:bodyPr>
          <a:lstStyle/>
          <a:p>
            <a:pPr algn="ctr"/>
            <a:r>
              <a:rPr lang="en-GB" sz="2400" dirty="0">
                <a:latin typeface="Arial" panose="020B0604020202020204" pitchFamily="34" charset="0"/>
                <a:cs typeface="Arial" panose="020B0604020202020204" pitchFamily="34" charset="0"/>
              </a:rPr>
              <a:t>Reference List</a:t>
            </a:r>
          </a:p>
        </p:txBody>
      </p:sp>
      <p:graphicFrame>
        <p:nvGraphicFramePr>
          <p:cNvPr id="4" name="Table 3">
            <a:extLst>
              <a:ext uri="{FF2B5EF4-FFF2-40B4-BE49-F238E27FC236}">
                <a16:creationId xmlns:a16="http://schemas.microsoft.com/office/drawing/2014/main" id="{F92320B5-9E9B-0E9C-9BB1-7DCAFBC22145}"/>
              </a:ext>
            </a:extLst>
          </p:cNvPr>
          <p:cNvGraphicFramePr>
            <a:graphicFrameLocks noGrp="1"/>
          </p:cNvGraphicFramePr>
          <p:nvPr/>
        </p:nvGraphicFramePr>
        <p:xfrm>
          <a:off x="4826000" y="749300"/>
          <a:ext cx="2540000" cy="673100"/>
        </p:xfrm>
        <a:graphic>
          <a:graphicData uri="http://schemas.openxmlformats.org/drawingml/2006/table">
            <a:tbl>
              <a:tblPr/>
              <a:tblGrid>
                <a:gridCol w="2540000">
                  <a:extLst>
                    <a:ext uri="{9D8B030D-6E8A-4147-A177-3AD203B41FA5}">
                      <a16:colId xmlns:a16="http://schemas.microsoft.com/office/drawing/2014/main" val="136640196"/>
                    </a:ext>
                  </a:extLst>
                </a:gridCol>
              </a:tblGrid>
              <a:tr h="67310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2603711373"/>
                  </a:ext>
                </a:extLst>
              </a:tr>
            </a:tbl>
          </a:graphicData>
        </a:graphic>
      </p:graphicFrame>
      <p:sp>
        <p:nvSpPr>
          <p:cNvPr id="7" name="Content Placeholder 6">
            <a:extLst>
              <a:ext uri="{FF2B5EF4-FFF2-40B4-BE49-F238E27FC236}">
                <a16:creationId xmlns:a16="http://schemas.microsoft.com/office/drawing/2014/main" id="{42EE5AFD-E1A5-FB56-93F6-28A8A5DDDB7C}"/>
              </a:ext>
            </a:extLst>
          </p:cNvPr>
          <p:cNvSpPr>
            <a:spLocks noGrp="1"/>
          </p:cNvSpPr>
          <p:nvPr>
            <p:ph idx="1"/>
          </p:nvPr>
        </p:nvSpPr>
        <p:spPr>
          <a:xfrm>
            <a:off x="838200" y="1825624"/>
            <a:ext cx="10515600" cy="4843189"/>
          </a:xfrm>
        </p:spPr>
        <p:txBody>
          <a:bodyPr>
            <a:normAutofit fontScale="70000" lnSpcReduction="20000"/>
          </a:bodyPr>
          <a:lstStyle/>
          <a:p>
            <a:r>
              <a:rPr lang="en-GB" dirty="0"/>
              <a:t>CARE SKILLS TRAINING (2024). </a:t>
            </a:r>
            <a:r>
              <a:rPr lang="en-GB" i="1" dirty="0"/>
              <a:t>What Is PIES In Health And Social Care And Why It Matters?</a:t>
            </a:r>
            <a:r>
              <a:rPr lang="en-GB" dirty="0"/>
              <a:t> [online] Care Skills Training. Available at: https://careskillstraining.org/blog/what-is-pies-in-health-and-social-care/?srsltid=AfmBOop71TLXpdlxf0SvYsk3dNBcgvzhBzju4LLyN9hxMGllW-PzoQLJ [Accessed 16 Nov. 2025].</a:t>
            </a:r>
          </a:p>
          <a:p>
            <a:r>
              <a:rPr lang="en-GB" dirty="0"/>
              <a:t>Cherry, K. (2024). </a:t>
            </a:r>
            <a:r>
              <a:rPr lang="en-GB" i="1" dirty="0"/>
              <a:t>Erikson’s Stages of Development</a:t>
            </a:r>
            <a:r>
              <a:rPr lang="en-GB" dirty="0"/>
              <a:t>. [online] Very Well Mind. Available at: </a:t>
            </a:r>
            <a:r>
              <a:rPr lang="en-GB" dirty="0">
                <a:hlinkClick r:id="rId2"/>
              </a:rPr>
              <a:t>https://www.verywellmind.com/erik-eriksons-stages-of-psychosocial-development-2795740</a:t>
            </a:r>
            <a:r>
              <a:rPr lang="en-GB" dirty="0"/>
              <a:t> [Assessed on 16 November 2025].</a:t>
            </a:r>
          </a:p>
          <a:p>
            <a:r>
              <a:rPr lang="en-GB" dirty="0"/>
              <a:t>Cherry, K. (2025). </a:t>
            </a:r>
            <a:r>
              <a:rPr lang="en-GB" i="1" dirty="0"/>
              <a:t>Initiative vs. Guilt: Psychosocial Stage 3</a:t>
            </a:r>
            <a:r>
              <a:rPr lang="en-GB" dirty="0"/>
              <a:t>. [online] </a:t>
            </a:r>
            <a:r>
              <a:rPr lang="en-GB" dirty="0" err="1"/>
              <a:t>Verywell</a:t>
            </a:r>
            <a:r>
              <a:rPr lang="en-GB" dirty="0"/>
              <a:t> Mind. Available at: </a:t>
            </a:r>
            <a:r>
              <a:rPr lang="en-GB" dirty="0">
                <a:hlinkClick r:id="rId3"/>
              </a:rPr>
              <a:t>https://www.verywellmind.com/initiative-versus-guilt-2795737</a:t>
            </a:r>
            <a:r>
              <a:rPr lang="en-GB" dirty="0"/>
              <a:t> [Assessed on 12 November 2025].</a:t>
            </a:r>
          </a:p>
          <a:p>
            <a:r>
              <a:rPr lang="en-GB" dirty="0"/>
              <a:t>Cram.com (2018). </a:t>
            </a:r>
            <a:r>
              <a:rPr lang="en-GB" i="1" dirty="0"/>
              <a:t>Erickson’s Theory: Nature And Nurture</a:t>
            </a:r>
            <a:r>
              <a:rPr lang="en-GB" dirty="0"/>
              <a:t>. [online] Cram.com. Available at: </a:t>
            </a:r>
            <a:r>
              <a:rPr lang="en-GB" dirty="0">
                <a:hlinkClick r:id="rId4"/>
              </a:rPr>
              <a:t>https://www.cram.com/essay/Ericksons-Theory-Nature-And-Nurture/P3HP5ALGRE45</a:t>
            </a:r>
            <a:r>
              <a:rPr lang="en-GB" dirty="0"/>
              <a:t> [</a:t>
            </a:r>
            <a:r>
              <a:rPr lang="en-GB" dirty="0" err="1"/>
              <a:t>Assessded</a:t>
            </a:r>
            <a:r>
              <a:rPr lang="en-GB" dirty="0"/>
              <a:t> on 15 November 2025].</a:t>
            </a:r>
          </a:p>
          <a:p>
            <a:r>
              <a:rPr lang="en-GB" dirty="0"/>
              <a:t>Klein, Á. and </a:t>
            </a:r>
            <a:r>
              <a:rPr lang="en-GB" dirty="0" err="1"/>
              <a:t>Tancz</a:t>
            </a:r>
            <a:r>
              <a:rPr lang="en-GB" dirty="0"/>
              <a:t>, T. (2022). Interaction Analysis in Nurseries. </a:t>
            </a:r>
            <a:r>
              <a:rPr lang="en-GB" i="1" dirty="0"/>
              <a:t>Acta </a:t>
            </a:r>
            <a:r>
              <a:rPr lang="en-GB" i="1" dirty="0" err="1"/>
              <a:t>Educationis</a:t>
            </a:r>
            <a:r>
              <a:rPr lang="en-GB" i="1" dirty="0"/>
              <a:t> Generalis</a:t>
            </a:r>
            <a:r>
              <a:rPr lang="en-GB" dirty="0"/>
              <a:t>, 12(3), pp.135–146. </a:t>
            </a:r>
            <a:r>
              <a:rPr lang="en-GB" dirty="0" err="1"/>
              <a:t>doi:https</a:t>
            </a:r>
            <a:r>
              <a:rPr lang="en-GB" dirty="0"/>
              <a:t>://doi.org/10.2478/atd-2022-0028 [Assessed on 14 November 2025].</a:t>
            </a:r>
          </a:p>
          <a:p>
            <a:r>
              <a:rPr lang="en-GB" dirty="0"/>
              <a:t>Malik, F. and Marwaha, R. (2023). </a:t>
            </a:r>
            <a:r>
              <a:rPr lang="en-GB" i="1" dirty="0"/>
              <a:t>Cognitive Development</a:t>
            </a:r>
            <a:r>
              <a:rPr lang="en-GB" dirty="0"/>
              <a:t>. [online] Nih.gov. Available at: </a:t>
            </a:r>
            <a:r>
              <a:rPr lang="en-GB" dirty="0">
                <a:hlinkClick r:id="rId5"/>
              </a:rPr>
              <a:t>https://www.ncbi.nlm.nih.gov/sites/books/NBK537095</a:t>
            </a:r>
            <a:r>
              <a:rPr lang="en-GB" dirty="0"/>
              <a:t> [Assessed on 12 November 2025].</a:t>
            </a:r>
          </a:p>
          <a:p>
            <a:endParaRPr lang="en-GB" dirty="0"/>
          </a:p>
        </p:txBody>
      </p:sp>
    </p:spTree>
    <p:extLst>
      <p:ext uri="{BB962C8B-B14F-4D97-AF65-F5344CB8AC3E}">
        <p14:creationId xmlns:p14="http://schemas.microsoft.com/office/powerpoint/2010/main" val="212767879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35A0E9-6170-0C74-FC97-09760DD5BE9F}"/>
              </a:ext>
            </a:extLst>
          </p:cNvPr>
          <p:cNvSpPr>
            <a:spLocks noGrp="1"/>
          </p:cNvSpPr>
          <p:nvPr>
            <p:ph type="title"/>
          </p:nvPr>
        </p:nvSpPr>
        <p:spPr/>
        <p:txBody>
          <a:bodyPr>
            <a:normAutofit/>
          </a:bodyPr>
          <a:lstStyle/>
          <a:p>
            <a:pPr algn="ctr"/>
            <a:r>
              <a:rPr lang="en-GB" sz="3200" dirty="0">
                <a:latin typeface="Arial" panose="020B0604020202020204" pitchFamily="34" charset="0"/>
                <a:cs typeface="Arial" panose="020B0604020202020204" pitchFamily="34" charset="0"/>
              </a:rPr>
              <a:t>Reference List</a:t>
            </a:r>
          </a:p>
        </p:txBody>
      </p:sp>
      <p:sp>
        <p:nvSpPr>
          <p:cNvPr id="3" name="Content Placeholder 2">
            <a:extLst>
              <a:ext uri="{FF2B5EF4-FFF2-40B4-BE49-F238E27FC236}">
                <a16:creationId xmlns:a16="http://schemas.microsoft.com/office/drawing/2014/main" id="{C93541F1-FFEC-F55F-9E7A-C5AED81077D0}"/>
              </a:ext>
            </a:extLst>
          </p:cNvPr>
          <p:cNvSpPr>
            <a:spLocks noGrp="1"/>
          </p:cNvSpPr>
          <p:nvPr>
            <p:ph idx="1"/>
          </p:nvPr>
        </p:nvSpPr>
        <p:spPr/>
        <p:txBody>
          <a:bodyPr>
            <a:normAutofit fontScale="62500" lnSpcReduction="20000"/>
          </a:bodyPr>
          <a:lstStyle/>
          <a:p>
            <a:r>
              <a:rPr lang="en-GB" dirty="0"/>
              <a:t>McLeod, S. (2024). </a:t>
            </a:r>
            <a:r>
              <a:rPr lang="en-GB" i="1" dirty="0"/>
              <a:t>Nature vs. Nurture Debate in Psychology</a:t>
            </a:r>
            <a:r>
              <a:rPr lang="en-GB" dirty="0"/>
              <a:t>. [online] Simply Psychology. Available at: </a:t>
            </a:r>
            <a:r>
              <a:rPr lang="en-GB" dirty="0">
                <a:hlinkClick r:id="rId2"/>
              </a:rPr>
              <a:t>https://www.simplypsychology.org/naturevsnurture.html</a:t>
            </a:r>
            <a:r>
              <a:rPr lang="en-GB" dirty="0"/>
              <a:t> [Assessed on 16 November 2025].</a:t>
            </a:r>
          </a:p>
          <a:p>
            <a:r>
              <a:rPr lang="en-GB" dirty="0"/>
              <a:t>McLeod, S. (2025). </a:t>
            </a:r>
            <a:r>
              <a:rPr lang="en-GB" i="1" dirty="0"/>
              <a:t>Erik Erikson’s Stages of Psychosocial Development</a:t>
            </a:r>
            <a:r>
              <a:rPr lang="en-GB" dirty="0"/>
              <a:t>. [online] Simply Psychology. Available at: </a:t>
            </a:r>
            <a:r>
              <a:rPr lang="en-GB" dirty="0">
                <a:hlinkClick r:id="rId3"/>
              </a:rPr>
              <a:t>https://www.simplypsychology.org/Erik-Erikson.html</a:t>
            </a:r>
            <a:r>
              <a:rPr lang="en-GB" dirty="0"/>
              <a:t> [Assessed on 16 November 2025].</a:t>
            </a:r>
          </a:p>
          <a:p>
            <a:r>
              <a:rPr lang="en-GB" dirty="0"/>
              <a:t>Music, G. (2023). </a:t>
            </a:r>
            <a:r>
              <a:rPr lang="en-GB" i="1" dirty="0"/>
              <a:t>Nurturing Natures</a:t>
            </a:r>
            <a:r>
              <a:rPr lang="en-GB" dirty="0"/>
              <a:t>. Routledge. </a:t>
            </a:r>
            <a:r>
              <a:rPr lang="en-GB" dirty="0" err="1"/>
              <a:t>doi:https</a:t>
            </a:r>
            <a:r>
              <a:rPr lang="en-GB" dirty="0"/>
              <a:t>://doi.org/10.4324/9781003368151 [Assessed on 14 November 2025].</a:t>
            </a:r>
          </a:p>
          <a:p>
            <a:r>
              <a:rPr lang="en-GB" dirty="0"/>
              <a:t>Orenstein, G.A. and Lewis, L. (2020). </a:t>
            </a:r>
            <a:r>
              <a:rPr lang="en-GB" i="1" dirty="0"/>
              <a:t>Eriksons Stages of Psychosocial Development</a:t>
            </a:r>
            <a:r>
              <a:rPr lang="en-GB" dirty="0"/>
              <a:t>. [online] PubMed. Available at: </a:t>
            </a:r>
            <a:r>
              <a:rPr lang="en-GB" dirty="0">
                <a:hlinkClick r:id="rId4"/>
              </a:rPr>
              <a:t>https://www.ncbi.nlm.nih.gov/books/NBK556096</a:t>
            </a:r>
            <a:r>
              <a:rPr lang="en-GB" dirty="0"/>
              <a:t> [Assessed on 11 November 2025].</a:t>
            </a:r>
          </a:p>
          <a:p>
            <a:r>
              <a:rPr lang="en-GB" dirty="0" err="1"/>
              <a:t>Pakpahan</a:t>
            </a:r>
            <a:r>
              <a:rPr lang="en-GB" dirty="0"/>
              <a:t>, F.H. and </a:t>
            </a:r>
            <a:r>
              <a:rPr lang="en-GB" dirty="0" err="1"/>
              <a:t>Saragih</a:t>
            </a:r>
            <a:r>
              <a:rPr lang="en-GB" dirty="0"/>
              <a:t>, M. (2022). Theory of Cognitive Development by Jean Piaget. </a:t>
            </a:r>
            <a:r>
              <a:rPr lang="en-GB" i="1" dirty="0"/>
              <a:t>Journal of Applied Linguistics</a:t>
            </a:r>
            <a:r>
              <a:rPr lang="en-GB" dirty="0"/>
              <a:t>, [online] 2(2), pp.55–60. </a:t>
            </a:r>
            <a:r>
              <a:rPr lang="en-GB" dirty="0" err="1"/>
              <a:t>doi:https</a:t>
            </a:r>
            <a:r>
              <a:rPr lang="en-GB" dirty="0"/>
              <a:t>://doi.org/10.52622/joal.v2i2.79 [Assessed on 13 November 2025].</a:t>
            </a:r>
          </a:p>
          <a:p>
            <a:r>
              <a:rPr lang="en-GB" dirty="0"/>
              <a:t>Palm, M. (2023). Erikson’s theory of psychosocial development. </a:t>
            </a:r>
            <a:r>
              <a:rPr lang="en-GB" i="1" dirty="0"/>
              <a:t>openbooks.library.baylor.edu</a:t>
            </a:r>
            <a:r>
              <a:rPr lang="en-GB" dirty="0"/>
              <a:t>, [online] 19.1(19.1). Available at: </a:t>
            </a:r>
            <a:r>
              <a:rPr lang="en-GB" dirty="0">
                <a:hlinkClick r:id="rId5"/>
              </a:rPr>
              <a:t>https://openbooks.library.baylor.edu/lifespanhumandevelopment/chapter/chapter-19-1-eriksons-theory-of-psychosocial-development</a:t>
            </a:r>
            <a:r>
              <a:rPr lang="en-GB" dirty="0"/>
              <a:t> [Assessed on 13 </a:t>
            </a:r>
            <a:r>
              <a:rPr lang="en-GB" dirty="0" err="1"/>
              <a:t>Noveber</a:t>
            </a:r>
            <a:r>
              <a:rPr lang="en-GB" dirty="0"/>
              <a:t> 2025].</a:t>
            </a:r>
          </a:p>
          <a:p>
            <a:endParaRPr lang="en-GB" dirty="0"/>
          </a:p>
        </p:txBody>
      </p:sp>
      <p:graphicFrame>
        <p:nvGraphicFramePr>
          <p:cNvPr id="4" name="Table 3">
            <a:extLst>
              <a:ext uri="{FF2B5EF4-FFF2-40B4-BE49-F238E27FC236}">
                <a16:creationId xmlns:a16="http://schemas.microsoft.com/office/drawing/2014/main" id="{F2BAA0ED-AA40-307B-2B55-703EBED796E7}"/>
              </a:ext>
            </a:extLst>
          </p:cNvPr>
          <p:cNvGraphicFramePr>
            <a:graphicFrameLocks noGrp="1"/>
          </p:cNvGraphicFramePr>
          <p:nvPr/>
        </p:nvGraphicFramePr>
        <p:xfrm>
          <a:off x="4382814" y="646386"/>
          <a:ext cx="3610303" cy="740980"/>
        </p:xfrm>
        <a:graphic>
          <a:graphicData uri="http://schemas.openxmlformats.org/drawingml/2006/table">
            <a:tbl>
              <a:tblPr/>
              <a:tblGrid>
                <a:gridCol w="3610303">
                  <a:extLst>
                    <a:ext uri="{9D8B030D-6E8A-4147-A177-3AD203B41FA5}">
                      <a16:colId xmlns:a16="http://schemas.microsoft.com/office/drawing/2014/main" val="2797016927"/>
                    </a:ext>
                  </a:extLst>
                </a:gridCol>
              </a:tblGrid>
              <a:tr h="740980">
                <a:tc>
                  <a:txBody>
                    <a:bodyPr/>
                    <a:lstStyle/>
                    <a:p>
                      <a:endParaRPr lang="en-GB" dirty="0"/>
                    </a:p>
                  </a:txBody>
                  <a:tcPr>
                    <a:lnL w="12700" cmpd="sng">
                      <a:solidFill>
                        <a:schemeClr val="tx1"/>
                      </a:solidFill>
                      <a:prstDash val="solid"/>
                    </a:lnL>
                    <a:lnR w="12700" cmpd="sng">
                      <a:solidFill>
                        <a:schemeClr val="tx1"/>
                      </a:solidFill>
                      <a:prstDash val="solid"/>
                    </a:lnR>
                    <a:lnT w="12700" cmpd="sng">
                      <a:solidFill>
                        <a:schemeClr val="tx1"/>
                      </a:solidFill>
                      <a:prstDash val="solid"/>
                    </a:lnT>
                    <a:lnB w="12700" cmpd="sng">
                      <a:solidFill>
                        <a:schemeClr val="tx1"/>
                      </a:solidFill>
                      <a:prstDash val="solid"/>
                    </a:lnB>
                  </a:tcPr>
                </a:tc>
                <a:extLst>
                  <a:ext uri="{0D108BD9-81ED-4DB2-BD59-A6C34878D82A}">
                    <a16:rowId xmlns:a16="http://schemas.microsoft.com/office/drawing/2014/main" val="1848059154"/>
                  </a:ext>
                </a:extLst>
              </a:tr>
            </a:tbl>
          </a:graphicData>
        </a:graphic>
      </p:graphicFrame>
    </p:spTree>
    <p:extLst>
      <p:ext uri="{BB962C8B-B14F-4D97-AF65-F5344CB8AC3E}">
        <p14:creationId xmlns:p14="http://schemas.microsoft.com/office/powerpoint/2010/main" val="1621143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1895</TotalTime>
  <Words>1377</Words>
  <Application>Microsoft Office PowerPoint</Application>
  <PresentationFormat>Widescreen</PresentationFormat>
  <Paragraphs>109</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Aptos</vt:lpstr>
      <vt:lpstr>Aptos Display</vt:lpstr>
      <vt:lpstr>Arial</vt:lpstr>
      <vt:lpstr>Times New Roman</vt:lpstr>
      <vt:lpstr>Office Theme</vt:lpstr>
      <vt:lpstr>PowerPoint Presentation</vt:lpstr>
      <vt:lpstr>Introduction</vt:lpstr>
      <vt:lpstr>Understanding Amira…</vt:lpstr>
      <vt:lpstr>Nature and Nurture</vt:lpstr>
      <vt:lpstr>How Nature and Nurture shapes Amira’s development</vt:lpstr>
      <vt:lpstr>Erikson’s Theory</vt:lpstr>
      <vt:lpstr>Key concepts: applying Erikson’s Theory</vt:lpstr>
      <vt:lpstr>PowerPoint Presentation</vt:lpstr>
      <vt:lpstr>Usefulness and limitations</vt:lpstr>
      <vt:lpstr>Conclusion</vt:lpstr>
      <vt:lpstr>Reference List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ana baptista</dc:creator>
  <cp:lastModifiedBy>ana baptista</cp:lastModifiedBy>
  <cp:revision>5</cp:revision>
  <dcterms:created xsi:type="dcterms:W3CDTF">2025-11-15T10:34:18Z</dcterms:created>
  <dcterms:modified xsi:type="dcterms:W3CDTF">2025-11-16T20:47:40Z</dcterms:modified>
</cp:coreProperties>
</file>