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sldIdLst>
    <p:sldId id="256" r:id="rId2"/>
    <p:sldId id="268" r:id="rId3"/>
    <p:sldId id="257" r:id="rId4"/>
    <p:sldId id="275" r:id="rId5"/>
    <p:sldId id="276" r:id="rId6"/>
    <p:sldId id="261" r:id="rId7"/>
    <p:sldId id="278" r:id="rId8"/>
    <p:sldId id="282" r:id="rId9"/>
    <p:sldId id="284" r:id="rId10"/>
    <p:sldId id="280" r:id="rId11"/>
    <p:sldId id="281" r:id="rId12"/>
    <p:sldId id="288" r:id="rId13"/>
    <p:sldId id="279" r:id="rId14"/>
    <p:sldId id="289" r:id="rId15"/>
    <p:sldId id="285" r:id="rId16"/>
    <p:sldId id="287" r:id="rId17"/>
    <p:sldId id="277" r:id="rId18"/>
    <p:sldId id="296" r:id="rId19"/>
    <p:sldId id="263" r:id="rId20"/>
    <p:sldId id="272" r:id="rId21"/>
    <p:sldId id="286" r:id="rId22"/>
    <p:sldId id="290" r:id="rId23"/>
    <p:sldId id="291" r:id="rId24"/>
    <p:sldId id="292" r:id="rId25"/>
    <p:sldId id="273" r:id="rId26"/>
    <p:sldId id="271" r:id="rId27"/>
    <p:sldId id="258" r:id="rId28"/>
    <p:sldId id="259" r:id="rId29"/>
    <p:sldId id="274" r:id="rId30"/>
    <p:sldId id="260" r:id="rId31"/>
    <p:sldId id="295" r:id="rId32"/>
    <p:sldId id="293" r:id="rId33"/>
    <p:sldId id="294" r:id="rId34"/>
    <p:sldId id="262" r:id="rId35"/>
    <p:sldId id="270" r:id="rId36"/>
    <p:sldId id="269" r:id="rId37"/>
    <p:sldId id="264" r:id="rId38"/>
    <p:sldId id="266"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96"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8CD548-9CAE-4792-B9E8-EFCACB5CE396}" type="datetimeFigureOut">
              <a:rPr lang="en-US"/>
              <a:t>2/8/2017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707658-9C3E-4F7C-A04D-455C3BF7B811}" type="slidenum">
              <a:rPr lang="en-US"/>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707658-9C3E-4F7C-A04D-455C3BF7B811}" type="slidenum">
              <a:rPr lang="en-US"/>
              <a:t>7</a:t>
            </a:fld>
            <a:endParaRPr lang="en-US"/>
          </a:p>
        </p:txBody>
      </p:sp>
    </p:spTree>
    <p:extLst>
      <p:ext uri="{BB962C8B-B14F-4D97-AF65-F5344CB8AC3E}">
        <p14:creationId xmlns:p14="http://schemas.microsoft.com/office/powerpoint/2010/main" val="27679348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707658-9C3E-4F7C-A04D-455C3BF7B811}" type="slidenum">
              <a:rPr lang="en-US"/>
              <a:t>8</a:t>
            </a:fld>
            <a:endParaRPr lang="en-US"/>
          </a:p>
        </p:txBody>
      </p:sp>
    </p:spTree>
    <p:extLst>
      <p:ext uri="{BB962C8B-B14F-4D97-AF65-F5344CB8AC3E}">
        <p14:creationId xmlns:p14="http://schemas.microsoft.com/office/powerpoint/2010/main" val="24037091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707658-9C3E-4F7C-A04D-455C3BF7B811}" type="slidenum">
              <a:rPr lang="en-US"/>
              <a:t>9</a:t>
            </a:fld>
            <a:endParaRPr lang="en-US"/>
          </a:p>
        </p:txBody>
      </p:sp>
    </p:spTree>
    <p:extLst>
      <p:ext uri="{BB962C8B-B14F-4D97-AF65-F5344CB8AC3E}">
        <p14:creationId xmlns:p14="http://schemas.microsoft.com/office/powerpoint/2010/main" val="791563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707658-9C3E-4F7C-A04D-455C3BF7B811}" type="slidenum">
              <a:rPr lang="en-US"/>
              <a:t>10</a:t>
            </a:fld>
            <a:endParaRPr lang="en-US"/>
          </a:p>
        </p:txBody>
      </p:sp>
    </p:spTree>
    <p:extLst>
      <p:ext uri="{BB962C8B-B14F-4D97-AF65-F5344CB8AC3E}">
        <p14:creationId xmlns:p14="http://schemas.microsoft.com/office/powerpoint/2010/main" val="27908793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707658-9C3E-4F7C-A04D-455C3BF7B811}" type="slidenum">
              <a:rPr lang="en-US"/>
              <a:t>11</a:t>
            </a:fld>
            <a:endParaRPr lang="en-US"/>
          </a:p>
        </p:txBody>
      </p:sp>
    </p:spTree>
    <p:extLst>
      <p:ext uri="{BB962C8B-B14F-4D97-AF65-F5344CB8AC3E}">
        <p14:creationId xmlns:p14="http://schemas.microsoft.com/office/powerpoint/2010/main" val="42391567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707658-9C3E-4F7C-A04D-455C3BF7B811}" type="slidenum">
              <a:rPr lang="en-US"/>
              <a:t>12</a:t>
            </a:fld>
            <a:endParaRPr lang="en-US"/>
          </a:p>
        </p:txBody>
      </p:sp>
    </p:spTree>
    <p:extLst>
      <p:ext uri="{BB962C8B-B14F-4D97-AF65-F5344CB8AC3E}">
        <p14:creationId xmlns:p14="http://schemas.microsoft.com/office/powerpoint/2010/main" val="35973195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707658-9C3E-4F7C-A04D-455C3BF7B811}" type="slidenum">
              <a:rPr lang="en-US"/>
              <a:t>13</a:t>
            </a:fld>
            <a:endParaRPr lang="en-US"/>
          </a:p>
        </p:txBody>
      </p:sp>
    </p:spTree>
    <p:extLst>
      <p:ext uri="{BB962C8B-B14F-4D97-AF65-F5344CB8AC3E}">
        <p14:creationId xmlns:p14="http://schemas.microsoft.com/office/powerpoint/2010/main" val="7012773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707658-9C3E-4F7C-A04D-455C3BF7B811}" type="slidenum">
              <a:rPr lang="en-US"/>
              <a:t>14</a:t>
            </a:fld>
            <a:endParaRPr lang="en-US"/>
          </a:p>
        </p:txBody>
      </p:sp>
    </p:spTree>
    <p:extLst>
      <p:ext uri="{BB962C8B-B14F-4D97-AF65-F5344CB8AC3E}">
        <p14:creationId xmlns:p14="http://schemas.microsoft.com/office/powerpoint/2010/main" val="17174398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707658-9C3E-4F7C-A04D-455C3BF7B811}" type="slidenum">
              <a:rPr lang="en-US"/>
              <a:t>15</a:t>
            </a:fld>
            <a:endParaRPr lang="en-US"/>
          </a:p>
        </p:txBody>
      </p:sp>
    </p:spTree>
    <p:extLst>
      <p:ext uri="{BB962C8B-B14F-4D97-AF65-F5344CB8AC3E}">
        <p14:creationId xmlns:p14="http://schemas.microsoft.com/office/powerpoint/2010/main" val="7661385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707658-9C3E-4F7C-A04D-455C3BF7B811}" type="slidenum">
              <a:rPr lang="en-US"/>
              <a:t>16</a:t>
            </a:fld>
            <a:endParaRPr lang="en-US"/>
          </a:p>
        </p:txBody>
      </p:sp>
    </p:spTree>
    <p:extLst>
      <p:ext uri="{BB962C8B-B14F-4D97-AF65-F5344CB8AC3E}">
        <p14:creationId xmlns:p14="http://schemas.microsoft.com/office/powerpoint/2010/main" val="2114494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707658-9C3E-4F7C-A04D-455C3BF7B811}" type="slidenum">
              <a:rPr lang="en-US"/>
              <a:t>21</a:t>
            </a:fld>
            <a:endParaRPr lang="en-US"/>
          </a:p>
        </p:txBody>
      </p:sp>
    </p:spTree>
    <p:extLst>
      <p:ext uri="{BB962C8B-B14F-4D97-AF65-F5344CB8AC3E}">
        <p14:creationId xmlns:p14="http://schemas.microsoft.com/office/powerpoint/2010/main" val="11865867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707658-9C3E-4F7C-A04D-455C3BF7B811}" type="slidenum">
              <a:rPr lang="en-US"/>
              <a:t>22</a:t>
            </a:fld>
            <a:endParaRPr lang="en-US"/>
          </a:p>
        </p:txBody>
      </p:sp>
    </p:spTree>
    <p:extLst>
      <p:ext uri="{BB962C8B-B14F-4D97-AF65-F5344CB8AC3E}">
        <p14:creationId xmlns:p14="http://schemas.microsoft.com/office/powerpoint/2010/main" val="8945500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707658-9C3E-4F7C-A04D-455C3BF7B811}" type="slidenum">
              <a:rPr lang="en-US"/>
              <a:t>23</a:t>
            </a:fld>
            <a:endParaRPr lang="en-US"/>
          </a:p>
        </p:txBody>
      </p:sp>
    </p:spTree>
    <p:extLst>
      <p:ext uri="{BB962C8B-B14F-4D97-AF65-F5344CB8AC3E}">
        <p14:creationId xmlns:p14="http://schemas.microsoft.com/office/powerpoint/2010/main" val="20061129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707658-9C3E-4F7C-A04D-455C3BF7B811}" type="slidenum">
              <a:rPr lang="en-US"/>
              <a:t>24</a:t>
            </a:fld>
            <a:endParaRPr lang="en-US"/>
          </a:p>
        </p:txBody>
      </p:sp>
    </p:spTree>
    <p:extLst>
      <p:ext uri="{BB962C8B-B14F-4D97-AF65-F5344CB8AC3E}">
        <p14:creationId xmlns:p14="http://schemas.microsoft.com/office/powerpoint/2010/main" val="2440187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7010F26-83E2-414C-9C44-4F879DBFCC05}" type="datetimeFigureOut">
              <a:rPr lang="en-GB" smtClean="0"/>
              <a:t>08/02/2017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8474E-369D-4130-8BBC-D11A4E31EDFE}" type="slidenum">
              <a:rPr lang="en-GB" smtClean="0"/>
              <a:t>‹#›</a:t>
            </a:fld>
            <a:endParaRPr lang="en-GB"/>
          </a:p>
        </p:txBody>
      </p:sp>
    </p:spTree>
    <p:extLst>
      <p:ext uri="{BB962C8B-B14F-4D97-AF65-F5344CB8AC3E}">
        <p14:creationId xmlns:p14="http://schemas.microsoft.com/office/powerpoint/2010/main" val="35394792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C7010F26-83E2-414C-9C44-4F879DBFCC05}" type="datetimeFigureOut">
              <a:rPr lang="en-GB" smtClean="0"/>
              <a:t>08/02/2017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8474E-369D-4130-8BBC-D11A4E31EDFE}" type="slidenum">
              <a:rPr lang="en-GB" smtClean="0"/>
              <a:t>‹#›</a:t>
            </a:fld>
            <a:endParaRPr lang="en-GB"/>
          </a:p>
        </p:txBody>
      </p:sp>
    </p:spTree>
    <p:extLst>
      <p:ext uri="{BB962C8B-B14F-4D97-AF65-F5344CB8AC3E}">
        <p14:creationId xmlns:p14="http://schemas.microsoft.com/office/powerpoint/2010/main" val="4071732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7010F26-83E2-414C-9C44-4F879DBFCC05}" type="datetimeFigureOut">
              <a:rPr lang="en-GB" smtClean="0"/>
              <a:t>08/02/2017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8474E-369D-4130-8BBC-D11A4E31EDFE}" type="slidenum">
              <a:rPr lang="en-GB" smtClean="0"/>
              <a:t>‹#›</a:t>
            </a:fld>
            <a:endParaRPr lang="en-GB"/>
          </a:p>
        </p:txBody>
      </p:sp>
    </p:spTree>
    <p:extLst>
      <p:ext uri="{BB962C8B-B14F-4D97-AF65-F5344CB8AC3E}">
        <p14:creationId xmlns:p14="http://schemas.microsoft.com/office/powerpoint/2010/main" val="3169328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010F26-83E2-414C-9C44-4F879DBFCC05}" type="datetimeFigureOut">
              <a:rPr lang="en-GB" smtClean="0"/>
              <a:t>08/02/2017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48474E-369D-4130-8BBC-D11A4E31EDFE}" type="slidenum">
              <a:rPr lang="en-GB" smtClean="0"/>
              <a:t>‹#›</a:t>
            </a:fld>
            <a:endParaRPr lang="en-GB"/>
          </a:p>
        </p:txBody>
      </p:sp>
    </p:spTree>
    <p:extLst>
      <p:ext uri="{BB962C8B-B14F-4D97-AF65-F5344CB8AC3E}">
        <p14:creationId xmlns:p14="http://schemas.microsoft.com/office/powerpoint/2010/main" val="3894679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010F26-83E2-414C-9C44-4F879DBFCC05}" type="datetimeFigureOut">
              <a:rPr lang="en-GB" smtClean="0"/>
              <a:t>08/02/2017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48474E-369D-4130-8BBC-D11A4E31EDFE}" type="slidenum">
              <a:rPr lang="en-GB" smtClean="0"/>
              <a:t>‹#›</a:t>
            </a:fld>
            <a:endParaRPr lang="en-GB"/>
          </a:p>
        </p:txBody>
      </p:sp>
    </p:spTree>
    <p:extLst>
      <p:ext uri="{BB962C8B-B14F-4D97-AF65-F5344CB8AC3E}">
        <p14:creationId xmlns:p14="http://schemas.microsoft.com/office/powerpoint/2010/main" val="393624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C7010F26-83E2-414C-9C44-4F879DBFCC05}" type="datetimeFigureOut">
              <a:rPr lang="en-GB" smtClean="0"/>
              <a:t>08/02/2017</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C48474E-369D-4130-8BBC-D11A4E31EDFE}" type="slidenum">
              <a:rPr lang="en-GB" smtClean="0"/>
              <a:t>‹#›</a:t>
            </a:fld>
            <a:endParaRPr lang="en-GB"/>
          </a:p>
        </p:txBody>
      </p:sp>
    </p:spTree>
    <p:extLst>
      <p:ext uri="{BB962C8B-B14F-4D97-AF65-F5344CB8AC3E}">
        <p14:creationId xmlns:p14="http://schemas.microsoft.com/office/powerpoint/2010/main" val="1368158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7010F26-83E2-414C-9C44-4F879DBFCC05}" type="datetimeFigureOut">
              <a:rPr lang="en-GB" smtClean="0"/>
              <a:t>08/02/2017</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C48474E-369D-4130-8BBC-D11A4E31EDFE}" type="slidenum">
              <a:rPr lang="en-GB" smtClean="0"/>
              <a:t>‹#›</a:t>
            </a:fld>
            <a:endParaRPr lang="en-GB"/>
          </a:p>
        </p:txBody>
      </p:sp>
    </p:spTree>
    <p:extLst>
      <p:ext uri="{BB962C8B-B14F-4D97-AF65-F5344CB8AC3E}">
        <p14:creationId xmlns:p14="http://schemas.microsoft.com/office/powerpoint/2010/main" val="6058528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C7010F26-83E2-414C-9C44-4F879DBFCC05}" type="datetimeFigureOut">
              <a:rPr lang="en-GB" smtClean="0"/>
              <a:t>08/02/2017</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C48474E-369D-4130-8BBC-D11A4E31EDFE}" type="slidenum">
              <a:rPr lang="en-GB" smtClean="0"/>
              <a:t>‹#›</a:t>
            </a:fld>
            <a:endParaRPr lang="en-GB"/>
          </a:p>
        </p:txBody>
      </p:sp>
    </p:spTree>
    <p:extLst>
      <p:ext uri="{BB962C8B-B14F-4D97-AF65-F5344CB8AC3E}">
        <p14:creationId xmlns:p14="http://schemas.microsoft.com/office/powerpoint/2010/main" val="2349507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7010F26-83E2-414C-9C44-4F879DBFCC05}" type="datetimeFigureOut">
              <a:rPr lang="en-GB" smtClean="0"/>
              <a:t>08/02/2017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48474E-369D-4130-8BBC-D11A4E31EDFE}" type="slidenum">
              <a:rPr lang="en-GB" smtClean="0"/>
              <a:t>‹#›</a:t>
            </a:fld>
            <a:endParaRPr lang="en-GB"/>
          </a:p>
        </p:txBody>
      </p:sp>
    </p:spTree>
    <p:extLst>
      <p:ext uri="{BB962C8B-B14F-4D97-AF65-F5344CB8AC3E}">
        <p14:creationId xmlns:p14="http://schemas.microsoft.com/office/powerpoint/2010/main" val="3044040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7010F26-83E2-414C-9C44-4F879DBFCC05}" type="datetimeFigureOut">
              <a:rPr lang="en-GB" smtClean="0"/>
              <a:t>08/02/2017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48474E-369D-4130-8BBC-D11A4E31EDFE}" type="slidenum">
              <a:rPr lang="en-GB" smtClean="0"/>
              <a:t>‹#›</a:t>
            </a:fld>
            <a:endParaRPr lang="en-GB"/>
          </a:p>
        </p:txBody>
      </p:sp>
    </p:spTree>
    <p:extLst>
      <p:ext uri="{BB962C8B-B14F-4D97-AF65-F5344CB8AC3E}">
        <p14:creationId xmlns:p14="http://schemas.microsoft.com/office/powerpoint/2010/main" val="3424719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7010F26-83E2-414C-9C44-4F879DBFCC05}" type="datetimeFigureOut">
              <a:rPr lang="en-GB" smtClean="0"/>
              <a:t>08/02/2017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8474E-369D-4130-8BBC-D11A4E31EDFE}" type="slidenum">
              <a:rPr lang="en-GB" smtClean="0"/>
              <a:t>‹#›</a:t>
            </a:fld>
            <a:endParaRPr lang="en-GB"/>
          </a:p>
        </p:txBody>
      </p:sp>
    </p:spTree>
    <p:extLst>
      <p:ext uri="{BB962C8B-B14F-4D97-AF65-F5344CB8AC3E}">
        <p14:creationId xmlns:p14="http://schemas.microsoft.com/office/powerpoint/2010/main" val="36443639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7010F26-83E2-414C-9C44-4F879DBFCC05}" type="datetimeFigureOut">
              <a:rPr lang="en-GB" smtClean="0"/>
              <a:t>08/02/2017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8474E-369D-4130-8BBC-D11A4E31EDFE}"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5717008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7010F26-83E2-414C-9C44-4F879DBFCC05}" type="datetimeFigureOut">
              <a:rPr lang="en-GB" smtClean="0"/>
              <a:t>08/02/2017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8474E-369D-4130-8BBC-D11A4E31EDFE}" type="slidenum">
              <a:rPr lang="en-GB" smtClean="0"/>
              <a:t>‹#›</a:t>
            </a:fld>
            <a:endParaRPr lang="en-GB"/>
          </a:p>
        </p:txBody>
      </p:sp>
    </p:spTree>
    <p:extLst>
      <p:ext uri="{BB962C8B-B14F-4D97-AF65-F5344CB8AC3E}">
        <p14:creationId xmlns:p14="http://schemas.microsoft.com/office/powerpoint/2010/main" val="20142513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7010F26-83E2-414C-9C44-4F879DBFCC05}" type="datetimeFigureOut">
              <a:rPr lang="en-GB" smtClean="0"/>
              <a:t>08/02/2017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8474E-369D-4130-8BBC-D11A4E31EDFE}" type="slidenum">
              <a:rPr lang="en-GB" smtClean="0"/>
              <a:t>‹#›</a:t>
            </a:fld>
            <a:endParaRPr lang="en-GB"/>
          </a:p>
        </p:txBody>
      </p:sp>
    </p:spTree>
    <p:extLst>
      <p:ext uri="{BB962C8B-B14F-4D97-AF65-F5344CB8AC3E}">
        <p14:creationId xmlns:p14="http://schemas.microsoft.com/office/powerpoint/2010/main" val="11474981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7010F26-83E2-414C-9C44-4F879DBFCC05}" type="datetimeFigureOut">
              <a:rPr lang="en-GB" smtClean="0"/>
              <a:t>08/02/2017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8474E-369D-4130-8BBC-D11A4E31EDFE}" type="slidenum">
              <a:rPr lang="en-GB" smtClean="0"/>
              <a:t>‹#›</a:t>
            </a:fld>
            <a:endParaRPr lang="en-GB"/>
          </a:p>
        </p:txBody>
      </p:sp>
    </p:spTree>
    <p:extLst>
      <p:ext uri="{BB962C8B-B14F-4D97-AF65-F5344CB8AC3E}">
        <p14:creationId xmlns:p14="http://schemas.microsoft.com/office/powerpoint/2010/main" val="34043089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010F26-83E2-414C-9C44-4F879DBFCC05}" type="datetimeFigureOut">
              <a:rPr lang="en-GB" smtClean="0"/>
              <a:t>08/02/2017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8474E-369D-4130-8BBC-D11A4E31EDFE}" type="slidenum">
              <a:rPr lang="en-GB" smtClean="0"/>
              <a:t>‹#›</a:t>
            </a:fld>
            <a:endParaRPr lang="en-GB"/>
          </a:p>
        </p:txBody>
      </p:sp>
    </p:spTree>
    <p:extLst>
      <p:ext uri="{BB962C8B-B14F-4D97-AF65-F5344CB8AC3E}">
        <p14:creationId xmlns:p14="http://schemas.microsoft.com/office/powerpoint/2010/main" val="28360599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010F26-83E2-414C-9C44-4F879DBFCC05}" type="datetimeFigureOut">
              <a:rPr lang="en-GB" smtClean="0"/>
              <a:t>08/02/2017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8474E-369D-4130-8BBC-D11A4E31EDFE}" type="slidenum">
              <a:rPr lang="en-GB" smtClean="0"/>
              <a:t>‹#›</a:t>
            </a:fld>
            <a:endParaRPr lang="en-GB"/>
          </a:p>
        </p:txBody>
      </p:sp>
    </p:spTree>
    <p:extLst>
      <p:ext uri="{BB962C8B-B14F-4D97-AF65-F5344CB8AC3E}">
        <p14:creationId xmlns:p14="http://schemas.microsoft.com/office/powerpoint/2010/main" val="284036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7010F26-83E2-414C-9C44-4F879DBFCC05}" type="datetimeFigureOut">
              <a:rPr lang="en-GB" smtClean="0"/>
              <a:t>08/02/2017</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C48474E-369D-4130-8BBC-D11A4E31EDFE}" type="slidenum">
              <a:rPr lang="en-GB" smtClean="0"/>
              <a:t>‹#›</a:t>
            </a:fld>
            <a:endParaRPr lang="en-GB"/>
          </a:p>
        </p:txBody>
      </p:sp>
    </p:spTree>
    <p:extLst>
      <p:ext uri="{BB962C8B-B14F-4D97-AF65-F5344CB8AC3E}">
        <p14:creationId xmlns:p14="http://schemas.microsoft.com/office/powerpoint/2010/main" val="407964150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nyulawglobal.org/globalex/Comparative_Law.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6th_century_AD"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en.wikipedia.org/wiki/George_Barrington#cite_note-dab-5"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Worlds of Law : 2</a:t>
            </a:r>
          </a:p>
        </p:txBody>
      </p:sp>
      <p:sp>
        <p:nvSpPr>
          <p:cNvPr id="3" name="Subtitle 2"/>
          <p:cNvSpPr>
            <a:spLocks noGrp="1"/>
          </p:cNvSpPr>
          <p:nvPr>
            <p:ph type="subTitle" idx="1"/>
          </p:nvPr>
        </p:nvSpPr>
        <p:spPr/>
        <p:txBody>
          <a:bodyPr>
            <a:normAutofit fontScale="92500"/>
          </a:bodyPr>
          <a:lstStyle/>
          <a:p>
            <a:r>
              <a:rPr lang="EN-GB"/>
              <a:t>Prof Melanie Williams – Sources of law, forms of legal systems; example cases contract, UK/EU, </a:t>
            </a:r>
            <a:r>
              <a:rPr lang="EN-GB" err="1"/>
              <a:t>RvR</a:t>
            </a:r>
            <a:r>
              <a:rPr lang="EN-GB"/>
              <a:t>, Dudley and Stevens</a:t>
            </a:r>
          </a:p>
        </p:txBody>
      </p:sp>
    </p:spTree>
    <p:extLst>
      <p:ext uri="{BB962C8B-B14F-4D97-AF65-F5344CB8AC3E}">
        <p14:creationId xmlns:p14="http://schemas.microsoft.com/office/powerpoint/2010/main" val="464554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Source of </a:t>
            </a:r>
            <a:r>
              <a:rPr lang="en-GB" b="1" i="1"/>
              <a:t>authority</a:t>
            </a:r>
            <a:r>
              <a:rPr lang="en-GB"/>
              <a:t> of law</a:t>
            </a:r>
          </a:p>
        </p:txBody>
      </p:sp>
      <p:sp>
        <p:nvSpPr>
          <p:cNvPr id="5" name="Content Placeholder 2"/>
          <p:cNvSpPr>
            <a:spLocks noGrp="1"/>
          </p:cNvSpPr>
          <p:nvPr>
            <p:ph idx="1"/>
          </p:nvPr>
        </p:nvSpPr>
        <p:spPr>
          <a:xfrm>
            <a:off x="1103312" y="1458098"/>
            <a:ext cx="8946541" cy="4790302"/>
          </a:xfrm>
        </p:spPr>
        <p:txBody>
          <a:bodyPr>
            <a:normAutofit lnSpcReduction="10000"/>
          </a:bodyPr>
          <a:lstStyle/>
          <a:p>
            <a:r>
              <a:rPr lang="en-GB"/>
              <a:t>A legislature is a deliberative assembly with the authority to make laws for a political entity such as a country or city. Legislatures form important parts of most governments; in the separation of powers model, they are often contrasted with the executive and judicial branches of government.</a:t>
            </a:r>
          </a:p>
          <a:p>
            <a:r>
              <a:rPr lang="en-GB"/>
              <a:t>Laws enacted by legislatures are known as legislation. Legislatures observe and steer governing actions and usually have exclusive authority to amend the budget or budgets involved in the process.</a:t>
            </a:r>
          </a:p>
          <a:p>
            <a:r>
              <a:rPr lang="en-GB"/>
              <a:t>The members of a legislature are called legislators; in a democracy, legislators are almost always elected.</a:t>
            </a:r>
          </a:p>
          <a:p>
            <a:r>
              <a:rPr lang="en-GB"/>
              <a:t>Despotism is a form of government in which a single entity rules with absolute power. That entity may be an individual, as in an autocracy, or it may be a group, as in an oligarchy.</a:t>
            </a:r>
          </a:p>
          <a:p>
            <a:r>
              <a:rPr lang="en-GB"/>
              <a:t>State- ‘law/rule backed by sanction/violence’ or ‘social contract’ ?</a:t>
            </a:r>
          </a:p>
          <a:p>
            <a:endParaRPr lang="en-GB"/>
          </a:p>
          <a:p>
            <a:endParaRPr lang="en-GB"/>
          </a:p>
          <a:p>
            <a:pPr marL="0" indent="0">
              <a:buNone/>
            </a:pPr>
            <a:endParaRPr lang="en-GB"/>
          </a:p>
        </p:txBody>
      </p:sp>
    </p:spTree>
    <p:extLst>
      <p:ext uri="{BB962C8B-B14F-4D97-AF65-F5344CB8AC3E}">
        <p14:creationId xmlns:p14="http://schemas.microsoft.com/office/powerpoint/2010/main" val="1689657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Forms of legal system</a:t>
            </a:r>
          </a:p>
        </p:txBody>
      </p:sp>
      <p:sp>
        <p:nvSpPr>
          <p:cNvPr id="3" name="Content Placeholder 2"/>
          <p:cNvSpPr>
            <a:spLocks noGrp="1"/>
          </p:cNvSpPr>
          <p:nvPr>
            <p:ph idx="1"/>
          </p:nvPr>
        </p:nvSpPr>
        <p:spPr>
          <a:xfrm>
            <a:off x="1103312" y="1421028"/>
            <a:ext cx="8946541" cy="4827372"/>
          </a:xfrm>
        </p:spPr>
        <p:txBody>
          <a:bodyPr>
            <a:normAutofit/>
          </a:bodyPr>
          <a:lstStyle/>
          <a:p>
            <a:r>
              <a:rPr lang="en-GB"/>
              <a:t>[Definition of ‘system’ and ‘legal’] – note too spheres of influence – public/political and private/civil life issues*</a:t>
            </a:r>
          </a:p>
          <a:p>
            <a:r>
              <a:rPr lang="en-GB"/>
              <a:t>Religious basis – Islamic Law: Sharia</a:t>
            </a:r>
          </a:p>
          <a:p>
            <a:r>
              <a:rPr lang="en-GB"/>
              <a:t>Codified basis – most European – Roman Civil Code - As a legal system, Roman law has affected the development of law in most of Western civilization as well as in parts of the East. It forms the basis for the law codes of most countries of continental Europe and states under their influence.</a:t>
            </a:r>
          </a:p>
          <a:p>
            <a:r>
              <a:rPr lang="en-GB"/>
              <a:t>Case by case – Common Law of England and Wales; USA</a:t>
            </a:r>
          </a:p>
          <a:p>
            <a:r>
              <a:rPr lang="en-GB" sz="1600"/>
              <a:t>*[see The federal government of Iraq - defined under the current Constitution, approved in 2005, as an Islamic, democratic, federal parliamentary republic. The federal government is composed of the executive, legislative, and judicial branches, as well as numerous independent commissions]</a:t>
            </a:r>
          </a:p>
          <a:p>
            <a:endParaRPr lang="en-GB"/>
          </a:p>
          <a:p>
            <a:endParaRPr lang="en-GB"/>
          </a:p>
        </p:txBody>
      </p:sp>
    </p:spTree>
    <p:extLst>
      <p:ext uri="{BB962C8B-B14F-4D97-AF65-F5344CB8AC3E}">
        <p14:creationId xmlns:p14="http://schemas.microsoft.com/office/powerpoint/2010/main" val="2308550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03313" y="2118770"/>
            <a:ext cx="8947150" cy="4063497"/>
          </a:xfrm>
        </p:spPr>
      </p:pic>
    </p:spTree>
    <p:extLst>
      <p:ext uri="{BB962C8B-B14F-4D97-AF65-F5344CB8AC3E}">
        <p14:creationId xmlns:p14="http://schemas.microsoft.com/office/powerpoint/2010/main" val="924349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Definitional problems…</a:t>
            </a:r>
          </a:p>
        </p:txBody>
      </p:sp>
      <p:sp>
        <p:nvSpPr>
          <p:cNvPr id="3" name="Content Placeholder 2"/>
          <p:cNvSpPr>
            <a:spLocks noGrp="1"/>
          </p:cNvSpPr>
          <p:nvPr>
            <p:ph idx="1"/>
          </p:nvPr>
        </p:nvSpPr>
        <p:spPr/>
        <p:txBody>
          <a:bodyPr>
            <a:normAutofit fontScale="92500"/>
          </a:bodyPr>
          <a:lstStyle/>
          <a:p>
            <a:r>
              <a:rPr lang="en-GB"/>
              <a:t>More recently there has been increasing interest in customary (or chthonic) law. Glenn* gives a new list with a new emphasis: Chthonic, Talmudic, Islamic, Hindu, Asian, Civil law and Common law.</a:t>
            </a:r>
          </a:p>
          <a:p>
            <a:r>
              <a:rPr lang="en-GB"/>
              <a:t>A relatively new object of study - "mixed jurisdictions", where elements of more than one system are in operation. These have not fitted easily into the "accepted" classifications. Examples are Louisiana, Quebec, Scotland, South Africa and Sri Lanka</a:t>
            </a:r>
          </a:p>
          <a:p>
            <a:endParaRPr lang="en-GB"/>
          </a:p>
          <a:p>
            <a:endParaRPr lang="en-GB"/>
          </a:p>
          <a:p>
            <a:r>
              <a:rPr lang="en-GB" sz="1200">
                <a:hlinkClick r:id="rId2"/>
              </a:rPr>
              <a:t>http://www.nyulawglobal.org/globalex/Comparative_Law.html</a:t>
            </a:r>
            <a:endParaRPr lang="en-GB" sz="1200"/>
          </a:p>
          <a:p>
            <a:r>
              <a:rPr lang="en-GB" sz="1200"/>
              <a:t>*GLENN, H P. Legal traditions of the world, 2nd ed. Oxford University Press, 2004 (1st edition gained the Canada Prize, International Academy of Comparative Law, 1998)</a:t>
            </a:r>
          </a:p>
          <a:p>
            <a:r>
              <a:rPr lang="en-GB" sz="1200"/>
              <a:t>http://digitalcommons.law.lsu.edu/cgi/viewcontent.cgi?article=5822&amp;context=lalrev</a:t>
            </a:r>
          </a:p>
        </p:txBody>
      </p:sp>
    </p:spTree>
    <p:extLst>
      <p:ext uri="{BB962C8B-B14F-4D97-AF65-F5344CB8AC3E}">
        <p14:creationId xmlns:p14="http://schemas.microsoft.com/office/powerpoint/2010/main" val="460134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a:t>Civilian and Common law; Inquisitorial and adversarial</a:t>
            </a:r>
          </a:p>
          <a:p>
            <a:r>
              <a:rPr lang="en-GB"/>
              <a:t>[inquisitorial system - a legal system where the court or a part of the court is actively involved in investigating the facts of the case; adversarial system - the role of the court is primarily that of an impartial referee between the prosecution and the defence]</a:t>
            </a:r>
          </a:p>
          <a:p>
            <a:endParaRPr lang="en-GB"/>
          </a:p>
          <a:p>
            <a:r>
              <a:rPr lang="en-GB"/>
              <a:t>Civil Law and Criminal Law</a:t>
            </a:r>
          </a:p>
          <a:p>
            <a:endParaRPr lang="en-GB"/>
          </a:p>
          <a:p>
            <a:endParaRPr lang="en-GB"/>
          </a:p>
          <a:p>
            <a:r>
              <a:rPr lang="en-GB"/>
              <a:t>vocabularies – doctrine of precedent or ‘codified’; standard of proof – civil law criminal law , beyond reasonable doubt, balance of probabilities; advocate, plaintiff and defendant [applicant] appellant, judicial review, public law, private law</a:t>
            </a:r>
          </a:p>
        </p:txBody>
      </p:sp>
    </p:spTree>
    <p:extLst>
      <p:ext uri="{BB962C8B-B14F-4D97-AF65-F5344CB8AC3E}">
        <p14:creationId xmlns:p14="http://schemas.microsoft.com/office/powerpoint/2010/main" val="2965346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Civil law systems</a:t>
            </a:r>
          </a:p>
        </p:txBody>
      </p:sp>
      <p:sp>
        <p:nvSpPr>
          <p:cNvPr id="3" name="Content Placeholder 2"/>
          <p:cNvSpPr>
            <a:spLocks noGrp="1"/>
          </p:cNvSpPr>
          <p:nvPr>
            <p:ph idx="1"/>
          </p:nvPr>
        </p:nvSpPr>
        <p:spPr/>
        <p:txBody>
          <a:bodyPr vert="horz" lIns="91440" tIns="45720" rIns="91440" bIns="45720" rtlCol="0" anchor="t">
            <a:normAutofit fontScale="92500" lnSpcReduction="20000"/>
          </a:bodyPr>
          <a:lstStyle/>
          <a:p>
            <a:r>
              <a:rPr lang="en-US">
                <a:solidFill>
                  <a:srgbClr val="FFFFFF"/>
                </a:solidFill>
                <a:latin typeface="Century Gothic"/>
              </a:rPr>
              <a:t>Continental : Romano-Germanic</a:t>
            </a:r>
          </a:p>
          <a:p>
            <a:r>
              <a:rPr lang="en-US">
                <a:latin typeface="Century Gothic"/>
              </a:rPr>
              <a:t>The </a:t>
            </a:r>
            <a:r>
              <a:rPr lang="en-US" b="1" i="1">
                <a:latin typeface="Century Gothic"/>
              </a:rPr>
              <a:t>Codex </a:t>
            </a:r>
            <a:r>
              <a:rPr lang="en-US" b="1" i="1" err="1">
                <a:latin typeface="Century Gothic"/>
              </a:rPr>
              <a:t>Justinianus</a:t>
            </a:r>
            <a:r>
              <a:rPr lang="en-US">
                <a:latin typeface="Century Gothic"/>
              </a:rPr>
              <a:t> (Latin for "The Code of Justinian") is one part of the </a:t>
            </a:r>
            <a:r>
              <a:rPr lang="en-US" i="1">
                <a:latin typeface="Century Gothic"/>
              </a:rPr>
              <a:t>Corpus Juris </a:t>
            </a:r>
            <a:r>
              <a:rPr lang="en-US" i="1" err="1">
                <a:latin typeface="Century Gothic"/>
              </a:rPr>
              <a:t>Civilis</a:t>
            </a:r>
            <a:r>
              <a:rPr lang="en-US">
                <a:latin typeface="Century Gothic"/>
              </a:rPr>
              <a:t>, the codification of Roman law ordered early in  6th century</a:t>
            </a:r>
            <a:r>
              <a:rPr lang="en-US">
                <a:latin typeface="Century Gothic"/>
                <a:hlinkClick r:id="rId3"/>
              </a:rPr>
              <a:t>  </a:t>
            </a:r>
            <a:r>
              <a:rPr lang="en-US">
                <a:latin typeface="Century Gothic"/>
              </a:rPr>
              <a:t>AD by Justinian I, who was an Eastern Roman (Byzantine) emperor in Constantinople. Two other elements, the Digest and the Institutes, were created during his reign. The fourth part, the </a:t>
            </a:r>
            <a:r>
              <a:rPr lang="en-US" i="1" err="1">
                <a:latin typeface="Century Gothic"/>
              </a:rPr>
              <a:t>Novellae</a:t>
            </a:r>
            <a:r>
              <a:rPr lang="en-US" i="1">
                <a:latin typeface="Century Gothic"/>
              </a:rPr>
              <a:t> </a:t>
            </a:r>
            <a:r>
              <a:rPr lang="en-US" i="1" err="1">
                <a:latin typeface="Century Gothic"/>
              </a:rPr>
              <a:t>Constitutiones</a:t>
            </a:r>
            <a:r>
              <a:rPr lang="en-US">
                <a:latin typeface="Century Gothic"/>
              </a:rPr>
              <a:t> (New Constitutions, or Novels), was compiled unofficially after his death but is now thought of as part of the </a:t>
            </a:r>
            <a:r>
              <a:rPr lang="en-US" i="1">
                <a:latin typeface="Century Gothic"/>
              </a:rPr>
              <a:t>Corpus Juris </a:t>
            </a:r>
            <a:r>
              <a:rPr lang="en-US" i="1" err="1">
                <a:latin typeface="Century Gothic"/>
              </a:rPr>
              <a:t>Civilis</a:t>
            </a:r>
          </a:p>
          <a:p>
            <a:r>
              <a:rPr lang="en-US">
                <a:solidFill>
                  <a:srgbClr val="FFFFFF"/>
                </a:solidFill>
                <a:latin typeface="Century Gothic"/>
              </a:rPr>
              <a:t>Statutes/legislation ['Code']</a:t>
            </a:r>
          </a:p>
          <a:p>
            <a:r>
              <a:rPr lang="en-US">
                <a:solidFill>
                  <a:srgbClr val="FFFFFF"/>
                </a:solidFill>
                <a:latin typeface="Century Gothic"/>
              </a:rPr>
              <a:t>Judge-led trials [inquisitorial]</a:t>
            </a:r>
          </a:p>
          <a:p>
            <a:r>
              <a:rPr lang="en-US">
                <a:latin typeface="Century Gothic"/>
              </a:rPr>
              <a:t>All European Union states (except UK and Ireland) and European states, All of continental South and Middle America (except Guyana and Belize), Quebec, All of East Asia (except Hong Kong), Congo, Azerbaijan, Kuwait, Iraq, Russia, Turkey, Egypt, Madagascar, Lebanon, Switzerland, Indonesia, Vietnam, Thailand</a:t>
            </a:r>
          </a:p>
        </p:txBody>
      </p:sp>
    </p:spTree>
    <p:extLst>
      <p:ext uri="{BB962C8B-B14F-4D97-AF65-F5344CB8AC3E}">
        <p14:creationId xmlns:p14="http://schemas.microsoft.com/office/powerpoint/2010/main" val="3260040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Mosaic of Justinianus I - Basilica San Vitale (Ravenna).jpg"/>
          <p:cNvPicPr>
            <a:picLocks noGrp="1" noChangeAspect="1"/>
          </p:cNvPicPr>
          <p:nvPr>
            <p:ph idx="1"/>
          </p:nvPr>
        </p:nvPicPr>
        <p:blipFill>
          <a:blip r:embed="rId3"/>
          <a:stretch>
            <a:fillRect/>
          </a:stretch>
        </p:blipFill>
        <p:spPr>
          <a:xfrm>
            <a:off x="4202113" y="2057549"/>
            <a:ext cx="4098925" cy="4055914"/>
          </a:xfrm>
        </p:spPr>
      </p:pic>
    </p:spTree>
    <p:extLst>
      <p:ext uri="{BB962C8B-B14F-4D97-AF65-F5344CB8AC3E}">
        <p14:creationId xmlns:p14="http://schemas.microsoft.com/office/powerpoint/2010/main" val="2411882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3" y="235000"/>
            <a:ext cx="9404350" cy="1617613"/>
          </a:xfrm>
        </p:spPr>
        <p:txBody>
          <a:bodyPr/>
          <a:lstStyle/>
          <a:p>
            <a:r>
              <a:rPr lang="en-US" sz="2400"/>
              <a:t>The Twelve Tables - </a:t>
            </a:r>
            <a:r>
              <a:rPr lang="en-US" sz="1400">
                <a:solidFill>
                  <a:schemeClr val="tx1"/>
                </a:solidFill>
              </a:rPr>
              <a:t>The earliest attempt by the Romans to create a code of law was the Laws of the Twelve Tables. A commission of ten men (</a:t>
            </a:r>
            <a:r>
              <a:rPr lang="en-US" sz="1400" i="1" err="1">
                <a:solidFill>
                  <a:schemeClr val="tx1"/>
                </a:solidFill>
              </a:rPr>
              <a:t>Decemviri</a:t>
            </a:r>
            <a:r>
              <a:rPr lang="en-US" sz="1400">
                <a:solidFill>
                  <a:schemeClr val="tx1"/>
                </a:solidFill>
              </a:rPr>
              <a:t>) was appointed (c. 455 B.C.) to draw up a code of law binding on both patrician and plebeian and which consuls would have to enforce. The commission produced enough statutes  to fill ten bronze tablets. The plebeians were dissatisfied  and so a second commission of ten was therefore appointed (450 B.C.) and two additional tablets were added</a:t>
            </a:r>
            <a:endParaRPr lang="en-US" sz="1400"/>
          </a:p>
        </p:txBody>
      </p:sp>
      <p:sp>
        <p:nvSpPr>
          <p:cNvPr id="3" name="Content Placeholder 2"/>
          <p:cNvSpPr>
            <a:spLocks noGrp="1"/>
          </p:cNvSpPr>
          <p:nvPr>
            <p:ph idx="1"/>
          </p:nvPr>
        </p:nvSpPr>
        <p:spPr/>
        <p:txBody>
          <a:bodyPr/>
          <a:lstStyle/>
          <a:p>
            <a:r>
              <a:rPr lang="en-US" b="1"/>
              <a:t>Table IV.</a:t>
            </a:r>
            <a:br>
              <a:rPr lang="en-US" b="1"/>
            </a:br>
            <a:r>
              <a:rPr lang="en-US" b="1"/>
              <a:t>1. </a:t>
            </a:r>
            <a:r>
              <a:rPr lang="en-US"/>
              <a:t>A dreadfully deformed child shall be quickly killed.</a:t>
            </a:r>
            <a:br>
              <a:rPr lang="en-US" b="1"/>
            </a:br>
            <a:r>
              <a:rPr lang="en-US" b="1"/>
              <a:t>2.</a:t>
            </a:r>
            <a:r>
              <a:rPr lang="en-US"/>
              <a:t> If a father sell his son three times, the son shall be free from his father.</a:t>
            </a:r>
            <a:br>
              <a:rPr lang="en-US" b="1"/>
            </a:br>
            <a:r>
              <a:rPr lang="en-US" b="1"/>
              <a:t>5. </a:t>
            </a:r>
            <a:r>
              <a:rPr lang="en-US"/>
              <a:t>A child born after ten months since the father's death will not be admitted into a legal inheritance.</a:t>
            </a:r>
          </a:p>
          <a:p>
            <a:r>
              <a:rPr lang="en-US" b="1"/>
              <a:t>Table V.</a:t>
            </a:r>
            <a:br>
              <a:rPr lang="en-US" b="1"/>
            </a:br>
            <a:r>
              <a:rPr lang="en-US" b="1"/>
              <a:t>1.</a:t>
            </a:r>
            <a:r>
              <a:rPr lang="en-US"/>
              <a:t> Females should remain in guardianship even when they have attained their majority.</a:t>
            </a:r>
          </a:p>
          <a:p>
            <a:r>
              <a:rPr lang="en-US" b="1"/>
              <a:t>Table VI.</a:t>
            </a:r>
            <a:br>
              <a:rPr lang="en-US" b="1"/>
            </a:br>
            <a:r>
              <a:rPr lang="en-US" b="1"/>
              <a:t>1.</a:t>
            </a:r>
            <a:r>
              <a:rPr lang="en-US"/>
              <a:t> When one makes a bond and a conveyance of property, as he has made formal declaration so let it be binding.</a:t>
            </a:r>
          </a:p>
        </p:txBody>
      </p:sp>
    </p:spTree>
    <p:extLst>
      <p:ext uri="{BB962C8B-B14F-4D97-AF65-F5344CB8AC3E}">
        <p14:creationId xmlns:p14="http://schemas.microsoft.com/office/powerpoint/2010/main" val="7435877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Codex </a:t>
            </a:r>
            <a:r>
              <a:rPr lang="en-US" err="1"/>
              <a:t>Justinianus</a:t>
            </a:r>
          </a:p>
        </p:txBody>
      </p:sp>
      <p:sp>
        <p:nvSpPr>
          <p:cNvPr id="3" name="Content Placeholder 2"/>
          <p:cNvSpPr>
            <a:spLocks noGrp="1"/>
          </p:cNvSpPr>
          <p:nvPr>
            <p:ph idx="1"/>
          </p:nvPr>
        </p:nvSpPr>
        <p:spPr>
          <a:xfrm>
            <a:off x="1103313" y="1322047"/>
            <a:ext cx="8947150" cy="4926353"/>
          </a:xfrm>
        </p:spPr>
        <p:txBody>
          <a:bodyPr>
            <a:normAutofit lnSpcReduction="10000"/>
          </a:bodyPr>
          <a:lstStyle/>
          <a:p>
            <a:r>
              <a:rPr lang="en-US" dirty="0"/>
              <a:t>In the law of persons, then, the first division is into free men and slaves. Freedom, from which men are called free is a man's natural power of doing what he pleases, so far as he is not prevented by force or law: slavery is an institution of the law of nations, against nature subjecting one man to the dominion of another. </a:t>
            </a:r>
          </a:p>
          <a:p>
            <a:r>
              <a:rPr lang="en-US" dirty="0"/>
              <a:t>The name ' slave ' is derived from the practice of generals to order the preservation and sale of captives, instead of killing them; hence they are also called </a:t>
            </a:r>
            <a:r>
              <a:rPr lang="en-US" dirty="0" err="1"/>
              <a:t>mancipia</a:t>
            </a:r>
            <a:r>
              <a:rPr lang="en-US" dirty="0"/>
              <a:t>, because they are taken from the enemy by the strong hand. </a:t>
            </a:r>
          </a:p>
          <a:p>
            <a:r>
              <a:rPr lang="en-US" dirty="0"/>
              <a:t>Slaves are either born so, their mothers being slaves themselves; or they become so, and this either by the law of nations, that is to say by capture in war, or by the civil law, as when a free man, over twenty years of age, collusively allows himself to be sold in order that he may share the purchase money. The condition of all slaves is one and the same: in the conditions of free men there are many distinctions; to begin with, they are either free born, or made</a:t>
            </a:r>
          </a:p>
        </p:txBody>
      </p:sp>
    </p:spTree>
    <p:extLst>
      <p:ext uri="{BB962C8B-B14F-4D97-AF65-F5344CB8AC3E}">
        <p14:creationId xmlns:p14="http://schemas.microsoft.com/office/powerpoint/2010/main" val="535200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0875" y="304800"/>
            <a:ext cx="9404350" cy="626096"/>
          </a:xfrm>
        </p:spPr>
        <p:txBody>
          <a:bodyPr/>
          <a:lstStyle/>
          <a:p>
            <a:r>
              <a:rPr lang="en-US"/>
              <a:t>...</a:t>
            </a:r>
          </a:p>
        </p:txBody>
      </p:sp>
      <p:sp>
        <p:nvSpPr>
          <p:cNvPr id="3" name="Content Placeholder 2"/>
          <p:cNvSpPr>
            <a:spLocks noGrp="1"/>
          </p:cNvSpPr>
          <p:nvPr>
            <p:ph idx="1"/>
          </p:nvPr>
        </p:nvSpPr>
        <p:spPr>
          <a:xfrm>
            <a:off x="1103313" y="1269861"/>
            <a:ext cx="8947150" cy="4978539"/>
          </a:xfrm>
        </p:spPr>
        <p:txBody>
          <a:bodyPr vert="horz" lIns="91440" tIns="45720" rIns="91440" bIns="45720" rtlCol="0" anchor="t">
            <a:normAutofit fontScale="92500" lnSpcReduction="20000"/>
          </a:bodyPr>
          <a:lstStyle/>
          <a:p>
            <a:r>
              <a:rPr lang="en-US" b="1"/>
              <a:t>Of Freedmen</a:t>
            </a:r>
            <a:r>
              <a:rPr lang="en-US"/>
              <a:t> Those are freedmen, or made free, who have been manumitted from legal slavery. Manumission is the giving of freedom; for while a man is in slavery he is subject to the power once known as </a:t>
            </a:r>
            <a:r>
              <a:rPr lang="en-US" err="1"/>
              <a:t>manus</a:t>
            </a:r>
            <a:r>
              <a:rPr lang="en-US"/>
              <a:t>; and from that power he is set free by manumission. All this originated in the law of nations; for by natural law all men were born free-slavery, and by consequence manumission, being unknown. But afterwards slavery came in by the law of nations, and was followed by the boon of manumission; so that though we are all known by the common name of ' man',</a:t>
            </a:r>
          </a:p>
          <a:p>
            <a:r>
              <a:rPr lang="en-US"/>
              <a:t> three classes of men came into existence with the law of nations, namely men free born, slaves, and thirdly freedmen who had ceased to be slaves. Manumission may take place in various ways; either in the holy church, according to the sacred constitutions, or by default in a fictitious vindication, or before friends, or by letter, or by testament or any other expression of a man's last will: and indeed there are many other modes in which freedom may be acquired, introduced by the constitutions of earlier emperors as well as by our own. It is usual for slaves to be manumitted by their masters at any time, even when the magistrate is merely passing by, as for instance while the praetor or proconsul or governor of a province is going to the baths or the theatre</a:t>
            </a:r>
          </a:p>
        </p:txBody>
      </p:sp>
    </p:spTree>
    <p:extLst>
      <p:ext uri="{BB962C8B-B14F-4D97-AF65-F5344CB8AC3E}">
        <p14:creationId xmlns:p14="http://schemas.microsoft.com/office/powerpoint/2010/main" val="5799835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3" y="452438"/>
            <a:ext cx="9404350" cy="2043791"/>
          </a:xfrm>
        </p:spPr>
        <p:txBody>
          <a:bodyPr/>
          <a:lstStyle/>
          <a:p>
            <a:endParaRPr lang="en-US"/>
          </a:p>
        </p:txBody>
      </p:sp>
      <p:pic>
        <p:nvPicPr>
          <p:cNvPr id="4" name="Content Placeholder 3" descr="Image result for roman slaves"/>
          <p:cNvPicPr>
            <a:picLocks noGrp="1" noChangeAspect="1"/>
          </p:cNvPicPr>
          <p:nvPr>
            <p:ph idx="1"/>
          </p:nvPr>
        </p:nvPicPr>
        <p:blipFill>
          <a:blip r:embed="rId3"/>
          <a:stretch>
            <a:fillRect/>
          </a:stretch>
        </p:blipFill>
        <p:spPr>
          <a:xfrm rot="-60000">
            <a:off x="3321191" y="3197973"/>
            <a:ext cx="4043342" cy="2692400"/>
          </a:xfrm>
        </p:spPr>
      </p:pic>
      <p:pic>
        <p:nvPicPr>
          <p:cNvPr id="5" name="Picture 4"/>
          <p:cNvPicPr>
            <a:picLocks noChangeAspect="1"/>
          </p:cNvPicPr>
          <p:nvPr/>
        </p:nvPicPr>
        <p:blipFill>
          <a:blip r:embed="rId4"/>
          <a:stretch>
            <a:fillRect/>
          </a:stretch>
        </p:blipFill>
        <p:spPr>
          <a:xfrm rot="-60000">
            <a:off x="4613027" y="533400"/>
            <a:ext cx="3635806" cy="2374644"/>
          </a:xfrm>
          <a:prstGeom prst="rect">
            <a:avLst/>
          </a:prstGeom>
        </p:spPr>
      </p:pic>
    </p:spTree>
    <p:extLst>
      <p:ext uri="{BB962C8B-B14F-4D97-AF65-F5344CB8AC3E}">
        <p14:creationId xmlns:p14="http://schemas.microsoft.com/office/powerpoint/2010/main" val="510729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3" y="452438"/>
            <a:ext cx="9404350" cy="834836"/>
          </a:xfrm>
        </p:spPr>
        <p:txBody>
          <a:bodyPr/>
          <a:lstStyle/>
          <a:p>
            <a:r>
              <a:rPr lang="en-US"/>
              <a:t>Codex </a:t>
            </a:r>
            <a:r>
              <a:rPr lang="en-US" err="1"/>
              <a:t>Justinianus</a:t>
            </a:r>
          </a:p>
        </p:txBody>
      </p:sp>
      <p:sp>
        <p:nvSpPr>
          <p:cNvPr id="3" name="Content Placeholder 2"/>
          <p:cNvSpPr>
            <a:spLocks noGrp="1"/>
          </p:cNvSpPr>
          <p:nvPr>
            <p:ph idx="1"/>
          </p:nvPr>
        </p:nvSpPr>
        <p:spPr>
          <a:xfrm>
            <a:off x="1057946" y="1457325"/>
            <a:ext cx="8946541" cy="4195481"/>
          </a:xfrm>
        </p:spPr>
        <p:txBody>
          <a:bodyPr vert="horz" lIns="91440" tIns="45720" rIns="91440" bIns="45720" rtlCol="0" anchor="t">
            <a:normAutofit fontScale="92500" lnSpcReduction="20000"/>
          </a:bodyPr>
          <a:lstStyle/>
          <a:p>
            <a:r>
              <a:rPr lang="en-US" dirty="0"/>
              <a:t>A freeborn man is one free from his birth, being the off­spring of parents united in wedlock, whether both be free born or both made free, or one made free and the other free born. He is also free born if his mother be free even though his father be a slave, and so also is he whose paternity is uncertain. being the offspring of promiscuous intercourse, but whose mother is free.</a:t>
            </a:r>
          </a:p>
          <a:p>
            <a:r>
              <a:rPr lang="en-US" dirty="0"/>
              <a:t> It is enough if the mother be free at the moment of </a:t>
            </a:r>
            <a:r>
              <a:rPr lang="en-US" i="1" dirty="0"/>
              <a:t> </a:t>
            </a:r>
            <a:r>
              <a:rPr lang="en-US" dirty="0"/>
              <a:t>birth, though a slave at that of conception: and conversely if she be free at the time of conception, and then becomes a slave before the birth of the child, the latter is held to be free born, on the ground that an unborn child ought not to be prejudiced by the mother’s misfortune. </a:t>
            </a:r>
          </a:p>
          <a:p>
            <a:r>
              <a:rPr lang="en-US" dirty="0"/>
              <a:t>Hence arose the question whether the child of a woman is born free, or a slave, who, while pregnant, is manumitted, and then becomes a slave again before delivery. Marcellus thinks he is born free, for it is enough if the mother of an unborn infant is free at any moment between conception and delivery: and this view is right.  </a:t>
            </a:r>
            <a:r>
              <a:rPr lang="en-US" b="1" dirty="0"/>
              <a:t>Title IV, Book I</a:t>
            </a:r>
            <a:endParaRPr lang="en-US" dirty="0"/>
          </a:p>
        </p:txBody>
      </p:sp>
    </p:spTree>
    <p:extLst>
      <p:ext uri="{BB962C8B-B14F-4D97-AF65-F5344CB8AC3E}">
        <p14:creationId xmlns:p14="http://schemas.microsoft.com/office/powerpoint/2010/main" val="29368233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a:solidFill>
                  <a:srgbClr val="000000"/>
                </a:solidFill>
                <a:latin typeface="Arial"/>
              </a:rPr>
              <a:t>McNeill, T. (1998) 'Women in Postwar France' in </a:t>
            </a:r>
            <a:r>
              <a:rPr lang="en-US" sz="2000" i="1">
                <a:solidFill>
                  <a:srgbClr val="000000"/>
                </a:solidFill>
                <a:latin typeface="Arial"/>
              </a:rPr>
              <a:t>Communiqué</a:t>
            </a:r>
            <a:r>
              <a:rPr lang="en-US" sz="2000">
                <a:solidFill>
                  <a:srgbClr val="000000"/>
                </a:solidFill>
                <a:latin typeface="Arial"/>
              </a:rPr>
              <a:t> online http://eserve.org.uk/tmc/ [Accessed 03/02/2017] - despite political emancipation with women given the vote in 1945, studies show that social, economic and sexual emancipation did not accompany this at the time</a:t>
            </a:r>
          </a:p>
        </p:txBody>
      </p:sp>
      <p:pic>
        <p:nvPicPr>
          <p:cNvPr id="4" name="Content Placeholder 3" descr="Image result for french women post war emancipation"/>
          <p:cNvPicPr>
            <a:picLocks noGrp="1" noChangeAspect="1"/>
          </p:cNvPicPr>
          <p:nvPr>
            <p:ph idx="1"/>
          </p:nvPr>
        </p:nvPicPr>
        <p:blipFill>
          <a:blip r:embed="rId3"/>
          <a:stretch>
            <a:fillRect/>
          </a:stretch>
        </p:blipFill>
        <p:spPr>
          <a:xfrm>
            <a:off x="2935288" y="2406650"/>
            <a:ext cx="6762435" cy="3740150"/>
          </a:xfrm>
        </p:spPr>
      </p:pic>
    </p:spTree>
    <p:extLst>
      <p:ext uri="{BB962C8B-B14F-4D97-AF65-F5344CB8AC3E}">
        <p14:creationId xmlns:p14="http://schemas.microsoft.com/office/powerpoint/2010/main" val="1087483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a:t>Example of revision of French Code Civil - see Louisiana </a:t>
            </a:r>
            <a:r>
              <a:rPr lang="en-US" sz="2400" err="1"/>
              <a:t>LRev</a:t>
            </a:r>
            <a:r>
              <a:rPr lang="en-US" sz="2400"/>
              <a:t> </a:t>
            </a:r>
            <a:r>
              <a:rPr lang="en-US" sz="2400">
                <a:solidFill>
                  <a:srgbClr val="FFFFFF"/>
                </a:solidFill>
              </a:rPr>
              <a:t>Volume</a:t>
            </a:r>
            <a:r>
              <a:rPr lang="en-US" sz="2400">
                <a:solidFill>
                  <a:schemeClr val="tx1"/>
                </a:solidFill>
              </a:rPr>
              <a:t> 38|Number 3 Spring 1978</a:t>
            </a:r>
            <a:br>
              <a:rPr lang="en-US" sz="2400">
                <a:solidFill>
                  <a:schemeClr val="tx1"/>
                </a:solidFill>
              </a:rPr>
            </a:br>
            <a:r>
              <a:rPr lang="en-US" sz="2400">
                <a:solidFill>
                  <a:srgbClr val="FFFFFF"/>
                </a:solidFill>
                <a:latin typeface="Century Gothic"/>
              </a:rPr>
              <a:t>'Recent</a:t>
            </a:r>
            <a:r>
              <a:rPr lang="en-US" sz="2400">
                <a:solidFill>
                  <a:schemeClr val="tx1"/>
                </a:solidFill>
              </a:rPr>
              <a:t> Revisions of the French Civil Code' Bernard Audi</a:t>
            </a:r>
            <a:endParaRPr lang="en-US" sz="2400"/>
          </a:p>
        </p:txBody>
      </p:sp>
      <p:sp>
        <p:nvSpPr>
          <p:cNvPr id="3" name="Content Placeholder 2"/>
          <p:cNvSpPr>
            <a:spLocks noGrp="1"/>
          </p:cNvSpPr>
          <p:nvPr>
            <p:ph idx="1"/>
          </p:nvPr>
        </p:nvSpPr>
        <p:spPr/>
        <p:txBody>
          <a:bodyPr vert="horz" lIns="91440" tIns="45720" rIns="91440" bIns="45720" rtlCol="0" anchor="t">
            <a:normAutofit fontScale="85000" lnSpcReduction="10000"/>
          </a:bodyPr>
          <a:lstStyle/>
          <a:p>
            <a:r>
              <a:rPr lang="en-US" dirty="0"/>
              <a:t>[Napoleon set out to reform the French legal system in accordance with the ideas of the French Revolution, because the old feudal and royal laws seemed confusing and contradictory. </a:t>
            </a:r>
            <a:r>
              <a:rPr lang="en-US" b="1" u="sng" dirty="0"/>
              <a:t>Before the Napoleonic Code, France did not have a single set of laws</a:t>
            </a:r>
            <a:r>
              <a:rPr lang="en-US" dirty="0"/>
              <a:t>. There were customs and also exemptions, privileges, and special charters granted by the kings or other feudal lords. During the Revolution, the last vestiges of feudalism were abolished - The following is an example of a modern revision to the Napoleonic Code noted in this article from the 1970s -</a:t>
            </a:r>
            <a:endParaRPr lang="en-US" dirty="0">
              <a:solidFill>
                <a:srgbClr val="FFFFFF"/>
              </a:solidFill>
              <a:latin typeface="Century Gothic"/>
            </a:endParaRPr>
          </a:p>
          <a:p>
            <a:endParaRPr lang="en-US" dirty="0"/>
          </a:p>
          <a:p>
            <a:r>
              <a:rPr lang="en-US" dirty="0"/>
              <a:t>"the law grants "each spouse" power vis-A-vis third persons with reference to funds, securities and movables, so that the wife no longer has to prove her matrimonial regime before entering into routine transactions (articles 221 and 222). In addition, the law confirms the complete professional independence of the wife, by abolishing the former right of the husband to oppose her engaging in a professional activity and by reaffirming that she has the same rights over her earnings that the husband has over his own (articles 223 and 224)". </a:t>
            </a:r>
          </a:p>
        </p:txBody>
      </p:sp>
    </p:spTree>
    <p:extLst>
      <p:ext uri="{BB962C8B-B14F-4D97-AF65-F5344CB8AC3E}">
        <p14:creationId xmlns:p14="http://schemas.microsoft.com/office/powerpoint/2010/main" val="33338091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a:solidFill>
                  <a:schemeClr val="tx1"/>
                </a:solidFill>
                <a:latin typeface="Calibri"/>
              </a:rPr>
              <a:t>Case Law in a Legal System Without Binding Precedent: The French Example</a:t>
            </a:r>
            <a:br>
              <a:rPr lang="en-US" sz="2000">
                <a:solidFill>
                  <a:schemeClr val="tx1"/>
                </a:solidFill>
              </a:rPr>
            </a:br>
            <a:r>
              <a:rPr lang="en-US" sz="2000">
                <a:solidFill>
                  <a:schemeClr val="tx1"/>
                </a:solidFill>
              </a:rPr>
              <a:t>https://cgc.law.stanford.edu/commentaries/17-laurent-cohen-tanugi</a:t>
            </a:r>
            <a:r>
              <a:rPr lang="en-US">
                <a:solidFill>
                  <a:schemeClr val="tx1"/>
                </a:solidFill>
              </a:rPr>
              <a:t>/</a:t>
            </a:r>
          </a:p>
        </p:txBody>
      </p:sp>
      <p:sp>
        <p:nvSpPr>
          <p:cNvPr id="3" name="Content Placeholder 2"/>
          <p:cNvSpPr>
            <a:spLocks noGrp="1"/>
          </p:cNvSpPr>
          <p:nvPr>
            <p:ph idx="1"/>
          </p:nvPr>
        </p:nvSpPr>
        <p:spPr>
          <a:xfrm>
            <a:off x="1410595" y="2276475"/>
            <a:ext cx="8946541" cy="4195481"/>
          </a:xfrm>
        </p:spPr>
        <p:txBody>
          <a:bodyPr vert="horz" lIns="91440" tIns="45720" rIns="91440" bIns="45720" rtlCol="0" anchor="t">
            <a:normAutofit/>
          </a:bodyPr>
          <a:lstStyle/>
          <a:p>
            <a:endParaRPr lang="en-US" dirty="0"/>
          </a:p>
          <a:p>
            <a:r>
              <a:rPr lang="en-US" dirty="0"/>
              <a:t>French Law principally a codified system</a:t>
            </a:r>
          </a:p>
          <a:p>
            <a:r>
              <a:rPr lang="en-US" b="1" u="sng" dirty="0"/>
              <a:t>Although French court decisions are not formally binding</a:t>
            </a:r>
            <a:r>
              <a:rPr lang="en-US" dirty="0"/>
              <a:t>, case law has been essential in the development of the French legal system, both in producing decisions of principle that are referenced by later courts adjudicating similar issues and in establishing the fundamental principles of </a:t>
            </a:r>
            <a:r>
              <a:rPr lang="en-US" b="1" u="sng" dirty="0"/>
              <a:t>administrative</a:t>
            </a:r>
            <a:r>
              <a:rPr lang="en-US" dirty="0"/>
              <a:t> and </a:t>
            </a:r>
            <a:r>
              <a:rPr lang="en-US" b="1" u="sng" dirty="0"/>
              <a:t>constitutional law</a:t>
            </a:r>
            <a:r>
              <a:rPr lang="en-US" dirty="0"/>
              <a:t>. Further, the publication of decisions and the obligation to </a:t>
            </a:r>
            <a:r>
              <a:rPr lang="en-US" b="1" u="sng" dirty="0"/>
              <a:t>state reasons</a:t>
            </a:r>
            <a:r>
              <a:rPr lang="en-US" dirty="0"/>
              <a:t> play a critical role in promoting the rule of law</a:t>
            </a:r>
          </a:p>
        </p:txBody>
      </p:sp>
    </p:spTree>
    <p:extLst>
      <p:ext uri="{BB962C8B-B14F-4D97-AF65-F5344CB8AC3E}">
        <p14:creationId xmlns:p14="http://schemas.microsoft.com/office/powerpoint/2010/main" val="10918211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Law</a:t>
            </a:r>
          </a:p>
        </p:txBody>
      </p:sp>
      <p:sp>
        <p:nvSpPr>
          <p:cNvPr id="3" name="Content Placeholder 2"/>
          <p:cNvSpPr>
            <a:spLocks noGrp="1"/>
          </p:cNvSpPr>
          <p:nvPr>
            <p:ph idx="1"/>
          </p:nvPr>
        </p:nvSpPr>
        <p:spPr/>
        <p:txBody>
          <a:bodyPr vert="horz" lIns="91440" tIns="45720" rIns="91440" bIns="45720" rtlCol="0" anchor="t">
            <a:normAutofit fontScale="85000" lnSpcReduction="20000"/>
          </a:bodyPr>
          <a:lstStyle/>
          <a:p>
            <a:r>
              <a:rPr lang="EN-GB"/>
              <a:t>International Treaties.</a:t>
            </a:r>
          </a:p>
          <a:p>
            <a:r>
              <a:rPr lang="EN-GB"/>
              <a:t>European Community Law.</a:t>
            </a:r>
          </a:p>
          <a:p>
            <a:r>
              <a:rPr lang="EN-GB"/>
              <a:t>Legislation; EU Directives [required result of member states;] Statutory Instruments [bring provisions into force without further Act]</a:t>
            </a:r>
          </a:p>
          <a:p>
            <a:r>
              <a:rPr lang="EN-GB"/>
              <a:t>Case Law.</a:t>
            </a:r>
          </a:p>
          <a:p>
            <a:r>
              <a:rPr lang="EN-GB"/>
              <a:t>Equity (England only) - rare: where legal remedy insufficient</a:t>
            </a:r>
          </a:p>
          <a:p>
            <a:r>
              <a:rPr lang="EN-GB"/>
              <a:t>Parliamentary Conventions (UK mainly) - not 'law' but established functions</a:t>
            </a:r>
          </a:p>
          <a:p>
            <a:r>
              <a:rPr lang="EN-GB"/>
              <a:t>Treaties, although ratified using Royal Prerogative, will not be ratified until the passing of a suitable statute law by Parliament. This is necessary if the treaty requires an amendment to domestic law, affects the rights of private individuals, requires public expenditure, grants the Crown additional powers, or cedes territory. Examples include extradition treaties, double taxation treaties, and reciprocal social-security treaties</a:t>
            </a:r>
          </a:p>
          <a:p>
            <a:r>
              <a:rPr lang="EN-GB"/>
              <a:t>Custom – may still provide source of law in locality if maintained</a:t>
            </a:r>
          </a:p>
        </p:txBody>
      </p:sp>
    </p:spTree>
    <p:extLst>
      <p:ext uri="{BB962C8B-B14F-4D97-AF65-F5344CB8AC3E}">
        <p14:creationId xmlns:p14="http://schemas.microsoft.com/office/powerpoint/2010/main" val="37237826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European Law - Modern legal tensions UK/Europe:</a:t>
            </a:r>
          </a:p>
        </p:txBody>
      </p:sp>
      <p:sp>
        <p:nvSpPr>
          <p:cNvPr id="3" name="Content Placeholder 2"/>
          <p:cNvSpPr>
            <a:spLocks noGrp="1"/>
          </p:cNvSpPr>
          <p:nvPr>
            <p:ph idx="1"/>
          </p:nvPr>
        </p:nvSpPr>
        <p:spPr/>
        <p:txBody>
          <a:bodyPr>
            <a:normAutofit/>
          </a:bodyPr>
          <a:lstStyle/>
          <a:p>
            <a:r>
              <a:rPr lang="en-GB" sz="2400" dirty="0"/>
              <a:t>‘Testing’ the incorporation of European Law – </a:t>
            </a:r>
          </a:p>
          <a:p>
            <a:r>
              <a:rPr lang="en-GB" sz="2400" dirty="0"/>
              <a:t>The ‘</a:t>
            </a:r>
            <a:r>
              <a:rPr lang="en-GB" sz="2400" dirty="0" err="1"/>
              <a:t>Factortame</a:t>
            </a:r>
            <a:r>
              <a:rPr lang="en-GB" sz="2400" dirty="0"/>
              <a:t>’ case and the Merchant Shipping Act </a:t>
            </a:r>
          </a:p>
          <a:p>
            <a:endParaRPr lang="en-GB" sz="2400" dirty="0"/>
          </a:p>
          <a:p>
            <a:r>
              <a:rPr lang="en-GB" sz="2400" dirty="0"/>
              <a:t>R [</a:t>
            </a:r>
            <a:r>
              <a:rPr lang="en-GB" sz="2400" dirty="0" err="1"/>
              <a:t>Factortame</a:t>
            </a:r>
            <a:r>
              <a:rPr lang="en-GB" sz="2400" dirty="0"/>
              <a:t>] Ltd v Secretary of State for Transport [1990]</a:t>
            </a:r>
          </a:p>
          <a:p>
            <a:r>
              <a:rPr lang="en-GB" sz="2400" dirty="0"/>
              <a:t>The ‘</a:t>
            </a:r>
            <a:r>
              <a:rPr lang="en-GB" sz="2400" dirty="0" err="1"/>
              <a:t>Factortame</a:t>
            </a:r>
            <a:r>
              <a:rPr lang="en-GB" sz="2400" dirty="0"/>
              <a:t>’ case – the European Court of Justice ruled that the House of Lords was required to suspend an Act of Parliament which infringed EC law</a:t>
            </a:r>
          </a:p>
        </p:txBody>
      </p:sp>
    </p:spTree>
    <p:extLst>
      <p:ext uri="{BB962C8B-B14F-4D97-AF65-F5344CB8AC3E}">
        <p14:creationId xmlns:p14="http://schemas.microsoft.com/office/powerpoint/2010/main" val="4158932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5795682"/>
          </a:xfrm>
        </p:spPr>
        <p:txBody>
          <a:bodyPr/>
          <a:lstStyle/>
          <a:p>
            <a:endParaRPr lang="en-GB"/>
          </a:p>
        </p:txBody>
      </p:sp>
      <p:sp>
        <p:nvSpPr>
          <p:cNvPr id="3" name="Content Placeholder 2"/>
          <p:cNvSpPr>
            <a:spLocks noGrp="1"/>
          </p:cNvSpPr>
          <p:nvPr>
            <p:ph idx="1"/>
          </p:nvPr>
        </p:nvSpPr>
        <p:spPr>
          <a:xfrm>
            <a:off x="1103312" y="753980"/>
            <a:ext cx="8946541" cy="5494420"/>
          </a:xfrm>
        </p:spPr>
        <p:txBody>
          <a:bodyPr>
            <a:normAutofit fontScale="92500"/>
          </a:bodyPr>
          <a:lstStyle/>
          <a:p>
            <a:r>
              <a:rPr lang="en-GB" dirty="0"/>
              <a:t>R (</a:t>
            </a:r>
            <a:r>
              <a:rPr lang="en-GB" dirty="0" err="1"/>
              <a:t>Factortame</a:t>
            </a:r>
            <a:r>
              <a:rPr lang="en-GB" dirty="0"/>
              <a:t> Ltd) v Secretary of State for Transport - case taken against the United Kingdom government by a company of Spanish fishermen who claimed that the United Kingdom had breached European Union law by requiring ships to have a majority of British owners if they were to be registered in the UK. The case produced a number of significant judgments on British constitutional law, and was the first time courts held that they had the power to restrain the application of an Act of Parliament pending trial and ultimately to </a:t>
            </a:r>
            <a:r>
              <a:rPr lang="en-GB" dirty="0" err="1"/>
              <a:t>disapply</a:t>
            </a:r>
            <a:r>
              <a:rPr lang="en-GB" dirty="0"/>
              <a:t> that Act when it was found to be contrary to EU law.</a:t>
            </a:r>
          </a:p>
          <a:p>
            <a:r>
              <a:rPr lang="en-GB" dirty="0"/>
              <a:t>The litigation was lengthy, and is typically divided into five main stages:</a:t>
            </a:r>
          </a:p>
          <a:p>
            <a:r>
              <a:rPr lang="en-GB" dirty="0" err="1"/>
              <a:t>Factortame</a:t>
            </a:r>
            <a:r>
              <a:rPr lang="en-GB" dirty="0"/>
              <a:t> I where the High Court and then House of Lords both made a reference to the European Court of Justice on the legality of the Merchant Shipping Act 1988's requirement for UK fishing vessels to be 75% UK owned. After the ECJ confirmed the incompatibility of the MSA 1988 with EU law, </a:t>
            </a:r>
            <a:r>
              <a:rPr lang="en-GB" dirty="0" err="1"/>
              <a:t>Factortame</a:t>
            </a:r>
            <a:r>
              <a:rPr lang="en-GB" dirty="0"/>
              <a:t> saw the </a:t>
            </a:r>
            <a:r>
              <a:rPr lang="en-GB" b="1" u="sng" dirty="0"/>
              <a:t>House of Lords confirm the supremacy of EU law over national law in the areas where the EU has competence because of the UK acceding the EU treaties</a:t>
            </a:r>
            <a:r>
              <a:rPr lang="en-GB" dirty="0"/>
              <a:t>.</a:t>
            </a:r>
          </a:p>
        </p:txBody>
      </p:sp>
    </p:spTree>
    <p:extLst>
      <p:ext uri="{BB962C8B-B14F-4D97-AF65-F5344CB8AC3E}">
        <p14:creationId xmlns:p14="http://schemas.microsoft.com/office/powerpoint/2010/main" val="40433416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err="1"/>
              <a:t>Factortame</a:t>
            </a:r>
            <a:r>
              <a:rPr lang="en-GB"/>
              <a:t> II, where the ECJ held that the provisions of the MSA 1988 were required to be </a:t>
            </a:r>
            <a:r>
              <a:rPr lang="en-GB" err="1"/>
              <a:t>disapplied</a:t>
            </a:r>
            <a:r>
              <a:rPr lang="en-GB"/>
              <a:t> by the UK courts if they contravened EU law.</a:t>
            </a:r>
          </a:p>
          <a:p>
            <a:r>
              <a:rPr lang="en-GB" err="1"/>
              <a:t>Factortame</a:t>
            </a:r>
            <a:r>
              <a:rPr lang="en-GB"/>
              <a:t> III, where the ECJ held that a member state could be liable for damages in an action by the European Commission for breach of EU law.</a:t>
            </a:r>
          </a:p>
          <a:p>
            <a:r>
              <a:rPr lang="en-GB" err="1"/>
              <a:t>Factortame</a:t>
            </a:r>
            <a:r>
              <a:rPr lang="en-GB"/>
              <a:t> IV, where the House of Lords ruled that damages could be awarded against a member state like the UK for losses suffered by private parties under the </a:t>
            </a:r>
            <a:r>
              <a:rPr lang="en-GB" err="1"/>
              <a:t>Francovich</a:t>
            </a:r>
            <a:r>
              <a:rPr lang="en-GB"/>
              <a:t> v Italy principle, that wrongs by violation of a public body generate a private law claim from anybody who has suffered a directly connected loss (also known as the doctrine of state liability).</a:t>
            </a:r>
          </a:p>
          <a:p>
            <a:r>
              <a:rPr lang="en-GB" err="1"/>
              <a:t>Factortame</a:t>
            </a:r>
            <a:r>
              <a:rPr lang="en-GB"/>
              <a:t> V, holding that claims after 1996 were statute barred, since claims against a member state were like other claims in tort under the Limitation Act 1980.</a:t>
            </a:r>
          </a:p>
        </p:txBody>
      </p:sp>
    </p:spTree>
    <p:extLst>
      <p:ext uri="{BB962C8B-B14F-4D97-AF65-F5344CB8AC3E}">
        <p14:creationId xmlns:p14="http://schemas.microsoft.com/office/powerpoint/2010/main" val="5959092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Common law system</a:t>
            </a:r>
          </a:p>
        </p:txBody>
      </p:sp>
      <p:sp>
        <p:nvSpPr>
          <p:cNvPr id="3" name="Content Placeholder 2"/>
          <p:cNvSpPr>
            <a:spLocks noGrp="1"/>
          </p:cNvSpPr>
          <p:nvPr>
            <p:ph idx="1"/>
          </p:nvPr>
        </p:nvSpPr>
        <p:spPr/>
        <p:txBody>
          <a:bodyPr vert="horz" lIns="91440" tIns="45720" rIns="91440" bIns="45720" rtlCol="0" anchor="t">
            <a:normAutofit/>
          </a:bodyPr>
          <a:lstStyle/>
          <a:p>
            <a:r>
              <a:rPr lang="en-US" b="1" dirty="0"/>
              <a:t>Common law, </a:t>
            </a:r>
            <a:r>
              <a:rPr lang="en-US" dirty="0"/>
              <a:t>also called Anglo-American law, the body of customary law, based upon judicial decisions and embodied in reports of decided cases, that has been administered by the common-law courts of England since the Middle Ages. From it has evolved the type of legal system now found also in the United States and in most of the member states of the Commonwealth (formerly the British Commonwealth of Nations). [</a:t>
            </a:r>
            <a:r>
              <a:rPr lang="en-US" dirty="0" err="1"/>
              <a:t>nb</a:t>
            </a:r>
            <a:r>
              <a:rPr lang="en-US" dirty="0"/>
              <a:t> 'doctrine of precedent' and 'ratio </a:t>
            </a:r>
            <a:r>
              <a:rPr lang="en-US" dirty="0" err="1"/>
              <a:t>decidendi</a:t>
            </a:r>
            <a:r>
              <a:rPr lang="en-US" dirty="0"/>
              <a:t>']. In this sense </a:t>
            </a:r>
            <a:r>
              <a:rPr lang="en-US" b="1" u="sng" dirty="0"/>
              <a:t>common law stands in contrast to the legal system derived from civil law, now widespread in continental Europe and elsewhere. </a:t>
            </a:r>
          </a:p>
          <a:p>
            <a:r>
              <a:rPr lang="en-US" dirty="0"/>
              <a:t>[In another, </a:t>
            </a:r>
            <a:r>
              <a:rPr lang="en-US" b="1" dirty="0"/>
              <a:t>narrower</a:t>
            </a:r>
            <a:r>
              <a:rPr lang="en-US" dirty="0"/>
              <a:t>, sense, common law is contrasted to the rules applied in English and American courts of equity and also to statute law]</a:t>
            </a:r>
          </a:p>
        </p:txBody>
      </p:sp>
    </p:spTree>
    <p:extLst>
      <p:ext uri="{BB962C8B-B14F-4D97-AF65-F5344CB8AC3E}">
        <p14:creationId xmlns:p14="http://schemas.microsoft.com/office/powerpoint/2010/main" val="6365682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dirty="0">
                <a:solidFill>
                  <a:schemeClr val="tx1"/>
                </a:solidFill>
              </a:rPr>
              <a:t>The English Reports – a sample case</a:t>
            </a:r>
            <a:br>
              <a:rPr lang="en-US" sz="2800" dirty="0">
                <a:solidFill>
                  <a:schemeClr val="tx1"/>
                </a:solidFill>
              </a:rPr>
            </a:br>
            <a:r>
              <a:rPr lang="en-US" sz="2800" dirty="0">
                <a:solidFill>
                  <a:schemeClr val="tx1"/>
                </a:solidFill>
              </a:rPr>
              <a:t>http://www.commonlii.org/uk/cases/EngR/</a:t>
            </a:r>
          </a:p>
        </p:txBody>
      </p:sp>
      <p:sp>
        <p:nvSpPr>
          <p:cNvPr id="3" name="Content Placeholder 2"/>
          <p:cNvSpPr>
            <a:spLocks noGrp="1"/>
          </p:cNvSpPr>
          <p:nvPr>
            <p:ph idx="1"/>
          </p:nvPr>
        </p:nvSpPr>
        <p:spPr/>
        <p:txBody>
          <a:bodyPr vert="horz" lIns="91440" tIns="45720" rIns="91440" bIns="45720" rtlCol="0" anchor="t">
            <a:normAutofit fontScale="70000" lnSpcReduction="20000"/>
          </a:bodyPr>
          <a:lstStyle/>
          <a:p>
            <a:r>
              <a:rPr lang="en-US"/>
              <a:t>G, BARRINGTON against THE KING, in Error, Thursday, Nov. %</a:t>
            </a:r>
            <a:r>
              <a:rPr lang="en-US" err="1"/>
              <a:t>th</a:t>
            </a:r>
            <a:r>
              <a:rPr lang="en-US"/>
              <a:t>, 1789, </a:t>
            </a:r>
            <a:r>
              <a:rPr lang="en-US" err="1"/>
              <a:t>Outlawer</a:t>
            </a:r>
            <a:r>
              <a:rPr lang="en-US"/>
              <a:t> in felony reversed because it appeared on the writ of proclamation and return to it that the person </a:t>
            </a:r>
            <a:r>
              <a:rPr lang="en-US" err="1"/>
              <a:t>indieked</a:t>
            </a:r>
            <a:r>
              <a:rPr lang="en-US"/>
              <a:t> had a day in Court after he was outlawed. This </a:t>
            </a:r>
            <a:r>
              <a:rPr lang="en-US" err="1"/>
              <a:t>eame</a:t>
            </a:r>
            <a:r>
              <a:rPr lang="en-US"/>
              <a:t>  for^ the Court by a writ of error to reverse an outlawry </a:t>
            </a:r>
            <a:r>
              <a:rPr lang="en-US" err="1"/>
              <a:t>irt</a:t>
            </a:r>
            <a:r>
              <a:rPr lang="en-US"/>
              <a:t> felony. The only ~</a:t>
            </a:r>
            <a:r>
              <a:rPr lang="en-US" err="1"/>
              <a:t>aterjai</a:t>
            </a:r>
            <a:r>
              <a:rPr lang="en-US"/>
              <a:t> ~~t~ of the record of ~</a:t>
            </a:r>
            <a:r>
              <a:rPr lang="en-US" err="1"/>
              <a:t>ut~awry</a:t>
            </a:r>
            <a:r>
              <a:rPr lang="en-US"/>
              <a:t> are the </a:t>
            </a:r>
            <a:r>
              <a:rPr lang="en-US" err="1"/>
              <a:t>foi~ow~i</a:t>
            </a:r>
            <a:r>
              <a:rPr lang="en-US"/>
              <a:t>~~ : It was stated that the writ of capias cum </a:t>
            </a:r>
            <a:r>
              <a:rPr lang="en-US" err="1"/>
              <a:t>proelamatior~e</a:t>
            </a:r>
            <a:r>
              <a:rPr lang="en-US"/>
              <a:t> issued on the 10th of ~</a:t>
            </a:r>
            <a:r>
              <a:rPr lang="en-US" err="1"/>
              <a:t>epte~ber</a:t>
            </a:r>
            <a:r>
              <a:rPr lang="en-US"/>
              <a:t> in the 27th year, $e., by ~</a:t>
            </a:r>
            <a:r>
              <a:rPr lang="en-US" err="1"/>
              <a:t>vhic</a:t>
            </a:r>
            <a:r>
              <a:rPr lang="en-US"/>
              <a:t>~ the sheriff was </a:t>
            </a:r>
            <a:r>
              <a:rPr lang="en-US" err="1"/>
              <a:t>com~a~ide</a:t>
            </a:r>
            <a:r>
              <a:rPr lang="en-US"/>
              <a:t>~ to take the prisoner, arid have his body before the justices, &amp;a. at the General Sessions of the Peace next after the first of February next ensuing ; and, if the </a:t>
            </a:r>
            <a:r>
              <a:rPr lang="en-US" err="1"/>
              <a:t>sheri</a:t>
            </a:r>
            <a:r>
              <a:rPr lang="en-US"/>
              <a:t>~ could riot find him in his bailiwick, then to cause public </a:t>
            </a:r>
            <a:r>
              <a:rPr lang="en-US" err="1"/>
              <a:t>proc~a~at~ori</a:t>
            </a:r>
            <a:r>
              <a:rPr lang="en-US"/>
              <a:t>, &amp;c. that he should be before the justices of the peace aforesaid, to a~~</a:t>
            </a:r>
            <a:r>
              <a:rPr lang="en-US" err="1"/>
              <a:t>swer</a:t>
            </a:r>
            <a:r>
              <a:rPr lang="en-US"/>
              <a:t>, &amp;c. ; at ~~</a:t>
            </a:r>
            <a:r>
              <a:rPr lang="en-US" err="1"/>
              <a:t>hich</a:t>
            </a:r>
            <a:r>
              <a:rPr lang="en-US"/>
              <a:t> said ~%~</a:t>
            </a:r>
            <a:r>
              <a:rPr lang="en-US" err="1"/>
              <a:t>er~l</a:t>
            </a:r>
            <a:r>
              <a:rPr lang="en-US"/>
              <a:t> ~~~s~5KlS of the Peace </a:t>
            </a:r>
            <a:r>
              <a:rPr lang="en-US" err="1"/>
              <a:t>holden</a:t>
            </a:r>
            <a:r>
              <a:rPr lang="en-US"/>
              <a:t> for the county </a:t>
            </a:r>
            <a:r>
              <a:rPr lang="en-US" err="1"/>
              <a:t>aforesa~d</a:t>
            </a:r>
            <a:r>
              <a:rPr lang="en-US"/>
              <a:t>, next after the said first day of </a:t>
            </a:r>
            <a:r>
              <a:rPr lang="en-US" err="1"/>
              <a:t>Febru~ry</a:t>
            </a:r>
            <a:r>
              <a:rPr lang="en-US"/>
              <a:t>, to wit? at the Sessions House </a:t>
            </a:r>
            <a:r>
              <a:rPr lang="en-US" err="1"/>
              <a:t>iri</a:t>
            </a:r>
            <a:r>
              <a:rPr lang="en-US"/>
              <a:t> and €or the </a:t>
            </a:r>
            <a:r>
              <a:rPr lang="en-US" err="1"/>
              <a:t>caurity</a:t>
            </a:r>
            <a:r>
              <a:rPr lang="en-US"/>
              <a:t> of Middlesex, 011 Monday the </a:t>
            </a:r>
            <a:r>
              <a:rPr lang="en-US" err="1"/>
              <a:t>twei~ty-fifth</a:t>
            </a:r>
            <a:r>
              <a:rPr lang="en-US"/>
              <a:t> day of February in the 28th year, &amp;e. the </a:t>
            </a:r>
            <a:r>
              <a:rPr lang="en-US" err="1"/>
              <a:t>sheritf</a:t>
            </a:r>
            <a:r>
              <a:rPr lang="en-US"/>
              <a:t> </a:t>
            </a:r>
            <a:r>
              <a:rPr lang="en-US" err="1"/>
              <a:t>re~ut</a:t>
            </a:r>
            <a:r>
              <a:rPr lang="en-US"/>
              <a:t>,~</a:t>
            </a:r>
            <a:r>
              <a:rPr lang="en-US" err="1"/>
              <a:t>i</a:t>
            </a:r>
            <a:r>
              <a:rPr lang="en-US"/>
              <a:t>~ the writ of capias cum </a:t>
            </a:r>
            <a:r>
              <a:rPr lang="en-US" err="1"/>
              <a:t>proclamatione</a:t>
            </a:r>
            <a:r>
              <a:rPr lang="en-US"/>
              <a:t> thus indorsed : to wit, ‘‘ I </a:t>
            </a:r>
            <a:r>
              <a:rPr lang="en-US" err="1"/>
              <a:t>eertify</a:t>
            </a:r>
            <a:r>
              <a:rPr lang="en-US"/>
              <a:t> and return that the </a:t>
            </a:r>
            <a:r>
              <a:rPr lang="en-US" err="1"/>
              <a:t>withiti</a:t>
            </a:r>
            <a:r>
              <a:rPr lang="en-US"/>
              <a:t> ~</a:t>
            </a:r>
            <a:r>
              <a:rPr lang="en-US" err="1"/>
              <a:t>iam~d</a:t>
            </a:r>
            <a:r>
              <a:rPr lang="en-US"/>
              <a:t> G. </a:t>
            </a:r>
            <a:r>
              <a:rPr lang="en-US" err="1"/>
              <a:t>Barring~o~i</a:t>
            </a:r>
            <a:r>
              <a:rPr lang="en-US"/>
              <a:t> is not found in my </a:t>
            </a:r>
            <a:r>
              <a:rPr lang="en-US" err="1"/>
              <a:t>ba~iiwiek</a:t>
            </a:r>
            <a:r>
              <a:rPr lang="en-US"/>
              <a:t> : and that by virtue of this writ to me </a:t>
            </a:r>
            <a:r>
              <a:rPr lang="en-US" err="1"/>
              <a:t>d~recte</a:t>
            </a:r>
            <a:r>
              <a:rPr lang="en-US"/>
              <a:t>~ at my County Court </a:t>
            </a:r>
            <a:r>
              <a:rPr lang="en-US" err="1"/>
              <a:t>holderr</a:t>
            </a:r>
            <a:r>
              <a:rPr lang="en-US"/>
              <a:t> at the house </a:t>
            </a:r>
            <a:r>
              <a:rPr lang="en-US" err="1"/>
              <a:t>knowti</a:t>
            </a:r>
            <a:r>
              <a:rPr lang="en-US"/>
              <a:t> by the </a:t>
            </a:r>
            <a:r>
              <a:rPr lang="en-US" err="1"/>
              <a:t>uame</a:t>
            </a:r>
            <a:r>
              <a:rPr lang="en-US"/>
              <a:t> of the ~</a:t>
            </a:r>
            <a:r>
              <a:rPr lang="en-US" err="1"/>
              <a:t>heri~s</a:t>
            </a:r>
            <a:r>
              <a:rPr lang="en-US"/>
              <a:t> </a:t>
            </a:r>
            <a:r>
              <a:rPr lang="en-US" err="1"/>
              <a:t>Otfice</a:t>
            </a:r>
            <a:r>
              <a:rPr lang="en-US"/>
              <a:t> in </a:t>
            </a:r>
            <a:r>
              <a:rPr lang="en-US" err="1"/>
              <a:t>Took’s</a:t>
            </a:r>
            <a:r>
              <a:rPr lang="en-US"/>
              <a:t> Court, </a:t>
            </a:r>
            <a:r>
              <a:rPr lang="en-US" err="1"/>
              <a:t>Cursitor</a:t>
            </a:r>
            <a:r>
              <a:rPr lang="en-US"/>
              <a:t> Street, in arid For the county of ~~</a:t>
            </a:r>
            <a:r>
              <a:rPr lang="en-US" err="1"/>
              <a:t>ddlesex</a:t>
            </a:r>
            <a:r>
              <a:rPr lang="en-US"/>
              <a:t>, within </a:t>
            </a:r>
            <a:r>
              <a:rPr lang="en-US" err="1"/>
              <a:t>mer~tion~d</a:t>
            </a:r>
            <a:r>
              <a:rPr lang="en-US"/>
              <a:t>, the 1st of ~</a:t>
            </a:r>
            <a:r>
              <a:rPr lang="en-US" err="1"/>
              <a:t>ove~ber</a:t>
            </a:r>
            <a:r>
              <a:rPr lang="en-US"/>
              <a:t> in the 28th year, &amp;e. I </a:t>
            </a:r>
            <a:r>
              <a:rPr lang="en-US" err="1"/>
              <a:t>c~u~ed</a:t>
            </a:r>
            <a:r>
              <a:rPr lang="en-US"/>
              <a:t> [boo] the first </a:t>
            </a:r>
            <a:r>
              <a:rPr lang="en-US" err="1"/>
              <a:t>p~oclamatiot</a:t>
            </a:r>
            <a:r>
              <a:rPr lang="en-US"/>
              <a:t>~~” kc. ; and it </a:t>
            </a:r>
            <a:r>
              <a:rPr lang="en-US" err="1"/>
              <a:t>appeare</a:t>
            </a:r>
            <a:r>
              <a:rPr lang="en-US"/>
              <a:t>~ by the sheriff’s return to the </a:t>
            </a:r>
            <a:r>
              <a:rPr lang="en-US" err="1"/>
              <a:t>exigi</a:t>
            </a:r>
            <a:r>
              <a:rPr lang="en-US"/>
              <a:t> </a:t>
            </a:r>
            <a:r>
              <a:rPr lang="en-US" err="1"/>
              <a:t>faaias</a:t>
            </a:r>
            <a:r>
              <a:rPr lang="en-US"/>
              <a:t> that </a:t>
            </a:r>
            <a:r>
              <a:rPr lang="en-US" err="1"/>
              <a:t>tho</a:t>
            </a:r>
            <a:r>
              <a:rPr lang="en-US"/>
              <a:t> </a:t>
            </a:r>
            <a:r>
              <a:rPr lang="en-US" err="1"/>
              <a:t>Friso~ier</a:t>
            </a:r>
            <a:r>
              <a:rPr lang="en-US"/>
              <a:t> was a fifth time </a:t>
            </a:r>
            <a:r>
              <a:rPr lang="en-US" err="1"/>
              <a:t>dema~ided</a:t>
            </a:r>
            <a:r>
              <a:rPr lang="en-US"/>
              <a:t> on the t~$~~</a:t>
            </a:r>
            <a:r>
              <a:rPr lang="en-US" err="1"/>
              <a:t>ty-fi~s</a:t>
            </a:r>
            <a:r>
              <a:rPr lang="en-US"/>
              <a:t>~ day of ~</a:t>
            </a:r>
            <a:r>
              <a:rPr lang="en-US" err="1"/>
              <a:t>ebruary</a:t>
            </a:r>
            <a:r>
              <a:rPr lang="en-US"/>
              <a:t> in the 28th </a:t>
            </a:r>
            <a:r>
              <a:rPr lang="en-US" err="1"/>
              <a:t>yearr</a:t>
            </a:r>
            <a:r>
              <a:rPr lang="en-US"/>
              <a:t> &amp;e. and did not appear j </a:t>
            </a:r>
            <a:r>
              <a:rPr lang="en-US" err="1"/>
              <a:t>tbarefore</a:t>
            </a:r>
            <a:r>
              <a:rPr lang="en-US"/>
              <a:t> by the judgment, &amp;c. he was outlawed. It </a:t>
            </a:r>
          </a:p>
        </p:txBody>
      </p:sp>
    </p:spTree>
    <p:extLst>
      <p:ext uri="{BB962C8B-B14F-4D97-AF65-F5344CB8AC3E}">
        <p14:creationId xmlns:p14="http://schemas.microsoft.com/office/powerpoint/2010/main" val="908818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3" y="452438"/>
            <a:ext cx="9404350" cy="252102"/>
          </a:xfrm>
        </p:spPr>
        <p:txBody>
          <a:bodyPr/>
          <a:lstStyle/>
          <a:p>
            <a:r>
              <a:rPr lang="en-US"/>
              <a:t>George Barrington</a:t>
            </a:r>
          </a:p>
        </p:txBody>
      </p:sp>
      <p:sp>
        <p:nvSpPr>
          <p:cNvPr id="3" name="Content Placeholder 2"/>
          <p:cNvSpPr>
            <a:spLocks noGrp="1"/>
          </p:cNvSpPr>
          <p:nvPr>
            <p:ph idx="1"/>
          </p:nvPr>
        </p:nvSpPr>
        <p:spPr>
          <a:xfrm>
            <a:off x="1103313" y="1278559"/>
            <a:ext cx="8947150" cy="4969841"/>
          </a:xfrm>
        </p:spPr>
        <p:txBody>
          <a:bodyPr vert="horz" lIns="91440" tIns="45720" rIns="91440" bIns="45720" rtlCol="0" anchor="t">
            <a:normAutofit fontScale="92500" lnSpcReduction="10000"/>
          </a:bodyPr>
          <a:lstStyle/>
          <a:p>
            <a:r>
              <a:rPr lang="en-US"/>
              <a:t>In 1771 he robbed his schoolmaster at Dublin and ran away from school, becoming a member of a touring theatrical company under the assumed name of Barrington. At the Limerick races he joined the manager of the company in picking pockets. The manager was detected and sentenced to transportation, and Barrington fled to </a:t>
            </a:r>
            <a:r>
              <a:rPr lang="en-US" err="1"/>
              <a:t>Londo</a:t>
            </a:r>
            <a:r>
              <a:rPr lang="en-US"/>
              <a:t>, where he assumed clerical dress and continued his pickpocketing. At Covent Garden theatre he robbed the Russian Count </a:t>
            </a:r>
            <a:r>
              <a:rPr lang="en-US" err="1"/>
              <a:t>Orlov</a:t>
            </a:r>
            <a:r>
              <a:rPr lang="en-US"/>
              <a:t> of a snuffbox, said to be worth £30,000. He was detected and arrested, but as Count </a:t>
            </a:r>
            <a:r>
              <a:rPr lang="en-US" err="1"/>
              <a:t>Orlov</a:t>
            </a:r>
            <a:r>
              <a:rPr lang="en-US"/>
              <a:t> declined to prosecute, was discharged, though subsequently he was sentenced to three years' hard </a:t>
            </a:r>
            <a:r>
              <a:rPr lang="en-US" err="1"/>
              <a:t>labour</a:t>
            </a:r>
            <a:r>
              <a:rPr lang="en-US"/>
              <a:t> for pocket-picking at Drury Lane theatre.</a:t>
            </a:r>
            <a:endParaRPr lang="en-US" baseline="30000">
              <a:solidFill>
                <a:srgbClr val="FFFFFF"/>
              </a:solidFill>
              <a:latin typeface="Century Gothic"/>
              <a:hlinkClick r:id="rId3"/>
            </a:endParaRPr>
          </a:p>
          <a:p>
            <a:r>
              <a:rPr lang="en-US"/>
              <a:t>On his release he was again caught at his old practices and sentenced to five years' hard </a:t>
            </a:r>
            <a:r>
              <a:rPr lang="en-US" err="1"/>
              <a:t>labour</a:t>
            </a:r>
            <a:r>
              <a:rPr lang="en-US"/>
              <a:t>, but influence secured his release on the condition that he left England. He accordingly went for a short time to Dublin, and then returned to London, where he was once more detected pocket-picking, and, in 1790, sentenced to seven years' transportation.</a:t>
            </a:r>
          </a:p>
        </p:txBody>
      </p:sp>
    </p:spTree>
    <p:extLst>
      <p:ext uri="{BB962C8B-B14F-4D97-AF65-F5344CB8AC3E}">
        <p14:creationId xmlns:p14="http://schemas.microsoft.com/office/powerpoint/2010/main" val="40734491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a:t>Attributed with saying of transportation 'we left our country for our country's good'...</a:t>
            </a:r>
            <a:r>
              <a:rPr lang="en-US" sz="1800">
                <a:solidFill>
                  <a:schemeClr val="tx1"/>
                </a:solidFill>
              </a:rPr>
              <a:t>One account states that on the voyage out to Botany Bay a conspiracy was hatched by the convicts on board to seize the ship. Barrington disclosed the plot to the captain, and the latter, on reaching New South Wales, reported him </a:t>
            </a:r>
            <a:r>
              <a:rPr lang="en-US" sz="1800" err="1">
                <a:solidFill>
                  <a:schemeClr val="tx1"/>
                </a:solidFill>
              </a:rPr>
              <a:t>favourably</a:t>
            </a:r>
            <a:r>
              <a:rPr lang="en-US" sz="1800">
                <a:solidFill>
                  <a:schemeClr val="tx1"/>
                </a:solidFill>
              </a:rPr>
              <a:t> to the authorities, with the result that in 1792 Barrington obtained a warrant of emancipation (the first issued), becoming subsequently superintendent of convicts and later high constable of Parramatta</a:t>
            </a:r>
            <a:endParaRPr lang="en-US" sz="1800">
              <a:solidFill>
                <a:srgbClr val="FFFFFF"/>
              </a:solidFill>
              <a:latin typeface="Century Gothic"/>
            </a:endParaRPr>
          </a:p>
          <a:p>
            <a:endParaRPr lang="en-US" sz="2400">
              <a:solidFill>
                <a:schemeClr val="tx1"/>
              </a:solidFill>
            </a:endParaRPr>
          </a:p>
          <a:p>
            <a:endParaRPr lang="en-US" sz="2400">
              <a:solidFill>
                <a:srgbClr val="EBEBEB"/>
              </a:solidFill>
              <a:latin typeface="Century Gothic"/>
            </a:endParaRPr>
          </a:p>
        </p:txBody>
      </p:sp>
      <p:pic>
        <p:nvPicPr>
          <p:cNvPr id="4" name="Content Placeholder 3" descr="Image result for george barrington"/>
          <p:cNvPicPr>
            <a:picLocks noGrp="1" noChangeAspect="1"/>
          </p:cNvPicPr>
          <p:nvPr>
            <p:ph idx="1"/>
          </p:nvPr>
        </p:nvPicPr>
        <p:blipFill>
          <a:blip r:embed="rId3"/>
          <a:stretch>
            <a:fillRect/>
          </a:stretch>
        </p:blipFill>
        <p:spPr>
          <a:xfrm>
            <a:off x="4098925" y="2641717"/>
            <a:ext cx="2997200" cy="3978158"/>
          </a:xfrm>
        </p:spPr>
      </p:pic>
      <p:pic>
        <p:nvPicPr>
          <p:cNvPr id="5" name="Picture 4" descr="Image result for george barrington"/>
          <p:cNvPicPr>
            <a:picLocks noChangeAspect="1"/>
          </p:cNvPicPr>
          <p:nvPr/>
        </p:nvPicPr>
        <p:blipFill>
          <a:blip r:embed="rId3"/>
          <a:srcRect r="39657" b="8838"/>
          <a:stretch>
            <a:fillRect/>
          </a:stretch>
        </p:blipFill>
        <p:spPr>
          <a:xfrm>
            <a:off x="12685713" y="6797810"/>
            <a:ext cx="419553" cy="884103"/>
          </a:xfrm>
          <a:prstGeom prst="rect">
            <a:avLst/>
          </a:prstGeom>
        </p:spPr>
      </p:pic>
    </p:spTree>
    <p:extLst>
      <p:ext uri="{BB962C8B-B14F-4D97-AF65-F5344CB8AC3E}">
        <p14:creationId xmlns:p14="http://schemas.microsoft.com/office/powerpoint/2010/main" val="9796393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Magna Carta 1215 – an early source</a:t>
            </a:r>
          </a:p>
        </p:txBody>
      </p:sp>
      <p:pic>
        <p:nvPicPr>
          <p:cNvPr id="4" name="Content Placeholder 3"/>
          <p:cNvPicPr>
            <a:picLocks noGrp="1" noChangeAspect="1"/>
          </p:cNvPicPr>
          <p:nvPr>
            <p:ph idx="1"/>
          </p:nvPr>
        </p:nvPicPr>
        <p:blipFill>
          <a:blip r:embed="rId2"/>
          <a:stretch>
            <a:fillRect/>
          </a:stretch>
        </p:blipFill>
        <p:spPr>
          <a:xfrm>
            <a:off x="4189859" y="1459832"/>
            <a:ext cx="4135994" cy="5213684"/>
          </a:xfrm>
          <a:prstGeom prst="rect">
            <a:avLst/>
          </a:prstGeom>
        </p:spPr>
      </p:pic>
    </p:spTree>
    <p:extLst>
      <p:ext uri="{BB962C8B-B14F-4D97-AF65-F5344CB8AC3E}">
        <p14:creationId xmlns:p14="http://schemas.microsoft.com/office/powerpoint/2010/main" val="5734063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a:t>Magna Carta: </a:t>
            </a:r>
            <a:br>
              <a:rPr lang="en-GB" sz="2000"/>
            </a:br>
            <a:r>
              <a:rPr lang="en-GB" sz="1600"/>
              <a:t>Although Magna Carta contained 63 clauses when it was first granted, only three of those clauses remain part of English law. One defends the liberties and rights of the English Church, another confirms the liberties and customs of London and other towns, but the third is the most famous: </a:t>
            </a:r>
            <a:br>
              <a:rPr lang="en-GB" sz="2000"/>
            </a:br>
            <a:endParaRPr lang="en-GB" sz="2000"/>
          </a:p>
        </p:txBody>
      </p:sp>
      <p:sp>
        <p:nvSpPr>
          <p:cNvPr id="3" name="Content Placeholder 2"/>
          <p:cNvSpPr>
            <a:spLocks noGrp="1"/>
          </p:cNvSpPr>
          <p:nvPr>
            <p:ph idx="1"/>
          </p:nvPr>
        </p:nvSpPr>
        <p:spPr/>
        <p:txBody>
          <a:bodyPr>
            <a:normAutofit fontScale="77500" lnSpcReduction="20000"/>
          </a:bodyPr>
          <a:lstStyle/>
          <a:p>
            <a:r>
              <a:rPr lang="en-GB" b="1" i="1"/>
              <a:t>No free man shall be seized or imprisoned, or stripped of his rights or possessions, or outlawed or exiled, or deprived of his standing in any other way, nor will we proceed with force against him, or send others to do so, except by the lawful judgement of his equals or by the law of the land. </a:t>
            </a:r>
          </a:p>
          <a:p>
            <a:r>
              <a:rPr lang="en-GB" b="1" i="1"/>
              <a:t>To no one will we sell, to no one deny or delay right or justice. </a:t>
            </a:r>
          </a:p>
          <a:p>
            <a:r>
              <a:rPr lang="en-GB"/>
              <a:t>[This clause gave all free men the right to justice and a fair trial. However, ‘free men’ comprised only a small proportion of the population in medieval England. The majority of the people were unfree peasants known as ‘</a:t>
            </a:r>
            <a:r>
              <a:rPr lang="en-GB" err="1"/>
              <a:t>villeins</a:t>
            </a:r>
            <a:r>
              <a:rPr lang="en-GB"/>
              <a:t>’, who could seek justice only through the courts of their own lords].</a:t>
            </a:r>
          </a:p>
          <a:p>
            <a:r>
              <a:rPr lang="en-GB"/>
              <a:t>Buried deep in Magna Carta, this clause was given no particular prominence in 1215, but its intrinsic adaptability has allowed succeeding generations to reinterpret it for their own purposes. In the 14th century Parliament saw it as guaranteeing trial by jury; in the 17th century Sir Edward Coke (1552-1634) interpreted it as a declaration of individual liberty in his conflict with the early Stuart kings; and it has echoes in the American Bill of Rights (1791) and the Universal Declaration of Human Rights (1948). </a:t>
            </a:r>
          </a:p>
          <a:p>
            <a:r>
              <a:rPr lang="en-GB"/>
              <a:t>- See more at: https://www.bl.uk/magna-carta/articles/magna-carta-an-introduction#sthash.G1lFflkp.dpuf</a:t>
            </a:r>
          </a:p>
        </p:txBody>
      </p:sp>
    </p:spTree>
    <p:extLst>
      <p:ext uri="{BB962C8B-B14F-4D97-AF65-F5344CB8AC3E}">
        <p14:creationId xmlns:p14="http://schemas.microsoft.com/office/powerpoint/2010/main" val="34692992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sz="1800" dirty="0"/>
            </a:br>
            <a:r>
              <a:rPr lang="en-GB" sz="1800" dirty="0"/>
              <a:t>Law, Church and State – Common law and Ecclesiastical Law</a:t>
            </a:r>
            <a:br>
              <a:rPr lang="en-GB" sz="1800" dirty="0"/>
            </a:br>
            <a:br>
              <a:rPr lang="en-GB" sz="1800" dirty="0"/>
            </a:br>
            <a:r>
              <a:rPr lang="en-GB" sz="1800" dirty="0"/>
              <a:t>http://www.bbc.co.uk/history/british/middle_ages/henryii_law_01.shtml</a:t>
            </a:r>
          </a:p>
        </p:txBody>
      </p:sp>
      <p:sp>
        <p:nvSpPr>
          <p:cNvPr id="3" name="Content Placeholder 2"/>
          <p:cNvSpPr>
            <a:spLocks noGrp="1"/>
          </p:cNvSpPr>
          <p:nvPr>
            <p:ph idx="1"/>
          </p:nvPr>
        </p:nvSpPr>
        <p:spPr/>
        <p:txBody>
          <a:bodyPr>
            <a:normAutofit fontScale="85000" lnSpcReduction="10000"/>
          </a:bodyPr>
          <a:lstStyle/>
          <a:p>
            <a:r>
              <a:rPr lang="en-GB" dirty="0"/>
              <a:t>Law and the State</a:t>
            </a:r>
          </a:p>
          <a:p>
            <a:r>
              <a:rPr lang="en-GB" dirty="0"/>
              <a:t>In the mid-1230s, the rulers of England were confronted with a problem concerning bastards. Church law legitimised children born out of wedlock whose parents subsequently married. English lay law did not legitimise such children. This was a major problem, for a bastard would not be the heir to his father's lands. Churchmen sought that English practice be brought in line with ecclesiastical thinking, but the barons resoundingly rejected their advances: 'we do not wish to change the laws of England.' By the 1230s, therefore, law was seen as an important element in national identity</a:t>
            </a:r>
          </a:p>
          <a:p>
            <a:r>
              <a:rPr lang="en-GB" dirty="0"/>
              <a:t>the study of Roman and the church's canon law from the late eleventh century provided much of the language and many of the ideas for thinking about the state. Thirdly, a frequently used test of the existence of the state is that it should have a monopoly of legitimate violence. In the middle ages - as in all societies - law was only one method of resolving disputes. An alternative was the resort to violence. Rulers sought to limit or to prevent such direct action, to channel disputes through royal law.</a:t>
            </a:r>
          </a:p>
        </p:txBody>
      </p:sp>
    </p:spTree>
    <p:extLst>
      <p:ext uri="{BB962C8B-B14F-4D97-AF65-F5344CB8AC3E}">
        <p14:creationId xmlns:p14="http://schemas.microsoft.com/office/powerpoint/2010/main" val="2346726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Divine and Earthly…</a:t>
            </a:r>
          </a:p>
        </p:txBody>
      </p:sp>
      <p:sp>
        <p:nvSpPr>
          <p:cNvPr id="3" name="Content Placeholder 2"/>
          <p:cNvSpPr>
            <a:spLocks noGrp="1"/>
          </p:cNvSpPr>
          <p:nvPr>
            <p:ph idx="1"/>
          </p:nvPr>
        </p:nvSpPr>
        <p:spPr/>
        <p:txBody>
          <a:bodyPr/>
          <a:lstStyle/>
          <a:p>
            <a:r>
              <a:rPr lang="en-GB"/>
              <a:t>Trial by ordeal was an ancient judicial practice by which the guilt or innocence of the accused was determined by subjecting them to an unpleasant, usually dangerous experience. Classically, the test was one of life or death and the proof of innocence was survival. In some cases, the accused was considered innocent if they escaped injury or if their injuries healed.</a:t>
            </a:r>
          </a:p>
          <a:p>
            <a:r>
              <a:rPr lang="en-GB"/>
              <a:t>In medieval Europe, like trial by combat, trial by ordeal was considered a </a:t>
            </a:r>
            <a:r>
              <a:rPr lang="en-GB" err="1"/>
              <a:t>judicium</a:t>
            </a:r>
            <a:r>
              <a:rPr lang="en-GB"/>
              <a:t> Dei: a procedure based on the premise that God would help the innocent by performing a miracle on their behalf.</a:t>
            </a:r>
          </a:p>
        </p:txBody>
      </p:sp>
    </p:spTree>
    <p:extLst>
      <p:ext uri="{BB962C8B-B14F-4D97-AF65-F5344CB8AC3E}">
        <p14:creationId xmlns:p14="http://schemas.microsoft.com/office/powerpoint/2010/main" val="13502766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51747" y="1853248"/>
            <a:ext cx="6144127" cy="4258794"/>
          </a:xfrm>
        </p:spPr>
      </p:pic>
    </p:spTree>
    <p:extLst>
      <p:ext uri="{BB962C8B-B14F-4D97-AF65-F5344CB8AC3E}">
        <p14:creationId xmlns:p14="http://schemas.microsoft.com/office/powerpoint/2010/main" val="34202572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Assize courts – from ordeal to jury</a:t>
            </a:r>
          </a:p>
        </p:txBody>
      </p:sp>
      <p:sp>
        <p:nvSpPr>
          <p:cNvPr id="3" name="Content Placeholder 2"/>
          <p:cNvSpPr>
            <a:spLocks noGrp="1"/>
          </p:cNvSpPr>
          <p:nvPr>
            <p:ph idx="1"/>
          </p:nvPr>
        </p:nvSpPr>
        <p:spPr/>
        <p:txBody>
          <a:bodyPr>
            <a:normAutofit fontScale="70000" lnSpcReduction="20000"/>
          </a:bodyPr>
          <a:lstStyle/>
          <a:p>
            <a:r>
              <a:rPr lang="en-GB" dirty="0"/>
              <a:t>Even the ‘smallest’ offences had serious punishments. The authorities feared the poor simply because there were many more poor than rich and any revolt could be potentially damaging – as the Peasants Revolt of 1381 proved. </a:t>
            </a:r>
          </a:p>
          <a:p>
            <a:r>
              <a:rPr lang="en-GB" dirty="0"/>
              <a:t>By the time of Henry II, the system of law in England had been improved because Henry sent out his own judges from London to listen to cases throughout all England’s counties. Each accused person had to go through an ordeal. There were three ordeals:</a:t>
            </a:r>
          </a:p>
          <a:p>
            <a:r>
              <a:rPr lang="en-GB" b="1" u="sng" dirty="0"/>
              <a:t>Ordeal by fire</a:t>
            </a:r>
            <a:r>
              <a:rPr lang="en-GB" dirty="0"/>
              <a:t>. An accused person held a red hot iron bar and walked three paces. His hand was then bandaged and left for three days. If the wound was getting better after three days, you were innocent. If the wound had clearly not got any better, you were guilty</a:t>
            </a:r>
            <a:r>
              <a:rPr lang="en-GB" b="1" u="sng" dirty="0"/>
              <a:t>. Ordeal by water</a:t>
            </a:r>
            <a:r>
              <a:rPr lang="en-GB" dirty="0"/>
              <a:t>. An accused person was tied up and thrown into water. If you floated you were guilty of the crime you were accused of. </a:t>
            </a:r>
            <a:r>
              <a:rPr lang="en-GB" b="1" u="sng" dirty="0"/>
              <a:t>Ordeal by combat</a:t>
            </a:r>
            <a:r>
              <a:rPr lang="en-GB" dirty="0"/>
              <a:t>. This was used by noblemen who had been accused of something. They would fight in combat with their accuser. Whoever won was right. Whoever lost was usually dead at the end of the fight.</a:t>
            </a:r>
          </a:p>
          <a:p>
            <a:r>
              <a:rPr lang="en-GB" dirty="0"/>
              <a:t>In 1215, the Pope decided that priests in England must not help with ordeals. As a result, ordeals were replaced by trials by juries. To start with, these were not popular with the people as they felt that their neighbours might have a grudge against them and use the opportunity of a trial to get their revenge. After 1275, a law was introduced which allowed people to be tortured if they refused to go to trial before a jury.</a:t>
            </a:r>
          </a:p>
        </p:txBody>
      </p:sp>
    </p:spTree>
    <p:extLst>
      <p:ext uri="{BB962C8B-B14F-4D97-AF65-F5344CB8AC3E}">
        <p14:creationId xmlns:p14="http://schemas.microsoft.com/office/powerpoint/2010/main" val="35531013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Key categories of law likely to be encountered by citizens [not including ‘Public’ or ‘Constitutional’ Law]</a:t>
            </a:r>
          </a:p>
          <a:p>
            <a:endParaRPr lang="en-GB" dirty="0"/>
          </a:p>
          <a:p>
            <a:r>
              <a:rPr lang="en-GB" sz="2800" dirty="0"/>
              <a:t>Criminal Law</a:t>
            </a:r>
          </a:p>
          <a:p>
            <a:endParaRPr lang="en-GB" dirty="0"/>
          </a:p>
          <a:p>
            <a:endParaRPr lang="en-GB" dirty="0"/>
          </a:p>
          <a:p>
            <a:r>
              <a:rPr lang="en-GB" sz="2400" dirty="0"/>
              <a:t>Civil Law </a:t>
            </a:r>
            <a:r>
              <a:rPr lang="en-GB" dirty="0"/>
              <a:t>– which divides into a number of forms but significant are :</a:t>
            </a:r>
          </a:p>
          <a:p>
            <a:r>
              <a:rPr lang="en-GB" sz="2400" dirty="0"/>
              <a:t>Law of Contract</a:t>
            </a:r>
          </a:p>
          <a:p>
            <a:r>
              <a:rPr lang="en-GB" sz="2400" dirty="0"/>
              <a:t>Law of Torts</a:t>
            </a:r>
          </a:p>
        </p:txBody>
      </p:sp>
    </p:spTree>
    <p:extLst>
      <p:ext uri="{BB962C8B-B14F-4D97-AF65-F5344CB8AC3E}">
        <p14:creationId xmlns:p14="http://schemas.microsoft.com/office/powerpoint/2010/main" val="8873371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Early contract cases between merchants complex and technical, somewhere between modern idea of tort and contract.  However they gradually evolved</a:t>
            </a:r>
          </a:p>
          <a:p>
            <a:r>
              <a:rPr lang="en-GB" dirty="0"/>
              <a:t>- example – </a:t>
            </a:r>
          </a:p>
          <a:p>
            <a:r>
              <a:rPr lang="en-GB" dirty="0"/>
              <a:t>Slade v Morley [1602] – grain merchant Slade claimed Morley agreed to buy wheat and rye for £16 but then backed out.  Case took 5 years – judge ruled finally that where an agreement is made – promises that one will pay and one will deliver, each have reason to sue if the other reneges.</a:t>
            </a:r>
          </a:p>
        </p:txBody>
      </p:sp>
    </p:spTree>
    <p:extLst>
      <p:ext uri="{BB962C8B-B14F-4D97-AF65-F5344CB8AC3E}">
        <p14:creationId xmlns:p14="http://schemas.microsoft.com/office/powerpoint/2010/main" val="42124795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Modern contract law components :</a:t>
            </a:r>
          </a:p>
          <a:p>
            <a:r>
              <a:rPr lang="en-GB" dirty="0"/>
              <a:t>Legal capacity</a:t>
            </a:r>
          </a:p>
          <a:p>
            <a:r>
              <a:rPr lang="en-GB" dirty="0"/>
              <a:t>Freedom to contract [no coercion]</a:t>
            </a:r>
          </a:p>
          <a:p>
            <a:r>
              <a:rPr lang="en-GB" dirty="0"/>
              <a:t>Offer</a:t>
            </a:r>
          </a:p>
          <a:p>
            <a:r>
              <a:rPr lang="en-GB" dirty="0"/>
              <a:t>Acceptance</a:t>
            </a:r>
          </a:p>
          <a:p>
            <a:r>
              <a:rPr lang="en-GB" dirty="0"/>
              <a:t>ICLR – intention to create legal relations</a:t>
            </a:r>
          </a:p>
          <a:p>
            <a:r>
              <a:rPr lang="en-GB" dirty="0"/>
              <a:t>Consideration</a:t>
            </a:r>
          </a:p>
          <a:p>
            <a:endParaRPr lang="en-GB" dirty="0"/>
          </a:p>
          <a:p>
            <a:endParaRPr lang="en-GB" dirty="0"/>
          </a:p>
        </p:txBody>
      </p:sp>
    </p:spTree>
    <p:extLst>
      <p:ext uri="{BB962C8B-B14F-4D97-AF65-F5344CB8AC3E}">
        <p14:creationId xmlns:p14="http://schemas.microsoft.com/office/powerpoint/2010/main" val="26607702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202166" y="452718"/>
            <a:ext cx="8946541" cy="5939480"/>
          </a:xfrm>
        </p:spPr>
        <p:txBody>
          <a:bodyPr>
            <a:normAutofit fontScale="40000" lnSpcReduction="20000"/>
          </a:bodyPr>
          <a:lstStyle/>
          <a:p>
            <a:pPr marL="0" indent="0">
              <a:buNone/>
            </a:pPr>
            <a:endParaRPr lang="en-GB" sz="2900"/>
          </a:p>
          <a:p>
            <a:pPr marL="0" indent="0">
              <a:buNone/>
            </a:pPr>
            <a:endParaRPr lang="en-GB" sz="3800"/>
          </a:p>
          <a:p>
            <a:pPr marL="0" indent="0">
              <a:buNone/>
            </a:pPr>
            <a:r>
              <a:rPr lang="en-GB" sz="3800" err="1"/>
              <a:t>Carlill</a:t>
            </a:r>
            <a:r>
              <a:rPr lang="en-GB" sz="3800"/>
              <a:t> v Carbolic Smoke Ball Co [1893] 1 QB 256 Court of Appeal</a:t>
            </a:r>
          </a:p>
          <a:p>
            <a:pPr marL="0" indent="0">
              <a:buNone/>
            </a:pPr>
            <a:endParaRPr lang="en-GB" sz="2900"/>
          </a:p>
          <a:p>
            <a:pPr marL="0" indent="0">
              <a:buNone/>
            </a:pPr>
            <a:endParaRPr lang="en-GB"/>
          </a:p>
          <a:p>
            <a:endParaRPr lang="en-GB" sz="3500"/>
          </a:p>
          <a:p>
            <a:r>
              <a:rPr lang="en-GB" sz="4000"/>
              <a:t>A Newspaper advert placed by the defendant stated:-</a:t>
            </a:r>
          </a:p>
          <a:p>
            <a:r>
              <a:rPr lang="en-GB" sz="4000"/>
              <a:t>£100 reward will be paid by the Carbolic Smoke Ball Company to any person who contracts the influenza after having used the ball three times daily for two weeks according to the printed directions supplied with each ball...</a:t>
            </a:r>
          </a:p>
          <a:p>
            <a:r>
              <a:rPr lang="en-GB" sz="4000"/>
              <a:t>£1000 is deposited with the Alliance Bank, shewing our sincerity in the matter."</a:t>
            </a:r>
          </a:p>
          <a:p>
            <a:r>
              <a:rPr lang="en-GB" sz="4000"/>
              <a:t>Mrs </a:t>
            </a:r>
            <a:r>
              <a:rPr lang="en-GB" sz="4000" err="1"/>
              <a:t>Carlill</a:t>
            </a:r>
            <a:r>
              <a:rPr lang="en-GB" sz="4000"/>
              <a:t> purchased some smoke balls and used them according to the directions and caught flu. She sought to claim the stated £100 reward.</a:t>
            </a:r>
          </a:p>
          <a:p>
            <a:r>
              <a:rPr lang="en-GB" sz="4000"/>
              <a:t>The defendant raised the following arguments to demonstrate the advertisement was a mere invitation to treat rather than an offer: </a:t>
            </a:r>
          </a:p>
          <a:p>
            <a:r>
              <a:rPr lang="en-GB" sz="4000"/>
              <a:t>1. The advert was a sales puff and lacked intent to be an offer. 2. It is not possible to make an offer to the world.</a:t>
            </a:r>
          </a:p>
          <a:p>
            <a:r>
              <a:rPr lang="en-GB" sz="4000"/>
              <a:t>3. There was no notification of acceptance. 4. The wording was too vague to constitute an offer since there was no stated time limit as to catching the flu.</a:t>
            </a:r>
          </a:p>
          <a:p>
            <a:r>
              <a:rPr lang="en-GB" sz="4000"/>
              <a:t>5. There was no consideration provided since the 'offer' did not specify that the user of the balls must have purchased them. </a:t>
            </a:r>
          </a:p>
          <a:p>
            <a:r>
              <a:rPr lang="en-GB" sz="3500"/>
              <a:t> </a:t>
            </a:r>
          </a:p>
        </p:txBody>
      </p:sp>
    </p:spTree>
    <p:extLst>
      <p:ext uri="{BB962C8B-B14F-4D97-AF65-F5344CB8AC3E}">
        <p14:creationId xmlns:p14="http://schemas.microsoft.com/office/powerpoint/2010/main" val="21792308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4143375" y="1074822"/>
            <a:ext cx="4792078" cy="5197642"/>
          </a:xfrm>
          <a:prstGeom prst="rect">
            <a:avLst/>
          </a:prstGeom>
        </p:spPr>
      </p:pic>
    </p:spTree>
    <p:extLst>
      <p:ext uri="{BB962C8B-B14F-4D97-AF65-F5344CB8AC3E}">
        <p14:creationId xmlns:p14="http://schemas.microsoft.com/office/powerpoint/2010/main" val="37077439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622320"/>
          </a:xfrm>
        </p:spPr>
        <p:txBody>
          <a:bodyPr/>
          <a:lstStyle/>
          <a:p>
            <a:endParaRPr lang="en-GB"/>
          </a:p>
        </p:txBody>
      </p:sp>
      <p:sp>
        <p:nvSpPr>
          <p:cNvPr id="3" name="Content Placeholder 2"/>
          <p:cNvSpPr>
            <a:spLocks noGrp="1"/>
          </p:cNvSpPr>
          <p:nvPr>
            <p:ph idx="1"/>
          </p:nvPr>
        </p:nvSpPr>
        <p:spPr>
          <a:xfrm>
            <a:off x="1103312" y="1371600"/>
            <a:ext cx="8946541" cy="4876799"/>
          </a:xfrm>
        </p:spPr>
        <p:txBody>
          <a:bodyPr>
            <a:normAutofit fontScale="92500" lnSpcReduction="20000"/>
          </a:bodyPr>
          <a:lstStyle/>
          <a:p>
            <a:r>
              <a:rPr lang="en-GB"/>
              <a:t>Held: The Court of Appeal held that Mrs </a:t>
            </a:r>
            <a:r>
              <a:rPr lang="en-GB" err="1"/>
              <a:t>Carlill</a:t>
            </a:r>
            <a:r>
              <a:rPr lang="en-GB"/>
              <a:t> was entitled to the reward as the advert constituted an offer of a unilateral contract which she had accepted by performing the conditions stated in the offer. The court rejected all the arguments put forward by the defendants for the following reasons:</a:t>
            </a:r>
          </a:p>
          <a:p>
            <a:r>
              <a:rPr lang="en-GB"/>
              <a:t>1. The statement referring to the deposit of £1,000 demonstrated intent and therefore it was not a mere sales puff.</a:t>
            </a:r>
          </a:p>
          <a:p>
            <a:r>
              <a:rPr lang="en-GB"/>
              <a:t>2. It is quite possible to make an offer to the world.</a:t>
            </a:r>
          </a:p>
          <a:p>
            <a:r>
              <a:rPr lang="en-GB"/>
              <a:t>3. In unilateral contracts there is no requirement that the offeree communicates an intention to accept, since acceptance is through full performance.</a:t>
            </a:r>
          </a:p>
          <a:p>
            <a:r>
              <a:rPr lang="en-GB"/>
              <a:t>4. Whilst there may be some ambiguity in the wording this was capable of being resolved by applying a reasonable time limit or confining it to only those who caught flu whilst still using the balls.</a:t>
            </a:r>
          </a:p>
          <a:p>
            <a:r>
              <a:rPr lang="en-GB"/>
              <a:t>5. The defendants would have value in people using the balls even if they had not been purchased by them directly.</a:t>
            </a:r>
          </a:p>
          <a:p>
            <a:endParaRPr lang="en-GB"/>
          </a:p>
        </p:txBody>
      </p:sp>
    </p:spTree>
    <p:extLst>
      <p:ext uri="{BB962C8B-B14F-4D97-AF65-F5344CB8AC3E}">
        <p14:creationId xmlns:p14="http://schemas.microsoft.com/office/powerpoint/2010/main" val="29422993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R v R [1991] 3 WLR 767 House of Lords – rape and the </a:t>
            </a:r>
            <a:r>
              <a:rPr lang="en-GB" sz="2400"/>
              <a:t>marriage contract</a:t>
            </a:r>
            <a:br>
              <a:rPr lang="en-GB" sz="2400"/>
            </a:br>
            <a:endParaRPr lang="en-GB" sz="2400"/>
          </a:p>
        </p:txBody>
      </p:sp>
      <p:sp>
        <p:nvSpPr>
          <p:cNvPr id="3" name="Content Placeholder 2"/>
          <p:cNvSpPr>
            <a:spLocks noGrp="1"/>
          </p:cNvSpPr>
          <p:nvPr>
            <p:ph idx="1"/>
          </p:nvPr>
        </p:nvSpPr>
        <p:spPr>
          <a:xfrm>
            <a:off x="1103312" y="1112108"/>
            <a:ext cx="8946541" cy="5136291"/>
          </a:xfrm>
        </p:spPr>
        <p:txBody>
          <a:bodyPr>
            <a:normAutofit fontScale="62500" lnSpcReduction="20000"/>
          </a:bodyPr>
          <a:lstStyle/>
          <a:p>
            <a:endParaRPr lang="en-GB" dirty="0"/>
          </a:p>
          <a:p>
            <a:r>
              <a:rPr lang="en-GB" sz="2600" dirty="0"/>
              <a:t>The defendant was charged with the attempted rape of his wife. At the time of the offence the couple had separated although no formal legal separation existed and neither party had petitioned for a divorce.</a:t>
            </a:r>
          </a:p>
          <a:p>
            <a:r>
              <a:rPr lang="en-GB" sz="2600" dirty="0"/>
              <a:t>Held: The House of Lords overturned the matrimonial exception to rape. His conviction for rape was upheld.</a:t>
            </a:r>
          </a:p>
          <a:p>
            <a:r>
              <a:rPr lang="en-GB" sz="2600" dirty="0"/>
              <a:t>Lord Keith </a:t>
            </a:r>
          </a:p>
          <a:p>
            <a:r>
              <a:rPr lang="en-GB" sz="2600" dirty="0"/>
              <a:t>"It may be taken that the proposition was generally regarded as an accurate statement of the common law of England. The common law is, however, capable of evolving in the light of changing social, economic and cultural developments. Hale's proposition reflected the state of affairs in these respects at the time it was enunciated. Since then the status of women, and particularly of married women, has changed out of all recognition in various ways which are very familiar and upon which it is unnecessary to go into detail. Apart from property matters and the availability of matrimonial remedies, one of the most important changes is that marriage is in modern times regarded as a partnership of equals, and no longer one in which the wife must be the subservient chattel of the husband. Hale's proposition involves that by marriage a wife gives her irrevocable consent to sexual intercourse with her husband under all circumstances and irrespective of the state of her health or how she happens to be feeling at the time. In modern times any reasonable person must regard that conception as quite unacceptable."</a:t>
            </a:r>
          </a:p>
        </p:txBody>
      </p:sp>
    </p:spTree>
    <p:extLst>
      <p:ext uri="{BB962C8B-B14F-4D97-AF65-F5344CB8AC3E}">
        <p14:creationId xmlns:p14="http://schemas.microsoft.com/office/powerpoint/2010/main" val="15177462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t>Seminar: R v Dudley and Stephens 1884;</a:t>
            </a:r>
            <a:r>
              <a:rPr lang="EN-GB" sz="3200">
                <a:solidFill>
                  <a:schemeClr val="tx1"/>
                </a:solidFill>
              </a:rPr>
              <a:t>[1875] 14 QBD 273</a:t>
            </a:r>
            <a:endParaRPr lang="EN-US" sz="3200">
              <a:solidFill>
                <a:schemeClr val="tx1"/>
              </a:solidFill>
            </a:endParaRPr>
          </a:p>
          <a:p>
            <a:r>
              <a:rPr lang="EN-GB" sz="3200"/>
              <a:t> Donoghue v Stevenson </a:t>
            </a:r>
            <a:r>
              <a:rPr lang="EN-GB" sz="3200">
                <a:solidFill>
                  <a:schemeClr val="tx1"/>
                </a:solidFill>
              </a:rPr>
              <a:t>[1932] AC 562</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6111" y="2321719"/>
            <a:ext cx="5465931" cy="3657600"/>
          </a:xfr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32884" y="2085473"/>
            <a:ext cx="3617950" cy="4362595"/>
          </a:xfrm>
          <a:prstGeom prst="rect">
            <a:avLst/>
          </a:prstGeom>
        </p:spPr>
      </p:pic>
    </p:spTree>
    <p:extLst>
      <p:ext uri="{BB962C8B-B14F-4D97-AF65-F5344CB8AC3E}">
        <p14:creationId xmlns:p14="http://schemas.microsoft.com/office/powerpoint/2010/main" val="34752937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TotalTime>
  <Words>3625</Words>
  <Application>Microsoft Office PowerPoint</Application>
  <PresentationFormat>Widescreen</PresentationFormat>
  <Paragraphs>171</Paragraphs>
  <Slides>38</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Century Gothic</vt:lpstr>
      <vt:lpstr>Wingdings 3</vt:lpstr>
      <vt:lpstr>Ion</vt:lpstr>
      <vt:lpstr>Worlds of Law : 2</vt:lpstr>
      <vt:lpstr>Source of authority of law</vt:lpstr>
      <vt:lpstr>Forms of legal system</vt:lpstr>
      <vt:lpstr>PowerPoint Presentation</vt:lpstr>
      <vt:lpstr>Definitional problems…</vt:lpstr>
      <vt:lpstr>PowerPoint Presentation</vt:lpstr>
      <vt:lpstr>Civil law systems</vt:lpstr>
      <vt:lpstr>PowerPoint Presentation</vt:lpstr>
      <vt:lpstr>The Twelve Tables - The earliest attempt by the Romans to create a code of law was the Laws of the Twelve Tables. A commission of ten men (Decemviri) was appointed (c. 455 B.C.) to draw up a code of law binding on both patrician and plebeian and which consuls would have to enforce. The commission produced enough statutes  to fill ten bronze tablets. The plebeians were dissatisfied  and so a second commission of ten was therefore appointed (450 B.C.) and two additional tablets were added</vt:lpstr>
      <vt:lpstr>Codex Justinianus</vt:lpstr>
      <vt:lpstr>...</vt:lpstr>
      <vt:lpstr>PowerPoint Presentation</vt:lpstr>
      <vt:lpstr>Codex Justinianus</vt:lpstr>
      <vt:lpstr>McNeill, T. (1998) 'Women in Postwar France' in Communiqué online http://eserve.org.uk/tmc/ [Accessed 03/02/2017] - despite political emancipation with women given the vote in 1945, studies show that social, economic and sexual emancipation did not accompany this at the time</vt:lpstr>
      <vt:lpstr>Example of revision of French Code Civil - see Louisiana LRev Volume 38|Number 3 Spring 1978 'Recent Revisions of the French Civil Code' Bernard Audi</vt:lpstr>
      <vt:lpstr>Case Law in a Legal System Without Binding Precedent: The French Example https://cgc.law.stanford.edu/commentaries/17-laurent-cohen-tanugi/</vt:lpstr>
      <vt:lpstr>Sources of Law</vt:lpstr>
      <vt:lpstr>European Law - Modern legal tensions UK/Europe:</vt:lpstr>
      <vt:lpstr>PowerPoint Presentation</vt:lpstr>
      <vt:lpstr>PowerPoint Presentation</vt:lpstr>
      <vt:lpstr>Common law system</vt:lpstr>
      <vt:lpstr>The English Reports – a sample case http://www.commonlii.org/uk/cases/EngR/</vt:lpstr>
      <vt:lpstr>George Barrington</vt:lpstr>
      <vt:lpstr>Attributed with saying of transportation 'we left our country for our country's good'...One account states that on the voyage out to Botany Bay a conspiracy was hatched by the convicts on board to seize the ship. Barrington disclosed the plot to the captain, and the latter, on reaching New South Wales, reported him favourably to the authorities, with the result that in 1792 Barrington obtained a warrant of emancipation (the first issued), becoming subsequently superintendent of convicts and later high constable of Parramatta  </vt:lpstr>
      <vt:lpstr>Magna Carta 1215 – an early source</vt:lpstr>
      <vt:lpstr>Magna Carta:  Although Magna Carta contained 63 clauses when it was first granted, only three of those clauses remain part of English law. One defends the liberties and rights of the English Church, another confirms the liberties and customs of London and other towns, but the third is the most famous:  </vt:lpstr>
      <vt:lpstr> Law, Church and State – Common law and Ecclesiastical Law  http://www.bbc.co.uk/history/british/middle_ages/henryii_law_01.shtml</vt:lpstr>
      <vt:lpstr>Divine and Earthly…</vt:lpstr>
      <vt:lpstr>PowerPoint Presentation</vt:lpstr>
      <vt:lpstr>Assize courts – from ordeal to jury</vt:lpstr>
      <vt:lpstr>PowerPoint Presentation</vt:lpstr>
      <vt:lpstr>PowerPoint Presentation</vt:lpstr>
      <vt:lpstr>PowerPoint Presentation</vt:lpstr>
      <vt:lpstr>PowerPoint Presentation</vt:lpstr>
      <vt:lpstr>PowerPoint Presentation</vt:lpstr>
      <vt:lpstr>PowerPoint Presentation</vt:lpstr>
      <vt:lpstr>R v R [1991] 3 WLR 767 House of Lords – rape and the marriage contract </vt:lpstr>
      <vt:lpstr>Seminar: R v Dudley and Stephens 1884;[1875] 14 QBD 273  Donoghue v Stevenson [1932] AC 562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Worlds of Law : 2</dc:title>
  <cp:lastModifiedBy>Melanie Williams</cp:lastModifiedBy>
  <cp:revision>8</cp:revision>
  <dcterms:modified xsi:type="dcterms:W3CDTF">2017-02-08T10:20:19Z</dcterms:modified>
</cp:coreProperties>
</file>