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BB0A5"/>
    <a:srgbClr val="E9A23B"/>
    <a:srgbClr val="7CD0F2"/>
    <a:srgbClr val="A1A1A1"/>
    <a:srgbClr val="C1CCC8"/>
    <a:srgbClr val="8CD4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71014" autoAdjust="0"/>
  </p:normalViewPr>
  <p:slideViewPr>
    <p:cSldViewPr snapToGrid="0" snapToObjects="1">
      <p:cViewPr varScale="1">
        <p:scale>
          <a:sx n="62" d="100"/>
          <a:sy n="62" d="100"/>
        </p:scale>
        <p:origin x="114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338749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My talk centres on using communication as an important professional skill within health and social care. 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US" dirty="0"/>
              <a:t>I will tell you why communication is necessary, how to do it practically, and I will talk of a communication model, which is designed in the logical sequence. </a:t>
            </a:r>
            <a:endParaRPr lang="en-GB" dirty="0"/>
          </a:p>
          <a:p>
            <a:endParaRPr lang="en-GB" dirty="0"/>
          </a:p>
          <a:p>
            <a:r>
              <a:rPr lang="en-US" dirty="0"/>
              <a:t>Effective and safe care and</a:t>
            </a:r>
            <a:r>
              <a:rPr lang="en-GB" dirty="0"/>
              <a:t> working </a:t>
            </a:r>
            <a:r>
              <a:rPr lang="en-US" dirty="0"/>
              <a:t> professionally relies on good communication skills</a:t>
            </a:r>
            <a:r>
              <a:rPr lang="en-GB" dirty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Communication is a process that involves both verbal and non-verbal ways to help exchange information. 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US" dirty="0"/>
              <a:t>It does not just involve speaking and listening, it involves interpretation, response and shared understanding.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US" dirty="0"/>
              <a:t> Communication in health and social care should be clear, accurate and be empathetic and minimise risks and meet needs.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US" dirty="0"/>
              <a:t> Miscommunication has the potential to affect safety, damage trust, and cause errors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  <a:p>
            <a:r>
              <a:rPr lang="en-US" dirty="0"/>
              <a:t> The focus on communication is emphasized because it is a two-way exchange that involves participation by both the sender and the receiver of the message (Kourkouta and Papathanasiou, 2014).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Patients' outcomes are directly affected by effective communication. </a:t>
            </a:r>
            <a:endParaRPr lang="en-GB" dirty="0"/>
          </a:p>
          <a:p>
            <a:endParaRPr lang="en-GB" dirty="0"/>
          </a:p>
          <a:p>
            <a:r>
              <a:rPr lang="en-US" dirty="0"/>
              <a:t>There are many instances in the literature of errors and safety events due to poor communication between providers.</a:t>
            </a:r>
            <a:endParaRPr lang="en-GB" dirty="0"/>
          </a:p>
          <a:p>
            <a:endParaRPr lang="en-GB" dirty="0"/>
          </a:p>
          <a:p>
            <a:r>
              <a:rPr lang="en-US" dirty="0"/>
              <a:t> All health and social care workers have to relate to patients, families and colleagues when the situation is stressful, complex and time challenged. 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US" dirty="0"/>
              <a:t>Good communication fosters rapport, helps make decisions and demonstrates patient autonomy. </a:t>
            </a:r>
            <a:endParaRPr lang="en-GB" dirty="0"/>
          </a:p>
          <a:p>
            <a:endParaRPr lang="en-GB" dirty="0"/>
          </a:p>
          <a:p>
            <a:r>
              <a:rPr lang="en-US" dirty="0"/>
              <a:t>It also supports collaborative working throughout various disciplines, care plans and handover of tasks and information require joint understanding.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US" dirty="0"/>
              <a:t> Likewise poor communication can cause misunderstandings, missed care tasks, dissatisfaction amongst service users and staff (Leonard, Graham and Bonacum, 2004).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One of the best examples of communication in practice is in an acute care ward during shift change – often that is when things go wrong. When reporting at the end of a shift, a nurse should give the next nurse team members an update on each patient's condition. </a:t>
            </a:r>
            <a:endParaRPr lang="en-GB" dirty="0"/>
          </a:p>
          <a:p>
            <a:endParaRPr lang="en-GB" dirty="0"/>
          </a:p>
          <a:p>
            <a:r>
              <a:rPr lang="en-US" dirty="0"/>
              <a:t>A structured means of communication minimises our risk of ignoring someone.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US" dirty="0"/>
              <a:t> Handovers in my placement included short statements of clinical observation, care interventions and concerns that were outstanding. 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US" dirty="0"/>
              <a:t>This allowed for fewer repetitions and prioritisation of activities and continuity of care. </a:t>
            </a:r>
            <a:endParaRPr lang="en-GB" dirty="0"/>
          </a:p>
          <a:p>
            <a:endParaRPr lang="en-GB" dirty="0"/>
          </a:p>
          <a:p>
            <a:r>
              <a:rPr lang="en-US" dirty="0"/>
              <a:t>Patients felt more at ease when staff members w</a:t>
            </a:r>
            <a:r>
              <a:rPr lang="en-GB" dirty="0"/>
              <a:t>ere</a:t>
            </a:r>
            <a:r>
              <a:rPr lang="en-US" dirty="0"/>
              <a:t> well co-ordinated and knowledgeable about their needs.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US" dirty="0"/>
              <a:t> It's one example of how communication helps to ensure continuity and decrease risk when passing on responsibility (Chien et al., 2022).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For the sake of clarity I'll be talking about SBAR, or Situation, Background, Assessment, and Recommendation. </a:t>
            </a:r>
            <a:endParaRPr lang="en-GB" dirty="0"/>
          </a:p>
          <a:p>
            <a:endParaRPr lang="en-GB" dirty="0"/>
          </a:p>
          <a:p>
            <a:r>
              <a:rPr lang="en-US" dirty="0"/>
              <a:t>SBAR is a system for clinical communication which uses a standardised framework. It has been used in high risk fields (US Navy) and has been modified for health care (NHS England, 2017).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US" dirty="0"/>
              <a:t> 'Situation' is the summary of the current concern, </a:t>
            </a:r>
            <a:endParaRPr lang="en-GB" dirty="0"/>
          </a:p>
          <a:p>
            <a:endParaRPr lang="en-GB" dirty="0"/>
          </a:p>
          <a:p>
            <a:r>
              <a:rPr lang="en-US" dirty="0"/>
              <a:t>'Background' is the context and give relevant background to customers, 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US" dirty="0"/>
              <a:t>'Assessment' is the clinical judgement, </a:t>
            </a:r>
            <a:endParaRPr lang="en-GB" dirty="0"/>
          </a:p>
          <a:p>
            <a:endParaRPr lang="en-GB" dirty="0"/>
          </a:p>
          <a:p>
            <a:r>
              <a:rPr lang="en-US" dirty="0"/>
              <a:t>and 'Recommendation' is the suggested next step.</a:t>
            </a:r>
            <a:endParaRPr lang="en-GB" dirty="0"/>
          </a:p>
          <a:p>
            <a:r>
              <a:rPr lang="en-US" dirty="0"/>
              <a:t> By using the S.B.A.R. approach, cognitive burden is minimised, expectations are set and there is no scope for missing out on important information.</a:t>
            </a:r>
            <a:endParaRPr lang="en-GB" dirty="0"/>
          </a:p>
          <a:p>
            <a:endParaRPr lang="en-GB" dirty="0"/>
          </a:p>
          <a:p>
            <a:r>
              <a:rPr lang="en-US" dirty="0"/>
              <a:t> Using SBAR in practice can enhance the quality of handovers and interprofessional consultation and escalation of concerns with better results, especially during time sensitive scenarios.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 feel I am a clear communicator because I can expound on my priorities for care respectfully and accurately.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US" dirty="0"/>
              <a:t> I do know that I could use some active listening improvement particularly in busy clinical environments where there are lots of interruptions. 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US" dirty="0"/>
              <a:t>Use an action plan to take part in a communication skills workshop, using listening strategies and develop reflective logs to analyse an interaction. 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US" dirty="0"/>
              <a:t>Reflection is used to maintain self-awareness and continually adapt to communication style.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US" dirty="0"/>
              <a:t> With a solid foundation in this area, I can improve my ability to effectively communicate with others, as well as contribute to the smooth coordination within my team and positively impact the patient experience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US" dirty="0"/>
              <a:t> (Tennant, Butler and Long, 2023).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Finally, communicating is an essential skill in health and social care which helps ensure safety, team working and person-centred practice. </a:t>
            </a:r>
            <a:endParaRPr lang="en-GB" dirty="0"/>
          </a:p>
          <a:p>
            <a:endParaRPr lang="en-GB" dirty="0"/>
          </a:p>
          <a:p>
            <a:r>
              <a:rPr lang="en-US" dirty="0"/>
              <a:t>The SBAR model is an example of a structure which minimizes ambiguity and facilitates continuity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US" dirty="0"/>
              <a:t>My own example relating to shift handoff highlighted that structured communication functions in real world care. </a:t>
            </a:r>
            <a:endParaRPr lang="en-GB" dirty="0"/>
          </a:p>
          <a:p>
            <a:endParaRPr lang="en-GB" dirty="0"/>
          </a:p>
          <a:p>
            <a:r>
              <a:rPr lang="en-US" dirty="0"/>
              <a:t>Ongoing self-reflection and development will enhance my communicative skills and employability. </a:t>
            </a:r>
            <a:endParaRPr lang="en-GB" dirty="0"/>
          </a:p>
          <a:p>
            <a:endParaRPr lang="en-GB" dirty="0"/>
          </a:p>
          <a:p>
            <a:r>
              <a:rPr lang="en-US" dirty="0"/>
              <a:t>Thank you</a:t>
            </a: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E3B4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903720" y="0"/>
            <a:ext cx="5287975" cy="6858000"/>
          </a:xfrm>
          <a:prstGeom prst="rect">
            <a:avLst/>
          </a:prstGeom>
          <a:solidFill>
            <a:srgbClr val="0A2A30"/>
          </a:solidFill>
          <a:ln/>
        </p:spPr>
      </p:sp>
      <p:sp>
        <p:nvSpPr>
          <p:cNvPr id="3" name="Shape 1"/>
          <p:cNvSpPr/>
          <p:nvPr/>
        </p:nvSpPr>
        <p:spPr>
          <a:xfrm>
            <a:off x="822960" y="960120"/>
            <a:ext cx="201168" cy="201168"/>
          </a:xfrm>
          <a:prstGeom prst="ellipse">
            <a:avLst/>
          </a:prstGeom>
          <a:solidFill>
            <a:srgbClr val="E9A23B"/>
          </a:solidFill>
          <a:ln/>
        </p:spPr>
      </p:sp>
      <p:sp>
        <p:nvSpPr>
          <p:cNvPr id="4" name="Shape 2"/>
          <p:cNvSpPr/>
          <p:nvPr/>
        </p:nvSpPr>
        <p:spPr>
          <a:xfrm>
            <a:off x="1170432" y="960120"/>
            <a:ext cx="201168" cy="201168"/>
          </a:xfrm>
          <a:prstGeom prst="ellipse">
            <a:avLst/>
          </a:prstGeom>
          <a:solidFill>
            <a:srgbClr val="2BA59C"/>
          </a:solidFill>
          <a:ln/>
        </p:spPr>
      </p:sp>
      <p:sp>
        <p:nvSpPr>
          <p:cNvPr id="5" name="Shape 3"/>
          <p:cNvSpPr/>
          <p:nvPr/>
        </p:nvSpPr>
        <p:spPr>
          <a:xfrm>
            <a:off x="1517904" y="960120"/>
            <a:ext cx="201168" cy="201168"/>
          </a:xfrm>
          <a:prstGeom prst="ellipse">
            <a:avLst/>
          </a:prstGeom>
          <a:solidFill>
            <a:srgbClr val="0E7C86"/>
          </a:solidFill>
          <a:ln/>
        </p:spPr>
      </p:sp>
      <p:sp>
        <p:nvSpPr>
          <p:cNvPr id="6" name="Text 4"/>
          <p:cNvSpPr/>
          <p:nvPr/>
        </p:nvSpPr>
        <p:spPr>
          <a:xfrm>
            <a:off x="822960" y="1417320"/>
            <a:ext cx="5760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kern="0" spc="200" dirty="0">
                <a:solidFill>
                  <a:srgbClr val="E9A23B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SELF-AWARENESS PRESENTATION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822960" y="1828800"/>
            <a:ext cx="585216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Communication in Health and Social Care</a:t>
            </a:r>
            <a:endParaRPr lang="en-US" sz="4000" dirty="0"/>
          </a:p>
        </p:txBody>
      </p:sp>
      <p:sp>
        <p:nvSpPr>
          <p:cNvPr id="8" name="Shape 6"/>
          <p:cNvSpPr/>
          <p:nvPr/>
        </p:nvSpPr>
        <p:spPr>
          <a:xfrm>
            <a:off x="822960" y="3977640"/>
            <a:ext cx="5669280" cy="1874520"/>
          </a:xfrm>
          <a:prstGeom prst="roundRect">
            <a:avLst>
              <a:gd name="adj" fmla="val 5854"/>
            </a:avLst>
          </a:prstGeom>
          <a:solidFill>
            <a:srgbClr val="0A2A30"/>
          </a:solidFill>
          <a:ln w="12700">
            <a:solidFill>
              <a:srgbClr val="0E7C86"/>
            </a:solidFill>
            <a:prstDash val="solid"/>
          </a:ln>
          <a:effectLst>
            <a:outerShdw blurRad="101600" dist="38100" dir="5400000" algn="bl" rotWithShape="0">
              <a:srgbClr val="0A2A30">
                <a:alpha val="25000"/>
              </a:srgbClr>
            </a:outerShdw>
          </a:effectLst>
        </p:spPr>
      </p:sp>
      <p:sp>
        <p:nvSpPr>
          <p:cNvPr id="9" name="Text 7"/>
          <p:cNvSpPr/>
          <p:nvPr/>
        </p:nvSpPr>
        <p:spPr>
          <a:xfrm>
            <a:off x="1097280" y="4160520"/>
            <a:ext cx="5120640" cy="1508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spcAft>
                <a:spcPts val="600"/>
              </a:spcAft>
              <a:buNone/>
            </a:pPr>
            <a:r>
              <a:rPr lang="en-GB" sz="17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Mehvish Ahmed ( 2513708)</a:t>
            </a:r>
            <a:endParaRPr lang="en-US" sz="1700" dirty="0"/>
          </a:p>
          <a:p>
            <a:pPr marL="0" indent="0">
              <a:lnSpc>
                <a:spcPct val="125000"/>
              </a:lnSpc>
              <a:spcAft>
                <a:spcPts val="600"/>
              </a:spcAft>
              <a:buNone/>
            </a:pPr>
            <a:r>
              <a:rPr lang="en-US" sz="1400" dirty="0">
                <a:solidFill>
                  <a:srgbClr val="CFE6E8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Module: Professional Development within Health &amp; Social Care (LCHS4009)</a:t>
            </a:r>
            <a:endParaRPr lang="en-US" sz="1700" dirty="0"/>
          </a:p>
        </p:txBody>
      </p:sp>
      <p:sp>
        <p:nvSpPr>
          <p:cNvPr id="10" name="Shape 8"/>
          <p:cNvSpPr/>
          <p:nvPr/>
        </p:nvSpPr>
        <p:spPr>
          <a:xfrm>
            <a:off x="6995160" y="960120"/>
            <a:ext cx="5029200" cy="4892040"/>
          </a:xfrm>
          <a:prstGeom prst="roundRect">
            <a:avLst>
              <a:gd name="adj" fmla="val 3644"/>
            </a:avLst>
          </a:prstGeom>
          <a:solidFill>
            <a:srgbClr val="FFFFFF"/>
          </a:solidFill>
          <a:ln/>
          <a:effectLst>
            <a:outerShdw blurRad="177800" dist="63500" dir="5400000" algn="bl" rotWithShape="0">
              <a:srgbClr val="0A2A30">
                <a:alpha val="22000"/>
              </a:srgbClr>
            </a:outerShdw>
          </a:effectLst>
        </p:spPr>
      </p:sp>
      <p:pic>
        <p:nvPicPr>
          <p:cNvPr id="11" name="Image 0" descr="images/image1.jpe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117596" y="1052802"/>
            <a:ext cx="4773168" cy="46908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822960" y="548640"/>
            <a:ext cx="5669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1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1554480" y="548640"/>
            <a:ext cx="73152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What is Communication?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822960" y="1783080"/>
            <a:ext cx="5486400" cy="1502561"/>
          </a:xfrm>
          <a:prstGeom prst="roundRect">
            <a:avLst>
              <a:gd name="adj" fmla="val 5000"/>
            </a:avLst>
          </a:prstGeom>
          <a:solidFill>
            <a:srgbClr val="8CD4EA"/>
          </a:solidFill>
          <a:ln/>
          <a:effectLst>
            <a:outerShdw blurRad="101600" dist="38100" dir="5400000" algn="bl" rotWithShape="0">
              <a:srgbClr val="0A2A30">
                <a:alpha val="12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1078992" y="2596896"/>
            <a:ext cx="201168" cy="201168"/>
          </a:xfrm>
          <a:prstGeom prst="ellipse">
            <a:avLst/>
          </a:prstGeom>
          <a:solidFill>
            <a:srgbClr val="E9A23B"/>
          </a:solidFill>
          <a:ln/>
        </p:spPr>
      </p:sp>
      <p:sp>
        <p:nvSpPr>
          <p:cNvPr id="7" name="Text 5"/>
          <p:cNvSpPr/>
          <p:nvPr/>
        </p:nvSpPr>
        <p:spPr>
          <a:xfrm>
            <a:off x="1463040" y="1892808"/>
            <a:ext cx="4572000" cy="160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2000"/>
              </a:lnSpc>
              <a:buNone/>
            </a:pPr>
            <a:r>
              <a:rPr lang="en-US" sz="1500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exchange of information between individuals through a common system of symbols, signs, or behaviour (Kourkouta and Papathanasiou, 2014)</a:t>
            </a:r>
            <a:endParaRPr lang="en-US" sz="1500" dirty="0"/>
          </a:p>
        </p:txBody>
      </p:sp>
      <p:sp>
        <p:nvSpPr>
          <p:cNvPr id="8" name="Shape 6"/>
          <p:cNvSpPr/>
          <p:nvPr/>
        </p:nvSpPr>
        <p:spPr>
          <a:xfrm>
            <a:off x="822960" y="3495959"/>
            <a:ext cx="5486400" cy="868680"/>
          </a:xfrm>
          <a:prstGeom prst="roundRect">
            <a:avLst>
              <a:gd name="adj" fmla="val 10526"/>
            </a:avLst>
          </a:prstGeom>
          <a:solidFill>
            <a:srgbClr val="8CD4EA"/>
          </a:solidFill>
          <a:ln/>
          <a:effectLst>
            <a:outerShdw blurRad="101600" dist="38100" dir="5400000" algn="bl" rotWithShape="0">
              <a:srgbClr val="0A2A30">
                <a:alpha val="12000"/>
              </a:srgbClr>
            </a:outerShdw>
          </a:effectLst>
        </p:spPr>
      </p:sp>
      <p:sp>
        <p:nvSpPr>
          <p:cNvPr id="9" name="Shape 7"/>
          <p:cNvSpPr/>
          <p:nvPr/>
        </p:nvSpPr>
        <p:spPr>
          <a:xfrm>
            <a:off x="1078992" y="3845207"/>
            <a:ext cx="201168" cy="201168"/>
          </a:xfrm>
          <a:prstGeom prst="ellipse">
            <a:avLst/>
          </a:prstGeom>
          <a:solidFill>
            <a:srgbClr val="E9A23B"/>
          </a:solidFill>
          <a:ln/>
        </p:spPr>
      </p:sp>
      <p:sp>
        <p:nvSpPr>
          <p:cNvPr id="10" name="Text 8"/>
          <p:cNvSpPr/>
          <p:nvPr/>
        </p:nvSpPr>
        <p:spPr>
          <a:xfrm>
            <a:off x="1463040" y="3621179"/>
            <a:ext cx="4572000" cy="649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2000"/>
              </a:lnSpc>
              <a:buNone/>
            </a:pPr>
            <a:r>
              <a:rPr lang="en-US" sz="1500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Verbal and non-verbal components</a:t>
            </a:r>
            <a:endParaRPr lang="en-US" sz="1500" dirty="0"/>
          </a:p>
        </p:txBody>
      </p:sp>
      <p:sp>
        <p:nvSpPr>
          <p:cNvPr id="11" name="Shape 9"/>
          <p:cNvSpPr/>
          <p:nvPr/>
        </p:nvSpPr>
        <p:spPr>
          <a:xfrm>
            <a:off x="822960" y="4620671"/>
            <a:ext cx="5486400" cy="868680"/>
          </a:xfrm>
          <a:prstGeom prst="roundRect">
            <a:avLst>
              <a:gd name="adj" fmla="val 10526"/>
            </a:avLst>
          </a:prstGeom>
          <a:solidFill>
            <a:srgbClr val="8CD4EA"/>
          </a:solidFill>
          <a:ln/>
          <a:effectLst>
            <a:outerShdw blurRad="101600" dist="38100" dir="5400000" algn="bl" rotWithShape="0">
              <a:srgbClr val="0A2A30">
                <a:alpha val="12000"/>
              </a:srgbClr>
            </a:outerShdw>
          </a:effectLst>
        </p:spPr>
      </p:sp>
      <p:sp>
        <p:nvSpPr>
          <p:cNvPr id="12" name="Shape 10"/>
          <p:cNvSpPr/>
          <p:nvPr/>
        </p:nvSpPr>
        <p:spPr>
          <a:xfrm>
            <a:off x="1078992" y="4969919"/>
            <a:ext cx="201168" cy="201168"/>
          </a:xfrm>
          <a:prstGeom prst="ellipse">
            <a:avLst/>
          </a:prstGeom>
          <a:solidFill>
            <a:srgbClr val="E9A23B"/>
          </a:solidFill>
          <a:ln/>
        </p:spPr>
      </p:sp>
      <p:sp>
        <p:nvSpPr>
          <p:cNvPr id="13" name="Text 11"/>
          <p:cNvSpPr/>
          <p:nvPr/>
        </p:nvSpPr>
        <p:spPr>
          <a:xfrm>
            <a:off x="1463040" y="4745891"/>
            <a:ext cx="4572000" cy="649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2000"/>
              </a:lnSpc>
              <a:buNone/>
            </a:pPr>
            <a:r>
              <a:rPr lang="en-US" sz="1500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Two-way process with feedback</a:t>
            </a:r>
            <a:endParaRPr lang="en-US" sz="1500" dirty="0"/>
          </a:p>
        </p:txBody>
      </p:sp>
      <p:sp>
        <p:nvSpPr>
          <p:cNvPr id="14" name="Shape 12"/>
          <p:cNvSpPr/>
          <p:nvPr/>
        </p:nvSpPr>
        <p:spPr>
          <a:xfrm>
            <a:off x="6647687" y="1709928"/>
            <a:ext cx="5270509" cy="3282696"/>
          </a:xfrm>
          <a:prstGeom prst="roundRect">
            <a:avLst>
              <a:gd name="adj" fmla="val 5556"/>
            </a:avLst>
          </a:prstGeom>
          <a:solidFill>
            <a:srgbClr val="FFFFFF"/>
          </a:solidFill>
          <a:ln/>
          <a:effectLst>
            <a:outerShdw blurRad="177800" dist="63500" dir="5400000" algn="bl" rotWithShape="0">
              <a:srgbClr val="0A2A30">
                <a:alpha val="22000"/>
              </a:srgbClr>
            </a:outerShdw>
          </a:effectLst>
        </p:spPr>
      </p:sp>
      <p:pic>
        <p:nvPicPr>
          <p:cNvPr id="15" name="Image 0" descr="images/image2.jpe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720840" y="1783080"/>
            <a:ext cx="4983480" cy="2953512"/>
          </a:xfrm>
          <a:prstGeom prst="rect">
            <a:avLst/>
          </a:prstGeom>
        </p:spPr>
      </p:pic>
      <p:sp>
        <p:nvSpPr>
          <p:cNvPr id="16" name="Shape 13"/>
          <p:cNvSpPr/>
          <p:nvPr/>
        </p:nvSpPr>
        <p:spPr>
          <a:xfrm>
            <a:off x="6903720" y="5486397"/>
            <a:ext cx="457200" cy="457200"/>
          </a:xfrm>
          <a:prstGeom prst="ellipse">
            <a:avLst/>
          </a:prstGeom>
          <a:solidFill>
            <a:srgbClr val="0E7C86"/>
          </a:solidFill>
          <a:ln/>
        </p:spPr>
      </p:sp>
      <p:pic>
        <p:nvPicPr>
          <p:cNvPr id="17" name="Image 1" descr="icons/exchan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3448" y="5596125"/>
            <a:ext cx="237744" cy="237744"/>
          </a:xfrm>
          <a:prstGeom prst="rect">
            <a:avLst/>
          </a:prstGeom>
        </p:spPr>
      </p:pic>
      <p:sp>
        <p:nvSpPr>
          <p:cNvPr id="18" name="Text 14"/>
          <p:cNvSpPr/>
          <p:nvPr/>
        </p:nvSpPr>
        <p:spPr>
          <a:xfrm>
            <a:off x="7571232" y="5426964"/>
            <a:ext cx="42062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5C6B72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 shared exchange of meaning between sender and receiver.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822960" y="548640"/>
            <a:ext cx="5669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2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1554480" y="548640"/>
            <a:ext cx="100584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Why Communication Matters in Health &amp; Social Care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749808" y="1709928"/>
            <a:ext cx="4718304" cy="4306824"/>
          </a:xfrm>
          <a:prstGeom prst="roundRect">
            <a:avLst>
              <a:gd name="adj" fmla="val 3822"/>
            </a:avLst>
          </a:prstGeom>
          <a:solidFill>
            <a:srgbClr val="FFFFFF"/>
          </a:solidFill>
          <a:ln/>
          <a:effectLst>
            <a:outerShdw blurRad="177800" dist="63500" dir="5400000" algn="bl" rotWithShape="0">
              <a:srgbClr val="0A2A30">
                <a:alpha val="22000"/>
              </a:srgbClr>
            </a:outerShdw>
          </a:effectLst>
        </p:spPr>
      </p:sp>
      <p:pic>
        <p:nvPicPr>
          <p:cNvPr id="6" name="Image 0" descr="images/image3.jpe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22960" y="1783080"/>
            <a:ext cx="4572000" cy="4160520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5806440" y="1874520"/>
            <a:ext cx="5897880" cy="896112"/>
          </a:xfrm>
          <a:prstGeom prst="roundRect">
            <a:avLst>
              <a:gd name="adj" fmla="val 10204"/>
            </a:avLst>
          </a:prstGeom>
          <a:solidFill>
            <a:srgbClr val="CBB0A5"/>
          </a:solidFill>
          <a:ln/>
          <a:effectLst>
            <a:outerShdw blurRad="88900" dist="25400" dir="5400000" algn="bl" rotWithShape="0">
              <a:srgbClr val="0A2A30">
                <a:alpha val="12000"/>
              </a:srgbClr>
            </a:outerShdw>
          </a:effectLst>
        </p:spPr>
      </p:sp>
      <p:sp>
        <p:nvSpPr>
          <p:cNvPr id="8" name="Shape 5"/>
          <p:cNvSpPr/>
          <p:nvPr/>
        </p:nvSpPr>
        <p:spPr>
          <a:xfrm>
            <a:off x="6007608" y="2039112"/>
            <a:ext cx="566928" cy="566928"/>
          </a:xfrm>
          <a:prstGeom prst="ellipse">
            <a:avLst/>
          </a:prstGeom>
          <a:solidFill>
            <a:srgbClr val="0E7C86"/>
          </a:solidFill>
          <a:ln/>
          <a:effectLst>
            <a:outerShdw blurRad="76200" dist="25400" dir="5400000" algn="bl" rotWithShape="0">
              <a:srgbClr val="0A2A30">
                <a:alpha val="20000"/>
              </a:srgbClr>
            </a:outerShdw>
          </a:effectLst>
        </p:spPr>
      </p:sp>
      <p:pic>
        <p:nvPicPr>
          <p:cNvPr id="9" name="Image 1" descr="icons/shiel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9340" y="2180844"/>
            <a:ext cx="283464" cy="283464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6812280" y="1965960"/>
            <a:ext cx="470916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1550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Enhances patient safety and care quality</a:t>
            </a:r>
            <a:endParaRPr lang="en-US" sz="1550" dirty="0"/>
          </a:p>
        </p:txBody>
      </p:sp>
      <p:sp>
        <p:nvSpPr>
          <p:cNvPr id="11" name="Shape 7"/>
          <p:cNvSpPr/>
          <p:nvPr/>
        </p:nvSpPr>
        <p:spPr>
          <a:xfrm>
            <a:off x="5806440" y="2971800"/>
            <a:ext cx="5897880" cy="896112"/>
          </a:xfrm>
          <a:prstGeom prst="roundRect">
            <a:avLst>
              <a:gd name="adj" fmla="val 10204"/>
            </a:avLst>
          </a:prstGeom>
          <a:solidFill>
            <a:srgbClr val="CBB0A5"/>
          </a:solidFill>
          <a:ln/>
          <a:effectLst>
            <a:outerShdw blurRad="88900" dist="25400" dir="5400000" algn="bl" rotWithShape="0">
              <a:srgbClr val="0A2A30">
                <a:alpha val="12000"/>
              </a:srgbClr>
            </a:outerShdw>
          </a:effectLst>
        </p:spPr>
      </p:sp>
      <p:sp>
        <p:nvSpPr>
          <p:cNvPr id="12" name="Shape 8"/>
          <p:cNvSpPr/>
          <p:nvPr/>
        </p:nvSpPr>
        <p:spPr>
          <a:xfrm>
            <a:off x="6007608" y="3136392"/>
            <a:ext cx="566928" cy="566928"/>
          </a:xfrm>
          <a:prstGeom prst="ellipse">
            <a:avLst/>
          </a:prstGeom>
          <a:solidFill>
            <a:srgbClr val="E9A23B"/>
          </a:solidFill>
          <a:ln/>
          <a:effectLst>
            <a:outerShdw blurRad="76200" dist="25400" dir="5400000" algn="bl" rotWithShape="0">
              <a:srgbClr val="0A2A30">
                <a:alpha val="20000"/>
              </a:srgbClr>
            </a:outerShdw>
          </a:effectLst>
        </p:spPr>
      </p:sp>
      <p:pic>
        <p:nvPicPr>
          <p:cNvPr id="13" name="Image 2" descr="icons/heart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9340" y="3278124"/>
            <a:ext cx="283464" cy="283464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6812280" y="3063240"/>
            <a:ext cx="470916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1550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Supports empathy and respect</a:t>
            </a:r>
            <a:endParaRPr lang="en-US" sz="1550" dirty="0"/>
          </a:p>
        </p:txBody>
      </p:sp>
      <p:sp>
        <p:nvSpPr>
          <p:cNvPr id="15" name="Shape 10"/>
          <p:cNvSpPr/>
          <p:nvPr/>
        </p:nvSpPr>
        <p:spPr>
          <a:xfrm>
            <a:off x="5806440" y="4069080"/>
            <a:ext cx="5897880" cy="896112"/>
          </a:xfrm>
          <a:prstGeom prst="roundRect">
            <a:avLst>
              <a:gd name="adj" fmla="val 10204"/>
            </a:avLst>
          </a:prstGeom>
          <a:solidFill>
            <a:srgbClr val="CBB0A5"/>
          </a:solidFill>
          <a:ln/>
          <a:effectLst>
            <a:outerShdw blurRad="88900" dist="25400" dir="5400000" algn="bl" rotWithShape="0">
              <a:srgbClr val="0A2A30">
                <a:alpha val="12000"/>
              </a:srgbClr>
            </a:outerShdw>
          </a:effectLst>
        </p:spPr>
      </p:sp>
      <p:sp>
        <p:nvSpPr>
          <p:cNvPr id="16" name="Shape 11"/>
          <p:cNvSpPr/>
          <p:nvPr/>
        </p:nvSpPr>
        <p:spPr>
          <a:xfrm>
            <a:off x="6007608" y="4233672"/>
            <a:ext cx="566928" cy="566928"/>
          </a:xfrm>
          <a:prstGeom prst="ellipse">
            <a:avLst/>
          </a:prstGeom>
          <a:solidFill>
            <a:srgbClr val="2BA59C"/>
          </a:solidFill>
          <a:ln/>
          <a:effectLst>
            <a:outerShdw blurRad="76200" dist="25400" dir="5400000" algn="bl" rotWithShape="0">
              <a:srgbClr val="0A2A30">
                <a:alpha val="20000"/>
              </a:srgbClr>
            </a:outerShdw>
          </a:effectLst>
        </p:spPr>
      </p:sp>
      <p:pic>
        <p:nvPicPr>
          <p:cNvPr id="17" name="Image 3" descr="icons/users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49340" y="4375404"/>
            <a:ext cx="283464" cy="283464"/>
          </a:xfrm>
          <a:prstGeom prst="rect">
            <a:avLst/>
          </a:prstGeom>
        </p:spPr>
      </p:pic>
      <p:sp>
        <p:nvSpPr>
          <p:cNvPr id="18" name="Text 12"/>
          <p:cNvSpPr/>
          <p:nvPr/>
        </p:nvSpPr>
        <p:spPr>
          <a:xfrm>
            <a:off x="6812280" y="4160520"/>
            <a:ext cx="470916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1550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Enables teamwork and coordination</a:t>
            </a:r>
            <a:endParaRPr lang="en-US" sz="1550" dirty="0"/>
          </a:p>
        </p:txBody>
      </p:sp>
      <p:sp>
        <p:nvSpPr>
          <p:cNvPr id="19" name="Shape 13"/>
          <p:cNvSpPr/>
          <p:nvPr/>
        </p:nvSpPr>
        <p:spPr>
          <a:xfrm>
            <a:off x="5806440" y="5166360"/>
            <a:ext cx="5897880" cy="896112"/>
          </a:xfrm>
          <a:prstGeom prst="roundRect">
            <a:avLst>
              <a:gd name="adj" fmla="val 10204"/>
            </a:avLst>
          </a:prstGeom>
          <a:solidFill>
            <a:srgbClr val="CBB0A5"/>
          </a:solidFill>
          <a:ln/>
          <a:effectLst>
            <a:outerShdw blurRad="88900" dist="25400" dir="5400000" algn="bl" rotWithShape="0">
              <a:srgbClr val="0A2A30">
                <a:alpha val="12000"/>
              </a:srgbClr>
            </a:outerShdw>
          </a:effectLst>
        </p:spPr>
      </p:sp>
      <p:sp>
        <p:nvSpPr>
          <p:cNvPr id="20" name="Shape 14"/>
          <p:cNvSpPr/>
          <p:nvPr/>
        </p:nvSpPr>
        <p:spPr>
          <a:xfrm>
            <a:off x="6007608" y="5330952"/>
            <a:ext cx="566928" cy="566928"/>
          </a:xfrm>
          <a:prstGeom prst="ellipse">
            <a:avLst/>
          </a:prstGeom>
          <a:solidFill>
            <a:srgbClr val="C56A3E"/>
          </a:solidFill>
          <a:ln/>
          <a:effectLst>
            <a:outerShdw blurRad="76200" dist="25400" dir="5400000" algn="bl" rotWithShape="0">
              <a:srgbClr val="0A2A30">
                <a:alpha val="20000"/>
              </a:srgbClr>
            </a:outerShdw>
          </a:effectLst>
        </p:spPr>
      </p:sp>
      <p:pic>
        <p:nvPicPr>
          <p:cNvPr id="21" name="Image 4" descr="icons/warning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40" y="5472684"/>
            <a:ext cx="283464" cy="283464"/>
          </a:xfrm>
          <a:prstGeom prst="rect">
            <a:avLst/>
          </a:prstGeom>
        </p:spPr>
      </p:pic>
      <p:sp>
        <p:nvSpPr>
          <p:cNvPr id="22" name="Text 15"/>
          <p:cNvSpPr/>
          <p:nvPr/>
        </p:nvSpPr>
        <p:spPr>
          <a:xfrm>
            <a:off x="6812280" y="5257800"/>
            <a:ext cx="470916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1550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Reduces errors and misunderstandings (Leonard, Graham and Bonacum, 2004)</a:t>
            </a:r>
            <a:endParaRPr lang="en-US" sz="15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822960" y="548640"/>
            <a:ext cx="5669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1554480" y="548640"/>
            <a:ext cx="100584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Communication in Practice: Practical Example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6967728" y="1709928"/>
            <a:ext cx="4809744" cy="4306824"/>
          </a:xfrm>
          <a:prstGeom prst="roundRect">
            <a:avLst>
              <a:gd name="adj" fmla="val 3822"/>
            </a:avLst>
          </a:prstGeom>
          <a:solidFill>
            <a:srgbClr val="FFFFFF"/>
          </a:solidFill>
          <a:ln/>
          <a:effectLst>
            <a:outerShdw blurRad="177800" dist="63500" dir="5400000" algn="bl" rotWithShape="0">
              <a:srgbClr val="0A2A30">
                <a:alpha val="22000"/>
              </a:srgbClr>
            </a:outerShdw>
          </a:effectLst>
        </p:spPr>
      </p:sp>
      <p:pic>
        <p:nvPicPr>
          <p:cNvPr id="6" name="Image 0" descr="images/image4.jpe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040880" y="1783080"/>
            <a:ext cx="4663440" cy="4160520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822960" y="1874520"/>
            <a:ext cx="5806440" cy="868680"/>
          </a:xfrm>
          <a:prstGeom prst="roundRect">
            <a:avLst>
              <a:gd name="adj" fmla="val 10526"/>
            </a:avLst>
          </a:prstGeom>
          <a:solidFill>
            <a:srgbClr val="C1CCC8"/>
          </a:solidFill>
          <a:ln/>
          <a:effectLst>
            <a:outerShdw blurRad="88900" dist="25400" dir="5400000" algn="bl" rotWithShape="0">
              <a:srgbClr val="0A2A30">
                <a:alpha val="12000"/>
              </a:srgbClr>
            </a:outerShdw>
          </a:effectLst>
        </p:spPr>
      </p:sp>
      <p:sp>
        <p:nvSpPr>
          <p:cNvPr id="8" name="Shape 5"/>
          <p:cNvSpPr/>
          <p:nvPr/>
        </p:nvSpPr>
        <p:spPr>
          <a:xfrm>
            <a:off x="1024128" y="1997964"/>
            <a:ext cx="621792" cy="621792"/>
          </a:xfrm>
          <a:prstGeom prst="roundRect">
            <a:avLst>
              <a:gd name="adj" fmla="val 17647"/>
            </a:avLst>
          </a:prstGeom>
          <a:solidFill>
            <a:srgbClr val="0E7C86"/>
          </a:solidFill>
          <a:ln/>
        </p:spPr>
      </p:sp>
      <p:sp>
        <p:nvSpPr>
          <p:cNvPr id="9" name="Text 6"/>
          <p:cNvSpPr/>
          <p:nvPr/>
        </p:nvSpPr>
        <p:spPr>
          <a:xfrm>
            <a:off x="1024128" y="1997964"/>
            <a:ext cx="621792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01</a:t>
            </a:r>
            <a:endParaRPr lang="en-US" sz="1800" dirty="0"/>
          </a:p>
        </p:txBody>
      </p:sp>
      <p:sp>
        <p:nvSpPr>
          <p:cNvPr id="10" name="Text 7"/>
          <p:cNvSpPr/>
          <p:nvPr/>
        </p:nvSpPr>
        <p:spPr>
          <a:xfrm>
            <a:off x="1847088" y="1984248"/>
            <a:ext cx="4572000" cy="649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550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Context: Shift handover in acute care ward.</a:t>
            </a:r>
            <a:endParaRPr lang="en-US" sz="1550" dirty="0"/>
          </a:p>
        </p:txBody>
      </p:sp>
      <p:sp>
        <p:nvSpPr>
          <p:cNvPr id="11" name="Shape 8"/>
          <p:cNvSpPr/>
          <p:nvPr/>
        </p:nvSpPr>
        <p:spPr>
          <a:xfrm>
            <a:off x="822960" y="2980944"/>
            <a:ext cx="5806440" cy="868680"/>
          </a:xfrm>
          <a:prstGeom prst="roundRect">
            <a:avLst>
              <a:gd name="adj" fmla="val 10526"/>
            </a:avLst>
          </a:prstGeom>
          <a:solidFill>
            <a:srgbClr val="C1CCC8"/>
          </a:solidFill>
          <a:ln/>
          <a:effectLst>
            <a:outerShdw blurRad="88900" dist="25400" dir="5400000" algn="bl" rotWithShape="0">
              <a:srgbClr val="0A2A30">
                <a:alpha val="12000"/>
              </a:srgbClr>
            </a:outerShdw>
          </a:effectLst>
        </p:spPr>
      </p:sp>
      <p:sp>
        <p:nvSpPr>
          <p:cNvPr id="12" name="Shape 9"/>
          <p:cNvSpPr/>
          <p:nvPr/>
        </p:nvSpPr>
        <p:spPr>
          <a:xfrm>
            <a:off x="1024128" y="3104388"/>
            <a:ext cx="621792" cy="621792"/>
          </a:xfrm>
          <a:prstGeom prst="roundRect">
            <a:avLst>
              <a:gd name="adj" fmla="val 17647"/>
            </a:avLst>
          </a:prstGeom>
          <a:solidFill>
            <a:srgbClr val="0E7C86"/>
          </a:solidFill>
          <a:ln/>
        </p:spPr>
      </p:sp>
      <p:sp>
        <p:nvSpPr>
          <p:cNvPr id="13" name="Text 10"/>
          <p:cNvSpPr/>
          <p:nvPr/>
        </p:nvSpPr>
        <p:spPr>
          <a:xfrm>
            <a:off x="1024128" y="3104388"/>
            <a:ext cx="621792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02</a:t>
            </a:r>
            <a:endParaRPr lang="en-US" sz="1800" dirty="0"/>
          </a:p>
        </p:txBody>
      </p:sp>
      <p:sp>
        <p:nvSpPr>
          <p:cNvPr id="14" name="Text 11"/>
          <p:cNvSpPr/>
          <p:nvPr/>
        </p:nvSpPr>
        <p:spPr>
          <a:xfrm>
            <a:off x="1847088" y="3090672"/>
            <a:ext cx="4572000" cy="649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550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Staff use structured format to ensure continuit</a:t>
            </a:r>
            <a:endParaRPr lang="en-US" sz="1550" dirty="0"/>
          </a:p>
        </p:txBody>
      </p:sp>
      <p:sp>
        <p:nvSpPr>
          <p:cNvPr id="15" name="Shape 12"/>
          <p:cNvSpPr/>
          <p:nvPr/>
        </p:nvSpPr>
        <p:spPr>
          <a:xfrm>
            <a:off x="822960" y="4087368"/>
            <a:ext cx="5806440" cy="1188720"/>
          </a:xfrm>
          <a:prstGeom prst="roundRect">
            <a:avLst>
              <a:gd name="adj" fmla="val 7692"/>
            </a:avLst>
          </a:prstGeom>
          <a:solidFill>
            <a:srgbClr val="C1CCC8"/>
          </a:solidFill>
          <a:ln/>
          <a:effectLst>
            <a:outerShdw blurRad="88900" dist="25400" dir="5400000" algn="bl" rotWithShape="0">
              <a:srgbClr val="0A2A30">
                <a:alpha val="12000"/>
              </a:srgbClr>
            </a:outerShdw>
          </a:effectLst>
        </p:spPr>
      </p:sp>
      <p:sp>
        <p:nvSpPr>
          <p:cNvPr id="16" name="Shape 13"/>
          <p:cNvSpPr/>
          <p:nvPr/>
        </p:nvSpPr>
        <p:spPr>
          <a:xfrm>
            <a:off x="1024128" y="4370832"/>
            <a:ext cx="621792" cy="621792"/>
          </a:xfrm>
          <a:prstGeom prst="roundRect">
            <a:avLst>
              <a:gd name="adj" fmla="val 17647"/>
            </a:avLst>
          </a:prstGeom>
          <a:solidFill>
            <a:srgbClr val="E9A23B"/>
          </a:solidFill>
          <a:ln/>
        </p:spPr>
      </p:sp>
      <p:sp>
        <p:nvSpPr>
          <p:cNvPr id="17" name="Text 14"/>
          <p:cNvSpPr/>
          <p:nvPr/>
        </p:nvSpPr>
        <p:spPr>
          <a:xfrm>
            <a:off x="1024128" y="4370832"/>
            <a:ext cx="621792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03</a:t>
            </a:r>
            <a:endParaRPr lang="en-US" sz="1800" dirty="0"/>
          </a:p>
        </p:txBody>
      </p:sp>
      <p:sp>
        <p:nvSpPr>
          <p:cNvPr id="18" name="Text 15"/>
          <p:cNvSpPr/>
          <p:nvPr/>
        </p:nvSpPr>
        <p:spPr>
          <a:xfrm>
            <a:off x="1847088" y="4197096"/>
            <a:ext cx="4572000" cy="9692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550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Includes patient status, recent changes and planned interventions (Chien et al., 2022)</a:t>
            </a:r>
            <a:endParaRPr lang="en-US" sz="15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822960" y="548640"/>
            <a:ext cx="5669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4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1554480" y="548640"/>
            <a:ext cx="100584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Structured Communication Model: SBAR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822960" y="1554480"/>
            <a:ext cx="6400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i="1" dirty="0">
                <a:solidFill>
                  <a:srgbClr val="0E7C8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SBAR Communication Framework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822960" y="2148840"/>
            <a:ext cx="6400800" cy="841248"/>
          </a:xfrm>
          <a:prstGeom prst="roundRect">
            <a:avLst>
              <a:gd name="adj" fmla="val 10870"/>
            </a:avLst>
          </a:prstGeom>
          <a:solidFill>
            <a:srgbClr val="A1A1A1"/>
          </a:solidFill>
          <a:ln/>
          <a:effectLst>
            <a:outerShdw blurRad="88900" dist="25400" dir="5400000" algn="bl" rotWithShape="0">
              <a:srgbClr val="0A2A30">
                <a:alpha val="12000"/>
              </a:srgbClr>
            </a:outerShdw>
          </a:effectLst>
        </p:spPr>
      </p:sp>
      <p:sp>
        <p:nvSpPr>
          <p:cNvPr id="7" name="Shape 5"/>
          <p:cNvSpPr/>
          <p:nvPr/>
        </p:nvSpPr>
        <p:spPr>
          <a:xfrm>
            <a:off x="950976" y="2267712"/>
            <a:ext cx="603504" cy="603504"/>
          </a:xfrm>
          <a:prstGeom prst="roundRect">
            <a:avLst>
              <a:gd name="adj" fmla="val 18182"/>
            </a:avLst>
          </a:prstGeom>
          <a:solidFill>
            <a:srgbClr val="0E7C86"/>
          </a:solidFill>
          <a:ln/>
        </p:spPr>
      </p:sp>
      <p:sp>
        <p:nvSpPr>
          <p:cNvPr id="8" name="Text 6"/>
          <p:cNvSpPr/>
          <p:nvPr/>
        </p:nvSpPr>
        <p:spPr>
          <a:xfrm>
            <a:off x="950976" y="2267712"/>
            <a:ext cx="603504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</a:t>
            </a:r>
            <a:endParaRPr lang="en-US" sz="2600" dirty="0"/>
          </a:p>
        </p:txBody>
      </p:sp>
      <p:sp>
        <p:nvSpPr>
          <p:cNvPr id="9" name="Text 7"/>
          <p:cNvSpPr/>
          <p:nvPr/>
        </p:nvSpPr>
        <p:spPr>
          <a:xfrm>
            <a:off x="1737360" y="2148840"/>
            <a:ext cx="530352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Situation</a:t>
            </a:r>
            <a:endParaRPr lang="en-US" sz="1700" dirty="0"/>
          </a:p>
        </p:txBody>
      </p:sp>
      <p:sp>
        <p:nvSpPr>
          <p:cNvPr id="10" name="Shape 8"/>
          <p:cNvSpPr/>
          <p:nvPr/>
        </p:nvSpPr>
        <p:spPr>
          <a:xfrm>
            <a:off x="822960" y="3154680"/>
            <a:ext cx="6400800" cy="841248"/>
          </a:xfrm>
          <a:prstGeom prst="roundRect">
            <a:avLst>
              <a:gd name="adj" fmla="val 10870"/>
            </a:avLst>
          </a:prstGeom>
          <a:solidFill>
            <a:srgbClr val="A1A1A1"/>
          </a:solidFill>
          <a:ln/>
          <a:effectLst>
            <a:outerShdw blurRad="88900" dist="25400" dir="5400000" algn="bl" rotWithShape="0">
              <a:srgbClr val="0A2A30">
                <a:alpha val="12000"/>
              </a:srgbClr>
            </a:outerShdw>
          </a:effectLst>
        </p:spPr>
      </p:sp>
      <p:sp>
        <p:nvSpPr>
          <p:cNvPr id="11" name="Shape 9"/>
          <p:cNvSpPr/>
          <p:nvPr/>
        </p:nvSpPr>
        <p:spPr>
          <a:xfrm>
            <a:off x="950976" y="3273552"/>
            <a:ext cx="603504" cy="603504"/>
          </a:xfrm>
          <a:prstGeom prst="roundRect">
            <a:avLst>
              <a:gd name="adj" fmla="val 18182"/>
            </a:avLst>
          </a:prstGeom>
          <a:solidFill>
            <a:srgbClr val="2BA59C"/>
          </a:solidFill>
          <a:ln/>
        </p:spPr>
      </p:sp>
      <p:sp>
        <p:nvSpPr>
          <p:cNvPr id="12" name="Text 10"/>
          <p:cNvSpPr/>
          <p:nvPr/>
        </p:nvSpPr>
        <p:spPr>
          <a:xfrm>
            <a:off x="950976" y="3273552"/>
            <a:ext cx="603504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B</a:t>
            </a:r>
            <a:endParaRPr lang="en-US" sz="2600" dirty="0"/>
          </a:p>
        </p:txBody>
      </p:sp>
      <p:sp>
        <p:nvSpPr>
          <p:cNvPr id="13" name="Text 11"/>
          <p:cNvSpPr/>
          <p:nvPr/>
        </p:nvSpPr>
        <p:spPr>
          <a:xfrm>
            <a:off x="1737360" y="3154680"/>
            <a:ext cx="530352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Background</a:t>
            </a:r>
            <a:endParaRPr lang="en-US" sz="1700" dirty="0"/>
          </a:p>
        </p:txBody>
      </p:sp>
      <p:sp>
        <p:nvSpPr>
          <p:cNvPr id="14" name="Shape 12"/>
          <p:cNvSpPr/>
          <p:nvPr/>
        </p:nvSpPr>
        <p:spPr>
          <a:xfrm>
            <a:off x="822960" y="4160520"/>
            <a:ext cx="6400800" cy="841248"/>
          </a:xfrm>
          <a:prstGeom prst="roundRect">
            <a:avLst>
              <a:gd name="adj" fmla="val 10870"/>
            </a:avLst>
          </a:prstGeom>
          <a:solidFill>
            <a:srgbClr val="A1A1A1"/>
          </a:solidFill>
          <a:ln/>
          <a:effectLst>
            <a:outerShdw blurRad="88900" dist="25400" dir="5400000" algn="bl" rotWithShape="0">
              <a:srgbClr val="0A2A30">
                <a:alpha val="12000"/>
              </a:srgbClr>
            </a:outerShdw>
          </a:effectLst>
        </p:spPr>
      </p:sp>
      <p:sp>
        <p:nvSpPr>
          <p:cNvPr id="15" name="Shape 13"/>
          <p:cNvSpPr/>
          <p:nvPr/>
        </p:nvSpPr>
        <p:spPr>
          <a:xfrm>
            <a:off x="950976" y="4279392"/>
            <a:ext cx="603504" cy="603504"/>
          </a:xfrm>
          <a:prstGeom prst="roundRect">
            <a:avLst>
              <a:gd name="adj" fmla="val 18182"/>
            </a:avLst>
          </a:prstGeom>
          <a:solidFill>
            <a:srgbClr val="E9A23B"/>
          </a:solidFill>
          <a:ln/>
        </p:spPr>
      </p:sp>
      <p:sp>
        <p:nvSpPr>
          <p:cNvPr id="16" name="Text 14"/>
          <p:cNvSpPr/>
          <p:nvPr/>
        </p:nvSpPr>
        <p:spPr>
          <a:xfrm>
            <a:off x="950976" y="4279392"/>
            <a:ext cx="603504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</a:t>
            </a:r>
            <a:endParaRPr lang="en-US" sz="2600" dirty="0"/>
          </a:p>
        </p:txBody>
      </p:sp>
      <p:sp>
        <p:nvSpPr>
          <p:cNvPr id="17" name="Text 15"/>
          <p:cNvSpPr/>
          <p:nvPr/>
        </p:nvSpPr>
        <p:spPr>
          <a:xfrm>
            <a:off x="1737360" y="4160520"/>
            <a:ext cx="530352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Assessment</a:t>
            </a:r>
            <a:endParaRPr lang="en-US" sz="1700" dirty="0"/>
          </a:p>
        </p:txBody>
      </p:sp>
      <p:sp>
        <p:nvSpPr>
          <p:cNvPr id="18" name="Shape 16"/>
          <p:cNvSpPr/>
          <p:nvPr/>
        </p:nvSpPr>
        <p:spPr>
          <a:xfrm>
            <a:off x="822960" y="5166360"/>
            <a:ext cx="6400800" cy="841248"/>
          </a:xfrm>
          <a:prstGeom prst="roundRect">
            <a:avLst>
              <a:gd name="adj" fmla="val 10870"/>
            </a:avLst>
          </a:prstGeom>
          <a:solidFill>
            <a:srgbClr val="A1A1A1"/>
          </a:solidFill>
          <a:ln/>
          <a:effectLst>
            <a:outerShdw blurRad="88900" dist="25400" dir="5400000" algn="bl" rotWithShape="0">
              <a:srgbClr val="0A2A30">
                <a:alpha val="12000"/>
              </a:srgbClr>
            </a:outerShdw>
          </a:effectLst>
        </p:spPr>
      </p:sp>
      <p:sp>
        <p:nvSpPr>
          <p:cNvPr id="19" name="Shape 17"/>
          <p:cNvSpPr/>
          <p:nvPr/>
        </p:nvSpPr>
        <p:spPr>
          <a:xfrm>
            <a:off x="950976" y="5285232"/>
            <a:ext cx="603504" cy="603504"/>
          </a:xfrm>
          <a:prstGeom prst="roundRect">
            <a:avLst>
              <a:gd name="adj" fmla="val 18182"/>
            </a:avLst>
          </a:prstGeom>
          <a:solidFill>
            <a:srgbClr val="C56A3E"/>
          </a:solidFill>
          <a:ln/>
        </p:spPr>
      </p:sp>
      <p:sp>
        <p:nvSpPr>
          <p:cNvPr id="20" name="Text 18"/>
          <p:cNvSpPr/>
          <p:nvPr/>
        </p:nvSpPr>
        <p:spPr>
          <a:xfrm>
            <a:off x="950976" y="5285232"/>
            <a:ext cx="603504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</a:t>
            </a:r>
            <a:endParaRPr lang="en-US" sz="2600" dirty="0"/>
          </a:p>
        </p:txBody>
      </p:sp>
      <p:sp>
        <p:nvSpPr>
          <p:cNvPr id="21" name="Text 19"/>
          <p:cNvSpPr/>
          <p:nvPr/>
        </p:nvSpPr>
        <p:spPr>
          <a:xfrm>
            <a:off x="1737360" y="5166360"/>
            <a:ext cx="530352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Recommendation (NHS England, 2017)</a:t>
            </a:r>
            <a:endParaRPr lang="en-US" sz="1700" dirty="0"/>
          </a:p>
        </p:txBody>
      </p:sp>
      <p:sp>
        <p:nvSpPr>
          <p:cNvPr id="22" name="Shape 20"/>
          <p:cNvSpPr/>
          <p:nvPr/>
        </p:nvSpPr>
        <p:spPr>
          <a:xfrm>
            <a:off x="7653528" y="1755648"/>
            <a:ext cx="4123944" cy="3438144"/>
          </a:xfrm>
          <a:prstGeom prst="roundRect">
            <a:avLst>
              <a:gd name="adj" fmla="val 4255"/>
            </a:avLst>
          </a:prstGeom>
          <a:solidFill>
            <a:srgbClr val="FFFFFF"/>
          </a:solidFill>
          <a:ln/>
          <a:effectLst>
            <a:outerShdw blurRad="177800" dist="63500" dir="5400000" algn="bl" rotWithShape="0">
              <a:srgbClr val="0A2A30">
                <a:alpha val="22000"/>
              </a:srgbClr>
            </a:outerShdw>
          </a:effectLst>
        </p:spPr>
      </p:sp>
      <p:pic>
        <p:nvPicPr>
          <p:cNvPr id="23" name="Image 0" descr="images/image5_flat.jp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726680" y="1828800"/>
            <a:ext cx="3977640" cy="3291840"/>
          </a:xfrm>
          <a:prstGeom prst="rect">
            <a:avLst/>
          </a:prstGeom>
        </p:spPr>
      </p:pic>
      <p:sp>
        <p:nvSpPr>
          <p:cNvPr id="24" name="Text 21"/>
          <p:cNvSpPr/>
          <p:nvPr/>
        </p:nvSpPr>
        <p:spPr>
          <a:xfrm>
            <a:off x="7726680" y="5257800"/>
            <a:ext cx="39776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350" i="1" dirty="0">
                <a:solidFill>
                  <a:srgbClr val="5C6B72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 standardised framework reduces cognitive burden and missed information.</a:t>
            </a:r>
            <a:endParaRPr lang="en-US" sz="13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822960" y="548640"/>
            <a:ext cx="5669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5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1554480" y="548640"/>
            <a:ext cx="100584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Personal Reflection &amp; Development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749808" y="1709928"/>
            <a:ext cx="4718304" cy="4306824"/>
          </a:xfrm>
          <a:prstGeom prst="roundRect">
            <a:avLst>
              <a:gd name="adj" fmla="val 3822"/>
            </a:avLst>
          </a:prstGeom>
          <a:solidFill>
            <a:srgbClr val="FFFFFF"/>
          </a:solidFill>
          <a:ln/>
          <a:effectLst>
            <a:outerShdw blurRad="177800" dist="63500" dir="5400000" algn="bl" rotWithShape="0">
              <a:srgbClr val="0A2A30">
                <a:alpha val="22000"/>
              </a:srgbClr>
            </a:outerShdw>
          </a:effectLst>
        </p:spPr>
      </p:sp>
      <p:pic>
        <p:nvPicPr>
          <p:cNvPr id="6" name="Image 0" descr="images/image6.jpe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22960" y="1783080"/>
            <a:ext cx="4572000" cy="4160520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5806440" y="1828800"/>
            <a:ext cx="5897880" cy="1051560"/>
          </a:xfrm>
          <a:prstGeom prst="roundRect">
            <a:avLst>
              <a:gd name="adj" fmla="val 8696"/>
            </a:avLst>
          </a:prstGeom>
          <a:solidFill>
            <a:srgbClr val="7CD0F2"/>
          </a:solidFill>
          <a:ln/>
          <a:effectLst>
            <a:outerShdw blurRad="88900" dist="25400" dir="5400000" algn="bl" rotWithShape="0">
              <a:srgbClr val="0A2A30">
                <a:alpha val="12000"/>
              </a:srgbClr>
            </a:outerShdw>
          </a:effectLst>
        </p:spPr>
      </p:sp>
      <p:sp>
        <p:nvSpPr>
          <p:cNvPr id="8" name="Shape 5"/>
          <p:cNvSpPr/>
          <p:nvPr/>
        </p:nvSpPr>
        <p:spPr>
          <a:xfrm>
            <a:off x="6025896" y="2048256"/>
            <a:ext cx="548640" cy="548640"/>
          </a:xfrm>
          <a:prstGeom prst="ellipse">
            <a:avLst/>
          </a:prstGeom>
          <a:solidFill>
            <a:srgbClr val="0E7C86"/>
          </a:solidFill>
          <a:ln/>
          <a:effectLst>
            <a:outerShdw blurRad="76200" dist="25400" dir="5400000" algn="bl" rotWithShape="0">
              <a:srgbClr val="0A2A30">
                <a:alpha val="20000"/>
              </a:srgbClr>
            </a:outerShdw>
          </a:effectLst>
        </p:spPr>
      </p:sp>
      <p:pic>
        <p:nvPicPr>
          <p:cNvPr id="9" name="Image 1" descr="icons/check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3056" y="2185416"/>
            <a:ext cx="274320" cy="274320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6766560" y="1975104"/>
            <a:ext cx="4754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E7C86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Strength</a:t>
            </a:r>
            <a:endParaRPr lang="en-US" sz="1600" dirty="0"/>
          </a:p>
        </p:txBody>
      </p:sp>
      <p:sp>
        <p:nvSpPr>
          <p:cNvPr id="11" name="Text 7"/>
          <p:cNvSpPr/>
          <p:nvPr/>
        </p:nvSpPr>
        <p:spPr>
          <a:xfrm>
            <a:off x="6766560" y="2340864"/>
            <a:ext cx="47548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500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Clear verbal explanation in practice</a:t>
            </a:r>
            <a:endParaRPr lang="en-US" sz="1500" dirty="0"/>
          </a:p>
        </p:txBody>
      </p:sp>
      <p:sp>
        <p:nvSpPr>
          <p:cNvPr id="12" name="Shape 8"/>
          <p:cNvSpPr/>
          <p:nvPr/>
        </p:nvSpPr>
        <p:spPr>
          <a:xfrm>
            <a:off x="5806440" y="3081528"/>
            <a:ext cx="5897880" cy="1051560"/>
          </a:xfrm>
          <a:prstGeom prst="roundRect">
            <a:avLst>
              <a:gd name="adj" fmla="val 8696"/>
            </a:avLst>
          </a:prstGeom>
          <a:solidFill>
            <a:srgbClr val="7CD0F2"/>
          </a:solidFill>
          <a:ln/>
          <a:effectLst>
            <a:outerShdw blurRad="88900" dist="25400" dir="5400000" algn="bl" rotWithShape="0">
              <a:srgbClr val="0A2A30">
                <a:alpha val="12000"/>
              </a:srgbClr>
            </a:outerShdw>
          </a:effectLst>
        </p:spPr>
      </p:sp>
      <p:sp>
        <p:nvSpPr>
          <p:cNvPr id="13" name="Shape 9"/>
          <p:cNvSpPr/>
          <p:nvPr/>
        </p:nvSpPr>
        <p:spPr>
          <a:xfrm>
            <a:off x="6025896" y="3300984"/>
            <a:ext cx="548640" cy="548640"/>
          </a:xfrm>
          <a:prstGeom prst="ellipse">
            <a:avLst/>
          </a:prstGeom>
          <a:solidFill>
            <a:srgbClr val="E9A23B"/>
          </a:solidFill>
          <a:ln/>
          <a:effectLst>
            <a:outerShdw blurRad="76200" dist="25400" dir="5400000" algn="bl" rotWithShape="0">
              <a:srgbClr val="0A2A30">
                <a:alpha val="20000"/>
              </a:srgbClr>
            </a:outerShdw>
          </a:effectLst>
        </p:spPr>
      </p:sp>
      <p:pic>
        <p:nvPicPr>
          <p:cNvPr id="14" name="Image 2" descr="icons/listen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3056" y="3438144"/>
            <a:ext cx="274320" cy="274320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6766560" y="3227832"/>
            <a:ext cx="4754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E9A23B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Area for development</a:t>
            </a:r>
            <a:endParaRPr lang="en-US" sz="1600" dirty="0"/>
          </a:p>
        </p:txBody>
      </p:sp>
      <p:sp>
        <p:nvSpPr>
          <p:cNvPr id="16" name="Text 11"/>
          <p:cNvSpPr/>
          <p:nvPr/>
        </p:nvSpPr>
        <p:spPr>
          <a:xfrm>
            <a:off x="6766560" y="3593592"/>
            <a:ext cx="47548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500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Active listening under pressure</a:t>
            </a:r>
            <a:endParaRPr lang="en-US" sz="1500" dirty="0"/>
          </a:p>
        </p:txBody>
      </p:sp>
      <p:sp>
        <p:nvSpPr>
          <p:cNvPr id="17" name="Shape 12"/>
          <p:cNvSpPr/>
          <p:nvPr/>
        </p:nvSpPr>
        <p:spPr>
          <a:xfrm>
            <a:off x="5806440" y="4334256"/>
            <a:ext cx="5897880" cy="1417320"/>
          </a:xfrm>
          <a:prstGeom prst="roundRect">
            <a:avLst>
              <a:gd name="adj" fmla="val 6452"/>
            </a:avLst>
          </a:prstGeom>
          <a:solidFill>
            <a:srgbClr val="7CD0F2"/>
          </a:solidFill>
          <a:ln/>
          <a:effectLst>
            <a:outerShdw blurRad="88900" dist="25400" dir="5400000" algn="bl" rotWithShape="0">
              <a:srgbClr val="0A2A30">
                <a:alpha val="12000"/>
              </a:srgbClr>
            </a:outerShdw>
          </a:effectLst>
        </p:spPr>
      </p:sp>
      <p:sp>
        <p:nvSpPr>
          <p:cNvPr id="18" name="Shape 13"/>
          <p:cNvSpPr/>
          <p:nvPr/>
        </p:nvSpPr>
        <p:spPr>
          <a:xfrm>
            <a:off x="6025896" y="4553712"/>
            <a:ext cx="548640" cy="548640"/>
          </a:xfrm>
          <a:prstGeom prst="ellipse">
            <a:avLst/>
          </a:prstGeom>
          <a:solidFill>
            <a:srgbClr val="2BA59C"/>
          </a:solidFill>
          <a:ln/>
          <a:effectLst>
            <a:outerShdw blurRad="76200" dist="25400" dir="5400000" algn="bl" rotWithShape="0">
              <a:srgbClr val="0A2A30">
                <a:alpha val="20000"/>
              </a:srgbClr>
            </a:outerShdw>
          </a:effectLst>
        </p:spPr>
      </p:sp>
      <p:pic>
        <p:nvPicPr>
          <p:cNvPr id="19" name="Image 3" descr="icons/plan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63056" y="4690872"/>
            <a:ext cx="274320" cy="274320"/>
          </a:xfrm>
          <a:prstGeom prst="rect">
            <a:avLst/>
          </a:prstGeom>
        </p:spPr>
      </p:pic>
      <p:sp>
        <p:nvSpPr>
          <p:cNvPr id="20" name="Text 14"/>
          <p:cNvSpPr/>
          <p:nvPr/>
        </p:nvSpPr>
        <p:spPr>
          <a:xfrm>
            <a:off x="6766560" y="4480560"/>
            <a:ext cx="4754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BA59C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Action plan</a:t>
            </a:r>
            <a:endParaRPr lang="en-US" sz="1600" dirty="0"/>
          </a:p>
        </p:txBody>
      </p:sp>
      <p:sp>
        <p:nvSpPr>
          <p:cNvPr id="21" name="Text 15"/>
          <p:cNvSpPr/>
          <p:nvPr/>
        </p:nvSpPr>
        <p:spPr>
          <a:xfrm>
            <a:off x="6766560" y="4846320"/>
            <a:ext cx="47548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500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Communication skills workshop, reflective practice log (Tennant, Butler and Long, 2023)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E3B4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040880" y="0"/>
            <a:ext cx="5150815" cy="6858000"/>
          </a:xfrm>
          <a:prstGeom prst="rect">
            <a:avLst/>
          </a:prstGeom>
          <a:solidFill>
            <a:srgbClr val="0A2A30"/>
          </a:solidFill>
          <a:ln/>
        </p:spPr>
      </p:sp>
      <p:sp>
        <p:nvSpPr>
          <p:cNvPr id="3" name="Shape 1"/>
          <p:cNvSpPr/>
          <p:nvPr/>
        </p:nvSpPr>
        <p:spPr>
          <a:xfrm>
            <a:off x="822960" y="822960"/>
            <a:ext cx="201168" cy="201168"/>
          </a:xfrm>
          <a:prstGeom prst="ellipse">
            <a:avLst/>
          </a:prstGeom>
          <a:solidFill>
            <a:srgbClr val="E9A23B"/>
          </a:solidFill>
          <a:ln/>
        </p:spPr>
      </p:sp>
      <p:sp>
        <p:nvSpPr>
          <p:cNvPr id="4" name="Shape 2"/>
          <p:cNvSpPr/>
          <p:nvPr/>
        </p:nvSpPr>
        <p:spPr>
          <a:xfrm>
            <a:off x="1170432" y="822960"/>
            <a:ext cx="201168" cy="201168"/>
          </a:xfrm>
          <a:prstGeom prst="ellipse">
            <a:avLst/>
          </a:prstGeom>
          <a:solidFill>
            <a:srgbClr val="2BA59C"/>
          </a:solidFill>
          <a:ln/>
        </p:spPr>
      </p:sp>
      <p:sp>
        <p:nvSpPr>
          <p:cNvPr id="5" name="Shape 3"/>
          <p:cNvSpPr/>
          <p:nvPr/>
        </p:nvSpPr>
        <p:spPr>
          <a:xfrm>
            <a:off x="1517904" y="822960"/>
            <a:ext cx="201168" cy="201168"/>
          </a:xfrm>
          <a:prstGeom prst="ellipse">
            <a:avLst/>
          </a:prstGeom>
          <a:solidFill>
            <a:srgbClr val="0E7C86"/>
          </a:solidFill>
          <a:ln/>
        </p:spPr>
      </p:sp>
      <p:sp>
        <p:nvSpPr>
          <p:cNvPr id="6" name="Text 4"/>
          <p:cNvSpPr/>
          <p:nvPr/>
        </p:nvSpPr>
        <p:spPr>
          <a:xfrm>
            <a:off x="822960" y="1143000"/>
            <a:ext cx="5852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Conclusion</a:t>
            </a:r>
            <a:endParaRPr lang="en-US" sz="3800" dirty="0"/>
          </a:p>
        </p:txBody>
      </p:sp>
      <p:sp>
        <p:nvSpPr>
          <p:cNvPr id="7" name="Shape 5"/>
          <p:cNvSpPr/>
          <p:nvPr/>
        </p:nvSpPr>
        <p:spPr>
          <a:xfrm>
            <a:off x="822960" y="2377440"/>
            <a:ext cx="5852160" cy="1051560"/>
          </a:xfrm>
          <a:prstGeom prst="roundRect">
            <a:avLst>
              <a:gd name="adj" fmla="val 8696"/>
            </a:avLst>
          </a:prstGeom>
          <a:solidFill>
            <a:srgbClr val="0A2A30"/>
          </a:solidFill>
          <a:ln w="15875">
            <a:solidFill>
              <a:srgbClr val="0E7C86"/>
            </a:solidFill>
            <a:prstDash val="solid"/>
          </a:ln>
          <a:effectLst>
            <a:outerShdw blurRad="101600" dist="38100" dir="5400000" algn="bl" rotWithShape="0">
              <a:srgbClr val="0A2A30">
                <a:alpha val="25000"/>
              </a:srgbClr>
            </a:outerShdw>
          </a:effectLst>
        </p:spPr>
      </p:sp>
      <p:sp>
        <p:nvSpPr>
          <p:cNvPr id="8" name="Shape 6"/>
          <p:cNvSpPr/>
          <p:nvPr/>
        </p:nvSpPr>
        <p:spPr>
          <a:xfrm>
            <a:off x="1097280" y="2756916"/>
            <a:ext cx="292608" cy="292608"/>
          </a:xfrm>
          <a:prstGeom prst="ellipse">
            <a:avLst/>
          </a:prstGeom>
          <a:solidFill>
            <a:srgbClr val="0E7C86"/>
          </a:solidFill>
          <a:ln/>
        </p:spPr>
      </p:sp>
      <p:sp>
        <p:nvSpPr>
          <p:cNvPr id="9" name="Text 7"/>
          <p:cNvSpPr/>
          <p:nvPr/>
        </p:nvSpPr>
        <p:spPr>
          <a:xfrm>
            <a:off x="1097280" y="2756916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1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1600200" y="2377440"/>
            <a:ext cx="484632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1650" dirty="0">
                <a:solidFill>
                  <a:srgbClr val="EAF4F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Communication is fundamental to safe, effective care.</a:t>
            </a:r>
            <a:endParaRPr lang="en-US" sz="1650" dirty="0"/>
          </a:p>
        </p:txBody>
      </p:sp>
      <p:sp>
        <p:nvSpPr>
          <p:cNvPr id="11" name="Shape 9"/>
          <p:cNvSpPr/>
          <p:nvPr/>
        </p:nvSpPr>
        <p:spPr>
          <a:xfrm>
            <a:off x="822960" y="3657600"/>
            <a:ext cx="5852160" cy="1051560"/>
          </a:xfrm>
          <a:prstGeom prst="roundRect">
            <a:avLst>
              <a:gd name="adj" fmla="val 8696"/>
            </a:avLst>
          </a:prstGeom>
          <a:solidFill>
            <a:srgbClr val="0A2A30"/>
          </a:solidFill>
          <a:ln w="15875">
            <a:solidFill>
              <a:srgbClr val="E9A23B"/>
            </a:solidFill>
            <a:prstDash val="solid"/>
          </a:ln>
          <a:effectLst>
            <a:outerShdw blurRad="101600" dist="38100" dir="5400000" algn="bl" rotWithShape="0">
              <a:srgbClr val="0A2A30">
                <a:alpha val="25000"/>
              </a:srgbClr>
            </a:outerShdw>
          </a:effectLst>
        </p:spPr>
      </p:sp>
      <p:sp>
        <p:nvSpPr>
          <p:cNvPr id="12" name="Shape 10"/>
          <p:cNvSpPr/>
          <p:nvPr/>
        </p:nvSpPr>
        <p:spPr>
          <a:xfrm>
            <a:off x="1097280" y="4037076"/>
            <a:ext cx="292608" cy="292608"/>
          </a:xfrm>
          <a:prstGeom prst="ellipse">
            <a:avLst/>
          </a:prstGeom>
          <a:solidFill>
            <a:srgbClr val="E9A23B"/>
          </a:solidFill>
          <a:ln/>
        </p:spPr>
      </p:sp>
      <p:sp>
        <p:nvSpPr>
          <p:cNvPr id="13" name="Text 11"/>
          <p:cNvSpPr/>
          <p:nvPr/>
        </p:nvSpPr>
        <p:spPr>
          <a:xfrm>
            <a:off x="1097280" y="4037076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2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1600200" y="3657600"/>
            <a:ext cx="484632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1650" dirty="0">
                <a:solidFill>
                  <a:srgbClr val="EAF4F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SBAR supports structured, consistent exchange.</a:t>
            </a:r>
            <a:endParaRPr lang="en-US" sz="1650" dirty="0"/>
          </a:p>
        </p:txBody>
      </p:sp>
      <p:sp>
        <p:nvSpPr>
          <p:cNvPr id="15" name="Shape 13"/>
          <p:cNvSpPr/>
          <p:nvPr/>
        </p:nvSpPr>
        <p:spPr>
          <a:xfrm>
            <a:off x="822960" y="4937760"/>
            <a:ext cx="5852160" cy="1051560"/>
          </a:xfrm>
          <a:prstGeom prst="roundRect">
            <a:avLst>
              <a:gd name="adj" fmla="val 8696"/>
            </a:avLst>
          </a:prstGeom>
          <a:solidFill>
            <a:srgbClr val="0A2A30"/>
          </a:solidFill>
          <a:ln w="15875">
            <a:solidFill>
              <a:srgbClr val="2BA59C"/>
            </a:solidFill>
            <a:prstDash val="solid"/>
          </a:ln>
          <a:effectLst>
            <a:outerShdw blurRad="101600" dist="38100" dir="5400000" algn="bl" rotWithShape="0">
              <a:srgbClr val="0A2A30">
                <a:alpha val="25000"/>
              </a:srgbClr>
            </a:outerShdw>
          </a:effectLst>
        </p:spPr>
      </p:sp>
      <p:sp>
        <p:nvSpPr>
          <p:cNvPr id="16" name="Shape 14"/>
          <p:cNvSpPr/>
          <p:nvPr/>
        </p:nvSpPr>
        <p:spPr>
          <a:xfrm>
            <a:off x="1097280" y="5317236"/>
            <a:ext cx="292608" cy="292608"/>
          </a:xfrm>
          <a:prstGeom prst="ellipse">
            <a:avLst/>
          </a:prstGeom>
          <a:solidFill>
            <a:srgbClr val="2BA59C"/>
          </a:solidFill>
          <a:ln/>
        </p:spPr>
      </p:sp>
      <p:sp>
        <p:nvSpPr>
          <p:cNvPr id="17" name="Text 15"/>
          <p:cNvSpPr/>
          <p:nvPr/>
        </p:nvSpPr>
        <p:spPr>
          <a:xfrm>
            <a:off x="1097280" y="5317236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3</a:t>
            </a:r>
            <a:endParaRPr lang="en-US" sz="1500" dirty="0"/>
          </a:p>
        </p:txBody>
      </p:sp>
      <p:sp>
        <p:nvSpPr>
          <p:cNvPr id="18" name="Text 16"/>
          <p:cNvSpPr/>
          <p:nvPr/>
        </p:nvSpPr>
        <p:spPr>
          <a:xfrm>
            <a:off x="1600200" y="4937760"/>
            <a:ext cx="484632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1650" dirty="0">
                <a:solidFill>
                  <a:srgbClr val="EAF4F5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Continuous development enhances professional practice.</a:t>
            </a:r>
            <a:endParaRPr lang="en-US" sz="1650" dirty="0"/>
          </a:p>
        </p:txBody>
      </p:sp>
      <p:sp>
        <p:nvSpPr>
          <p:cNvPr id="19" name="Shape 17"/>
          <p:cNvSpPr/>
          <p:nvPr/>
        </p:nvSpPr>
        <p:spPr>
          <a:xfrm>
            <a:off x="7562088" y="1207008"/>
            <a:ext cx="4261104" cy="4215384"/>
          </a:xfrm>
          <a:prstGeom prst="roundRect">
            <a:avLst>
              <a:gd name="adj" fmla="val 3905"/>
            </a:avLst>
          </a:prstGeom>
          <a:solidFill>
            <a:srgbClr val="FFFFFF"/>
          </a:solidFill>
          <a:ln/>
          <a:effectLst>
            <a:outerShdw blurRad="177800" dist="63500" dir="5400000" algn="bl" rotWithShape="0">
              <a:srgbClr val="0A2A30">
                <a:alpha val="22000"/>
              </a:srgbClr>
            </a:outerShdw>
          </a:effectLst>
        </p:spPr>
      </p:sp>
      <p:pic>
        <p:nvPicPr>
          <p:cNvPr id="20" name="Image 0" descr="images/image7_flat.jp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635240" y="1280160"/>
            <a:ext cx="4114800" cy="4069080"/>
          </a:xfrm>
          <a:prstGeom prst="rect">
            <a:avLst/>
          </a:prstGeom>
        </p:spPr>
      </p:pic>
      <p:sp>
        <p:nvSpPr>
          <p:cNvPr id="21" name="Text 18"/>
          <p:cNvSpPr/>
          <p:nvPr/>
        </p:nvSpPr>
        <p:spPr>
          <a:xfrm>
            <a:off x="7635240" y="5486400"/>
            <a:ext cx="4114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i="1" dirty="0">
                <a:solidFill>
                  <a:srgbClr val="E9A23B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Thank you — questions welcome.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822960" y="548640"/>
            <a:ext cx="5669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1554480" y="548640"/>
            <a:ext cx="73152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References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10698480" y="566928"/>
            <a:ext cx="566928" cy="566928"/>
          </a:xfrm>
          <a:prstGeom prst="ellipse">
            <a:avLst/>
          </a:prstGeom>
          <a:solidFill>
            <a:srgbClr val="E9A23B"/>
          </a:solidFill>
          <a:ln/>
          <a:effectLst>
            <a:outerShdw blurRad="76200" dist="25400" dir="5400000" algn="bl" rotWithShape="0">
              <a:srgbClr val="0A2A30">
                <a:alpha val="20000"/>
              </a:srgbClr>
            </a:outerShdw>
          </a:effectLst>
        </p:spPr>
      </p:sp>
      <p:pic>
        <p:nvPicPr>
          <p:cNvPr id="6" name="Image 0" descr="icons/book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40212" y="708660"/>
            <a:ext cx="283464" cy="283464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822960" y="1481328"/>
            <a:ext cx="10881360" cy="914400"/>
          </a:xfrm>
          <a:prstGeom prst="roundRect">
            <a:avLst>
              <a:gd name="adj" fmla="val 8000"/>
            </a:avLst>
          </a:prstGeom>
          <a:solidFill>
            <a:srgbClr val="E9A23B"/>
          </a:solidFill>
          <a:ln/>
          <a:effectLst>
            <a:outerShdw blurRad="76200" dist="25400" dir="5400000" algn="bl" rotWithShape="0">
              <a:srgbClr val="0A2A30">
                <a:alpha val="10000"/>
              </a:srgbClr>
            </a:outerShdw>
          </a:effectLst>
        </p:spPr>
        <p:txBody>
          <a:bodyPr/>
          <a:lstStyle/>
          <a:p>
            <a:endParaRPr lang="en-US" dirty="0"/>
          </a:p>
        </p:txBody>
      </p:sp>
      <p:sp>
        <p:nvSpPr>
          <p:cNvPr id="8" name="Shape 5"/>
          <p:cNvSpPr/>
          <p:nvPr/>
        </p:nvSpPr>
        <p:spPr>
          <a:xfrm>
            <a:off x="1060704" y="1755648"/>
            <a:ext cx="365760" cy="365760"/>
          </a:xfrm>
          <a:prstGeom prst="ellipse">
            <a:avLst/>
          </a:prstGeom>
          <a:solidFill>
            <a:srgbClr val="0E7C86"/>
          </a:solidFill>
          <a:ln/>
        </p:spPr>
      </p:sp>
      <p:sp>
        <p:nvSpPr>
          <p:cNvPr id="9" name="Text 6"/>
          <p:cNvSpPr/>
          <p:nvPr/>
        </p:nvSpPr>
        <p:spPr>
          <a:xfrm>
            <a:off x="1060704" y="1755648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1</a:t>
            </a:r>
            <a:endParaRPr lang="en-US" sz="1300" dirty="0"/>
          </a:p>
        </p:txBody>
      </p:sp>
      <p:sp>
        <p:nvSpPr>
          <p:cNvPr id="10" name="Text 7"/>
          <p:cNvSpPr/>
          <p:nvPr/>
        </p:nvSpPr>
        <p:spPr>
          <a:xfrm>
            <a:off x="1645920" y="1554480"/>
            <a:ext cx="9829800" cy="7680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4000"/>
              </a:lnSpc>
              <a:buNone/>
            </a:pPr>
            <a:r>
              <a:rPr lang="en-US" sz="1200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Chien, L.J., Slade, D., Dahm, M.R., Brady, B., Roberts, E., Goncharov, L., Taylor, J., Eggins, S. and Thornton, A. (2022). Improving patient-centred care through a tailored intervention addressing nursing clinical handover communication in its organizational and cultural context. </a:t>
            </a:r>
            <a:r>
              <a:rPr lang="en-US" sz="1200" i="1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Journal of Advanced Nursing</a:t>
            </a:r>
            <a:r>
              <a:rPr lang="en-US" sz="1200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, 78(5), pp.1413–1430.</a:t>
            </a:r>
            <a:endParaRPr lang="en-US" sz="1200" dirty="0"/>
          </a:p>
        </p:txBody>
      </p:sp>
      <p:sp>
        <p:nvSpPr>
          <p:cNvPr id="11" name="Shape 8"/>
          <p:cNvSpPr/>
          <p:nvPr/>
        </p:nvSpPr>
        <p:spPr>
          <a:xfrm>
            <a:off x="822960" y="2523744"/>
            <a:ext cx="10881360" cy="713232"/>
          </a:xfrm>
          <a:prstGeom prst="roundRect">
            <a:avLst>
              <a:gd name="adj" fmla="val 10256"/>
            </a:avLst>
          </a:prstGeom>
          <a:solidFill>
            <a:srgbClr val="E9A23B"/>
          </a:solidFill>
          <a:ln/>
          <a:effectLst>
            <a:outerShdw blurRad="76200" dist="25400" dir="5400000" algn="bl" rotWithShape="0">
              <a:srgbClr val="0A2A30">
                <a:alpha val="10000"/>
              </a:srgbClr>
            </a:outerShdw>
          </a:effectLst>
        </p:spPr>
      </p:sp>
      <p:sp>
        <p:nvSpPr>
          <p:cNvPr id="12" name="Shape 9"/>
          <p:cNvSpPr/>
          <p:nvPr/>
        </p:nvSpPr>
        <p:spPr>
          <a:xfrm>
            <a:off x="1060704" y="2697480"/>
            <a:ext cx="365760" cy="365760"/>
          </a:xfrm>
          <a:prstGeom prst="ellipse">
            <a:avLst/>
          </a:prstGeom>
          <a:solidFill>
            <a:srgbClr val="0E7C86"/>
          </a:solidFill>
          <a:ln/>
        </p:spPr>
      </p:sp>
      <p:sp>
        <p:nvSpPr>
          <p:cNvPr id="13" name="Text 10"/>
          <p:cNvSpPr/>
          <p:nvPr/>
        </p:nvSpPr>
        <p:spPr>
          <a:xfrm>
            <a:off x="1060704" y="2697480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2</a:t>
            </a:r>
            <a:endParaRPr lang="en-US" sz="1300" dirty="0"/>
          </a:p>
        </p:txBody>
      </p:sp>
      <p:sp>
        <p:nvSpPr>
          <p:cNvPr id="14" name="Text 11"/>
          <p:cNvSpPr/>
          <p:nvPr/>
        </p:nvSpPr>
        <p:spPr>
          <a:xfrm>
            <a:off x="1645920" y="2596896"/>
            <a:ext cx="98298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4000"/>
              </a:lnSpc>
              <a:buNone/>
            </a:pPr>
            <a:r>
              <a:rPr lang="en-US" sz="1200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Kourkouta, L. and Papathanasiou, I. (2014). Communication in Nursing Practice. </a:t>
            </a:r>
            <a:r>
              <a:rPr lang="en-US" sz="1200" i="1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Materia Socio Medica</a:t>
            </a:r>
            <a:r>
              <a:rPr lang="en-US" sz="1200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, 26(1), pp.65–67.</a:t>
            </a:r>
            <a:endParaRPr lang="en-US" sz="1200" dirty="0"/>
          </a:p>
        </p:txBody>
      </p:sp>
      <p:sp>
        <p:nvSpPr>
          <p:cNvPr id="15" name="Shape 12"/>
          <p:cNvSpPr/>
          <p:nvPr/>
        </p:nvSpPr>
        <p:spPr>
          <a:xfrm>
            <a:off x="822960" y="3364992"/>
            <a:ext cx="10881360" cy="768096"/>
          </a:xfrm>
          <a:prstGeom prst="roundRect">
            <a:avLst>
              <a:gd name="adj" fmla="val 9524"/>
            </a:avLst>
          </a:prstGeom>
          <a:solidFill>
            <a:srgbClr val="E9A23B"/>
          </a:solidFill>
          <a:ln/>
          <a:effectLst>
            <a:outerShdw blurRad="76200" dist="25400" dir="5400000" algn="bl" rotWithShape="0">
              <a:srgbClr val="0A2A30">
                <a:alpha val="10000"/>
              </a:srgbClr>
            </a:outerShdw>
          </a:effectLst>
        </p:spPr>
      </p:sp>
      <p:sp>
        <p:nvSpPr>
          <p:cNvPr id="16" name="Shape 13"/>
          <p:cNvSpPr/>
          <p:nvPr/>
        </p:nvSpPr>
        <p:spPr>
          <a:xfrm>
            <a:off x="1060704" y="3566160"/>
            <a:ext cx="365760" cy="365760"/>
          </a:xfrm>
          <a:prstGeom prst="ellipse">
            <a:avLst/>
          </a:prstGeom>
          <a:solidFill>
            <a:srgbClr val="0E7C86"/>
          </a:solidFill>
          <a:ln/>
        </p:spPr>
      </p:sp>
      <p:sp>
        <p:nvSpPr>
          <p:cNvPr id="17" name="Text 14"/>
          <p:cNvSpPr/>
          <p:nvPr/>
        </p:nvSpPr>
        <p:spPr>
          <a:xfrm>
            <a:off x="1060704" y="3566160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3</a:t>
            </a:r>
            <a:endParaRPr lang="en-US" sz="1300" dirty="0"/>
          </a:p>
        </p:txBody>
      </p:sp>
      <p:sp>
        <p:nvSpPr>
          <p:cNvPr id="18" name="Text 15"/>
          <p:cNvSpPr/>
          <p:nvPr/>
        </p:nvSpPr>
        <p:spPr>
          <a:xfrm>
            <a:off x="1645920" y="3438144"/>
            <a:ext cx="982980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4000"/>
              </a:lnSpc>
              <a:buNone/>
            </a:pPr>
            <a:r>
              <a:rPr lang="en-US" sz="1200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Leonard, M., Graham, S. and Bonacum, D. (2004). </a:t>
            </a:r>
            <a:r>
              <a:rPr lang="en-US" sz="1200" i="1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Human Factor: The Critical Importance of Effective Teamwork and Communication in Providing Safe Care</a:t>
            </a:r>
            <a:r>
              <a:rPr lang="en-US" sz="1200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. Quality &amp; safety in health care. Available at: https://pubmed.ncbi.nlm.nih.gov/15465961/.</a:t>
            </a:r>
            <a:endParaRPr lang="en-US" sz="1200" dirty="0"/>
          </a:p>
        </p:txBody>
      </p:sp>
      <p:sp>
        <p:nvSpPr>
          <p:cNvPr id="19" name="Shape 16"/>
          <p:cNvSpPr/>
          <p:nvPr/>
        </p:nvSpPr>
        <p:spPr>
          <a:xfrm>
            <a:off x="822960" y="4261104"/>
            <a:ext cx="10881360" cy="1024128"/>
          </a:xfrm>
          <a:prstGeom prst="roundRect">
            <a:avLst>
              <a:gd name="adj" fmla="val 7143"/>
            </a:avLst>
          </a:prstGeom>
          <a:solidFill>
            <a:srgbClr val="E9A23B"/>
          </a:solidFill>
          <a:ln/>
          <a:effectLst>
            <a:outerShdw blurRad="76200" dist="25400" dir="5400000" algn="bl" rotWithShape="0">
              <a:srgbClr val="0A2A30">
                <a:alpha val="10000"/>
              </a:srgbClr>
            </a:outerShdw>
          </a:effectLst>
        </p:spPr>
      </p:sp>
      <p:sp>
        <p:nvSpPr>
          <p:cNvPr id="20" name="Shape 17"/>
          <p:cNvSpPr/>
          <p:nvPr/>
        </p:nvSpPr>
        <p:spPr>
          <a:xfrm>
            <a:off x="1060704" y="4590288"/>
            <a:ext cx="365760" cy="365760"/>
          </a:xfrm>
          <a:prstGeom prst="ellipse">
            <a:avLst/>
          </a:prstGeom>
          <a:solidFill>
            <a:srgbClr val="0E7C86"/>
          </a:solidFill>
          <a:ln/>
        </p:spPr>
      </p:sp>
      <p:sp>
        <p:nvSpPr>
          <p:cNvPr id="21" name="Text 18"/>
          <p:cNvSpPr/>
          <p:nvPr/>
        </p:nvSpPr>
        <p:spPr>
          <a:xfrm>
            <a:off x="1060704" y="4590288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4</a:t>
            </a:r>
            <a:endParaRPr lang="en-US" sz="1300" dirty="0"/>
          </a:p>
        </p:txBody>
      </p:sp>
      <p:sp>
        <p:nvSpPr>
          <p:cNvPr id="22" name="Text 19"/>
          <p:cNvSpPr/>
          <p:nvPr/>
        </p:nvSpPr>
        <p:spPr>
          <a:xfrm>
            <a:off x="1645920" y="4334256"/>
            <a:ext cx="9829800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4000"/>
              </a:lnSpc>
              <a:buNone/>
            </a:pPr>
            <a:r>
              <a:rPr lang="en-US" sz="1200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NHS England (2017). </a:t>
            </a:r>
            <a:r>
              <a:rPr lang="en-US" sz="1200" i="1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Safer Care SBAR Situation • Background • Assessment • Recommendation Implementation and Training Guide</a:t>
            </a:r>
            <a:r>
              <a:rPr lang="en-US" sz="1200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. </a:t>
            </a:r>
            <a:r>
              <a:rPr lang="en-US" sz="1200" i="1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NHS England</a:t>
            </a:r>
            <a:r>
              <a:rPr lang="en-US" sz="1200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. NHS England. Available at: https://www.england.nhs.uk/improvement-hub/wp-content/uploads/sites/44/2017/11/SBAR-Implementation-and-Training-Guide.pdf.</a:t>
            </a:r>
            <a:endParaRPr lang="en-US" sz="1200" dirty="0"/>
          </a:p>
        </p:txBody>
      </p:sp>
      <p:sp>
        <p:nvSpPr>
          <p:cNvPr id="23" name="Shape 20"/>
          <p:cNvSpPr/>
          <p:nvPr/>
        </p:nvSpPr>
        <p:spPr>
          <a:xfrm>
            <a:off x="822960" y="5413248"/>
            <a:ext cx="10881360" cy="713232"/>
          </a:xfrm>
          <a:prstGeom prst="roundRect">
            <a:avLst>
              <a:gd name="adj" fmla="val 10256"/>
            </a:avLst>
          </a:prstGeom>
          <a:solidFill>
            <a:srgbClr val="E9A23B"/>
          </a:solidFill>
          <a:ln/>
          <a:effectLst>
            <a:outerShdw blurRad="76200" dist="25400" dir="5400000" algn="bl" rotWithShape="0">
              <a:srgbClr val="0A2A30">
                <a:alpha val="10000"/>
              </a:srgbClr>
            </a:outerShdw>
          </a:effectLst>
        </p:spPr>
      </p:sp>
      <p:sp>
        <p:nvSpPr>
          <p:cNvPr id="24" name="Shape 21"/>
          <p:cNvSpPr/>
          <p:nvPr/>
        </p:nvSpPr>
        <p:spPr>
          <a:xfrm>
            <a:off x="1060704" y="5586984"/>
            <a:ext cx="365760" cy="365760"/>
          </a:xfrm>
          <a:prstGeom prst="ellipse">
            <a:avLst/>
          </a:prstGeom>
          <a:solidFill>
            <a:srgbClr val="0E7C86"/>
          </a:solidFill>
          <a:ln/>
        </p:spPr>
      </p:sp>
      <p:sp>
        <p:nvSpPr>
          <p:cNvPr id="25" name="Text 22"/>
          <p:cNvSpPr/>
          <p:nvPr/>
        </p:nvSpPr>
        <p:spPr>
          <a:xfrm>
            <a:off x="1060704" y="558698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5</a:t>
            </a:r>
            <a:endParaRPr lang="en-US" sz="1300" dirty="0"/>
          </a:p>
        </p:txBody>
      </p:sp>
      <p:sp>
        <p:nvSpPr>
          <p:cNvPr id="26" name="Text 23"/>
          <p:cNvSpPr/>
          <p:nvPr/>
        </p:nvSpPr>
        <p:spPr>
          <a:xfrm>
            <a:off x="1645920" y="5486400"/>
            <a:ext cx="98298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4000"/>
              </a:lnSpc>
              <a:buNone/>
            </a:pPr>
            <a:r>
              <a:rPr lang="en-US" sz="1200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Tennant, K., Butler, T.J.T. and Long, A. (2023). </a:t>
            </a:r>
            <a:r>
              <a:rPr lang="en-US" sz="1200" i="1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Active listening</a:t>
            </a:r>
            <a:r>
              <a:rPr lang="en-US" sz="1200" dirty="0">
                <a:solidFill>
                  <a:srgbClr val="1E2A3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. National Library of Medicine. Available at: https://www.ncbi.nlm.nih.gov/books/NBK442015/.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1256</Words>
  <Application>Microsoft Office PowerPoint</Application>
  <PresentationFormat>Widescreen</PresentationFormat>
  <Paragraphs>80</Paragraphs>
  <Slides>8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in Health and Social Care</dc:title>
  <dc:subject>PptxGenJS Presentation</dc:subject>
  <dc:creator>Student</dc:creator>
  <cp:lastModifiedBy>Mehvish Ahmed (2513708)</cp:lastModifiedBy>
  <cp:revision>7</cp:revision>
  <dcterms:created xsi:type="dcterms:W3CDTF">2026-06-12T08:52:39Z</dcterms:created>
  <dcterms:modified xsi:type="dcterms:W3CDTF">2026-06-21T16:18:22Z</dcterms:modified>
</cp:coreProperties>
</file>