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5" r:id="rId6"/>
    <p:sldId id="276" r:id="rId7"/>
    <p:sldId id="277" r:id="rId8"/>
    <p:sldId id="281" r:id="rId9"/>
    <p:sldId id="280" r:id="rId10"/>
    <p:sldId id="279" r:id="rId11"/>
    <p:sldId id="27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4660"/>
  </p:normalViewPr>
  <p:slideViewPr>
    <p:cSldViewPr snapToGrid="0">
      <p:cViewPr varScale="1">
        <p:scale>
          <a:sx n="94" d="100"/>
          <a:sy n="94" d="100"/>
        </p:scale>
        <p:origin x="274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B8A73-F890-48C4-E25E-3B2DAC3914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F7964D-420D-42B9-96D6-86B22A0BA5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B7F5A-FF77-41A7-BFAE-6572A684A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A640B1-1F29-60FF-74A9-DB448ADAC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5AD26-D7A7-5B83-8D89-9EAC8AC72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35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3A0D7-041B-8AF6-0A86-5DB64CBBA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29119-65EA-708C-0C02-49C31DE88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A4B26-3C6F-3C7D-B29C-17AE576DE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8017F-7186-B2FD-67AD-EB52CE36A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F01B0-7660-CF53-A786-E7345708F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577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68F22-799B-70F2-6F90-43946EB01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D82B8-8FC3-BAF7-848B-8ADA745D57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57177-2D6E-EA1D-5684-94C3B6F4D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B9381-2861-A92E-3F95-9D474BAAA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FB9E2-F486-CD64-C3C8-C96F96834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794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83B9D-2F52-D1B8-3E54-5897A4762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5E1C5-42F0-7DD7-CC89-DAA0BD6823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74BCFE-41DD-BA8C-5E3D-6A3C957C6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889E2-EFAA-1B90-E5A5-76A3883A0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EE46C1-D179-B9C4-5122-ADC11F21D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4AEB63-86BA-3C56-24F6-A586746F1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827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6096-90A0-22AB-4876-104E1CAE2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C4AD4-1CFB-0B6E-3024-C57DFB2EC7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A58DC9-F001-2373-C603-4931060DA0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ADF541-C477-C55D-C32B-4637EC783F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2C4F92-C0CA-3F3E-346B-57F51D4113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BCF78A-F70F-8CEB-9B8E-05D5D0495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9D8C24-5E1A-61E3-B270-95F946E25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CA46C3-E365-F311-5A7F-09FBD62C5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524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60801-7C0E-EDD2-A9DF-86CD0074A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70737A-572E-1CF8-D19F-83677915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C14932-9389-60C2-5F93-50E97324D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8EA1B1-BB04-C7EC-1163-5256E24DE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461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7434EB-F705-A3AE-3B9F-A0480A51A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221118-DA00-847D-8753-DD3E8AEFF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05B9BA-8A51-EBBD-9E44-C7C46C2D6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59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AB288-A65D-6229-64AC-A74659147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6CCDB-E1B2-2175-360C-2518F20D9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9BAAED-4B17-6A35-6301-6814C2916E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347845-2313-D500-6105-3E73B4DF4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C03281-53CF-2EEB-42E4-2377B5999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DC36D-2DF0-9F49-1041-8DD658DCE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72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B7896-F63D-FD3B-F303-D426A2CA7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ED7B00-D093-4F57-D278-8A386C072A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D8289B-BA12-E3AB-BF1F-4A400DA14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FAB33D-993C-6209-2B94-C9F5DFAA1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44B50-B558-3084-A648-25A984D76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D1B253-9D92-7B67-E8CD-FDE6725E9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165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89310-1B0B-D009-39C2-C69A7677D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5A0AE-B3AD-5195-693F-A46E894E84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A92E1-C93A-B896-72DE-4D412799D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0E683-9400-E2F0-35A6-ECEC391DA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798AC-A4A6-23B8-2FE2-4CADD14B4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33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620292-739A-EEF7-96DA-5900E8DB47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5EB24F-7ED5-0703-6F8E-D2D372D250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97465-B139-D44C-CDE9-DB90F01BF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B8D55-49C7-CD5D-6AA0-5CE629BF2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032E8-2748-5E1C-FD23-B6F5EC4C9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76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DFB648-182D-2FC8-588E-651983B51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7F8DAF-6A66-B9A7-7B6D-957BDF5C7F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6D91B2-9670-AC80-234C-A036450ADA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AABD6-8B12-44D3-9154-FA4DE34E92C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DDF06-C8B2-DA47-E33C-0FA2A521C1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791B2-7D76-17C7-4A1E-3B11E3635A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F2EA5-2DDF-493B-ABAD-462C5B570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04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building, store, outdoor&#10;&#10;Description automatically generated">
            <a:extLst>
              <a:ext uri="{FF2B5EF4-FFF2-40B4-BE49-F238E27FC236}">
                <a16:creationId xmlns:a16="http://schemas.microsoft.com/office/drawing/2014/main" id="{139C237B-9F0A-1062-B5A5-8420173602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5708"/>
          <a:stretch/>
        </p:blipFill>
        <p:spPr>
          <a:xfrm>
            <a:off x="3070" y="0"/>
            <a:ext cx="12188930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6C501F2-BDA0-8664-E548-C575C6BB37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0497" y="4386911"/>
            <a:ext cx="6292646" cy="911878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 Laszlo Miko (1903056)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66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AEB05-B4BA-CFAE-C51D-EA0F7148D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Founded in 1778 (William Clark) small high street retail in London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1813 – William Debenham  invests in the company 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1997 – first international franchise in (Bahrain)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FY 2014/15: 165 UK stores and 87 international stores and franchises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2 times entered into administration (2019 &amp; 2020 April)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Liquidation 2020 December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Bought out by Boohoo Group (2021 January)</a:t>
            </a:r>
          </a:p>
        </p:txBody>
      </p:sp>
    </p:spTree>
    <p:extLst>
      <p:ext uri="{BB962C8B-B14F-4D97-AF65-F5344CB8AC3E}">
        <p14:creationId xmlns:p14="http://schemas.microsoft.com/office/powerpoint/2010/main" val="328292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lead to entering into administration?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AEB05-B4BA-CFAE-C51D-EA0F7148D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Brick and mortar store model vs online competition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2005: sold 23 stores and leased them back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Rising rents, business rates and maintenance costs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Outdated fashion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Covid-19 lockdown</a:t>
            </a:r>
          </a:p>
        </p:txBody>
      </p:sp>
    </p:spTree>
    <p:extLst>
      <p:ext uri="{BB962C8B-B14F-4D97-AF65-F5344CB8AC3E}">
        <p14:creationId xmlns:p14="http://schemas.microsoft.com/office/powerpoint/2010/main" val="2355014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The change that has been implemented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AEB05-B4BA-CFAE-C51D-EA0F7148D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913884" cy="4351338"/>
          </a:xfrm>
        </p:spPr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FY 2017/18 “Debenhams Redesigned” transformation strategy by CEO Sergio Butcher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2018 October: Announcement: Close up to 50 UK stores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2019 Profit warning as moving online is too slow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Covid 19 – The last straw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2020 December entered Liquidation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2021 January Boohoo Groups buys it and moves it online: </a:t>
            </a:r>
          </a:p>
        </p:txBody>
      </p:sp>
    </p:spTree>
    <p:extLst>
      <p:ext uri="{BB962C8B-B14F-4D97-AF65-F5344CB8AC3E}">
        <p14:creationId xmlns:p14="http://schemas.microsoft.com/office/powerpoint/2010/main" val="1372999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SWOT </a:t>
            </a:r>
            <a:r>
              <a:rPr lang="en-GB" dirty="0" err="1">
                <a:solidFill>
                  <a:srgbClr val="0070C0"/>
                </a:solidFill>
              </a:rPr>
              <a:t>Analisys</a:t>
            </a:r>
            <a:endParaRPr lang="en-GB" dirty="0">
              <a:solidFill>
                <a:srgbClr val="0070C0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6926BB3-569D-1ED5-59A3-24205FF19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699391"/>
              </p:ext>
            </p:extLst>
          </p:nvPr>
        </p:nvGraphicFramePr>
        <p:xfrm>
          <a:off x="838200" y="1415722"/>
          <a:ext cx="10134600" cy="49110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067300">
                  <a:extLst>
                    <a:ext uri="{9D8B030D-6E8A-4147-A177-3AD203B41FA5}">
                      <a16:colId xmlns:a16="http://schemas.microsoft.com/office/drawing/2014/main" val="3827249466"/>
                    </a:ext>
                  </a:extLst>
                </a:gridCol>
                <a:gridCol w="5067300">
                  <a:extLst>
                    <a:ext uri="{9D8B030D-6E8A-4147-A177-3AD203B41FA5}">
                      <a16:colId xmlns:a16="http://schemas.microsoft.com/office/drawing/2014/main" val="856785398"/>
                    </a:ext>
                  </a:extLst>
                </a:gridCol>
              </a:tblGrid>
              <a:tr h="3448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dirty="0">
                          <a:solidFill>
                            <a:schemeClr val="tx1"/>
                          </a:solidFill>
                          <a:effectLst/>
                        </a:rPr>
                        <a:t>Strengths</a:t>
                      </a:r>
                      <a:endParaRPr lang="en-GB" sz="2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0629" marR="130629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dirty="0">
                          <a:solidFill>
                            <a:schemeClr val="tx1"/>
                          </a:solidFill>
                          <a:effectLst/>
                        </a:rPr>
                        <a:t>Weaknesses</a:t>
                      </a:r>
                      <a:endParaRPr lang="en-GB" sz="2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0629" marR="130629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3087855"/>
                  </a:ext>
                </a:extLst>
              </a:tr>
              <a:tr h="1839347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Prioritising digital growth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Developing channels through partnership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Wide portfolio of products and brands</a:t>
                      </a:r>
                      <a:endParaRPr lang="en-GB" sz="2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0629" marR="130629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Dip in in-store sales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Weak UK market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Private equity takes their pound of flesh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No profit after being bought by Boohoo</a:t>
                      </a:r>
                      <a:endParaRPr lang="en-GB" sz="2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0629" marR="130629" marT="0" marB="0"/>
                </a:tc>
                <a:extLst>
                  <a:ext uri="{0D108BD9-81ED-4DB2-BD59-A6C34878D82A}">
                    <a16:rowId xmlns:a16="http://schemas.microsoft.com/office/drawing/2014/main" val="3073242841"/>
                  </a:ext>
                </a:extLst>
              </a:tr>
              <a:tr h="3448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dirty="0">
                          <a:solidFill>
                            <a:schemeClr val="tx1"/>
                          </a:solidFill>
                          <a:effectLst/>
                        </a:rPr>
                        <a:t>Opportunities</a:t>
                      </a:r>
                      <a:endParaRPr lang="en-GB" sz="2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0629" marR="130629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100" b="1" dirty="0">
                          <a:solidFill>
                            <a:schemeClr val="tx1"/>
                          </a:solidFill>
                          <a:effectLst/>
                        </a:rPr>
                        <a:t>Threats</a:t>
                      </a:r>
                      <a:endParaRPr lang="en-GB" sz="21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0629" marR="130629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8376701"/>
                  </a:ext>
                </a:extLst>
              </a:tr>
              <a:tr h="2138252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Prospective partnerships to increase market share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Policy restructuring to increase sales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Opportunities in new segments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Bought by Boohoo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Global market growth is forecast for online fashion </a:t>
                      </a:r>
                      <a:endParaRPr lang="en-GB" sz="2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0629" marR="130629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Increasing costs may lead to shutting down stores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Growing competition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Danger of Cybercrime on sales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en-GB" sz="2100" dirty="0">
                          <a:effectLst/>
                        </a:rPr>
                        <a:t>Covid-19 led to empty stores</a:t>
                      </a:r>
                      <a:endParaRPr lang="en-GB" sz="2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0629" marR="130629" marT="0" marB="0"/>
                </a:tc>
                <a:extLst>
                  <a:ext uri="{0D108BD9-81ED-4DB2-BD59-A6C34878D82A}">
                    <a16:rowId xmlns:a16="http://schemas.microsoft.com/office/drawing/2014/main" val="2061331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703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PESTLE </a:t>
            </a:r>
            <a:r>
              <a:rPr lang="en-GB" dirty="0" err="1">
                <a:solidFill>
                  <a:srgbClr val="0070C0"/>
                </a:solidFill>
              </a:rPr>
              <a:t>analisys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AEB05-B4BA-CFAE-C51D-EA0F7148D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9352"/>
            <a:ext cx="10515600" cy="5057611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Political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:                                             	4. 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Technological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: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BREXIT					More efficient Mobile technology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Impact of Russia-Ukraine war              	Customer data process is             2. 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Economical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:  				significant challenge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Currency Fluctuation			5. 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Legal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: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Low strategy against inflation		Legal challenges around online </a:t>
            </a:r>
          </a:p>
          <a:p>
            <a:pPr marL="514350" indent="-514350">
              <a:buAutoNum type="arabicPeriod" startAt="3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Social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:					sales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Growing use of smartphones		Changes in law due to BREXIT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Changing customer demands		6. 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Environmental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Everyone moves online			Need of less textile waste in 							supply chain</a:t>
            </a:r>
          </a:p>
        </p:txBody>
      </p:sp>
    </p:spTree>
    <p:extLst>
      <p:ext uri="{BB962C8B-B14F-4D97-AF65-F5344CB8AC3E}">
        <p14:creationId xmlns:p14="http://schemas.microsoft.com/office/powerpoint/2010/main" val="373533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AEB05-B4BA-CFAE-C51D-EA0F7148D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0069"/>
            <a:ext cx="10515600" cy="483689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Debenhams too slow to move online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Stuck with long term rental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Shopping habits have changed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Covid-19 closed a lot of high street shops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Boohoo bought the brand and reinvented it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Went online-only to start then opened as a beauty shop.</a:t>
            </a:r>
          </a:p>
          <a:p>
            <a:pPr marL="0" indent="0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857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1F0B0A50-B318-7050-E4CD-8EA1B3545B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1BF4DD63-CE83-4A2A-994E-8598C22E6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9" y="1498601"/>
            <a:ext cx="5260975" cy="4707593"/>
          </a:xfrm>
          <a:custGeom>
            <a:avLst/>
            <a:gdLst>
              <a:gd name="connsiteX0" fmla="*/ 0 w 5260975"/>
              <a:gd name="connsiteY0" fmla="*/ 0 h 4707593"/>
              <a:gd name="connsiteX1" fmla="*/ 5260975 w 5260975"/>
              <a:gd name="connsiteY1" fmla="*/ 0 h 4707593"/>
              <a:gd name="connsiteX2" fmla="*/ 5260975 w 5260975"/>
              <a:gd name="connsiteY2" fmla="*/ 3296937 h 4707593"/>
              <a:gd name="connsiteX3" fmla="*/ 5260975 w 5260975"/>
              <a:gd name="connsiteY3" fmla="*/ 3518571 h 4707593"/>
              <a:gd name="connsiteX4" fmla="*/ 5226504 w 5260975"/>
              <a:gd name="connsiteY4" fmla="*/ 3534000 h 4707593"/>
              <a:gd name="connsiteX5" fmla="*/ 5206341 w 5260975"/>
              <a:gd name="connsiteY5" fmla="*/ 3542065 h 4707593"/>
              <a:gd name="connsiteX6" fmla="*/ 5123287 w 5260975"/>
              <a:gd name="connsiteY6" fmla="*/ 3594010 h 4707593"/>
              <a:gd name="connsiteX7" fmla="*/ 5048107 w 5260975"/>
              <a:gd name="connsiteY7" fmla="*/ 3658244 h 4707593"/>
              <a:gd name="connsiteX8" fmla="*/ 4992899 w 5260975"/>
              <a:gd name="connsiteY8" fmla="*/ 3734479 h 4707593"/>
              <a:gd name="connsiteX9" fmla="*/ 4977440 w 5260975"/>
              <a:gd name="connsiteY9" fmla="*/ 3752627 h 4707593"/>
              <a:gd name="connsiteX10" fmla="*/ 4935194 w 5260975"/>
              <a:gd name="connsiteY10" fmla="*/ 3775382 h 4707593"/>
              <a:gd name="connsiteX11" fmla="*/ 4897844 w 5260975"/>
              <a:gd name="connsiteY11" fmla="*/ 3792472 h 4707593"/>
              <a:gd name="connsiteX12" fmla="*/ 4870767 w 5260975"/>
              <a:gd name="connsiteY12" fmla="*/ 3811388 h 4707593"/>
              <a:gd name="connsiteX13" fmla="*/ 4847917 w 5260975"/>
              <a:gd name="connsiteY13" fmla="*/ 3828767 h 4707593"/>
              <a:gd name="connsiteX14" fmla="*/ 4796163 w 5260975"/>
              <a:gd name="connsiteY14" fmla="*/ 3873702 h 4707593"/>
              <a:gd name="connsiteX15" fmla="*/ 4738843 w 5260975"/>
              <a:gd name="connsiteY15" fmla="*/ 3911628 h 4707593"/>
              <a:gd name="connsiteX16" fmla="*/ 4692755 w 5260975"/>
              <a:gd name="connsiteY16" fmla="*/ 3958099 h 4707593"/>
              <a:gd name="connsiteX17" fmla="*/ 4673744 w 5260975"/>
              <a:gd name="connsiteY17" fmla="*/ 3983255 h 4707593"/>
              <a:gd name="connsiteX18" fmla="*/ 4633801 w 5260975"/>
              <a:gd name="connsiteY18" fmla="*/ 4000442 h 4707593"/>
              <a:gd name="connsiteX19" fmla="*/ 4590499 w 5260975"/>
              <a:gd name="connsiteY19" fmla="*/ 4027326 h 4707593"/>
              <a:gd name="connsiteX20" fmla="*/ 4559773 w 5260975"/>
              <a:gd name="connsiteY20" fmla="*/ 4054018 h 4707593"/>
              <a:gd name="connsiteX21" fmla="*/ 4536059 w 5260975"/>
              <a:gd name="connsiteY21" fmla="*/ 4071877 h 4707593"/>
              <a:gd name="connsiteX22" fmla="*/ 4502550 w 5260975"/>
              <a:gd name="connsiteY22" fmla="*/ 4089832 h 4707593"/>
              <a:gd name="connsiteX23" fmla="*/ 4468944 w 5260975"/>
              <a:gd name="connsiteY23" fmla="*/ 4113356 h 4707593"/>
              <a:gd name="connsiteX24" fmla="*/ 4452623 w 5260975"/>
              <a:gd name="connsiteY24" fmla="*/ 4127854 h 4707593"/>
              <a:gd name="connsiteX25" fmla="*/ 4421032 w 5260975"/>
              <a:gd name="connsiteY25" fmla="*/ 4151953 h 4707593"/>
              <a:gd name="connsiteX26" fmla="*/ 4388483 w 5260975"/>
              <a:gd name="connsiteY26" fmla="*/ 4174421 h 4707593"/>
              <a:gd name="connsiteX27" fmla="*/ 4327321 w 5260975"/>
              <a:gd name="connsiteY27" fmla="*/ 4200153 h 4707593"/>
              <a:gd name="connsiteX28" fmla="*/ 4271633 w 5260975"/>
              <a:gd name="connsiteY28" fmla="*/ 4237983 h 4707593"/>
              <a:gd name="connsiteX29" fmla="*/ 4227465 w 5260975"/>
              <a:gd name="connsiteY29" fmla="*/ 4265635 h 4707593"/>
              <a:gd name="connsiteX30" fmla="*/ 4201733 w 5260975"/>
              <a:gd name="connsiteY30" fmla="*/ 4283783 h 4707593"/>
              <a:gd name="connsiteX31" fmla="*/ 4154494 w 5260975"/>
              <a:gd name="connsiteY31" fmla="*/ 4324301 h 4707593"/>
              <a:gd name="connsiteX32" fmla="*/ 4081234 w 5260975"/>
              <a:gd name="connsiteY32" fmla="*/ 4366931 h 4707593"/>
              <a:gd name="connsiteX33" fmla="*/ 4036971 w 5260975"/>
              <a:gd name="connsiteY33" fmla="*/ 4389975 h 4707593"/>
              <a:gd name="connsiteX34" fmla="*/ 3941725 w 5260975"/>
              <a:gd name="connsiteY34" fmla="*/ 4424733 h 4707593"/>
              <a:gd name="connsiteX35" fmla="*/ 3910999 w 5260975"/>
              <a:gd name="connsiteY35" fmla="*/ 4437119 h 4707593"/>
              <a:gd name="connsiteX36" fmla="*/ 3875859 w 5260975"/>
              <a:gd name="connsiteY36" fmla="*/ 4445280 h 4707593"/>
              <a:gd name="connsiteX37" fmla="*/ 3819401 w 5260975"/>
              <a:gd name="connsiteY37" fmla="*/ 4464579 h 4707593"/>
              <a:gd name="connsiteX38" fmla="*/ 3709176 w 5260975"/>
              <a:gd name="connsiteY38" fmla="*/ 4497800 h 4707593"/>
              <a:gd name="connsiteX39" fmla="*/ 3684981 w 5260975"/>
              <a:gd name="connsiteY39" fmla="*/ 4502889 h 4707593"/>
              <a:gd name="connsiteX40" fmla="*/ 3623338 w 5260975"/>
              <a:gd name="connsiteY40" fmla="*/ 4524300 h 4707593"/>
              <a:gd name="connsiteX41" fmla="*/ 3586373 w 5260975"/>
              <a:gd name="connsiteY41" fmla="*/ 4538702 h 4707593"/>
              <a:gd name="connsiteX42" fmla="*/ 3555743 w 5260975"/>
              <a:gd name="connsiteY42" fmla="*/ 4546960 h 4707593"/>
              <a:gd name="connsiteX43" fmla="*/ 3528667 w 5260975"/>
              <a:gd name="connsiteY43" fmla="*/ 4550801 h 4707593"/>
              <a:gd name="connsiteX44" fmla="*/ 3457424 w 5260975"/>
              <a:gd name="connsiteY44" fmla="*/ 4569811 h 4707593"/>
              <a:gd name="connsiteX45" fmla="*/ 3429003 w 5260975"/>
              <a:gd name="connsiteY45" fmla="*/ 4577301 h 4707593"/>
              <a:gd name="connsiteX46" fmla="*/ 3355264 w 5260975"/>
              <a:gd name="connsiteY46" fmla="*/ 4603033 h 4707593"/>
              <a:gd name="connsiteX47" fmla="*/ 3292757 w 5260975"/>
              <a:gd name="connsiteY47" fmla="*/ 4620027 h 4707593"/>
              <a:gd name="connsiteX48" fmla="*/ 3266643 w 5260975"/>
              <a:gd name="connsiteY48" fmla="*/ 4628188 h 4707593"/>
              <a:gd name="connsiteX49" fmla="*/ 3206921 w 5260975"/>
              <a:gd name="connsiteY49" fmla="*/ 4641823 h 4707593"/>
              <a:gd name="connsiteX50" fmla="*/ 3173123 w 5260975"/>
              <a:gd name="connsiteY50" fmla="*/ 4651425 h 4707593"/>
              <a:gd name="connsiteX51" fmla="*/ 3090646 w 5260975"/>
              <a:gd name="connsiteY51" fmla="*/ 4662274 h 4707593"/>
              <a:gd name="connsiteX52" fmla="*/ 3005480 w 5260975"/>
              <a:gd name="connsiteY52" fmla="*/ 4672739 h 4707593"/>
              <a:gd name="connsiteX53" fmla="*/ 2958721 w 5260975"/>
              <a:gd name="connsiteY53" fmla="*/ 4676196 h 4707593"/>
              <a:gd name="connsiteX54" fmla="*/ 2917915 w 5260975"/>
              <a:gd name="connsiteY54" fmla="*/ 4681670 h 4707593"/>
              <a:gd name="connsiteX55" fmla="*/ 2882389 w 5260975"/>
              <a:gd name="connsiteY55" fmla="*/ 4685126 h 4707593"/>
              <a:gd name="connsiteX56" fmla="*/ 2825837 w 5260975"/>
              <a:gd name="connsiteY56" fmla="*/ 4692135 h 4707593"/>
              <a:gd name="connsiteX57" fmla="*/ 2802313 w 5260975"/>
              <a:gd name="connsiteY57" fmla="*/ 4693960 h 4707593"/>
              <a:gd name="connsiteX58" fmla="*/ 2746816 w 5260975"/>
              <a:gd name="connsiteY58" fmla="*/ 4693863 h 4707593"/>
              <a:gd name="connsiteX59" fmla="*/ 2727517 w 5260975"/>
              <a:gd name="connsiteY59" fmla="*/ 4692903 h 4707593"/>
              <a:gd name="connsiteX60" fmla="*/ 2690359 w 5260975"/>
              <a:gd name="connsiteY60" fmla="*/ 4680997 h 4707593"/>
              <a:gd name="connsiteX61" fmla="*/ 2685943 w 5260975"/>
              <a:gd name="connsiteY61" fmla="*/ 4680133 h 4707593"/>
              <a:gd name="connsiteX62" fmla="*/ 2661554 w 5260975"/>
              <a:gd name="connsiteY62" fmla="*/ 4675428 h 4707593"/>
              <a:gd name="connsiteX63" fmla="*/ 2648208 w 5260975"/>
              <a:gd name="connsiteY63" fmla="*/ 4673892 h 4707593"/>
              <a:gd name="connsiteX64" fmla="*/ 2597512 w 5260975"/>
              <a:gd name="connsiteY64" fmla="*/ 4664099 h 4707593"/>
              <a:gd name="connsiteX65" fmla="*/ 2568324 w 5260975"/>
              <a:gd name="connsiteY65" fmla="*/ 4659490 h 4707593"/>
              <a:gd name="connsiteX66" fmla="*/ 2544704 w 5260975"/>
              <a:gd name="connsiteY66" fmla="*/ 4660162 h 4707593"/>
              <a:gd name="connsiteX67" fmla="*/ 2503225 w 5260975"/>
              <a:gd name="connsiteY67" fmla="*/ 4661026 h 4707593"/>
              <a:gd name="connsiteX68" fmla="*/ 2489975 w 5260975"/>
              <a:gd name="connsiteY68" fmla="*/ 4663235 h 4707593"/>
              <a:gd name="connsiteX69" fmla="*/ 2430061 w 5260975"/>
              <a:gd name="connsiteY69" fmla="*/ 4656897 h 4707593"/>
              <a:gd name="connsiteX70" fmla="*/ 2395880 w 5260975"/>
              <a:gd name="connsiteY70" fmla="*/ 4656417 h 4707593"/>
              <a:gd name="connsiteX71" fmla="*/ 2357378 w 5260975"/>
              <a:gd name="connsiteY71" fmla="*/ 4648544 h 4707593"/>
              <a:gd name="connsiteX72" fmla="*/ 2346145 w 5260975"/>
              <a:gd name="connsiteY72" fmla="*/ 4648928 h 4707593"/>
              <a:gd name="connsiteX73" fmla="*/ 2333567 w 5260975"/>
              <a:gd name="connsiteY73" fmla="*/ 4649600 h 4707593"/>
              <a:gd name="connsiteX74" fmla="*/ 2294968 w 5260975"/>
              <a:gd name="connsiteY74" fmla="*/ 4650177 h 4707593"/>
              <a:gd name="connsiteX75" fmla="*/ 2271540 w 5260975"/>
              <a:gd name="connsiteY75" fmla="*/ 4653057 h 4707593"/>
              <a:gd name="connsiteX76" fmla="*/ 2226895 w 5260975"/>
              <a:gd name="connsiteY76" fmla="*/ 4651329 h 4707593"/>
              <a:gd name="connsiteX77" fmla="*/ 2210379 w 5260975"/>
              <a:gd name="connsiteY77" fmla="*/ 4653825 h 4707593"/>
              <a:gd name="connsiteX78" fmla="*/ 2168613 w 5260975"/>
              <a:gd name="connsiteY78" fmla="*/ 4654113 h 4707593"/>
              <a:gd name="connsiteX79" fmla="*/ 2131167 w 5260975"/>
              <a:gd name="connsiteY79" fmla="*/ 4652673 h 4707593"/>
              <a:gd name="connsiteX80" fmla="*/ 2095065 w 5260975"/>
              <a:gd name="connsiteY80" fmla="*/ 4653441 h 4707593"/>
              <a:gd name="connsiteX81" fmla="*/ 2069237 w 5260975"/>
              <a:gd name="connsiteY81" fmla="*/ 4656609 h 4707593"/>
              <a:gd name="connsiteX82" fmla="*/ 2041201 w 5260975"/>
              <a:gd name="connsiteY82" fmla="*/ 4658529 h 4707593"/>
              <a:gd name="connsiteX83" fmla="*/ 1963909 w 5260975"/>
              <a:gd name="connsiteY83" fmla="*/ 4669955 h 4707593"/>
              <a:gd name="connsiteX84" fmla="*/ 1949603 w 5260975"/>
              <a:gd name="connsiteY84" fmla="*/ 4667171 h 4707593"/>
              <a:gd name="connsiteX85" fmla="*/ 1868373 w 5260975"/>
              <a:gd name="connsiteY85" fmla="*/ 4664578 h 4707593"/>
              <a:gd name="connsiteX86" fmla="*/ 1850707 w 5260975"/>
              <a:gd name="connsiteY86" fmla="*/ 4664771 h 4707593"/>
              <a:gd name="connsiteX87" fmla="*/ 1803275 w 5260975"/>
              <a:gd name="connsiteY87" fmla="*/ 4653441 h 4707593"/>
              <a:gd name="connsiteX88" fmla="*/ 1730112 w 5260975"/>
              <a:gd name="connsiteY88" fmla="*/ 4671396 h 4707593"/>
              <a:gd name="connsiteX89" fmla="*/ 1661652 w 5260975"/>
              <a:gd name="connsiteY89" fmla="*/ 4693863 h 4707593"/>
              <a:gd name="connsiteX90" fmla="*/ 1653011 w 5260975"/>
              <a:gd name="connsiteY90" fmla="*/ 4696744 h 4707593"/>
              <a:gd name="connsiteX91" fmla="*/ 1628431 w 5260975"/>
              <a:gd name="connsiteY91" fmla="*/ 4701641 h 4707593"/>
              <a:gd name="connsiteX92" fmla="*/ 1597995 w 5260975"/>
              <a:gd name="connsiteY92" fmla="*/ 4703369 h 4707593"/>
              <a:gd name="connsiteX93" fmla="*/ 1559396 w 5260975"/>
              <a:gd name="connsiteY93" fmla="*/ 4707593 h 4707593"/>
              <a:gd name="connsiteX94" fmla="*/ 1528480 w 5260975"/>
              <a:gd name="connsiteY94" fmla="*/ 4702312 h 4707593"/>
              <a:gd name="connsiteX95" fmla="*/ 1485272 w 5260975"/>
              <a:gd name="connsiteY95" fmla="*/ 4694439 h 4707593"/>
              <a:gd name="connsiteX96" fmla="*/ 1444562 w 5260975"/>
              <a:gd name="connsiteY96" fmla="*/ 4686950 h 4707593"/>
              <a:gd name="connsiteX97" fmla="*/ 1431696 w 5260975"/>
              <a:gd name="connsiteY97" fmla="*/ 4695783 h 4707593"/>
              <a:gd name="connsiteX98" fmla="*/ 1411821 w 5260975"/>
              <a:gd name="connsiteY98" fmla="*/ 4703464 h 4707593"/>
              <a:gd name="connsiteX99" fmla="*/ 1389738 w 5260975"/>
              <a:gd name="connsiteY99" fmla="*/ 4694247 h 4707593"/>
              <a:gd name="connsiteX100" fmla="*/ 1338081 w 5260975"/>
              <a:gd name="connsiteY100" fmla="*/ 4675141 h 4707593"/>
              <a:gd name="connsiteX101" fmla="*/ 1305436 w 5260975"/>
              <a:gd name="connsiteY101" fmla="*/ 4674276 h 4707593"/>
              <a:gd name="connsiteX102" fmla="*/ 1234481 w 5260975"/>
              <a:gd name="connsiteY102" fmla="*/ 4666115 h 4707593"/>
              <a:gd name="connsiteX103" fmla="*/ 1188106 w 5260975"/>
              <a:gd name="connsiteY103" fmla="*/ 4654497 h 4707593"/>
              <a:gd name="connsiteX104" fmla="*/ 1154790 w 5260975"/>
              <a:gd name="connsiteY104" fmla="*/ 4641343 h 4707593"/>
              <a:gd name="connsiteX105" fmla="*/ 1107069 w 5260975"/>
              <a:gd name="connsiteY105" fmla="*/ 4624156 h 4707593"/>
              <a:gd name="connsiteX106" fmla="*/ 1059158 w 5260975"/>
              <a:gd name="connsiteY106" fmla="*/ 4615227 h 4707593"/>
              <a:gd name="connsiteX107" fmla="*/ 1024496 w 5260975"/>
              <a:gd name="connsiteY107" fmla="*/ 4603993 h 4707593"/>
              <a:gd name="connsiteX108" fmla="*/ 982153 w 5260975"/>
              <a:gd name="connsiteY108" fmla="*/ 4596311 h 4707593"/>
              <a:gd name="connsiteX109" fmla="*/ 946628 w 5260975"/>
              <a:gd name="connsiteY109" fmla="*/ 4596024 h 4707593"/>
              <a:gd name="connsiteX110" fmla="*/ 890939 w 5260975"/>
              <a:gd name="connsiteY110" fmla="*/ 4597368 h 4707593"/>
              <a:gd name="connsiteX111" fmla="*/ 822769 w 5260975"/>
              <a:gd name="connsiteY111" fmla="*/ 4574133 h 4707593"/>
              <a:gd name="connsiteX112" fmla="*/ 795212 w 5260975"/>
              <a:gd name="connsiteY112" fmla="*/ 4568947 h 4707593"/>
              <a:gd name="connsiteX113" fmla="*/ 769288 w 5260975"/>
              <a:gd name="connsiteY113" fmla="*/ 4566547 h 4707593"/>
              <a:gd name="connsiteX114" fmla="*/ 714271 w 5260975"/>
              <a:gd name="connsiteY114" fmla="*/ 4551089 h 4707593"/>
              <a:gd name="connsiteX115" fmla="*/ 691900 w 5260975"/>
              <a:gd name="connsiteY115" fmla="*/ 4545999 h 4707593"/>
              <a:gd name="connsiteX116" fmla="*/ 660598 w 5260975"/>
              <a:gd name="connsiteY116" fmla="*/ 4546096 h 4707593"/>
              <a:gd name="connsiteX117" fmla="*/ 603662 w 5260975"/>
              <a:gd name="connsiteY117" fmla="*/ 4538991 h 4707593"/>
              <a:gd name="connsiteX118" fmla="*/ 546821 w 5260975"/>
              <a:gd name="connsiteY118" fmla="*/ 4518251 h 4707593"/>
              <a:gd name="connsiteX119" fmla="*/ 522721 w 5260975"/>
              <a:gd name="connsiteY119" fmla="*/ 4520267 h 4707593"/>
              <a:gd name="connsiteX120" fmla="*/ 514080 w 5260975"/>
              <a:gd name="connsiteY120" fmla="*/ 4519788 h 4707593"/>
              <a:gd name="connsiteX121" fmla="*/ 436404 w 5260975"/>
              <a:gd name="connsiteY121" fmla="*/ 4508361 h 4707593"/>
              <a:gd name="connsiteX122" fmla="*/ 428626 w 5260975"/>
              <a:gd name="connsiteY122" fmla="*/ 4507114 h 4707593"/>
              <a:gd name="connsiteX123" fmla="*/ 392141 w 5260975"/>
              <a:gd name="connsiteY123" fmla="*/ 4496936 h 4707593"/>
              <a:gd name="connsiteX124" fmla="*/ 300157 w 5260975"/>
              <a:gd name="connsiteY124" fmla="*/ 4490599 h 4707593"/>
              <a:gd name="connsiteX125" fmla="*/ 294493 w 5260975"/>
              <a:gd name="connsiteY125" fmla="*/ 4489831 h 4707593"/>
              <a:gd name="connsiteX126" fmla="*/ 263671 w 5260975"/>
              <a:gd name="connsiteY126" fmla="*/ 4494919 h 4707593"/>
              <a:gd name="connsiteX127" fmla="*/ 248406 w 5260975"/>
              <a:gd name="connsiteY127" fmla="*/ 4502121 h 4707593"/>
              <a:gd name="connsiteX128" fmla="*/ 224594 w 5260975"/>
              <a:gd name="connsiteY128" fmla="*/ 4509610 h 4707593"/>
              <a:gd name="connsiteX129" fmla="*/ 200398 w 5260975"/>
              <a:gd name="connsiteY129" fmla="*/ 4512395 h 4707593"/>
              <a:gd name="connsiteX130" fmla="*/ 159783 w 5260975"/>
              <a:gd name="connsiteY130" fmla="*/ 4501064 h 4707593"/>
              <a:gd name="connsiteX131" fmla="*/ 144997 w 5260975"/>
              <a:gd name="connsiteY131" fmla="*/ 4499912 h 4707593"/>
              <a:gd name="connsiteX132" fmla="*/ 112064 w 5260975"/>
              <a:gd name="connsiteY132" fmla="*/ 4494440 h 4707593"/>
              <a:gd name="connsiteX133" fmla="*/ 83259 w 5260975"/>
              <a:gd name="connsiteY133" fmla="*/ 4494824 h 4707593"/>
              <a:gd name="connsiteX134" fmla="*/ 60120 w 5260975"/>
              <a:gd name="connsiteY134" fmla="*/ 4503561 h 4707593"/>
              <a:gd name="connsiteX135" fmla="*/ 26514 w 5260975"/>
              <a:gd name="connsiteY135" fmla="*/ 4505289 h 4707593"/>
              <a:gd name="connsiteX136" fmla="*/ 4814 w 5260975"/>
              <a:gd name="connsiteY136" fmla="*/ 4498952 h 4707593"/>
              <a:gd name="connsiteX137" fmla="*/ 398 w 5260975"/>
              <a:gd name="connsiteY137" fmla="*/ 4498089 h 4707593"/>
              <a:gd name="connsiteX138" fmla="*/ 0 w 5260975"/>
              <a:gd name="connsiteY138" fmla="*/ 4498087 h 4707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4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4" y="3748498"/>
                  <a:pt x="4977440" y="3752627"/>
                </a:cubicBezTo>
                <a:cubicBezTo>
                  <a:pt x="4964094" y="3761268"/>
                  <a:pt x="4949500" y="3768277"/>
                  <a:pt x="4935194" y="3775382"/>
                </a:cubicBezTo>
                <a:cubicBezTo>
                  <a:pt x="4922903" y="3781431"/>
                  <a:pt x="4909846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7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2" y="4077254"/>
                  <a:pt x="4512727" y="4081479"/>
                  <a:pt x="4502550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3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462" y="2037440"/>
            <a:ext cx="4391024" cy="1769789"/>
          </a:xfrm>
        </p:spPr>
        <p:txBody>
          <a:bodyPr anchor="t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Questions</a:t>
            </a:r>
            <a:r>
              <a:rPr lang="en-GB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AEB05-B4BA-CFAE-C51D-EA0F7148D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463" y="2926800"/>
            <a:ext cx="4391024" cy="229108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7393A7-D6DA-410B-8699-AA56B57B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C44C88-69E3-42EE-86E8-9B45F712B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08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References: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886262-8C32-F172-A406-82C8852B26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188563"/>
            <a:ext cx="10515600" cy="4949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News. (2020).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Coronavirus: Debenhams to file for administration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02 14, 2023, from BBC: https://www.bbc.co.uk/news/business-52182199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Begyinah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(2021).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led to the closure of Debenhams?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02 14, 2023, from Law </a:t>
            </a:r>
            <a:r>
              <a:rPr lang="en-US" sz="19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Careers.Net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https://www.lawcareers.net/Explore/CommercialQuestion/TLT-LLP-What-led-to-the-closure-of-Debenhams#:~:text=Unsustainable%20debt,and%20then%20leased%20them%20back.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Boland, L. (2021). 'A historical legacy': Debenhams workers continue strike one year on from store closures.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Journal, 1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Online. Retrieved 02 23, 2023, from https://www.thejournal.ie/debenhams-strike-anniversary-protest-5404564-Apr2021/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Debenhams. (2020).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02 14, 2023, from Debenhams: https://debenhams.gcs-web.com/history#:~:text=Debenhams%20traces%20its%20history%20back,which%20then%20became%20Clark%20%26%20Debenham.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Derry Journal. (2018). Debenhams to close up to 50 stores.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Derry Journal, 1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Online. Retrieved 02 17, 2023, from https://www.derryjournal.com/news/debenhams-close-50-stores-238241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41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AEB05-B4BA-CFAE-C51D-EA0F7148D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2659"/>
            <a:ext cx="10515600" cy="5140216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Jahshan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(2021, 04 27). Debenhams confirms locations of 52 store closures as part of liquidation.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Retail Gazette, 1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(1). Retrieved 02 14, 2023, from https://www.retailgazette.co.uk/blog/2021/04/debenhams-announces-52-store-closures-as-part-of-liquidation/#:~:text=Debenhams%20went%20into%20liquidation%20in,a%20%C2%A355%20million%20deal.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Nazir, S. (2022, 04 14). Four retailers that have gone online-only. </a:t>
            </a:r>
            <a:r>
              <a:rPr lang="en-US" sz="2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Reatil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Gazette, 1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Online. Retrieved 02 14, 2023, from https://www.retailgazette.co.uk/blog/2022/04/retailers-that-have-gone-online-only/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Neville, S. (2020).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 set to plunge into administration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02 14, 2023, from </a:t>
            </a:r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Yahoo!Life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https://uk.style.yahoo.com/debenhams-set-plunge-administration-094511454.html?guccounter=1&amp;guce_referrer=aHR0cHM6Ly93d3cuZ29vZ2xlLmNvLnVrLw&amp;guce_referrer_sig=AQAAAEXfM8s5fGGhr5HKwOuq5TQghzhfNb2KirwKT2sl5YXpyF5xHgPOoR_ErQqAbTpQaTF1gtctcPRO--ZdntgEMKVdPPruh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Prosci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(2022).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 of Change Management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02 23, 2023, from </a:t>
            </a:r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Prosci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https://www.prosci.com/resources/articles/definition-of-change-management#:~:text=A%20change%20is%20the%20project,day%2Dto%2Dday%20work.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4"/>
            </a:gs>
            <a:gs pos="79000">
              <a:schemeClr val="accent1">
                <a:lumMod val="45000"/>
                <a:lumOff val="55000"/>
              </a:schemeClr>
            </a:gs>
            <a:gs pos="2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460D3-591F-C6B2-76BE-12D71AAC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42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AEB05-B4BA-CFAE-C51D-EA0F7148D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Roberts, L. (2017).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 unveils its turnaround strategy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02 17, 2023, from The Industry Fashion: https://www.theindustry.fashion/debenhams-unveils-its-turnaround-strategy/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Statista. (2015).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Distribution of Debenhams stores worldwide as of 2015, by country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02 14, 2023, from Statista: https://www.statista.com/statistics/465965/store-distribution-of-debenhams-uk/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SWOTandPESTLE.com. (2023). Retrieved 02 17, 2023, from SwotAndPestle.com: https://www.swotandpestle.com/debenhams/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Vasconcellos, F. (2021).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You Need to Know about Debenhams and Boohoo: Challenges and Success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02 14, 2023, from </a:t>
            </a:r>
            <a:r>
              <a:rPr lang="en-US" sz="19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Stobbs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https://www.iamstobbs.com/opinion/what-you-need-to-know-about-debenhams-and-boohoo-challenges-and-success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Williams, D. (2019). Debenhams profit warning: retailer’s Redesigned strategy at risk. </a:t>
            </a:r>
            <a:r>
              <a:rPr lang="en-US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Retail Insight, 1</a:t>
            </a:r>
            <a:r>
              <a:rPr lang="en-US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Online. Retrieved 02 17, 2023, from https://www.retail-insight-network.com/news/debenhams-profit-warning/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55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4641</TotalTime>
  <Words>1055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History</vt:lpstr>
      <vt:lpstr>What lead to entering into administration?</vt:lpstr>
      <vt:lpstr>The change that has been implemented</vt:lpstr>
      <vt:lpstr>SWOT Analisys</vt:lpstr>
      <vt:lpstr>PESTLE analisys</vt:lpstr>
      <vt:lpstr>Conclusion</vt:lpstr>
      <vt:lpstr>Questions?</vt:lpstr>
      <vt:lpstr>References: </vt:lpstr>
      <vt:lpstr>References: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Laszlo Miko (1903056)</dc:creator>
  <cp:lastModifiedBy>Laszlo Miko (1903056)</cp:lastModifiedBy>
  <cp:revision>4</cp:revision>
  <dcterms:created xsi:type="dcterms:W3CDTF">2023-02-14T10:50:26Z</dcterms:created>
  <dcterms:modified xsi:type="dcterms:W3CDTF">2023-02-23T11:40:37Z</dcterms:modified>
</cp:coreProperties>
</file>