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4" d="100"/>
          <a:sy n="54" d="100"/>
        </p:scale>
        <p:origin x="-102" y="-3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6F7936-3DC9-4DD3-981A-957459AD2E7B}" type="datetimeFigureOut">
              <a:rPr lang="en-US" smtClean="0"/>
              <a:t>9/16/2021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25F7F7-1695-4800-99C4-96EA383002B1}" type="slidenum">
              <a:rPr lang="en-US" smtClean="0"/>
              <a:t>‹#›</a:t>
            </a:fld>
            <a:endParaRPr lang="en-US"/>
          </a:p>
        </p:txBody>
      </p:sp>
    </p:spTree>
    <p:extLst>
      <p:ext uri="{BB962C8B-B14F-4D97-AF65-F5344CB8AC3E}">
        <p14:creationId xmlns:p14="http://schemas.microsoft.com/office/powerpoint/2010/main" val="4125488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latin typeface="+mn-lt"/>
                <a:ea typeface="+mn-ea"/>
                <a:cs typeface="+mn-cs"/>
              </a:rPr>
              <a:t>Sammut-Bonnici</a:t>
            </a:r>
            <a:r>
              <a:rPr lang="en-US" sz="1200" b="0" i="0" kern="1200" dirty="0">
                <a:solidFill>
                  <a:schemeClr val="tx1"/>
                </a:solidFill>
                <a:effectLst/>
                <a:latin typeface="+mn-lt"/>
                <a:ea typeface="+mn-ea"/>
                <a:cs typeface="+mn-cs"/>
              </a:rPr>
              <a:t>, T. and </a:t>
            </a:r>
            <a:r>
              <a:rPr lang="en-US" sz="1200" b="0" i="0" kern="1200" dirty="0" err="1">
                <a:solidFill>
                  <a:schemeClr val="tx1"/>
                </a:solidFill>
                <a:effectLst/>
                <a:latin typeface="+mn-lt"/>
                <a:ea typeface="+mn-ea"/>
                <a:cs typeface="+mn-cs"/>
              </a:rPr>
              <a:t>Galea</a:t>
            </a:r>
            <a:r>
              <a:rPr lang="en-US" sz="1200" b="0" i="0" kern="1200" dirty="0">
                <a:solidFill>
                  <a:schemeClr val="tx1"/>
                </a:solidFill>
                <a:effectLst/>
                <a:latin typeface="+mn-lt"/>
                <a:ea typeface="+mn-ea"/>
                <a:cs typeface="+mn-cs"/>
              </a:rPr>
              <a:t>, D., 2021. </a:t>
            </a:r>
            <a:r>
              <a:rPr lang="en-US" sz="1200" b="0" i="1" kern="1200" dirty="0">
                <a:solidFill>
                  <a:schemeClr val="tx1"/>
                </a:solidFill>
                <a:effectLst/>
                <a:latin typeface="+mn-lt"/>
                <a:ea typeface="+mn-ea"/>
                <a:cs typeface="+mn-cs"/>
              </a:rPr>
              <a:t>(PDF) SWOT Analysis</a:t>
            </a:r>
            <a:r>
              <a:rPr lang="en-US" sz="1200" b="0" i="0" kern="1200" dirty="0">
                <a:solidFill>
                  <a:schemeClr val="tx1"/>
                </a:solidFill>
                <a:effectLst/>
                <a:latin typeface="+mn-lt"/>
                <a:ea typeface="+mn-ea"/>
                <a:cs typeface="+mn-cs"/>
              </a:rPr>
              <a:t>. [online] </a:t>
            </a:r>
            <a:r>
              <a:rPr lang="en-US" sz="1200" b="0" i="0" kern="1200" dirty="0" err="1">
                <a:solidFill>
                  <a:schemeClr val="tx1"/>
                </a:solidFill>
                <a:effectLst/>
                <a:latin typeface="+mn-lt"/>
                <a:ea typeface="+mn-ea"/>
                <a:cs typeface="+mn-cs"/>
              </a:rPr>
              <a:t>ResearchGate</a:t>
            </a:r>
            <a:r>
              <a:rPr lang="en-US" sz="1200" b="0" i="0" kern="1200" dirty="0">
                <a:solidFill>
                  <a:schemeClr val="tx1"/>
                </a:solidFill>
                <a:effectLst/>
                <a:latin typeface="+mn-lt"/>
                <a:ea typeface="+mn-ea"/>
                <a:cs typeface="+mn-cs"/>
              </a:rPr>
              <a:t>. Available at: &lt;https://www.researchgate.net/publication/272353031_SWOT_Analysis&gt; [Accessed 14 September 2021].</a:t>
            </a:r>
            <a:endParaRPr lang="en-US" dirty="0"/>
          </a:p>
        </p:txBody>
      </p:sp>
      <p:sp>
        <p:nvSpPr>
          <p:cNvPr id="4" name="Slide Number Placeholder 3"/>
          <p:cNvSpPr>
            <a:spLocks noGrp="1"/>
          </p:cNvSpPr>
          <p:nvPr>
            <p:ph type="sldNum" sz="quarter" idx="10"/>
          </p:nvPr>
        </p:nvSpPr>
        <p:spPr/>
        <p:txBody>
          <a:bodyPr/>
          <a:lstStyle/>
          <a:p>
            <a:fld id="{1725F7F7-1695-4800-99C4-96EA383002B1}" type="slidenum">
              <a:rPr lang="en-US" smtClean="0"/>
              <a:t>2</a:t>
            </a:fld>
            <a:endParaRPr lang="en-US"/>
          </a:p>
        </p:txBody>
      </p:sp>
    </p:spTree>
    <p:extLst>
      <p:ext uri="{BB962C8B-B14F-4D97-AF65-F5344CB8AC3E}">
        <p14:creationId xmlns:p14="http://schemas.microsoft.com/office/powerpoint/2010/main" val="158749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PREMEDEX. 2021. </a:t>
            </a:r>
            <a:r>
              <a:rPr lang="en-US" sz="1200" b="0" i="1" kern="1200" dirty="0">
                <a:solidFill>
                  <a:schemeClr val="tx1"/>
                </a:solidFill>
                <a:effectLst/>
                <a:latin typeface="+mn-lt"/>
                <a:ea typeface="+mn-ea"/>
                <a:cs typeface="+mn-cs"/>
              </a:rPr>
              <a:t>Effective Time Management Improves Patient Satisfaction | PREMEDEX</a:t>
            </a:r>
            <a:r>
              <a:rPr lang="en-US" sz="1200" b="0" i="0" kern="1200" dirty="0">
                <a:solidFill>
                  <a:schemeClr val="tx1"/>
                </a:solidFill>
                <a:effectLst/>
                <a:latin typeface="+mn-lt"/>
                <a:ea typeface="+mn-ea"/>
                <a:cs typeface="+mn-cs"/>
              </a:rPr>
              <a:t>. [online] Available at: &lt;https://www.premedex.com/effective-time-management-improves-patient-satisfaction/&gt; [Accessed 11 September 2021].</a:t>
            </a:r>
          </a:p>
        </p:txBody>
      </p:sp>
      <p:sp>
        <p:nvSpPr>
          <p:cNvPr id="4" name="Slide Number Placeholder 3"/>
          <p:cNvSpPr>
            <a:spLocks noGrp="1"/>
          </p:cNvSpPr>
          <p:nvPr>
            <p:ph type="sldNum" sz="quarter" idx="10"/>
          </p:nvPr>
        </p:nvSpPr>
        <p:spPr/>
        <p:txBody>
          <a:bodyPr/>
          <a:lstStyle/>
          <a:p>
            <a:fld id="{1725F7F7-1695-4800-99C4-96EA383002B1}" type="slidenum">
              <a:rPr lang="en-US" smtClean="0"/>
              <a:t>4</a:t>
            </a:fld>
            <a:endParaRPr lang="en-US"/>
          </a:p>
        </p:txBody>
      </p:sp>
    </p:spTree>
    <p:extLst>
      <p:ext uri="{BB962C8B-B14F-4D97-AF65-F5344CB8AC3E}">
        <p14:creationId xmlns:p14="http://schemas.microsoft.com/office/powerpoint/2010/main" val="1076244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725F7F7-1695-4800-99C4-96EA383002B1}" type="slidenum">
              <a:rPr lang="en-US" smtClean="0"/>
              <a:t>5</a:t>
            </a:fld>
            <a:endParaRPr lang="en-US"/>
          </a:p>
        </p:txBody>
      </p:sp>
    </p:spTree>
    <p:extLst>
      <p:ext uri="{BB962C8B-B14F-4D97-AF65-F5344CB8AC3E}">
        <p14:creationId xmlns:p14="http://schemas.microsoft.com/office/powerpoint/2010/main" val="1775435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Novakovic</a:t>
            </a:r>
            <a:r>
              <a:rPr lang="en-US" sz="1200" kern="1200" dirty="0">
                <a:solidFill>
                  <a:schemeClr val="tx1"/>
                </a:solidFill>
                <a:effectLst/>
                <a:latin typeface="+mn-lt"/>
                <a:ea typeface="+mn-ea"/>
                <a:cs typeface="+mn-cs"/>
              </a:rPr>
              <a:t>, N. &amp; </a:t>
            </a:r>
            <a:r>
              <a:rPr lang="en-US" sz="1200" kern="1200" dirty="0" err="1">
                <a:solidFill>
                  <a:schemeClr val="tx1"/>
                </a:solidFill>
                <a:effectLst/>
                <a:latin typeface="+mn-lt"/>
                <a:ea typeface="+mn-ea"/>
                <a:cs typeface="+mn-cs"/>
              </a:rPr>
              <a:t>Teodosijevic</a:t>
            </a:r>
            <a:r>
              <a:rPr lang="en-US" sz="1200" kern="1200" dirty="0">
                <a:solidFill>
                  <a:schemeClr val="tx1"/>
                </a:solidFill>
                <a:effectLst/>
                <a:latin typeface="+mn-lt"/>
                <a:ea typeface="+mn-ea"/>
                <a:cs typeface="+mn-cs"/>
              </a:rPr>
              <a:t>, B., 2017. Basics of Public Speaking. </a:t>
            </a:r>
            <a:r>
              <a:rPr lang="en-US" sz="1200" i="1" kern="1200" dirty="0" err="1">
                <a:solidFill>
                  <a:schemeClr val="tx1"/>
                </a:solidFill>
                <a:effectLst/>
                <a:latin typeface="+mn-lt"/>
                <a:ea typeface="+mn-ea"/>
                <a:cs typeface="+mn-cs"/>
              </a:rPr>
              <a:t>Bizinfo</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Blace</a:t>
            </a:r>
            <a:r>
              <a:rPr lang="en-US" sz="1200" kern="1200" dirty="0">
                <a:solidFill>
                  <a:schemeClr val="tx1"/>
                </a:solidFill>
                <a:effectLst/>
                <a:latin typeface="+mn-lt"/>
                <a:ea typeface="+mn-ea"/>
                <a:cs typeface="+mn-cs"/>
              </a:rPr>
              <a:t>, 8(2), pp.33-46.</a:t>
            </a:r>
          </a:p>
          <a:p>
            <a:endParaRPr lang="en-US" dirty="0"/>
          </a:p>
          <a:p>
            <a:endParaRPr lang="en-US" dirty="0"/>
          </a:p>
        </p:txBody>
      </p:sp>
      <p:sp>
        <p:nvSpPr>
          <p:cNvPr id="4" name="Slide Number Placeholder 3"/>
          <p:cNvSpPr>
            <a:spLocks noGrp="1"/>
          </p:cNvSpPr>
          <p:nvPr>
            <p:ph type="sldNum" sz="quarter" idx="10"/>
          </p:nvPr>
        </p:nvSpPr>
        <p:spPr/>
        <p:txBody>
          <a:bodyPr/>
          <a:lstStyle/>
          <a:p>
            <a:fld id="{1725F7F7-1695-4800-99C4-96EA383002B1}" type="slidenum">
              <a:rPr lang="en-US" smtClean="0"/>
              <a:t>6</a:t>
            </a:fld>
            <a:endParaRPr lang="en-US"/>
          </a:p>
        </p:txBody>
      </p:sp>
    </p:spTree>
    <p:extLst>
      <p:ext uri="{BB962C8B-B14F-4D97-AF65-F5344CB8AC3E}">
        <p14:creationId xmlns:p14="http://schemas.microsoft.com/office/powerpoint/2010/main" val="2933722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6163E3B-94B9-46BB-9021-46FB459433EC}" type="datetimeFigureOut">
              <a:rPr lang="en-US" smtClean="0"/>
              <a:t>9/16/2021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3565452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163E3B-94B9-46BB-9021-46FB459433EC}" type="datetimeFigureOut">
              <a:rPr lang="en-US" smtClean="0"/>
              <a:t>9/16/2021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3603744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163E3B-94B9-46BB-9021-46FB459433EC}" type="datetimeFigureOut">
              <a:rPr lang="en-US" smtClean="0"/>
              <a:t>9/16/2021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3142326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6163E3B-94B9-46BB-9021-46FB459433EC}" type="datetimeFigureOut">
              <a:rPr lang="en-US" smtClean="0"/>
              <a:t>9/16/2021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990042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6163E3B-94B9-46BB-9021-46FB459433EC}" type="datetimeFigureOut">
              <a:rPr lang="en-US" smtClean="0"/>
              <a:t>9/16/2021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2967085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6163E3B-94B9-46BB-9021-46FB459433EC}" type="datetimeFigureOut">
              <a:rPr lang="en-US" smtClean="0"/>
              <a:t>9/16/2021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1813202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163E3B-94B9-46BB-9021-46FB459433EC}" type="datetimeFigureOut">
              <a:rPr lang="en-US" smtClean="0"/>
              <a:t>9/16/2021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167003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163E3B-94B9-46BB-9021-46FB459433EC}" type="datetimeFigureOut">
              <a:rPr lang="en-US" smtClean="0"/>
              <a:t>9/16/2021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245040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163E3B-94B9-46BB-9021-46FB459433EC}" type="datetimeFigureOut">
              <a:rPr lang="en-US" smtClean="0"/>
              <a:t>9/16/2021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4257818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163E3B-94B9-46BB-9021-46FB459433EC}" type="datetimeFigureOut">
              <a:rPr lang="en-US" smtClean="0"/>
              <a:t>9/16/2021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519575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163E3B-94B9-46BB-9021-46FB459433EC}" type="datetimeFigureOut">
              <a:rPr lang="en-US" smtClean="0"/>
              <a:t>9/16/2021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250CBD-77B2-4900-8B1C-25E150F53CC2}" type="slidenum">
              <a:rPr lang="en-US" smtClean="0"/>
              <a:t>‹#›</a:t>
            </a:fld>
            <a:endParaRPr lang="en-US"/>
          </a:p>
        </p:txBody>
      </p:sp>
    </p:spTree>
    <p:extLst>
      <p:ext uri="{BB962C8B-B14F-4D97-AF65-F5344CB8AC3E}">
        <p14:creationId xmlns:p14="http://schemas.microsoft.com/office/powerpoint/2010/main" val="2591201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163E3B-94B9-46BB-9021-46FB459433EC}" type="datetimeFigureOut">
              <a:rPr lang="en-US" smtClean="0"/>
              <a:t>9/16/2021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250CBD-77B2-4900-8B1C-25E150F53CC2}" type="slidenum">
              <a:rPr lang="en-US" smtClean="0"/>
              <a:t>‹#›</a:t>
            </a:fld>
            <a:endParaRPr lang="en-US"/>
          </a:p>
        </p:txBody>
      </p:sp>
    </p:spTree>
    <p:extLst>
      <p:ext uri="{BB962C8B-B14F-4D97-AF65-F5344CB8AC3E}">
        <p14:creationId xmlns:p14="http://schemas.microsoft.com/office/powerpoint/2010/main" val="4250718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ACADEMIC AND EMPLOYABILITY SKILLS</a:t>
            </a:r>
          </a:p>
        </p:txBody>
      </p:sp>
      <p:sp>
        <p:nvSpPr>
          <p:cNvPr id="3" name="Subtitle 2"/>
          <p:cNvSpPr>
            <a:spLocks noGrp="1"/>
          </p:cNvSpPr>
          <p:nvPr>
            <p:ph type="subTitle" idx="1"/>
          </p:nvPr>
        </p:nvSpPr>
        <p:spPr>
          <a:xfrm>
            <a:off x="1371600" y="3886199"/>
            <a:ext cx="6400800" cy="2233613"/>
          </a:xfrm>
        </p:spPr>
        <p:txBody>
          <a:bodyPr>
            <a:normAutofit lnSpcReduction="10000"/>
          </a:bodyPr>
          <a:lstStyle/>
          <a:p>
            <a:r>
              <a:rPr lang="en-GB"/>
              <a:t>Lecture Anita Nan</a:t>
            </a:r>
          </a:p>
          <a:p>
            <a:r>
              <a:rPr lang="en-GB"/>
              <a:t>Module number BMWS 4001</a:t>
            </a:r>
          </a:p>
          <a:p>
            <a:r>
              <a:rPr lang="en-GB"/>
              <a:t>Student ID 2024740</a:t>
            </a:r>
          </a:p>
          <a:p>
            <a:r>
              <a:rPr lang="en-GB"/>
              <a:t>Student name Victoria Fantodji</a:t>
            </a:r>
          </a:p>
          <a:p>
            <a:endParaRPr lang="en-GB"/>
          </a:p>
          <a:p>
            <a:endParaRPr lang="en-GB"/>
          </a:p>
          <a:p>
            <a:endParaRPr lang="en-US" dirty="0"/>
          </a:p>
        </p:txBody>
      </p:sp>
    </p:spTree>
    <p:extLst>
      <p:ext uri="{BB962C8B-B14F-4D97-AF65-F5344CB8AC3E}">
        <p14:creationId xmlns:p14="http://schemas.microsoft.com/office/powerpoint/2010/main" val="32158842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ANALYSIS</a:t>
            </a:r>
          </a:p>
        </p:txBody>
      </p:sp>
      <p:sp>
        <p:nvSpPr>
          <p:cNvPr id="3" name="Content Placeholder 2"/>
          <p:cNvSpPr>
            <a:spLocks noGrp="1"/>
          </p:cNvSpPr>
          <p:nvPr>
            <p:ph idx="1"/>
          </p:nvPr>
        </p:nvSpPr>
        <p:spPr/>
        <p:txBody>
          <a:bodyPr>
            <a:normAutofit/>
          </a:bodyPr>
          <a:lstStyle/>
          <a:p>
            <a:pPr marL="0" indent="0">
              <a:buNone/>
            </a:pPr>
            <a:r>
              <a:rPr lang="en-US" dirty="0"/>
              <a:t>According to (</a:t>
            </a:r>
            <a:r>
              <a:rPr lang="en-US" dirty="0" err="1"/>
              <a:t>Sammut-Bonnici</a:t>
            </a:r>
            <a:r>
              <a:rPr lang="en-US" dirty="0"/>
              <a:t> and </a:t>
            </a:r>
            <a:r>
              <a:rPr lang="en-US" dirty="0" err="1"/>
              <a:t>Galea</a:t>
            </a:r>
            <a:r>
              <a:rPr lang="en-US" dirty="0"/>
              <a:t>, 2021) evaluates the internal strengths and weaknesses  and the external opportunities and threats </a:t>
            </a:r>
            <a:r>
              <a:rPr lang="en-US" dirty="0" err="1"/>
              <a:t>ina</a:t>
            </a:r>
            <a:r>
              <a:rPr lang="en-US" dirty="0"/>
              <a:t> n organization’s environment. The objective of a SWOT analysis was mainly to use the identified strengths and weaknesses to enhance my employability skills and formulate strategies that would ensure I would be able to apply myself effectively.</a:t>
            </a:r>
          </a:p>
        </p:txBody>
      </p:sp>
    </p:spTree>
    <p:extLst>
      <p:ext uri="{BB962C8B-B14F-4D97-AF65-F5344CB8AC3E}">
        <p14:creationId xmlns:p14="http://schemas.microsoft.com/office/powerpoint/2010/main" val="2031011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857508643"/>
              </p:ext>
            </p:extLst>
          </p:nvPr>
        </p:nvGraphicFramePr>
        <p:xfrm>
          <a:off x="457200" y="762000"/>
          <a:ext cx="8229600" cy="484632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lgn="ctr"/>
                      <a:r>
                        <a:rPr lang="en-US" b="0" dirty="0"/>
                        <a:t>STRENGTHS </a:t>
                      </a:r>
                    </a:p>
                    <a:p>
                      <a:pPr marL="285750" indent="-285750" algn="just">
                        <a:buFont typeface="Arial" pitchFamily="34" charset="0"/>
                        <a:buChar char="•"/>
                      </a:pPr>
                      <a:r>
                        <a:rPr lang="en-US" b="0" dirty="0"/>
                        <a:t>Hard</a:t>
                      </a:r>
                      <a:r>
                        <a:rPr lang="en-US" b="0" baseline="0" dirty="0"/>
                        <a:t> working </a:t>
                      </a:r>
                    </a:p>
                    <a:p>
                      <a:pPr marL="285750" indent="-285750" algn="just">
                        <a:buFont typeface="Arial" pitchFamily="34" charset="0"/>
                        <a:buChar char="•"/>
                      </a:pPr>
                      <a:r>
                        <a:rPr lang="en-US" b="0" baseline="0" dirty="0"/>
                        <a:t>Great listener</a:t>
                      </a:r>
                    </a:p>
                    <a:p>
                      <a:pPr marL="285750" indent="-285750" algn="just">
                        <a:buFont typeface="Arial" pitchFamily="34" charset="0"/>
                        <a:buChar char="•"/>
                      </a:pPr>
                      <a:r>
                        <a:rPr lang="en-US" b="0" baseline="0" dirty="0"/>
                        <a:t>Patience</a:t>
                      </a:r>
                    </a:p>
                    <a:p>
                      <a:pPr marL="285750" indent="-285750" algn="just">
                        <a:buFont typeface="Arial" pitchFamily="34" charset="0"/>
                        <a:buChar char="•"/>
                      </a:pPr>
                      <a:r>
                        <a:rPr lang="en-US" b="0" baseline="0" dirty="0"/>
                        <a:t>Team player</a:t>
                      </a:r>
                    </a:p>
                    <a:p>
                      <a:pPr marL="285750" indent="-285750" algn="just">
                        <a:buFont typeface="Arial" pitchFamily="34" charset="0"/>
                        <a:buChar char="•"/>
                      </a:pPr>
                      <a:r>
                        <a:rPr lang="en-US" b="0" baseline="0" dirty="0"/>
                        <a:t>Multi-tasking </a:t>
                      </a:r>
                    </a:p>
                    <a:p>
                      <a:pPr marL="285750" indent="-285750" algn="just">
                        <a:buFont typeface="Arial" pitchFamily="34" charset="0"/>
                        <a:buChar char="•"/>
                      </a:pPr>
                      <a:r>
                        <a:rPr lang="en-US" b="0" baseline="0" dirty="0"/>
                        <a:t>Interpersonal relationship</a:t>
                      </a:r>
                    </a:p>
                    <a:p>
                      <a:pPr marL="0" indent="0" algn="just">
                        <a:buFont typeface="Arial" pitchFamily="34" charset="0"/>
                        <a:buNone/>
                      </a:pPr>
                      <a:endParaRPr lang="en-US" b="0" dirty="0"/>
                    </a:p>
                  </a:txBody>
                  <a:tcPr/>
                </a:tc>
                <a:tc>
                  <a:txBody>
                    <a:bodyPr/>
                    <a:lstStyle/>
                    <a:p>
                      <a:pPr algn="ctr"/>
                      <a:r>
                        <a:rPr lang="en-US" b="0" dirty="0"/>
                        <a:t>WEAKNESSES</a:t>
                      </a:r>
                    </a:p>
                    <a:p>
                      <a:pPr marL="285750" indent="-285750" algn="just">
                        <a:buFont typeface="Arial" pitchFamily="34" charset="0"/>
                        <a:buChar char="•"/>
                      </a:pPr>
                      <a:r>
                        <a:rPr lang="en-US" b="0" baseline="0" dirty="0"/>
                        <a:t>Communication skill</a:t>
                      </a:r>
                    </a:p>
                    <a:p>
                      <a:pPr marL="285750" indent="-285750" algn="just">
                        <a:buFont typeface="Arial" pitchFamily="34" charset="0"/>
                        <a:buChar char="•"/>
                      </a:pPr>
                      <a:r>
                        <a:rPr lang="en-US" b="0" baseline="0" dirty="0"/>
                        <a:t>Public speaking </a:t>
                      </a:r>
                    </a:p>
                    <a:p>
                      <a:pPr marL="285750" indent="-285750" algn="just">
                        <a:buFont typeface="Arial" pitchFamily="34" charset="0"/>
                        <a:buChar char="•"/>
                      </a:pPr>
                      <a:r>
                        <a:rPr lang="en-US" b="0" baseline="0" dirty="0"/>
                        <a:t>Shyness</a:t>
                      </a:r>
                    </a:p>
                    <a:p>
                      <a:pPr marL="285750" indent="-285750" algn="just">
                        <a:buFont typeface="Arial" pitchFamily="34" charset="0"/>
                        <a:buChar char="•"/>
                      </a:pPr>
                      <a:r>
                        <a:rPr lang="en-US" b="0" baseline="0" dirty="0"/>
                        <a:t>Time management </a:t>
                      </a:r>
                    </a:p>
                    <a:p>
                      <a:pPr marL="285750" indent="-285750" algn="just">
                        <a:buFont typeface="Arial" pitchFamily="34" charset="0"/>
                        <a:buChar char="•"/>
                      </a:pPr>
                      <a:r>
                        <a:rPr lang="en-US" b="0" baseline="0" dirty="0"/>
                        <a:t>Leadership</a:t>
                      </a:r>
                    </a:p>
                    <a:p>
                      <a:pPr marL="285750" indent="-285750" algn="just">
                        <a:buFont typeface="Arial" pitchFamily="34" charset="0"/>
                        <a:buChar char="•"/>
                      </a:pPr>
                      <a:r>
                        <a:rPr lang="en-US" b="0" baseline="0" dirty="0"/>
                        <a:t>IT skills </a:t>
                      </a:r>
                    </a:p>
                    <a:p>
                      <a:pPr marL="285750" indent="-285750" algn="just">
                        <a:buFont typeface="Arial" pitchFamily="34" charset="0"/>
                        <a:buChar char="•"/>
                      </a:pPr>
                      <a:r>
                        <a:rPr lang="en-US" b="0" baseline="0" dirty="0"/>
                        <a:t>Academic writing </a:t>
                      </a:r>
                    </a:p>
                    <a:p>
                      <a:pPr marL="285750" indent="-285750" algn="just">
                        <a:buFont typeface="Arial" pitchFamily="34" charset="0"/>
                        <a:buChar char="•"/>
                      </a:pPr>
                      <a:r>
                        <a:rPr lang="en-US" b="0" baseline="0" dirty="0"/>
                        <a:t>CV writing</a:t>
                      </a:r>
                    </a:p>
                    <a:p>
                      <a:pPr marL="285750" indent="-285750" algn="just">
                        <a:buFont typeface="Arial" pitchFamily="34" charset="0"/>
                        <a:buChar char="•"/>
                      </a:pPr>
                      <a:endParaRPr lang="en-US" b="0" baseline="0" dirty="0"/>
                    </a:p>
                  </a:txBody>
                  <a:tcPr/>
                </a:tc>
                <a:extLst>
                  <a:ext uri="{0D108BD9-81ED-4DB2-BD59-A6C34878D82A}">
                    <a16:rowId xmlns:a16="http://schemas.microsoft.com/office/drawing/2014/main" val="10000"/>
                  </a:ext>
                </a:extLst>
              </a:tr>
              <a:tr h="370840">
                <a:tc>
                  <a:txBody>
                    <a:bodyPr/>
                    <a:lstStyle/>
                    <a:p>
                      <a:pPr algn="ctr"/>
                      <a:r>
                        <a:rPr lang="en-US" b="1" dirty="0"/>
                        <a:t>OPPORTUNITIES</a:t>
                      </a:r>
                    </a:p>
                    <a:p>
                      <a:pPr marL="285750" indent="-285750" algn="just">
                        <a:buFont typeface="Arial" pitchFamily="34" charset="0"/>
                        <a:buChar char="•"/>
                      </a:pPr>
                      <a:r>
                        <a:rPr lang="en-US" dirty="0"/>
                        <a:t>University</a:t>
                      </a:r>
                      <a:r>
                        <a:rPr lang="en-US" baseline="0" dirty="0"/>
                        <a:t> degree</a:t>
                      </a:r>
                    </a:p>
                    <a:p>
                      <a:pPr marL="285750" indent="-285750" algn="just">
                        <a:buFont typeface="Arial" pitchFamily="34" charset="0"/>
                        <a:buChar char="•"/>
                      </a:pPr>
                      <a:r>
                        <a:rPr lang="en-US" baseline="0" dirty="0"/>
                        <a:t>Extra classes to improve writing skills</a:t>
                      </a:r>
                    </a:p>
                    <a:p>
                      <a:pPr marL="285750" indent="-285750" algn="just">
                        <a:buFont typeface="Arial" pitchFamily="34" charset="0"/>
                        <a:buChar char="•"/>
                      </a:pPr>
                      <a:r>
                        <a:rPr lang="en-US" baseline="0" dirty="0"/>
                        <a:t>Joining speaking groups to improve my public speaking</a:t>
                      </a:r>
                    </a:p>
                    <a:p>
                      <a:pPr marL="285750" indent="-285750" algn="just">
                        <a:buFont typeface="Arial" pitchFamily="34" charset="0"/>
                        <a:buChar char="•"/>
                      </a:pPr>
                      <a:r>
                        <a:rPr lang="en-US" baseline="0" dirty="0"/>
                        <a:t>Participating in interview</a:t>
                      </a:r>
                      <a:endParaRPr lang="en-US" dirty="0"/>
                    </a:p>
                  </a:txBody>
                  <a:tcPr/>
                </a:tc>
                <a:tc>
                  <a:txBody>
                    <a:bodyPr/>
                    <a:lstStyle/>
                    <a:p>
                      <a:pPr algn="ctr"/>
                      <a:r>
                        <a:rPr lang="en-US" b="1" dirty="0"/>
                        <a:t>THREATS</a:t>
                      </a:r>
                    </a:p>
                    <a:p>
                      <a:pPr marL="285750" indent="-285750" algn="just">
                        <a:buFont typeface="Arial" pitchFamily="34" charset="0"/>
                        <a:buChar char="•"/>
                      </a:pPr>
                      <a:r>
                        <a:rPr lang="en-US" b="0" dirty="0"/>
                        <a:t>Competent</a:t>
                      </a:r>
                      <a:r>
                        <a:rPr lang="en-US" b="0" baseline="0" dirty="0"/>
                        <a:t> colleagues</a:t>
                      </a:r>
                    </a:p>
                    <a:p>
                      <a:pPr marL="285750" indent="-285750" algn="just">
                        <a:buFont typeface="Arial" pitchFamily="34" charset="0"/>
                        <a:buChar char="•"/>
                      </a:pPr>
                      <a:r>
                        <a:rPr lang="en-US" b="0" baseline="0" dirty="0"/>
                        <a:t>Younger graduates</a:t>
                      </a:r>
                    </a:p>
                    <a:p>
                      <a:pPr marL="285750" indent="-285750" algn="just">
                        <a:buFont typeface="Arial" pitchFamily="34" charset="0"/>
                        <a:buChar char="•"/>
                      </a:pPr>
                      <a:r>
                        <a:rPr lang="en-US" b="0" baseline="0" dirty="0"/>
                        <a:t>Newer and more complex computer systems</a:t>
                      </a:r>
                    </a:p>
                    <a:p>
                      <a:pPr marL="0" indent="0" algn="just">
                        <a:buFont typeface="Arial" pitchFamily="34" charset="0"/>
                        <a:buNone/>
                      </a:pPr>
                      <a:endParaRPr lang="en-US" b="0" baseline="0" dirty="0"/>
                    </a:p>
                    <a:p>
                      <a:pPr marL="285750" indent="-285750" algn="just">
                        <a:buFont typeface="Arial" pitchFamily="34" charset="0"/>
                        <a:buChar char="•"/>
                      </a:pPr>
                      <a:endParaRPr lang="en-US" b="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54522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Time management </a:t>
            </a:r>
          </a:p>
        </p:txBody>
      </p:sp>
      <p:sp>
        <p:nvSpPr>
          <p:cNvPr id="4" name="Content Placeholder 3"/>
          <p:cNvSpPr>
            <a:spLocks noGrp="1"/>
          </p:cNvSpPr>
          <p:nvPr>
            <p:ph sz="half" idx="1"/>
          </p:nvPr>
        </p:nvSpPr>
        <p:spPr/>
        <p:txBody>
          <a:bodyPr>
            <a:normAutofit/>
          </a:bodyPr>
          <a:lstStyle/>
          <a:p>
            <a:pPr algn="just"/>
            <a:r>
              <a:rPr lang="en-US" dirty="0"/>
              <a:t>Effective time management is beneficial to the health of the patients because healthcare professional who are able to properly manage their time would yield higher patient satisfaction (PREMEDEX, 2021)</a:t>
            </a:r>
          </a:p>
          <a:p>
            <a:endParaRPr lang="en-US" dirty="0"/>
          </a:p>
          <a:p>
            <a:endParaRPr lang="en-US"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28918" y="1600200"/>
            <a:ext cx="3677163" cy="4572000"/>
          </a:xfrm>
        </p:spPr>
      </p:pic>
    </p:spTree>
    <p:extLst>
      <p:ext uri="{BB962C8B-B14F-4D97-AF65-F5344CB8AC3E}">
        <p14:creationId xmlns:p14="http://schemas.microsoft.com/office/powerpoint/2010/main" val="1581830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09600" y="1905000"/>
            <a:ext cx="3733800" cy="4114800"/>
          </a:xfrm>
        </p:spPr>
      </p:pic>
      <p:sp>
        <p:nvSpPr>
          <p:cNvPr id="4" name="Content Placeholder 3"/>
          <p:cNvSpPr>
            <a:spLocks noGrp="1"/>
          </p:cNvSpPr>
          <p:nvPr>
            <p:ph sz="half" idx="2"/>
          </p:nvPr>
        </p:nvSpPr>
        <p:spPr/>
        <p:txBody>
          <a:bodyPr>
            <a:normAutofit fontScale="92500" lnSpcReduction="10000"/>
          </a:bodyPr>
          <a:lstStyle/>
          <a:p>
            <a:pPr marL="0" indent="0" algn="just">
              <a:buNone/>
            </a:pPr>
            <a:r>
              <a:rPr lang="en-US" dirty="0"/>
              <a:t>The Curriculum Vitae is basically an overview of the important skills and accomplishments in the life of an individual that is peruse over by prospective employers and human resource representatives in order to ascertain the compatibility of the individual with their organization.</a:t>
            </a:r>
          </a:p>
        </p:txBody>
      </p:sp>
    </p:spTree>
    <p:extLst>
      <p:ext uri="{BB962C8B-B14F-4D97-AF65-F5344CB8AC3E}">
        <p14:creationId xmlns:p14="http://schemas.microsoft.com/office/powerpoint/2010/main" val="1994434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PUBLIC SPEAKING </a:t>
            </a:r>
          </a:p>
        </p:txBody>
      </p:sp>
      <p:sp>
        <p:nvSpPr>
          <p:cNvPr id="3" name="Content Placeholder 2"/>
          <p:cNvSpPr>
            <a:spLocks noGrp="1"/>
          </p:cNvSpPr>
          <p:nvPr>
            <p:ph sz="half" idx="1"/>
          </p:nvPr>
        </p:nvSpPr>
        <p:spPr/>
        <p:txBody>
          <a:bodyPr>
            <a:normAutofit fontScale="62500" lnSpcReduction="20000"/>
          </a:bodyPr>
          <a:lstStyle/>
          <a:p>
            <a:pPr algn="just"/>
            <a:r>
              <a:rPr lang="en-US" dirty="0"/>
              <a:t>According to (</a:t>
            </a:r>
            <a:r>
              <a:rPr lang="en-US" dirty="0" err="1"/>
              <a:t>Novakovic</a:t>
            </a:r>
            <a:r>
              <a:rPr lang="en-US" dirty="0"/>
              <a:t> &amp; </a:t>
            </a:r>
            <a:r>
              <a:rPr lang="en-US" dirty="0" err="1"/>
              <a:t>Teodosijevic</a:t>
            </a:r>
            <a:r>
              <a:rPr lang="en-US" dirty="0"/>
              <a:t>, 2017), they described public speaking as the ability of an individual to address a group of familiar or unfamiliar faces using different means of communication with the aim of transmitting effective information. This is essential to healthcare because as a professional in the field, I would be regularly be expected to explain to patients and their families about medical procedures in order to provide clarity. Also it involves MDT which would require providing necessary information to the teams during briefings.</a:t>
            </a:r>
          </a:p>
          <a:p>
            <a:pPr algn="just"/>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600200"/>
            <a:ext cx="4038600" cy="4495800"/>
          </a:xfrm>
        </p:spPr>
      </p:pic>
    </p:spTree>
    <p:extLst>
      <p:ext uri="{BB962C8B-B14F-4D97-AF65-F5344CB8AC3E}">
        <p14:creationId xmlns:p14="http://schemas.microsoft.com/office/powerpoint/2010/main" val="2372371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CONCLUSION</a:t>
            </a:r>
          </a:p>
        </p:txBody>
      </p:sp>
      <p:sp>
        <p:nvSpPr>
          <p:cNvPr id="6" name="Content Placeholder 5"/>
          <p:cNvSpPr>
            <a:spLocks noGrp="1"/>
          </p:cNvSpPr>
          <p:nvPr>
            <p:ph idx="1"/>
          </p:nvPr>
        </p:nvSpPr>
        <p:spPr/>
        <p:txBody>
          <a:bodyPr/>
          <a:lstStyle/>
          <a:p>
            <a:pPr marL="0" indent="0">
              <a:buNone/>
            </a:pPr>
            <a:r>
              <a:rPr lang="en-US" dirty="0"/>
              <a:t>Using the SWOT analysis, I was able to identify areas in my academic and employability skills that required improvements and more trainings. The continuous improvement in the identified skills such as CV writing and time management would essential in gaining employment into the job market and these skills are well sought after in my nursing profession. </a:t>
            </a:r>
          </a:p>
        </p:txBody>
      </p:sp>
    </p:spTree>
    <p:extLst>
      <p:ext uri="{BB962C8B-B14F-4D97-AF65-F5344CB8AC3E}">
        <p14:creationId xmlns:p14="http://schemas.microsoft.com/office/powerpoint/2010/main" val="3413446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10000"/>
          </a:bodyPr>
          <a:lstStyle/>
          <a:p>
            <a:pPr marL="0" indent="0" algn="just">
              <a:buNone/>
            </a:pPr>
            <a:r>
              <a:rPr lang="en-US" dirty="0" err="1"/>
              <a:t>Novakovic</a:t>
            </a:r>
            <a:r>
              <a:rPr lang="en-US" dirty="0"/>
              <a:t>, N. &amp; </a:t>
            </a:r>
            <a:r>
              <a:rPr lang="en-US" dirty="0" err="1"/>
              <a:t>Teodosijevic</a:t>
            </a:r>
            <a:r>
              <a:rPr lang="en-US" dirty="0"/>
              <a:t>, B., 2017. Basics of Public Speaking. </a:t>
            </a:r>
            <a:r>
              <a:rPr lang="en-US" i="1" dirty="0" err="1"/>
              <a:t>Bizinfo</a:t>
            </a:r>
            <a:r>
              <a:rPr lang="en-US" i="1" dirty="0"/>
              <a:t> </a:t>
            </a:r>
            <a:r>
              <a:rPr lang="en-US" i="1" dirty="0" err="1"/>
              <a:t>Blace</a:t>
            </a:r>
            <a:r>
              <a:rPr lang="en-US" dirty="0"/>
              <a:t>, 8(2), pp.33-46.</a:t>
            </a:r>
          </a:p>
          <a:p>
            <a:pPr marL="0" indent="0" algn="just">
              <a:buNone/>
            </a:pPr>
            <a:r>
              <a:rPr lang="en-US" dirty="0"/>
              <a:t>PREMEDEX. 2021. </a:t>
            </a:r>
            <a:r>
              <a:rPr lang="en-US" i="1" dirty="0"/>
              <a:t>Effective Time Management Improves Patient Satisfaction | PREMEDEX</a:t>
            </a:r>
            <a:r>
              <a:rPr lang="en-US" dirty="0"/>
              <a:t>. [online] Available at: &lt;https://www.premedex.com/effective-time-management-improves-patient-satisfaction/&gt; [Accessed 11 September 2021].</a:t>
            </a:r>
          </a:p>
          <a:p>
            <a:pPr marL="0" indent="0" algn="just">
              <a:buNone/>
            </a:pPr>
            <a:r>
              <a:rPr lang="en-US" dirty="0" err="1"/>
              <a:t>Sammut-Bonnici</a:t>
            </a:r>
            <a:r>
              <a:rPr lang="en-US" dirty="0"/>
              <a:t>, T. and </a:t>
            </a:r>
            <a:r>
              <a:rPr lang="en-US" dirty="0" err="1"/>
              <a:t>Galea</a:t>
            </a:r>
            <a:r>
              <a:rPr lang="en-US" dirty="0"/>
              <a:t>, D., 2021. </a:t>
            </a:r>
            <a:r>
              <a:rPr lang="en-US" i="1" dirty="0"/>
              <a:t>(PDF) SWOT Analysis</a:t>
            </a:r>
            <a:r>
              <a:rPr lang="en-US" dirty="0"/>
              <a:t>. [online] </a:t>
            </a:r>
            <a:r>
              <a:rPr lang="en-US" dirty="0" err="1"/>
              <a:t>ResearchGate</a:t>
            </a:r>
            <a:r>
              <a:rPr lang="en-US" dirty="0"/>
              <a:t>. Available at: &lt;https://www.researchgate.net/publication/272353031_SWOT_Analysis&gt; [Accessed 14 September 2021].</a:t>
            </a:r>
          </a:p>
          <a:p>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695203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3123</TotalTime>
  <Words>425</Words>
  <Application>Microsoft Office PowerPoint</Application>
  <PresentationFormat>On-screen Show (4:3)</PresentationFormat>
  <Paragraphs>47</Paragraphs>
  <Slides>8</Slides>
  <Notes>4</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ACADEMIC AND EMPLOYABILITY SKILLS</vt:lpstr>
      <vt:lpstr>SWOT ANALYSIS</vt:lpstr>
      <vt:lpstr>PowerPoint Presentation</vt:lpstr>
      <vt:lpstr>Time management </vt:lpstr>
      <vt:lpstr>PowerPoint Presentation</vt:lpstr>
      <vt:lpstr>PUBLIC SPEAKING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Windows User</dc:creator>
  <cp:lastModifiedBy>victoria fantodji</cp:lastModifiedBy>
  <cp:revision>13</cp:revision>
  <dcterms:created xsi:type="dcterms:W3CDTF">2021-09-14T09:37:17Z</dcterms:created>
  <dcterms:modified xsi:type="dcterms:W3CDTF">2021-09-16T16:00:43Z</dcterms:modified>
</cp:coreProperties>
</file>