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67" r:id="rId7"/>
    <p:sldId id="268" r:id="rId8"/>
    <p:sldId id="269" r:id="rId9"/>
    <p:sldId id="258" r:id="rId10"/>
    <p:sldId id="260" r:id="rId11"/>
    <p:sldId id="261" r:id="rId12"/>
    <p:sldId id="262" r:id="rId13"/>
    <p:sldId id="263" r:id="rId14"/>
    <p:sldId id="266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46F35A-4175-49EE-9751-EF2812A706D7}" v="3186" dt="2020-11-02T20:13:57.379"/>
  </p1510:revLst>
</p1510:revInfo>
</file>

<file path=ppt/tableStyles.xml><?xml version="1.0" encoding="utf-8"?>
<a:tblStyleLst xmlns:a="http://schemas.openxmlformats.org/drawingml/2006/main" def="{6E25E649-3F16-4E02-A733-19D2CDBF48F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5274" autoAdjust="0"/>
  </p:normalViewPr>
  <p:slideViewPr>
    <p:cSldViewPr>
      <p:cViewPr varScale="1">
        <p:scale>
          <a:sx n="69" d="100"/>
          <a:sy n="69" d="100"/>
        </p:scale>
        <p:origin x="488" y="4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presProps" Target="presProps.xml" Id="rId18" /><Relationship Type="http://schemas.openxmlformats.org/officeDocument/2006/relationships/customXml" Target="../customXml/item3.xml" Id="rId3" /><Relationship Type="http://schemas.openxmlformats.org/officeDocument/2006/relationships/tableStyles" Target="tableStyles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handoutMaster" Target="handoutMasters/handoutMaster1.xml" Id="rId17" /><Relationship Type="http://schemas.openxmlformats.org/officeDocument/2006/relationships/customXml" Target="../customXml/item2.xml" Id="rId2" /><Relationship Type="http://schemas.openxmlformats.org/officeDocument/2006/relationships/notesMaster" Target="notesMasters/notesMaster1.xml" Id="rId16" /><Relationship Type="http://schemas.openxmlformats.org/officeDocument/2006/relationships/theme" Target="theme/theme1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microsoft.com/office/2015/10/relationships/revisionInfo" Target="revisionInfo.xml" Id="rId23" /><Relationship Type="http://schemas.openxmlformats.org/officeDocument/2006/relationships/slide" Target="slides/slide6.xml" Id="rId10" /><Relationship Type="http://schemas.openxmlformats.org/officeDocument/2006/relationships/viewProps" Target="viewProps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11/2/2020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11/2/2020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grpSp>
        <p:nvGrpSpPr>
          <p:cNvPr id="256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0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" name="frame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" name="frame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dirty="0"/>
              <a:t>Click to edit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/>
              <a:pPr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casestudies.co.uk/motivational-theory-in-practice-at-tesco/#:~:text=Tesco%20aims%20to%20motivate%20its,involving%20staff%20in%20decision%20making." TargetMode="External"/><Relationship Id="rId2" Type="http://schemas.openxmlformats.org/officeDocument/2006/relationships/hyperlink" Target="https://employeeownership.co.uk/what-is-employee-ownership/employee-ownership-benefit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rarticlelibrary.com/business-management/6-major-benefits-of-motivation-in-an-organisations/2524" TargetMode="External"/><Relationship Id="rId5" Type="http://schemas.openxmlformats.org/officeDocument/2006/relationships/hyperlink" Target="https://www.open.edu/openlearn/health-sports-psychology/motivation-and-factors-affecting-motivation/content-section-3" TargetMode="External"/><Relationship Id="rId4" Type="http://schemas.openxmlformats.org/officeDocument/2006/relationships/hyperlink" Target="https://www.thebalancecareers.com/does-your-workplace-inspire-motivation-1918742#:~:text=Motivation%20is%20a%20powerful%20energy,an%20increase%20in%20workplace%20motivation.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orldofwork.io/2019/02/motivation-theories-context-and-process/#:~:text=There%20are%20two%20main%20types,that%20affect%20and%20individual's%20motivation." TargetMode="External"/><Relationship Id="rId2" Type="http://schemas.openxmlformats.org/officeDocument/2006/relationships/hyperlink" Target="https://alifeofbusiness.wordpress.com/2016/11/29/motivating-staff-how-do-john-lewis-do-it/#:~:text=John%20Lewis%20ensure%20each%20employee,creates%20a%20better%20work%20ethic.&amp;text=Providing%20incentives%20is%20a%20hugely,extra%20leave%2C%20empowerment%20and%20teamwork.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rcoach.be/en/employee-motivation-theories/vroom-expectancy-motivation-theory.php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/>
          <a:lstStyle/>
          <a:p>
            <a:r>
              <a:rPr lang="en-US" dirty="0">
                <a:latin typeface="Arial Black"/>
              </a:rPr>
              <a:t>MOTIVATION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Presentation by Vladimir Kostadinov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motivation?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E2BB2-81CE-4471-B107-428FA4F9D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163" y="1775603"/>
            <a:ext cx="11630634" cy="489980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>
                <a:ea typeface="+mn-lt"/>
                <a:cs typeface="+mn-lt"/>
              </a:rPr>
              <a:t>Motivation is derived from the word 'motive' which means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needs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wants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desires </a:t>
            </a:r>
            <a:r>
              <a:rPr lang="en-GB">
                <a:ea typeface="+mn-lt"/>
                <a:cs typeface="+mn-lt"/>
              </a:rPr>
              <a:t>or drives inside the people. It is the way toward stimulating individuals to activities to achieve the objectives. In the work objective context the psychological elements stimulating the individuals' behaviour are 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knowledge</a:t>
            </a:r>
            <a:r>
              <a:rPr lang="en-GB">
                <a:ea typeface="+mn-lt"/>
                <a:cs typeface="+mn-lt"/>
              </a:rPr>
              <a:t>,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 desire for money</a:t>
            </a:r>
            <a:r>
              <a:rPr lang="en-GB">
                <a:ea typeface="+mn-lt"/>
                <a:cs typeface="+mn-lt"/>
              </a:rPr>
              <a:t>,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 satisfaction from work</a:t>
            </a:r>
            <a:r>
              <a:rPr lang="en-GB">
                <a:ea typeface="+mn-lt"/>
                <a:cs typeface="+mn-lt"/>
              </a:rPr>
              <a:t>,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collaboration</a:t>
            </a:r>
            <a:r>
              <a:rPr lang="en-GB">
                <a:ea typeface="+mn-lt"/>
                <a:cs typeface="+mn-lt"/>
              </a:rPr>
              <a:t>,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 recognition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success</a:t>
            </a:r>
            <a:r>
              <a:rPr lang="en-GB">
                <a:ea typeface="+mn-lt"/>
                <a:cs typeface="+mn-lt"/>
              </a:rPr>
              <a:t>...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One of the most significant elements of the management is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to build a willingness</a:t>
            </a:r>
            <a:r>
              <a:rPr lang="en-GB">
                <a:ea typeface="+mn-lt"/>
                <a:cs typeface="+mn-lt"/>
              </a:rPr>
              <a:t> among the workers to act in the best of their capacities. Subsequently the function of a leader is to stir enthusiasm for execution of representatives in their positions!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"Motivation is a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‘driving force’</a:t>
            </a:r>
            <a:r>
              <a:rPr lang="en-GB">
                <a:ea typeface="+mn-lt"/>
                <a:cs typeface="+mn-lt"/>
              </a:rPr>
              <a:t> through which people strive to achieve their goals and fulfil a need or uphold a value" Mullins(2002)</a:t>
            </a:r>
            <a:endParaRPr lang="en-GB"/>
          </a:p>
        </p:txBody>
      </p:sp>
      <p:pic>
        <p:nvPicPr>
          <p:cNvPr id="3" name="Picture 4" descr="A picture containing sunset, outdoor, sun, bird&#10;&#10;Description automatically generated">
            <a:extLst>
              <a:ext uri="{FF2B5EF4-FFF2-40B4-BE49-F238E27FC236}">
                <a16:creationId xmlns:a16="http://schemas.microsoft.com/office/drawing/2014/main" id="{796BF0AE-735C-4201-BF1C-D51815064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640" y="3145459"/>
            <a:ext cx="4927274" cy="1511037"/>
          </a:xfrm>
          <a:prstGeom prst="rect">
            <a:avLst/>
          </a:prstGeom>
        </p:spPr>
      </p:pic>
      <p:pic>
        <p:nvPicPr>
          <p:cNvPr id="5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DBF0AB57-29AB-4886-9D11-4500D109FE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8947" y="3145522"/>
            <a:ext cx="5487846" cy="151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646" y="274638"/>
            <a:ext cx="11515644" cy="1279554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 </a:t>
            </a:r>
            <a:r>
              <a:rPr lang="en-US" dirty="0">
                <a:ea typeface="+mj-lt"/>
                <a:cs typeface="+mj-lt"/>
              </a:rPr>
              <a:t>“Good actions give strength in ourselves and inspire </a:t>
            </a:r>
            <a:r>
              <a:rPr lang="en-US">
                <a:ea typeface="+mj-lt"/>
                <a:cs typeface="+mj-lt"/>
              </a:rPr>
              <a:t>good actions in others” - Plato</a:t>
            </a:r>
            <a:endParaRPr lang="en-US"/>
          </a:p>
        </p:txBody>
      </p:sp>
      <p:pic>
        <p:nvPicPr>
          <p:cNvPr id="5" name="Picture 6" descr="A close up of a person&#10;&#10;Description automatically generated">
            <a:extLst>
              <a:ext uri="{FF2B5EF4-FFF2-40B4-BE49-F238E27FC236}">
                <a16:creationId xmlns:a16="http://schemas.microsoft.com/office/drawing/2014/main" id="{6E824AD7-E3BD-4069-8469-C3BE8F60EC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0706" y="2033233"/>
            <a:ext cx="2740962" cy="42672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D145FE-0842-4D2B-9D01-B371D442DF44}"/>
              </a:ext>
            </a:extLst>
          </p:cNvPr>
          <p:cNvSpPr txBox="1"/>
          <p:nvPr/>
        </p:nvSpPr>
        <p:spPr>
          <a:xfrm>
            <a:off x="4030016" y="1921155"/>
            <a:ext cx="7788337" cy="374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Employee</a:t>
            </a:r>
            <a:r>
              <a:rPr lang="en-GB" sz="2400" dirty="0">
                <a:ea typeface="+mn-lt"/>
                <a:cs typeface="+mn-lt"/>
              </a:rPr>
              <a:t> motivation is </a:t>
            </a:r>
            <a:r>
              <a:rPr lang="en-GB" sz="2400" dirty="0">
                <a:solidFill>
                  <a:srgbClr val="FF0000"/>
                </a:solidFill>
                <a:ea typeface="+mn-lt"/>
                <a:cs typeface="+mn-lt"/>
              </a:rPr>
              <a:t>vital</a:t>
            </a:r>
            <a:r>
              <a:rPr lang="en-GB" sz="2400" dirty="0">
                <a:ea typeface="+mn-lt"/>
                <a:cs typeface="+mn-lt"/>
              </a:rPr>
              <a:t> to an organisation's prosperity. It's the degree of responsibility, drive and energy that  company's staff bring to the job regular. Without it, companies experience </a:t>
            </a:r>
            <a:r>
              <a:rPr lang="en-GB" sz="2400" dirty="0">
                <a:solidFill>
                  <a:srgbClr val="FF0000"/>
                </a:solidFill>
                <a:ea typeface="+mn-lt"/>
                <a:cs typeface="+mn-lt"/>
              </a:rPr>
              <a:t>low productivity</a:t>
            </a:r>
            <a:r>
              <a:rPr lang="en-GB" sz="2400" dirty="0">
                <a:ea typeface="+mn-lt"/>
                <a:cs typeface="+mn-lt"/>
              </a:rPr>
              <a:t>, </a:t>
            </a:r>
            <a:r>
              <a:rPr lang="en-GB" sz="2400" dirty="0">
                <a:solidFill>
                  <a:srgbClr val="FF0000"/>
                </a:solidFill>
                <a:ea typeface="+mn-lt"/>
                <a:cs typeface="+mn-lt"/>
              </a:rPr>
              <a:t>lower levels of yield</a:t>
            </a:r>
            <a:r>
              <a:rPr lang="en-GB" sz="2400" dirty="0">
                <a:ea typeface="+mn-lt"/>
                <a:cs typeface="+mn-lt"/>
              </a:rPr>
              <a:t> and almost certainly, the company will fall short of </a:t>
            </a:r>
            <a:r>
              <a:rPr lang="en-GB" sz="2400">
                <a:ea typeface="+mn-lt"/>
                <a:cs typeface="+mn-lt"/>
              </a:rPr>
              <a:t>reaching  significant objectives and targets as well.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Many companies and organisations using </a:t>
            </a:r>
            <a:r>
              <a:rPr lang="en-GB" sz="2400">
                <a:solidFill>
                  <a:srgbClr val="FF0000"/>
                </a:solidFill>
              </a:rPr>
              <a:t>motivation </a:t>
            </a:r>
            <a:r>
              <a:rPr lang="en-GB" sz="2400" dirty="0">
                <a:solidFill>
                  <a:srgbClr val="FF0000"/>
                </a:solidFill>
              </a:rPr>
              <a:t>theories </a:t>
            </a:r>
            <a:r>
              <a:rPr lang="en-GB" sz="2400" dirty="0"/>
              <a:t>and strategies to improve workplace performance and increase companie's potential.</a:t>
            </a:r>
          </a:p>
        </p:txBody>
      </p:sp>
    </p:spTree>
    <p:extLst>
      <p:ext uri="{BB962C8B-B14F-4D97-AF65-F5344CB8AC3E}">
        <p14:creationId xmlns:p14="http://schemas.microsoft.com/office/powerpoint/2010/main" val="396580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152" y="274638"/>
            <a:ext cx="11228171" cy="1020762"/>
          </a:xfrm>
        </p:spPr>
        <p:txBody>
          <a:bodyPr/>
          <a:lstStyle/>
          <a:p>
            <a:pPr algn="ctr"/>
            <a:r>
              <a:rPr lang="en-US"/>
              <a:t>There are two main types of motivation </a:t>
            </a:r>
            <a:r>
              <a:rPr lang="en-US" dirty="0"/>
              <a:t>theory:content and process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EE28C5A5-9F57-4784-8535-6AE4DCE5CE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8126" y="1814601"/>
            <a:ext cx="6230674" cy="47560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Content models</a:t>
            </a:r>
            <a:r>
              <a:rPr lang="en-GB" dirty="0">
                <a:ea typeface="+mn-lt"/>
                <a:cs typeface="+mn-lt"/>
              </a:rPr>
              <a:t> of motivation focus around what individuals need in their lives and what motivates them to achieve their needs.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Maslow's Hierarchy of Needs </a:t>
            </a:r>
            <a:r>
              <a:rPr lang="en-GB" dirty="0">
                <a:ea typeface="+mn-lt"/>
                <a:cs typeface="+mn-lt"/>
              </a:rPr>
              <a:t>and 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Herzberd's Two factors Theory</a:t>
            </a:r>
            <a:r>
              <a:rPr lang="en-GB">
                <a:ea typeface="+mn-lt"/>
                <a:cs typeface="+mn-lt"/>
              </a:rPr>
              <a:t> are used by many succesfull companies and organisations.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Process theories</a:t>
            </a:r>
            <a:r>
              <a:rPr lang="en-GB">
                <a:ea typeface="+mn-lt"/>
                <a:cs typeface="+mn-lt"/>
              </a:rPr>
              <a:t> take a gander at the psychological and conduct measures that effect and person's inspiration.</a:t>
            </a:r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Vroom's Expectancy theory </a:t>
            </a:r>
            <a:r>
              <a:rPr lang="en-GB">
                <a:ea typeface="+mn-lt"/>
                <a:cs typeface="+mn-lt"/>
              </a:rPr>
              <a:t>explain why behaviors are initiated.</a:t>
            </a:r>
            <a:endParaRPr lang="en-GB">
              <a:solidFill>
                <a:srgbClr val="FF0000"/>
              </a:solidFill>
            </a:endParaRPr>
          </a:p>
        </p:txBody>
      </p:sp>
      <p:pic>
        <p:nvPicPr>
          <p:cNvPr id="25" name="Picture 25" descr="Diagram&#10;&#10;Description automatically generated">
            <a:extLst>
              <a:ext uri="{FF2B5EF4-FFF2-40B4-BE49-F238E27FC236}">
                <a16:creationId xmlns:a16="http://schemas.microsoft.com/office/drawing/2014/main" id="{2D415AD9-0298-45A9-9462-F3AA75B9BC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5845" y="1820090"/>
            <a:ext cx="5453345" cy="4757593"/>
          </a:xfrm>
        </p:spPr>
      </p:pic>
    </p:spTree>
    <p:extLst>
      <p:ext uri="{BB962C8B-B14F-4D97-AF65-F5344CB8AC3E}">
        <p14:creationId xmlns:p14="http://schemas.microsoft.com/office/powerpoint/2010/main" val="22373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88" y="274638"/>
            <a:ext cx="12076213" cy="1107026"/>
          </a:xfrm>
        </p:spPr>
        <p:txBody>
          <a:bodyPr>
            <a:normAutofit/>
          </a:bodyPr>
          <a:lstStyle/>
          <a:p>
            <a:r>
              <a:rPr lang="en-US" dirty="0"/>
              <a:t>Motivation theories – Are they really working and how </a:t>
            </a:r>
            <a:r>
              <a:rPr lang="en-US"/>
              <a:t>companies apply them?</a:t>
            </a:r>
            <a:endParaRPr lang="en-US" dirty="0"/>
          </a:p>
        </p:txBody>
      </p:sp>
      <p:pic>
        <p:nvPicPr>
          <p:cNvPr id="18" name="Picture 18" descr="Logo, company name&#10;&#10;Description automatically generated">
            <a:extLst>
              <a:ext uri="{FF2B5EF4-FFF2-40B4-BE49-F238E27FC236}">
                <a16:creationId xmlns:a16="http://schemas.microsoft.com/office/drawing/2014/main" id="{6B5A193C-FD83-4C14-B342-6CDFBDECBA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85965" y="1763405"/>
            <a:ext cx="4979018" cy="2913497"/>
          </a:xfr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6DB4131-0121-496D-AF1E-E5257D9580A9}"/>
              </a:ext>
            </a:extLst>
          </p:cNvPr>
          <p:cNvSpPr txBox="1"/>
          <p:nvPr/>
        </p:nvSpPr>
        <p:spPr>
          <a:xfrm>
            <a:off x="5780345" y="1767518"/>
            <a:ext cx="6207239" cy="10895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0000"/>
                </a:solidFill>
                <a:ea typeface="+mn-lt"/>
                <a:cs typeface="+mn-lt"/>
              </a:rPr>
              <a:t>John Lewis </a:t>
            </a:r>
            <a:r>
              <a:rPr lang="en-GB" sz="2400" dirty="0">
                <a:ea typeface="+mn-lt"/>
                <a:cs typeface="+mn-lt"/>
              </a:rPr>
              <a:t>guarantee every representative is given greater duty and praise, this makes a superior </a:t>
            </a:r>
            <a:r>
              <a:rPr lang="en-GB" sz="2400">
                <a:ea typeface="+mn-lt"/>
                <a:cs typeface="+mn-lt"/>
              </a:rPr>
              <a:t>hard-working attitude and ethic.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E56E4D8-FC22-4531-9905-F470016B21FB}"/>
              </a:ext>
            </a:extLst>
          </p:cNvPr>
          <p:cNvSpPr txBox="1"/>
          <p:nvPr/>
        </p:nvSpPr>
        <p:spPr>
          <a:xfrm>
            <a:off x="401901" y="5220349"/>
            <a:ext cx="11381741" cy="14219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sz="2400">
                <a:ea typeface="+mn-lt"/>
                <a:cs typeface="+mn-lt"/>
              </a:rPr>
              <a:t>Better at recruiting and retaining talented, committed staff.</a:t>
            </a:r>
            <a:endParaRPr lang="en-GB" sz="2400" dirty="0"/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Have a solid promise to corporate social duty and involvement with the communities they work in.</a:t>
            </a:r>
            <a:endParaRPr lang="en-GB" sz="2400" dirty="0">
              <a:solidFill>
                <a:srgbClr val="FF0000"/>
              </a:solidFill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8D07E5F-0424-4217-8B5D-4ED3F3842BB0}"/>
              </a:ext>
            </a:extLst>
          </p:cNvPr>
          <p:cNvSpPr txBox="1"/>
          <p:nvPr/>
        </p:nvSpPr>
        <p:spPr>
          <a:xfrm>
            <a:off x="462755" y="4231248"/>
            <a:ext cx="5704165" cy="4247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1ED5544-F32E-4AB9-A473-9DC3ED6F17DA}"/>
              </a:ext>
            </a:extLst>
          </p:cNvPr>
          <p:cNvSpPr txBox="1"/>
          <p:nvPr/>
        </p:nvSpPr>
        <p:spPr>
          <a:xfrm>
            <a:off x="6205475" y="2955571"/>
            <a:ext cx="5776032" cy="20867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Co-owned companies tend to be more successful, competitive, profitable and sustainable.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Staff is more entrepreneurial and committed to the company and its success.</a:t>
            </a:r>
            <a:endParaRPr lang="en-GB" sz="2400" dirty="0"/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5790C28B-81C1-4118-81E5-E384ECBC3F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775" y="6690572"/>
            <a:ext cx="4592082" cy="97767"/>
          </a:xfrm>
        </p:spPr>
        <p:txBody>
          <a:bodyPr>
            <a:normAutofit fontScale="250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55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19" y="2508849"/>
            <a:ext cx="11558766" cy="1344284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For instance, </a:t>
            </a:r>
            <a:r>
              <a:rPr lang="en-US">
                <a:solidFill>
                  <a:srgbClr val="FF0000"/>
                </a:solidFill>
                <a:ea typeface="+mj-lt"/>
                <a:cs typeface="+mj-lt"/>
              </a:rPr>
              <a:t>Tesco</a:t>
            </a:r>
            <a:r>
              <a:rPr lang="en-US">
                <a:ea typeface="+mj-lt"/>
                <a:cs typeface="+mj-lt"/>
              </a:rPr>
              <a:t> motivates and engages its representatives by :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0018" y="5102525"/>
            <a:ext cx="5895563" cy="152975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34" charset="0"/>
              <a:buChar char="q"/>
            </a:pPr>
            <a:r>
              <a:rPr lang="en-GB">
                <a:ea typeface="+mn-lt"/>
                <a:cs typeface="+mn-lt"/>
              </a:rPr>
              <a:t>Assigning responsibility </a:t>
            </a:r>
            <a:endParaRPr lang="en-US"/>
          </a:p>
          <a:p>
            <a:pPr marL="342900" indent="-342900">
              <a:buFont typeface="Wingdings" pitchFamily="34" charset="0"/>
              <a:buChar char="q"/>
            </a:pPr>
            <a:r>
              <a:rPr lang="en-GB">
                <a:ea typeface="+mn-lt"/>
                <a:cs typeface="+mn-lt"/>
              </a:rPr>
              <a:t>Including staff in decision making</a:t>
            </a:r>
            <a:endParaRPr lang="en-GB" dirty="0">
              <a:ea typeface="+mn-lt"/>
              <a:cs typeface="+mn-lt"/>
            </a:endParaRPr>
          </a:p>
          <a:p>
            <a:pPr marL="342900" indent="-342900">
              <a:buFont typeface="Wingdings" pitchFamily="34" charset="0"/>
              <a:buChar char="q"/>
            </a:pPr>
            <a:r>
              <a:rPr lang="en-GB">
                <a:ea typeface="+mn-lt"/>
                <a:cs typeface="+mn-lt"/>
              </a:rPr>
              <a:t>Suitable and </a:t>
            </a:r>
            <a:r>
              <a:rPr lang="en-GB" dirty="0">
                <a:ea typeface="+mn-lt"/>
                <a:cs typeface="+mn-lt"/>
              </a:rPr>
              <a:t>convenient communication</a:t>
            </a:r>
            <a:endParaRPr lang="en-GB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EBC6D5A-59D0-490E-BD5B-9AF3FF710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5514" y="520460"/>
            <a:ext cx="6580240" cy="1519891"/>
          </a:xfrm>
          <a:prstGeom prst="rect">
            <a:avLst/>
          </a:prstGeom>
        </p:spPr>
      </p:pic>
      <p:pic>
        <p:nvPicPr>
          <p:cNvPr id="5" name="Picture 5" descr="A person standing in front of 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D60BE132-1720-4268-9237-4D4B775E6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4469" y="5005295"/>
            <a:ext cx="4754792" cy="1316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75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people </a:t>
            </a:r>
            <a:r>
              <a:rPr lang="en-US"/>
              <a:t>benefit</a:t>
            </a:r>
            <a:r>
              <a:rPr lang="en-US" dirty="0"/>
              <a:t> from motivation theories?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1887" y="1905000"/>
            <a:ext cx="6227626" cy="1926566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34" charset="0"/>
              <a:buChar char="ü"/>
            </a:pPr>
            <a:r>
              <a:rPr lang="en-US"/>
              <a:t>Financial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Recognition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Good working conditions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Additional benefits from companies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Knowledge</a:t>
            </a:r>
            <a:endParaRPr lang="en-US" dirty="0"/>
          </a:p>
        </p:txBody>
      </p:sp>
      <p:pic>
        <p:nvPicPr>
          <p:cNvPr id="7" name="Picture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3BE59CD6-9EE7-40D1-A6C0-4361971489C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8831" y="4170561"/>
            <a:ext cx="4415402" cy="2543240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6989" y="4466701"/>
            <a:ext cx="5825165" cy="2142227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34" charset="0"/>
              <a:buChar char="ü"/>
            </a:pPr>
            <a:r>
              <a:rPr lang="en-US"/>
              <a:t>Appreciative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Plesure from work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Personnal achievements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Contribution</a:t>
            </a:r>
          </a:p>
          <a:p>
            <a:pPr marL="342900" indent="-342900">
              <a:buFont typeface="Wingdings" pitchFamily="34" charset="0"/>
              <a:buChar char="ü"/>
            </a:pPr>
            <a:r>
              <a:rPr lang="en-US"/>
              <a:t>Safety</a:t>
            </a:r>
            <a:endParaRPr lang="en-US" dirty="0"/>
          </a:p>
        </p:txBody>
      </p:sp>
      <p:pic>
        <p:nvPicPr>
          <p:cNvPr id="8" name="Picture 8" descr="Text, letter&#10;&#10;Description automatically generated">
            <a:extLst>
              <a:ext uri="{FF2B5EF4-FFF2-40B4-BE49-F238E27FC236}">
                <a16:creationId xmlns:a16="http://schemas.microsoft.com/office/drawing/2014/main" id="{856ABFAF-C5BD-4C64-A1D1-B1F3927A5E8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7481817" y="1705364"/>
            <a:ext cx="4415402" cy="2599312"/>
          </a:xfrm>
        </p:spPr>
      </p:pic>
    </p:spTree>
    <p:extLst>
      <p:ext uri="{BB962C8B-B14F-4D97-AF65-F5344CB8AC3E}">
        <p14:creationId xmlns:p14="http://schemas.microsoft.com/office/powerpoint/2010/main" val="413515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 Black"/>
              </a:rPr>
              <a:t>REFERENCES</a:t>
            </a:r>
            <a:endParaRPr lang="en-US" dirty="0">
              <a:latin typeface="Arial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35A560-CE9C-4ED9-8F16-81CBBEA99599}"/>
              </a:ext>
            </a:extLst>
          </p:cNvPr>
          <p:cNvSpPr txBox="1"/>
          <p:nvPr/>
        </p:nvSpPr>
        <p:spPr>
          <a:xfrm>
            <a:off x="166377" y="1705155"/>
            <a:ext cx="11927938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90000"/>
              </a:lnSpc>
              <a:buAutoNum type="arabicPeriod"/>
            </a:pPr>
            <a:r>
              <a:rPr lang="en-GB" sz="2000">
                <a:ea typeface="+mn-lt"/>
                <a:cs typeface="+mn-lt"/>
              </a:rPr>
              <a:t>Employee Ownership Association (2020) Employee Ownership Association</a:t>
            </a:r>
          </a:p>
          <a:p>
            <a:pPr>
              <a:lnSpc>
                <a:spcPct val="90000"/>
              </a:lnSpc>
            </a:pPr>
            <a:r>
              <a:rPr lang="en-GB" sz="2000"/>
              <a:t>Avalible at :</a:t>
            </a:r>
            <a:r>
              <a:rPr lang="en-GB" sz="2000" dirty="0">
                <a:ea typeface="+mn-lt"/>
                <a:cs typeface="+mn-lt"/>
                <a:hlinkClick r:id="rId2"/>
              </a:rPr>
              <a:t>https://employeeownership.co.uk/what-is-employee-ownership/employee-ownership-benefits/</a:t>
            </a:r>
            <a:r>
              <a:rPr lang="en-GB" sz="2000">
                <a:ea typeface="+mn-lt"/>
                <a:cs typeface="+mn-lt"/>
              </a:rPr>
              <a:t> (Accessed : 02 November 2020)</a:t>
            </a:r>
          </a:p>
          <a:p>
            <a:pPr>
              <a:lnSpc>
                <a:spcPct val="90000"/>
              </a:lnSpc>
            </a:pPr>
            <a:r>
              <a:rPr lang="en-GB" sz="2000"/>
              <a:t>2. </a:t>
            </a:r>
            <a:r>
              <a:rPr lang="en-GB" sz="2000">
                <a:ea typeface="+mn-lt"/>
                <a:cs typeface="+mn-lt"/>
              </a:rPr>
              <a:t>Business Case Studies (2020) 5 Motivational theory in practice at Tesco - Business Case Studies. Avalible at : </a:t>
            </a:r>
            <a:r>
              <a:rPr lang="en-GB" sz="2000" dirty="0">
                <a:ea typeface="+mn-lt"/>
                <a:cs typeface="+mn-lt"/>
                <a:hlinkClick r:id="rId3"/>
              </a:rPr>
              <a:t>https://businesscasestudies.co.uk/motivational-theory-in-practice-at-tesco/#:~:text=Tesco%20aims%20to%20motivate%20its,involving%20staff%20in%20decision%20making.</a:t>
            </a:r>
            <a:r>
              <a:rPr lang="en-GB" sz="2000">
                <a:ea typeface="+mn-lt"/>
                <a:cs typeface="+mn-lt"/>
              </a:rPr>
              <a:t> (Accessed : 02 November 2020)</a:t>
            </a:r>
          </a:p>
          <a:p>
            <a:pPr>
              <a:lnSpc>
                <a:spcPct val="90000"/>
              </a:lnSpc>
            </a:pPr>
            <a:r>
              <a:rPr lang="en-GB" sz="2000"/>
              <a:t>3. </a:t>
            </a:r>
            <a:r>
              <a:rPr lang="en-GB" sz="2000">
                <a:ea typeface="+mn-lt"/>
                <a:cs typeface="+mn-lt"/>
              </a:rPr>
              <a:t>The Balance Careers (2020) 9 Ways to Inspire Motivation in the Workplace. Avalible at :</a:t>
            </a:r>
            <a:r>
              <a:rPr lang="en-GB" sz="2000" dirty="0">
                <a:ea typeface="+mn-lt"/>
                <a:cs typeface="+mn-lt"/>
                <a:hlinkClick r:id="rId4"/>
              </a:rPr>
              <a:t>https://www.thebalancecareers.com/does-your-workplace-inspire-motivation-1918742#:~:text=Motivation%20is%20a%20powerful%20energy,an%20increase%20in%20workplace%20motivation.</a:t>
            </a:r>
            <a:r>
              <a:rPr lang="en-GB" sz="2000">
                <a:ea typeface="+mn-lt"/>
                <a:cs typeface="+mn-lt"/>
              </a:rPr>
              <a:t> (Accessed : 29 October 2020)</a:t>
            </a:r>
          </a:p>
          <a:p>
            <a:pPr>
              <a:lnSpc>
                <a:spcPct val="90000"/>
              </a:lnSpc>
            </a:pPr>
            <a:r>
              <a:rPr lang="en-GB" sz="2000"/>
              <a:t>4.</a:t>
            </a:r>
            <a:r>
              <a:rPr lang="en-GB" sz="2000">
                <a:ea typeface="+mn-lt"/>
                <a:cs typeface="+mn-lt"/>
              </a:rPr>
              <a:t>OpenLearn (2020) Motivation and factors affecting motivation. Avalible at:</a:t>
            </a:r>
            <a:r>
              <a:rPr lang="en-GB" sz="2000" dirty="0">
                <a:ea typeface="+mn-lt"/>
                <a:cs typeface="+mn-lt"/>
                <a:hlinkClick r:id="rId5"/>
              </a:rPr>
              <a:t>https://www.open.edu/openlearn/health-sports-psychology/motivation-and-factors-affecting-motivation/content-section-3</a:t>
            </a:r>
            <a:r>
              <a:rPr lang="en-GB" sz="2000">
                <a:ea typeface="+mn-lt"/>
                <a:cs typeface="+mn-lt"/>
              </a:rPr>
              <a:t> (Accessed : 30 October 2020)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5.</a:t>
            </a:r>
            <a:r>
              <a:rPr lang="en-GB" sz="2000">
                <a:ea typeface="+mn-lt"/>
                <a:cs typeface="+mn-lt"/>
              </a:rPr>
              <a:t>Your Article Library (2020) 6 Major Benefits of Motivation in an Organisations. Avalible at : </a:t>
            </a:r>
            <a:r>
              <a:rPr lang="en-GB" sz="2000" dirty="0">
                <a:ea typeface="+mn-lt"/>
                <a:cs typeface="+mn-lt"/>
                <a:hlinkClick r:id="rId6"/>
              </a:rPr>
              <a:t>https://www.yourarticlelibrary.com/business-management/6-major-benefits-of-motivation-in-an-organisations/2524</a:t>
            </a:r>
            <a:r>
              <a:rPr lang="en-GB" sz="2000">
                <a:ea typeface="+mn-lt"/>
                <a:cs typeface="+mn-lt"/>
              </a:rPr>
              <a:t> (Accessed : 30 October 2020)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589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C69FD0-9C0D-4DC0-9390-186538D2C7C9}"/>
              </a:ext>
            </a:extLst>
          </p:cNvPr>
          <p:cNvSpPr txBox="1"/>
          <p:nvPr/>
        </p:nvSpPr>
        <p:spPr>
          <a:xfrm>
            <a:off x="338860" y="411193"/>
            <a:ext cx="11741082" cy="45489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6.</a:t>
            </a:r>
            <a:r>
              <a:rPr lang="en-GB" sz="2000">
                <a:ea typeface="+mn-lt"/>
                <a:cs typeface="+mn-lt"/>
              </a:rPr>
              <a:t>A Life of Business (2020) Motivating staff, how do John Lewis do it? Avalible at : </a:t>
            </a:r>
            <a:r>
              <a:rPr lang="en-GB" sz="2000" dirty="0">
                <a:ea typeface="+mn-lt"/>
                <a:cs typeface="+mn-lt"/>
                <a:hlinkClick r:id="rId2"/>
              </a:rPr>
              <a:t>https://alifeofbusiness.wordpress.com/2016/11/29/motivating-staff-how-do-john-lewis-do-it/#:~:text=John%20Lewis%20ensure%20each%20employee,creates%20a%20better%20work%20ethic.&amp;text=Providing%20incentives%20is%20a%20hugely,extra%20leave%2C%20empowerment%20and%20teamwork.</a:t>
            </a:r>
            <a:r>
              <a:rPr lang="en-GB" sz="2000">
                <a:ea typeface="+mn-lt"/>
                <a:cs typeface="+mn-lt"/>
              </a:rPr>
              <a:t> (Accessed : 29 October 2020)</a:t>
            </a:r>
            <a:endParaRPr lang="en-GB" sz="2000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2000" dirty="0"/>
              <a:t>7.Smith A.(2009) </a:t>
            </a:r>
            <a:r>
              <a:rPr lang="en-GB" sz="2000" i="1"/>
              <a:t>The wealth of nations. 36 St Giles,Oxford,United Kingdom.</a:t>
            </a:r>
            <a:r>
              <a:rPr lang="en-GB" sz="2000"/>
              <a:t>Infinite Ideas Limited</a:t>
            </a:r>
            <a:endParaRPr lang="en-GB" sz="2000" dirty="0"/>
          </a:p>
          <a:p>
            <a:r>
              <a:rPr lang="en-GB" sz="2000"/>
              <a:t>8.Pichere P.(2015)</a:t>
            </a:r>
            <a:r>
              <a:rPr lang="en-GB" sz="2000" i="1">
                <a:ea typeface="+mn-lt"/>
                <a:cs typeface="+mn-lt"/>
              </a:rPr>
              <a:t>Maslow's hierarchy of needs. </a:t>
            </a:r>
            <a:r>
              <a:rPr lang="en-GB" sz="2000">
                <a:ea typeface="+mn-lt"/>
                <a:cs typeface="+mn-lt"/>
              </a:rPr>
              <a:t>Namur : Lemaitre Publishing</a:t>
            </a:r>
            <a:endParaRPr lang="en-GB" sz="2000" dirty="0"/>
          </a:p>
          <a:p>
            <a:r>
              <a:rPr lang="en-GB" sz="2000" dirty="0"/>
              <a:t>9.</a:t>
            </a:r>
            <a:r>
              <a:rPr lang="en-GB" sz="2000" dirty="0">
                <a:ea typeface="+mn-lt"/>
                <a:cs typeface="+mn-lt"/>
              </a:rPr>
              <a:t>The World of Work Project (2020) Motivation Theories: Content and Process - The World of Work Project. Avalible at : </a:t>
            </a:r>
            <a:r>
              <a:rPr lang="en-GB" sz="2000" dirty="0">
                <a:ea typeface="+mn-lt"/>
                <a:cs typeface="+mn-lt"/>
                <a:hlinkClick r:id="rId3"/>
              </a:rPr>
              <a:t>https://worldofwork.io/2019/02/motivation-theories-context-and-process/#:~:text=There%20are%20two%20main%20types,that%20affect%20and%20individual's%20motivation.</a:t>
            </a:r>
            <a:r>
              <a:rPr lang="en-GB" sz="2000">
                <a:ea typeface="+mn-lt"/>
                <a:cs typeface="+mn-lt"/>
              </a:rPr>
              <a:t> (Accessed : 27 October 2020)</a:t>
            </a:r>
            <a:endParaRPr lang="en-GB" sz="2000" dirty="0"/>
          </a:p>
          <a:p>
            <a:r>
              <a:rPr lang="en-GB" sz="2000"/>
              <a:t>10.</a:t>
            </a:r>
            <a:r>
              <a:rPr lang="en-GB" sz="2000">
                <a:ea typeface="+mn-lt"/>
                <a:cs typeface="+mn-lt"/>
              </a:rPr>
              <a:t>Yourcoach.be (2020) Vroom expectancy motivation theory | Employee motivation theories | YourCoach Gent. Avalible at : </a:t>
            </a:r>
            <a:r>
              <a:rPr lang="en-GB" sz="2000" dirty="0">
                <a:ea typeface="+mn-lt"/>
                <a:cs typeface="+mn-lt"/>
                <a:hlinkClick r:id="rId4"/>
              </a:rPr>
              <a:t>https://www.yourcoach.be/en/employee-motivation-theories/vroom-expectancy-motivation-theory.php</a:t>
            </a:r>
            <a:r>
              <a:rPr lang="en-GB" sz="2000">
                <a:ea typeface="+mn-lt"/>
                <a:cs typeface="+mn-lt"/>
              </a:rPr>
              <a:t> (Accessed at : 29 October 2020)</a:t>
            </a:r>
            <a:endParaRPr lang="en-GB" sz="20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502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304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idx="1"/>
          </p:nvPr>
        </p:nvSpPr>
        <p:spPr/>
      </p:sp>
    </p:spTree>
    <p:extLst>
      <p:ext uri="{BB962C8B-B14F-4D97-AF65-F5344CB8AC3E}">
        <p14:creationId xmlns:p14="http://schemas.microsoft.com/office/powerpoint/2010/main" val="116095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1D5F340F01F94FA2FD29A5E6DC872E" ma:contentTypeVersion="0" ma:contentTypeDescription="Create a new document." ma:contentTypeScope="" ma:versionID="f583bd66513a361a730282b6a794e352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841151cf538834e171094e4faaf2d7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F4CB80-51E5-47C8-B45D-3834AA25DD5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185DBF61-A50A-4EA0-945F-5445B1740A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41CC889-B55A-4246-8D72-AEC912BCD2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101</Words>
  <Application>Microsoft Office PowerPoint</Application>
  <PresentationFormat>Custom</PresentationFormat>
  <Paragraphs>35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Chalkboard 16x9</vt:lpstr>
      <vt:lpstr>MOTIVATION</vt:lpstr>
      <vt:lpstr>What is motivation?</vt:lpstr>
      <vt:lpstr> “Good actions give strength in ourselves and inspire good actions in others” - Plato</vt:lpstr>
      <vt:lpstr>There are two main types of motivation theory:content and process</vt:lpstr>
      <vt:lpstr>Motivation theories – Are they really working and how companies apply them?</vt:lpstr>
      <vt:lpstr>For instance, Tesco motivates and engages its representatives by :</vt:lpstr>
      <vt:lpstr>How people benefit from motivation theories?</vt:lpstr>
      <vt:lpstr>REFERENCES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lastModifiedBy/>
  <cp:revision>835</cp:revision>
  <dcterms:created xsi:type="dcterms:W3CDTF">2020-11-02T10:48:24Z</dcterms:created>
  <dcterms:modified xsi:type="dcterms:W3CDTF">2020-11-02T20:13:57Z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0x0101007C1D5F340F01F94FA2FD29A5E6DC872E</vt:lpwstr>
  </property>
  <property fmtid="{D5CDD505-2E9C-101B-9397-08002B2CF9AE}" pid="3" name="IsMyDocuments">
    <vt:bool>true</vt:bool>
  </property>
</Properties>
</file>