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56" r:id="rId2"/>
    <p:sldId id="257" r:id="rId3"/>
    <p:sldId id="258" r:id="rId4"/>
    <p:sldId id="262" r:id="rId5"/>
    <p:sldId id="267" r:id="rId6"/>
    <p:sldId id="259" r:id="rId7"/>
    <p:sldId id="260" r:id="rId8"/>
    <p:sldId id="261" r:id="rId9"/>
    <p:sldId id="265" r:id="rId10"/>
    <p:sldId id="266" r:id="rId11"/>
    <p:sldId id="268"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2D4"/>
    <a:srgbClr val="EDF200"/>
    <a:srgbClr val="FF8ECB"/>
    <a:srgbClr val="AF7BF9"/>
    <a:srgbClr val="FF5B43"/>
    <a:srgbClr val="E735F3"/>
    <a:srgbClr val="FF85FF"/>
    <a:srgbClr val="C1DB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E1A8E-7D60-7647-ABC1-A0F66F0D0882}" v="120" dt="2025-01-16T20:29:55.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712"/>
  </p:normalViewPr>
  <p:slideViewPr>
    <p:cSldViewPr snapToGrid="0">
      <p:cViewPr>
        <p:scale>
          <a:sx n="106" d="100"/>
          <a:sy n="106" d="100"/>
        </p:scale>
        <p:origin x="1352"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oebe Davies (2305895)" userId="e62b2005-f98f-45a7-9723-d933362279c8" providerId="ADAL" clId="{52BE1A8E-7D60-7647-ABC1-A0F66F0D0882}"/>
    <pc:docChg chg="undo custSel addSld delSld modSld">
      <pc:chgData name="Phoebe Davies (2305895)" userId="e62b2005-f98f-45a7-9723-d933362279c8" providerId="ADAL" clId="{52BE1A8E-7D60-7647-ABC1-A0F66F0D0882}" dt="2025-01-16T21:50:37.145" v="6829" actId="207"/>
      <pc:docMkLst>
        <pc:docMk/>
      </pc:docMkLst>
      <pc:sldChg chg="addSp delSp modSp mod modClrScheme chgLayout">
        <pc:chgData name="Phoebe Davies (2305895)" userId="e62b2005-f98f-45a7-9723-d933362279c8" providerId="ADAL" clId="{52BE1A8E-7D60-7647-ABC1-A0F66F0D0882}" dt="2025-01-15T12:35:07.513" v="5708" actId="20577"/>
        <pc:sldMkLst>
          <pc:docMk/>
          <pc:sldMk cId="1124022166" sldId="256"/>
        </pc:sldMkLst>
        <pc:spChg chg="mod ord">
          <ac:chgData name="Phoebe Davies (2305895)" userId="e62b2005-f98f-45a7-9723-d933362279c8" providerId="ADAL" clId="{52BE1A8E-7D60-7647-ABC1-A0F66F0D0882}" dt="2025-01-08T12:39:33.741" v="568" actId="1076"/>
          <ac:spMkLst>
            <pc:docMk/>
            <pc:sldMk cId="1124022166" sldId="256"/>
            <ac:spMk id="2" creationId="{10A07657-0AAC-2869-C335-4453AA6BC966}"/>
          </ac:spMkLst>
        </pc:spChg>
        <pc:spChg chg="add mod">
          <ac:chgData name="Phoebe Davies (2305895)" userId="e62b2005-f98f-45a7-9723-d933362279c8" providerId="ADAL" clId="{52BE1A8E-7D60-7647-ABC1-A0F66F0D0882}" dt="2025-01-10T11:48:45.833" v="3563" actId="20577"/>
          <ac:spMkLst>
            <pc:docMk/>
            <pc:sldMk cId="1124022166" sldId="256"/>
            <ac:spMk id="9" creationId="{1CBDB9A5-CEB5-830C-21E5-25FAE350161B}"/>
          </ac:spMkLst>
        </pc:spChg>
        <pc:spChg chg="add mod">
          <ac:chgData name="Phoebe Davies (2305895)" userId="e62b2005-f98f-45a7-9723-d933362279c8" providerId="ADAL" clId="{52BE1A8E-7D60-7647-ABC1-A0F66F0D0882}" dt="2025-01-09T15:37:09.191" v="2904" actId="14100"/>
          <ac:spMkLst>
            <pc:docMk/>
            <pc:sldMk cId="1124022166" sldId="256"/>
            <ac:spMk id="10" creationId="{62356E4E-294E-FFB1-95A7-EAC2CBBAB1CB}"/>
          </ac:spMkLst>
        </pc:spChg>
        <pc:spChg chg="add mod">
          <ac:chgData name="Phoebe Davies (2305895)" userId="e62b2005-f98f-45a7-9723-d933362279c8" providerId="ADAL" clId="{52BE1A8E-7D60-7647-ABC1-A0F66F0D0882}" dt="2025-01-15T12:35:07.513" v="5708" actId="20577"/>
          <ac:spMkLst>
            <pc:docMk/>
            <pc:sldMk cId="1124022166" sldId="256"/>
            <ac:spMk id="11" creationId="{533C28D4-D92B-6017-C35C-38F2D768619E}"/>
          </ac:spMkLst>
        </pc:spChg>
      </pc:sldChg>
      <pc:sldChg chg="addSp delSp modSp new mod">
        <pc:chgData name="Phoebe Davies (2305895)" userId="e62b2005-f98f-45a7-9723-d933362279c8" providerId="ADAL" clId="{52BE1A8E-7D60-7647-ABC1-A0F66F0D0882}" dt="2025-01-10T21:55:05.980" v="4229" actId="14100"/>
        <pc:sldMkLst>
          <pc:docMk/>
          <pc:sldMk cId="1460063045" sldId="257"/>
        </pc:sldMkLst>
        <pc:spChg chg="add mod">
          <ac:chgData name="Phoebe Davies (2305895)" userId="e62b2005-f98f-45a7-9723-d933362279c8" providerId="ADAL" clId="{52BE1A8E-7D60-7647-ABC1-A0F66F0D0882}" dt="2025-01-09T13:46:25.233" v="2474" actId="790"/>
          <ac:spMkLst>
            <pc:docMk/>
            <pc:sldMk cId="1460063045" sldId="257"/>
            <ac:spMk id="4" creationId="{13DEE0A8-B515-6F6A-4708-E23D6F6045BE}"/>
          </ac:spMkLst>
        </pc:spChg>
        <pc:spChg chg="add mod">
          <ac:chgData name="Phoebe Davies (2305895)" userId="e62b2005-f98f-45a7-9723-d933362279c8" providerId="ADAL" clId="{52BE1A8E-7D60-7647-ABC1-A0F66F0D0882}" dt="2025-01-10T21:55:05.980" v="4229" actId="14100"/>
          <ac:spMkLst>
            <pc:docMk/>
            <pc:sldMk cId="1460063045" sldId="257"/>
            <ac:spMk id="7" creationId="{93A65369-D5DD-CAFB-92EA-E8F053AA54E3}"/>
          </ac:spMkLst>
        </pc:spChg>
        <pc:spChg chg="add mod">
          <ac:chgData name="Phoebe Davies (2305895)" userId="e62b2005-f98f-45a7-9723-d933362279c8" providerId="ADAL" clId="{52BE1A8E-7D60-7647-ABC1-A0F66F0D0882}" dt="2025-01-10T21:54:57.682" v="4227" actId="1076"/>
          <ac:spMkLst>
            <pc:docMk/>
            <pc:sldMk cId="1460063045" sldId="257"/>
            <ac:spMk id="10" creationId="{F949EF57-BCC0-26CE-68DF-BA24B2E91B86}"/>
          </ac:spMkLst>
        </pc:spChg>
        <pc:picChg chg="add mod">
          <ac:chgData name="Phoebe Davies (2305895)" userId="e62b2005-f98f-45a7-9723-d933362279c8" providerId="ADAL" clId="{52BE1A8E-7D60-7647-ABC1-A0F66F0D0882}" dt="2025-01-10T21:54:18.550" v="4217" actId="1076"/>
          <ac:picMkLst>
            <pc:docMk/>
            <pc:sldMk cId="1460063045" sldId="257"/>
            <ac:picMk id="1026" creationId="{DA08BA57-45DA-A423-56AF-1014680BB646}"/>
          </ac:picMkLst>
        </pc:picChg>
      </pc:sldChg>
      <pc:sldChg chg="addSp delSp modSp new mod">
        <pc:chgData name="Phoebe Davies (2305895)" userId="e62b2005-f98f-45a7-9723-d933362279c8" providerId="ADAL" clId="{52BE1A8E-7D60-7647-ABC1-A0F66F0D0882}" dt="2025-01-10T13:06:49.081" v="3911" actId="1076"/>
        <pc:sldMkLst>
          <pc:docMk/>
          <pc:sldMk cId="1741621564" sldId="258"/>
        </pc:sldMkLst>
        <pc:spChg chg="add mod">
          <ac:chgData name="Phoebe Davies (2305895)" userId="e62b2005-f98f-45a7-9723-d933362279c8" providerId="ADAL" clId="{52BE1A8E-7D60-7647-ABC1-A0F66F0D0882}" dt="2025-01-10T13:06:49.081" v="3911" actId="1076"/>
          <ac:spMkLst>
            <pc:docMk/>
            <pc:sldMk cId="1741621564" sldId="258"/>
            <ac:spMk id="5" creationId="{263B5DBB-EAA1-223E-1B3B-D717C7D7A281}"/>
          </ac:spMkLst>
        </pc:spChg>
        <pc:spChg chg="add mod">
          <ac:chgData name="Phoebe Davies (2305895)" userId="e62b2005-f98f-45a7-9723-d933362279c8" providerId="ADAL" clId="{52BE1A8E-7D60-7647-ABC1-A0F66F0D0882}" dt="2025-01-10T13:06:44.837" v="3910" actId="20577"/>
          <ac:spMkLst>
            <pc:docMk/>
            <pc:sldMk cId="1741621564" sldId="258"/>
            <ac:spMk id="6" creationId="{CFAC549E-AD84-3ED0-F130-B40395B06B40}"/>
          </ac:spMkLst>
        </pc:spChg>
      </pc:sldChg>
      <pc:sldChg chg="addSp delSp modSp new mod">
        <pc:chgData name="Phoebe Davies (2305895)" userId="e62b2005-f98f-45a7-9723-d933362279c8" providerId="ADAL" clId="{52BE1A8E-7D60-7647-ABC1-A0F66F0D0882}" dt="2025-01-14T14:13:48.221" v="5161" actId="1076"/>
        <pc:sldMkLst>
          <pc:docMk/>
          <pc:sldMk cId="4282779046" sldId="259"/>
        </pc:sldMkLst>
        <pc:spChg chg="mod">
          <ac:chgData name="Phoebe Davies (2305895)" userId="e62b2005-f98f-45a7-9723-d933362279c8" providerId="ADAL" clId="{52BE1A8E-7D60-7647-ABC1-A0F66F0D0882}" dt="2025-01-08T12:34:56.044" v="557" actId="115"/>
          <ac:spMkLst>
            <pc:docMk/>
            <pc:sldMk cId="4282779046" sldId="259"/>
            <ac:spMk id="2" creationId="{F702E286-9167-3D03-6B33-99D5B0AE50D6}"/>
          </ac:spMkLst>
        </pc:spChg>
        <pc:spChg chg="add mod">
          <ac:chgData name="Phoebe Davies (2305895)" userId="e62b2005-f98f-45a7-9723-d933362279c8" providerId="ADAL" clId="{52BE1A8E-7D60-7647-ABC1-A0F66F0D0882}" dt="2025-01-14T14:13:48.221" v="5161" actId="1076"/>
          <ac:spMkLst>
            <pc:docMk/>
            <pc:sldMk cId="4282779046" sldId="259"/>
            <ac:spMk id="4" creationId="{9E536092-46A5-54BA-B31E-11C3FA36A3FB}"/>
          </ac:spMkLst>
        </pc:spChg>
      </pc:sldChg>
      <pc:sldChg chg="addSp delSp modSp new mod">
        <pc:chgData name="Phoebe Davies (2305895)" userId="e62b2005-f98f-45a7-9723-d933362279c8" providerId="ADAL" clId="{52BE1A8E-7D60-7647-ABC1-A0F66F0D0882}" dt="2025-01-15T11:48:27.321" v="5668" actId="20577"/>
        <pc:sldMkLst>
          <pc:docMk/>
          <pc:sldMk cId="1210750582" sldId="260"/>
        </pc:sldMkLst>
        <pc:spChg chg="mod">
          <ac:chgData name="Phoebe Davies (2305895)" userId="e62b2005-f98f-45a7-9723-d933362279c8" providerId="ADAL" clId="{52BE1A8E-7D60-7647-ABC1-A0F66F0D0882}" dt="2025-01-09T11:59:12.106" v="2057" actId="1076"/>
          <ac:spMkLst>
            <pc:docMk/>
            <pc:sldMk cId="1210750582" sldId="260"/>
            <ac:spMk id="2" creationId="{ED15E809-222E-0C9E-0BC6-4393F492F27D}"/>
          </ac:spMkLst>
        </pc:spChg>
        <pc:spChg chg="add mod">
          <ac:chgData name="Phoebe Davies (2305895)" userId="e62b2005-f98f-45a7-9723-d933362279c8" providerId="ADAL" clId="{52BE1A8E-7D60-7647-ABC1-A0F66F0D0882}" dt="2025-01-15T11:48:27.321" v="5668" actId="20577"/>
          <ac:spMkLst>
            <pc:docMk/>
            <pc:sldMk cId="1210750582" sldId="260"/>
            <ac:spMk id="4" creationId="{CADAECCA-4F95-E7FB-D2B2-B592062D3271}"/>
          </ac:spMkLst>
        </pc:spChg>
      </pc:sldChg>
      <pc:sldChg chg="addSp delSp modSp new mod">
        <pc:chgData name="Phoebe Davies (2305895)" userId="e62b2005-f98f-45a7-9723-d933362279c8" providerId="ADAL" clId="{52BE1A8E-7D60-7647-ABC1-A0F66F0D0882}" dt="2025-01-16T12:47:22.670" v="6323" actId="20577"/>
        <pc:sldMkLst>
          <pc:docMk/>
          <pc:sldMk cId="2413931823" sldId="261"/>
        </pc:sldMkLst>
        <pc:spChg chg="mod">
          <ac:chgData name="Phoebe Davies (2305895)" userId="e62b2005-f98f-45a7-9723-d933362279c8" providerId="ADAL" clId="{52BE1A8E-7D60-7647-ABC1-A0F66F0D0882}" dt="2025-01-10T11:26:55.718" v="3380" actId="115"/>
          <ac:spMkLst>
            <pc:docMk/>
            <pc:sldMk cId="2413931823" sldId="261"/>
            <ac:spMk id="2" creationId="{F7E48380-9CE6-9B03-B6F7-FC120A8B6C35}"/>
          </ac:spMkLst>
        </pc:spChg>
        <pc:spChg chg="add mod">
          <ac:chgData name="Phoebe Davies (2305895)" userId="e62b2005-f98f-45a7-9723-d933362279c8" providerId="ADAL" clId="{52BE1A8E-7D60-7647-ABC1-A0F66F0D0882}" dt="2025-01-16T12:47:22.670" v="6323" actId="20577"/>
          <ac:spMkLst>
            <pc:docMk/>
            <pc:sldMk cId="2413931823" sldId="261"/>
            <ac:spMk id="4" creationId="{063099DE-B2FD-268C-8E68-6CC4984E4584}"/>
          </ac:spMkLst>
        </pc:spChg>
      </pc:sldChg>
      <pc:sldChg chg="addSp delSp modSp new mod">
        <pc:chgData name="Phoebe Davies (2305895)" userId="e62b2005-f98f-45a7-9723-d933362279c8" providerId="ADAL" clId="{52BE1A8E-7D60-7647-ABC1-A0F66F0D0882}" dt="2025-01-15T12:20:08.247" v="5688" actId="14100"/>
        <pc:sldMkLst>
          <pc:docMk/>
          <pc:sldMk cId="257466516" sldId="262"/>
        </pc:sldMkLst>
        <pc:spChg chg="add mod">
          <ac:chgData name="Phoebe Davies (2305895)" userId="e62b2005-f98f-45a7-9723-d933362279c8" providerId="ADAL" clId="{52BE1A8E-7D60-7647-ABC1-A0F66F0D0882}" dt="2025-01-15T11:49:45.595" v="5673" actId="14100"/>
          <ac:spMkLst>
            <pc:docMk/>
            <pc:sldMk cId="257466516" sldId="262"/>
            <ac:spMk id="3" creationId="{205F8092-AECB-2545-952F-664310FBA201}"/>
          </ac:spMkLst>
        </pc:spChg>
        <pc:spChg chg="add mod">
          <ac:chgData name="Phoebe Davies (2305895)" userId="e62b2005-f98f-45a7-9723-d933362279c8" providerId="ADAL" clId="{52BE1A8E-7D60-7647-ABC1-A0F66F0D0882}" dt="2025-01-15T11:20:50.444" v="5334" actId="1076"/>
          <ac:spMkLst>
            <pc:docMk/>
            <pc:sldMk cId="257466516" sldId="262"/>
            <ac:spMk id="4" creationId="{C9AA072D-ED8A-59CE-6A85-37102E57DDF0}"/>
          </ac:spMkLst>
        </pc:spChg>
        <pc:spChg chg="add mod">
          <ac:chgData name="Phoebe Davies (2305895)" userId="e62b2005-f98f-45a7-9723-d933362279c8" providerId="ADAL" clId="{52BE1A8E-7D60-7647-ABC1-A0F66F0D0882}" dt="2025-01-15T12:20:08.247" v="5688" actId="14100"/>
          <ac:spMkLst>
            <pc:docMk/>
            <pc:sldMk cId="257466516" sldId="262"/>
            <ac:spMk id="6" creationId="{DA6EEBE2-EE37-CBCE-8B4E-C3F438F24EA9}"/>
          </ac:spMkLst>
        </pc:spChg>
        <pc:spChg chg="add del mod">
          <ac:chgData name="Phoebe Davies (2305895)" userId="e62b2005-f98f-45a7-9723-d933362279c8" providerId="ADAL" clId="{52BE1A8E-7D60-7647-ABC1-A0F66F0D0882}" dt="2025-01-15T11:19:39.017" v="5321" actId="478"/>
          <ac:spMkLst>
            <pc:docMk/>
            <pc:sldMk cId="257466516" sldId="262"/>
            <ac:spMk id="7" creationId="{6141D524-2984-8A04-2C35-C160AC1E1641}"/>
          </ac:spMkLst>
        </pc:spChg>
        <pc:picChg chg="add mod">
          <ac:chgData name="Phoebe Davies (2305895)" userId="e62b2005-f98f-45a7-9723-d933362279c8" providerId="ADAL" clId="{52BE1A8E-7D60-7647-ABC1-A0F66F0D0882}" dt="2025-01-15T11:20:35.563" v="5333" actId="1076"/>
          <ac:picMkLst>
            <pc:docMk/>
            <pc:sldMk cId="257466516" sldId="262"/>
            <ac:picMk id="2050" creationId="{CFFAA22D-8328-2E8F-05C4-CF0A3C05D842}"/>
          </ac:picMkLst>
        </pc:picChg>
      </pc:sldChg>
      <pc:sldChg chg="addSp delSp modSp new del mod">
        <pc:chgData name="Phoebe Davies (2305895)" userId="e62b2005-f98f-45a7-9723-d933362279c8" providerId="ADAL" clId="{52BE1A8E-7D60-7647-ABC1-A0F66F0D0882}" dt="2025-01-14T18:01:04.425" v="5264" actId="2696"/>
        <pc:sldMkLst>
          <pc:docMk/>
          <pc:sldMk cId="625728483" sldId="263"/>
        </pc:sldMkLst>
      </pc:sldChg>
      <pc:sldChg chg="new del">
        <pc:chgData name="Phoebe Davies (2305895)" userId="e62b2005-f98f-45a7-9723-d933362279c8" providerId="ADAL" clId="{52BE1A8E-7D60-7647-ABC1-A0F66F0D0882}" dt="2025-01-10T12:42:17.307" v="3589" actId="680"/>
        <pc:sldMkLst>
          <pc:docMk/>
          <pc:sldMk cId="2760540382" sldId="263"/>
        </pc:sldMkLst>
      </pc:sldChg>
      <pc:sldChg chg="addSp delSp modSp new mod">
        <pc:chgData name="Phoebe Davies (2305895)" userId="e62b2005-f98f-45a7-9723-d933362279c8" providerId="ADAL" clId="{52BE1A8E-7D60-7647-ABC1-A0F66F0D0882}" dt="2025-01-16T20:56:33.777" v="6765"/>
        <pc:sldMkLst>
          <pc:docMk/>
          <pc:sldMk cId="1709462448" sldId="264"/>
        </pc:sldMkLst>
        <pc:spChg chg="mod">
          <ac:chgData name="Phoebe Davies (2305895)" userId="e62b2005-f98f-45a7-9723-d933362279c8" providerId="ADAL" clId="{52BE1A8E-7D60-7647-ABC1-A0F66F0D0882}" dt="2025-01-13T11:30:25.249" v="4377" actId="1076"/>
          <ac:spMkLst>
            <pc:docMk/>
            <pc:sldMk cId="1709462448" sldId="264"/>
            <ac:spMk id="2" creationId="{8AA33374-C63C-86F4-F5E9-9E3B86EBF734}"/>
          </ac:spMkLst>
        </pc:spChg>
        <pc:spChg chg="add mod">
          <ac:chgData name="Phoebe Davies (2305895)" userId="e62b2005-f98f-45a7-9723-d933362279c8" providerId="ADAL" clId="{52BE1A8E-7D60-7647-ABC1-A0F66F0D0882}" dt="2025-01-16T20:56:33.777" v="6765"/>
          <ac:spMkLst>
            <pc:docMk/>
            <pc:sldMk cId="1709462448" sldId="264"/>
            <ac:spMk id="4" creationId="{B6407C64-94EB-4EA4-9A6D-FF31390EE98F}"/>
          </ac:spMkLst>
        </pc:spChg>
      </pc:sldChg>
      <pc:sldChg chg="new del">
        <pc:chgData name="Phoebe Davies (2305895)" userId="e62b2005-f98f-45a7-9723-d933362279c8" providerId="ADAL" clId="{52BE1A8E-7D60-7647-ABC1-A0F66F0D0882}" dt="2025-01-10T12:42:15.815" v="3588" actId="680"/>
        <pc:sldMkLst>
          <pc:docMk/>
          <pc:sldMk cId="3581862158" sldId="264"/>
        </pc:sldMkLst>
      </pc:sldChg>
      <pc:sldChg chg="addSp delSp modSp new mod">
        <pc:chgData name="Phoebe Davies (2305895)" userId="e62b2005-f98f-45a7-9723-d933362279c8" providerId="ADAL" clId="{52BE1A8E-7D60-7647-ABC1-A0F66F0D0882}" dt="2025-01-16T21:50:37.145" v="6829" actId="207"/>
        <pc:sldMkLst>
          <pc:docMk/>
          <pc:sldMk cId="1197942945" sldId="265"/>
        </pc:sldMkLst>
        <pc:spChg chg="mod">
          <ac:chgData name="Phoebe Davies (2305895)" userId="e62b2005-f98f-45a7-9723-d933362279c8" providerId="ADAL" clId="{52BE1A8E-7D60-7647-ABC1-A0F66F0D0882}" dt="2025-01-16T21:50:37.145" v="6829" actId="207"/>
          <ac:spMkLst>
            <pc:docMk/>
            <pc:sldMk cId="1197942945" sldId="265"/>
            <ac:spMk id="2" creationId="{6D125050-57AD-EB17-52FB-3EBB3355535E}"/>
          </ac:spMkLst>
        </pc:spChg>
        <pc:spChg chg="add mod">
          <ac:chgData name="Phoebe Davies (2305895)" userId="e62b2005-f98f-45a7-9723-d933362279c8" providerId="ADAL" clId="{52BE1A8E-7D60-7647-ABC1-A0F66F0D0882}" dt="2025-01-16T11:23:27.620" v="5926" actId="571"/>
          <ac:spMkLst>
            <pc:docMk/>
            <pc:sldMk cId="1197942945" sldId="265"/>
            <ac:spMk id="4" creationId="{9EF29509-6099-708D-8B2B-B9632F582200}"/>
          </ac:spMkLst>
        </pc:spChg>
      </pc:sldChg>
      <pc:sldChg chg="addSp delSp modSp new mod">
        <pc:chgData name="Phoebe Davies (2305895)" userId="e62b2005-f98f-45a7-9723-d933362279c8" providerId="ADAL" clId="{52BE1A8E-7D60-7647-ABC1-A0F66F0D0882}" dt="2025-01-16T21:50:11.281" v="6827" actId="20577"/>
        <pc:sldMkLst>
          <pc:docMk/>
          <pc:sldMk cId="4227815471" sldId="266"/>
        </pc:sldMkLst>
        <pc:spChg chg="del mod">
          <ac:chgData name="Phoebe Davies (2305895)" userId="e62b2005-f98f-45a7-9723-d933362279c8" providerId="ADAL" clId="{52BE1A8E-7D60-7647-ABC1-A0F66F0D0882}" dt="2025-01-15T12:57:46.027" v="5886" actId="478"/>
          <ac:spMkLst>
            <pc:docMk/>
            <pc:sldMk cId="4227815471" sldId="266"/>
            <ac:spMk id="2" creationId="{1ED29614-AB88-AE79-46E5-FA616708AD1D}"/>
          </ac:spMkLst>
        </pc:spChg>
        <pc:spChg chg="add mod">
          <ac:chgData name="Phoebe Davies (2305895)" userId="e62b2005-f98f-45a7-9723-d933362279c8" providerId="ADAL" clId="{52BE1A8E-7D60-7647-ABC1-A0F66F0D0882}" dt="2025-01-16T21:50:11.281" v="6827" actId="20577"/>
          <ac:spMkLst>
            <pc:docMk/>
            <pc:sldMk cId="4227815471" sldId="266"/>
            <ac:spMk id="4" creationId="{4DA96E71-06A8-5A48-50C8-93C6C1AFA77F}"/>
          </ac:spMkLst>
        </pc:spChg>
      </pc:sldChg>
      <pc:sldChg chg="addSp delSp modSp new mod">
        <pc:chgData name="Phoebe Davies (2305895)" userId="e62b2005-f98f-45a7-9723-d933362279c8" providerId="ADAL" clId="{52BE1A8E-7D60-7647-ABC1-A0F66F0D0882}" dt="2025-01-16T11:28:06.817" v="5961" actId="20577"/>
        <pc:sldMkLst>
          <pc:docMk/>
          <pc:sldMk cId="4120717730" sldId="267"/>
        </pc:sldMkLst>
        <pc:spChg chg="del">
          <ac:chgData name="Phoebe Davies (2305895)" userId="e62b2005-f98f-45a7-9723-d933362279c8" providerId="ADAL" clId="{52BE1A8E-7D60-7647-ABC1-A0F66F0D0882}" dt="2025-01-15T11:21:00.194" v="5336" actId="478"/>
          <ac:spMkLst>
            <pc:docMk/>
            <pc:sldMk cId="4120717730" sldId="267"/>
            <ac:spMk id="2" creationId="{E5DDF488-3E02-3104-AFAE-B1CA2C4CFA65}"/>
          </ac:spMkLst>
        </pc:spChg>
        <pc:spChg chg="add mod">
          <ac:chgData name="Phoebe Davies (2305895)" userId="e62b2005-f98f-45a7-9723-d933362279c8" providerId="ADAL" clId="{52BE1A8E-7D60-7647-ABC1-A0F66F0D0882}" dt="2025-01-16T11:28:06.817" v="5961" actId="20577"/>
          <ac:spMkLst>
            <pc:docMk/>
            <pc:sldMk cId="4120717730" sldId="267"/>
            <ac:spMk id="3" creationId="{D174EAB4-D2D6-F0CE-BAAF-70D22CA762C0}"/>
          </ac:spMkLst>
        </pc:spChg>
        <pc:spChg chg="add">
          <ac:chgData name="Phoebe Davies (2305895)" userId="e62b2005-f98f-45a7-9723-d933362279c8" providerId="ADAL" clId="{52BE1A8E-7D60-7647-ABC1-A0F66F0D0882}" dt="2025-01-15T12:50:22.265" v="5753"/>
          <ac:spMkLst>
            <pc:docMk/>
            <pc:sldMk cId="4120717730" sldId="267"/>
            <ac:spMk id="4" creationId="{7FF0FD0D-A4FA-CDCA-E4B6-DCE72DE1D75D}"/>
          </ac:spMkLst>
        </pc:spChg>
        <pc:spChg chg="add del mod">
          <ac:chgData name="Phoebe Davies (2305895)" userId="e62b2005-f98f-45a7-9723-d933362279c8" providerId="ADAL" clId="{52BE1A8E-7D60-7647-ABC1-A0F66F0D0882}" dt="2025-01-15T12:50:43.065" v="5756" actId="478"/>
          <ac:spMkLst>
            <pc:docMk/>
            <pc:sldMk cId="4120717730" sldId="267"/>
            <ac:spMk id="5" creationId="{7C2A4C32-1DD9-B27B-43EA-8A790A7E45FB}"/>
          </ac:spMkLst>
        </pc:spChg>
        <pc:spChg chg="add del mod">
          <ac:chgData name="Phoebe Davies (2305895)" userId="e62b2005-f98f-45a7-9723-d933362279c8" providerId="ADAL" clId="{52BE1A8E-7D60-7647-ABC1-A0F66F0D0882}" dt="2025-01-15T12:50:50.058" v="5758" actId="478"/>
          <ac:spMkLst>
            <pc:docMk/>
            <pc:sldMk cId="4120717730" sldId="267"/>
            <ac:spMk id="6" creationId="{94BB2184-0434-AAB7-625D-E041450F0CA6}"/>
          </ac:spMkLst>
        </pc:spChg>
        <pc:spChg chg="add mod">
          <ac:chgData name="Phoebe Davies (2305895)" userId="e62b2005-f98f-45a7-9723-d933362279c8" providerId="ADAL" clId="{52BE1A8E-7D60-7647-ABC1-A0F66F0D0882}" dt="2025-01-15T12:57:01.924" v="5885" actId="404"/>
          <ac:spMkLst>
            <pc:docMk/>
            <pc:sldMk cId="4120717730" sldId="267"/>
            <ac:spMk id="7" creationId="{58BC6A3C-3157-C405-85AF-5E3306FE0B15}"/>
          </ac:spMkLst>
        </pc:spChg>
        <pc:spChg chg="add del mod">
          <ac:chgData name="Phoebe Davies (2305895)" userId="e62b2005-f98f-45a7-9723-d933362279c8" providerId="ADAL" clId="{52BE1A8E-7D60-7647-ABC1-A0F66F0D0882}" dt="2025-01-15T12:55:37.896" v="5815"/>
          <ac:spMkLst>
            <pc:docMk/>
            <pc:sldMk cId="4120717730" sldId="267"/>
            <ac:spMk id="8" creationId="{6E92D961-DA54-3DAA-76B4-7339EEED8CA5}"/>
          </ac:spMkLst>
        </pc:spChg>
        <pc:spChg chg="add mod">
          <ac:chgData name="Phoebe Davies (2305895)" userId="e62b2005-f98f-45a7-9723-d933362279c8" providerId="ADAL" clId="{52BE1A8E-7D60-7647-ABC1-A0F66F0D0882}" dt="2025-01-15T12:56:56.953" v="5883" actId="1076"/>
          <ac:spMkLst>
            <pc:docMk/>
            <pc:sldMk cId="4120717730" sldId="267"/>
            <ac:spMk id="9" creationId="{1390A2E2-AB73-E7A9-B754-2155ADD233F8}"/>
          </ac:spMkLst>
        </pc:spChg>
        <pc:picChg chg="add mod">
          <ac:chgData name="Phoebe Davies (2305895)" userId="e62b2005-f98f-45a7-9723-d933362279c8" providerId="ADAL" clId="{52BE1A8E-7D60-7647-ABC1-A0F66F0D0882}" dt="2025-01-15T12:52:36.480" v="5768" actId="1076"/>
          <ac:picMkLst>
            <pc:docMk/>
            <pc:sldMk cId="4120717730" sldId="267"/>
            <ac:picMk id="1032" creationId="{2071FA1C-2E7C-54D8-E636-7F99F8F0DC1F}"/>
          </ac:picMkLst>
        </pc:picChg>
        <pc:picChg chg="add mod">
          <ac:chgData name="Phoebe Davies (2305895)" userId="e62b2005-f98f-45a7-9723-d933362279c8" providerId="ADAL" clId="{52BE1A8E-7D60-7647-ABC1-A0F66F0D0882}" dt="2025-01-15T12:52:47.682" v="5771" actId="1076"/>
          <ac:picMkLst>
            <pc:docMk/>
            <pc:sldMk cId="4120717730" sldId="267"/>
            <ac:picMk id="1034" creationId="{FC8EE47D-9E38-D876-675B-596EBF8ACC9E}"/>
          </ac:picMkLst>
        </pc:picChg>
      </pc:sldChg>
      <pc:sldChg chg="delSp modSp new mod">
        <pc:chgData name="Phoebe Davies (2305895)" userId="e62b2005-f98f-45a7-9723-d933362279c8" providerId="ADAL" clId="{52BE1A8E-7D60-7647-ABC1-A0F66F0D0882}" dt="2025-01-16T21:49:53.763" v="6824" actId="20577"/>
        <pc:sldMkLst>
          <pc:docMk/>
          <pc:sldMk cId="3873378998" sldId="268"/>
        </pc:sldMkLst>
        <pc:spChg chg="del">
          <ac:chgData name="Phoebe Davies (2305895)" userId="e62b2005-f98f-45a7-9723-d933362279c8" providerId="ADAL" clId="{52BE1A8E-7D60-7647-ABC1-A0F66F0D0882}" dt="2025-01-16T21:46:58.014" v="6796" actId="21"/>
          <ac:spMkLst>
            <pc:docMk/>
            <pc:sldMk cId="3873378998" sldId="268"/>
            <ac:spMk id="2" creationId="{A70F577A-4738-086B-C49F-570457613F4C}"/>
          </ac:spMkLst>
        </pc:spChg>
        <pc:spChg chg="mod">
          <ac:chgData name="Phoebe Davies (2305895)" userId="e62b2005-f98f-45a7-9723-d933362279c8" providerId="ADAL" clId="{52BE1A8E-7D60-7647-ABC1-A0F66F0D0882}" dt="2025-01-16T21:49:53.763" v="6824" actId="20577"/>
          <ac:spMkLst>
            <pc:docMk/>
            <pc:sldMk cId="3873378998" sldId="268"/>
            <ac:spMk id="3" creationId="{7AF895C7-28D2-E07D-1C8D-A82DDB46FA64}"/>
          </ac:spMkLst>
        </pc:spChg>
        <pc:spChg chg="del">
          <ac:chgData name="Phoebe Davies (2305895)" userId="e62b2005-f98f-45a7-9723-d933362279c8" providerId="ADAL" clId="{52BE1A8E-7D60-7647-ABC1-A0F66F0D0882}" dt="2025-01-16T21:46:59.832" v="6797" actId="478"/>
          <ac:spMkLst>
            <pc:docMk/>
            <pc:sldMk cId="3873378998" sldId="268"/>
            <ac:spMk id="4" creationId="{7D2BBC67-F284-30A5-B0D0-EB21243AD14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934527A-FFD3-9B1B-067C-FA4C32C1821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cy-GB"/>
              <a:t>2305895         </a:t>
            </a:r>
          </a:p>
        </p:txBody>
      </p:sp>
      <p:sp>
        <p:nvSpPr>
          <p:cNvPr id="3" name="Date Placeholder 2">
            <a:extLst>
              <a:ext uri="{FF2B5EF4-FFF2-40B4-BE49-F238E27FC236}">
                <a16:creationId xmlns:a16="http://schemas.microsoft.com/office/drawing/2014/main" id="{2277994C-66AE-E708-1D82-2EC1B4007E2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7053865-69D5-9F4E-9D2C-E4C9A1FD9292}" type="datetimeFigureOut">
              <a:rPr lang="cy-GB" smtClean="0"/>
              <a:t>13/01/25</a:t>
            </a:fld>
            <a:endParaRPr lang="cy-GB"/>
          </a:p>
        </p:txBody>
      </p:sp>
      <p:sp>
        <p:nvSpPr>
          <p:cNvPr id="4" name="Footer Placeholder 3">
            <a:extLst>
              <a:ext uri="{FF2B5EF4-FFF2-40B4-BE49-F238E27FC236}">
                <a16:creationId xmlns:a16="http://schemas.microsoft.com/office/drawing/2014/main" id="{54067EF4-8EE7-70C1-6F5E-F28CF12A082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a:extLst>
              <a:ext uri="{FF2B5EF4-FFF2-40B4-BE49-F238E27FC236}">
                <a16:creationId xmlns:a16="http://schemas.microsoft.com/office/drawing/2014/main" id="{0C75576C-D600-121C-F46F-9355A2DC3C8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C982F4-9BA3-524B-A8BA-CAA1CD258FC5}" type="slidenum">
              <a:rPr lang="cy-GB" smtClean="0"/>
              <a:t>‹#›</a:t>
            </a:fld>
            <a:endParaRPr lang="cy-GB"/>
          </a:p>
        </p:txBody>
      </p:sp>
    </p:spTree>
    <p:extLst>
      <p:ext uri="{BB962C8B-B14F-4D97-AF65-F5344CB8AC3E}">
        <p14:creationId xmlns:p14="http://schemas.microsoft.com/office/powerpoint/2010/main" val="551751319"/>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cy-GB"/>
              <a:t>2305895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C94500-3928-C847-8DF1-625DE657B89D}" type="datetimeFigureOut">
              <a:rPr lang="cy-GB" smtClean="0"/>
              <a:t>13/01/25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64DC1-825D-834B-A93F-A2F5C6D2A4AD}" type="slidenum">
              <a:rPr lang="cy-GB" smtClean="0"/>
              <a:t>‹#›</a:t>
            </a:fld>
            <a:endParaRPr lang="cy-GB"/>
          </a:p>
        </p:txBody>
      </p:sp>
    </p:spTree>
    <p:extLst>
      <p:ext uri="{BB962C8B-B14F-4D97-AF65-F5344CB8AC3E}">
        <p14:creationId xmlns:p14="http://schemas.microsoft.com/office/powerpoint/2010/main" val="4105745386"/>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Header Placeholder 3"/>
          <p:cNvSpPr>
            <a:spLocks noGrp="1"/>
          </p:cNvSpPr>
          <p:nvPr>
            <p:ph type="hdr" sz="quarter"/>
          </p:nvPr>
        </p:nvSpPr>
        <p:spPr/>
        <p:txBody>
          <a:bodyPr/>
          <a:lstStyle/>
          <a:p>
            <a:r>
              <a:rPr lang="cy-GB"/>
              <a:t>2305895         </a:t>
            </a:r>
          </a:p>
        </p:txBody>
      </p:sp>
    </p:spTree>
    <p:extLst>
      <p:ext uri="{BB962C8B-B14F-4D97-AF65-F5344CB8AC3E}">
        <p14:creationId xmlns:p14="http://schemas.microsoft.com/office/powerpoint/2010/main" val="428968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Header Placeholder 3"/>
          <p:cNvSpPr>
            <a:spLocks noGrp="1"/>
          </p:cNvSpPr>
          <p:nvPr>
            <p:ph type="hdr" sz="quarter"/>
          </p:nvPr>
        </p:nvSpPr>
        <p:spPr/>
        <p:txBody>
          <a:bodyPr/>
          <a:lstStyle/>
          <a:p>
            <a:r>
              <a:rPr lang="cy-GB"/>
              <a:t>2305895         </a:t>
            </a:r>
          </a:p>
        </p:txBody>
      </p:sp>
    </p:spTree>
    <p:extLst>
      <p:ext uri="{BB962C8B-B14F-4D97-AF65-F5344CB8AC3E}">
        <p14:creationId xmlns:p14="http://schemas.microsoft.com/office/powerpoint/2010/main" val="2825885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3A8E-BC05-41C6-7251-6F44C0F9D5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11E22A25-B298-F776-EED1-54C1D05916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92BA9E9A-4B60-FFC2-5D24-F6AA919CC207}"/>
              </a:ext>
            </a:extLst>
          </p:cNvPr>
          <p:cNvSpPr>
            <a:spLocks noGrp="1"/>
          </p:cNvSpPr>
          <p:nvPr>
            <p:ph type="dt" sz="half" idx="10"/>
          </p:nvPr>
        </p:nvSpPr>
        <p:spPr/>
        <p:txBody>
          <a:bodyPr/>
          <a:lstStyle/>
          <a:p>
            <a:fld id="{58AAC14D-6EF4-5C45-AA0F-16D9189E4976}" type="datetime1">
              <a:rPr lang="en-GB" smtClean="0"/>
              <a:t>13/01/2025</a:t>
            </a:fld>
            <a:endParaRPr lang="cy-GB"/>
          </a:p>
        </p:txBody>
      </p:sp>
      <p:sp>
        <p:nvSpPr>
          <p:cNvPr id="5" name="Footer Placeholder 4">
            <a:extLst>
              <a:ext uri="{FF2B5EF4-FFF2-40B4-BE49-F238E27FC236}">
                <a16:creationId xmlns:a16="http://schemas.microsoft.com/office/drawing/2014/main" id="{9C750AC7-02C8-8C3E-1A9F-9776E7AE1C6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02A94F9-1E81-5B9D-94B9-FE717D6CD944}"/>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2312578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8AF00-8C63-AD28-0F95-5EC064A13BBE}"/>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289F67DA-DA93-1865-24EA-A92ED319B6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827BC2C0-A77C-4AD3-84EF-F71F6C2277B9}"/>
              </a:ext>
            </a:extLst>
          </p:cNvPr>
          <p:cNvSpPr>
            <a:spLocks noGrp="1"/>
          </p:cNvSpPr>
          <p:nvPr>
            <p:ph type="dt" sz="half" idx="10"/>
          </p:nvPr>
        </p:nvSpPr>
        <p:spPr/>
        <p:txBody>
          <a:bodyPr/>
          <a:lstStyle/>
          <a:p>
            <a:fld id="{75AEE8C7-9282-5942-94E0-4BD4CA6FD01A}" type="datetime1">
              <a:rPr lang="en-GB" smtClean="0"/>
              <a:t>13/01/2025</a:t>
            </a:fld>
            <a:endParaRPr lang="cy-GB"/>
          </a:p>
        </p:txBody>
      </p:sp>
      <p:sp>
        <p:nvSpPr>
          <p:cNvPr id="5" name="Footer Placeholder 4">
            <a:extLst>
              <a:ext uri="{FF2B5EF4-FFF2-40B4-BE49-F238E27FC236}">
                <a16:creationId xmlns:a16="http://schemas.microsoft.com/office/drawing/2014/main" id="{0986092E-4EEE-CBAF-3579-8E67DC7B6D8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FBD5F51-94EC-172B-DCDB-572508D3B82A}"/>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232981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58B6-FA14-AEEA-A2E6-DB9A0FEC69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57973654-E50E-5991-522F-47785AA4C1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CEC7C4-0BA8-EE5A-293A-511497E0836F}"/>
              </a:ext>
            </a:extLst>
          </p:cNvPr>
          <p:cNvSpPr>
            <a:spLocks noGrp="1"/>
          </p:cNvSpPr>
          <p:nvPr>
            <p:ph type="dt" sz="half" idx="10"/>
          </p:nvPr>
        </p:nvSpPr>
        <p:spPr/>
        <p:txBody>
          <a:bodyPr/>
          <a:lstStyle/>
          <a:p>
            <a:fld id="{E9303CDF-2C6A-104B-A90D-275FD05DF362}" type="datetime1">
              <a:rPr lang="en-GB" smtClean="0"/>
              <a:t>13/01/2025</a:t>
            </a:fld>
            <a:endParaRPr lang="cy-GB"/>
          </a:p>
        </p:txBody>
      </p:sp>
      <p:sp>
        <p:nvSpPr>
          <p:cNvPr id="5" name="Footer Placeholder 4">
            <a:extLst>
              <a:ext uri="{FF2B5EF4-FFF2-40B4-BE49-F238E27FC236}">
                <a16:creationId xmlns:a16="http://schemas.microsoft.com/office/drawing/2014/main" id="{9E8B24C6-A865-06C8-EAD0-DAA1A79F584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5B0D691-D158-415F-1FC7-1EB24D99D48B}"/>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1504858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FB336-741C-64DD-1B57-D07DA50E363A}"/>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FF78B725-02A8-079D-D203-E3B00EA88FD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CEDD49C8-C2B2-2F10-6597-C7648875C9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6BD59B4E-9382-95E9-B193-D42117ABB78A}"/>
              </a:ext>
            </a:extLst>
          </p:cNvPr>
          <p:cNvSpPr>
            <a:spLocks noGrp="1"/>
          </p:cNvSpPr>
          <p:nvPr>
            <p:ph type="dt" sz="half" idx="10"/>
          </p:nvPr>
        </p:nvSpPr>
        <p:spPr/>
        <p:txBody>
          <a:bodyPr/>
          <a:lstStyle/>
          <a:p>
            <a:fld id="{F13B778C-92D0-AF4F-8822-9D5B185FDE0D}" type="datetime1">
              <a:rPr lang="en-GB" smtClean="0"/>
              <a:t>13/01/2025</a:t>
            </a:fld>
            <a:endParaRPr lang="cy-GB"/>
          </a:p>
        </p:txBody>
      </p:sp>
      <p:sp>
        <p:nvSpPr>
          <p:cNvPr id="6" name="Footer Placeholder 5">
            <a:extLst>
              <a:ext uri="{FF2B5EF4-FFF2-40B4-BE49-F238E27FC236}">
                <a16:creationId xmlns:a16="http://schemas.microsoft.com/office/drawing/2014/main" id="{859C69BC-302A-DA5F-8E03-D3200AD6FE9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C12A843-0851-B527-50F4-CBE4127AF14F}"/>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62769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27F6-4C34-234D-43B7-D096DFA3031F}"/>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C66F3A49-4598-94AE-8096-658C27466A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EDB08FE-274E-85A2-3606-EC13252F8D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55CAAC44-2F16-35A8-6E57-4D02E2C158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582FF8-2FE0-4DD9-0A11-064D8A3E04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60753BC8-8E9D-E275-4BD1-649245B8BCF4}"/>
              </a:ext>
            </a:extLst>
          </p:cNvPr>
          <p:cNvSpPr>
            <a:spLocks noGrp="1"/>
          </p:cNvSpPr>
          <p:nvPr>
            <p:ph type="dt" sz="half" idx="10"/>
          </p:nvPr>
        </p:nvSpPr>
        <p:spPr/>
        <p:txBody>
          <a:bodyPr/>
          <a:lstStyle/>
          <a:p>
            <a:fld id="{5D5731AA-7514-AB40-A8F9-91848892ACC5}" type="datetime1">
              <a:rPr lang="en-GB" smtClean="0"/>
              <a:t>13/01/2025</a:t>
            </a:fld>
            <a:endParaRPr lang="cy-GB"/>
          </a:p>
        </p:txBody>
      </p:sp>
      <p:sp>
        <p:nvSpPr>
          <p:cNvPr id="8" name="Footer Placeholder 7">
            <a:extLst>
              <a:ext uri="{FF2B5EF4-FFF2-40B4-BE49-F238E27FC236}">
                <a16:creationId xmlns:a16="http://schemas.microsoft.com/office/drawing/2014/main" id="{6F13469C-E928-2650-9BE3-4512F880952E}"/>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9E33C4A5-26C0-814D-FE1D-17689B25DAE2}"/>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3322747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0849E-806F-174B-307E-4C37C13B5C95}"/>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959CB3CD-2615-2184-BB6A-CB0F6F570BFA}"/>
              </a:ext>
            </a:extLst>
          </p:cNvPr>
          <p:cNvSpPr>
            <a:spLocks noGrp="1"/>
          </p:cNvSpPr>
          <p:nvPr>
            <p:ph type="dt" sz="half" idx="10"/>
          </p:nvPr>
        </p:nvSpPr>
        <p:spPr/>
        <p:txBody>
          <a:bodyPr/>
          <a:lstStyle/>
          <a:p>
            <a:fld id="{0624CCA2-F50D-9D46-AE8C-48A975BB3699}" type="datetime1">
              <a:rPr lang="en-GB" smtClean="0"/>
              <a:t>13/01/2025</a:t>
            </a:fld>
            <a:endParaRPr lang="cy-GB"/>
          </a:p>
        </p:txBody>
      </p:sp>
      <p:sp>
        <p:nvSpPr>
          <p:cNvPr id="4" name="Footer Placeholder 3">
            <a:extLst>
              <a:ext uri="{FF2B5EF4-FFF2-40B4-BE49-F238E27FC236}">
                <a16:creationId xmlns:a16="http://schemas.microsoft.com/office/drawing/2014/main" id="{E2393D85-DD77-5BC6-E350-D45B5F57B372}"/>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3DBA2FEB-161E-2D1A-CD05-ED20E93B5971}"/>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3178251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1A6F9-F964-1C7F-FB61-41BF5975FE0B}"/>
              </a:ext>
            </a:extLst>
          </p:cNvPr>
          <p:cNvSpPr>
            <a:spLocks noGrp="1"/>
          </p:cNvSpPr>
          <p:nvPr>
            <p:ph type="dt" sz="half" idx="10"/>
          </p:nvPr>
        </p:nvSpPr>
        <p:spPr/>
        <p:txBody>
          <a:bodyPr/>
          <a:lstStyle/>
          <a:p>
            <a:fld id="{1AFC97DE-0D4F-1C45-8952-43E984BFBB16}" type="datetime1">
              <a:rPr lang="en-GB" smtClean="0"/>
              <a:t>13/01/2025</a:t>
            </a:fld>
            <a:endParaRPr lang="cy-GB"/>
          </a:p>
        </p:txBody>
      </p:sp>
      <p:sp>
        <p:nvSpPr>
          <p:cNvPr id="3" name="Footer Placeholder 2">
            <a:extLst>
              <a:ext uri="{FF2B5EF4-FFF2-40B4-BE49-F238E27FC236}">
                <a16:creationId xmlns:a16="http://schemas.microsoft.com/office/drawing/2014/main" id="{B6A1A52F-6FE3-6C9B-8632-CF1FB10B3891}"/>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5E54CB48-ABA5-ED79-724C-1DDE18269F5C}"/>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2925114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6869A-FC31-6E36-838F-4F5F2D73B6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57212EBA-8ED7-76A4-1017-DDA80DB5D0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D1AF6958-A0D5-CB60-017B-F46715AA1F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47C7C5-2982-5596-138B-E5F5C2A51F9F}"/>
              </a:ext>
            </a:extLst>
          </p:cNvPr>
          <p:cNvSpPr>
            <a:spLocks noGrp="1"/>
          </p:cNvSpPr>
          <p:nvPr>
            <p:ph type="dt" sz="half" idx="10"/>
          </p:nvPr>
        </p:nvSpPr>
        <p:spPr/>
        <p:txBody>
          <a:bodyPr/>
          <a:lstStyle/>
          <a:p>
            <a:fld id="{EE43C6E9-CBDD-5A43-8DC2-5106B6D2C758}" type="datetime1">
              <a:rPr lang="en-GB" smtClean="0"/>
              <a:t>13/01/2025</a:t>
            </a:fld>
            <a:endParaRPr lang="cy-GB"/>
          </a:p>
        </p:txBody>
      </p:sp>
      <p:sp>
        <p:nvSpPr>
          <p:cNvPr id="6" name="Footer Placeholder 5">
            <a:extLst>
              <a:ext uri="{FF2B5EF4-FFF2-40B4-BE49-F238E27FC236}">
                <a16:creationId xmlns:a16="http://schemas.microsoft.com/office/drawing/2014/main" id="{40445CFB-B166-5616-5B5D-9D96106ACC5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BD6C67F-DE56-E7A2-5669-0F0566EC52EC}"/>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443964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4D4F2-BD8F-FB28-5B65-69058A4E81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F571F326-8FE9-5E8E-B8A8-82C688B241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AD7BD338-2AC2-75EC-2354-73B1F0BF0D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AFF343-8964-0AD8-D8A4-07CAF1130CA5}"/>
              </a:ext>
            </a:extLst>
          </p:cNvPr>
          <p:cNvSpPr>
            <a:spLocks noGrp="1"/>
          </p:cNvSpPr>
          <p:nvPr>
            <p:ph type="dt" sz="half" idx="10"/>
          </p:nvPr>
        </p:nvSpPr>
        <p:spPr/>
        <p:txBody>
          <a:bodyPr/>
          <a:lstStyle/>
          <a:p>
            <a:fld id="{182889E1-8E9C-874B-982F-4B1F8E229412}" type="datetime1">
              <a:rPr lang="en-GB" smtClean="0"/>
              <a:t>13/01/2025</a:t>
            </a:fld>
            <a:endParaRPr lang="cy-GB"/>
          </a:p>
        </p:txBody>
      </p:sp>
      <p:sp>
        <p:nvSpPr>
          <p:cNvPr id="6" name="Footer Placeholder 5">
            <a:extLst>
              <a:ext uri="{FF2B5EF4-FFF2-40B4-BE49-F238E27FC236}">
                <a16:creationId xmlns:a16="http://schemas.microsoft.com/office/drawing/2014/main" id="{EAAC9170-6E58-F5BE-B1AC-279FD1B361A3}"/>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22870FC-7A79-CF1B-6A72-425F589E56F6}"/>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1202331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6696-3AF9-2D5A-2AF3-43EF2D0C7311}"/>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E9C4F523-902D-699F-94B5-37B1104452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7EF5FB23-1FDA-B4DC-C8E4-9C23F663239A}"/>
              </a:ext>
            </a:extLst>
          </p:cNvPr>
          <p:cNvSpPr>
            <a:spLocks noGrp="1"/>
          </p:cNvSpPr>
          <p:nvPr>
            <p:ph type="dt" sz="half" idx="10"/>
          </p:nvPr>
        </p:nvSpPr>
        <p:spPr/>
        <p:txBody>
          <a:bodyPr/>
          <a:lstStyle/>
          <a:p>
            <a:fld id="{7A8B150B-04EB-114C-ADC7-C60834EB7E44}" type="datetime1">
              <a:rPr lang="en-GB" smtClean="0"/>
              <a:t>13/01/2025</a:t>
            </a:fld>
            <a:endParaRPr lang="cy-GB"/>
          </a:p>
        </p:txBody>
      </p:sp>
      <p:sp>
        <p:nvSpPr>
          <p:cNvPr id="5" name="Footer Placeholder 4">
            <a:extLst>
              <a:ext uri="{FF2B5EF4-FFF2-40B4-BE49-F238E27FC236}">
                <a16:creationId xmlns:a16="http://schemas.microsoft.com/office/drawing/2014/main" id="{5D47D4A9-B23C-76C3-3034-BAEFF857B82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2A9F8CD-D734-77B0-BDCE-832C820AD5EF}"/>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3280250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88C682-69A2-4D7F-A4DC-9208760CCA2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D9155C6E-E34F-7514-05D4-F30304A460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9BAE583-0779-998E-CA6E-CB3E1691D96A}"/>
              </a:ext>
            </a:extLst>
          </p:cNvPr>
          <p:cNvSpPr>
            <a:spLocks noGrp="1"/>
          </p:cNvSpPr>
          <p:nvPr>
            <p:ph type="dt" sz="half" idx="10"/>
          </p:nvPr>
        </p:nvSpPr>
        <p:spPr/>
        <p:txBody>
          <a:bodyPr/>
          <a:lstStyle/>
          <a:p>
            <a:fld id="{36F07622-FE69-724A-A7E3-51483A993E6F}" type="datetime1">
              <a:rPr lang="en-GB" smtClean="0"/>
              <a:t>13/01/2025</a:t>
            </a:fld>
            <a:endParaRPr lang="cy-GB"/>
          </a:p>
        </p:txBody>
      </p:sp>
      <p:sp>
        <p:nvSpPr>
          <p:cNvPr id="5" name="Footer Placeholder 4">
            <a:extLst>
              <a:ext uri="{FF2B5EF4-FFF2-40B4-BE49-F238E27FC236}">
                <a16:creationId xmlns:a16="http://schemas.microsoft.com/office/drawing/2014/main" id="{6146FDC7-0874-6987-A0FE-3976B59238F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97BBCCC-1152-CDD7-E59D-1EE9986AC547}"/>
              </a:ext>
            </a:extLst>
          </p:cNvPr>
          <p:cNvSpPr>
            <a:spLocks noGrp="1"/>
          </p:cNvSpPr>
          <p:nvPr>
            <p:ph type="sldNum" sz="quarter" idx="12"/>
          </p:nvPr>
        </p:nvSpPr>
        <p:spPr/>
        <p:txBody>
          <a:bodyPr/>
          <a:lstStyle/>
          <a:p>
            <a:fld id="{23093691-E7E5-5A47-AF0F-3FB84C7218B3}" type="slidenum">
              <a:rPr lang="cy-GB" smtClean="0"/>
              <a:t>‹#›</a:t>
            </a:fld>
            <a:endParaRPr lang="cy-GB"/>
          </a:p>
        </p:txBody>
      </p:sp>
    </p:spTree>
    <p:extLst>
      <p:ext uri="{BB962C8B-B14F-4D97-AF65-F5344CB8AC3E}">
        <p14:creationId xmlns:p14="http://schemas.microsoft.com/office/powerpoint/2010/main" val="2309645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F78844-41FA-A200-6ACE-09A92ADA95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B3678AAA-335A-5B15-D004-BE507D199B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A2326A3-D5E3-5FC2-8C2D-34BE6DE742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E5CB96-7BD5-3A45-917E-9F907182A96F}" type="datetime1">
              <a:rPr lang="en-GB" smtClean="0"/>
              <a:t>13/01/2025</a:t>
            </a:fld>
            <a:endParaRPr lang="cy-GB"/>
          </a:p>
        </p:txBody>
      </p:sp>
      <p:sp>
        <p:nvSpPr>
          <p:cNvPr id="5" name="Footer Placeholder 4">
            <a:extLst>
              <a:ext uri="{FF2B5EF4-FFF2-40B4-BE49-F238E27FC236}">
                <a16:creationId xmlns:a16="http://schemas.microsoft.com/office/drawing/2014/main" id="{CC364546-F8F3-6194-0FED-E8E3B294D4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25442ACB-43BC-0501-48F8-C7C5C49401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093691-E7E5-5A47-AF0F-3FB84C7218B3}" type="slidenum">
              <a:rPr lang="cy-GB" smtClean="0"/>
              <a:t>‹#›</a:t>
            </a:fld>
            <a:endParaRPr lang="cy-GB"/>
          </a:p>
        </p:txBody>
      </p:sp>
    </p:spTree>
    <p:extLst>
      <p:ext uri="{BB962C8B-B14F-4D97-AF65-F5344CB8AC3E}">
        <p14:creationId xmlns:p14="http://schemas.microsoft.com/office/powerpoint/2010/main" val="1631467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archive.cdc.gov/#/details?url=https://www.cdc.gov/policy/hi5/earlychildhoodeducation/index.html" TargetMode="External"/><Relationship Id="rId13" Type="http://schemas.openxmlformats.org/officeDocument/2006/relationships/hyperlink" Target="https://www.earlyyears.wales/en/news?page=1" TargetMode="External"/><Relationship Id="rId3" Type="http://schemas.openxmlformats.org/officeDocument/2006/relationships/hyperlink" Target="https://www.aap.org/en/patient-care/early-childhood/early-childhood-health-and-development" TargetMode="External"/><Relationship Id="rId7" Type="http://schemas.openxmlformats.org/officeDocument/2006/relationships/hyperlink" Target="https://www.childreninwales.org.uk/children-young-people/" TargetMode="External"/><Relationship Id="rId12" Type="http://schemas.openxmlformats.org/officeDocument/2006/relationships/hyperlink" Target="https://www.earlyyears.wales/en" TargetMode="External"/><Relationship Id="rId2" Type="http://schemas.openxmlformats.org/officeDocument/2006/relationships/hyperlink" Target="https://cerj.educ.cam.ac.uk/archive/v9_2022/v9_18_244-257_antony.pdf" TargetMode="External"/><Relationship Id="rId1" Type="http://schemas.openxmlformats.org/officeDocument/2006/relationships/slideLayout" Target="../slideLayouts/slideLayout6.xml"/><Relationship Id="rId6" Type="http://schemas.openxmlformats.org/officeDocument/2006/relationships/hyperlink" Target="https://www.cdc.gov/health-equity/index.html" TargetMode="External"/><Relationship Id="rId11" Type="http://schemas.openxmlformats.org/officeDocument/2006/relationships/hyperlink" Target="https://www.earlyyearsstaffroom.com/education-blog/what-is-wellbeing/" TargetMode="External"/><Relationship Id="rId5" Type="http://schemas.openxmlformats.org/officeDocument/2006/relationships/hyperlink" Target="https://khoerulanwarbk.wordpress.com/wp-content/uploads/2015/08/urie_bronfenbrenner_the_ecology_of_human_developbokos-z1.pdf" TargetMode="External"/><Relationship Id="rId10" Type="http://schemas.openxmlformats.org/officeDocument/2006/relationships/hyperlink" Target="https://www.earlyyears.tv/john-bowlbys-attachment-theory-and-developmental-phases/#:~:text=Bowlby%20argued%20that%20the%20quality,regulation%20(Bowlby%2C%201969)" TargetMode="External"/><Relationship Id="rId4" Type="http://schemas.openxmlformats.org/officeDocument/2006/relationships/hyperlink" Target="https://link.springer.com/article/10.1186/s12889-017-4142-x" TargetMode="External"/><Relationship Id="rId9" Type="http://schemas.openxmlformats.org/officeDocument/2006/relationships/hyperlink" Target="https://link.springer.com/article/10.1186/s13643-015-0068-5"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hs.uk/healthier-families/about-and-contact/" TargetMode="External"/><Relationship Id="rId13" Type="http://schemas.openxmlformats.org/officeDocument/2006/relationships/hyperlink" Target="https://www.rospa.com/news-and-views" TargetMode="External"/><Relationship Id="rId3" Type="http://schemas.openxmlformats.org/officeDocument/2006/relationships/hyperlink" Target="https://www.gov.wales/flying-start-april-2023-march-2024-html" TargetMode="External"/><Relationship Id="rId7" Type="http://schemas.openxmlformats.org/officeDocument/2006/relationships/hyperlink" Target="https://psychclassics.yorku.ca/Maslow/motivation.htm" TargetMode="External"/><Relationship Id="rId12" Type="http://schemas.openxmlformats.org/officeDocument/2006/relationships/hyperlink" Target="https://play.wales/" TargetMode="External"/><Relationship Id="rId2" Type="http://schemas.openxmlformats.org/officeDocument/2006/relationships/hyperlink" Target="https://estyn.gov.wales/" TargetMode="External"/><Relationship Id="rId1" Type="http://schemas.openxmlformats.org/officeDocument/2006/relationships/slideLayout" Target="../slideLayouts/slideLayout6.xml"/><Relationship Id="rId6" Type="http://schemas.openxmlformats.org/officeDocument/2006/relationships/hyperlink" Target="https://midus.wisc.edu/findings/pdfs/56.pdf" TargetMode="External"/><Relationship Id="rId11" Type="http://schemas.openxmlformats.org/officeDocument/2006/relationships/hyperlink" Target="https://phw.nhs.wales/" TargetMode="External"/><Relationship Id="rId5" Type="http://schemas.openxmlformats.org/officeDocument/2006/relationships/hyperlink" Target="https://www.icaresoftware.com/our-blog/importance-of-health-safety-and-nutrition-in-childcare-centers/" TargetMode="External"/><Relationship Id="rId10" Type="http://schemas.openxmlformats.org/officeDocument/2006/relationships/hyperlink" Target="https://pmc.ncbi.nlm.nih.gov/articles/PMC10049282/?utm_source=chatgpt.com" TargetMode="External"/><Relationship Id="rId4" Type="http://schemas.openxmlformats.org/officeDocument/2006/relationships/hyperlink" Target="https://edumentors.co.uk/blog/early-years-foundation-stage-areas-of-learning/" TargetMode="External"/><Relationship Id="rId9" Type="http://schemas.openxmlformats.org/officeDocument/2006/relationships/hyperlink" Target="https://phw.nhs.wales/services-and-teams/welsh-network-of-healthy-school-schem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api/storage/56774946-48aa-4fab-adda-f27508d8dc8f/early-childhood-play-learning-and-care-developmental-pathways-0-to-3.pdf" TargetMode="External"/><Relationship Id="rId2" Type="http://schemas.openxmlformats.org/officeDocument/2006/relationships/hyperlink" Target="https://socialcare.wales/learning-modules/health-and-well-being-part-1-early-years-and-childcare" TargetMode="External"/><Relationship Id="rId1" Type="http://schemas.openxmlformats.org/officeDocument/2006/relationships/slideLayout" Target="../slideLayouts/slideLayout6.xml"/><Relationship Id="rId4" Type="http://schemas.openxmlformats.org/officeDocument/2006/relationships/hyperlink" Target="https://hwb.gov.wales/repository/resource/3cf4255f-64f1-4bf7-8a92-e9479b37cb7f/overview"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phw.nhs.wales/services-and-teams/welsh-network-of-healthy-school-schemes/" TargetMode="External"/><Relationship Id="rId3" Type="http://schemas.openxmlformats.org/officeDocument/2006/relationships/hyperlink" Target="https://www.bhf.org.uk/informationsupport/risk-factors/obesity" TargetMode="External"/><Relationship Id="rId7" Type="http://schemas.openxmlformats.org/officeDocument/2006/relationships/hyperlink" Target="https://phw.nhs.wales/topics/overweight-and-obesity/" TargetMode="External"/><Relationship Id="rId2" Type="http://schemas.openxmlformats.org/officeDocument/2006/relationships/hyperlink" Target="https://families.barnardos.org.uk/4-8-years/healthy-lifestyles" TargetMode="External"/><Relationship Id="rId1" Type="http://schemas.openxmlformats.org/officeDocument/2006/relationships/slideLayout" Target="../slideLayouts/slideLayout6.xml"/><Relationship Id="rId6" Type="http://schemas.openxmlformats.org/officeDocument/2006/relationships/hyperlink" Target="https://www.gov.wales/healthy-weight-healthy-wales-obesity-strategy" TargetMode="External"/><Relationship Id="rId5" Type="http://schemas.openxmlformats.org/officeDocument/2006/relationships/hyperlink" Target="https://www.nhs.uk/live-well/healthy-weight/childrens-weight/advice-for-parents-overweight-children/" TargetMode="External"/><Relationship Id="rId10" Type="http://schemas.openxmlformats.org/officeDocument/2006/relationships/hyperlink" Target="https://www.who.int/health-topics/obesity#tab=tab_1" TargetMode="External"/><Relationship Id="rId4" Type="http://schemas.openxmlformats.org/officeDocument/2006/relationships/hyperlink" Target="https://link.springer.com/referenceworkentry/10.1007/978-3-319-67286-1_60" TargetMode="External"/><Relationship Id="rId9" Type="http://schemas.openxmlformats.org/officeDocument/2006/relationships/hyperlink" Target="https://www.rcpch.ac.uk/key-topics/nutrition-obe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07657-0AAC-2869-C335-4453AA6BC966}"/>
              </a:ext>
            </a:extLst>
          </p:cNvPr>
          <p:cNvSpPr>
            <a:spLocks noGrp="1"/>
          </p:cNvSpPr>
          <p:nvPr>
            <p:ph type="title"/>
          </p:nvPr>
        </p:nvSpPr>
        <p:spPr>
          <a:xfrm>
            <a:off x="798755" y="-123607"/>
            <a:ext cx="10515600" cy="1325563"/>
          </a:xfrm>
        </p:spPr>
        <p:txBody>
          <a:bodyPr>
            <a:noAutofit/>
          </a:bodyPr>
          <a:lstStyle/>
          <a:p>
            <a:pPr algn="ctr"/>
            <a:r>
              <a:rPr lang="cy-GB" sz="3200" u="sng" dirty="0">
                <a:solidFill>
                  <a:schemeClr val="accent1">
                    <a:lumMod val="40000"/>
                    <a:lumOff val="60000"/>
                  </a:schemeClr>
                </a:solidFill>
              </a:rPr>
              <a:t>Lles,</a:t>
            </a:r>
            <a:r>
              <a:rPr lang="cy-GB" sz="3200" u="sng" dirty="0">
                <a:solidFill>
                  <a:srgbClr val="FF85FF"/>
                </a:solidFill>
              </a:rPr>
              <a:t>Gofal a </a:t>
            </a:r>
            <a:r>
              <a:rPr lang="cy-GB" sz="3200" u="sng" dirty="0">
                <a:solidFill>
                  <a:schemeClr val="accent6">
                    <a:lumMod val="40000"/>
                    <a:lumOff val="60000"/>
                  </a:schemeClr>
                </a:solidFill>
              </a:rPr>
              <a:t>ffyrdd</a:t>
            </a:r>
            <a:r>
              <a:rPr lang="cy-GB" sz="3200" u="sng" dirty="0">
                <a:solidFill>
                  <a:srgbClr val="92D050"/>
                </a:solidFill>
              </a:rPr>
              <a:t> </a:t>
            </a:r>
            <a:r>
              <a:rPr lang="cy-GB" sz="3200" u="sng" dirty="0">
                <a:solidFill>
                  <a:schemeClr val="accent2"/>
                </a:solidFill>
              </a:rPr>
              <a:t>o fyw </a:t>
            </a:r>
          </a:p>
        </p:txBody>
      </p:sp>
      <p:sp>
        <p:nvSpPr>
          <p:cNvPr id="9" name="TextBox 8">
            <a:extLst>
              <a:ext uri="{FF2B5EF4-FFF2-40B4-BE49-F238E27FC236}">
                <a16:creationId xmlns:a16="http://schemas.microsoft.com/office/drawing/2014/main" id="{1CBDB9A5-CEB5-830C-21E5-25FAE350161B}"/>
              </a:ext>
            </a:extLst>
          </p:cNvPr>
          <p:cNvSpPr txBox="1"/>
          <p:nvPr/>
        </p:nvSpPr>
        <p:spPr>
          <a:xfrm>
            <a:off x="0" y="0"/>
            <a:ext cx="12113111" cy="261610"/>
          </a:xfrm>
          <a:prstGeom prst="rect">
            <a:avLst/>
          </a:prstGeom>
          <a:noFill/>
        </p:spPr>
        <p:txBody>
          <a:bodyPr wrap="square" rtlCol="0">
            <a:spAutoFit/>
          </a:bodyPr>
          <a:lstStyle/>
          <a:p>
            <a:r>
              <a:rPr lang="cy-GB" sz="1100" dirty="0"/>
              <a:t>2305895                                                                                                                                                                                     ECEY5009/C                                                                                                                                                                   2,200 Words</a:t>
            </a:r>
          </a:p>
        </p:txBody>
      </p:sp>
      <p:sp>
        <p:nvSpPr>
          <p:cNvPr id="10" name="Rounded Rectangle 9">
            <a:extLst>
              <a:ext uri="{FF2B5EF4-FFF2-40B4-BE49-F238E27FC236}">
                <a16:creationId xmlns:a16="http://schemas.microsoft.com/office/drawing/2014/main" id="{62356E4E-294E-FFB1-95A7-EAC2CBBAB1CB}"/>
              </a:ext>
            </a:extLst>
          </p:cNvPr>
          <p:cNvSpPr/>
          <p:nvPr/>
        </p:nvSpPr>
        <p:spPr>
          <a:xfrm>
            <a:off x="78890" y="816429"/>
            <a:ext cx="4527437" cy="5910942"/>
          </a:xfrm>
          <a:prstGeom prst="roundRect">
            <a:avLst/>
          </a:prstGeom>
          <a:solidFill>
            <a:srgbClr val="FF85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u="sng" dirty="0">
                <a:solidFill>
                  <a:schemeClr val="tx1"/>
                </a:solidFill>
              </a:rPr>
              <a:t>Rhagymadrodd</a:t>
            </a:r>
          </a:p>
          <a:p>
            <a:pPr algn="just"/>
            <a:r>
              <a:rPr lang="cy-GB" sz="1400" dirty="0">
                <a:solidFill>
                  <a:schemeClr val="tx1"/>
                </a:solidFill>
              </a:rPr>
              <a:t>Bydd y cyflwyniad hwn yn archwilio ac yn diffinio cysyniadau lles,gofal a ffyrdd o fyw, gan amlygu eu harwyddocâd yng nghyd-destun plentyndod cynnar. Bydd yn archwilio modelau a damcaniaethau amrywiol, gan eu cysylltu ag arfer y blynyddoedd cynnar i ddarparu dealltwriaeth ddyfnach o'u cymhwysiad. Bydd rôl yr ymarferydd blynyddoedd cynnar yn cael ei ddadansoddi, gyda ffocws ar strategaethau i hybu lles, gofal a ffyrdd o fyw plant mewn ffyrdd sy’n cefnogi eu datblygiad cyfannol. Yn ogystal, bydd y rhyng-gysylltiadau rhwng y tri chysyniad hyn yn cael eu harchwilio, gan bwysleisio rôl ganolog perthnasoedd cadarnhaol. Er enghraifft, mae Bowlby (1969) yn tynnu sylw at arwyddocâd ymlyniadau sicr wrth feithrin lles emosiynol a chymdeithasol, tra bod Bronfenbrenner (1979) yn pwysleisio rôl perthnasoedd o fewn amgylchedd plentyn wrth lunio eu datblygiad. Mae meithrin cysylltiadau cryf a chefnogol yn sicrhau bod plant yn teimlo’n feithringar ac yn hyderus, gan osod y sylfaen ar gyfer dysgu a thwf.</a:t>
            </a:r>
          </a:p>
        </p:txBody>
      </p:sp>
      <p:sp>
        <p:nvSpPr>
          <p:cNvPr id="11" name="Rounded Rectangle 10">
            <a:extLst>
              <a:ext uri="{FF2B5EF4-FFF2-40B4-BE49-F238E27FC236}">
                <a16:creationId xmlns:a16="http://schemas.microsoft.com/office/drawing/2014/main" id="{533C28D4-D92B-6017-C35C-38F2D768619E}"/>
              </a:ext>
            </a:extLst>
          </p:cNvPr>
          <p:cNvSpPr/>
          <p:nvPr/>
        </p:nvSpPr>
        <p:spPr>
          <a:xfrm>
            <a:off x="4714348" y="816429"/>
            <a:ext cx="7398762" cy="5910942"/>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u="sng" dirty="0">
                <a:solidFill>
                  <a:schemeClr val="tx1"/>
                </a:solidFill>
              </a:rPr>
              <a:t>Cysyniadau</a:t>
            </a:r>
          </a:p>
          <a:p>
            <a:pPr algn="ctr"/>
            <a:r>
              <a:rPr lang="cy-GB" sz="1400" dirty="0">
                <a:solidFill>
                  <a:schemeClr val="tx1"/>
                </a:solidFill>
              </a:rPr>
              <a:t>Mae ymchwil yn amlygu’r cysylltiad cryf rhwng iechyd, lles, a ffordd o fyw, gan ddangos bod y ffactorau hyn wedi’u cydgysylltu’n ddwfn ac yn dylanwadu’n sylweddol ar ei gilydd. Yn ôl Llywodraeth Cymru (2024), mae ffordd o fyw plentyn - gan gynnwys diet, gweithgaredd corfforol, a'r amgylchedd byw - yn chwarae rhan hanfodol wrth lunio eu hiechyd a'u datblygiad cyffredinol. Gall dewisiadau ffordd o fyw gwael, fel diffyg gweithgaredd corfforol neu ddiet afiach, gael effaith negyddol ar iechyd corfforol plentyn, sydd yn ei dro yn effeithio ar ei ddatblygiad gwybyddol, emosiynol a chymdeithasol. Mae Iechyd Cyhoeddus Cymru (2023) yn pwysleisio bod amgylchedd plentyn, ffactorau economaidd-gymdeithasol, a mynediad at adnoddau hefyd yn gweithredu fel penderfynyddion allweddol iechyd a llesiant. Mae mynd i’r afael â’r penderfynyddion hyn yn hanfodol i atal problemau iechyd hirdymor a sicrhau llesiant cyffredinol plentyn.</a:t>
            </a:r>
          </a:p>
          <a:p>
            <a:pPr algn="ctr"/>
            <a:r>
              <a:rPr lang="cy-GB" u="sng" dirty="0">
                <a:solidFill>
                  <a:schemeClr val="tx1"/>
                </a:solidFill>
              </a:rPr>
              <a:t>Iechyd</a:t>
            </a:r>
          </a:p>
          <a:p>
            <a:pPr algn="just"/>
            <a:r>
              <a:rPr lang="cy-GB" sz="1400" dirty="0">
                <a:solidFill>
                  <a:schemeClr val="tx1"/>
                </a:solidFill>
              </a:rPr>
              <a:t>Mae iechyd, yn ôl y Canolfannau ar gyfer Rheoli ac Atal Clefydau (CDC, 2023), nid yn unig yn absenoldeb salwch ond yn gyflwr o les corfforol, meddyliol a chymdeithasol cyflawn. Yn yr un modd, mae’r GIG (2023) yn pwysleisio bod iechyd yn cwmpasu’r corff a’r meddwl yn cydweithio’n gytûn. Yn ôl Keyes (2002), mae iechyd meddwl yn cynnwys agweddau emosiynol, seicolegol a chymdeithasol sy'n dylanwadu ar sut mae unigolion yn meddwl, yn teimlo ac yn rhyngweithio ag eraill. Gall lles cymdeithasol gyfeirio at ffactorau fel y gymdogaeth y mae plentyn yn byw ynddi, statws cyflogaeth ei rieni, amgylchiadau amgylcheddol, neu sicrwydd ariannol y teulu. Mae'r ffactorau hyn yn hollbwysig wrth lunio iechyd meddwl ac ymdeimlad cyffredinol o les plentyn (Bronfenbrenner, 1979). Mae plant sy’n cael eu magu mewn tlodi neu ardaloedd difreintiedig yn fwy tebygol o brofi straen, pryder, ac iechyd meddwl gwael oherwydd straen ariannol yn y cartref (Maslow, 1943). Gall straen hirfaith hefyd arwain at ganlyniadau iechyd corfforol negyddol.</a:t>
            </a:r>
            <a:endParaRPr lang="cy-GB" sz="1400" u="sng" dirty="0">
              <a:solidFill>
                <a:schemeClr val="tx1"/>
              </a:solidFill>
            </a:endParaRPr>
          </a:p>
        </p:txBody>
      </p:sp>
    </p:spTree>
    <p:extLst>
      <p:ext uri="{BB962C8B-B14F-4D97-AF65-F5344CB8AC3E}">
        <p14:creationId xmlns:p14="http://schemas.microsoft.com/office/powerpoint/2010/main" val="1124022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13DEE0A8-B515-6F6A-4708-E23D6F6045BE}"/>
              </a:ext>
            </a:extLst>
          </p:cNvPr>
          <p:cNvSpPr/>
          <p:nvPr/>
        </p:nvSpPr>
        <p:spPr>
          <a:xfrm>
            <a:off x="93133" y="118532"/>
            <a:ext cx="12005733" cy="2953281"/>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cy-GB" sz="1400" dirty="0">
                <a:solidFill>
                  <a:srgbClr val="000000"/>
                </a:solidFill>
              </a:rPr>
              <a:t>Mae iechyd yn chwarae rhan hanfodol yn y blynyddoedd cynnar, gan ei fod yn sylfaen ar gyfer twf, dysgu a datblygiad cyffredinol plentyn. Yn ystod plentyndod cynnar, yn enwedig o enedigaeth i bump oed, mae plant yn profi twf corfforol, gwybyddol, emosiynol a chymdeithasol cyflym. Mae sicrhau iechyd da yn ystod y cyfnod tyngedfennol hwn yn hanfodol i gefnogi’r cerrig milltir datblygiadol hyn a gosod plant ar drywydd cadarnhaol ar gyfer eu dyfodol. Yn ôl American Academy of Pediatricts (2023), mae datblygiad iach yn y blynyddoedd cynnar yn adeiladu'r sylfaen ar gyfer iechyd gydol oes, llwyddiant addysgol, gwydnwch emosiynol, a chynhyrchiant economaidd. Mae iechyd corfforol, sy'n cynnwys maeth cywir, ymarfer corff, a gorffwys digonol, yn hanfodol ar gyfer cefnogi datblygiad yr ymennydd a chynnal lefelau egni sy'n caniatáu i blant archwilio, dysgu a thyfu. Gall iechyd gwael yn y blynyddoedd cynnar hyn, megis salwch aml neu ddiffyg maeth, lesteirio datblygiad gwybyddol ac effeithio ar alluoedd dysgu yn ddiweddarach mewn bywyd (CDC,2023). Mae iechyd meddwl yr un mor bwysig, sy'n cynnwys meithrin sicrwydd emosiynol, gwydnwch a pherthnasoedd cadarnhaol. Mae’r Canolfannau ar gyfer Rheoli ac Atal Clefydau (CDC,2023) yn amlygu y gall amgylcheddau meithringar mewn lleoliadau gofal plant helpu i leihau’r risgiau o oedi datblygiadol, problemau ymddygiad, a chyflyrau cronig pan fyddant yn oedolion. Mae addysgu arferion iach i blant ifanc, fel hylendid da, gweithgarwch corfforol rheolaidd, a bwyta’n gytbwys, nid yn unig yn lleihau’r tebygolrwydd o salwch ond hefyd yn meithrin ymddygiadau gydol oes sy’n cyfrannu at les hirdymor (iCare Software, 2022). Mae creu amgylchedd diogel ac iach i blant hefyd yn sicrhau y gallant gymryd rhan lawn mewn chwarae a dysgu, sy'n hanfodol i'w datblygiad cyfannol.</a:t>
            </a:r>
          </a:p>
        </p:txBody>
      </p:sp>
      <p:sp>
        <p:nvSpPr>
          <p:cNvPr id="7" name="Rounded Rectangle 6">
            <a:extLst>
              <a:ext uri="{FF2B5EF4-FFF2-40B4-BE49-F238E27FC236}">
                <a16:creationId xmlns:a16="http://schemas.microsoft.com/office/drawing/2014/main" id="{93A65369-D5DD-CAFB-92EA-E8F053AA54E3}"/>
              </a:ext>
            </a:extLst>
          </p:cNvPr>
          <p:cNvSpPr/>
          <p:nvPr/>
        </p:nvSpPr>
        <p:spPr>
          <a:xfrm>
            <a:off x="93133" y="3200400"/>
            <a:ext cx="9070854" cy="3539068"/>
          </a:xfrm>
          <a:prstGeom prst="roundRect">
            <a:avLst/>
          </a:prstGeom>
          <a:solidFill>
            <a:srgbClr val="FF5B4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u="sng" dirty="0">
                <a:solidFill>
                  <a:schemeClr val="tx1"/>
                </a:solidFill>
              </a:rPr>
              <a:t>Lles</a:t>
            </a:r>
          </a:p>
          <a:p>
            <a:pPr algn="ctr"/>
            <a:r>
              <a:rPr lang="cy-GB" sz="1400" dirty="0">
                <a:solidFill>
                  <a:schemeClr val="tx1"/>
                </a:solidFill>
              </a:rPr>
              <a:t>Mae llesiant yn ystod plentyndod cynnar yn gysyniad eang sy’n cwmpasu datblygiad corfforol, emosiynol, cymdeithasol a gwybyddol plentyn. Mae’n hanfodol i iechyd cyffredinol plant ac mae’n rhan annatod o’u llwyddiant wrth ddysgu, rhyngweithio ag eraill, a datblygu’r sgiliau sydd eu hangen arnynt gydol eu hoes. Yn ôl Llywodraeth Cymru (2021), mae llesiant yn elfen allweddol o’r Cwricwlwm i Gymru, sy’n pwysleisio creu amgylcheddau lle mae plant yn teimlo’n ddiogel, yn cael eu gwerthfawrogi, ac yn gallu archwilio, dysgu a thyfu. Mae’r dull hwn yn helpu plant i ddatblygu gwydnwch emosiynol cryf a’r gallu i reoli eu llesiant eu hunain wrth iddynt dyfu. Mae llesiant mewn lleoliadau blynyddoedd cynnar hefyd yn canolbwyntio ar bwysigrwydd perthnasoedd cadarnhaol, lle mae plant yn ffurfio bondiau gyda gofalwyr a chyfoedion, sy’n effeithio’n uniongyrchol ar eu gallu i ymgysylltu â’r amgylchedd dysgu ac ymdopi â heriau (Gofal Cymdeithasol Cymru, 2021). Mae maeth iach, gweithgaredd corfforol, a digon o orffwys yn hanfodol ar gyfer lles corfforol plentyn, tra bod lles emosiynol yn cael ei ddylanwadu gan ffactorau fel ymlyniadau diogel, presenoldeb oedolion cefnogol, a hinsawdd emosiynol eu hamgylchedd (Blynyddoedd Cynnar Cymru, 2021). Mae fframwaith Gofal Cymdeithasol Cymru yn amlygu bod llesiant plant yn cael ei ddylanwadu’n fawr gan eu hamgylchedd, gan gynnwys ansawdd y gofal a’r addysg a gânt, a bod gan ymarferwyr rôl allweddol mewn meithrin amgylchedd sy’n cefnogi pob agwedd ar lesiant (Gofal Cymdeithasol Cymru, 2021).</a:t>
            </a:r>
          </a:p>
        </p:txBody>
      </p:sp>
      <p:pic>
        <p:nvPicPr>
          <p:cNvPr id="1026" name="Picture 2">
            <a:extLst>
              <a:ext uri="{FF2B5EF4-FFF2-40B4-BE49-F238E27FC236}">
                <a16:creationId xmlns:a16="http://schemas.microsoft.com/office/drawing/2014/main" id="{DA08BA57-45DA-A423-56AF-1014680BB6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3987" y="3429000"/>
            <a:ext cx="3028013" cy="30973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949EF57-BCC0-26CE-68DF-BA24B2E91B86}"/>
              </a:ext>
            </a:extLst>
          </p:cNvPr>
          <p:cNvSpPr txBox="1"/>
          <p:nvPr/>
        </p:nvSpPr>
        <p:spPr>
          <a:xfrm rot="16200000">
            <a:off x="10160407" y="3647688"/>
            <a:ext cx="3786187" cy="276999"/>
          </a:xfrm>
          <a:prstGeom prst="rect">
            <a:avLst/>
          </a:prstGeom>
          <a:noFill/>
        </p:spPr>
        <p:txBody>
          <a:bodyPr wrap="square" rtlCol="0">
            <a:spAutoFit/>
          </a:bodyPr>
          <a:lstStyle/>
          <a:p>
            <a:r>
              <a:rPr lang="cy-GB" sz="1200" dirty="0"/>
              <a:t>(Ffynhonnell: Early years staffroom,2025)</a:t>
            </a:r>
          </a:p>
        </p:txBody>
      </p:sp>
    </p:spTree>
    <p:extLst>
      <p:ext uri="{BB962C8B-B14F-4D97-AF65-F5344CB8AC3E}">
        <p14:creationId xmlns:p14="http://schemas.microsoft.com/office/powerpoint/2010/main" val="1460063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263B5DBB-EAA1-223E-1B3B-D717C7D7A281}"/>
              </a:ext>
            </a:extLst>
          </p:cNvPr>
          <p:cNvSpPr/>
          <p:nvPr/>
        </p:nvSpPr>
        <p:spPr>
          <a:xfrm>
            <a:off x="94937" y="89380"/>
            <a:ext cx="12002126" cy="3079547"/>
          </a:xfrm>
          <a:prstGeom prst="roundRect">
            <a:avLst/>
          </a:prstGeom>
          <a:solidFill>
            <a:srgbClr val="AF7B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cy-GB" sz="1400" dirty="0">
                <a:solidFill>
                  <a:schemeClr val="tx1"/>
                </a:solidFill>
              </a:rPr>
              <a:t>Mae llesiant yn hollbwysig yn y blynyddoedd cynnar, gan ei fod yn darparu’r sylfaen ar gyfer datblygiad corfforol, emosiynol, cymdeithasol a gwybyddol plant. Yn ôl Llywodraeth Cymru (2021), mae hyrwyddo llesiant yn ystod plentyndod cynnar yn galluogi plant i dyfu i fyny’n iach, yn hyderus, ac yn meddu ar y gwydnwch sydd ei angen i ymdopi â heriau. Cefnogir y persbectif hwn gan Early Years Wales (2021), sy’n pwysleisio bod llesiant yn effeithio ar bob maes o ddatblygiad plentyn, gan gynnwys eu gallu i ffurfio perthnasoedd, ymgysylltu â dysgu, a rheoleiddio eu hemosiynau. Pan fydd llesiant plentyn yn cael ei feithrin trwy ymlyniadau sicr ac amgylchedd diogel, cefnogol, mae’n fwy tebygol o ddatblygu sgiliau cymdeithasol cadarnhaol, gwydnwch emosiynol, ac ymdeimlad cryf o hunanwerth (Children in Wales,2025). Mae iechyd corfforol yn elfen hanfodol o lesiant, fel yr amlygwyd gan Iechyd Cyhoeddus Cymru (2022), sy’n pwysleisio pwysigrwydd sicrhau bod plant yn cael mynediad at fwyd maethlon, cyfleoedd ar gyfer gweithgaredd corfforol, a digon o orffwys. Mae'r ffactorau hyn yn cyfrannu at ddatblygiad corfforol ac yn dylanwadu ar iechyd emosiynol a meddyliol. Mae llesiant emosiynol, ar y llaw arall, yn cwmpasu teimlo’n ddiogel, yn cael ei werthfawrogi a’i ddeall, sy’n hanfodol ar gyfer meithrin hyder a hunanreoleiddio (Children in Wales,2025). Mae Social Care Wales (2021) yn esbonio ymhellach fod llesiant plentyn yn uniongyrchol gysylltiedig â’i amgylchedd, ac mae ymarferwyr yn chwarae rhan allweddol mewn creu lleoliadau anogaeth sy’n cefnogi anghenion corfforol, emosiynol a chymdeithasol plentyn. Ar ben hynny, mae lles yn hanfodol ar gyfer datblygiad gwybyddol. Mae plant sy'n teimlo'n ddiogel ac yn cael eu cefnogi yn fwy tebygol o archwilio, dysgu a ffynnu mewn lleoliadau addysgol. Early years Wales (2021) yn nodi bod ymyrraeth gynnar i fynd i’r afael ag unrhyw rwystrau i lesiant, megis caledi ariannol neu drawma, yn hollbwysig er mwyn sicrhau bod pob plentyn yn cael y cyfle i gyrraedd ei lawn botensial.</a:t>
            </a:r>
          </a:p>
        </p:txBody>
      </p:sp>
      <p:sp>
        <p:nvSpPr>
          <p:cNvPr id="6" name="Rounded Rectangle 5">
            <a:extLst>
              <a:ext uri="{FF2B5EF4-FFF2-40B4-BE49-F238E27FC236}">
                <a16:creationId xmlns:a16="http://schemas.microsoft.com/office/drawing/2014/main" id="{CFAC549E-AD84-3ED0-F130-B40395B06B40}"/>
              </a:ext>
            </a:extLst>
          </p:cNvPr>
          <p:cNvSpPr/>
          <p:nvPr/>
        </p:nvSpPr>
        <p:spPr>
          <a:xfrm>
            <a:off x="94937" y="3246784"/>
            <a:ext cx="12002126" cy="3521836"/>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u="sng" dirty="0">
              <a:solidFill>
                <a:schemeClr val="tx1"/>
              </a:solidFill>
            </a:endParaRPr>
          </a:p>
          <a:p>
            <a:pPr algn="ctr"/>
            <a:r>
              <a:rPr lang="cy-GB" u="sng" dirty="0">
                <a:solidFill>
                  <a:schemeClr val="tx1"/>
                </a:solidFill>
              </a:rPr>
              <a:t>Ffyrdd o Fyw </a:t>
            </a:r>
          </a:p>
          <a:p>
            <a:pPr algn="just"/>
            <a:r>
              <a:rPr lang="cy-GB" sz="1400" dirty="0">
                <a:solidFill>
                  <a:schemeClr val="tx1"/>
                </a:solidFill>
              </a:rPr>
              <a:t>Mae ffordd o fyw yn cyfeirio at yr ymddygiadau a’r dewisiadau arferol sy’n diffinio unigolyn, grŵp neu ddiwylliant (Bagordo et al., 2017). Mae nifer o ffactorau’n dylanwadu ar ffordd o fyw, fel amgylchedd y cartref, maeth, incwm, perthnasoedd, cyfranogiad cymunedol, arferion magu plant, a mynediad at wasanaethau (Llywodraeth Cymru, 2021). Gyda’i gilydd, mae’r ffactorau hyn yn llywio nid yn unig ffordd bresennol unigolyn o fyw ond hefyd eu hunaniaeth a’u cyfleoedd yn y dyfodol (LeBlanc et al., 2012). Yn ôl Llywodraeth Cymru (2021), mae ffordd o fyw plentyn yn aml yn cael ei siapio gan werthoedd diwylliannol, arferion teuluol, a dewisiadau personol. Mae’r dylanwadau hyn yn arwyddocaol oherwydd eu bod yn effeithio’n uniongyrchol ar iechyd a lles plant, gan ddangos pwysigrwydd ffordd gefnogol ac iach o fyw (Sieck, 2014). Mae hyrwyddo ffordd iach o fyw yn hanfodol i gefnogi lles corfforol, meddyliol ac emosiynol plentyn. Mae arferion iach, fel diet cytbwys a gweithgaredd corfforol rheolaidd, yn chwarae rhan sylfaenol wrth gynnal iechyd corfforol plentyn tra hefyd yn gwella eu gwytnwch emosiynol a'u lles meddyliol (NHS Wales 2022). Mae gweithgaredd corfforol, yn arbennig, yn cefnogi datblygiad cyhyrau ac esgyrn tra'n lleihau straen a gwella sefydlogrwydd emosiynol (NHS Wales, 2022). Yn ôl damcaniaeth systemau ecolegol Bronfenbrenner, a drafodwyd gan Play Wales (2022), mae datblygiad plant yn cael ei ddylanwadu gan y rhyngweithio o fewn eu hamgylchedd uniongyrchol a’r systemau diwylliannol a chymdeithasol ehangach. Mae amgylchedd anogol, lle mae plant yn profi perthnasoedd cefnogol gyda’u gofalwyr, yn darparu sylfaen ar gyfer eu hiechyd, diogelwch, a llesiant cyffredinol (Llywodraeth Cymru, 2022). Mae perthnasoedd cadarnhaol yn y cartref a lleoliadau blynyddoedd cynnar yn helpu plant i deimlo’n ddiogel, eu bod yn cael eu gwerthfawrogi a’u hysgogi i ddysgu a datblygu sgiliau cymdeithasol ac emosiynol allweddol (Dechrau’n Deg Cymru, 2021). Mae amgylchedd cefnogol yn sicrhau bod gan blentyn yr offer i ffynnu a chyflawni canlyniadau datblygiadol cadarnhaol.</a:t>
            </a:r>
            <a:endParaRPr lang="cy-GB" sz="1400" dirty="0"/>
          </a:p>
          <a:p>
            <a:pPr algn="just"/>
            <a:endParaRPr lang="cy-GB" sz="1400" dirty="0">
              <a:solidFill>
                <a:schemeClr val="tx1"/>
              </a:solidFill>
            </a:endParaRPr>
          </a:p>
        </p:txBody>
      </p:sp>
    </p:spTree>
    <p:extLst>
      <p:ext uri="{BB962C8B-B14F-4D97-AF65-F5344CB8AC3E}">
        <p14:creationId xmlns:p14="http://schemas.microsoft.com/office/powerpoint/2010/main" val="17416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205F8092-AECB-2545-952F-664310FBA201}"/>
              </a:ext>
            </a:extLst>
          </p:cNvPr>
          <p:cNvSpPr/>
          <p:nvPr/>
        </p:nvSpPr>
        <p:spPr>
          <a:xfrm>
            <a:off x="101391" y="74743"/>
            <a:ext cx="4311583" cy="4232214"/>
          </a:xfrm>
          <a:prstGeom prst="roundRect">
            <a:avLst/>
          </a:prstGeom>
          <a:solidFill>
            <a:srgbClr val="FF92D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cy-GB" sz="1200" dirty="0">
                <a:solidFill>
                  <a:schemeClr val="tx1"/>
                </a:solidFill>
              </a:rPr>
              <a:t>Os nad yw plentyn yn cynnal ffordd iach o fyw, gall effeithio'n sylweddol ar ei ddatblygiad corfforol, emosiynol a gwybyddol. Yn ôl Iechyd Public Health Wales  (2022), gall maethiad gwael a diffyg gweithgaredd corfforol arwain at ordewdra, twf crebachlyd, a phroblemau iechyd cronig fel diabetes neu glefyd y galon. Mae NHS Cymru (2022) yn amlygu y gall cwsg annigonol a diet gwael hefyd effeithio ar ddatblygiad yr ymennydd, gan arwain at anawsterau canolbwyntio, dysgu a chof.</a:t>
            </a:r>
          </a:p>
          <a:p>
            <a:pPr algn="just"/>
            <a:r>
              <a:rPr lang="cy-GB" sz="1200" dirty="0">
                <a:solidFill>
                  <a:schemeClr val="tx1"/>
                </a:solidFill>
              </a:rPr>
              <a:t>Mae Coles, Cheyne, a Daniel (2015) yn pwysleisio pwysigrwydd meithrin arferion da a meithrin meddylfryd cadarnhaol, er y gall hyn fod yn heriol i unigolion sydd eisoes yn profi anawsterau iechyd meddwl. Gall annog plant i barhau i fod yn llawn cymhelliant chwarae rhan allweddol wrth hybu eu llesiant, gan eu helpu i deimlo ymdeimlad o gyflawniad a gwydnwch (Bradshaw, 2016). Gall atgyfnerthu a chymorth cadarnhaol gan ofalwyr neu ymarferwyr wella eu hunan-barch a’u sefydlogrwydd emosiynol ymhellach, sy’n hanfodol ar gyfer datblygiad iach (Llywodraeth Cymru, 2021).</a:t>
            </a:r>
          </a:p>
          <a:p>
            <a:pPr algn="just"/>
            <a:endParaRPr lang="cy-GB" sz="1200" dirty="0">
              <a:solidFill>
                <a:schemeClr val="tx1"/>
              </a:solidFill>
            </a:endParaRPr>
          </a:p>
        </p:txBody>
      </p:sp>
      <p:pic>
        <p:nvPicPr>
          <p:cNvPr id="2050" name="Picture 2" descr="Areas of Learning in the EYFS - early years foundation stage ">
            <a:extLst>
              <a:ext uri="{FF2B5EF4-FFF2-40B4-BE49-F238E27FC236}">
                <a16:creationId xmlns:a16="http://schemas.microsoft.com/office/drawing/2014/main" id="{CFFAA22D-8328-2E8F-05C4-CF0A3C05D8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52" y="4385822"/>
            <a:ext cx="3593932" cy="23974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A072D-ED8A-59CE-6A85-37102E57DDF0}"/>
              </a:ext>
            </a:extLst>
          </p:cNvPr>
          <p:cNvSpPr txBox="1"/>
          <p:nvPr/>
        </p:nvSpPr>
        <p:spPr>
          <a:xfrm rot="16200000">
            <a:off x="-1026031" y="5268752"/>
            <a:ext cx="2870720" cy="307777"/>
          </a:xfrm>
          <a:prstGeom prst="rect">
            <a:avLst/>
          </a:prstGeom>
          <a:noFill/>
        </p:spPr>
        <p:txBody>
          <a:bodyPr wrap="square" rtlCol="0">
            <a:spAutoFit/>
          </a:bodyPr>
          <a:lstStyle/>
          <a:p>
            <a:r>
              <a:rPr lang="cy-GB" sz="1400" dirty="0"/>
              <a:t>(Ffynhonnell: Edumentors,2024) </a:t>
            </a:r>
          </a:p>
        </p:txBody>
      </p:sp>
      <p:sp>
        <p:nvSpPr>
          <p:cNvPr id="6" name="Rounded Rectangle 5">
            <a:extLst>
              <a:ext uri="{FF2B5EF4-FFF2-40B4-BE49-F238E27FC236}">
                <a16:creationId xmlns:a16="http://schemas.microsoft.com/office/drawing/2014/main" id="{DA6EEBE2-EE37-CBCE-8B4E-C3F438F24EA9}"/>
              </a:ext>
            </a:extLst>
          </p:cNvPr>
          <p:cNvSpPr/>
          <p:nvPr/>
        </p:nvSpPr>
        <p:spPr>
          <a:xfrm>
            <a:off x="4472609" y="169680"/>
            <a:ext cx="7618000" cy="651863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u="sng" dirty="0">
              <a:solidFill>
                <a:schemeClr val="tx1"/>
              </a:solidFill>
            </a:endParaRPr>
          </a:p>
          <a:p>
            <a:pPr algn="ctr"/>
            <a:r>
              <a:rPr lang="cy-GB" u="sng" dirty="0">
                <a:solidFill>
                  <a:schemeClr val="tx1"/>
                </a:solidFill>
              </a:rPr>
              <a:t>Cais i Ymarfer Blynyddoedd Cynnar</a:t>
            </a:r>
          </a:p>
          <a:p>
            <a:pPr algn="just"/>
            <a:r>
              <a:rPr lang="cy-GB" sz="1200" dirty="0">
                <a:solidFill>
                  <a:schemeClr val="tx1"/>
                </a:solidFill>
              </a:rPr>
              <a:t>Yn ôl Taylor et al. (2015), mae dewisiadau ffordd o fyw plentyn yn effeithio'n sylweddol ar eu hiechyd a'u lles; fodd bynnag, mae plant ifanc yn aml yn dibynnu ar rieni neu ofalwyr i wneud y penderfyniadau hyn ar eu rhan. Mae rôl ymarferwyr blynyddoedd cynnar o ran hyrwyddo ffyrdd iach o fyw yn hollbwysig, fel yr amlygwyd gan Public Health Cymru (2019), sy’n tanlinellu pwysigrwydd ymarferwyr yn darparu canllawiau ar ddiet cytbwys, ymarfer corff rheolaidd, a chysgu digonol. Er enghraifft, gall ysgolion a lleoliadau blynyddoedd cynnar fynd ati i annog bwyta’n iach drwy hybu byrbrydau maethlon fel ffrwythau a llysiau tra’n annog pobl i beidio â bwyta bwydydd â siwgr neu fwydydd wedi’u prosesu (Public Health Wales , 2019). Mae NSPCC (2022) yn pwysleisio pwysigrwydd ymarferwyr yn gweithio’n agos gyda rhieni i sicrhau eu bod yn cael gwybod am y gwasanaethau cymorth sydd ar gael. Mae cydweithio effeithiol yn cynnwys mynd i'r afael â materion sensitif gyda pharch a chyfeirio teuluoedd at adnoddau priodol. Mae’r NSPCC hefyd yn eiriol dros ddull aml-asiantaeth o ddiogelu a hyrwyddo llesiant plant, sy’n cynnwys gweithio mewn partneriaeth â theuluoedd, gweithwyr iechyd proffesiynol, a gwasanaethau cymdeithasol. Yn ôl Smith a Green (2014), mae’r dull cyfannol hwn yn sicrhau bod anghenion plant yn cael eu diwallu, yn cryfhau rhwydweithiau cymorth rhieni, ac yn annog canlyniadau datblygiadol cadarnhaol. Gall ymarferwyr blynyddoedd cynnar wella lles plentyn trwy gynnig cyfleoedd i chwarae yn yr awyr agored ac archwilio mewn amgylchedd diogel. Mae’r Royal Society for the Prevention of Accsidents (2024) yn amlygu pwysigrwydd caniatáu i blant gymryd risgiau hylaw, gan ei fod yn meithrin creadigrwydd, datrys problemau a gwydnwch. Mae hyn yn cyd-fynd ag Erthygl 31 o Gonfensiwn y Cenhedloedd Unedig ar Hawliau’r Plentyn (CCUHP), sy’n gwarantu hawl plant i hamdden, gorffwys a chwarae rhydd (UNICEF, 2021). Ymhellach, gall gweithgareddau ymwybyddiaeth ofalgar fel teithiau natur neu chwarae creadigol fod â buddion sylweddol. Dangoswyd bod ymwybyddiaeth ofalgar yn cefnogi rheoleiddio emosiynol, yn gwella cyfathrebu, ac yn creu amgylchedd tawel, cadarnhaol (Public health wales, 2020). Mae ystyried datblygiad cyfannol plentyn yn hanfodol er mwyn sicrhau ei lesiant. Mae hyn yn cynnwys mynd i'r afael â'u hanghenion corfforol, emosiynol, cymdeithasol a gwybyddol. Yn ôl Estyn (2021), gall creu profiadau difyr a llawn dychymyg mewn lleoliadau blynyddoedd cynnar annog plant i archwilio a datblygu sgiliau mewn amgylchedd cefnogol a meithringar. Pan fydd plant yn teimlo'n ddiogel ac yn cael eu cefnogi, maent yn fwy tebygol o ffynnu, gan gyfrannu at les a datblygiad cadarnhaol. Mae ymarferwyr yn chwarae rhan hanfodol wrth gefnogi plant a all wynebu heriau megis esgeulustod, cam-drin, neu anawsterau teuluol. Trwy adnabod arwyddion o drallod, fel encilio neu ymddygiad anarferol, gallant nodi pan fydd angen cymorth ar blentyn. Gall cynnig amgylchedd sefydlog, anogol a gweithio’n agos gyda theuluoedd helpu i fynd i’r afael â’r heriau hyn, hybu gwydnwch, a chefnogi datblygiad a llesiant cyffredinol y plentyn.</a:t>
            </a:r>
          </a:p>
          <a:p>
            <a:pPr algn="just"/>
            <a:endParaRPr lang="cy-GB" sz="1200" dirty="0">
              <a:solidFill>
                <a:schemeClr val="tx1"/>
              </a:solidFill>
            </a:endParaRPr>
          </a:p>
          <a:p>
            <a:pPr algn="just"/>
            <a:endParaRPr lang="cy-GB" sz="1200" dirty="0">
              <a:solidFill>
                <a:schemeClr val="tx1"/>
              </a:solidFill>
            </a:endParaRPr>
          </a:p>
        </p:txBody>
      </p:sp>
    </p:spTree>
    <p:extLst>
      <p:ext uri="{BB962C8B-B14F-4D97-AF65-F5344CB8AC3E}">
        <p14:creationId xmlns:p14="http://schemas.microsoft.com/office/powerpoint/2010/main" val="257466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D174EAB4-D2D6-F0CE-BAAF-70D22CA762C0}"/>
              </a:ext>
            </a:extLst>
          </p:cNvPr>
          <p:cNvSpPr/>
          <p:nvPr/>
        </p:nvSpPr>
        <p:spPr>
          <a:xfrm>
            <a:off x="5119126" y="172987"/>
            <a:ext cx="6917634" cy="6580415"/>
          </a:xfrm>
          <a:prstGeom prst="roundRect">
            <a:avLst/>
          </a:prstGeom>
          <a:solidFill>
            <a:srgbClr val="EDF2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u="sng" dirty="0">
                <a:solidFill>
                  <a:schemeClr val="tx1"/>
                </a:solidFill>
              </a:rPr>
              <a:t>Casgliad </a:t>
            </a:r>
          </a:p>
          <a:p>
            <a:pPr algn="ctr"/>
            <a:r>
              <a:rPr lang="cy-GB" sz="1600" dirty="0">
                <a:solidFill>
                  <a:schemeClr val="tx1"/>
                </a:solidFill>
              </a:rPr>
              <a:t>Mae’r dystiolaeth a gyflwynir yn y poster hwn yn amlygu’r rhyng-gysylltiad cryf rhwng iechyd, lles, a ffordd o fyw, gan ddangos sut mae pob un yn dylanwadu’n sylweddol ar y lleill. Mae sicrhau bod plant ifanc yn profi ffordd iach o fyw yn hanfodol, gyda ffocws ar feithrin perthnasoedd cadarnhaol, meithringar sy'n cefnogi eu datblygiad corfforol, emosiynol a chymdeithasol. Mae gan ymarferwyr rôl hanfodol i’w chwarae wrth hyrwyddo llesiant plant ifanc drwy greu amgylcheddau cefnogol a gweithredu strategaethau sy’n annog arferion iach a gwydnwch emosiynol. Drwy fabwysiadu agwedd gyfannol at ddatblygiad plant, fel y’i cefnogir gan fodelau a damcaniaethau perthnasol, gall ymarferwyr ddiwallu anghenion pob plentyn yn well a hybu eu llesiant cyffredinol. Mae canllawiau gan Lywodraeth Cymru yn pwysleisio ymhellach bwysigrwydd ymgorffori arferion iechyd a llesiant mewn lleoliadau blynyddoedd cynnar i greu canlyniadau cadarnhaol. Mae hefyd yn bwysig cydnabod bod cysyniadau iechyd a lles yn esblygu dros amser ac yn amrywio ar draws diwylliannau a chyfnodau bywyd, gan ei gwneud yn ofynnol i ymarferwyr barhau i fod yn hyblyg ac yn sensitif yn ddiwylliannol yn eu dulliau.</a:t>
            </a:r>
          </a:p>
        </p:txBody>
      </p:sp>
      <p:sp>
        <p:nvSpPr>
          <p:cNvPr id="4" name="AutoShape 2">
            <a:extLst>
              <a:ext uri="{FF2B5EF4-FFF2-40B4-BE49-F238E27FC236}">
                <a16:creationId xmlns:a16="http://schemas.microsoft.com/office/drawing/2014/main" id="{7FF0FD0D-A4FA-CDCA-E4B6-DCE72DE1D75D}"/>
              </a:ext>
            </a:extLst>
          </p:cNvPr>
          <p:cNvSpPr>
            <a:spLocks noChangeAspect="1" noChangeArrowheads="1"/>
          </p:cNvSpPr>
          <p:nvPr/>
        </p:nvSpPr>
        <p:spPr bwMode="auto">
          <a:xfrm>
            <a:off x="2444750" y="0"/>
            <a:ext cx="7300913"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1032" name="Picture 8" descr="Your Wellness Wheel: Why Balance Is Key to a Healthy Lifestyle – Motivate Health">
            <a:extLst>
              <a:ext uri="{FF2B5EF4-FFF2-40B4-BE49-F238E27FC236}">
                <a16:creationId xmlns:a16="http://schemas.microsoft.com/office/drawing/2014/main" id="{2071FA1C-2E7C-54D8-E636-7F99F8F0D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57134" cy="334206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FC8EE47D-9E38-D876-675B-596EBF8AC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953" y="3629205"/>
            <a:ext cx="4695173" cy="31241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BC6A3C-3157-C405-85AF-5E3306FE0B15}"/>
              </a:ext>
            </a:extLst>
          </p:cNvPr>
          <p:cNvSpPr txBox="1"/>
          <p:nvPr/>
        </p:nvSpPr>
        <p:spPr>
          <a:xfrm>
            <a:off x="0" y="3157400"/>
            <a:ext cx="4539343" cy="307777"/>
          </a:xfrm>
          <a:prstGeom prst="rect">
            <a:avLst/>
          </a:prstGeom>
          <a:noFill/>
        </p:spPr>
        <p:txBody>
          <a:bodyPr wrap="square" rtlCol="0">
            <a:spAutoFit/>
          </a:bodyPr>
          <a:lstStyle/>
          <a:p>
            <a:r>
              <a:rPr lang="cy-GB" sz="1400" dirty="0"/>
              <a:t>(Ffynhonnell: motivate health,2025)</a:t>
            </a:r>
          </a:p>
        </p:txBody>
      </p:sp>
      <p:sp>
        <p:nvSpPr>
          <p:cNvPr id="9" name="TextBox 8">
            <a:extLst>
              <a:ext uri="{FF2B5EF4-FFF2-40B4-BE49-F238E27FC236}">
                <a16:creationId xmlns:a16="http://schemas.microsoft.com/office/drawing/2014/main" id="{1390A2E2-AB73-E7A9-B754-2155ADD233F8}"/>
              </a:ext>
            </a:extLst>
          </p:cNvPr>
          <p:cNvSpPr txBox="1"/>
          <p:nvPr/>
        </p:nvSpPr>
        <p:spPr>
          <a:xfrm>
            <a:off x="248774" y="3417968"/>
            <a:ext cx="5045529" cy="307777"/>
          </a:xfrm>
          <a:prstGeom prst="rect">
            <a:avLst/>
          </a:prstGeom>
          <a:noFill/>
        </p:spPr>
        <p:txBody>
          <a:bodyPr wrap="square" rtlCol="0">
            <a:spAutoFit/>
          </a:bodyPr>
          <a:lstStyle/>
          <a:p>
            <a:r>
              <a:rPr lang="cy-GB" sz="1400" dirty="0"/>
              <a:t>(Ffynhonnell:holistic health through lifestyle medicine,2020)</a:t>
            </a:r>
          </a:p>
        </p:txBody>
      </p:sp>
    </p:spTree>
    <p:extLst>
      <p:ext uri="{BB962C8B-B14F-4D97-AF65-F5344CB8AC3E}">
        <p14:creationId xmlns:p14="http://schemas.microsoft.com/office/powerpoint/2010/main" val="4120717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286-9167-3D03-6B33-99D5B0AE50D6}"/>
              </a:ext>
            </a:extLst>
          </p:cNvPr>
          <p:cNvSpPr>
            <a:spLocks noGrp="1"/>
          </p:cNvSpPr>
          <p:nvPr>
            <p:ph type="title"/>
          </p:nvPr>
        </p:nvSpPr>
        <p:spPr>
          <a:xfrm>
            <a:off x="128751" y="160174"/>
            <a:ext cx="10515600" cy="549275"/>
          </a:xfrm>
        </p:spPr>
        <p:txBody>
          <a:bodyPr>
            <a:normAutofit fontScale="90000"/>
          </a:bodyPr>
          <a:lstStyle/>
          <a:p>
            <a:r>
              <a:rPr lang="cy-GB" u="sng" dirty="0"/>
              <a:t>Cyfeirnodu </a:t>
            </a:r>
          </a:p>
        </p:txBody>
      </p:sp>
      <p:sp>
        <p:nvSpPr>
          <p:cNvPr id="4" name="TextBox 3">
            <a:extLst>
              <a:ext uri="{FF2B5EF4-FFF2-40B4-BE49-F238E27FC236}">
                <a16:creationId xmlns:a16="http://schemas.microsoft.com/office/drawing/2014/main" id="{9E536092-46A5-54BA-B31E-11C3FA36A3FB}"/>
              </a:ext>
            </a:extLst>
          </p:cNvPr>
          <p:cNvSpPr txBox="1"/>
          <p:nvPr/>
        </p:nvSpPr>
        <p:spPr>
          <a:xfrm>
            <a:off x="0" y="607849"/>
            <a:ext cx="12192000" cy="8833187"/>
          </a:xfrm>
          <a:prstGeom prst="rect">
            <a:avLst/>
          </a:prstGeom>
          <a:noFill/>
        </p:spPr>
        <p:txBody>
          <a:bodyPr wrap="square" rtlCol="0">
            <a:spAutoFit/>
          </a:bodyPr>
          <a:lstStyle/>
          <a:p>
            <a:r>
              <a:rPr lang="cy-GB" sz="1200" dirty="0"/>
              <a:t>Antony, E.M. (2022). Framing Childhood Resilience Through Bronfenbrenner’s Ecological Systems Theory : A Discussion Paper. Cambridge Educational Research e-Jounal,9,244-257. </a:t>
            </a:r>
            <a:r>
              <a:rPr lang="cy-GB" sz="1200" dirty="0">
                <a:hlinkClick r:id="rId2"/>
              </a:rPr>
              <a:t>https://cerj.educ.cam.ac.uk/archive/v9_2022/v9_18_244-257_antony.pdf</a:t>
            </a:r>
            <a:r>
              <a:rPr lang="cy-GB" sz="1200" dirty="0"/>
              <a:t> (Accessed 8 Ionawr 2025).</a:t>
            </a:r>
          </a:p>
          <a:p>
            <a:endParaRPr lang="cy-GB" sz="1200" dirty="0"/>
          </a:p>
          <a:p>
            <a:r>
              <a:rPr lang="cy-GB" sz="1200" dirty="0"/>
              <a:t>American Academy of Pediatrics (2023) </a:t>
            </a:r>
            <a:r>
              <a:rPr lang="cy-GB" sz="1200" i="1" dirty="0"/>
              <a:t>early childhood health and development .</a:t>
            </a:r>
            <a:r>
              <a:rPr lang="cy-GB" sz="1200" dirty="0"/>
              <a:t> Available at : </a:t>
            </a:r>
            <a:r>
              <a:rPr lang="cy-GB" sz="1200" dirty="0">
                <a:hlinkClick r:id="rId3"/>
              </a:rPr>
              <a:t>https://www.aap.org/en/patient-care/early-childhood/early-childhood-health-and-development</a:t>
            </a:r>
            <a:r>
              <a:rPr lang="cy-GB" sz="1200" dirty="0"/>
              <a:t> (Accessed 9 Ionawr 2025).</a:t>
            </a:r>
          </a:p>
          <a:p>
            <a:endParaRPr lang="cy-GB" sz="1200" dirty="0"/>
          </a:p>
          <a:p>
            <a:r>
              <a:rPr lang="en-GB" sz="1200" dirty="0" err="1">
                <a:solidFill>
                  <a:srgbClr val="000000"/>
                </a:solidFill>
                <a:effectLst/>
                <a:latin typeface="Arial" panose="020B0604020202020204" pitchFamily="34" charset="0"/>
              </a:rPr>
              <a:t>Bagordo</a:t>
            </a:r>
            <a:r>
              <a:rPr lang="en-GB" sz="1200" dirty="0">
                <a:solidFill>
                  <a:srgbClr val="000000"/>
                </a:solidFill>
                <a:effectLst/>
                <a:latin typeface="Arial" panose="020B0604020202020204" pitchFamily="34" charset="0"/>
              </a:rPr>
              <a:t>, F. </a:t>
            </a:r>
            <a:r>
              <a:rPr lang="en-GB" sz="1200" i="1" dirty="0">
                <a:solidFill>
                  <a:srgbClr val="000000"/>
                </a:solidFill>
                <a:effectLst/>
                <a:latin typeface="Arial" panose="020B0604020202020204" pitchFamily="34" charset="0"/>
              </a:rPr>
              <a:t>et al. </a:t>
            </a:r>
            <a:r>
              <a:rPr lang="en-GB" sz="1200" dirty="0">
                <a:solidFill>
                  <a:srgbClr val="000000"/>
                </a:solidFill>
                <a:effectLst/>
                <a:latin typeface="Arial" panose="020B0604020202020204" pitchFamily="34" charset="0"/>
              </a:rPr>
              <a:t>(2017) ‘Lifestyles and socio-cultural factors among children aged 6-8 years from five Italian towns: the MAPEC_LIFE study cohort’, </a:t>
            </a:r>
            <a:r>
              <a:rPr lang="en-GB" sz="1200" i="1" dirty="0">
                <a:solidFill>
                  <a:srgbClr val="000000"/>
                </a:solidFill>
                <a:effectLst/>
                <a:latin typeface="Arial" panose="020B0604020202020204" pitchFamily="34" charset="0"/>
              </a:rPr>
              <a:t>BMC Public Health, </a:t>
            </a:r>
            <a:r>
              <a:rPr lang="en-GB" sz="1200" dirty="0">
                <a:solidFill>
                  <a:srgbClr val="000000"/>
                </a:solidFill>
                <a:effectLst/>
                <a:latin typeface="Arial" panose="020B0604020202020204" pitchFamily="34" charset="0"/>
              </a:rPr>
              <a:t>Available at: </a:t>
            </a:r>
            <a:r>
              <a:rPr lang="en-GB" sz="1200" dirty="0">
                <a:solidFill>
                  <a:srgbClr val="000000"/>
                </a:solidFill>
                <a:effectLst/>
                <a:latin typeface="Arial" panose="020B0604020202020204" pitchFamily="34" charset="0"/>
                <a:hlinkClick r:id="rId4"/>
              </a:rPr>
              <a:t>https://link.springer.com/article/10.1186/s12889-017-4142-x</a:t>
            </a:r>
            <a:r>
              <a:rPr lang="en-GB" sz="1200" dirty="0">
                <a:solidFill>
                  <a:srgbClr val="000000"/>
                </a:solidFill>
                <a:effectLst/>
                <a:latin typeface="Arial" panose="020B0604020202020204" pitchFamily="34" charset="0"/>
              </a:rPr>
              <a:t>  (Accessed 10 </a:t>
            </a:r>
            <a:r>
              <a:rPr lang="en-GB" sz="1200" dirty="0" err="1">
                <a:solidFill>
                  <a:srgbClr val="000000"/>
                </a:solidFill>
                <a:effectLst/>
                <a:latin typeface="Arial" panose="020B0604020202020204" pitchFamily="34" charset="0"/>
              </a:rPr>
              <a:t>Ionawr</a:t>
            </a:r>
            <a:r>
              <a:rPr lang="en-GB" sz="1200" dirty="0">
                <a:solidFill>
                  <a:srgbClr val="000000"/>
                </a:solidFill>
                <a:effectLst/>
                <a:latin typeface="Arial" panose="020B0604020202020204" pitchFamily="34" charset="0"/>
              </a:rPr>
              <a:t> 2025).</a:t>
            </a:r>
            <a:endParaRPr lang="en-GB" sz="1200" dirty="0">
              <a:solidFill>
                <a:srgbClr val="0B4CB4"/>
              </a:solidFill>
              <a:effectLst/>
              <a:latin typeface="Arial" panose="020B0604020202020204" pitchFamily="34" charset="0"/>
            </a:endParaRPr>
          </a:p>
          <a:p>
            <a:endParaRPr lang="cy-GB" sz="1200" dirty="0"/>
          </a:p>
          <a:p>
            <a:r>
              <a:rPr lang="en-GB" sz="1200" b="0" i="0" u="none" strike="noStrike" dirty="0">
                <a:solidFill>
                  <a:srgbClr val="000000"/>
                </a:solidFill>
                <a:effectLst/>
                <a:latin typeface="-webkit-standard"/>
              </a:rPr>
              <a:t>Bronfenbrenner, U. (1979). </a:t>
            </a:r>
            <a:r>
              <a:rPr lang="en-GB" sz="1200" b="0" i="1" u="none" strike="noStrike" dirty="0">
                <a:solidFill>
                  <a:srgbClr val="000000"/>
                </a:solidFill>
                <a:effectLst/>
                <a:latin typeface="-webkit-standard"/>
              </a:rPr>
              <a:t>The Ecology of Human Development. </a:t>
            </a:r>
            <a:r>
              <a:rPr lang="en-GB" sz="1200" b="0" u="none" strike="noStrike" dirty="0">
                <a:solidFill>
                  <a:srgbClr val="000000"/>
                </a:solidFill>
                <a:effectLst/>
                <a:latin typeface="-webkit-standard"/>
              </a:rPr>
              <a:t>Available at : </a:t>
            </a:r>
            <a:r>
              <a:rPr lang="en-GB" sz="1200" b="0" u="none" strike="noStrike" dirty="0">
                <a:solidFill>
                  <a:srgbClr val="000000"/>
                </a:solidFill>
                <a:effectLst/>
                <a:latin typeface="-webkit-standard"/>
                <a:hlinkClick r:id="rId5"/>
              </a:rPr>
              <a:t>https://khoerulanwarbk.wordpress.com/wp-content/uploads/2015/08/urie_bronfenbrenner_the_ecology_of_human_developbokos-z1.pdf</a:t>
            </a:r>
            <a:r>
              <a:rPr lang="en-GB" sz="1200" b="0" u="none" strike="noStrike" dirty="0">
                <a:solidFill>
                  <a:srgbClr val="000000"/>
                </a:solidFill>
                <a:effectLst/>
                <a:latin typeface="-webkit-standard"/>
              </a:rPr>
              <a:t> (Accessed 8 </a:t>
            </a:r>
            <a:r>
              <a:rPr lang="en-GB" sz="1200" b="0" u="none" strike="noStrike" dirty="0" err="1">
                <a:solidFill>
                  <a:srgbClr val="000000"/>
                </a:solidFill>
                <a:effectLst/>
                <a:latin typeface="-webkit-standard"/>
              </a:rPr>
              <a:t>Ionawr</a:t>
            </a:r>
            <a:r>
              <a:rPr lang="en-GB" sz="1200" b="0" u="none" strike="noStrike" dirty="0">
                <a:solidFill>
                  <a:srgbClr val="000000"/>
                </a:solidFill>
                <a:effectLst/>
                <a:latin typeface="-webkit-standard"/>
              </a:rPr>
              <a:t> 2025).</a:t>
            </a:r>
          </a:p>
          <a:p>
            <a:endParaRPr lang="en-GB" sz="1200" i="1" dirty="0">
              <a:solidFill>
                <a:srgbClr val="000000"/>
              </a:solidFill>
              <a:latin typeface="-webkit-standard"/>
            </a:endParaRPr>
          </a:p>
          <a:p>
            <a:r>
              <a:rPr lang="en-GB" sz="1200" dirty="0">
                <a:solidFill>
                  <a:srgbClr val="000000"/>
                </a:solidFill>
                <a:effectLst/>
                <a:latin typeface="Arial" panose="020B0604020202020204" pitchFamily="34" charset="0"/>
              </a:rPr>
              <a:t>Bradshaw, J. (2016) </a:t>
            </a:r>
            <a:r>
              <a:rPr lang="en-GB" sz="1200" i="1" dirty="0">
                <a:solidFill>
                  <a:srgbClr val="000000"/>
                </a:solidFill>
                <a:effectLst/>
                <a:latin typeface="Arial" panose="020B0604020202020204" pitchFamily="34" charset="0"/>
              </a:rPr>
              <a:t>The Well-Being of Children in the UK. </a:t>
            </a:r>
            <a:r>
              <a:rPr lang="en-GB" sz="1200" dirty="0">
                <a:solidFill>
                  <a:srgbClr val="000000"/>
                </a:solidFill>
                <a:effectLst/>
                <a:latin typeface="Arial" panose="020B0604020202020204" pitchFamily="34" charset="0"/>
              </a:rPr>
              <a:t>4th </a:t>
            </a:r>
            <a:r>
              <a:rPr lang="en-GB" sz="1200" dirty="0" err="1">
                <a:solidFill>
                  <a:srgbClr val="000000"/>
                </a:solidFill>
                <a:effectLst/>
                <a:latin typeface="Arial" panose="020B0604020202020204" pitchFamily="34" charset="0"/>
              </a:rPr>
              <a:t>edn</a:t>
            </a:r>
            <a:r>
              <a:rPr lang="en-GB" sz="1200" dirty="0">
                <a:solidFill>
                  <a:srgbClr val="000000"/>
                </a:solidFill>
                <a:effectLst/>
                <a:latin typeface="Arial" panose="020B0604020202020204" pitchFamily="34" charset="0"/>
              </a:rPr>
              <a:t>. Bristol: Policy Press.</a:t>
            </a:r>
          </a:p>
          <a:p>
            <a:endParaRPr lang="cy-GB" sz="1200" dirty="0"/>
          </a:p>
          <a:p>
            <a:r>
              <a:rPr lang="cy-GB" sz="1200" dirty="0"/>
              <a:t>CDC (2023) </a:t>
            </a:r>
            <a:r>
              <a:rPr lang="cy-GB" sz="1200" i="1" dirty="0"/>
              <a:t>Health equity . </a:t>
            </a:r>
            <a:r>
              <a:rPr lang="cy-GB" sz="1200" dirty="0"/>
              <a:t>Available at : </a:t>
            </a:r>
            <a:r>
              <a:rPr lang="cy-GB" sz="1200" dirty="0">
                <a:hlinkClick r:id="rId6"/>
              </a:rPr>
              <a:t>https://www.cdc.gov/health-equity/index.html</a:t>
            </a:r>
            <a:r>
              <a:rPr lang="cy-GB" sz="1200" dirty="0"/>
              <a:t> (Accessed 8 Ionawr 2025).</a:t>
            </a:r>
          </a:p>
          <a:p>
            <a:endParaRPr lang="cy-GB" sz="1200" dirty="0"/>
          </a:p>
          <a:p>
            <a:r>
              <a:rPr lang="cy-GB" sz="1200" dirty="0"/>
              <a:t>Children in Wales (2025). </a:t>
            </a:r>
            <a:r>
              <a:rPr lang="cy-GB" sz="1200" i="1" dirty="0"/>
              <a:t>Children and young people . </a:t>
            </a:r>
            <a:r>
              <a:rPr lang="cy-GB" sz="1200" dirty="0"/>
              <a:t>Available at : </a:t>
            </a:r>
            <a:r>
              <a:rPr lang="cy-GB" sz="1200" dirty="0">
                <a:hlinkClick r:id="rId7"/>
              </a:rPr>
              <a:t>https://www.childreninwales.org.uk/children-young-people/</a:t>
            </a:r>
            <a:r>
              <a:rPr lang="cy-GB" sz="1200" dirty="0"/>
              <a:t> (Accessed 10 Ionawr 2025).</a:t>
            </a:r>
          </a:p>
          <a:p>
            <a:endParaRPr lang="cy-GB" sz="1200" dirty="0"/>
          </a:p>
          <a:p>
            <a:r>
              <a:rPr lang="cy-GB" sz="1200" dirty="0"/>
              <a:t>CDC(2023) </a:t>
            </a:r>
            <a:r>
              <a:rPr lang="cy-GB" sz="1200" i="1" dirty="0"/>
              <a:t>early childhood education. </a:t>
            </a:r>
            <a:r>
              <a:rPr lang="cy-GB" sz="1200" dirty="0"/>
              <a:t>Available at : </a:t>
            </a:r>
            <a:r>
              <a:rPr lang="cy-GB" sz="1200" dirty="0">
                <a:hlinkClick r:id="rId8"/>
              </a:rPr>
              <a:t>https://archive.cdc.gov/#/details?url=https://www.cdc.gov/policy/hi5/earlychildhoodeducation/index.html</a:t>
            </a:r>
            <a:r>
              <a:rPr lang="cy-GB" sz="1200" dirty="0"/>
              <a:t> (Accessed 9 Ionawr 2025).</a:t>
            </a:r>
          </a:p>
          <a:p>
            <a:endParaRPr lang="cy-GB" sz="1200" dirty="0"/>
          </a:p>
          <a:p>
            <a:r>
              <a:rPr lang="en-GB" sz="1200" dirty="0">
                <a:solidFill>
                  <a:srgbClr val="000000"/>
                </a:solidFill>
                <a:effectLst/>
                <a:latin typeface="Arial" panose="020B0604020202020204" pitchFamily="34" charset="0"/>
              </a:rPr>
              <a:t>Coles, E. and Cheyne, H. and Daniel, B. (2015) ‘Early years interventions to improve child health and well-being: what works, for whom and in what circumstances?’ </a:t>
            </a:r>
            <a:r>
              <a:rPr lang="en-GB" sz="1200" i="1" dirty="0">
                <a:solidFill>
                  <a:srgbClr val="000000"/>
                </a:solidFill>
                <a:effectLst/>
                <a:latin typeface="Arial" panose="020B0604020202020204" pitchFamily="34" charset="0"/>
              </a:rPr>
              <a:t>Systematic Reviews, </a:t>
            </a:r>
            <a:r>
              <a:rPr lang="en-GB" sz="1200" dirty="0">
                <a:solidFill>
                  <a:srgbClr val="000000"/>
                </a:solidFill>
                <a:effectLst/>
                <a:latin typeface="Arial" panose="020B0604020202020204" pitchFamily="34" charset="0"/>
              </a:rPr>
              <a:t>Available at: </a:t>
            </a:r>
            <a:r>
              <a:rPr lang="en-GB" sz="1200" dirty="0">
                <a:solidFill>
                  <a:srgbClr val="000000"/>
                </a:solidFill>
                <a:effectLst/>
                <a:latin typeface="Arial" panose="020B0604020202020204" pitchFamily="34" charset="0"/>
                <a:hlinkClick r:id="rId9"/>
              </a:rPr>
              <a:t>https://link.springer.com/article/10.1186/s13643-015-0068-5</a:t>
            </a:r>
            <a:r>
              <a:rPr lang="en-GB" sz="1200" dirty="0">
                <a:solidFill>
                  <a:srgbClr val="000000"/>
                </a:solidFill>
                <a:effectLst/>
                <a:latin typeface="Arial" panose="020B0604020202020204" pitchFamily="34" charset="0"/>
              </a:rPr>
              <a:t> (Accessed 14 </a:t>
            </a:r>
            <a:r>
              <a:rPr lang="en-GB" sz="1200" dirty="0" err="1">
                <a:solidFill>
                  <a:srgbClr val="000000"/>
                </a:solidFill>
                <a:effectLst/>
                <a:latin typeface="Arial" panose="020B0604020202020204" pitchFamily="34" charset="0"/>
              </a:rPr>
              <a:t>Ionawr</a:t>
            </a:r>
            <a:r>
              <a:rPr lang="en-GB" sz="1200" dirty="0">
                <a:solidFill>
                  <a:srgbClr val="000000"/>
                </a:solidFill>
                <a:effectLst/>
                <a:latin typeface="Arial" panose="020B0604020202020204" pitchFamily="34" charset="0"/>
              </a:rPr>
              <a:t> 2025).</a:t>
            </a:r>
          </a:p>
          <a:p>
            <a:endParaRPr lang="cy-GB" sz="1200" dirty="0"/>
          </a:p>
          <a:p>
            <a:r>
              <a:rPr lang="cy-GB" sz="1200" dirty="0"/>
              <a:t>Early years TV (2025) </a:t>
            </a:r>
            <a:r>
              <a:rPr lang="cy-GB" sz="1200" i="1" dirty="0"/>
              <a:t>attachment theory . </a:t>
            </a:r>
            <a:r>
              <a:rPr lang="cy-GB" sz="1200" dirty="0"/>
              <a:t>Available at : </a:t>
            </a:r>
            <a:endParaRPr lang="cy-GB" sz="1200" dirty="0">
              <a:solidFill>
                <a:srgbClr val="467886"/>
              </a:solidFill>
              <a:hlinkClick r:id="rId10">
                <a:extLst>
                  <a:ext uri="{A12FA001-AC4F-418D-AE19-62706E023703}">
                    <ahyp:hlinkClr xmlns:ahyp="http://schemas.microsoft.com/office/drawing/2018/hyperlinkcolor" val="tx"/>
                  </a:ext>
                </a:extLst>
              </a:hlinkClick>
            </a:endParaRPr>
          </a:p>
          <a:p>
            <a:r>
              <a:rPr lang="cy-GB" sz="1200" dirty="0">
                <a:solidFill>
                  <a:srgbClr val="467886"/>
                </a:solidFill>
                <a:hlinkClick r:id="rId10">
                  <a:extLst>
                    <a:ext uri="{A12FA001-AC4F-418D-AE19-62706E023703}">
                      <ahyp:hlinkClr xmlns:ahyp="http://schemas.microsoft.com/office/drawing/2018/hyperlinkcolor" val="tx"/>
                    </a:ext>
                  </a:extLst>
                </a:hlinkClick>
              </a:rPr>
              <a:t>https://www.earlyyears.tv/john-bowlbys-attachment-theory-and-developmental-phases/#:~:text=Bowlby%20argued%20that%20the%20quality,regulation%20(Bowlby%2C%201969)</a:t>
            </a:r>
            <a:r>
              <a:rPr lang="cy-GB" sz="1200" dirty="0"/>
              <a:t>.  (Accessed 8 Ionawr 2025).</a:t>
            </a:r>
          </a:p>
          <a:p>
            <a:endParaRPr lang="cy-GB" sz="1200" dirty="0"/>
          </a:p>
          <a:p>
            <a:r>
              <a:rPr lang="cy-GB" sz="1200" dirty="0"/>
              <a:t>Early Years staffroom (2025) </a:t>
            </a:r>
            <a:r>
              <a:rPr lang="cy-GB" sz="1200" i="1" dirty="0"/>
              <a:t>what is wellbeing? . </a:t>
            </a:r>
            <a:r>
              <a:rPr lang="cy-GB" sz="1200" dirty="0"/>
              <a:t>Available at : </a:t>
            </a:r>
            <a:r>
              <a:rPr lang="cy-GB" sz="1200" dirty="0">
                <a:hlinkClick r:id="rId11"/>
              </a:rPr>
              <a:t>https://www.earlyyearsstaffroom.com/education-blog/what-is-wellbeing/</a:t>
            </a:r>
            <a:r>
              <a:rPr lang="cy-GB" sz="1200" dirty="0"/>
              <a:t> (Accessed 9 Ionawr 2025).</a:t>
            </a:r>
          </a:p>
          <a:p>
            <a:endParaRPr lang="cy-GB" sz="1200" dirty="0"/>
          </a:p>
          <a:p>
            <a:r>
              <a:rPr lang="en-GB" sz="1200" b="0" i="0" u="none" strike="noStrike" dirty="0">
                <a:solidFill>
                  <a:srgbClr val="000000"/>
                </a:solidFill>
                <a:effectLst/>
                <a:latin typeface="-webkit-standard"/>
              </a:rPr>
              <a:t>Early Years Wales. (2021). </a:t>
            </a:r>
            <a:r>
              <a:rPr lang="en-GB" sz="1200" b="0" i="1" u="none" strike="noStrike" dirty="0">
                <a:solidFill>
                  <a:srgbClr val="000000"/>
                </a:solidFill>
                <a:effectLst/>
              </a:rPr>
              <a:t>The Importance of Well-being in Early Childhood Development</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12"/>
              </a:rPr>
              <a:t>https://www.earlyyears.wales/en</a:t>
            </a:r>
            <a:r>
              <a:rPr lang="en-GB" sz="1200" b="0" i="0" u="none" strike="noStrike" dirty="0">
                <a:solidFill>
                  <a:srgbClr val="000000"/>
                </a:solidFill>
                <a:effectLst/>
                <a:latin typeface="-webkit-standard"/>
              </a:rPr>
              <a:t> (Accessed 10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endParaRPr lang="cy-GB" sz="1200" dirty="0"/>
          </a:p>
          <a:p>
            <a:endParaRPr lang="en-GB" sz="1200" b="0" i="0" u="none" strike="noStrike" dirty="0">
              <a:solidFill>
                <a:srgbClr val="000000"/>
              </a:solidFill>
              <a:effectLst/>
              <a:latin typeface="-webkit-standard"/>
            </a:endParaRPr>
          </a:p>
          <a:p>
            <a:r>
              <a:rPr lang="en-GB" sz="1200" b="0" i="0" u="none" strike="noStrike" dirty="0">
                <a:solidFill>
                  <a:srgbClr val="000000"/>
                </a:solidFill>
                <a:effectLst/>
                <a:latin typeface="-webkit-standard"/>
              </a:rPr>
              <a:t>Early Years Wales. (2021). </a:t>
            </a:r>
            <a:r>
              <a:rPr lang="en-GB" sz="1200" b="0" i="1" u="none" strike="noStrike" dirty="0">
                <a:solidFill>
                  <a:srgbClr val="000000"/>
                </a:solidFill>
                <a:effectLst/>
              </a:rPr>
              <a:t>Well-being and Early Years Development</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13"/>
              </a:rPr>
              <a:t>https://www.earlyyears.wales/en/news?page=1</a:t>
            </a:r>
            <a:r>
              <a:rPr lang="en-GB" sz="1200" b="0" i="0" u="none" strike="noStrike" dirty="0">
                <a:solidFill>
                  <a:srgbClr val="000000"/>
                </a:solidFill>
                <a:effectLst/>
                <a:latin typeface="-webkit-standard"/>
              </a:rPr>
              <a:t> (Accessed 9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cy-GB" sz="1200" dirty="0"/>
          </a:p>
          <a:p>
            <a:endParaRPr lang="cy-GB" sz="1200" dirty="0"/>
          </a:p>
          <a:p>
            <a:endParaRPr lang="cy-GB" sz="1400" dirty="0"/>
          </a:p>
          <a:p>
            <a:endParaRPr lang="cy-GB" sz="1400" dirty="0"/>
          </a:p>
          <a:p>
            <a:endParaRPr lang="cy-GB" sz="1400" dirty="0"/>
          </a:p>
          <a:p>
            <a:endParaRPr lang="en-GB" sz="1400" b="0" i="0" u="none" strike="noStrike" dirty="0">
              <a:solidFill>
                <a:srgbClr val="000000"/>
              </a:solidFill>
              <a:effectLst/>
              <a:latin typeface="-webkit-standard"/>
            </a:endParaRPr>
          </a:p>
          <a:p>
            <a:endParaRPr lang="cy-GB" sz="1400" dirty="0"/>
          </a:p>
          <a:p>
            <a:endParaRPr lang="cy-GB" sz="1400" dirty="0"/>
          </a:p>
          <a:p>
            <a:endParaRPr lang="cy-GB" sz="1400" dirty="0"/>
          </a:p>
          <a:p>
            <a:endParaRPr lang="cy-GB" sz="1400" dirty="0"/>
          </a:p>
          <a:p>
            <a:endParaRPr lang="cy-GB" dirty="0"/>
          </a:p>
          <a:p>
            <a:endParaRPr lang="cy-GB" dirty="0"/>
          </a:p>
        </p:txBody>
      </p:sp>
    </p:spTree>
    <p:extLst>
      <p:ext uri="{BB962C8B-B14F-4D97-AF65-F5344CB8AC3E}">
        <p14:creationId xmlns:p14="http://schemas.microsoft.com/office/powerpoint/2010/main" val="4282779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5E809-222E-0C9E-0BC6-4393F492F27D}"/>
              </a:ext>
            </a:extLst>
          </p:cNvPr>
          <p:cNvSpPr>
            <a:spLocks noGrp="1"/>
          </p:cNvSpPr>
          <p:nvPr>
            <p:ph type="title"/>
          </p:nvPr>
        </p:nvSpPr>
        <p:spPr>
          <a:xfrm>
            <a:off x="0" y="0"/>
            <a:ext cx="2990850" cy="835025"/>
          </a:xfrm>
        </p:spPr>
        <p:txBody>
          <a:bodyPr>
            <a:normAutofit/>
          </a:bodyPr>
          <a:lstStyle/>
          <a:p>
            <a:r>
              <a:rPr lang="cy-GB" sz="4000" u="sng" dirty="0"/>
              <a:t>Cyfeirnodu </a:t>
            </a:r>
          </a:p>
        </p:txBody>
      </p:sp>
      <p:sp>
        <p:nvSpPr>
          <p:cNvPr id="4" name="TextBox 3">
            <a:extLst>
              <a:ext uri="{FF2B5EF4-FFF2-40B4-BE49-F238E27FC236}">
                <a16:creationId xmlns:a16="http://schemas.microsoft.com/office/drawing/2014/main" id="{CADAECCA-4F95-E7FB-D2B2-B592062D3271}"/>
              </a:ext>
            </a:extLst>
          </p:cNvPr>
          <p:cNvSpPr txBox="1"/>
          <p:nvPr/>
        </p:nvSpPr>
        <p:spPr>
          <a:xfrm>
            <a:off x="0" y="417512"/>
            <a:ext cx="12192000" cy="8740854"/>
          </a:xfrm>
          <a:prstGeom prst="rect">
            <a:avLst/>
          </a:prstGeom>
          <a:noFill/>
        </p:spPr>
        <p:txBody>
          <a:bodyPr wrap="square" rtlCol="0">
            <a:spAutoFit/>
          </a:bodyPr>
          <a:lstStyle/>
          <a:p>
            <a:endParaRPr lang="en-GB" sz="1200" dirty="0">
              <a:solidFill>
                <a:srgbClr val="000000"/>
              </a:solidFill>
              <a:latin typeface="-webkit-standard"/>
            </a:endParaRPr>
          </a:p>
          <a:p>
            <a:r>
              <a:rPr lang="en-GB" sz="1200" b="0" i="0" u="none" strike="noStrike" dirty="0">
                <a:solidFill>
                  <a:srgbClr val="000000"/>
                </a:solidFill>
                <a:effectLst/>
                <a:latin typeface="-webkit-standard"/>
              </a:rPr>
              <a:t>Estyn. (2021). </a:t>
            </a:r>
            <a:r>
              <a:rPr lang="en-GB" sz="1200" b="0" i="1" u="none" strike="noStrike" dirty="0">
                <a:solidFill>
                  <a:srgbClr val="000000"/>
                </a:solidFill>
                <a:effectLst/>
              </a:rPr>
              <a:t>Supporting Holistic Development in Early Years Settings</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2"/>
              </a:rPr>
              <a:t>https://estyn.gov.wales</a:t>
            </a:r>
            <a:r>
              <a:rPr lang="en-GB" sz="1200" b="0" i="0" u="none" strike="noStrike" dirty="0">
                <a:solidFill>
                  <a:srgbClr val="000000"/>
                </a:solidFill>
                <a:effectLst/>
                <a:latin typeface="-webkit-standard"/>
              </a:rPr>
              <a:t> (Accessed 15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Flying Start Wales. (2024). </a:t>
            </a:r>
            <a:r>
              <a:rPr lang="en-GB" sz="1200" b="0" i="1" u="none" strike="noStrike" dirty="0">
                <a:solidFill>
                  <a:srgbClr val="000000"/>
                </a:solidFill>
                <a:effectLst/>
              </a:rPr>
              <a:t>Supporting Families and Children in Early Years</a:t>
            </a:r>
            <a:r>
              <a:rPr lang="en-GB" sz="1200" b="0" i="0" u="none" strike="noStrike" dirty="0">
                <a:solidFill>
                  <a:srgbClr val="000000"/>
                </a:solidFill>
                <a:effectLst/>
                <a:latin typeface="-webkit-standard"/>
              </a:rPr>
              <a:t>. Available at : </a:t>
            </a:r>
            <a:r>
              <a:rPr lang="cy-GB" sz="1200" b="0" i="0" u="none" strike="noStrike" dirty="0">
                <a:solidFill>
                  <a:srgbClr val="000000"/>
                </a:solidFill>
                <a:effectLst/>
                <a:latin typeface="-webkit-standard"/>
                <a:hlinkClick r:id="rId3"/>
              </a:rPr>
              <a:t>https://www.gov.wales/flying-start-april-2023-march-2024-html</a:t>
            </a:r>
            <a:r>
              <a:rPr lang="cy-GB" sz="1200" b="0" i="0" u="none" strike="noStrike" dirty="0">
                <a:solidFill>
                  <a:srgbClr val="000000"/>
                </a:solidFill>
                <a:effectLst/>
                <a:latin typeface="-webkit-standard"/>
              </a:rPr>
              <a:t> (Accesseed 10 Ionawr 2025).</a:t>
            </a:r>
          </a:p>
          <a:p>
            <a:endParaRPr lang="cy-GB" sz="1200" dirty="0">
              <a:solidFill>
                <a:srgbClr val="000000"/>
              </a:solidFill>
              <a:latin typeface="-webkit-standard"/>
            </a:endParaRPr>
          </a:p>
          <a:p>
            <a:r>
              <a:rPr lang="cy-GB" sz="1200" b="0" i="0" u="none" strike="noStrike" dirty="0">
                <a:solidFill>
                  <a:srgbClr val="000000"/>
                </a:solidFill>
                <a:effectLst/>
                <a:latin typeface="-webkit-standard"/>
              </a:rPr>
              <a:t>Edumentors (2024) </a:t>
            </a:r>
            <a:r>
              <a:rPr lang="cy-GB" sz="1200" b="0" i="1" u="none" strike="noStrike" dirty="0">
                <a:solidFill>
                  <a:srgbClr val="000000"/>
                </a:solidFill>
                <a:effectLst/>
                <a:latin typeface="-webkit-standard"/>
              </a:rPr>
              <a:t>areas of learning in early years foundation stage . </a:t>
            </a:r>
            <a:r>
              <a:rPr lang="cy-GB" sz="1200" b="0" u="none" strike="noStrike" dirty="0">
                <a:solidFill>
                  <a:srgbClr val="000000"/>
                </a:solidFill>
                <a:effectLst/>
                <a:latin typeface="-webkit-standard"/>
              </a:rPr>
              <a:t>Available at : </a:t>
            </a:r>
            <a:r>
              <a:rPr lang="cy-GB" sz="1200" b="0" u="none" strike="noStrike" dirty="0">
                <a:solidFill>
                  <a:srgbClr val="000000"/>
                </a:solidFill>
                <a:effectLst/>
                <a:latin typeface="-webkit-standard"/>
                <a:hlinkClick r:id="rId4"/>
              </a:rPr>
              <a:t>https://edumentors.co.uk/blog/early-years-foundation-stage-areas-of-learning/</a:t>
            </a:r>
            <a:r>
              <a:rPr lang="cy-GB" sz="1200" b="0" u="none" strike="noStrike" dirty="0">
                <a:solidFill>
                  <a:srgbClr val="000000"/>
                </a:solidFill>
                <a:effectLst/>
                <a:latin typeface="-webkit-standard"/>
              </a:rPr>
              <a:t> (Accessed 10 Ionawr 2025).</a:t>
            </a:r>
            <a:endParaRPr lang="cy-GB" sz="1200" b="0" i="0" u="none" strike="noStrike" dirty="0">
              <a:solidFill>
                <a:srgbClr val="000000"/>
              </a:solidFill>
              <a:effectLst/>
              <a:latin typeface="-webkit-standard"/>
            </a:endParaRPr>
          </a:p>
          <a:p>
            <a:endParaRPr lang="cy-GB" sz="1200" dirty="0"/>
          </a:p>
          <a:p>
            <a:r>
              <a:rPr lang="cy-GB" sz="1200" dirty="0"/>
              <a:t>Icare Software (2022) </a:t>
            </a:r>
            <a:r>
              <a:rPr lang="en-GB" sz="1200" b="0" i="1" u="none" strike="noStrike" dirty="0">
                <a:solidFill>
                  <a:srgbClr val="000000"/>
                </a:solidFill>
                <a:effectLst/>
              </a:rPr>
              <a:t>Importance of Health, Safety, and Nutrition in Childcare </a:t>
            </a:r>
            <a:r>
              <a:rPr lang="en-GB" sz="1200" b="0" i="1" u="none" strike="noStrike" dirty="0" err="1">
                <a:solidFill>
                  <a:srgbClr val="000000"/>
                </a:solidFill>
                <a:effectLst/>
              </a:rPr>
              <a:t>Centers</a:t>
            </a:r>
            <a:r>
              <a:rPr lang="en-GB" sz="1200" dirty="0">
                <a:solidFill>
                  <a:srgbClr val="000000"/>
                </a:solidFill>
                <a:latin typeface="-webkit-standard"/>
              </a:rPr>
              <a:t>. Available at : </a:t>
            </a:r>
            <a:r>
              <a:rPr lang="en-GB" sz="1200" dirty="0">
                <a:solidFill>
                  <a:srgbClr val="000000"/>
                </a:solidFill>
                <a:latin typeface="-webkit-standard"/>
                <a:hlinkClick r:id="rId5"/>
              </a:rPr>
              <a:t>https://www.icaresoftware.com/our-blog/importance-of-health-safety-and-nutrition-in-childcare-centers/</a:t>
            </a:r>
            <a:r>
              <a:rPr lang="en-GB" sz="1200" dirty="0">
                <a:solidFill>
                  <a:srgbClr val="000000"/>
                </a:solidFill>
                <a:latin typeface="-webkit-standard"/>
              </a:rPr>
              <a:t> (Accessed 9 </a:t>
            </a:r>
            <a:r>
              <a:rPr lang="en-GB" sz="1200" dirty="0" err="1">
                <a:solidFill>
                  <a:srgbClr val="000000"/>
                </a:solidFill>
                <a:latin typeface="-webkit-standard"/>
              </a:rPr>
              <a:t>Ionawr</a:t>
            </a:r>
            <a:r>
              <a:rPr lang="en-GB" sz="1200" dirty="0">
                <a:solidFill>
                  <a:srgbClr val="000000"/>
                </a:solidFill>
                <a:latin typeface="-webkit-standard"/>
              </a:rPr>
              <a:t> 2025).</a:t>
            </a:r>
            <a:endParaRPr lang="cy-GB" sz="1200" dirty="0"/>
          </a:p>
          <a:p>
            <a:endParaRPr lang="cy-GB" sz="1200" dirty="0"/>
          </a:p>
          <a:p>
            <a:r>
              <a:rPr lang="en-GB" sz="1200" b="0" i="0" u="none" strike="noStrike" dirty="0">
                <a:solidFill>
                  <a:srgbClr val="000000"/>
                </a:solidFill>
                <a:effectLst/>
                <a:latin typeface="-webkit-standard"/>
              </a:rPr>
              <a:t>Keyes, C. L. M. (2002). </a:t>
            </a:r>
            <a:r>
              <a:rPr lang="en-GB" sz="1200" i="1" u="none" strike="noStrike" dirty="0">
                <a:solidFill>
                  <a:srgbClr val="000000"/>
                </a:solidFill>
                <a:effectLst/>
              </a:rPr>
              <a:t>The Mental Health Continuum: From Languishing to Flourishing in Life</a:t>
            </a:r>
            <a:r>
              <a:rPr lang="en-GB" sz="1200" i="0" u="none" strike="noStrike" dirty="0">
                <a:solidFill>
                  <a:srgbClr val="000000"/>
                </a:solidFill>
                <a:effectLst/>
              </a:rPr>
              <a:t>: </a:t>
            </a:r>
            <a:r>
              <a:rPr lang="en-GB" sz="1200" i="0" u="none" strike="noStrike" dirty="0">
                <a:solidFill>
                  <a:srgbClr val="000000"/>
                </a:solidFill>
                <a:effectLst/>
                <a:hlinkClick r:id="rId6"/>
              </a:rPr>
              <a:t>https://midus.wisc.edu/findings/pdfs/56.pdf</a:t>
            </a:r>
            <a:r>
              <a:rPr lang="en-GB" sz="1200" i="0" u="none" strike="noStrike" dirty="0">
                <a:solidFill>
                  <a:srgbClr val="000000"/>
                </a:solidFill>
                <a:effectLst/>
              </a:rPr>
              <a:t> . </a:t>
            </a:r>
            <a:r>
              <a:rPr lang="en-GB" sz="1200" dirty="0">
                <a:solidFill>
                  <a:srgbClr val="000000"/>
                </a:solidFill>
              </a:rPr>
              <a:t>Available at : </a:t>
            </a:r>
            <a:r>
              <a:rPr lang="en-GB" sz="1200" dirty="0">
                <a:solidFill>
                  <a:srgbClr val="000000"/>
                </a:solidFill>
                <a:hlinkClick r:id="rId6"/>
              </a:rPr>
              <a:t>https://midus.wisc.edu/findings/pdfs/56.pdf</a:t>
            </a:r>
            <a:r>
              <a:rPr lang="en-GB" sz="1200" dirty="0">
                <a:solidFill>
                  <a:srgbClr val="000000"/>
                </a:solidFill>
              </a:rPr>
              <a:t> (Accessed 8 </a:t>
            </a:r>
            <a:r>
              <a:rPr lang="en-GB" sz="1200" dirty="0" err="1">
                <a:solidFill>
                  <a:srgbClr val="000000"/>
                </a:solidFill>
              </a:rPr>
              <a:t>Ionawr</a:t>
            </a:r>
            <a:r>
              <a:rPr lang="en-GB" sz="1200" dirty="0">
                <a:solidFill>
                  <a:srgbClr val="000000"/>
                </a:solidFill>
              </a:rPr>
              <a:t> 2025).</a:t>
            </a:r>
          </a:p>
          <a:p>
            <a:endParaRPr lang="en-GB" sz="1200" dirty="0">
              <a:solidFill>
                <a:srgbClr val="000000"/>
              </a:solidFill>
            </a:endParaRPr>
          </a:p>
          <a:p>
            <a:r>
              <a:rPr lang="en-GB" sz="1200" dirty="0">
                <a:solidFill>
                  <a:srgbClr val="000000"/>
                </a:solidFill>
                <a:effectLst/>
                <a:latin typeface="Arial" panose="020B0604020202020204" pitchFamily="34" charset="0"/>
              </a:rPr>
              <a:t>LeBlanc, A.G. </a:t>
            </a:r>
            <a:r>
              <a:rPr lang="en-GB" sz="1200" i="1" dirty="0">
                <a:solidFill>
                  <a:srgbClr val="000000"/>
                </a:solidFill>
                <a:effectLst/>
                <a:latin typeface="Arial" panose="020B0604020202020204" pitchFamily="34" charset="0"/>
              </a:rPr>
              <a:t>et al. </a:t>
            </a:r>
            <a:r>
              <a:rPr lang="en-GB" sz="1200" dirty="0">
                <a:solidFill>
                  <a:srgbClr val="000000"/>
                </a:solidFill>
                <a:effectLst/>
                <a:latin typeface="Arial" panose="020B0604020202020204" pitchFamily="34" charset="0"/>
              </a:rPr>
              <a:t>(2012) ‘Systematic review of sedentary behaviour and health indicators in the early years (aged 0-4)’, </a:t>
            </a:r>
            <a:r>
              <a:rPr lang="en-GB" sz="1200" i="1" dirty="0">
                <a:solidFill>
                  <a:srgbClr val="000000"/>
                </a:solidFill>
                <a:effectLst/>
                <a:latin typeface="Arial" panose="020B0604020202020204" pitchFamily="34" charset="0"/>
              </a:rPr>
              <a:t>Applied Physiology, Nutrition and Metabolism, </a:t>
            </a:r>
            <a:r>
              <a:rPr lang="en-GB" sz="1200" dirty="0">
                <a:solidFill>
                  <a:srgbClr val="000000"/>
                </a:solidFill>
                <a:effectLst/>
                <a:latin typeface="Arial" panose="020B0604020202020204" pitchFamily="34" charset="0"/>
              </a:rPr>
              <a:t>37, p. 4.</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Maslow, A. (1943). </a:t>
            </a:r>
            <a:r>
              <a:rPr lang="en-GB" sz="1200" b="0" i="1" u="none" strike="noStrike" dirty="0">
                <a:solidFill>
                  <a:srgbClr val="000000"/>
                </a:solidFill>
                <a:effectLst/>
                <a:latin typeface="-webkit-standard"/>
              </a:rPr>
              <a:t>A Theory of Human Motivation. </a:t>
            </a:r>
            <a:r>
              <a:rPr lang="en-GB" sz="1200" b="0" u="none" strike="noStrike" dirty="0">
                <a:solidFill>
                  <a:srgbClr val="000000"/>
                </a:solidFill>
                <a:effectLst/>
                <a:latin typeface="-webkit-standard"/>
              </a:rPr>
              <a:t>Available at : </a:t>
            </a:r>
            <a:r>
              <a:rPr lang="en-GB" sz="1200" b="0" u="none" strike="noStrike" dirty="0">
                <a:solidFill>
                  <a:srgbClr val="000000"/>
                </a:solidFill>
                <a:effectLst/>
                <a:latin typeface="-webkit-standard"/>
                <a:hlinkClick r:id="rId7"/>
              </a:rPr>
              <a:t>https://psychclassics.yorku.ca/Maslow/motivation.htm</a:t>
            </a:r>
            <a:r>
              <a:rPr lang="en-GB" sz="1200" b="0" u="none" strike="noStrike" dirty="0">
                <a:solidFill>
                  <a:srgbClr val="000000"/>
                </a:solidFill>
                <a:effectLst/>
                <a:latin typeface="-webkit-standard"/>
              </a:rPr>
              <a:t> (Accessed 8 </a:t>
            </a:r>
            <a:r>
              <a:rPr lang="en-GB" sz="1200" b="0" u="none" strike="noStrike" dirty="0" err="1">
                <a:solidFill>
                  <a:srgbClr val="000000"/>
                </a:solidFill>
                <a:effectLst/>
                <a:latin typeface="-webkit-standard"/>
              </a:rPr>
              <a:t>Ionawr</a:t>
            </a:r>
            <a:r>
              <a:rPr lang="en-GB" sz="1200" b="0" u="none" strike="noStrike" dirty="0">
                <a:solidFill>
                  <a:srgbClr val="000000"/>
                </a:solidFill>
                <a:effectLst/>
                <a:latin typeface="-webkit-standard"/>
              </a:rPr>
              <a:t> 2025).</a:t>
            </a:r>
            <a:endParaRPr lang="en-GB" sz="1200" i="1" dirty="0">
              <a:solidFill>
                <a:srgbClr val="000000"/>
              </a:solidFill>
            </a:endParaRPr>
          </a:p>
          <a:p>
            <a:endParaRPr lang="cy-GB" sz="1200" dirty="0"/>
          </a:p>
          <a:p>
            <a:r>
              <a:rPr lang="cy-GB" sz="1200" dirty="0"/>
              <a:t>NHS (2023) </a:t>
            </a:r>
            <a:r>
              <a:rPr lang="cy-GB" sz="1200" i="1" dirty="0"/>
              <a:t>improving personal health and wellbeing . </a:t>
            </a:r>
            <a:r>
              <a:rPr lang="cy-GB" sz="1200" dirty="0"/>
              <a:t>Available at : https://www.england.nhs.uk/supporting-our-nhs-people/health-and-wellbeing-programmes/nhs-health-and-wellbeing-framework/elements-of-health-and-wellbeing/improving-personal-health-and-wellbeing/#:~:text=out%20of%20work.-,Healthy%20lifestyle,hydration%20and%20sleep%20are%20essential. (Accessed 8 Ionawr 2025).</a:t>
            </a:r>
          </a:p>
          <a:p>
            <a:endParaRPr lang="cy-GB" sz="1400" dirty="0"/>
          </a:p>
          <a:p>
            <a:r>
              <a:rPr lang="cy-GB" sz="1200" dirty="0"/>
              <a:t>NHS (2022) </a:t>
            </a:r>
            <a:r>
              <a:rPr lang="cy-GB" sz="1200" i="1" dirty="0"/>
              <a:t>better health , healthier families . </a:t>
            </a:r>
            <a:r>
              <a:rPr lang="cy-GB" sz="1200" dirty="0"/>
              <a:t>Available at : </a:t>
            </a:r>
            <a:r>
              <a:rPr lang="cy-GB" sz="1200" dirty="0">
                <a:hlinkClick r:id="rId8"/>
              </a:rPr>
              <a:t>https://www.nhs.uk/healthier-families/about-and-contact/</a:t>
            </a:r>
            <a:r>
              <a:rPr lang="cy-GB" sz="1200" dirty="0"/>
              <a:t> (Accessed 10 Ionawr 2025).</a:t>
            </a:r>
          </a:p>
          <a:p>
            <a:endParaRPr lang="cy-GB" sz="1200" dirty="0"/>
          </a:p>
          <a:p>
            <a:r>
              <a:rPr lang="cy-GB" sz="1200" dirty="0"/>
              <a:t>NHS (2022) </a:t>
            </a:r>
            <a:r>
              <a:rPr lang="en-GB" sz="1200" b="0" i="1" u="none" strike="noStrike" dirty="0">
                <a:solidFill>
                  <a:srgbClr val="000000"/>
                </a:solidFill>
                <a:effectLst/>
              </a:rPr>
              <a:t>Physical Health and Well-being in Early Years</a:t>
            </a:r>
            <a:r>
              <a:rPr lang="en-GB" sz="1200" b="0" i="0" u="none" strike="noStrike" dirty="0">
                <a:solidFill>
                  <a:srgbClr val="000000"/>
                </a:solidFill>
                <a:effectLst/>
                <a:latin typeface="-webkit-standard"/>
              </a:rPr>
              <a:t>. Availab</a:t>
            </a:r>
            <a:r>
              <a:rPr lang="en-GB" sz="1200" dirty="0">
                <a:solidFill>
                  <a:srgbClr val="000000"/>
                </a:solidFill>
                <a:latin typeface="-webkit-standard"/>
              </a:rPr>
              <a:t>le at : </a:t>
            </a:r>
            <a:r>
              <a:rPr lang="en-GB" sz="1200" dirty="0">
                <a:solidFill>
                  <a:srgbClr val="000000"/>
                </a:solidFill>
                <a:latin typeface="-webkit-standard"/>
                <a:hlinkClick r:id="rId9"/>
              </a:rPr>
              <a:t>https://phw.nhs.wales/services-and-teams/welsh-network-of-healthy-school-schemes/</a:t>
            </a:r>
            <a:r>
              <a:rPr lang="en-GB" sz="1200" dirty="0">
                <a:solidFill>
                  <a:srgbClr val="000000"/>
                </a:solidFill>
                <a:latin typeface="-webkit-standard"/>
              </a:rPr>
              <a:t> (Accessed 10 </a:t>
            </a:r>
            <a:r>
              <a:rPr lang="en-GB" sz="1200" dirty="0" err="1">
                <a:solidFill>
                  <a:srgbClr val="000000"/>
                </a:solidFill>
                <a:latin typeface="-webkit-standard"/>
              </a:rPr>
              <a:t>Ionawr</a:t>
            </a:r>
            <a:r>
              <a:rPr lang="en-GB" sz="1200" dirty="0">
                <a:solidFill>
                  <a:srgbClr val="000000"/>
                </a:solidFill>
                <a:latin typeface="-webkit-standard"/>
              </a:rPr>
              <a:t> 2025).</a:t>
            </a:r>
            <a:endParaRPr lang="cy-GB" sz="1200" dirty="0"/>
          </a:p>
          <a:p>
            <a:endParaRPr lang="cy-GB" sz="1200" dirty="0"/>
          </a:p>
          <a:p>
            <a:r>
              <a:rPr lang="cy-GB" sz="1200" dirty="0"/>
              <a:t>National Libary of Medicine (2023) </a:t>
            </a:r>
            <a:r>
              <a:rPr lang="cy-GB" sz="1200" i="1" dirty="0"/>
              <a:t>what is wellbeing? . </a:t>
            </a:r>
            <a:r>
              <a:rPr lang="cy-GB" sz="1200" dirty="0"/>
              <a:t>Available at : </a:t>
            </a:r>
            <a:r>
              <a:rPr lang="cy-GB" sz="1200" dirty="0">
                <a:hlinkClick r:id="rId10"/>
              </a:rPr>
              <a:t>https://pmc.ncbi.nlm.nih.gov/articles/PMC10049282/?utm_source=chatgpt.com</a:t>
            </a:r>
            <a:r>
              <a:rPr lang="cy-GB" sz="1200" dirty="0"/>
              <a:t> (Accessed 9 Ionawr 2025). </a:t>
            </a:r>
          </a:p>
          <a:p>
            <a:endParaRPr lang="cy-GB" sz="1200" dirty="0"/>
          </a:p>
          <a:p>
            <a:r>
              <a:rPr lang="en-GB" sz="1200" b="0" i="0" u="none" strike="noStrike" dirty="0">
                <a:solidFill>
                  <a:srgbClr val="000000"/>
                </a:solidFill>
                <a:effectLst/>
                <a:latin typeface="-webkit-standard"/>
              </a:rPr>
              <a:t>Public Health Wales. (2022). </a:t>
            </a:r>
            <a:r>
              <a:rPr lang="en-GB" sz="1200" b="0" i="1" u="none" strike="noStrike" dirty="0">
                <a:solidFill>
                  <a:srgbClr val="000000"/>
                </a:solidFill>
                <a:effectLst/>
              </a:rPr>
              <a:t>Well-being and Early Years Health Strategy</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11"/>
              </a:rPr>
              <a:t>https://phw.nhs.wales</a:t>
            </a:r>
            <a:r>
              <a:rPr lang="en-GB" sz="1200" b="0" i="0" u="none" strike="noStrike" dirty="0">
                <a:solidFill>
                  <a:srgbClr val="000000"/>
                </a:solidFill>
                <a:effectLst/>
                <a:latin typeface="-webkit-standard"/>
              </a:rPr>
              <a:t> (Accessed 10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Play Wales. (2022). </a:t>
            </a:r>
            <a:r>
              <a:rPr lang="en-GB" sz="1200" b="0" i="1" u="none" strike="noStrike" dirty="0">
                <a:solidFill>
                  <a:srgbClr val="000000"/>
                </a:solidFill>
                <a:effectLst/>
              </a:rPr>
              <a:t>The Role of Environment in Child Development</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12"/>
              </a:rPr>
              <a:t>https://play.wales</a:t>
            </a:r>
            <a:r>
              <a:rPr lang="en-GB" sz="1200" b="0" i="0" u="none" strike="noStrike" dirty="0">
                <a:solidFill>
                  <a:srgbClr val="000000"/>
                </a:solidFill>
                <a:effectLst/>
                <a:latin typeface="-webkit-standard"/>
              </a:rPr>
              <a:t> (Accessed 10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Public Health Wales. (2022). </a:t>
            </a:r>
            <a:r>
              <a:rPr lang="en-GB" sz="1200" b="0" i="1" u="none" strike="noStrike" dirty="0">
                <a:solidFill>
                  <a:srgbClr val="000000"/>
                </a:solidFill>
                <a:effectLst/>
              </a:rPr>
              <a:t>Healthy Weight and Active Living in Early Years</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11"/>
              </a:rPr>
              <a:t>https://phw.nhs.wales</a:t>
            </a:r>
            <a:r>
              <a:rPr lang="en-GB" sz="1200" b="0" i="0" u="none" strike="noStrike" dirty="0">
                <a:solidFill>
                  <a:srgbClr val="000000"/>
                </a:solidFill>
                <a:effectLst/>
                <a:latin typeface="-webkit-standard"/>
              </a:rPr>
              <a:t> (Accessed 10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ROSPA (2024) </a:t>
            </a:r>
            <a:r>
              <a:rPr lang="en-GB" sz="1200" b="0" i="1" u="none" strike="noStrike" dirty="0">
                <a:solidFill>
                  <a:srgbClr val="000000"/>
                </a:solidFill>
                <a:effectLst/>
                <a:latin typeface="-webkit-standard"/>
              </a:rPr>
              <a:t>news and views . </a:t>
            </a:r>
            <a:r>
              <a:rPr lang="en-GB" sz="1200" b="0" u="none" strike="noStrike" dirty="0">
                <a:solidFill>
                  <a:srgbClr val="000000"/>
                </a:solidFill>
                <a:effectLst/>
                <a:latin typeface="-webkit-standard"/>
              </a:rPr>
              <a:t>Available at : </a:t>
            </a:r>
            <a:r>
              <a:rPr lang="en-GB" sz="1200" b="0" i="0" u="none" strike="noStrike" dirty="0">
                <a:solidFill>
                  <a:srgbClr val="000000"/>
                </a:solidFill>
                <a:effectLst/>
                <a:latin typeface="-webkit-standard"/>
                <a:hlinkClick r:id="rId13"/>
              </a:rPr>
              <a:t>https://www.rospa.com/news-and-views</a:t>
            </a:r>
            <a:r>
              <a:rPr lang="en-GB" sz="1200" b="0" i="0" u="none" strike="noStrike" dirty="0">
                <a:solidFill>
                  <a:srgbClr val="000000"/>
                </a:solidFill>
                <a:effectLst/>
                <a:latin typeface="-webkit-standard"/>
              </a:rPr>
              <a:t> (Accessed 15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b="0" i="0" u="none" strike="noStrike" dirty="0">
              <a:solidFill>
                <a:srgbClr val="000000"/>
              </a:solidFill>
              <a:effectLst/>
              <a:latin typeface="-webkit-standard"/>
            </a:endParaRPr>
          </a:p>
          <a:p>
            <a:endParaRPr lang="en-GB" sz="1200" b="0" i="0" u="none" strike="noStrike" dirty="0">
              <a:solidFill>
                <a:srgbClr val="000000"/>
              </a:solidFill>
              <a:effectLst/>
              <a:latin typeface="-webkit-standard"/>
            </a:endParaRPr>
          </a:p>
          <a:p>
            <a:endParaRPr lang="cy-GB" sz="1200" dirty="0"/>
          </a:p>
          <a:p>
            <a:endParaRPr lang="cy-GB" sz="1400" dirty="0"/>
          </a:p>
          <a:p>
            <a:endParaRPr lang="cy-GB" sz="1400" dirty="0"/>
          </a:p>
          <a:p>
            <a:endParaRPr lang="en-GB" sz="1400" dirty="0">
              <a:solidFill>
                <a:srgbClr val="000000"/>
              </a:solidFill>
              <a:latin typeface="-webkit-standard"/>
            </a:endParaRPr>
          </a:p>
          <a:p>
            <a:endParaRPr lang="en-GB" sz="1400" b="0" i="0" u="none" strike="noStrike" dirty="0">
              <a:solidFill>
                <a:srgbClr val="000000"/>
              </a:solidFill>
              <a:effectLst/>
              <a:latin typeface="-webkit-standard"/>
            </a:endParaRPr>
          </a:p>
          <a:p>
            <a:endParaRPr lang="en-GB" sz="1400" dirty="0">
              <a:solidFill>
                <a:srgbClr val="000000"/>
              </a:solidFill>
              <a:latin typeface="-webkit-standard"/>
            </a:endParaRPr>
          </a:p>
          <a:p>
            <a:endParaRPr lang="cy-GB" sz="1400" dirty="0"/>
          </a:p>
          <a:p>
            <a:endParaRPr lang="cy-GB" sz="1800" dirty="0"/>
          </a:p>
          <a:p>
            <a:endParaRPr lang="cy-GB" sz="1400" dirty="0"/>
          </a:p>
        </p:txBody>
      </p:sp>
    </p:spTree>
    <p:extLst>
      <p:ext uri="{BB962C8B-B14F-4D97-AF65-F5344CB8AC3E}">
        <p14:creationId xmlns:p14="http://schemas.microsoft.com/office/powerpoint/2010/main" val="1210750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8380-9CE6-9B03-B6F7-FC120A8B6C35}"/>
              </a:ext>
            </a:extLst>
          </p:cNvPr>
          <p:cNvSpPr>
            <a:spLocks noGrp="1"/>
          </p:cNvSpPr>
          <p:nvPr>
            <p:ph type="title"/>
          </p:nvPr>
        </p:nvSpPr>
        <p:spPr>
          <a:xfrm>
            <a:off x="0" y="104931"/>
            <a:ext cx="2759439" cy="444344"/>
          </a:xfrm>
        </p:spPr>
        <p:txBody>
          <a:bodyPr>
            <a:normAutofit fontScale="90000"/>
          </a:bodyPr>
          <a:lstStyle/>
          <a:p>
            <a:r>
              <a:rPr lang="cy-GB" u="sng" dirty="0"/>
              <a:t>Cyfeirnodu</a:t>
            </a:r>
            <a:r>
              <a:rPr lang="cy-GB" dirty="0"/>
              <a:t> </a:t>
            </a:r>
          </a:p>
        </p:txBody>
      </p:sp>
      <p:sp>
        <p:nvSpPr>
          <p:cNvPr id="4" name="TextBox 3">
            <a:extLst>
              <a:ext uri="{FF2B5EF4-FFF2-40B4-BE49-F238E27FC236}">
                <a16:creationId xmlns:a16="http://schemas.microsoft.com/office/drawing/2014/main" id="{063099DE-B2FD-268C-8E68-6CC4984E4584}"/>
              </a:ext>
            </a:extLst>
          </p:cNvPr>
          <p:cNvSpPr txBox="1"/>
          <p:nvPr/>
        </p:nvSpPr>
        <p:spPr>
          <a:xfrm>
            <a:off x="0" y="463550"/>
            <a:ext cx="11857220" cy="4585871"/>
          </a:xfrm>
          <a:prstGeom prst="rect">
            <a:avLst/>
          </a:prstGeom>
          <a:noFill/>
        </p:spPr>
        <p:txBody>
          <a:bodyPr wrap="square" rtlCol="0">
            <a:spAutoFit/>
          </a:bodyPr>
          <a:lstStyle/>
          <a:p>
            <a:r>
              <a:rPr lang="en-GB" sz="1200" dirty="0">
                <a:solidFill>
                  <a:srgbClr val="000000"/>
                </a:solidFill>
                <a:effectLst/>
                <a:latin typeface="Arial" panose="020B0604020202020204" pitchFamily="34" charset="0"/>
              </a:rPr>
              <a:t>Sieck, G. (2014) ‘Living a Healthier Lifestyle’, </a:t>
            </a:r>
            <a:r>
              <a:rPr lang="en-GB" sz="1200" i="1" dirty="0">
                <a:solidFill>
                  <a:srgbClr val="000000"/>
                </a:solidFill>
                <a:effectLst/>
                <a:latin typeface="Arial" panose="020B0604020202020204" pitchFamily="34" charset="0"/>
              </a:rPr>
              <a:t>American Physiological Society, </a:t>
            </a:r>
            <a:r>
              <a:rPr lang="en-GB" sz="1200" dirty="0">
                <a:solidFill>
                  <a:srgbClr val="000000"/>
                </a:solidFill>
                <a:effectLst/>
                <a:latin typeface="Arial" panose="020B0604020202020204" pitchFamily="34" charset="0"/>
              </a:rPr>
              <a:t>29, p. 5.</a:t>
            </a:r>
          </a:p>
          <a:p>
            <a:endParaRPr lang="en-GB" sz="1200" dirty="0">
              <a:solidFill>
                <a:srgbClr val="000000"/>
              </a:solidFill>
              <a:latin typeface="Arial" panose="020B0604020202020204" pitchFamily="34" charset="0"/>
            </a:endParaRPr>
          </a:p>
          <a:p>
            <a:r>
              <a:rPr lang="en-GB" sz="1200" b="0" i="0" u="none" strike="noStrike" dirty="0">
                <a:solidFill>
                  <a:srgbClr val="000000"/>
                </a:solidFill>
                <a:effectLst/>
                <a:latin typeface="-webkit-standard"/>
              </a:rPr>
              <a:t>Social Care Wales. (2021). </a:t>
            </a:r>
            <a:r>
              <a:rPr lang="en-GB" sz="1200" b="0" i="1" u="none" strike="noStrike" dirty="0">
                <a:solidFill>
                  <a:srgbClr val="000000"/>
                </a:solidFill>
                <a:effectLst/>
              </a:rPr>
              <a:t>Health and Well-being in Early Years Settings</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2"/>
              </a:rPr>
              <a:t>https://socialcare.wales/learning-modules/health-and-well-being-part-1-early-years-and-childcare</a:t>
            </a:r>
            <a:r>
              <a:rPr lang="en-GB" sz="1200" b="0" i="0" u="none" strike="noStrike" dirty="0">
                <a:solidFill>
                  <a:srgbClr val="000000"/>
                </a:solidFill>
                <a:effectLst/>
                <a:latin typeface="-webkit-standard"/>
              </a:rPr>
              <a:t> (Accessed 9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b="0" i="0" u="none" strike="noStrike" dirty="0">
              <a:solidFill>
                <a:srgbClr val="000000"/>
              </a:solidFill>
              <a:effectLst/>
              <a:latin typeface="-webkit-standard"/>
            </a:endParaRPr>
          </a:p>
          <a:p>
            <a:r>
              <a:rPr lang="en-GB" sz="1200" b="0" i="0" u="none" strike="noStrike" dirty="0">
                <a:solidFill>
                  <a:srgbClr val="000000"/>
                </a:solidFill>
                <a:effectLst/>
                <a:latin typeface="-webkit-standard"/>
              </a:rPr>
              <a:t>Smith, J., &amp; Green, R. (2014). </a:t>
            </a:r>
            <a:r>
              <a:rPr lang="en-GB" sz="1200" b="0" i="1" u="none" strike="noStrike" dirty="0">
                <a:solidFill>
                  <a:srgbClr val="000000"/>
                </a:solidFill>
                <a:effectLst/>
              </a:rPr>
              <a:t>Early Years Well-being Practices</a:t>
            </a:r>
          </a:p>
          <a:p>
            <a:endParaRPr lang="en-GB" sz="1200" dirty="0">
              <a:solidFill>
                <a:srgbClr val="000000"/>
              </a:solidFill>
              <a:latin typeface="-webkit-standard"/>
            </a:endParaRPr>
          </a:p>
          <a:p>
            <a:r>
              <a:rPr lang="en-GB" sz="1200" b="0" i="0" u="none" strike="noStrike" dirty="0">
                <a:solidFill>
                  <a:srgbClr val="000000"/>
                </a:solidFill>
                <a:effectLst/>
                <a:latin typeface="-webkit-standard"/>
              </a:rPr>
              <a:t>Taylor, J., Roberts, A., &amp; Brown, P. (2015). </a:t>
            </a:r>
            <a:r>
              <a:rPr lang="en-GB" sz="1200" b="0" i="1" u="none" strike="noStrike" dirty="0">
                <a:solidFill>
                  <a:srgbClr val="000000"/>
                </a:solidFill>
                <a:effectLst/>
              </a:rPr>
              <a:t>Lifestyle Choices and Their Impact on Child Development</a:t>
            </a:r>
            <a:r>
              <a:rPr lang="en-GB" sz="1200" b="0" i="0" u="none" strike="noStrike" dirty="0">
                <a:solidFill>
                  <a:srgbClr val="000000"/>
                </a:solidFill>
                <a:effectLst/>
                <a:latin typeface="-webkit-standard"/>
              </a:rPr>
              <a:t>.</a:t>
            </a:r>
          </a:p>
          <a:p>
            <a:endParaRPr lang="cy-GB" sz="1200" dirty="0"/>
          </a:p>
          <a:p>
            <a:r>
              <a:rPr lang="cy-GB" sz="1200" dirty="0"/>
              <a:t>Welsh Goverment (2023) </a:t>
            </a:r>
            <a:r>
              <a:rPr lang="cy-GB" sz="1200" i="1" dirty="0"/>
              <a:t>Early childhood play,learning and care: Developmental pathways 0 to 3</a:t>
            </a:r>
            <a:r>
              <a:rPr lang="cy-GB" sz="1200" dirty="0"/>
              <a:t>. Available at : </a:t>
            </a:r>
            <a:r>
              <a:rPr lang="cy-GB" sz="1200" dirty="0">
                <a:hlinkClick r:id="rId3"/>
              </a:rPr>
              <a:t>https://hwb.gov.wales/api/storage/56774946-48aa-4fab-adda-f27508d8dc8f/early-childhood-play-learning-and-care-developmental-pathways-0-to-3.pdf</a:t>
            </a:r>
            <a:r>
              <a:rPr lang="cy-GB" sz="1200" dirty="0"/>
              <a:t> (Accessed 9 Ionawr 2025).</a:t>
            </a:r>
          </a:p>
          <a:p>
            <a:endParaRPr lang="cy-GB" sz="1200" dirty="0"/>
          </a:p>
          <a:p>
            <a:r>
              <a:rPr lang="en-GB" sz="1200" b="0" i="0" u="none" strike="noStrike" dirty="0">
                <a:solidFill>
                  <a:srgbClr val="000000"/>
                </a:solidFill>
                <a:effectLst/>
                <a:latin typeface="-webkit-standard"/>
              </a:rPr>
              <a:t>Welsh Government (2021). </a:t>
            </a:r>
            <a:r>
              <a:rPr lang="en-GB" sz="1200" b="0" i="1" u="none" strike="noStrike" dirty="0">
                <a:solidFill>
                  <a:srgbClr val="000000"/>
                </a:solidFill>
                <a:effectLst/>
              </a:rPr>
              <a:t>The Curriculum for Wales 2022: Guidance on the four purposes</a:t>
            </a:r>
            <a:r>
              <a:rPr lang="en-GB" sz="1200" b="0" i="0" u="none" strike="noStrike" dirty="0">
                <a:solidFill>
                  <a:srgbClr val="000000"/>
                </a:solidFill>
                <a:effectLst/>
                <a:latin typeface="-webkit-standard"/>
              </a:rPr>
              <a:t>. </a:t>
            </a:r>
            <a:r>
              <a:rPr lang="en-GB" sz="1200" dirty="0">
                <a:solidFill>
                  <a:srgbClr val="000000"/>
                </a:solidFill>
                <a:latin typeface="-webkit-standard"/>
              </a:rPr>
              <a:t> Available at :</a:t>
            </a:r>
            <a:r>
              <a:rPr lang="en-GB" sz="1200" b="0" i="0" u="none" strike="noStrike" dirty="0">
                <a:solidFill>
                  <a:srgbClr val="000000"/>
                </a:solidFill>
                <a:effectLst/>
              </a:rPr>
              <a:t>https://</a:t>
            </a:r>
            <a:r>
              <a:rPr lang="en-GB" sz="1200" b="0" i="0" u="none" strike="noStrike" dirty="0" err="1">
                <a:solidFill>
                  <a:srgbClr val="000000"/>
                </a:solidFill>
                <a:effectLst/>
              </a:rPr>
              <a:t>hwb.gov.wales</a:t>
            </a:r>
            <a:r>
              <a:rPr lang="en-GB" sz="1200" b="0" i="0" u="none" strike="noStrike" dirty="0">
                <a:solidFill>
                  <a:srgbClr val="000000"/>
                </a:solidFill>
                <a:effectLst/>
              </a:rPr>
              <a:t>/curriculum-for-</a:t>
            </a:r>
            <a:r>
              <a:rPr lang="en-GB" sz="1200" b="0" i="0" u="none" strike="noStrike" dirty="0" err="1">
                <a:solidFill>
                  <a:srgbClr val="000000"/>
                </a:solidFill>
                <a:effectLst/>
              </a:rPr>
              <a:t>wales</a:t>
            </a:r>
            <a:r>
              <a:rPr lang="en-GB" sz="1200" b="0" i="0" u="none" strike="noStrike" dirty="0">
                <a:solidFill>
                  <a:srgbClr val="000000"/>
                </a:solidFill>
                <a:effectLst/>
              </a:rPr>
              <a:t> . (Accessed 9 </a:t>
            </a:r>
            <a:r>
              <a:rPr lang="en-GB" sz="1200" b="0" i="0" u="none" strike="noStrike" dirty="0" err="1">
                <a:solidFill>
                  <a:srgbClr val="000000"/>
                </a:solidFill>
                <a:effectLst/>
              </a:rPr>
              <a:t>Ionawr</a:t>
            </a:r>
            <a:r>
              <a:rPr lang="en-GB" sz="1200" b="0" i="0" u="none" strike="noStrike" dirty="0">
                <a:solidFill>
                  <a:srgbClr val="000000"/>
                </a:solidFill>
                <a:effectLst/>
              </a:rPr>
              <a:t> 2025).</a:t>
            </a:r>
            <a:endParaRPr lang="cy-GB" sz="1200" b="0" i="0" u="none" strike="noStrike" dirty="0">
              <a:solidFill>
                <a:srgbClr val="000000"/>
              </a:solidFill>
              <a:effectLst/>
            </a:endParaRPr>
          </a:p>
          <a:p>
            <a:endParaRPr lang="en-GB" sz="1200" b="0" i="0" u="none" strike="noStrike" dirty="0">
              <a:solidFill>
                <a:srgbClr val="000000"/>
              </a:solidFill>
              <a:effectLst/>
              <a:latin typeface="-webkit-standard"/>
            </a:endParaRPr>
          </a:p>
          <a:p>
            <a:r>
              <a:rPr lang="en-GB" sz="1200" b="0" i="0" u="none" strike="noStrike" dirty="0">
                <a:solidFill>
                  <a:srgbClr val="000000"/>
                </a:solidFill>
                <a:effectLst/>
                <a:latin typeface="-webkit-standard"/>
              </a:rPr>
              <a:t>Welsh Government. (2021). </a:t>
            </a:r>
            <a:r>
              <a:rPr lang="en-GB" sz="1200" b="0" i="1" u="none" strike="noStrike" dirty="0">
                <a:solidFill>
                  <a:srgbClr val="000000"/>
                </a:solidFill>
                <a:effectLst/>
              </a:rPr>
              <a:t>Curriculum for Wales: Well-being in the Early Years</a:t>
            </a:r>
            <a:r>
              <a:rPr lang="en-GB" sz="1200" b="0" i="0" u="none" strike="noStrike" dirty="0">
                <a:solidFill>
                  <a:srgbClr val="000000"/>
                </a:solidFill>
                <a:effectLst/>
                <a:latin typeface="-webkit-standard"/>
              </a:rPr>
              <a:t>. Available at : </a:t>
            </a:r>
            <a:r>
              <a:rPr lang="en-GB" sz="1200" b="0" i="0" u="none" strike="noStrike" dirty="0">
                <a:solidFill>
                  <a:srgbClr val="000000"/>
                </a:solidFill>
                <a:effectLst/>
                <a:latin typeface="-webkit-standard"/>
                <a:hlinkClick r:id="rId4"/>
              </a:rPr>
              <a:t>https://hwb.gov.wales/repository/resource/3cf4255f-64f1-4bf7-8a92-e9479b37cb7f/overview</a:t>
            </a:r>
            <a:r>
              <a:rPr lang="en-GB" sz="1200" b="0" i="0" u="none" strike="noStrike" dirty="0">
                <a:solidFill>
                  <a:srgbClr val="000000"/>
                </a:solidFill>
                <a:effectLst/>
                <a:latin typeface="-webkit-standard"/>
              </a:rPr>
              <a:t> (Accessed 10 </a:t>
            </a:r>
            <a:r>
              <a:rPr lang="en-GB" sz="1200" b="0" i="0" u="none" strike="noStrike" dirty="0" err="1">
                <a:solidFill>
                  <a:srgbClr val="000000"/>
                </a:solidFill>
                <a:effectLst/>
                <a:latin typeface="-webkit-standard"/>
              </a:rPr>
              <a:t>Ionawr</a:t>
            </a:r>
            <a:r>
              <a:rPr lang="en-GB" sz="1200" b="0" i="0" u="none" strike="noStrike" dirty="0">
                <a:solidFill>
                  <a:srgbClr val="000000"/>
                </a:solidFill>
                <a:effectLst/>
                <a:latin typeface="-webkit-standard"/>
              </a:rPr>
              <a:t> 2025).</a:t>
            </a:r>
          </a:p>
          <a:p>
            <a:endParaRPr lang="en-GB" sz="1200" dirty="0">
              <a:solidFill>
                <a:srgbClr val="000000"/>
              </a:solidFill>
              <a:latin typeface="Arial" panose="020B0604020202020204" pitchFamily="34" charset="0"/>
            </a:endParaRPr>
          </a:p>
          <a:p>
            <a:r>
              <a:rPr lang="en-GB" sz="1200" dirty="0">
                <a:solidFill>
                  <a:srgbClr val="000000"/>
                </a:solidFill>
                <a:effectLst/>
                <a:latin typeface="Arial" panose="020B0604020202020204" pitchFamily="34" charset="0"/>
              </a:rPr>
              <a:t>Welsh Government (2021) </a:t>
            </a:r>
            <a:r>
              <a:rPr lang="en-GB" sz="1200" i="1" dirty="0">
                <a:solidFill>
                  <a:srgbClr val="000000"/>
                </a:solidFill>
                <a:effectLst/>
                <a:latin typeface="Arial" panose="020B0604020202020204" pitchFamily="34" charset="0"/>
              </a:rPr>
              <a:t>Enabling Pathways – The Period of Learning Leading to Progression Part 1. </a:t>
            </a:r>
            <a:r>
              <a:rPr lang="en-GB" sz="1200" dirty="0">
                <a:solidFill>
                  <a:srgbClr val="000000"/>
                </a:solidFill>
                <a:effectLst/>
                <a:latin typeface="Arial" panose="020B0604020202020204" pitchFamily="34" charset="0"/>
              </a:rPr>
              <a:t>Available at: https://</a:t>
            </a:r>
            <a:r>
              <a:rPr lang="en-GB" sz="1200" dirty="0" err="1">
                <a:solidFill>
                  <a:srgbClr val="000000"/>
                </a:solidFill>
                <a:effectLst/>
                <a:latin typeface="Arial" panose="020B0604020202020204" pitchFamily="34" charset="0"/>
              </a:rPr>
              <a:t>www.gov.wales</a:t>
            </a:r>
            <a:r>
              <a:rPr lang="en-GB" sz="1200" dirty="0">
                <a:solidFill>
                  <a:srgbClr val="000000"/>
                </a:solidFill>
                <a:effectLst/>
                <a:latin typeface="Arial" panose="020B0604020202020204" pitchFamily="34" charset="0"/>
              </a:rPr>
              <a:t>/sites/default/files/consultations/2021-05/enabling-pathways-consultation-document_0.pdf . (Accessed 10 </a:t>
            </a:r>
            <a:r>
              <a:rPr lang="en-GB" sz="1200" dirty="0" err="1">
                <a:solidFill>
                  <a:srgbClr val="000000"/>
                </a:solidFill>
                <a:effectLst/>
                <a:latin typeface="Arial" panose="020B0604020202020204" pitchFamily="34" charset="0"/>
              </a:rPr>
              <a:t>Ionawr</a:t>
            </a:r>
            <a:r>
              <a:rPr lang="en-GB" sz="1200" dirty="0">
                <a:solidFill>
                  <a:srgbClr val="000000"/>
                </a:solidFill>
                <a:effectLst/>
                <a:latin typeface="Arial" panose="020B0604020202020204" pitchFamily="34" charset="0"/>
              </a:rPr>
              <a:t> 2025).</a:t>
            </a:r>
          </a:p>
          <a:p>
            <a:endParaRPr lang="en-GB" sz="1200" dirty="0">
              <a:solidFill>
                <a:srgbClr val="000000"/>
              </a:solidFill>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200" b="0" i="0" u="none" strike="noStrike" dirty="0">
              <a:solidFill>
                <a:srgbClr val="000000"/>
              </a:solidFill>
              <a:effectLst/>
              <a:latin typeface="-webkit-standard"/>
            </a:endParaRPr>
          </a:p>
          <a:p>
            <a:endParaRPr lang="en-GB" sz="1400" dirty="0">
              <a:solidFill>
                <a:srgbClr val="000000"/>
              </a:solidFill>
              <a:latin typeface="-webkit-standard"/>
            </a:endParaRPr>
          </a:p>
          <a:p>
            <a:endParaRPr lang="cy-GB" sz="1400" dirty="0"/>
          </a:p>
        </p:txBody>
      </p:sp>
    </p:spTree>
    <p:extLst>
      <p:ext uri="{BB962C8B-B14F-4D97-AF65-F5344CB8AC3E}">
        <p14:creationId xmlns:p14="http://schemas.microsoft.com/office/powerpoint/2010/main" val="2413931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25050-57AD-EB17-52FB-3EBB3355535E}"/>
              </a:ext>
            </a:extLst>
          </p:cNvPr>
          <p:cNvSpPr>
            <a:spLocks noGrp="1"/>
          </p:cNvSpPr>
          <p:nvPr>
            <p:ph type="title"/>
          </p:nvPr>
        </p:nvSpPr>
        <p:spPr>
          <a:xfrm>
            <a:off x="0" y="276726"/>
            <a:ext cx="12192000" cy="6858000"/>
          </a:xfrm>
        </p:spPr>
        <p:txBody>
          <a:bodyPr>
            <a:normAutofit fontScale="90000"/>
          </a:bodyPr>
          <a:lstStyle/>
          <a:p>
            <a:pPr algn="l"/>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br>
              <a:rPr lang="cy-GB" sz="1800" u="sng" kern="100" dirty="0">
                <a:effectLst/>
                <a:latin typeface="Aptos" panose="020B0004020202020204" pitchFamily="34" charset="0"/>
                <a:ea typeface="Aptos" panose="020B0004020202020204" pitchFamily="34" charset="0"/>
                <a:cs typeface="Times New Roman" panose="02020603050405020304" pitchFamily="18" charset="0"/>
              </a:rPr>
            </a:br>
            <a:r>
              <a:rPr lang="cy-GB" sz="1800" u="sng" kern="100" dirty="0">
                <a:effectLst/>
                <a:latin typeface="Aptos" panose="020B0004020202020204" pitchFamily="34" charset="0"/>
                <a:ea typeface="Aptos" panose="020B0004020202020204" pitchFamily="34" charset="0"/>
                <a:cs typeface="Times New Roman" panose="02020603050405020304" pitchFamily="18" charset="0"/>
              </a:rPr>
              <a:t>Gordewdra</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Prynhawn Da , Fy enw i yw Phoebe Davies ac mae rhif myfyrwr i yw 2305895. Heddiw, byddaf yn trafod mater dybryd sy’n effeithio ar fywydau miliynau o blant ledled y byd—gordewdra plentyndod.</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gordewdra ymhlith plant yn bryder iechyd cyhoeddus sylweddol a chynyddol ledled y byd. Yn ôl World Health Organization (2022), diffinnir gordewdra ymhlith plant fel bod â chrynhoad gormodol o fraster sy’n peri risg i iechyd. Mae’r Centers for disease control and prevention (2023) yn nodi bod plentyn yn cael ei ystyried yn ordew os yw Mynegai Màs y Corff (BMI) ar neu’n uwch na’r 95ain canradd ar gyfer ei oedran a’i ryw. Nid mater cosmetig yn unig yw gordewdra ymhlith plant; mae’n gyflwr cymhleth sy’n cael ei ddylanwadu gan ffactorau amrywiol, gan gynnwys geneteg, arferion dietegol, gweithgaredd corfforol, a dylanwadau amgylcheddol (Public health Wales,2021). Mae plentyndod cynnar yn gyfnod hollbwysig ar gyfer sefydlu arferion bwyta'n iach ac ymarfer corff, gan fod y sylfaen a osodwyd yn ystod y blynyddoedd hyn yn aml yn parhau i fod yn oedolyn.</a:t>
            </a:r>
            <a:r>
              <a:rPr lang="cy-GB" sz="1600" kern="100" dirty="0">
                <a:effectLst/>
                <a:latin typeface="Aptos" panose="020B0004020202020204" pitchFamily="34" charset="0"/>
                <a:ea typeface="Aptos" panose="020B0004020202020204" pitchFamily="34" charset="0"/>
                <a:cs typeface="Times New Roman" panose="02020603050405020304" pitchFamily="18" charset="0"/>
              </a:rPr>
              <a:t> Gall gordewdra ymhlith plant hefyd arwain at hunan-barch gwael ac iselder. </a:t>
            </a: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World Health Orgaanization (2022) yn nodi bod ffyrdd modern o fyw yn aml yn cyfyngu ar gyfleoedd ar gyfer gweithgaredd corfforol, gyda phlant yn treulio mwy o amser ar sgriniau a llai o amser yn chwarae yn yr awyr agored, gan waethygu'r broblem</a:t>
            </a:r>
            <a:r>
              <a:rPr lang="en-GB" sz="1600" b="0" i="0" u="none" strike="noStrike" dirty="0">
                <a:solidFill>
                  <a:srgbClr val="000000"/>
                </a:solidFill>
                <a:effectLst/>
                <a:latin typeface="-webkit-standard"/>
              </a:rPr>
              <a:t>.Maes </a:t>
            </a:r>
            <a:r>
              <a:rPr lang="en-GB" sz="1600" b="0" i="0" u="none" strike="noStrike" dirty="0" err="1">
                <a:solidFill>
                  <a:srgbClr val="000000"/>
                </a:solidFill>
                <a:effectLst/>
                <a:latin typeface="-webkit-standard"/>
              </a:rPr>
              <a:t>hollbwysig</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arall</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yw</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gweithgaredd</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corfforol</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ond</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hytrach</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na</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chanolbwyntio</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ar</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weithgareddau</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strwythuredig</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fel</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chwaraeon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unig</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dylem</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hyrwyddo</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cyfleoedd</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symud</a:t>
            </a:r>
            <a:r>
              <a:rPr lang="en-GB" sz="1600" b="0" i="0" u="none" strike="noStrike" dirty="0">
                <a:solidFill>
                  <a:srgbClr val="000000"/>
                </a:solidFill>
                <a:effectLst/>
                <a:latin typeface="-webkit-standard"/>
              </a:rPr>
              <a:t> bob </a:t>
            </a:r>
            <a:r>
              <a:rPr lang="en-GB" sz="1600" b="0" i="0" u="none" strike="noStrike" dirty="0" err="1">
                <a:solidFill>
                  <a:srgbClr val="000000"/>
                </a:solidFill>
                <a:effectLst/>
                <a:latin typeface="-webkit-standard"/>
              </a:rPr>
              <a:t>dydd</a:t>
            </a:r>
            <a:r>
              <a:rPr lang="en-GB" sz="1600" b="0" i="0" u="none" strike="noStrike" dirty="0">
                <a:solidFill>
                  <a:srgbClr val="000000"/>
                </a:solidFill>
                <a:effectLst/>
                <a:latin typeface="-webkit-standard"/>
              </a:rPr>
              <a:t>. Mae </a:t>
            </a:r>
            <a:r>
              <a:rPr lang="en-GB" sz="1600" b="0" i="0" u="none" strike="noStrike" dirty="0" err="1">
                <a:solidFill>
                  <a:srgbClr val="000000"/>
                </a:solidFill>
                <a:effectLst/>
                <a:latin typeface="-webkit-standard"/>
              </a:rPr>
              <a:t>hyn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cynnwys</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cerdded</a:t>
            </a:r>
            <a:r>
              <a:rPr lang="en-GB" sz="1600" b="0" i="0" u="none" strike="noStrike" dirty="0">
                <a:solidFill>
                  <a:srgbClr val="000000"/>
                </a:solidFill>
                <a:effectLst/>
                <a:latin typeface="-webkit-standard"/>
              </a:rPr>
              <a:t> neu </a:t>
            </a:r>
            <a:r>
              <a:rPr lang="en-GB" sz="1600" b="0" i="0" u="none" strike="noStrike" dirty="0" err="1">
                <a:solidFill>
                  <a:srgbClr val="000000"/>
                </a:solidFill>
                <a:effectLst/>
                <a:latin typeface="-webkit-standard"/>
              </a:rPr>
              <a:t>feicio</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i'r</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ysgol</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chwarae</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rhydd</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yn</a:t>
            </a:r>
            <a:r>
              <a:rPr lang="en-GB" sz="1600" b="0" i="0" u="none" strike="noStrike" dirty="0">
                <a:solidFill>
                  <a:srgbClr val="000000"/>
                </a:solidFill>
                <a:effectLst/>
                <a:latin typeface="-webkit-standard"/>
              </a:rPr>
              <a:t> yr </a:t>
            </a:r>
            <a:r>
              <a:rPr lang="en-GB" sz="1600" b="0" i="0" u="none" strike="noStrike" dirty="0" err="1">
                <a:solidFill>
                  <a:srgbClr val="000000"/>
                </a:solidFill>
                <a:effectLst/>
                <a:latin typeface="-webkit-standard"/>
              </a:rPr>
              <a:t>awyr</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agored</a:t>
            </a:r>
            <a:r>
              <a:rPr lang="en-GB" sz="1600" b="0" i="0" u="none" strike="noStrike" dirty="0">
                <a:solidFill>
                  <a:srgbClr val="000000"/>
                </a:solidFill>
                <a:effectLst/>
                <a:latin typeface="-webkit-standard"/>
              </a:rPr>
              <a:t>, a </a:t>
            </a:r>
            <a:r>
              <a:rPr lang="en-GB" sz="1600" b="0" i="0" u="none" strike="noStrike" dirty="0" err="1">
                <a:solidFill>
                  <a:srgbClr val="000000"/>
                </a:solidFill>
                <a:effectLst/>
                <a:latin typeface="-webkit-standard"/>
              </a:rPr>
              <a:t>lleihau</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amser</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sgrin</a:t>
            </a:r>
            <a:r>
              <a:rPr lang="en-GB" sz="1600" b="0" i="0" u="none" strike="noStrike" dirty="0">
                <a:solidFill>
                  <a:srgbClr val="000000"/>
                </a:solidFill>
                <a:effectLst/>
                <a:latin typeface="-webkit-standard"/>
              </a:rPr>
              <a:t> </a:t>
            </a:r>
            <a:r>
              <a:rPr lang="en-GB" sz="1600" b="0" i="0" u="none" strike="noStrike" dirty="0" err="1">
                <a:solidFill>
                  <a:srgbClr val="000000"/>
                </a:solidFill>
                <a:effectLst/>
                <a:latin typeface="-webkit-standard"/>
              </a:rPr>
              <a:t>eisteddog</a:t>
            </a:r>
            <a:r>
              <a:rPr lang="en-GB" sz="1600" b="0" i="0" u="none" strike="noStrike" dirty="0">
                <a:solidFill>
                  <a:srgbClr val="000000"/>
                </a:solidFill>
                <a:effectLst/>
                <a:latin typeface="-webkit-standard"/>
              </a:rPr>
              <a:t>. </a:t>
            </a: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I blant, mae gordewdra yn fwy na magu pwysau yn unig - gall effeithio ar eu datblygiad a'u lles cyffredinol, gyda chanlyniadau sy'n ymestyn i'w hiechyd cymdeithasol, emosiynol a chorfforol. Mae deall yr achosion sylfaenol, yr arwyddocâd, a'r strategaethau i fynd i'r afael â'r mater hwn yn hanfodol er mwyn i ymarferwyr, rhieni, a llunwyr polisi greu amgylcheddau iachach i blant. Fodd bynnag, mae nifer cynyddol o blant yn cael eu dosbarthu i fod dros bwysau neu'n ordew cyn iddynt hyd yn oed ddechrau'r ysgol.</a:t>
            </a: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Yn ddiddorol, mae ymchwil gan Saunders et al. (2019) yn amlygu bod plant sy’n treulio mwy na dwy awr y dydd ar sgriniau mewn mwy o berygl o ddatblygu problemau iechyd sy’n gysylltiedig â phwysau o gymharu â’r rhai sy’n cydbwyso amser sgrin â chwarae yn yr awyr agored. Mae'r newid hwn mewn ffordd o fyw nid yn unig yn effeithio ar eu hiechyd corfforol ond hefyd yn cyfyngu ar gyfleoedd i ryngweithio'n gymdeithasol a datblygu sgiliau echddygol, sydd ill dau yn hollbwysig yn ystod plentyndod cynnar.</a:t>
            </a: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gordewdra mewn plant yn effeithio'n sylweddol ar eu hiechyd corfforol, meddyliol a chymdeithasol. Yn gorfforol, mae plant sy’n ordew mewn mwy o berygl o ddatblygu cyflyrau cronig fel diabetes math 2, gorbwysedd, a chlefyd y galon yn ifanc (NHS Cymru, 2022). Roedd y cyflyrau hyn unwaith yn cael eu hystyried yn glefydau oedolion, ond mae cyfraddau gordewdra cynyddol ymhlith plant wedi newid y duedd hon .Ar ben hynny, gall gordewdra wanhau system imiwnedd plentyn ac arwain at broblemau ar y cyd oherwydd y pwysau ychwanegol ar eu hesgyrn a’u cyhyrau sy’n datblygu (British Heart Foundation, 2024).O ran iechyd meddwl, mae gordewdra yn aml yn arwain at hunan-barch isel, pryder ac iselder.  Gal plant sy’n ordew yn fwy tebygol o wynebu bwlio a stigma cymdeithasol, a all arwain at deimladau o unigedd ac anhawster ffurfio perthynas. Yn gymdeithasol, gall gordewdra ymhlith plant arwain at heriau wrth gymryd rhan mewn gweithgareddau grŵp, a allai lesteirio datblygiad emosiynol a chymdeithasol (Iechyd Cyhoeddus Cymru, 2021). Mae baich economaidd gordewdra ymhlith plant yn ffactor arall, gyda chostau gofal iechyd yn codi o ganlyniad i drin salwch sy'n gysylltiedig â gordewdra.</a:t>
            </a:r>
            <a:r>
              <a:rPr lang="cy-GB" sz="16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rPr>
              <a:t> </a:t>
            </a: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At ei gilydd, mae gordewdra ymhlith plant yn creu cylch o iechyd gwael, lles llai, a straen economaidd, gan amlygu’r angen dybryd am ymyrraeth yn ifanc.</a:t>
            </a:r>
            <a:b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r>
              <a:rPr lang="cy-GB" sz="16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cyfoeth o ymchwil yn cefnogi arwyddocâd mynd i'r afael â gordewdra ymhlith plant a'i effeithiau. Er enghraifft, mae’r college of paediatrics and child </a:t>
            </a:r>
            <a:r>
              <a:rPr lang="cy-GB" sz="1600" kern="0" dirty="0">
                <a:solidFill>
                  <a:schemeClr val="bg1"/>
                </a:solidFill>
                <a:effectLst/>
                <a:latin typeface="Aptos" panose="020B0004020202020204" pitchFamily="34" charset="0"/>
                <a:ea typeface="Times New Roman" panose="02020603050405020304" pitchFamily="18" charset="0"/>
                <a:cs typeface="Courier New" panose="02070309020205020404" pitchFamily="49" charset="0"/>
              </a:rPr>
              <a:t>health (2024) yn pwysleisio bod gordewdra ymhlith plant yn flaenoriaeth allweddol o ran iechyd y cyhoedd, gan mai dyma un o’r achosion mwyaf ataliadwy o faterion iechyd hirdymor. Yn yr un modd, mae Iechyd Cyhoeddus Cymru (2022) yn cyfeirio at ffactorau economaidd-gymdeithasol, megis ansicrwydd bwyd a mynediad cyfyngedig i fannau chwarae diogel, fel cyfranwyr hollbwysig at gyfraddau gordewdra ymhlith plant.</a:t>
            </a:r>
            <a:r>
              <a:rPr lang="cy-GB" sz="1600" kern="0" dirty="0">
                <a:solidFill>
                  <a:schemeClr val="bg1"/>
                </a:solidFill>
                <a:latin typeface="Aptos" panose="020B0004020202020204" pitchFamily="34" charset="0"/>
                <a:ea typeface="Times New Roman" panose="02020603050405020304" pitchFamily="18" charset="0"/>
                <a:cs typeface="Courier New" panose="02070309020205020404" pitchFamily="49" charset="0"/>
              </a:rPr>
              <a:t> </a:t>
            </a: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br>
            <a:br>
              <a:rPr lang="en-GB" sz="1300" kern="100" dirty="0">
                <a:effectLst/>
                <a:latin typeface="Aptos" panose="020B0004020202020204" pitchFamily="34" charset="0"/>
                <a:ea typeface="Aptos" panose="020B0004020202020204" pitchFamily="34" charset="0"/>
                <a:cs typeface="Times New Roman" panose="02020603050405020304" pitchFamily="18" charset="0"/>
              </a:rPr>
            </a:br>
            <a:r>
              <a:rPr lang="cy-GB" sz="13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 </a:t>
            </a:r>
            <a:br>
              <a:rPr lang="en-GB" sz="13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cy-GB" dirty="0"/>
          </a:p>
        </p:txBody>
      </p:sp>
    </p:spTree>
    <p:extLst>
      <p:ext uri="{BB962C8B-B14F-4D97-AF65-F5344CB8AC3E}">
        <p14:creationId xmlns:p14="http://schemas.microsoft.com/office/powerpoint/2010/main" val="119794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A96E71-06A8-5A48-50C8-93C6C1AFA77F}"/>
              </a:ext>
            </a:extLst>
          </p:cNvPr>
          <p:cNvSpPr txBox="1"/>
          <p:nvPr/>
        </p:nvSpPr>
        <p:spPr>
          <a:xfrm>
            <a:off x="0" y="0"/>
            <a:ext cx="12192000" cy="6986528"/>
          </a:xfrm>
          <a:prstGeom prst="rect">
            <a:avLst/>
          </a:prstGeom>
          <a:noFill/>
        </p:spPr>
        <p:txBody>
          <a:bodyPr wrap="square" rtlCol="0">
            <a:spAutoFit/>
          </a:bodyPr>
          <a:lstStyle/>
          <a:p>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faterion iechyd hirdymor. Yn yr un modd, mae Iechyd Cyhoeddus Cymru (2022) yn cyfeirio at ffactorau economaidd-gymdeithasol, megis ansicrwydd bwyd a </a:t>
            </a:r>
            <a:r>
              <a:rPr lang="cy-GB" sz="1400" kern="0" dirty="0">
                <a:effectLst/>
                <a:latin typeface="Aptos" panose="020B0004020202020204" pitchFamily="34" charset="0"/>
                <a:ea typeface="Times New Roman" panose="02020603050405020304" pitchFamily="18" charset="0"/>
                <a:cs typeface="Courier New" panose="02070309020205020404" pitchFamily="49" charset="0"/>
              </a:rPr>
              <a:t>mynediad cyfyngedig i fannau chwarae diogel, fel cyfranwyr hollbwysig at gyfraddau gordewdra ymhlith plant.</a:t>
            </a:r>
            <a:r>
              <a:rPr lang="cy-GB" sz="1400" kern="0" dirty="0">
                <a:latin typeface="Aptos" panose="020B0004020202020204" pitchFamily="34" charset="0"/>
                <a:ea typeface="Times New Roman" panose="02020603050405020304" pitchFamily="18" charset="0"/>
                <a:cs typeface="Courier New" panose="02070309020205020404" pitchFamily="49" charset="0"/>
              </a:rPr>
              <a:t> </a:t>
            </a:r>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Yn ogystal mae’n bwysig creu amgylcheddau cefnogol i blant trwy hyrwyddo polisïau sy'n gwneud bwydydd iach a gweithgaredd corfforol yn fwy hygyrch. Mae ymchwilwyr yn awgrymu bod cynnwys rhieni, ysgolion, a darparwyr gofal iechyd yn hanfodol ar gyfer cyflawni llwyddiant hirdymor.</a:t>
            </a:r>
          </a:p>
          <a:p>
            <a:endPar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endParaRPr>
          </a:p>
          <a:p>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Wrth frwydro yn erbyn gordewdra ymhlith plant, mae’n hanfodol deall bod mynd i’r afael â’r mater hwn yn gofyn am ddull amlochrog sydd nid yn unig yn mynd i’r afael â phryderon uniongyrchol ond sydd hefyd yn creu newid cynaliadwy, hirdymor. Fel y trafodwyd yn flaenorol, un o'r ffactorau mwyaf arwyddocaol sy'n cyfrannu at ordewdra ymhlith plant yw'r amgylchedd bwyd. Er bod bwyta'n iach yn hanfodol, rhaid inni hefyd archwilio dylanwadau cymdeithasol ehangach, megis mynychder bwydydd wedi'u prosesu'n helaeth, marchnata ymosodol sy'n targedu plant, a rôl cyfleustra mewn bywyd teuluol modern. Gall annog amgylcheddau bwyd iachach mewn ysgolion a chymunedau wneud gwahaniaeth sylweddol.</a:t>
            </a:r>
          </a:p>
          <a:p>
            <a:endPar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endParaRPr>
          </a:p>
          <a:p>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Ar lefel emosiynol, mae Barnardo’s Cymru (2024) yn amlygu bod plant sy’n byw gyda gordewdra yn aml yn profi teimladau o gywilydd ac embaras, yn enwedig mewn amgylcheddau cymdeithasol fel ysgolion neu leoliadau hamdden. O safbwynt datblygiadol, mae’r Royal College of Paediatrics and Child Health (2024) yn tanlinellu sut y gall gordewdra amharu ar ddatblygiad echddygol plant ifanc, gan leihau eu gallu i gymryd rhan mewn gweithgareddau sy’n briodol i’w hoedran megis rhedeg, dringo, a chwarae egnïol. Mae gweithgaredd corfforol cyfyngedig, yn ei dro, yn rhwystro datblygiad cydsymud a hyder echddygol, sy'n hanfodol ar gyfer cerrig milltir plentyndod cynnar. At hynny, mae ffactorau diwylliannol ac economaidd-gymdeithasol yn chwarae rhan arwyddocaol yn nifer yr achosion o ordewdra ymhlith plant. Mae ymchwil wedi canfod bod plant o gefndiroedd difreintiedig yn cael eu heffeithio’n anghymesur, yn aml oherwydd mynediad cyfyngedig i fwydydd maethlon, mannau chwarae diogel, ac addysg ar fyw’n iach (Cheung, 2018). Mae’r gwahaniaethau hyn yn pwysleisio pwysigrwydd ymyriadau sy’n canolbwyntio ar gydraddoldeb i sicrhau bod pob plentyn, waeth beth fo’i gefndir, yn cael y cyfle i fyw bywydau iach.</a:t>
            </a:r>
          </a:p>
          <a:p>
            <a:endPar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endParaRPr>
          </a:p>
          <a:p>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atal a rheoli gordewdra ymhlith plant yn gofyn am ddull amlochrog sy'n cyfuno addysg, newidiadau amgylcheddol ac ymyriadau wedi'u targedu. Gall ymarferwyr mewn lleoliadau blynyddoedd cynnar chwarae rhan arwyddocaol trwy annog arferion iach o oedran ifanc. Er enghraifft, gall lleoliadau hybu gweithgaredd corfforol trwy chwarae strwythuredig a gweithgareddau awyr agored. Mae Cynllun Ysgolion Iach Llywodraeth Cymru (2023) yn darparu canllawiau ymarferol i ysgolion ymgorffori gweithgaredd corfforol dyddiol ac addysgu plant am ddiet cytbwys. Mae rhieni a gofalwyr hefyd yn bartneriaid hanfodol wrth fynd i'r afael â gordewdra ymhlith plant. Gall ymarferwyr addysgu rhieni am ddarparu prydau a byrbrydau maethlon, cyfyngu ar ddiodydd llawn siwgr, ac annog prydau teuluol rheolaidd. </a:t>
            </a:r>
            <a:r>
              <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rPr>
              <a:t> </a:t>
            </a:r>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Mae newidiadau polisi yn gydran hollbwysig arall. Er enghraifft, mae Iechyd Cyhoeddus Cymru (2021) yn eiriol dros bolisïau lleihau siwgr, gwell labelu bwyd, a chyfyngiadau ar hysbysebu bwydydd afiach i blant. Gall ymyriadau ar lefel gymunedol, fel creu mannau diogel ar gyfer gweithgaredd corfforol a chynnig rhaglenni bwyd iach â chymhorthdal, hefyd gefnogi teuluoedd i fabwysiadu ffyrdd iachach o fyw.</a:t>
            </a:r>
          </a:p>
          <a:p>
            <a:endPar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endParaRPr>
          </a:p>
          <a:p>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I gloi, mae mynd i’r afael â gordewdra ymhlith plant yn bryder dybryd sy’n gofyn am ddull amlochrog sy’n cynnwys rhieni, gofalwyr, addysgwyr, gweithwyr iechyd proffesiynol, a llunwyr polisi. Fel y mae ymchwil yn ei amlygu, mae gordewdra ymhlith plant nid yn unig yn effeithio ar eu hiechyd corfforol uniongyrchol, megis cynyddu’r risg o ddiabetes math 2 a phroblemau cardiofasgwlaidd (Iechyd Cyhoeddus Cymru, 2021), ond mae hefyd yn cael</a:t>
            </a:r>
            <a:endParaRPr lang="cy-GB" sz="1400" dirty="0"/>
          </a:p>
        </p:txBody>
      </p:sp>
    </p:spTree>
    <p:extLst>
      <p:ext uri="{BB962C8B-B14F-4D97-AF65-F5344CB8AC3E}">
        <p14:creationId xmlns:p14="http://schemas.microsoft.com/office/powerpoint/2010/main" val="4227815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895C7-28D2-E07D-1C8D-A82DDB46FA64}"/>
              </a:ext>
            </a:extLst>
          </p:cNvPr>
          <p:cNvSpPr>
            <a:spLocks noGrp="1"/>
          </p:cNvSpPr>
          <p:nvPr>
            <p:ph idx="1"/>
          </p:nvPr>
        </p:nvSpPr>
        <p:spPr>
          <a:xfrm>
            <a:off x="0" y="0"/>
            <a:ext cx="12099758" cy="4351338"/>
          </a:xfrm>
        </p:spPr>
        <p:txBody>
          <a:bodyPr>
            <a:normAutofit/>
          </a:bodyPr>
          <a:lstStyle/>
          <a:p>
            <a:pPr marL="0" indent="0">
              <a:buNone/>
            </a:pPr>
            <a:r>
              <a:rPr lang="cy-GB" sz="1400" kern="0" dirty="0">
                <a:solidFill>
                  <a:srgbClr val="000000"/>
                </a:solidFill>
                <a:effectLst/>
                <a:latin typeface="Aptos" panose="020B0004020202020204" pitchFamily="34" charset="0"/>
                <a:ea typeface="Times New Roman" panose="02020603050405020304" pitchFamily="18" charset="0"/>
                <a:cs typeface="Courier New" panose="02070309020205020404" pitchFamily="49" charset="0"/>
              </a:rPr>
              <a:t>canlyniadau hirdymor ar eu llesiant emosiynol a rhagolygon iechyd yn y dyfodol (GIG Cymru, 2023). Mae ymyrraeth gynnar yn hollbwysig, gan ei fod yn gosod y sylfaen ar gyfer arferion gydol oes, ac mae’n rhaid i ymarferwyr gydweithio i hyrwyddo bwyta’n iach, gweithgarwch corfforol rheolaidd, ac ymddygiad fforddo fyw cadarnhaol ymhlith plant ifanc (Llywodraeth Cymru, 2022). Mae annog strategaethau cyfannol, megis ymgysylltu â theuluoedd ac ysgolion i hyrwyddo diet cytbwys a chreu amgylcheddau egnïol, meithringar, yn allweddol i feithrin dyfodol iachach (Jones &amp; Smith, 2020). Trwy gymhwyso fframweithiau fel theori systemau ecolegol Bronfenbrenner, gallwn ddeall yn well y dylanwadau cymhleth ar iechyd a lles plentyn a chynllunio ymyriadau sy’n briodol yn ddiwylliannol ac yn ddatblygiadol (Elliott &amp; Davis, 2020).</a:t>
            </a:r>
            <a:r>
              <a:rPr lang="cy-GB" sz="1400" kern="0" dirty="0">
                <a:solidFill>
                  <a:srgbClr val="000000"/>
                </a:solidFill>
                <a:latin typeface="Aptos" panose="020B0004020202020204" pitchFamily="34" charset="0"/>
                <a:ea typeface="Times New Roman" panose="02020603050405020304" pitchFamily="18" charset="0"/>
                <a:cs typeface="Courier New" panose="02070309020205020404" pitchFamily="49" charset="0"/>
              </a:rPr>
              <a:t>Y</a:t>
            </a:r>
            <a:r>
              <a:rPr lang="cy-GB" sz="1400" dirty="0"/>
              <a:t>n ei hanfod, mae'r frwydr yn erbyn gordewdra ymhlith plant yn gofyn am weithredu ar y cyd a strategaethau sy'n seiliedig ar dystiolaeth. Gydag arweiniad gan adnoddau fel Iechyd Cyhoeddus Cymru a Llywodraeth Cymru, ochr yn ochr â chefnogaeth arferion sy’n cael eu gyrru gan ymchwil, gallwn weithio i greu amgylchedd lle mae pob plentyn yn cael y cyfle i fyw bywyd iach, hapus.</a:t>
            </a:r>
          </a:p>
        </p:txBody>
      </p:sp>
    </p:spTree>
    <p:extLst>
      <p:ext uri="{BB962C8B-B14F-4D97-AF65-F5344CB8AC3E}">
        <p14:creationId xmlns:p14="http://schemas.microsoft.com/office/powerpoint/2010/main" val="3873378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3374-C63C-86F4-F5E9-9E3B86EBF734}"/>
              </a:ext>
            </a:extLst>
          </p:cNvPr>
          <p:cNvSpPr>
            <a:spLocks noGrp="1"/>
          </p:cNvSpPr>
          <p:nvPr>
            <p:ph type="title"/>
          </p:nvPr>
        </p:nvSpPr>
        <p:spPr>
          <a:xfrm>
            <a:off x="0" y="0"/>
            <a:ext cx="6977063" cy="720725"/>
          </a:xfrm>
        </p:spPr>
        <p:txBody>
          <a:bodyPr/>
          <a:lstStyle/>
          <a:p>
            <a:r>
              <a:rPr lang="cy-GB" u="sng" dirty="0"/>
              <a:t>Cyfeirnodu ar gyfer cyflwyniad </a:t>
            </a:r>
          </a:p>
        </p:txBody>
      </p:sp>
      <p:sp>
        <p:nvSpPr>
          <p:cNvPr id="4" name="TextBox 3">
            <a:extLst>
              <a:ext uri="{FF2B5EF4-FFF2-40B4-BE49-F238E27FC236}">
                <a16:creationId xmlns:a16="http://schemas.microsoft.com/office/drawing/2014/main" id="{B6407C64-94EB-4EA4-9A6D-FF31390EE98F}"/>
              </a:ext>
            </a:extLst>
          </p:cNvPr>
          <p:cNvSpPr txBox="1"/>
          <p:nvPr/>
        </p:nvSpPr>
        <p:spPr>
          <a:xfrm>
            <a:off x="114300" y="720725"/>
            <a:ext cx="11972925" cy="6063198"/>
          </a:xfrm>
          <a:prstGeom prst="rect">
            <a:avLst/>
          </a:prstGeom>
          <a:noFill/>
        </p:spPr>
        <p:txBody>
          <a:bodyPr wrap="square" rtlCol="0">
            <a:spAutoFit/>
          </a:bodyPr>
          <a:lstStyle/>
          <a:p>
            <a:r>
              <a:rPr lang="en-GB" sz="1400" dirty="0">
                <a:solidFill>
                  <a:srgbClr val="0B463D"/>
                </a:solidFill>
              </a:rPr>
              <a:t>Barnardo's Cymru (2024) </a:t>
            </a:r>
            <a:r>
              <a:rPr lang="en-GB" sz="1400" i="1" dirty="0">
                <a:solidFill>
                  <a:srgbClr val="0B463D"/>
                </a:solidFill>
              </a:rPr>
              <a:t>healthy lifestyle for 4-8 years old . </a:t>
            </a:r>
            <a:r>
              <a:rPr lang="en-GB" sz="1400" dirty="0">
                <a:solidFill>
                  <a:srgbClr val="0B463D"/>
                </a:solidFill>
              </a:rPr>
              <a:t>Available at : </a:t>
            </a:r>
            <a:r>
              <a:rPr lang="en-GB" sz="1400" dirty="0">
                <a:solidFill>
                  <a:srgbClr val="0B463D"/>
                </a:solidFill>
                <a:hlinkClick r:id="rId2"/>
              </a:rPr>
              <a:t>https://families.barnardos.org.uk/4-8-years/healthy-lifestyles</a:t>
            </a:r>
            <a:r>
              <a:rPr lang="en-GB" sz="1400" dirty="0">
                <a:solidFill>
                  <a:srgbClr val="0B463D"/>
                </a:solidFill>
              </a:rPr>
              <a:t> (Accessed : 16 </a:t>
            </a:r>
            <a:r>
              <a:rPr lang="en-GB" sz="1400" dirty="0" err="1">
                <a:solidFill>
                  <a:srgbClr val="0B463D"/>
                </a:solidFill>
              </a:rPr>
              <a:t>Ionawr</a:t>
            </a:r>
            <a:r>
              <a:rPr lang="en-GB" sz="1400" dirty="0">
                <a:solidFill>
                  <a:srgbClr val="0B463D"/>
                </a:solidFill>
              </a:rPr>
              <a:t> 2025).</a:t>
            </a:r>
          </a:p>
          <a:p>
            <a:endParaRPr lang="en-GB" sz="1400" i="1" dirty="0">
              <a:solidFill>
                <a:srgbClr val="0B463D"/>
              </a:solidFill>
            </a:endParaRPr>
          </a:p>
          <a:p>
            <a:r>
              <a:rPr lang="en-GB" sz="1400" b="0" i="0" u="none" strike="noStrike" dirty="0">
                <a:solidFill>
                  <a:srgbClr val="000000"/>
                </a:solidFill>
                <a:effectLst/>
                <a:latin typeface="-webkit-standard"/>
              </a:rPr>
              <a:t>British Heart Foundation. (2024). Childhood obesity: A growing concern. Available at : </a:t>
            </a:r>
            <a:r>
              <a:rPr lang="en-GB" sz="1400" i="1" u="none" strike="noStrike" dirty="0">
                <a:solidFill>
                  <a:srgbClr val="0B463D"/>
                </a:solidFill>
                <a:effectLst/>
                <a:hlinkClick r:id="rId3"/>
              </a:rPr>
              <a:t>https://www.bhf.org.uk/informationsupport/risk-factors/obesity</a:t>
            </a:r>
            <a:r>
              <a:rPr lang="en-GB" sz="1400" i="1" u="none" strike="noStrike" dirty="0">
                <a:solidFill>
                  <a:srgbClr val="0B463D"/>
                </a:solidFill>
                <a:effectLst/>
              </a:rPr>
              <a:t> (</a:t>
            </a:r>
            <a:r>
              <a:rPr lang="en-GB" sz="1400" u="none" strike="noStrike" dirty="0">
                <a:solidFill>
                  <a:srgbClr val="0B463D"/>
                </a:solidFill>
                <a:effectLst/>
              </a:rPr>
              <a:t>Accessed 16 </a:t>
            </a:r>
            <a:r>
              <a:rPr lang="en-GB" sz="1400" u="none" strike="noStrike" dirty="0" err="1">
                <a:solidFill>
                  <a:srgbClr val="0B463D"/>
                </a:solidFill>
                <a:effectLst/>
              </a:rPr>
              <a:t>Ionawr</a:t>
            </a:r>
            <a:r>
              <a:rPr lang="en-GB" sz="1400" u="none" strike="noStrike" dirty="0">
                <a:solidFill>
                  <a:srgbClr val="0B463D"/>
                </a:solidFill>
                <a:effectLst/>
              </a:rPr>
              <a:t> 2025).</a:t>
            </a:r>
          </a:p>
          <a:p>
            <a:endParaRPr lang="en-GB" sz="1400" dirty="0">
              <a:solidFill>
                <a:srgbClr val="0B463D"/>
              </a:solidFill>
            </a:endParaRPr>
          </a:p>
          <a:p>
            <a:r>
              <a:rPr lang="en-GB" sz="1400" b="0" i="0" u="none" strike="noStrike" dirty="0">
                <a:solidFill>
                  <a:srgbClr val="000000"/>
                </a:solidFill>
                <a:effectLst/>
                <a:latin typeface="-webkit-standard"/>
              </a:rPr>
              <a:t>Elliott, S. &amp; Davis, J. (2020) </a:t>
            </a:r>
            <a:r>
              <a:rPr lang="en-GB" sz="1400" b="0" i="1" u="none" strike="noStrike" dirty="0">
                <a:solidFill>
                  <a:srgbClr val="000000"/>
                </a:solidFill>
                <a:effectLst/>
                <a:latin typeface="-webkit-standard"/>
              </a:rPr>
              <a:t>Applying Ecological Systems Theory to Health Interventions. </a:t>
            </a:r>
            <a:r>
              <a:rPr lang="en-GB" sz="1400" dirty="0">
                <a:solidFill>
                  <a:srgbClr val="000000"/>
                </a:solidFill>
                <a:latin typeface="-webkit-standard"/>
              </a:rPr>
              <a:t>Available at :  </a:t>
            </a:r>
            <a:r>
              <a:rPr lang="en-GB" sz="1400" dirty="0">
                <a:solidFill>
                  <a:srgbClr val="000000"/>
                </a:solidFill>
                <a:latin typeface="-webkit-standard"/>
                <a:hlinkClick r:id="rId4"/>
              </a:rPr>
              <a:t>https://link.springer.com/referenceworkentry/10.1007/978-3-319-67286-1_60</a:t>
            </a:r>
            <a:r>
              <a:rPr lang="en-GB" sz="1400" dirty="0">
                <a:solidFill>
                  <a:srgbClr val="000000"/>
                </a:solidFill>
                <a:latin typeface="-webkit-standard"/>
              </a:rPr>
              <a:t> (Accessed 16 </a:t>
            </a:r>
            <a:r>
              <a:rPr lang="en-GB" sz="1400" dirty="0" err="1">
                <a:solidFill>
                  <a:srgbClr val="000000"/>
                </a:solidFill>
                <a:latin typeface="-webkit-standard"/>
              </a:rPr>
              <a:t>Ionawr</a:t>
            </a:r>
            <a:r>
              <a:rPr lang="en-GB" sz="1400" dirty="0">
                <a:solidFill>
                  <a:srgbClr val="000000"/>
                </a:solidFill>
                <a:latin typeface="-webkit-standard"/>
              </a:rPr>
              <a:t> 2024).</a:t>
            </a:r>
            <a:endParaRPr lang="en-GB" sz="1400" i="1" u="none" strike="noStrike" dirty="0">
              <a:solidFill>
                <a:srgbClr val="0B463D"/>
              </a:solidFill>
              <a:effectLst/>
            </a:endParaRPr>
          </a:p>
          <a:p>
            <a:endParaRPr lang="en-GB" sz="1400" dirty="0">
              <a:solidFill>
                <a:srgbClr val="000000"/>
              </a:solidFill>
              <a:latin typeface="-webkit-standard"/>
            </a:endParaRPr>
          </a:p>
          <a:p>
            <a:r>
              <a:rPr lang="en-GB" sz="1400" b="0" i="0" u="none" strike="noStrike" dirty="0">
                <a:solidFill>
                  <a:srgbClr val="000000"/>
                </a:solidFill>
                <a:effectLst/>
                <a:latin typeface="-webkit-standard"/>
              </a:rPr>
              <a:t>NHS Wales. (2023). </a:t>
            </a:r>
            <a:r>
              <a:rPr lang="en-GB" sz="1400" i="1" dirty="0">
                <a:solidFill>
                  <a:srgbClr val="000000"/>
                </a:solidFill>
                <a:latin typeface="-webkit-standard"/>
              </a:rPr>
              <a:t>Advise for parents of overweight children .</a:t>
            </a:r>
            <a:r>
              <a:rPr lang="en-GB" sz="1400" dirty="0">
                <a:solidFill>
                  <a:srgbClr val="000000"/>
                </a:solidFill>
                <a:latin typeface="-webkit-standard"/>
              </a:rPr>
              <a:t> Available at :   </a:t>
            </a:r>
            <a:r>
              <a:rPr lang="en-GB" sz="1400" dirty="0">
                <a:solidFill>
                  <a:srgbClr val="000000"/>
                </a:solidFill>
                <a:latin typeface="-webkit-standard"/>
                <a:hlinkClick r:id="rId5"/>
              </a:rPr>
              <a:t>https://www.nhs.uk/live-well/healthy-weight/childrens-weight/advice-for-parents-overweight-children/</a:t>
            </a:r>
            <a:r>
              <a:rPr lang="en-GB" sz="1400" dirty="0">
                <a:solidFill>
                  <a:srgbClr val="000000"/>
                </a:solidFill>
                <a:latin typeface="-webkit-standard"/>
              </a:rPr>
              <a:t> (Accessed 13 </a:t>
            </a:r>
            <a:r>
              <a:rPr lang="en-GB" sz="1400" dirty="0" err="1">
                <a:solidFill>
                  <a:srgbClr val="000000"/>
                </a:solidFill>
                <a:latin typeface="-webkit-standard"/>
              </a:rPr>
              <a:t>Ionawr</a:t>
            </a:r>
            <a:r>
              <a:rPr lang="en-GB" sz="1400" dirty="0">
                <a:solidFill>
                  <a:srgbClr val="000000"/>
                </a:solidFill>
                <a:latin typeface="-webkit-standard"/>
              </a:rPr>
              <a:t> 2025).</a:t>
            </a:r>
          </a:p>
          <a:p>
            <a:endParaRPr lang="en-GB" sz="1400" dirty="0">
              <a:solidFill>
                <a:srgbClr val="000000"/>
              </a:solidFill>
              <a:latin typeface="-webkit-standard"/>
            </a:endParaRPr>
          </a:p>
          <a:p>
            <a:r>
              <a:rPr lang="en-GB" sz="1400" b="0" i="0" u="none" strike="noStrike" dirty="0">
                <a:solidFill>
                  <a:srgbClr val="000000"/>
                </a:solidFill>
                <a:effectLst/>
                <a:latin typeface="-webkit-standard"/>
              </a:rPr>
              <a:t>NHS Wales (2023). The</a:t>
            </a:r>
            <a:r>
              <a:rPr lang="en-GB" sz="1400" b="0" i="1" u="none" strike="noStrike" dirty="0">
                <a:solidFill>
                  <a:srgbClr val="000000"/>
                </a:solidFill>
                <a:effectLst/>
                <a:latin typeface="-webkit-standard"/>
              </a:rPr>
              <a:t> Impact of Obesity on Children's Health. </a:t>
            </a:r>
            <a:r>
              <a:rPr lang="en-GB" sz="1400" b="0" u="none" strike="noStrike" dirty="0">
                <a:solidFill>
                  <a:srgbClr val="000000"/>
                </a:solidFill>
                <a:effectLst/>
                <a:latin typeface="-webkit-standard"/>
              </a:rPr>
              <a:t>Available at : </a:t>
            </a:r>
            <a:r>
              <a:rPr lang="en-GB" sz="1400" b="0" u="none" strike="noStrike" dirty="0">
                <a:solidFill>
                  <a:srgbClr val="000000"/>
                </a:solidFill>
                <a:effectLst/>
                <a:latin typeface="-webkit-standard"/>
                <a:hlinkClick r:id="rId6"/>
              </a:rPr>
              <a:t>https://www.gov.wales/healthy-weight-healthy-wales-obesity-strategy</a:t>
            </a:r>
            <a:r>
              <a:rPr lang="en-GB" sz="1400" b="0" u="none" strike="noStrike" dirty="0">
                <a:solidFill>
                  <a:srgbClr val="000000"/>
                </a:solidFill>
                <a:effectLst/>
                <a:latin typeface="-webkit-standard"/>
              </a:rPr>
              <a:t> (Accessed 16 </a:t>
            </a:r>
            <a:r>
              <a:rPr lang="en-GB" sz="1400" b="0" u="none" strike="noStrike" dirty="0" err="1">
                <a:solidFill>
                  <a:srgbClr val="000000"/>
                </a:solidFill>
                <a:effectLst/>
                <a:latin typeface="-webkit-standard"/>
              </a:rPr>
              <a:t>Ionawr</a:t>
            </a:r>
            <a:r>
              <a:rPr lang="en-GB" sz="1400" b="0" u="none" strike="noStrike" dirty="0">
                <a:solidFill>
                  <a:srgbClr val="000000"/>
                </a:solidFill>
                <a:effectLst/>
                <a:latin typeface="-webkit-standard"/>
              </a:rPr>
              <a:t> 2025).</a:t>
            </a:r>
            <a:endParaRPr lang="en-GB" sz="1400" i="1" dirty="0">
              <a:solidFill>
                <a:srgbClr val="000000"/>
              </a:solidFill>
              <a:latin typeface="-webkit-standard"/>
            </a:endParaRPr>
          </a:p>
          <a:p>
            <a:endParaRPr lang="en-GB" sz="1400" dirty="0">
              <a:solidFill>
                <a:srgbClr val="000000"/>
              </a:solidFill>
              <a:latin typeface="-webkit-standard"/>
            </a:endParaRPr>
          </a:p>
          <a:p>
            <a:r>
              <a:rPr lang="en-GB" sz="1400" dirty="0">
                <a:solidFill>
                  <a:srgbClr val="000000"/>
                </a:solidFill>
                <a:latin typeface="-webkit-standard"/>
              </a:rPr>
              <a:t>Public Health Wales (2023) </a:t>
            </a:r>
            <a:r>
              <a:rPr lang="en-GB" sz="1400" i="1" dirty="0">
                <a:solidFill>
                  <a:srgbClr val="000000"/>
                </a:solidFill>
                <a:latin typeface="-webkit-standard"/>
              </a:rPr>
              <a:t>overweight and obesity .</a:t>
            </a:r>
            <a:r>
              <a:rPr lang="en-GB" sz="1400" dirty="0">
                <a:solidFill>
                  <a:srgbClr val="000000"/>
                </a:solidFill>
                <a:latin typeface="-webkit-standard"/>
              </a:rPr>
              <a:t> Available at : </a:t>
            </a:r>
            <a:r>
              <a:rPr lang="en-GB" sz="1400" dirty="0">
                <a:solidFill>
                  <a:srgbClr val="000000"/>
                </a:solidFill>
                <a:latin typeface="-webkit-standard"/>
                <a:hlinkClick r:id="rId7"/>
              </a:rPr>
              <a:t>https://phw.nhs.wales/topics/overweight-and-obesity/</a:t>
            </a:r>
            <a:r>
              <a:rPr lang="en-GB" sz="1400" dirty="0">
                <a:solidFill>
                  <a:srgbClr val="000000"/>
                </a:solidFill>
                <a:latin typeface="-webkit-standard"/>
              </a:rPr>
              <a:t> (Accessed 13 </a:t>
            </a:r>
            <a:r>
              <a:rPr lang="en-GB" sz="1400" dirty="0" err="1">
                <a:solidFill>
                  <a:srgbClr val="000000"/>
                </a:solidFill>
                <a:latin typeface="-webkit-standard"/>
              </a:rPr>
              <a:t>Ionawr</a:t>
            </a:r>
            <a:r>
              <a:rPr lang="en-GB" sz="1400" dirty="0">
                <a:solidFill>
                  <a:srgbClr val="000000"/>
                </a:solidFill>
                <a:latin typeface="-webkit-standard"/>
              </a:rPr>
              <a:t> 2025).</a:t>
            </a:r>
          </a:p>
          <a:p>
            <a:endParaRPr lang="en-GB" sz="1400" dirty="0">
              <a:solidFill>
                <a:srgbClr val="000000"/>
              </a:solidFill>
              <a:latin typeface="-webkit-standard"/>
            </a:endParaRPr>
          </a:p>
          <a:p>
            <a:r>
              <a:rPr lang="en-GB" sz="1400" dirty="0">
                <a:solidFill>
                  <a:srgbClr val="000000"/>
                </a:solidFill>
                <a:latin typeface="-webkit-standard"/>
              </a:rPr>
              <a:t>Public Health Wales (2023) </a:t>
            </a:r>
            <a:r>
              <a:rPr lang="en-GB" sz="1400" i="1" u="none" strike="noStrike" dirty="0">
                <a:solidFill>
                  <a:srgbClr val="454545"/>
                </a:solidFill>
                <a:effectLst/>
              </a:rPr>
              <a:t>Welsh Network of Healthy School Schemes. </a:t>
            </a:r>
            <a:r>
              <a:rPr lang="en-GB" sz="1400" u="none" strike="noStrike" dirty="0">
                <a:solidFill>
                  <a:srgbClr val="454545"/>
                </a:solidFill>
                <a:effectLst/>
              </a:rPr>
              <a:t>Available at : </a:t>
            </a:r>
            <a:r>
              <a:rPr lang="en-GB" sz="1400" u="none" strike="noStrike" dirty="0">
                <a:solidFill>
                  <a:srgbClr val="454545"/>
                </a:solidFill>
                <a:effectLst/>
                <a:hlinkClick r:id="rId8"/>
              </a:rPr>
              <a:t>https://phw.nhs.wales/services-and-teams/welsh-network-of-healthy-school-schemes/</a:t>
            </a:r>
            <a:r>
              <a:rPr lang="en-GB" sz="1400" u="none" strike="noStrike" dirty="0">
                <a:solidFill>
                  <a:srgbClr val="454545"/>
                </a:solidFill>
                <a:effectLst/>
              </a:rPr>
              <a:t> (Accessed 16 </a:t>
            </a:r>
            <a:r>
              <a:rPr lang="en-GB" sz="1400" u="none" strike="noStrike" dirty="0" err="1">
                <a:solidFill>
                  <a:srgbClr val="454545"/>
                </a:solidFill>
                <a:effectLst/>
              </a:rPr>
              <a:t>Ionawr</a:t>
            </a:r>
            <a:r>
              <a:rPr lang="en-GB" sz="1400" u="none" strike="noStrike" dirty="0">
                <a:solidFill>
                  <a:srgbClr val="454545"/>
                </a:solidFill>
                <a:effectLst/>
              </a:rPr>
              <a:t> 2025).</a:t>
            </a:r>
            <a:endParaRPr lang="en-GB" sz="1400" i="1" u="none" strike="noStrike" dirty="0">
              <a:solidFill>
                <a:srgbClr val="454545"/>
              </a:solidFill>
              <a:effectLst/>
            </a:endParaRPr>
          </a:p>
          <a:p>
            <a:endParaRPr lang="en-GB" sz="1400" i="1" dirty="0">
              <a:solidFill>
                <a:srgbClr val="142E4B"/>
              </a:solidFill>
              <a:latin typeface="Cabin"/>
            </a:endParaRPr>
          </a:p>
          <a:p>
            <a:r>
              <a:rPr lang="en-GB" sz="1400" dirty="0">
                <a:solidFill>
                  <a:srgbClr val="142E4B"/>
                </a:solidFill>
              </a:rPr>
              <a:t>Royal </a:t>
            </a:r>
            <a:r>
              <a:rPr lang="cy-GB" sz="1400" kern="0" dirty="0">
                <a:solidFill>
                  <a:srgbClr val="000000"/>
                </a:solidFill>
                <a:effectLst/>
                <a:ea typeface="Times New Roman" panose="02020603050405020304" pitchFamily="18" charset="0"/>
                <a:cs typeface="Courier New" panose="02070309020205020404" pitchFamily="49" charset="0"/>
              </a:rPr>
              <a:t>College of Paediatrics and Child Health (2024)  </a:t>
            </a:r>
            <a:r>
              <a:rPr lang="cy-GB" sz="1400" i="1" kern="0" dirty="0">
                <a:solidFill>
                  <a:srgbClr val="000000"/>
                </a:solidFill>
                <a:effectLst/>
                <a:ea typeface="Times New Roman" panose="02020603050405020304" pitchFamily="18" charset="0"/>
                <a:cs typeface="Courier New" panose="02070309020205020404" pitchFamily="49" charset="0"/>
              </a:rPr>
              <a:t>nutrition and obesity . </a:t>
            </a:r>
            <a:r>
              <a:rPr lang="cy-GB" sz="1400" i="1" kern="0" dirty="0">
                <a:solidFill>
                  <a:srgbClr val="000000"/>
                </a:solidFill>
                <a:ea typeface="Times New Roman" panose="02020603050405020304" pitchFamily="18" charset="0"/>
                <a:cs typeface="Courier New" panose="02070309020205020404" pitchFamily="49" charset="0"/>
              </a:rPr>
              <a:t>Available at : </a:t>
            </a:r>
            <a:r>
              <a:rPr lang="cy-GB" sz="1400" i="1" kern="0" dirty="0">
                <a:solidFill>
                  <a:srgbClr val="000000"/>
                </a:solidFill>
                <a:ea typeface="Times New Roman" panose="02020603050405020304" pitchFamily="18" charset="0"/>
                <a:cs typeface="Courier New" panose="02070309020205020404" pitchFamily="49" charset="0"/>
                <a:hlinkClick r:id="rId9"/>
              </a:rPr>
              <a:t>https://www.rcpch.ac.uk/key-topics/nutrition-obesity</a:t>
            </a:r>
            <a:r>
              <a:rPr lang="cy-GB" sz="1400" i="1" kern="0" dirty="0">
                <a:solidFill>
                  <a:srgbClr val="000000"/>
                </a:solidFill>
                <a:ea typeface="Times New Roman" panose="02020603050405020304" pitchFamily="18" charset="0"/>
                <a:cs typeface="Courier New" panose="02070309020205020404" pitchFamily="49" charset="0"/>
              </a:rPr>
              <a:t> (</a:t>
            </a:r>
            <a:r>
              <a:rPr lang="cy-GB" sz="1400" kern="0" dirty="0">
                <a:solidFill>
                  <a:srgbClr val="000000"/>
                </a:solidFill>
                <a:ea typeface="Times New Roman" panose="02020603050405020304" pitchFamily="18" charset="0"/>
                <a:cs typeface="Courier New" panose="02070309020205020404" pitchFamily="49" charset="0"/>
              </a:rPr>
              <a:t>Accessed 14 Ionawr 2025</a:t>
            </a:r>
            <a:r>
              <a:rPr lang="cy-GB" sz="1400" i="1" kern="0" dirty="0">
                <a:solidFill>
                  <a:srgbClr val="000000"/>
                </a:solidFill>
                <a:ea typeface="Times New Roman" panose="02020603050405020304" pitchFamily="18" charset="0"/>
                <a:cs typeface="Courier New" panose="02070309020205020404" pitchFamily="49" charset="0"/>
              </a:rPr>
              <a:t>).</a:t>
            </a:r>
          </a:p>
          <a:p>
            <a:endParaRPr lang="cy-GB" sz="1400" b="0" i="1" u="none" strike="noStrike" kern="0" dirty="0">
              <a:solidFill>
                <a:srgbClr val="000000"/>
              </a:solidFill>
              <a:effectLst/>
              <a:cs typeface="Courier New" panose="02070309020205020404" pitchFamily="49" charset="0"/>
            </a:endParaRPr>
          </a:p>
          <a:p>
            <a:r>
              <a:rPr lang="en-GB" sz="1400" b="0" i="0" u="none" strike="noStrike" dirty="0">
                <a:solidFill>
                  <a:srgbClr val="000000"/>
                </a:solidFill>
                <a:effectLst/>
                <a:latin typeface="-webkit-standard"/>
              </a:rPr>
              <a:t>Saunders, T. et al. (2019). "Sedentary </a:t>
            </a:r>
            <a:r>
              <a:rPr lang="en-GB" sz="1400" b="0" i="0" u="none" strike="noStrike" dirty="0" err="1">
                <a:solidFill>
                  <a:srgbClr val="000000"/>
                </a:solidFill>
                <a:effectLst/>
                <a:latin typeface="-webkit-standard"/>
              </a:rPr>
              <a:t>Behavior</a:t>
            </a:r>
            <a:r>
              <a:rPr lang="en-GB" sz="1400" b="0" i="0" u="none" strike="noStrike" dirty="0">
                <a:solidFill>
                  <a:srgbClr val="000000"/>
                </a:solidFill>
                <a:effectLst/>
                <a:latin typeface="-webkit-standard"/>
              </a:rPr>
              <a:t> and Its Impact on Childhood Obesity." </a:t>
            </a:r>
            <a:endParaRPr lang="en-GB" sz="1400" b="0" u="none" strike="noStrike" dirty="0">
              <a:solidFill>
                <a:srgbClr val="142E4B"/>
              </a:solidFill>
              <a:effectLst/>
            </a:endParaRPr>
          </a:p>
          <a:p>
            <a:endParaRPr lang="en-GB" sz="1400" dirty="0">
              <a:solidFill>
                <a:srgbClr val="000000"/>
              </a:solidFill>
              <a:latin typeface="-webkit-standard"/>
            </a:endParaRPr>
          </a:p>
          <a:p>
            <a:r>
              <a:rPr lang="en-GB" sz="1400" dirty="0">
                <a:solidFill>
                  <a:srgbClr val="000000"/>
                </a:solidFill>
                <a:latin typeface="-webkit-standard"/>
              </a:rPr>
              <a:t>World health organization (2025) </a:t>
            </a:r>
            <a:r>
              <a:rPr lang="en-GB" sz="1400" i="1" dirty="0">
                <a:solidFill>
                  <a:srgbClr val="000000"/>
                </a:solidFill>
                <a:latin typeface="-webkit-standard"/>
              </a:rPr>
              <a:t>Obesity . </a:t>
            </a:r>
            <a:r>
              <a:rPr lang="en-GB" sz="1400" dirty="0" err="1">
                <a:solidFill>
                  <a:srgbClr val="000000"/>
                </a:solidFill>
                <a:latin typeface="-webkit-standard"/>
              </a:rPr>
              <a:t>Avaialble</a:t>
            </a:r>
            <a:r>
              <a:rPr lang="en-GB" sz="1400" dirty="0">
                <a:solidFill>
                  <a:srgbClr val="000000"/>
                </a:solidFill>
                <a:latin typeface="-webkit-standard"/>
              </a:rPr>
              <a:t> at : </a:t>
            </a:r>
            <a:r>
              <a:rPr lang="en-GB" sz="1400" dirty="0">
                <a:solidFill>
                  <a:srgbClr val="000000"/>
                </a:solidFill>
                <a:latin typeface="-webkit-standard"/>
                <a:hlinkClick r:id="rId10"/>
              </a:rPr>
              <a:t>https://www.who.int/health-topics/obesity#tab=tab_1</a:t>
            </a:r>
            <a:r>
              <a:rPr lang="en-GB" sz="1400" dirty="0">
                <a:solidFill>
                  <a:srgbClr val="000000"/>
                </a:solidFill>
                <a:latin typeface="-webkit-standard"/>
              </a:rPr>
              <a:t> (Accessed 13 </a:t>
            </a:r>
            <a:r>
              <a:rPr lang="en-GB" sz="1400" dirty="0" err="1">
                <a:solidFill>
                  <a:srgbClr val="000000"/>
                </a:solidFill>
                <a:latin typeface="-webkit-standard"/>
              </a:rPr>
              <a:t>Ionawr</a:t>
            </a:r>
            <a:r>
              <a:rPr lang="en-GB" sz="1400" dirty="0">
                <a:solidFill>
                  <a:srgbClr val="000000"/>
                </a:solidFill>
                <a:latin typeface="-webkit-standard"/>
              </a:rPr>
              <a:t> 2025).</a:t>
            </a:r>
          </a:p>
          <a:p>
            <a:endParaRPr lang="en-GB" sz="1200" dirty="0">
              <a:solidFill>
                <a:srgbClr val="000000"/>
              </a:solidFill>
              <a:latin typeface="-webkit-standard"/>
            </a:endParaRPr>
          </a:p>
          <a:p>
            <a:endParaRPr lang="cy-GB" sz="1200" dirty="0"/>
          </a:p>
        </p:txBody>
      </p:sp>
    </p:spTree>
    <p:extLst>
      <p:ext uri="{BB962C8B-B14F-4D97-AF65-F5344CB8AC3E}">
        <p14:creationId xmlns:p14="http://schemas.microsoft.com/office/powerpoint/2010/main" val="17094624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8479</TotalTime>
  <Words>6311</Words>
  <Application>Microsoft Macintosh PowerPoint</Application>
  <PresentationFormat>Widescreen</PresentationFormat>
  <Paragraphs>155</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-webkit-standard</vt:lpstr>
      <vt:lpstr>Aptos</vt:lpstr>
      <vt:lpstr>Aptos Display</vt:lpstr>
      <vt:lpstr>Arial</vt:lpstr>
      <vt:lpstr>Cabin</vt:lpstr>
      <vt:lpstr>Courier New</vt:lpstr>
      <vt:lpstr>Times New Roman</vt:lpstr>
      <vt:lpstr>Office Theme</vt:lpstr>
      <vt:lpstr>Lles,Gofal a ffyrdd o fyw </vt:lpstr>
      <vt:lpstr>PowerPoint Presentation</vt:lpstr>
      <vt:lpstr>PowerPoint Presentation</vt:lpstr>
      <vt:lpstr>PowerPoint Presentation</vt:lpstr>
      <vt:lpstr>PowerPoint Presentation</vt:lpstr>
      <vt:lpstr>Cyfeirnodu </vt:lpstr>
      <vt:lpstr>Cyfeirnodu </vt:lpstr>
      <vt:lpstr>Cyfeirnodu </vt:lpstr>
      <vt:lpstr>             Gordewdra   Prynhawn Da , Fy enw i yw Phoebe Davies ac mae rhif myfyrwr i yw 2305895. Heddiw, byddaf yn trafod mater dybryd sy’n effeithio ar fywydau miliynau o blant ledled y byd—gordewdra plentyndod.  Mae gordewdra ymhlith plant yn bryder iechyd cyhoeddus sylweddol a chynyddol ledled y byd. Yn ôl World Health Organization (2022), diffinnir gordewdra ymhlith plant fel bod â chrynhoad gormodol o fraster sy’n peri risg i iechyd. Mae’r Centers for disease control and prevention (2023) yn nodi bod plentyn yn cael ei ystyried yn ordew os yw Mynegai Màs y Corff (BMI) ar neu’n uwch na’r 95ain canradd ar gyfer ei oedran a’i ryw. Nid mater cosmetig yn unig yw gordewdra ymhlith plant; mae’n gyflwr cymhleth sy’n cael ei ddylanwadu gan ffactorau amrywiol, gan gynnwys geneteg, arferion dietegol, gweithgaredd corfforol, a dylanwadau amgylcheddol (Public health Wales,2021). Mae plentyndod cynnar yn gyfnod hollbwysig ar gyfer sefydlu arferion bwyta'n iach ac ymarfer corff, gan fod y sylfaen a osodwyd yn ystod y blynyddoedd hyn yn aml yn parhau i fod yn oedolyn. Gall gordewdra ymhlith plant hefyd arwain at hunan-barch gwael ac iselder. Mae World Health Orgaanization (2022) yn nodi bod ffyrdd modern o fyw yn aml yn cyfyngu ar gyfleoedd ar gyfer gweithgaredd corfforol, gyda phlant yn treulio mwy o amser ar sgriniau a llai o amser yn chwarae yn yr awyr agored, gan waethygu'r broblem.Maes hollbwysig arall yw gweithgaredd corfforol, ond yn hytrach na chanolbwyntio ar weithgareddau strwythuredig fel chwaraeon yn unig, dylem hyrwyddo cyfleoedd symud bob dydd. Mae hyn yn cynnwys cerdded neu feicio i'r ysgol, chwarae rhydd yn yr awyr agored, a lleihau amser sgrin eisteddog. I blant, mae gordewdra yn fwy na magu pwysau yn unig - gall effeithio ar eu datblygiad a'u lles cyffredinol, gyda chanlyniadau sy'n ymestyn i'w hiechyd cymdeithasol, emosiynol a chorfforol. Mae deall yr achosion sylfaenol, yr arwyddocâd, a'r strategaethau i fynd i'r afael â'r mater hwn yn hanfodol er mwyn i ymarferwyr, rhieni, a llunwyr polisi greu amgylcheddau iachach i blant. Fodd bynnag, mae nifer cynyddol o blant yn cael eu dosbarthu i fod dros bwysau neu'n ordew cyn iddynt hyd yn oed ddechrau'r ysgol.  Yn ddiddorol, mae ymchwil gan Saunders et al. (2019) yn amlygu bod plant sy’n treulio mwy na dwy awr y dydd ar sgriniau mewn mwy o berygl o ddatblygu problemau iechyd sy’n gysylltiedig â phwysau o gymharu â’r rhai sy’n cydbwyso amser sgrin â chwarae yn yr awyr agored. Mae'r newid hwn mewn ffordd o fyw nid yn unig yn effeithio ar eu hiechyd corfforol ond hefyd yn cyfyngu ar gyfleoedd i ryngweithio'n gymdeithasol a datblygu sgiliau echddygol, sydd ill dau yn hollbwysig yn ystod plentyndod cynnar.  Mae gordewdra mewn plant yn effeithio'n sylweddol ar eu hiechyd corfforol, meddyliol a chymdeithasol. Yn gorfforol, mae plant sy’n ordew mewn mwy o berygl o ddatblygu cyflyrau cronig fel diabetes math 2, gorbwysedd, a chlefyd y galon yn ifanc (NHS Cymru, 2022). Roedd y cyflyrau hyn unwaith yn cael eu hystyried yn glefydau oedolion, ond mae cyfraddau gordewdra cynyddol ymhlith plant wedi newid y duedd hon .Ar ben hynny, gall gordewdra wanhau system imiwnedd plentyn ac arwain at broblemau ar y cyd oherwydd y pwysau ychwanegol ar eu hesgyrn a’u cyhyrau sy’n datblygu (British Heart Foundation, 2024).O ran iechyd meddwl, mae gordewdra yn aml yn arwain at hunan-barch isel, pryder ac iselder.  Gal plant sy’n ordew yn fwy tebygol o wynebu bwlio a stigma cymdeithasol, a all arwain at deimladau o unigedd ac anhawster ffurfio perthynas. Yn gymdeithasol, gall gordewdra ymhlith plant arwain at heriau wrth gymryd rhan mewn gweithgareddau grŵp, a allai lesteirio datblygiad emosiynol a chymdeithasol (Iechyd Cyhoeddus Cymru, 2021). Mae baich economaidd gordewdra ymhlith plant yn ffactor arall, gyda chostau gofal iechyd yn codi o ganlyniad i drin salwch sy'n gysylltiedig â gordewdra. At ei gilydd, mae gordewdra ymhlith plant yn creu cylch o iechyd gwael, lles llai, a straen economaidd, gan amlygu’r angen dybryd am ymyrraeth yn ifanc.  Mae cyfoeth o ymchwil yn cefnogi arwyddocâd mynd i'r afael â gordewdra ymhlith plant a'i effeithiau. Er enghraifft, mae’r college of paediatrics and child health (2024) yn pwysleisio bod gordewdra ymhlith plant yn flaenoriaeth allweddol o ran iechyd y cyhoedd, gan mai dyma un o’r achosion mwyaf ataliadwy o faterion iechyd hirdymor. Yn yr un modd, mae Iechyd Cyhoeddus Cymru (2022) yn cyfeirio at ffactorau economaidd-gymdeithasol, megis ansicrwydd bwyd a mynediad cyfyngedig i fannau chwarae diogel, fel cyfranwyr hollbwysig at gyfraddau gordewdra ymhlith plant.                </vt:lpstr>
      <vt:lpstr>PowerPoint Presentation</vt:lpstr>
      <vt:lpstr>PowerPoint Presentation</vt:lpstr>
      <vt:lpstr>Cyfeirnodu ar gyfer cyflwyniad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Phoebe Davies (2305895)</dc:creator>
  <cp:keywords/>
  <dc:description/>
  <cp:lastModifiedBy>Phoebe Davies (2305895)</cp:lastModifiedBy>
  <cp:revision>1</cp:revision>
  <dcterms:created xsi:type="dcterms:W3CDTF">2024-12-05T17:27:00Z</dcterms:created>
  <dcterms:modified xsi:type="dcterms:W3CDTF">2025-01-16T21:50:40Z</dcterms:modified>
  <cp:category/>
</cp:coreProperties>
</file>