
<file path=[Content_Types].xml><?xml version="1.0" encoding="utf-8"?>
<Types xmlns="http://schemas.openxmlformats.org/package/2006/content-types">
  <Default Extension="rels" ContentType="application/vnd.openxmlformats-package.relationships+xml"/>
  <Default Extension="xml" ContentType="application/xml"/>
  <Default Extension="tiff" ContentType="image/tif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38" r:id="rId1"/>
  </p:sldMasterIdLst>
  <p:notesMasterIdLst>
    <p:notesMasterId r:id="rId28"/>
  </p:notesMasterIdLst>
  <p:sldIdLst>
    <p:sldId id="256" r:id="rId2"/>
    <p:sldId id="293" r:id="rId3"/>
    <p:sldId id="260" r:id="rId4"/>
    <p:sldId id="294" r:id="rId5"/>
    <p:sldId id="286" r:id="rId6"/>
    <p:sldId id="296" r:id="rId7"/>
    <p:sldId id="297" r:id="rId8"/>
    <p:sldId id="298" r:id="rId9"/>
    <p:sldId id="295" r:id="rId10"/>
    <p:sldId id="306" r:id="rId11"/>
    <p:sldId id="307" r:id="rId12"/>
    <p:sldId id="287" r:id="rId13"/>
    <p:sldId id="300" r:id="rId14"/>
    <p:sldId id="299" r:id="rId15"/>
    <p:sldId id="301" r:id="rId16"/>
    <p:sldId id="302" r:id="rId17"/>
    <p:sldId id="311" r:id="rId18"/>
    <p:sldId id="305" r:id="rId19"/>
    <p:sldId id="308" r:id="rId20"/>
    <p:sldId id="312" r:id="rId21"/>
    <p:sldId id="309" r:id="rId22"/>
    <p:sldId id="310" r:id="rId23"/>
    <p:sldId id="313" r:id="rId24"/>
    <p:sldId id="315" r:id="rId25"/>
    <p:sldId id="304" r:id="rId26"/>
    <p:sldId id="314" r:id="rId2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376"/>
    <p:restoredTop sz="86420"/>
  </p:normalViewPr>
  <p:slideViewPr>
    <p:cSldViewPr snapToGrid="0" snapToObjects="1">
      <p:cViewPr varScale="1">
        <p:scale>
          <a:sx n="48" d="100"/>
          <a:sy n="48" d="100"/>
        </p:scale>
        <p:origin x="864" y="31"/>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7985C84-E047-6541-9D5F-448535BA0B96}" type="datetimeFigureOut">
              <a:rPr lang="en-US" smtClean="0"/>
              <a:t>1/22/2020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9C1771B-E51B-2349-8099-26208DD689BE}" type="slidenum">
              <a:rPr lang="en-US" smtClean="0"/>
              <a:t>‹#›</a:t>
            </a:fld>
            <a:endParaRPr lang="en-US"/>
          </a:p>
        </p:txBody>
      </p:sp>
    </p:spTree>
    <p:extLst>
      <p:ext uri="{BB962C8B-B14F-4D97-AF65-F5344CB8AC3E}">
        <p14:creationId xmlns:p14="http://schemas.microsoft.com/office/powerpoint/2010/main" val="6929778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9C1771B-E51B-2349-8099-26208DD689BE}" type="slidenum">
              <a:rPr lang="en-US" smtClean="0"/>
              <a:t>1</a:t>
            </a:fld>
            <a:endParaRPr lang="en-US"/>
          </a:p>
        </p:txBody>
      </p:sp>
    </p:spTree>
    <p:extLst>
      <p:ext uri="{BB962C8B-B14F-4D97-AF65-F5344CB8AC3E}">
        <p14:creationId xmlns:p14="http://schemas.microsoft.com/office/powerpoint/2010/main" val="15089249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0F7BE9B8-D168-8D4C-AD53-6DAAABC9D6C4}" type="datetimeFigureOut">
              <a:rPr lang="en-US" smtClean="0"/>
              <a:t>1/22/2020</a:t>
            </a:fld>
            <a:endParaRPr lang="en-US"/>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US"/>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E49CA2CD-19C0-864C-BCE0-D91BC0A0DEED}" type="slidenum">
              <a:rPr lang="en-US" smtClean="0"/>
              <a:t>‹#›</a:t>
            </a:fld>
            <a:endParaRPr lang="en-US"/>
          </a:p>
        </p:txBody>
      </p:sp>
    </p:spTree>
    <p:extLst>
      <p:ext uri="{BB962C8B-B14F-4D97-AF65-F5344CB8AC3E}">
        <p14:creationId xmlns:p14="http://schemas.microsoft.com/office/powerpoint/2010/main" val="33531963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F7BE9B8-D168-8D4C-AD53-6DAAABC9D6C4}" type="datetimeFigureOut">
              <a:rPr lang="en-US" smtClean="0"/>
              <a:t>1/22/2020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558300" y="5956137"/>
            <a:ext cx="1052508" cy="365125"/>
          </a:xfrm>
        </p:spPr>
        <p:txBody>
          <a:bodyPr/>
          <a:lstStyle/>
          <a:p>
            <a:fld id="{E49CA2CD-19C0-864C-BCE0-D91BC0A0DEED}" type="slidenum">
              <a:rPr lang="en-US" smtClean="0"/>
              <a:t>‹#›</a:t>
            </a:fld>
            <a:endParaRPr lang="en-US"/>
          </a:p>
        </p:txBody>
      </p:sp>
    </p:spTree>
    <p:extLst>
      <p:ext uri="{BB962C8B-B14F-4D97-AF65-F5344CB8AC3E}">
        <p14:creationId xmlns:p14="http://schemas.microsoft.com/office/powerpoint/2010/main" val="1211216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0F7BE9B8-D168-8D4C-AD53-6DAAABC9D6C4}" type="datetimeFigureOut">
              <a:rPr lang="en-US" smtClean="0"/>
              <a:t>1/22/2020</a:t>
            </a:fld>
            <a:endParaRPr lang="en-US"/>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US"/>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E49CA2CD-19C0-864C-BCE0-D91BC0A0DEED}" type="slidenum">
              <a:rPr lang="en-US" smtClean="0"/>
              <a:t>‹#›</a:t>
            </a:fld>
            <a:endParaRPr lang="en-US"/>
          </a:p>
        </p:txBody>
      </p:sp>
    </p:spTree>
    <p:extLst>
      <p:ext uri="{BB962C8B-B14F-4D97-AF65-F5344CB8AC3E}">
        <p14:creationId xmlns:p14="http://schemas.microsoft.com/office/powerpoint/2010/main" val="38746176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F7BE9B8-D168-8D4C-AD53-6DAAABC9D6C4}" type="datetimeFigureOut">
              <a:rPr lang="en-US" smtClean="0"/>
              <a:t>1/22/2020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49CA2CD-19C0-864C-BCE0-D91BC0A0DEED}" type="slidenum">
              <a:rPr lang="en-US" smtClean="0"/>
              <a:t>‹#›</a:t>
            </a:fld>
            <a:endParaRPr lang="en-US"/>
          </a:p>
        </p:txBody>
      </p:sp>
    </p:spTree>
    <p:extLst>
      <p:ext uri="{BB962C8B-B14F-4D97-AF65-F5344CB8AC3E}">
        <p14:creationId xmlns:p14="http://schemas.microsoft.com/office/powerpoint/2010/main" val="37683909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F7BE9B8-D168-8D4C-AD53-6DAAABC9D6C4}" type="datetimeFigureOut">
              <a:rPr lang="en-US" smtClean="0"/>
              <a:t>1/22/2020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49CA2CD-19C0-864C-BCE0-D91BC0A0DEED}" type="slidenum">
              <a:rPr lang="en-US" smtClean="0"/>
              <a:t>‹#›</a:t>
            </a:fld>
            <a:endParaRPr lang="en-US"/>
          </a:p>
        </p:txBody>
      </p:sp>
    </p:spTree>
    <p:extLst>
      <p:ext uri="{BB962C8B-B14F-4D97-AF65-F5344CB8AC3E}">
        <p14:creationId xmlns:p14="http://schemas.microsoft.com/office/powerpoint/2010/main" val="7246804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F7BE9B8-D168-8D4C-AD53-6DAAABC9D6C4}" type="datetimeFigureOut">
              <a:rPr lang="en-US" smtClean="0"/>
              <a:t>1/22/2020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49CA2CD-19C0-864C-BCE0-D91BC0A0DEED}" type="slidenum">
              <a:rPr lang="en-US" smtClean="0"/>
              <a:t>‹#›</a:t>
            </a:fld>
            <a:endParaRPr lang="en-US"/>
          </a:p>
        </p:txBody>
      </p:sp>
    </p:spTree>
    <p:extLst>
      <p:ext uri="{BB962C8B-B14F-4D97-AF65-F5344CB8AC3E}">
        <p14:creationId xmlns:p14="http://schemas.microsoft.com/office/powerpoint/2010/main" val="8362309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F7BE9B8-D168-8D4C-AD53-6DAAABC9D6C4}" type="datetimeFigureOut">
              <a:rPr lang="en-US" smtClean="0"/>
              <a:t>1/22/2020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49CA2CD-19C0-864C-BCE0-D91BC0A0DEED}" type="slidenum">
              <a:rPr lang="en-US" smtClean="0"/>
              <a:t>‹#›</a:t>
            </a:fld>
            <a:endParaRPr lang="en-US"/>
          </a:p>
        </p:txBody>
      </p:sp>
    </p:spTree>
    <p:extLst>
      <p:ext uri="{BB962C8B-B14F-4D97-AF65-F5344CB8AC3E}">
        <p14:creationId xmlns:p14="http://schemas.microsoft.com/office/powerpoint/2010/main" val="2513364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US"/>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0F7BE9B8-D168-8D4C-AD53-6DAAABC9D6C4}" type="datetimeFigureOut">
              <a:rPr lang="en-US" smtClean="0"/>
              <a:t>1/22/2020</a:t>
            </a:fld>
            <a:endParaRPr lang="en-US"/>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E49CA2CD-19C0-864C-BCE0-D91BC0A0DEED}" type="slidenum">
              <a:rPr lang="en-US" smtClean="0"/>
              <a:t>‹#›</a:t>
            </a:fld>
            <a:endParaRPr lang="en-US"/>
          </a:p>
        </p:txBody>
      </p:sp>
    </p:spTree>
    <p:extLst>
      <p:ext uri="{BB962C8B-B14F-4D97-AF65-F5344CB8AC3E}">
        <p14:creationId xmlns:p14="http://schemas.microsoft.com/office/powerpoint/2010/main" val="30858204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0F7BE9B8-D168-8D4C-AD53-6DAAABC9D6C4}" type="datetimeFigureOut">
              <a:rPr lang="en-US" smtClean="0"/>
              <a:t>1/22/2020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49CA2CD-19C0-864C-BCE0-D91BC0A0DEED}" type="slidenum">
              <a:rPr lang="en-US" smtClean="0"/>
              <a:t>‹#›</a:t>
            </a:fld>
            <a:endParaRPr lang="en-US"/>
          </a:p>
        </p:txBody>
      </p:sp>
    </p:spTree>
    <p:extLst>
      <p:ext uri="{BB962C8B-B14F-4D97-AF65-F5344CB8AC3E}">
        <p14:creationId xmlns:p14="http://schemas.microsoft.com/office/powerpoint/2010/main" val="34525912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F7BE9B8-D168-8D4C-AD53-6DAAABC9D6C4}" type="datetimeFigureOut">
              <a:rPr lang="en-US" smtClean="0"/>
              <a:t>1/22/2020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49CA2CD-19C0-864C-BCE0-D91BC0A0DEED}" type="slidenum">
              <a:rPr lang="en-US" smtClean="0"/>
              <a:t>‹#›</a:t>
            </a:fld>
            <a:endParaRPr lang="en-US"/>
          </a:p>
        </p:txBody>
      </p:sp>
    </p:spTree>
    <p:extLst>
      <p:ext uri="{BB962C8B-B14F-4D97-AF65-F5344CB8AC3E}">
        <p14:creationId xmlns:p14="http://schemas.microsoft.com/office/powerpoint/2010/main" val="1980818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0F7BE9B8-D168-8D4C-AD53-6DAAABC9D6C4}" type="datetimeFigureOut">
              <a:rPr lang="en-US" smtClean="0"/>
              <a:t>1/22/2020</a:t>
            </a:fld>
            <a:endParaRPr lang="en-US"/>
          </a:p>
        </p:txBody>
      </p:sp>
      <p:sp>
        <p:nvSpPr>
          <p:cNvPr id="5" name="Footer Placeholder 4"/>
          <p:cNvSpPr>
            <a:spLocks noGrp="1"/>
          </p:cNvSpPr>
          <p:nvPr>
            <p:ph type="ftr" sz="quarter" idx="11"/>
          </p:nvPr>
        </p:nvSpPr>
        <p:spPr>
          <a:xfrm>
            <a:off x="774923" y="5951811"/>
            <a:ext cx="7896279" cy="365125"/>
          </a:xfrm>
        </p:spPr>
        <p:txBody>
          <a:bodyPr/>
          <a:lstStyle/>
          <a:p>
            <a:endParaRPr lang="en-US"/>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E49CA2CD-19C0-864C-BCE0-D91BC0A0DEED}" type="slidenum">
              <a:rPr lang="en-US" smtClean="0"/>
              <a:t>‹#›</a:t>
            </a:fld>
            <a:endParaRPr lang="en-US"/>
          </a:p>
        </p:txBody>
      </p:sp>
    </p:spTree>
    <p:extLst>
      <p:ext uri="{BB962C8B-B14F-4D97-AF65-F5344CB8AC3E}">
        <p14:creationId xmlns:p14="http://schemas.microsoft.com/office/powerpoint/2010/main" val="10269796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0F7BE9B8-D168-8D4C-AD53-6DAAABC9D6C4}" type="datetimeFigureOut">
              <a:rPr lang="en-US" smtClean="0"/>
              <a:t>1/22/2020</a:t>
            </a:fld>
            <a:endParaRPr lang="en-US"/>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US"/>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E49CA2CD-19C0-864C-BCE0-D91BC0A0DEED}" type="slidenum">
              <a:rPr lang="en-US" smtClean="0"/>
              <a:t>‹#›</a:t>
            </a:fld>
            <a:endParaRPr lang="en-US"/>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242377606"/>
      </p:ext>
    </p:extLst>
  </p:cSld>
  <p:clrMap bg1="lt1" tx1="dk1" bg2="lt2" tx2="dk2" accent1="accent1" accent2="accent2" accent3="accent3" accent4="accent4" accent5="accent5" accent6="accent6" hlink="hlink" folHlink="folHlink"/>
  <p:sldLayoutIdLst>
    <p:sldLayoutId id="2147483739" r:id="rId1"/>
    <p:sldLayoutId id="2147483740" r:id="rId2"/>
    <p:sldLayoutId id="2147483741" r:id="rId3"/>
    <p:sldLayoutId id="2147483742" r:id="rId4"/>
    <p:sldLayoutId id="2147483743" r:id="rId5"/>
    <p:sldLayoutId id="2147483744" r:id="rId6"/>
    <p:sldLayoutId id="2147483745" r:id="rId7"/>
    <p:sldLayoutId id="2147483746" r:id="rId8"/>
    <p:sldLayoutId id="2147483747" r:id="rId9"/>
    <p:sldLayoutId id="2147483748" r:id="rId10"/>
    <p:sldLayoutId id="2147483749" r:id="rId11"/>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4.tiff"/><Relationship Id="rId3" Type="http://schemas.openxmlformats.org/officeDocument/2006/relationships/image" Target="../media/image1.jpg"/><Relationship Id="rId7" Type="http://schemas.openxmlformats.org/officeDocument/2006/relationships/image" Target="../media/image3.tiff"/><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2.tiff"/><Relationship Id="rId5" Type="http://schemas.openxmlformats.org/officeDocument/2006/relationships/hyperlink" Target="https://richmondvillage.ca/home/programs/advocacy/"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6.tiff"/><Relationship Id="rId2" Type="http://schemas.openxmlformats.org/officeDocument/2006/relationships/image" Target="../media/image5.tiff"/><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6.tif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tiff"/><Relationship Id="rId2" Type="http://schemas.openxmlformats.org/officeDocument/2006/relationships/image" Target="../media/image5.tif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tif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tif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tif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tif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tiff"/><Relationship Id="rId2" Type="http://schemas.openxmlformats.org/officeDocument/2006/relationships/hyperlink" Target="https://www.youtube.com/watch?v=SefBmkJhX9o"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image" Target="../media/image6.tiff"/><Relationship Id="rId3" Type="http://schemas.openxmlformats.org/officeDocument/2006/relationships/image" Target="../media/image1.jpg"/><Relationship Id="rId7" Type="http://schemas.openxmlformats.org/officeDocument/2006/relationships/image" Target="../media/image4.tiff"/><Relationship Id="rId2" Type="http://schemas.openxmlformats.org/officeDocument/2006/relationships/image" Target="../media/image5.tiff"/><Relationship Id="rId1" Type="http://schemas.openxmlformats.org/officeDocument/2006/relationships/slideLayout" Target="../slideLayouts/slideLayout2.xml"/><Relationship Id="rId6" Type="http://schemas.openxmlformats.org/officeDocument/2006/relationships/image" Target="../media/image3.tiff"/><Relationship Id="rId5" Type="http://schemas.openxmlformats.org/officeDocument/2006/relationships/image" Target="../media/image2.tiff"/><Relationship Id="rId4" Type="http://schemas.openxmlformats.org/officeDocument/2006/relationships/hyperlink" Target="https://richmondvillage.ca/home/programs/advocacy/" TargetMode="External"/></Relationships>
</file>

<file path=ppt/slides/_rels/slide11.xml.rels><?xml version="1.0" encoding="UTF-8" standalone="yes"?>
<Relationships xmlns="http://schemas.openxmlformats.org/package/2006/relationships"><Relationship Id="rId2" Type="http://schemas.openxmlformats.org/officeDocument/2006/relationships/image" Target="../media/image6.tif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tif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tiff"/><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6.tif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6.tiff"/><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6.tiff"/><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youtube.com/watch?v=QwXUg3Rl0y0" TargetMode="External"/><Relationship Id="rId2" Type="http://schemas.openxmlformats.org/officeDocument/2006/relationships/image" Target="../media/image6.tiff"/><Relationship Id="rId1" Type="http://schemas.openxmlformats.org/officeDocument/2006/relationships/slideLayout" Target="../slideLayouts/slideLayout2.xml"/><Relationship Id="rId4" Type="http://schemas.openxmlformats.org/officeDocument/2006/relationships/image" Target="../media/image5.tiff"/></Relationships>
</file>

<file path=ppt/slides/_rels/slide18.xml.rels><?xml version="1.0" encoding="UTF-8" standalone="yes"?>
<Relationships xmlns="http://schemas.openxmlformats.org/package/2006/relationships"><Relationship Id="rId3" Type="http://schemas.openxmlformats.org/officeDocument/2006/relationships/image" Target="../media/image6.tiff"/><Relationship Id="rId2" Type="http://schemas.openxmlformats.org/officeDocument/2006/relationships/image" Target="../media/image5.tiff"/><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6.tiff"/><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6.tiff"/><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6.tiff"/><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6.tiff"/><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6.tiff"/><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www.youtube.com/watch?v=sGRYCC6lFRg" TargetMode="External"/><Relationship Id="rId2" Type="http://schemas.openxmlformats.org/officeDocument/2006/relationships/hyperlink" Target="https://www.youtube.com/watch?v=EjRX38_P5HU" TargetMode="External"/><Relationship Id="rId1" Type="http://schemas.openxmlformats.org/officeDocument/2006/relationships/slideLayout" Target="../slideLayouts/slideLayout2.xml"/><Relationship Id="rId6" Type="http://schemas.openxmlformats.org/officeDocument/2006/relationships/image" Target="../media/image6.tiff"/><Relationship Id="rId5" Type="http://schemas.openxmlformats.org/officeDocument/2006/relationships/hyperlink" Target="https://www.youtube.com/watch?v=LYqYLfzIEy4" TargetMode="External"/><Relationship Id="rId4" Type="http://schemas.openxmlformats.org/officeDocument/2006/relationships/hyperlink" Target="https://www.youtube.com/watch?v=6-8UD6ianik" TargetMode="External"/></Relationships>
</file>

<file path=ppt/slides/_rels/slide25.xml.rels><?xml version="1.0" encoding="UTF-8" standalone="yes"?>
<Relationships xmlns="http://schemas.openxmlformats.org/package/2006/relationships"><Relationship Id="rId2" Type="http://schemas.openxmlformats.org/officeDocument/2006/relationships/image" Target="../media/image6.tiff"/><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6.tif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E5CB2B-CB6D-B246-9BE5-2B74CBDC0AC7}"/>
              </a:ext>
            </a:extLst>
          </p:cNvPr>
          <p:cNvSpPr>
            <a:spLocks noGrp="1"/>
          </p:cNvSpPr>
          <p:nvPr>
            <p:ph type="ctrTitle"/>
          </p:nvPr>
        </p:nvSpPr>
        <p:spPr>
          <a:xfrm>
            <a:off x="566476" y="3182936"/>
            <a:ext cx="10875497" cy="2908092"/>
          </a:xfrm>
        </p:spPr>
        <p:txBody>
          <a:bodyPr>
            <a:normAutofit/>
          </a:bodyPr>
          <a:lstStyle/>
          <a:p>
            <a:r>
              <a:rPr lang="en-US" dirty="0">
                <a:solidFill>
                  <a:schemeClr val="bg1"/>
                </a:solidFill>
                <a:latin typeface="Calibri" panose="020F0502020204030204" pitchFamily="34" charset="0"/>
                <a:cs typeface="Calibri" panose="020F0502020204030204" pitchFamily="34" charset="0"/>
              </a:rPr>
              <a:t>Welcome to ECay5002</a:t>
            </a:r>
            <a:br>
              <a:rPr lang="en-US" dirty="0">
                <a:solidFill>
                  <a:schemeClr val="bg1"/>
                </a:solidFill>
                <a:latin typeface="Calibri" panose="020F0502020204030204" pitchFamily="34" charset="0"/>
                <a:cs typeface="Calibri" panose="020F0502020204030204" pitchFamily="34" charset="0"/>
              </a:rPr>
            </a:br>
            <a:r>
              <a:rPr lang="en-US" dirty="0">
                <a:solidFill>
                  <a:schemeClr val="bg1"/>
                </a:solidFill>
                <a:latin typeface="Calibri" panose="020F0502020204030204" pitchFamily="34" charset="0"/>
                <a:cs typeface="Calibri" panose="020F0502020204030204" pitchFamily="34" charset="0"/>
              </a:rPr>
              <a:t>professional Practice in advocacy.</a:t>
            </a:r>
            <a:br>
              <a:rPr lang="en-US" dirty="0">
                <a:solidFill>
                  <a:schemeClr val="bg1"/>
                </a:solidFill>
                <a:latin typeface="Calibri" panose="020F0502020204030204" pitchFamily="34" charset="0"/>
                <a:cs typeface="Calibri" panose="020F0502020204030204" pitchFamily="34" charset="0"/>
              </a:rPr>
            </a:br>
            <a:r>
              <a:rPr lang="en-US" dirty="0">
                <a:solidFill>
                  <a:schemeClr val="bg1"/>
                </a:solidFill>
                <a:latin typeface="Calibri" panose="020F0502020204030204" pitchFamily="34" charset="0"/>
                <a:cs typeface="Calibri" panose="020F0502020204030204" pitchFamily="34" charset="0"/>
              </a:rPr>
              <a:t/>
            </a:r>
            <a:br>
              <a:rPr lang="en-US" dirty="0">
                <a:solidFill>
                  <a:schemeClr val="bg1"/>
                </a:solidFill>
                <a:latin typeface="Calibri" panose="020F0502020204030204" pitchFamily="34" charset="0"/>
                <a:cs typeface="Calibri" panose="020F0502020204030204" pitchFamily="34" charset="0"/>
              </a:rPr>
            </a:br>
            <a:r>
              <a:rPr lang="en-US" sz="2000" dirty="0">
                <a:solidFill>
                  <a:schemeClr val="bg1"/>
                </a:solidFill>
                <a:latin typeface="Calibri" panose="020F0502020204030204" pitchFamily="34" charset="0"/>
                <a:cs typeface="Calibri" panose="020F0502020204030204" pitchFamily="34" charset="0"/>
              </a:rPr>
              <a:t/>
            </a:r>
            <a:br>
              <a:rPr lang="en-US" sz="2000" dirty="0">
                <a:solidFill>
                  <a:schemeClr val="bg1"/>
                </a:solidFill>
                <a:latin typeface="Calibri" panose="020F0502020204030204" pitchFamily="34" charset="0"/>
                <a:cs typeface="Calibri" panose="020F0502020204030204" pitchFamily="34" charset="0"/>
              </a:rPr>
            </a:br>
            <a:r>
              <a:rPr lang="en-US" sz="2000" dirty="0">
                <a:solidFill>
                  <a:schemeClr val="bg1"/>
                </a:solidFill>
                <a:latin typeface="Calibri" panose="020F0502020204030204" pitchFamily="34" charset="0"/>
                <a:cs typeface="Calibri" panose="020F0502020204030204" pitchFamily="34" charset="0"/>
              </a:rPr>
              <a:t>PHILLIP MORGAN </a:t>
            </a:r>
            <a:r>
              <a:rPr lang="en-US" sz="2000" dirty="0" err="1">
                <a:solidFill>
                  <a:srgbClr val="0070C0"/>
                </a:solidFill>
                <a:latin typeface="Calibri" panose="020F0502020204030204" pitchFamily="34" charset="0"/>
                <a:cs typeface="Calibri" panose="020F0502020204030204" pitchFamily="34" charset="0"/>
              </a:rPr>
              <a:t>p.morgan@uwtsd.ac.uk</a:t>
            </a:r>
            <a:r>
              <a:rPr lang="en-US" sz="2000" dirty="0">
                <a:solidFill>
                  <a:schemeClr val="bg1"/>
                </a:solidFill>
                <a:latin typeface="Calibri" panose="020F0502020204030204" pitchFamily="34" charset="0"/>
                <a:cs typeface="Calibri" panose="020F0502020204030204" pitchFamily="34" charset="0"/>
              </a:rPr>
              <a:t/>
            </a:r>
            <a:br>
              <a:rPr lang="en-US" sz="2000" dirty="0">
                <a:solidFill>
                  <a:schemeClr val="bg1"/>
                </a:solidFill>
                <a:latin typeface="Calibri" panose="020F0502020204030204" pitchFamily="34" charset="0"/>
                <a:cs typeface="Calibri" panose="020F0502020204030204" pitchFamily="34" charset="0"/>
              </a:rPr>
            </a:br>
            <a:endParaRPr lang="en-US" sz="2000" dirty="0">
              <a:solidFill>
                <a:schemeClr val="bg1"/>
              </a:solidFill>
              <a:latin typeface="Calibri" panose="020F0502020204030204" pitchFamily="34" charset="0"/>
              <a:cs typeface="Calibri" panose="020F0502020204030204" pitchFamily="34" charset="0"/>
            </a:endParaRPr>
          </a:p>
        </p:txBody>
      </p:sp>
      <p:sp>
        <p:nvSpPr>
          <p:cNvPr id="4" name="Rectangle 3">
            <a:extLst>
              <a:ext uri="{FF2B5EF4-FFF2-40B4-BE49-F238E27FC236}">
                <a16:creationId xmlns:a16="http://schemas.microsoft.com/office/drawing/2014/main" id="{3A7229B6-2626-354A-B723-9DAD63B8C9CC}"/>
              </a:ext>
            </a:extLst>
          </p:cNvPr>
          <p:cNvSpPr/>
          <p:nvPr/>
        </p:nvSpPr>
        <p:spPr>
          <a:xfrm>
            <a:off x="477079" y="821636"/>
            <a:ext cx="2508350" cy="1997550"/>
          </a:xfrm>
          <a:prstGeom prst="rect">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D7DDFEF1-4F1C-8C42-980C-776FF9549F61}"/>
              </a:ext>
            </a:extLst>
          </p:cNvPr>
          <p:cNvSpPr/>
          <p:nvPr/>
        </p:nvSpPr>
        <p:spPr>
          <a:xfrm>
            <a:off x="3129358" y="836545"/>
            <a:ext cx="1404730" cy="39590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6B18C7B6-3798-5A49-A278-5CBF9054F6A9}"/>
              </a:ext>
            </a:extLst>
          </p:cNvPr>
          <p:cNvSpPr/>
          <p:nvPr/>
        </p:nvSpPr>
        <p:spPr>
          <a:xfrm>
            <a:off x="4790563" y="850013"/>
            <a:ext cx="483509" cy="1997550"/>
          </a:xfrm>
          <a:prstGeom prst="rect">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CAA5A22C-9AC2-404E-A5B3-2F88B1F54D21}"/>
              </a:ext>
            </a:extLst>
          </p:cNvPr>
          <p:cNvSpPr/>
          <p:nvPr/>
        </p:nvSpPr>
        <p:spPr>
          <a:xfrm rot="10800000">
            <a:off x="3129358" y="1395437"/>
            <a:ext cx="1404730" cy="1408226"/>
          </a:xfrm>
          <a:prstGeom prst="rect">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149F645C-EA1B-4F4B-B5DF-DFE150CDC2D8}"/>
              </a:ext>
            </a:extLst>
          </p:cNvPr>
          <p:cNvSpPr/>
          <p:nvPr/>
        </p:nvSpPr>
        <p:spPr>
          <a:xfrm>
            <a:off x="5513447" y="1354529"/>
            <a:ext cx="1670866" cy="149303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1C81C3FF-5C20-7649-B711-F433DBF5AA18}"/>
              </a:ext>
            </a:extLst>
          </p:cNvPr>
          <p:cNvSpPr/>
          <p:nvPr/>
        </p:nvSpPr>
        <p:spPr>
          <a:xfrm>
            <a:off x="9059631" y="835823"/>
            <a:ext cx="451933" cy="2025929"/>
          </a:xfrm>
          <a:prstGeom prst="rect">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977E593-1354-2944-A024-B897DAEB0D72}"/>
              </a:ext>
            </a:extLst>
          </p:cNvPr>
          <p:cNvSpPr/>
          <p:nvPr/>
        </p:nvSpPr>
        <p:spPr>
          <a:xfrm>
            <a:off x="5532404" y="836544"/>
            <a:ext cx="1704750" cy="395907"/>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72C97F21-C4DE-EC42-A8C2-DE17DEF816B4}"/>
              </a:ext>
            </a:extLst>
          </p:cNvPr>
          <p:cNvSpPr/>
          <p:nvPr/>
        </p:nvSpPr>
        <p:spPr>
          <a:xfrm>
            <a:off x="7388881" y="842290"/>
            <a:ext cx="1546815" cy="199754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E359D15-C052-A845-9279-A2BE1BB1C49A}"/>
              </a:ext>
            </a:extLst>
          </p:cNvPr>
          <p:cNvSpPr/>
          <p:nvPr/>
        </p:nvSpPr>
        <p:spPr>
          <a:xfrm>
            <a:off x="9655878" y="821634"/>
            <a:ext cx="2112526" cy="201820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descr="Advocacy | The Richmond Village Association Inc.">
            <a:extLst>
              <a:ext uri="{FF2B5EF4-FFF2-40B4-BE49-F238E27FC236}">
                <a16:creationId xmlns:a16="http://schemas.microsoft.com/office/drawing/2014/main" id="{415BEC62-E99A-794E-9581-4BFFAC877667}"/>
              </a:ext>
            </a:extLst>
          </p:cNvPr>
          <p:cNvPicPr>
            <a:picLocks noChangeAspect="1"/>
          </p:cNvPicPr>
          <p:nvPr/>
        </p:nvPicPr>
        <p:blipFill>
          <a:blip r:embed="rId3">
            <a:extLst>
              <a:ext uri="{837473B0-CC2E-450A-ABE3-18F120FF3D39}">
                <a1611:picAttrSrcUrl xmlns:a1611="http://schemas.microsoft.com/office/drawing/2016/11/main" xmlns="" r:id="rId5"/>
              </a:ext>
            </a:extLst>
          </a:blip>
          <a:stretch>
            <a:fillRect/>
          </a:stretch>
        </p:blipFill>
        <p:spPr>
          <a:xfrm>
            <a:off x="550456" y="893587"/>
            <a:ext cx="2361595" cy="1853648"/>
          </a:xfrm>
          <a:prstGeom prst="rect">
            <a:avLst/>
          </a:prstGeom>
          <a:solidFill>
            <a:schemeClr val="bg2">
              <a:alpha val="64000"/>
            </a:schemeClr>
          </a:solidFill>
        </p:spPr>
      </p:pic>
      <p:pic>
        <p:nvPicPr>
          <p:cNvPr id="18" name="Picture 17">
            <a:extLst>
              <a:ext uri="{FF2B5EF4-FFF2-40B4-BE49-F238E27FC236}">
                <a16:creationId xmlns:a16="http://schemas.microsoft.com/office/drawing/2014/main" id="{A52087F6-FD61-4449-91EE-ECFDB627C60D}"/>
              </a:ext>
            </a:extLst>
          </p:cNvPr>
          <p:cNvPicPr>
            <a:picLocks noChangeAspect="1"/>
          </p:cNvPicPr>
          <p:nvPr/>
        </p:nvPicPr>
        <p:blipFill>
          <a:blip r:embed="rId6"/>
          <a:stretch>
            <a:fillRect/>
          </a:stretch>
        </p:blipFill>
        <p:spPr>
          <a:xfrm>
            <a:off x="9769896" y="937178"/>
            <a:ext cx="1740176" cy="1740176"/>
          </a:xfrm>
          <a:prstGeom prst="rect">
            <a:avLst/>
          </a:prstGeom>
        </p:spPr>
      </p:pic>
      <p:pic>
        <p:nvPicPr>
          <p:cNvPr id="19" name="Picture 18">
            <a:extLst>
              <a:ext uri="{FF2B5EF4-FFF2-40B4-BE49-F238E27FC236}">
                <a16:creationId xmlns:a16="http://schemas.microsoft.com/office/drawing/2014/main" id="{220B5980-A50E-5C4E-BBED-6189808DB3E1}"/>
              </a:ext>
            </a:extLst>
          </p:cNvPr>
          <p:cNvPicPr>
            <a:picLocks noChangeAspect="1"/>
          </p:cNvPicPr>
          <p:nvPr/>
        </p:nvPicPr>
        <p:blipFill>
          <a:blip r:embed="rId7"/>
          <a:stretch>
            <a:fillRect/>
          </a:stretch>
        </p:blipFill>
        <p:spPr>
          <a:xfrm>
            <a:off x="5650951" y="1447515"/>
            <a:ext cx="1395857" cy="1304070"/>
          </a:xfrm>
          <a:prstGeom prst="rect">
            <a:avLst/>
          </a:prstGeom>
        </p:spPr>
      </p:pic>
      <p:pic>
        <p:nvPicPr>
          <p:cNvPr id="20" name="Picture 19">
            <a:extLst>
              <a:ext uri="{FF2B5EF4-FFF2-40B4-BE49-F238E27FC236}">
                <a16:creationId xmlns:a16="http://schemas.microsoft.com/office/drawing/2014/main" id="{12B6E1BB-B9A3-5043-B4E2-4F2493256BCE}"/>
              </a:ext>
            </a:extLst>
          </p:cNvPr>
          <p:cNvPicPr>
            <a:picLocks noChangeAspect="1"/>
          </p:cNvPicPr>
          <p:nvPr/>
        </p:nvPicPr>
        <p:blipFill>
          <a:blip r:embed="rId8"/>
          <a:stretch>
            <a:fillRect/>
          </a:stretch>
        </p:blipFill>
        <p:spPr>
          <a:xfrm>
            <a:off x="7476246" y="950016"/>
            <a:ext cx="1335709" cy="1682993"/>
          </a:xfrm>
          <a:prstGeom prst="rect">
            <a:avLst/>
          </a:prstGeom>
        </p:spPr>
      </p:pic>
    </p:spTree>
    <p:extLst>
      <p:ext uri="{BB962C8B-B14F-4D97-AF65-F5344CB8AC3E}">
        <p14:creationId xmlns:p14="http://schemas.microsoft.com/office/powerpoint/2010/main" val="6900633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96E5CF-D77B-1D4A-95C2-48634080EAD0}"/>
              </a:ext>
            </a:extLst>
          </p:cNvPr>
          <p:cNvSpPr>
            <a:spLocks noGrp="1"/>
          </p:cNvSpPr>
          <p:nvPr>
            <p:ph type="title"/>
          </p:nvPr>
        </p:nvSpPr>
        <p:spPr/>
        <p:txBody>
          <a:bodyPr/>
          <a:lstStyle/>
          <a:p>
            <a:r>
              <a:rPr lang="en-US" dirty="0"/>
              <a:t>Group task</a:t>
            </a:r>
          </a:p>
        </p:txBody>
      </p:sp>
      <p:sp>
        <p:nvSpPr>
          <p:cNvPr id="3" name="Content Placeholder 2">
            <a:extLst>
              <a:ext uri="{FF2B5EF4-FFF2-40B4-BE49-F238E27FC236}">
                <a16:creationId xmlns:a16="http://schemas.microsoft.com/office/drawing/2014/main" id="{EE7F974E-3FE3-844D-81C7-BE5D6460B9D2}"/>
              </a:ext>
            </a:extLst>
          </p:cNvPr>
          <p:cNvSpPr>
            <a:spLocks noGrp="1"/>
          </p:cNvSpPr>
          <p:nvPr>
            <p:ph idx="1"/>
          </p:nvPr>
        </p:nvSpPr>
        <p:spPr/>
        <p:txBody>
          <a:bodyPr/>
          <a:lstStyle/>
          <a:p>
            <a:r>
              <a:rPr lang="en-US" sz="2800" dirty="0"/>
              <a:t>Please discuss with the group or in pairs what ‘multi agency working means to you’ coming up with a definition of your own?</a:t>
            </a:r>
          </a:p>
          <a:p>
            <a:endParaRPr lang="en-US" dirty="0"/>
          </a:p>
        </p:txBody>
      </p:sp>
      <p:pic>
        <p:nvPicPr>
          <p:cNvPr id="4" name="Picture 3">
            <a:extLst>
              <a:ext uri="{FF2B5EF4-FFF2-40B4-BE49-F238E27FC236}">
                <a16:creationId xmlns:a16="http://schemas.microsoft.com/office/drawing/2014/main" id="{82B3524C-8B00-E140-9082-25746DB0A313}"/>
              </a:ext>
            </a:extLst>
          </p:cNvPr>
          <p:cNvPicPr>
            <a:picLocks noChangeAspect="1"/>
          </p:cNvPicPr>
          <p:nvPr/>
        </p:nvPicPr>
        <p:blipFill>
          <a:blip r:embed="rId2"/>
          <a:stretch>
            <a:fillRect/>
          </a:stretch>
        </p:blipFill>
        <p:spPr>
          <a:xfrm>
            <a:off x="8569952" y="4309997"/>
            <a:ext cx="2323992" cy="2323992"/>
          </a:xfrm>
          <a:prstGeom prst="rect">
            <a:avLst/>
          </a:prstGeom>
        </p:spPr>
      </p:pic>
      <p:pic>
        <p:nvPicPr>
          <p:cNvPr id="5" name="Picture 4">
            <a:extLst>
              <a:ext uri="{FF2B5EF4-FFF2-40B4-BE49-F238E27FC236}">
                <a16:creationId xmlns:a16="http://schemas.microsoft.com/office/drawing/2014/main" id="{DD1B1411-BFCD-E147-8677-3EDA20232E7E}"/>
              </a:ext>
            </a:extLst>
          </p:cNvPr>
          <p:cNvPicPr>
            <a:picLocks noChangeAspect="1"/>
          </p:cNvPicPr>
          <p:nvPr/>
        </p:nvPicPr>
        <p:blipFill>
          <a:blip r:embed="rId3"/>
          <a:stretch>
            <a:fillRect/>
          </a:stretch>
        </p:blipFill>
        <p:spPr>
          <a:xfrm>
            <a:off x="581192" y="5990042"/>
            <a:ext cx="1666488" cy="666595"/>
          </a:xfrm>
          <a:prstGeom prst="rect">
            <a:avLst/>
          </a:prstGeom>
        </p:spPr>
      </p:pic>
    </p:spTree>
    <p:extLst>
      <p:ext uri="{BB962C8B-B14F-4D97-AF65-F5344CB8AC3E}">
        <p14:creationId xmlns:p14="http://schemas.microsoft.com/office/powerpoint/2010/main" val="17409787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59179E-D76C-0A46-B9FE-10C4AF93E7FE}"/>
              </a:ext>
            </a:extLst>
          </p:cNvPr>
          <p:cNvSpPr>
            <a:spLocks noGrp="1"/>
          </p:cNvSpPr>
          <p:nvPr>
            <p:ph type="title"/>
          </p:nvPr>
        </p:nvSpPr>
        <p:spPr>
          <a:xfrm>
            <a:off x="748460" y="1039742"/>
            <a:ext cx="11029616" cy="716755"/>
          </a:xfrm>
        </p:spPr>
        <p:txBody>
          <a:bodyPr>
            <a:normAutofit fontScale="90000"/>
          </a:bodyPr>
          <a:lstStyle/>
          <a:p>
            <a:r>
              <a:rPr lang="en-GB" dirty="0"/>
              <a:t>Definitions of multi -agency working;</a:t>
            </a:r>
            <a:br>
              <a:rPr lang="en-GB" dirty="0"/>
            </a:br>
            <a:endParaRPr lang="en-US" dirty="0"/>
          </a:p>
        </p:txBody>
      </p:sp>
      <p:sp>
        <p:nvSpPr>
          <p:cNvPr id="3" name="Content Placeholder 2">
            <a:extLst>
              <a:ext uri="{FF2B5EF4-FFF2-40B4-BE49-F238E27FC236}">
                <a16:creationId xmlns:a16="http://schemas.microsoft.com/office/drawing/2014/main" id="{18FD2F11-B6EB-744D-A3D6-1E9F1487BC27}"/>
              </a:ext>
            </a:extLst>
          </p:cNvPr>
          <p:cNvSpPr>
            <a:spLocks noGrp="1"/>
          </p:cNvSpPr>
          <p:nvPr>
            <p:ph idx="1"/>
          </p:nvPr>
        </p:nvSpPr>
        <p:spPr>
          <a:xfrm>
            <a:off x="323235" y="1997933"/>
            <a:ext cx="11029615" cy="4019442"/>
          </a:xfrm>
        </p:spPr>
        <p:txBody>
          <a:bodyPr>
            <a:normAutofit fontScale="92500" lnSpcReduction="10000"/>
          </a:bodyPr>
          <a:lstStyle/>
          <a:p>
            <a:r>
              <a:rPr lang="en-GB" altLang="en-US" sz="2800" dirty="0">
                <a:ea typeface="ＭＳ Ｐゴシック" panose="020B0600070205080204" pitchFamily="34" charset="-128"/>
              </a:rPr>
              <a:t>Mutli-agency working can be defined as a collaboration of work between, different professional groups, agencies and sectors. </a:t>
            </a:r>
          </a:p>
          <a:p>
            <a:pPr marL="0" indent="0">
              <a:buNone/>
            </a:pPr>
            <a:endParaRPr lang="en-GB" altLang="en-US" sz="2800" dirty="0">
              <a:ea typeface="ＭＳ Ｐゴシック" panose="020B0600070205080204" pitchFamily="34" charset="-128"/>
            </a:endParaRPr>
          </a:p>
          <a:p>
            <a:r>
              <a:rPr lang="en-GB" altLang="en-US" sz="2800" dirty="0">
                <a:ea typeface="ＭＳ Ｐゴシック" panose="020B0600070205080204" pitchFamily="34" charset="-128"/>
              </a:rPr>
              <a:t>Moss (2001) defines multi-agency working as ‘ a range of different services, which have some overlapping or shared interests and objectives, brought together to work collaboratively towards some </a:t>
            </a:r>
            <a:r>
              <a:rPr lang="en-GB" altLang="en-US" sz="2800" b="1" dirty="0">
                <a:ea typeface="ＭＳ Ｐゴシック" panose="020B0600070205080204" pitchFamily="34" charset="-128"/>
              </a:rPr>
              <a:t>common purposes</a:t>
            </a:r>
            <a:r>
              <a:rPr lang="en-GB" altLang="en-US" sz="2800" dirty="0">
                <a:ea typeface="ＭＳ Ｐゴシック" panose="020B0600070205080204" pitchFamily="34" charset="-128"/>
              </a:rPr>
              <a:t>. </a:t>
            </a:r>
          </a:p>
          <a:p>
            <a:endParaRPr lang="en-GB" altLang="en-US" sz="2800" dirty="0">
              <a:ea typeface="ＭＳ Ｐゴシック" panose="020B0600070205080204" pitchFamily="34" charset="-128"/>
            </a:endParaRPr>
          </a:p>
          <a:p>
            <a:r>
              <a:rPr lang="en-GB" altLang="en-US" sz="2800" dirty="0">
                <a:ea typeface="ＭＳ Ｐゴシック" panose="020B0600070205080204" pitchFamily="34" charset="-128"/>
              </a:rPr>
              <a:t>Please take some time to consider what each statement is saying. Do you agree with both statements made?</a:t>
            </a:r>
            <a:endParaRPr lang="en-GB" altLang="en-US" dirty="0">
              <a:ea typeface="ＭＳ Ｐゴシック" panose="020B0600070205080204" pitchFamily="34" charset="-128"/>
            </a:endParaRPr>
          </a:p>
        </p:txBody>
      </p:sp>
      <p:pic>
        <p:nvPicPr>
          <p:cNvPr id="7" name="Picture 6">
            <a:extLst>
              <a:ext uri="{FF2B5EF4-FFF2-40B4-BE49-F238E27FC236}">
                <a16:creationId xmlns:a16="http://schemas.microsoft.com/office/drawing/2014/main" id="{0ADC8B94-4D60-F049-9B40-538EB419630F}"/>
              </a:ext>
            </a:extLst>
          </p:cNvPr>
          <p:cNvPicPr>
            <a:picLocks noChangeAspect="1"/>
          </p:cNvPicPr>
          <p:nvPr/>
        </p:nvPicPr>
        <p:blipFill>
          <a:blip r:embed="rId2"/>
          <a:stretch>
            <a:fillRect/>
          </a:stretch>
        </p:blipFill>
        <p:spPr>
          <a:xfrm>
            <a:off x="581192" y="5990042"/>
            <a:ext cx="1666488" cy="666595"/>
          </a:xfrm>
          <a:prstGeom prst="rect">
            <a:avLst/>
          </a:prstGeom>
        </p:spPr>
      </p:pic>
      <p:sp>
        <p:nvSpPr>
          <p:cNvPr id="8" name="TextBox 7">
            <a:extLst>
              <a:ext uri="{FF2B5EF4-FFF2-40B4-BE49-F238E27FC236}">
                <a16:creationId xmlns:a16="http://schemas.microsoft.com/office/drawing/2014/main" id="{092BBAAC-788A-7149-9C91-993C621590D3}"/>
              </a:ext>
            </a:extLst>
          </p:cNvPr>
          <p:cNvSpPr txBox="1"/>
          <p:nvPr/>
        </p:nvSpPr>
        <p:spPr>
          <a:xfrm>
            <a:off x="10287000" y="6518137"/>
            <a:ext cx="2131700" cy="276999"/>
          </a:xfrm>
          <a:prstGeom prst="rect">
            <a:avLst/>
          </a:prstGeom>
          <a:noFill/>
        </p:spPr>
        <p:txBody>
          <a:bodyPr wrap="square" rtlCol="0">
            <a:spAutoFit/>
          </a:bodyPr>
          <a:lstStyle/>
          <a:p>
            <a:r>
              <a:rPr lang="en-US" sz="1200" dirty="0"/>
              <a:t>(Dogra and Leighton,2009).</a:t>
            </a:r>
          </a:p>
        </p:txBody>
      </p:sp>
    </p:spTree>
    <p:extLst>
      <p:ext uri="{BB962C8B-B14F-4D97-AF65-F5344CB8AC3E}">
        <p14:creationId xmlns:p14="http://schemas.microsoft.com/office/powerpoint/2010/main" val="12446396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F8C75F-C95A-F341-8C22-DD32B82FFFFF}"/>
              </a:ext>
            </a:extLst>
          </p:cNvPr>
          <p:cNvSpPr>
            <a:spLocks noGrp="1"/>
          </p:cNvSpPr>
          <p:nvPr>
            <p:ph type="title"/>
          </p:nvPr>
        </p:nvSpPr>
        <p:spPr/>
        <p:txBody>
          <a:bodyPr/>
          <a:lstStyle/>
          <a:p>
            <a:r>
              <a:rPr lang="en-US" dirty="0"/>
              <a:t>Group task;</a:t>
            </a:r>
          </a:p>
        </p:txBody>
      </p:sp>
      <p:sp>
        <p:nvSpPr>
          <p:cNvPr id="3" name="Content Placeholder 2">
            <a:extLst>
              <a:ext uri="{FF2B5EF4-FFF2-40B4-BE49-F238E27FC236}">
                <a16:creationId xmlns:a16="http://schemas.microsoft.com/office/drawing/2014/main" id="{E1F02F1F-F37B-4447-BF80-BFBC7305498E}"/>
              </a:ext>
            </a:extLst>
          </p:cNvPr>
          <p:cNvSpPr>
            <a:spLocks noGrp="1"/>
          </p:cNvSpPr>
          <p:nvPr>
            <p:ph idx="1"/>
          </p:nvPr>
        </p:nvSpPr>
        <p:spPr>
          <a:xfrm>
            <a:off x="341601" y="1715956"/>
            <a:ext cx="11029615" cy="3678303"/>
          </a:xfrm>
        </p:spPr>
        <p:txBody>
          <a:bodyPr>
            <a:normAutofit/>
          </a:bodyPr>
          <a:lstStyle/>
          <a:p>
            <a:r>
              <a:rPr lang="en-US" sz="2400" dirty="0"/>
              <a:t>What is your experience of working within multi-agency contexts?</a:t>
            </a:r>
          </a:p>
          <a:p>
            <a:endParaRPr lang="en-US" sz="2400" dirty="0"/>
          </a:p>
          <a:p>
            <a:r>
              <a:rPr lang="en-US" sz="2400" dirty="0"/>
              <a:t>Please refer to your own person experiences, identifying potential benefits and disadvantages to this working?</a:t>
            </a:r>
          </a:p>
          <a:p>
            <a:endParaRPr lang="en-US" sz="2400" dirty="0"/>
          </a:p>
          <a:p>
            <a:r>
              <a:rPr lang="en-US" sz="2400" dirty="0"/>
              <a:t>Please discuss in groups/pairs be prepared to feedback your justifications and reasoning. </a:t>
            </a:r>
          </a:p>
        </p:txBody>
      </p:sp>
      <p:pic>
        <p:nvPicPr>
          <p:cNvPr id="4" name="Picture 3">
            <a:extLst>
              <a:ext uri="{FF2B5EF4-FFF2-40B4-BE49-F238E27FC236}">
                <a16:creationId xmlns:a16="http://schemas.microsoft.com/office/drawing/2014/main" id="{11011C17-4AFD-2544-B6A6-91CB2C40E69A}"/>
              </a:ext>
            </a:extLst>
          </p:cNvPr>
          <p:cNvPicPr>
            <a:picLocks noChangeAspect="1"/>
          </p:cNvPicPr>
          <p:nvPr/>
        </p:nvPicPr>
        <p:blipFill>
          <a:blip r:embed="rId2"/>
          <a:stretch>
            <a:fillRect/>
          </a:stretch>
        </p:blipFill>
        <p:spPr>
          <a:xfrm>
            <a:off x="8901172" y="4896998"/>
            <a:ext cx="1923604" cy="1923604"/>
          </a:xfrm>
          <a:prstGeom prst="rect">
            <a:avLst/>
          </a:prstGeom>
        </p:spPr>
      </p:pic>
      <p:pic>
        <p:nvPicPr>
          <p:cNvPr id="5" name="Picture 4">
            <a:extLst>
              <a:ext uri="{FF2B5EF4-FFF2-40B4-BE49-F238E27FC236}">
                <a16:creationId xmlns:a16="http://schemas.microsoft.com/office/drawing/2014/main" id="{445E2BFF-42FF-524F-993C-B6173CDDE440}"/>
              </a:ext>
            </a:extLst>
          </p:cNvPr>
          <p:cNvPicPr>
            <a:picLocks noChangeAspect="1"/>
          </p:cNvPicPr>
          <p:nvPr/>
        </p:nvPicPr>
        <p:blipFill>
          <a:blip r:embed="rId3"/>
          <a:stretch>
            <a:fillRect/>
          </a:stretch>
        </p:blipFill>
        <p:spPr>
          <a:xfrm>
            <a:off x="581192" y="5990042"/>
            <a:ext cx="1666488" cy="666595"/>
          </a:xfrm>
          <a:prstGeom prst="rect">
            <a:avLst/>
          </a:prstGeom>
        </p:spPr>
      </p:pic>
    </p:spTree>
    <p:extLst>
      <p:ext uri="{BB962C8B-B14F-4D97-AF65-F5344CB8AC3E}">
        <p14:creationId xmlns:p14="http://schemas.microsoft.com/office/powerpoint/2010/main" val="31615063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55A7BA-B467-C34F-97F1-703E73264170}"/>
              </a:ext>
            </a:extLst>
          </p:cNvPr>
          <p:cNvSpPr>
            <a:spLocks noGrp="1"/>
          </p:cNvSpPr>
          <p:nvPr>
            <p:ph type="title"/>
          </p:nvPr>
        </p:nvSpPr>
        <p:spPr/>
        <p:txBody>
          <a:bodyPr/>
          <a:lstStyle/>
          <a:p>
            <a:r>
              <a:rPr lang="en-US" dirty="0"/>
              <a:t>What are the issues of multi-agency working?</a:t>
            </a:r>
          </a:p>
        </p:txBody>
      </p:sp>
      <p:sp>
        <p:nvSpPr>
          <p:cNvPr id="3" name="Content Placeholder 2">
            <a:extLst>
              <a:ext uri="{FF2B5EF4-FFF2-40B4-BE49-F238E27FC236}">
                <a16:creationId xmlns:a16="http://schemas.microsoft.com/office/drawing/2014/main" id="{86A0CD85-08E4-BE43-999B-05A27079FEF6}"/>
              </a:ext>
            </a:extLst>
          </p:cNvPr>
          <p:cNvSpPr>
            <a:spLocks noGrp="1"/>
          </p:cNvSpPr>
          <p:nvPr>
            <p:ph idx="1"/>
          </p:nvPr>
        </p:nvSpPr>
        <p:spPr>
          <a:xfrm>
            <a:off x="766930" y="2042912"/>
            <a:ext cx="11029615" cy="4415761"/>
          </a:xfrm>
        </p:spPr>
        <p:txBody>
          <a:bodyPr>
            <a:normAutofit/>
          </a:bodyPr>
          <a:lstStyle/>
          <a:p>
            <a:pPr marL="0" indent="0">
              <a:buNone/>
            </a:pPr>
            <a:r>
              <a:rPr lang="en-US" sz="2600" dirty="0"/>
              <a:t>Some areas in which conflicts/differences may occur;</a:t>
            </a:r>
          </a:p>
          <a:p>
            <a:r>
              <a:rPr lang="en-US" sz="2600" dirty="0"/>
              <a:t>Values</a:t>
            </a:r>
          </a:p>
          <a:p>
            <a:r>
              <a:rPr lang="en-US" sz="2600" dirty="0"/>
              <a:t>Perspectives</a:t>
            </a:r>
          </a:p>
          <a:p>
            <a:r>
              <a:rPr lang="en-US" sz="2600" dirty="0"/>
              <a:t>Expectations</a:t>
            </a:r>
          </a:p>
          <a:p>
            <a:r>
              <a:rPr lang="en-US" sz="2600" dirty="0"/>
              <a:t>Budgets</a:t>
            </a:r>
          </a:p>
          <a:p>
            <a:r>
              <a:rPr lang="en-US" sz="2600" dirty="0"/>
              <a:t>Experiences</a:t>
            </a:r>
          </a:p>
          <a:p>
            <a:r>
              <a:rPr lang="en-US" sz="2600" dirty="0"/>
              <a:t>Funding</a:t>
            </a:r>
          </a:p>
          <a:p>
            <a:endParaRPr lang="en-US" dirty="0"/>
          </a:p>
          <a:p>
            <a:pPr marL="0" indent="0">
              <a:buNone/>
            </a:pPr>
            <a:endParaRPr lang="en-US" dirty="0"/>
          </a:p>
        </p:txBody>
      </p:sp>
      <p:pic>
        <p:nvPicPr>
          <p:cNvPr id="5" name="Picture 4">
            <a:extLst>
              <a:ext uri="{FF2B5EF4-FFF2-40B4-BE49-F238E27FC236}">
                <a16:creationId xmlns:a16="http://schemas.microsoft.com/office/drawing/2014/main" id="{7B9B310F-8C39-5D4E-8842-EFCC68E9B38E}"/>
              </a:ext>
            </a:extLst>
          </p:cNvPr>
          <p:cNvPicPr>
            <a:picLocks noChangeAspect="1"/>
          </p:cNvPicPr>
          <p:nvPr/>
        </p:nvPicPr>
        <p:blipFill>
          <a:blip r:embed="rId2"/>
          <a:stretch>
            <a:fillRect/>
          </a:stretch>
        </p:blipFill>
        <p:spPr>
          <a:xfrm>
            <a:off x="581192" y="5990041"/>
            <a:ext cx="1666488" cy="666595"/>
          </a:xfrm>
          <a:prstGeom prst="rect">
            <a:avLst/>
          </a:prstGeom>
        </p:spPr>
      </p:pic>
      <p:sp>
        <p:nvSpPr>
          <p:cNvPr id="6" name="TextBox 5">
            <a:extLst>
              <a:ext uri="{FF2B5EF4-FFF2-40B4-BE49-F238E27FC236}">
                <a16:creationId xmlns:a16="http://schemas.microsoft.com/office/drawing/2014/main" id="{749481FA-808D-3F4D-8F6C-67C43C9526C7}"/>
              </a:ext>
            </a:extLst>
          </p:cNvPr>
          <p:cNvSpPr txBox="1"/>
          <p:nvPr/>
        </p:nvSpPr>
        <p:spPr>
          <a:xfrm>
            <a:off x="10763166" y="6518136"/>
            <a:ext cx="2066757" cy="276999"/>
          </a:xfrm>
          <a:prstGeom prst="rect">
            <a:avLst/>
          </a:prstGeom>
          <a:noFill/>
        </p:spPr>
        <p:txBody>
          <a:bodyPr wrap="square" rtlCol="0">
            <a:spAutoFit/>
          </a:bodyPr>
          <a:lstStyle/>
          <a:p>
            <a:r>
              <a:rPr lang="en-US" sz="1200" dirty="0"/>
              <a:t>(Thompson,2015).</a:t>
            </a:r>
          </a:p>
        </p:txBody>
      </p:sp>
    </p:spTree>
    <p:extLst>
      <p:ext uri="{BB962C8B-B14F-4D97-AF65-F5344CB8AC3E}">
        <p14:creationId xmlns:p14="http://schemas.microsoft.com/office/powerpoint/2010/main" val="15454279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BA0ED6-9D92-494D-8994-E61EF95BE863}"/>
              </a:ext>
            </a:extLst>
          </p:cNvPr>
          <p:cNvSpPr>
            <a:spLocks noGrp="1"/>
          </p:cNvSpPr>
          <p:nvPr>
            <p:ph type="title"/>
          </p:nvPr>
        </p:nvSpPr>
        <p:spPr/>
        <p:txBody>
          <a:bodyPr/>
          <a:lstStyle/>
          <a:p>
            <a:r>
              <a:rPr lang="en-US" dirty="0"/>
              <a:t>Problems to multi agency working; </a:t>
            </a:r>
          </a:p>
        </p:txBody>
      </p:sp>
      <p:sp>
        <p:nvSpPr>
          <p:cNvPr id="3" name="Content Placeholder 2">
            <a:extLst>
              <a:ext uri="{FF2B5EF4-FFF2-40B4-BE49-F238E27FC236}">
                <a16:creationId xmlns:a16="http://schemas.microsoft.com/office/drawing/2014/main" id="{2E6FADEF-2482-574B-950F-9CA062C65419}"/>
              </a:ext>
            </a:extLst>
          </p:cNvPr>
          <p:cNvSpPr>
            <a:spLocks noGrp="1"/>
          </p:cNvSpPr>
          <p:nvPr>
            <p:ph idx="1"/>
          </p:nvPr>
        </p:nvSpPr>
        <p:spPr/>
        <p:txBody>
          <a:bodyPr>
            <a:normAutofit/>
          </a:bodyPr>
          <a:lstStyle/>
          <a:p>
            <a:r>
              <a:rPr lang="en-US" sz="2000" dirty="0"/>
              <a:t>Significant issues have still been raised  for service users these include things such as;</a:t>
            </a:r>
          </a:p>
          <a:p>
            <a:r>
              <a:rPr lang="en-US" sz="2000" dirty="0"/>
              <a:t>Failed power over the decision making process</a:t>
            </a:r>
          </a:p>
          <a:p>
            <a:r>
              <a:rPr lang="en-US" sz="2000" dirty="0"/>
              <a:t>Unable to voice opinions</a:t>
            </a:r>
          </a:p>
          <a:p>
            <a:r>
              <a:rPr lang="en-US" sz="2000" dirty="0"/>
              <a:t>Vulnerable Individuals</a:t>
            </a:r>
          </a:p>
          <a:p>
            <a:r>
              <a:rPr lang="en-US" sz="2000" dirty="0"/>
              <a:t>Lack of Communication</a:t>
            </a:r>
          </a:p>
          <a:p>
            <a:r>
              <a:rPr lang="en-US" sz="2000" dirty="0"/>
              <a:t>Needs not being adequately met </a:t>
            </a:r>
          </a:p>
        </p:txBody>
      </p:sp>
      <p:pic>
        <p:nvPicPr>
          <p:cNvPr id="4" name="Picture 3">
            <a:extLst>
              <a:ext uri="{FF2B5EF4-FFF2-40B4-BE49-F238E27FC236}">
                <a16:creationId xmlns:a16="http://schemas.microsoft.com/office/drawing/2014/main" id="{196821F2-9B22-1B46-8B33-72ABB93EE476}"/>
              </a:ext>
            </a:extLst>
          </p:cNvPr>
          <p:cNvPicPr>
            <a:picLocks noChangeAspect="1"/>
          </p:cNvPicPr>
          <p:nvPr/>
        </p:nvPicPr>
        <p:blipFill>
          <a:blip r:embed="rId2"/>
          <a:stretch>
            <a:fillRect/>
          </a:stretch>
        </p:blipFill>
        <p:spPr>
          <a:xfrm>
            <a:off x="581192" y="5990041"/>
            <a:ext cx="1666488" cy="666595"/>
          </a:xfrm>
          <a:prstGeom prst="rect">
            <a:avLst/>
          </a:prstGeom>
        </p:spPr>
      </p:pic>
      <p:sp>
        <p:nvSpPr>
          <p:cNvPr id="5" name="TextBox 4">
            <a:extLst>
              <a:ext uri="{FF2B5EF4-FFF2-40B4-BE49-F238E27FC236}">
                <a16:creationId xmlns:a16="http://schemas.microsoft.com/office/drawing/2014/main" id="{F9140C84-9E4D-274E-8600-214A410E11B7}"/>
              </a:ext>
            </a:extLst>
          </p:cNvPr>
          <p:cNvSpPr txBox="1"/>
          <p:nvPr/>
        </p:nvSpPr>
        <p:spPr>
          <a:xfrm>
            <a:off x="10834687" y="6581001"/>
            <a:ext cx="2714625" cy="276999"/>
          </a:xfrm>
          <a:prstGeom prst="rect">
            <a:avLst/>
          </a:prstGeom>
          <a:noFill/>
        </p:spPr>
        <p:txBody>
          <a:bodyPr wrap="square" rtlCol="0">
            <a:spAutoFit/>
          </a:bodyPr>
          <a:lstStyle/>
          <a:p>
            <a:r>
              <a:rPr lang="en-US" sz="1200" dirty="0"/>
              <a:t>(Thompson,2015).</a:t>
            </a:r>
          </a:p>
        </p:txBody>
      </p:sp>
    </p:spTree>
    <p:extLst>
      <p:ext uri="{BB962C8B-B14F-4D97-AF65-F5344CB8AC3E}">
        <p14:creationId xmlns:p14="http://schemas.microsoft.com/office/powerpoint/2010/main" val="23398058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6774F-4A3C-724F-A932-651390F4AEB6}"/>
              </a:ext>
            </a:extLst>
          </p:cNvPr>
          <p:cNvSpPr>
            <a:spLocks noGrp="1"/>
          </p:cNvSpPr>
          <p:nvPr>
            <p:ph type="title"/>
          </p:nvPr>
        </p:nvSpPr>
        <p:spPr/>
        <p:txBody>
          <a:bodyPr/>
          <a:lstStyle/>
          <a:p>
            <a:r>
              <a:rPr lang="en-US" dirty="0"/>
              <a:t>Issues to multi-agency working;</a:t>
            </a:r>
          </a:p>
        </p:txBody>
      </p:sp>
      <p:sp>
        <p:nvSpPr>
          <p:cNvPr id="3" name="Content Placeholder 2">
            <a:extLst>
              <a:ext uri="{FF2B5EF4-FFF2-40B4-BE49-F238E27FC236}">
                <a16:creationId xmlns:a16="http://schemas.microsoft.com/office/drawing/2014/main" id="{9E2B9455-A1F2-D94B-AD74-C7E1C373290A}"/>
              </a:ext>
            </a:extLst>
          </p:cNvPr>
          <p:cNvSpPr>
            <a:spLocks noGrp="1"/>
          </p:cNvSpPr>
          <p:nvPr>
            <p:ph idx="1"/>
          </p:nvPr>
        </p:nvSpPr>
        <p:spPr>
          <a:xfrm>
            <a:off x="585788" y="2535828"/>
            <a:ext cx="11139320" cy="4243386"/>
          </a:xfrm>
        </p:spPr>
        <p:txBody>
          <a:bodyPr>
            <a:normAutofit fontScale="85000" lnSpcReduction="20000"/>
          </a:bodyPr>
          <a:lstStyle/>
          <a:p>
            <a:endParaRPr lang="en-US" sz="2600" dirty="0"/>
          </a:p>
          <a:p>
            <a:r>
              <a:rPr lang="en-US" sz="2600" dirty="0"/>
              <a:t>Lack of information sharing across organizations and services. </a:t>
            </a:r>
          </a:p>
          <a:p>
            <a:endParaRPr lang="en-US" sz="2600" dirty="0"/>
          </a:p>
          <a:p>
            <a:r>
              <a:rPr lang="en-US" sz="2600" dirty="0"/>
              <a:t>Unclear accountability between clients and agencies (no one takes responsibility).</a:t>
            </a:r>
          </a:p>
          <a:p>
            <a:endParaRPr lang="en-US" sz="2600" dirty="0"/>
          </a:p>
          <a:p>
            <a:r>
              <a:rPr lang="en-US" sz="2600" dirty="0"/>
              <a:t>Inconsistent levels of service provision</a:t>
            </a:r>
          </a:p>
          <a:p>
            <a:endParaRPr lang="en-US" sz="2600" dirty="0"/>
          </a:p>
          <a:p>
            <a:r>
              <a:rPr lang="en-US" sz="2600" dirty="0"/>
              <a:t>Legislation that has been put in place;</a:t>
            </a:r>
          </a:p>
          <a:p>
            <a:r>
              <a:rPr lang="en-US" sz="2600" dirty="0"/>
              <a:t>Every Child Matters (2003)</a:t>
            </a:r>
          </a:p>
          <a:p>
            <a:r>
              <a:rPr lang="en-US" sz="2600" dirty="0"/>
              <a:t>Children Act (2004)</a:t>
            </a:r>
          </a:p>
          <a:p>
            <a:endParaRPr lang="en-US" dirty="0"/>
          </a:p>
          <a:p>
            <a:endParaRPr lang="en-US" dirty="0"/>
          </a:p>
          <a:p>
            <a:endParaRPr lang="en-US" dirty="0"/>
          </a:p>
          <a:p>
            <a:endParaRPr lang="en-US" dirty="0"/>
          </a:p>
          <a:p>
            <a:endParaRPr lang="en-US" dirty="0"/>
          </a:p>
          <a:p>
            <a:endParaRPr lang="en-US" dirty="0"/>
          </a:p>
        </p:txBody>
      </p:sp>
      <p:pic>
        <p:nvPicPr>
          <p:cNvPr id="4" name="Picture 3">
            <a:extLst>
              <a:ext uri="{FF2B5EF4-FFF2-40B4-BE49-F238E27FC236}">
                <a16:creationId xmlns:a16="http://schemas.microsoft.com/office/drawing/2014/main" id="{4EA3DC75-7E55-734C-8534-6B326D00EAFE}"/>
              </a:ext>
            </a:extLst>
          </p:cNvPr>
          <p:cNvPicPr>
            <a:picLocks noChangeAspect="1"/>
          </p:cNvPicPr>
          <p:nvPr/>
        </p:nvPicPr>
        <p:blipFill>
          <a:blip r:embed="rId2"/>
          <a:stretch>
            <a:fillRect/>
          </a:stretch>
        </p:blipFill>
        <p:spPr>
          <a:xfrm>
            <a:off x="466892" y="6112619"/>
            <a:ext cx="1666488" cy="666595"/>
          </a:xfrm>
          <a:prstGeom prst="rect">
            <a:avLst/>
          </a:prstGeom>
        </p:spPr>
      </p:pic>
      <p:sp>
        <p:nvSpPr>
          <p:cNvPr id="5" name="TextBox 4">
            <a:extLst>
              <a:ext uri="{FF2B5EF4-FFF2-40B4-BE49-F238E27FC236}">
                <a16:creationId xmlns:a16="http://schemas.microsoft.com/office/drawing/2014/main" id="{759098CE-EEF2-D14B-9301-3060C21F1217}"/>
              </a:ext>
            </a:extLst>
          </p:cNvPr>
          <p:cNvSpPr txBox="1"/>
          <p:nvPr/>
        </p:nvSpPr>
        <p:spPr>
          <a:xfrm>
            <a:off x="9972675" y="6488668"/>
            <a:ext cx="2328863" cy="369332"/>
          </a:xfrm>
          <a:prstGeom prst="rect">
            <a:avLst/>
          </a:prstGeom>
          <a:noFill/>
        </p:spPr>
        <p:txBody>
          <a:bodyPr wrap="square" rtlCol="0">
            <a:spAutoFit/>
          </a:bodyPr>
          <a:lstStyle/>
          <a:p>
            <a:r>
              <a:rPr lang="en-GB" dirty="0"/>
              <a:t> </a:t>
            </a:r>
            <a:r>
              <a:rPr lang="en-GB" sz="1200" dirty="0"/>
              <a:t>(Cheminais,2009;Gasper,2010).</a:t>
            </a:r>
            <a:endParaRPr lang="en-US" sz="1200" dirty="0"/>
          </a:p>
        </p:txBody>
      </p:sp>
    </p:spTree>
    <p:extLst>
      <p:ext uri="{BB962C8B-B14F-4D97-AF65-F5344CB8AC3E}">
        <p14:creationId xmlns:p14="http://schemas.microsoft.com/office/powerpoint/2010/main" val="6118048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6096E3-7A53-604A-98BB-F7E3187A5066}"/>
              </a:ext>
            </a:extLst>
          </p:cNvPr>
          <p:cNvSpPr>
            <a:spLocks noGrp="1"/>
          </p:cNvSpPr>
          <p:nvPr>
            <p:ph type="title"/>
          </p:nvPr>
        </p:nvSpPr>
        <p:spPr/>
        <p:txBody>
          <a:bodyPr/>
          <a:lstStyle/>
          <a:p>
            <a:r>
              <a:rPr lang="en-US" dirty="0"/>
              <a:t>Mutli-agency working problems (cases)</a:t>
            </a:r>
          </a:p>
        </p:txBody>
      </p:sp>
      <p:sp>
        <p:nvSpPr>
          <p:cNvPr id="3" name="Content Placeholder 2">
            <a:extLst>
              <a:ext uri="{FF2B5EF4-FFF2-40B4-BE49-F238E27FC236}">
                <a16:creationId xmlns:a16="http://schemas.microsoft.com/office/drawing/2014/main" id="{74C998E4-85A6-A146-A0E6-87558CDDFAA2}"/>
              </a:ext>
            </a:extLst>
          </p:cNvPr>
          <p:cNvSpPr>
            <a:spLocks noGrp="1"/>
          </p:cNvSpPr>
          <p:nvPr>
            <p:ph idx="1"/>
          </p:nvPr>
        </p:nvSpPr>
        <p:spPr>
          <a:xfrm>
            <a:off x="471489" y="2360989"/>
            <a:ext cx="11515724" cy="2984019"/>
          </a:xfrm>
        </p:spPr>
        <p:txBody>
          <a:bodyPr>
            <a:noAutofit/>
          </a:bodyPr>
          <a:lstStyle/>
          <a:p>
            <a:r>
              <a:rPr lang="en-US" sz="2000" dirty="0"/>
              <a:t>It is evident that some services seem to be failing, such as;</a:t>
            </a:r>
          </a:p>
          <a:p>
            <a:r>
              <a:rPr lang="en-US" sz="2000" dirty="0"/>
              <a:t>Victoria Climbie (2000)</a:t>
            </a:r>
          </a:p>
          <a:p>
            <a:r>
              <a:rPr lang="en-US" sz="2000" dirty="0"/>
              <a:t>Baby ’P’ (2009)</a:t>
            </a:r>
          </a:p>
          <a:p>
            <a:r>
              <a:rPr lang="en-US" sz="2000" dirty="0"/>
              <a:t>Daniel Pelka (2012)</a:t>
            </a:r>
          </a:p>
          <a:p>
            <a:r>
              <a:rPr lang="en-US" sz="2000" dirty="0"/>
              <a:t>These cases highlighted that there was continued lack of communication between agencies, and a failure of care for the young person. </a:t>
            </a:r>
          </a:p>
          <a:p>
            <a:endParaRPr lang="en-US" sz="2000" dirty="0"/>
          </a:p>
          <a:p>
            <a:r>
              <a:rPr lang="en-US" sz="2000" dirty="0"/>
              <a:t>There is a significant need for </a:t>
            </a:r>
            <a:r>
              <a:rPr lang="en-US" sz="2000" b="1" i="1" dirty="0"/>
              <a:t>information sharing</a:t>
            </a:r>
            <a:r>
              <a:rPr lang="en-US" sz="2000" dirty="0"/>
              <a:t>.</a:t>
            </a:r>
          </a:p>
          <a:p>
            <a:endParaRPr lang="en-US" sz="2000" dirty="0"/>
          </a:p>
          <a:p>
            <a:r>
              <a:rPr lang="en-US" sz="2000" dirty="0"/>
              <a:t>Are there any further issues and implications you can suggest?</a:t>
            </a:r>
          </a:p>
        </p:txBody>
      </p:sp>
      <p:pic>
        <p:nvPicPr>
          <p:cNvPr id="4" name="Picture 3">
            <a:extLst>
              <a:ext uri="{FF2B5EF4-FFF2-40B4-BE49-F238E27FC236}">
                <a16:creationId xmlns:a16="http://schemas.microsoft.com/office/drawing/2014/main" id="{EF17BC5F-956C-AB49-80CA-BB4FEEF8552D}"/>
              </a:ext>
            </a:extLst>
          </p:cNvPr>
          <p:cNvPicPr>
            <a:picLocks noChangeAspect="1"/>
          </p:cNvPicPr>
          <p:nvPr/>
        </p:nvPicPr>
        <p:blipFill>
          <a:blip r:embed="rId2"/>
          <a:stretch>
            <a:fillRect/>
          </a:stretch>
        </p:blipFill>
        <p:spPr>
          <a:xfrm>
            <a:off x="581192" y="5990042"/>
            <a:ext cx="1666488" cy="666595"/>
          </a:xfrm>
          <a:prstGeom prst="rect">
            <a:avLst/>
          </a:prstGeom>
        </p:spPr>
      </p:pic>
    </p:spTree>
    <p:extLst>
      <p:ext uri="{BB962C8B-B14F-4D97-AF65-F5344CB8AC3E}">
        <p14:creationId xmlns:p14="http://schemas.microsoft.com/office/powerpoint/2010/main" val="11889861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49434A-8B0E-4445-AC65-5E8900F1F37D}"/>
              </a:ext>
            </a:extLst>
          </p:cNvPr>
          <p:cNvSpPr>
            <a:spLocks noGrp="1"/>
          </p:cNvSpPr>
          <p:nvPr>
            <p:ph type="title"/>
          </p:nvPr>
        </p:nvSpPr>
        <p:spPr/>
        <p:txBody>
          <a:bodyPr/>
          <a:lstStyle/>
          <a:p>
            <a:r>
              <a:rPr lang="en-US" dirty="0"/>
              <a:t>Video task;</a:t>
            </a:r>
          </a:p>
        </p:txBody>
      </p:sp>
      <p:sp>
        <p:nvSpPr>
          <p:cNvPr id="3" name="Content Placeholder 2">
            <a:extLst>
              <a:ext uri="{FF2B5EF4-FFF2-40B4-BE49-F238E27FC236}">
                <a16:creationId xmlns:a16="http://schemas.microsoft.com/office/drawing/2014/main" id="{FFEE495D-371A-6E4B-9366-7BD1409DF6AA}"/>
              </a:ext>
            </a:extLst>
          </p:cNvPr>
          <p:cNvSpPr>
            <a:spLocks noGrp="1"/>
          </p:cNvSpPr>
          <p:nvPr>
            <p:ph idx="1"/>
          </p:nvPr>
        </p:nvSpPr>
        <p:spPr/>
        <p:txBody>
          <a:bodyPr/>
          <a:lstStyle/>
          <a:p>
            <a:endParaRPr lang="en-US" dirty="0"/>
          </a:p>
          <a:p>
            <a:r>
              <a:rPr lang="en-US" dirty="0"/>
              <a:t> </a:t>
            </a:r>
            <a:r>
              <a:rPr lang="en-US" dirty="0">
                <a:hlinkClick r:id="rId2"/>
              </a:rPr>
              <a:t>https://www.youtube.com/watch?v=SefBmkJhX9o</a:t>
            </a:r>
            <a:r>
              <a:rPr lang="en-US" dirty="0"/>
              <a:t> </a:t>
            </a:r>
          </a:p>
          <a:p>
            <a:endParaRPr lang="en-US" dirty="0"/>
          </a:p>
          <a:p>
            <a:r>
              <a:rPr lang="en-US" dirty="0"/>
              <a:t>Please discuss the negatives and positives to the video.</a:t>
            </a:r>
          </a:p>
          <a:p>
            <a:endParaRPr lang="en-US" dirty="0"/>
          </a:p>
          <a:p>
            <a:r>
              <a:rPr lang="en-US" dirty="0"/>
              <a:t>Be prepared to explain your justifications and reasonings to the wider group.</a:t>
            </a:r>
          </a:p>
        </p:txBody>
      </p:sp>
      <p:pic>
        <p:nvPicPr>
          <p:cNvPr id="4" name="Picture 3">
            <a:extLst>
              <a:ext uri="{FF2B5EF4-FFF2-40B4-BE49-F238E27FC236}">
                <a16:creationId xmlns:a16="http://schemas.microsoft.com/office/drawing/2014/main" id="{A5AD76CA-E0E2-1140-966B-AB597832DE02}"/>
              </a:ext>
            </a:extLst>
          </p:cNvPr>
          <p:cNvPicPr>
            <a:picLocks noChangeAspect="1"/>
          </p:cNvPicPr>
          <p:nvPr/>
        </p:nvPicPr>
        <p:blipFill>
          <a:blip r:embed="rId3"/>
          <a:stretch>
            <a:fillRect/>
          </a:stretch>
        </p:blipFill>
        <p:spPr>
          <a:xfrm>
            <a:off x="581192" y="5990042"/>
            <a:ext cx="1666488" cy="666595"/>
          </a:xfrm>
          <a:prstGeom prst="rect">
            <a:avLst/>
          </a:prstGeom>
        </p:spPr>
      </p:pic>
    </p:spTree>
    <p:extLst>
      <p:ext uri="{BB962C8B-B14F-4D97-AF65-F5344CB8AC3E}">
        <p14:creationId xmlns:p14="http://schemas.microsoft.com/office/powerpoint/2010/main" val="3101703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5711153-D048-0B43-809A-EF314EC284E3}"/>
              </a:ext>
            </a:extLst>
          </p:cNvPr>
          <p:cNvSpPr>
            <a:spLocks noGrp="1"/>
          </p:cNvSpPr>
          <p:nvPr>
            <p:ph idx="1"/>
          </p:nvPr>
        </p:nvSpPr>
        <p:spPr/>
        <p:txBody>
          <a:bodyPr/>
          <a:lstStyle/>
          <a:p>
            <a:r>
              <a:rPr lang="en-US" sz="2400" dirty="0">
                <a:cs typeface="Times New Roman" panose="02020603050405020304" pitchFamily="18" charset="0"/>
              </a:rPr>
              <a:t>Recap of previous lesson:</a:t>
            </a:r>
          </a:p>
          <a:p>
            <a:endParaRPr lang="en-US" sz="2400" dirty="0">
              <a:cs typeface="Times New Roman" panose="02020603050405020304" pitchFamily="18" charset="0"/>
            </a:endParaRPr>
          </a:p>
          <a:p>
            <a:r>
              <a:rPr lang="en-US" sz="2400" dirty="0">
                <a:cs typeface="Times New Roman" panose="02020603050405020304" pitchFamily="18" charset="0"/>
              </a:rPr>
              <a:t>Please feedback in groups what we accomplished last lesson?</a:t>
            </a:r>
          </a:p>
          <a:p>
            <a:endParaRPr lang="en-US" dirty="0"/>
          </a:p>
        </p:txBody>
      </p:sp>
      <p:pic>
        <p:nvPicPr>
          <p:cNvPr id="4" name="Picture 3">
            <a:extLst>
              <a:ext uri="{FF2B5EF4-FFF2-40B4-BE49-F238E27FC236}">
                <a16:creationId xmlns:a16="http://schemas.microsoft.com/office/drawing/2014/main" id="{323248BB-93A0-0249-97C7-E8C3D7AC6FE3}"/>
              </a:ext>
            </a:extLst>
          </p:cNvPr>
          <p:cNvPicPr>
            <a:picLocks noChangeAspect="1"/>
          </p:cNvPicPr>
          <p:nvPr/>
        </p:nvPicPr>
        <p:blipFill>
          <a:blip r:embed="rId2"/>
          <a:stretch>
            <a:fillRect/>
          </a:stretch>
        </p:blipFill>
        <p:spPr>
          <a:xfrm>
            <a:off x="8736521" y="4578296"/>
            <a:ext cx="1923604" cy="1923604"/>
          </a:xfrm>
          <a:prstGeom prst="rect">
            <a:avLst/>
          </a:prstGeom>
        </p:spPr>
      </p:pic>
      <p:sp>
        <p:nvSpPr>
          <p:cNvPr id="18" name="Rectangle 17">
            <a:extLst>
              <a:ext uri="{FF2B5EF4-FFF2-40B4-BE49-F238E27FC236}">
                <a16:creationId xmlns:a16="http://schemas.microsoft.com/office/drawing/2014/main" id="{8A7A7236-4A3C-4F4A-9145-BBEBF1D0217D}"/>
              </a:ext>
            </a:extLst>
          </p:cNvPr>
          <p:cNvSpPr/>
          <p:nvPr/>
        </p:nvSpPr>
        <p:spPr>
          <a:xfrm>
            <a:off x="465504" y="647495"/>
            <a:ext cx="2508350" cy="1068462"/>
          </a:xfrm>
          <a:prstGeom prst="rect">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3F00908F-953B-284A-BB63-A55A56830FB5}"/>
              </a:ext>
            </a:extLst>
          </p:cNvPr>
          <p:cNvSpPr/>
          <p:nvPr/>
        </p:nvSpPr>
        <p:spPr>
          <a:xfrm>
            <a:off x="3117783" y="854525"/>
            <a:ext cx="1404730" cy="27609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600" dirty="0"/>
          </a:p>
        </p:txBody>
      </p:sp>
      <p:sp>
        <p:nvSpPr>
          <p:cNvPr id="20" name="Rectangle 19">
            <a:extLst>
              <a:ext uri="{FF2B5EF4-FFF2-40B4-BE49-F238E27FC236}">
                <a16:creationId xmlns:a16="http://schemas.microsoft.com/office/drawing/2014/main" id="{E649CD78-20D4-D64C-96D6-90F941C5F878}"/>
              </a:ext>
            </a:extLst>
          </p:cNvPr>
          <p:cNvSpPr/>
          <p:nvPr/>
        </p:nvSpPr>
        <p:spPr>
          <a:xfrm>
            <a:off x="9079750" y="700501"/>
            <a:ext cx="418532" cy="918083"/>
          </a:xfrm>
          <a:prstGeom prst="rect">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A07079AA-1061-9C41-A967-AD7A7023C832}"/>
              </a:ext>
            </a:extLst>
          </p:cNvPr>
          <p:cNvSpPr/>
          <p:nvPr/>
        </p:nvSpPr>
        <p:spPr>
          <a:xfrm rot="10800000">
            <a:off x="3117783" y="809347"/>
            <a:ext cx="1404730" cy="741495"/>
          </a:xfrm>
          <a:prstGeom prst="rect">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5D8CD890-173F-2843-B0B8-AC9FEC60C6E8}"/>
              </a:ext>
            </a:extLst>
          </p:cNvPr>
          <p:cNvSpPr/>
          <p:nvPr/>
        </p:nvSpPr>
        <p:spPr>
          <a:xfrm>
            <a:off x="5549635" y="945695"/>
            <a:ext cx="1670866" cy="69419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F5657EF5-1CC6-3E43-AF39-26CD8BFACDC4}"/>
              </a:ext>
            </a:extLst>
          </p:cNvPr>
          <p:cNvSpPr/>
          <p:nvPr/>
        </p:nvSpPr>
        <p:spPr>
          <a:xfrm>
            <a:off x="4730806" y="717066"/>
            <a:ext cx="503583" cy="967376"/>
          </a:xfrm>
          <a:prstGeom prst="rect">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9F08C6B4-A0F9-A744-88C9-656BC8ABE11D}"/>
              </a:ext>
            </a:extLst>
          </p:cNvPr>
          <p:cNvSpPr/>
          <p:nvPr/>
        </p:nvSpPr>
        <p:spPr>
          <a:xfrm>
            <a:off x="5515110" y="668751"/>
            <a:ext cx="1704750" cy="18407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838E8D14-B34E-FE40-A748-B1399FB52FBD}"/>
              </a:ext>
            </a:extLst>
          </p:cNvPr>
          <p:cNvSpPr/>
          <p:nvPr/>
        </p:nvSpPr>
        <p:spPr>
          <a:xfrm>
            <a:off x="7410459" y="702156"/>
            <a:ext cx="1546815" cy="89733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414535E4-19FD-934A-A89F-F7DD420C07C1}"/>
              </a:ext>
            </a:extLst>
          </p:cNvPr>
          <p:cNvSpPr/>
          <p:nvPr/>
        </p:nvSpPr>
        <p:spPr>
          <a:xfrm>
            <a:off x="9590820" y="647494"/>
            <a:ext cx="2112526" cy="96737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7" name="Picture 26" descr="Advocacy | The Richmond Village Association Inc.">
            <a:extLst>
              <a:ext uri="{FF2B5EF4-FFF2-40B4-BE49-F238E27FC236}">
                <a16:creationId xmlns:a16="http://schemas.microsoft.com/office/drawing/2014/main" id="{46CC460C-D8A3-A04B-9DA5-61735E4986AC}"/>
              </a:ext>
            </a:extLst>
          </p:cNvPr>
          <p:cNvPicPr>
            <a:picLocks noChangeAspect="1"/>
          </p:cNvPicPr>
          <p:nvPr/>
        </p:nvPicPr>
        <p:blipFill>
          <a:blip r:embed="rId3">
            <a:extLst>
              <a:ext uri="{837473B0-CC2E-450A-ABE3-18F120FF3D39}">
                <a1611:picAttrSrcUrl xmlns:a1611="http://schemas.microsoft.com/office/drawing/2016/11/main" xmlns="" r:id="rId4"/>
              </a:ext>
            </a:extLst>
          </a:blip>
          <a:stretch>
            <a:fillRect/>
          </a:stretch>
        </p:blipFill>
        <p:spPr>
          <a:xfrm>
            <a:off x="511961" y="778027"/>
            <a:ext cx="2361595" cy="861858"/>
          </a:xfrm>
          <a:prstGeom prst="rect">
            <a:avLst/>
          </a:prstGeom>
          <a:solidFill>
            <a:schemeClr val="bg2">
              <a:alpha val="64000"/>
            </a:schemeClr>
          </a:solidFill>
        </p:spPr>
      </p:pic>
      <p:pic>
        <p:nvPicPr>
          <p:cNvPr id="28" name="Picture 27">
            <a:extLst>
              <a:ext uri="{FF2B5EF4-FFF2-40B4-BE49-F238E27FC236}">
                <a16:creationId xmlns:a16="http://schemas.microsoft.com/office/drawing/2014/main" id="{C6D0C2F5-1934-B545-9F8E-7192DD56EFC7}"/>
              </a:ext>
            </a:extLst>
          </p:cNvPr>
          <p:cNvPicPr>
            <a:picLocks noChangeAspect="1"/>
          </p:cNvPicPr>
          <p:nvPr/>
        </p:nvPicPr>
        <p:blipFill>
          <a:blip r:embed="rId5"/>
          <a:stretch>
            <a:fillRect/>
          </a:stretch>
        </p:blipFill>
        <p:spPr>
          <a:xfrm>
            <a:off x="9616904" y="743666"/>
            <a:ext cx="2086442" cy="872859"/>
          </a:xfrm>
          <a:prstGeom prst="rect">
            <a:avLst/>
          </a:prstGeom>
        </p:spPr>
      </p:pic>
      <p:pic>
        <p:nvPicPr>
          <p:cNvPr id="29" name="Picture 28">
            <a:extLst>
              <a:ext uri="{FF2B5EF4-FFF2-40B4-BE49-F238E27FC236}">
                <a16:creationId xmlns:a16="http://schemas.microsoft.com/office/drawing/2014/main" id="{A1D666C5-434B-1042-9C79-DDAB51328345}"/>
              </a:ext>
            </a:extLst>
          </p:cNvPr>
          <p:cNvPicPr>
            <a:picLocks noChangeAspect="1"/>
          </p:cNvPicPr>
          <p:nvPr/>
        </p:nvPicPr>
        <p:blipFill>
          <a:blip r:embed="rId6"/>
          <a:stretch>
            <a:fillRect/>
          </a:stretch>
        </p:blipFill>
        <p:spPr>
          <a:xfrm>
            <a:off x="5609149" y="989624"/>
            <a:ext cx="1545226" cy="606331"/>
          </a:xfrm>
          <a:prstGeom prst="rect">
            <a:avLst/>
          </a:prstGeom>
        </p:spPr>
      </p:pic>
      <p:pic>
        <p:nvPicPr>
          <p:cNvPr id="30" name="Picture 29">
            <a:extLst>
              <a:ext uri="{FF2B5EF4-FFF2-40B4-BE49-F238E27FC236}">
                <a16:creationId xmlns:a16="http://schemas.microsoft.com/office/drawing/2014/main" id="{26D0AD9C-0C9E-EC41-A4ED-5AA9F764381A}"/>
              </a:ext>
            </a:extLst>
          </p:cNvPr>
          <p:cNvPicPr>
            <a:picLocks noChangeAspect="1"/>
          </p:cNvPicPr>
          <p:nvPr/>
        </p:nvPicPr>
        <p:blipFill>
          <a:blip r:embed="rId7"/>
          <a:stretch>
            <a:fillRect/>
          </a:stretch>
        </p:blipFill>
        <p:spPr>
          <a:xfrm>
            <a:off x="7449134" y="758324"/>
            <a:ext cx="1462081" cy="856546"/>
          </a:xfrm>
          <a:prstGeom prst="rect">
            <a:avLst/>
          </a:prstGeom>
        </p:spPr>
      </p:pic>
      <p:pic>
        <p:nvPicPr>
          <p:cNvPr id="17" name="Picture 16">
            <a:extLst>
              <a:ext uri="{FF2B5EF4-FFF2-40B4-BE49-F238E27FC236}">
                <a16:creationId xmlns:a16="http://schemas.microsoft.com/office/drawing/2014/main" id="{18A2821D-DB17-0E41-A6FA-7A1E30438CFE}"/>
              </a:ext>
            </a:extLst>
          </p:cNvPr>
          <p:cNvPicPr>
            <a:picLocks noChangeAspect="1"/>
          </p:cNvPicPr>
          <p:nvPr/>
        </p:nvPicPr>
        <p:blipFill>
          <a:blip r:embed="rId8"/>
          <a:stretch>
            <a:fillRect/>
          </a:stretch>
        </p:blipFill>
        <p:spPr>
          <a:xfrm>
            <a:off x="581192" y="5990042"/>
            <a:ext cx="1666488" cy="666595"/>
          </a:xfrm>
          <a:prstGeom prst="rect">
            <a:avLst/>
          </a:prstGeom>
        </p:spPr>
      </p:pic>
    </p:spTree>
    <p:extLst>
      <p:ext uri="{BB962C8B-B14F-4D97-AF65-F5344CB8AC3E}">
        <p14:creationId xmlns:p14="http://schemas.microsoft.com/office/powerpoint/2010/main" val="363059726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912281-FC67-5D4D-9B68-995150CA0DE5}"/>
              </a:ext>
            </a:extLst>
          </p:cNvPr>
          <p:cNvSpPr>
            <a:spLocks noGrp="1"/>
          </p:cNvSpPr>
          <p:nvPr>
            <p:ph type="title"/>
          </p:nvPr>
        </p:nvSpPr>
        <p:spPr/>
        <p:txBody>
          <a:bodyPr/>
          <a:lstStyle/>
          <a:p>
            <a:r>
              <a:rPr lang="en-US" dirty="0"/>
              <a:t>Social services and well-being (wales) act 2014</a:t>
            </a:r>
          </a:p>
        </p:txBody>
      </p:sp>
      <p:sp>
        <p:nvSpPr>
          <p:cNvPr id="3" name="Content Placeholder 2">
            <a:extLst>
              <a:ext uri="{FF2B5EF4-FFF2-40B4-BE49-F238E27FC236}">
                <a16:creationId xmlns:a16="http://schemas.microsoft.com/office/drawing/2014/main" id="{65246F13-3F0B-E842-91D0-48A53CECA083}"/>
              </a:ext>
            </a:extLst>
          </p:cNvPr>
          <p:cNvSpPr>
            <a:spLocks noGrp="1"/>
          </p:cNvSpPr>
          <p:nvPr>
            <p:ph idx="1"/>
          </p:nvPr>
        </p:nvSpPr>
        <p:spPr>
          <a:xfrm>
            <a:off x="581192" y="2477541"/>
            <a:ext cx="11029615" cy="3678303"/>
          </a:xfrm>
        </p:spPr>
        <p:txBody>
          <a:bodyPr/>
          <a:lstStyle/>
          <a:p>
            <a:r>
              <a:rPr lang="en-US" dirty="0"/>
              <a:t>Ensure they work towards preventing or delaying the development of individual’s needs for care and support.</a:t>
            </a:r>
          </a:p>
          <a:p>
            <a:pPr marL="0" indent="0">
              <a:buNone/>
            </a:pPr>
            <a:endParaRPr lang="en-US" dirty="0"/>
          </a:p>
          <a:p>
            <a:r>
              <a:rPr lang="en-US" dirty="0"/>
              <a:t>Safeguarding and preventing people from suffering abuse or neglect.</a:t>
            </a:r>
          </a:p>
          <a:p>
            <a:endParaRPr lang="en-US" dirty="0"/>
          </a:p>
          <a:p>
            <a:r>
              <a:rPr lang="en-US" dirty="0"/>
              <a:t>Reducing the need for care and support of people.</a:t>
            </a:r>
          </a:p>
          <a:p>
            <a:endParaRPr lang="en-US" dirty="0"/>
          </a:p>
          <a:p>
            <a:r>
              <a:rPr lang="en-US" dirty="0"/>
              <a:t>Enables young people to live as independently as possible. </a:t>
            </a:r>
          </a:p>
          <a:p>
            <a:endParaRPr lang="en-US" dirty="0"/>
          </a:p>
          <a:p>
            <a:endParaRPr lang="en-US" dirty="0"/>
          </a:p>
          <a:p>
            <a:endParaRPr lang="en-US" dirty="0"/>
          </a:p>
          <a:p>
            <a:endParaRPr lang="en-US" dirty="0"/>
          </a:p>
        </p:txBody>
      </p:sp>
      <p:pic>
        <p:nvPicPr>
          <p:cNvPr id="4" name="Picture 3">
            <a:extLst>
              <a:ext uri="{FF2B5EF4-FFF2-40B4-BE49-F238E27FC236}">
                <a16:creationId xmlns:a16="http://schemas.microsoft.com/office/drawing/2014/main" id="{B0643C55-93BD-1C44-AAE1-C22D058241C2}"/>
              </a:ext>
            </a:extLst>
          </p:cNvPr>
          <p:cNvPicPr>
            <a:picLocks noChangeAspect="1"/>
          </p:cNvPicPr>
          <p:nvPr/>
        </p:nvPicPr>
        <p:blipFill>
          <a:blip r:embed="rId2"/>
          <a:stretch>
            <a:fillRect/>
          </a:stretch>
        </p:blipFill>
        <p:spPr>
          <a:xfrm>
            <a:off x="581192" y="5990042"/>
            <a:ext cx="1666488" cy="666595"/>
          </a:xfrm>
          <a:prstGeom prst="rect">
            <a:avLst/>
          </a:prstGeom>
        </p:spPr>
      </p:pic>
    </p:spTree>
    <p:extLst>
      <p:ext uri="{BB962C8B-B14F-4D97-AF65-F5344CB8AC3E}">
        <p14:creationId xmlns:p14="http://schemas.microsoft.com/office/powerpoint/2010/main" val="7237300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3531EC-0F07-054B-9121-030BF1093244}"/>
              </a:ext>
            </a:extLst>
          </p:cNvPr>
          <p:cNvSpPr>
            <a:spLocks noGrp="1"/>
          </p:cNvSpPr>
          <p:nvPr>
            <p:ph type="title"/>
          </p:nvPr>
        </p:nvSpPr>
        <p:spPr/>
        <p:txBody>
          <a:bodyPr/>
          <a:lstStyle/>
          <a:p>
            <a:r>
              <a:rPr lang="en-US" dirty="0"/>
              <a:t>Key Principles of working together;</a:t>
            </a:r>
          </a:p>
        </p:txBody>
      </p:sp>
      <p:sp>
        <p:nvSpPr>
          <p:cNvPr id="3" name="Content Placeholder 2">
            <a:extLst>
              <a:ext uri="{FF2B5EF4-FFF2-40B4-BE49-F238E27FC236}">
                <a16:creationId xmlns:a16="http://schemas.microsoft.com/office/drawing/2014/main" id="{4A142B68-4124-4B42-9D49-C79A885D5BBA}"/>
              </a:ext>
            </a:extLst>
          </p:cNvPr>
          <p:cNvSpPr>
            <a:spLocks noGrp="1"/>
          </p:cNvSpPr>
          <p:nvPr>
            <p:ph idx="1"/>
          </p:nvPr>
        </p:nvSpPr>
        <p:spPr/>
        <p:txBody>
          <a:bodyPr>
            <a:normAutofit lnSpcReduction="10000"/>
          </a:bodyPr>
          <a:lstStyle/>
          <a:p>
            <a:pPr marL="0" indent="0">
              <a:buNone/>
            </a:pPr>
            <a:r>
              <a:rPr lang="en-US" sz="2000" dirty="0"/>
              <a:t>Thompson elaborates further,  suggesting some principles that should underpin multi-agency working are;</a:t>
            </a:r>
          </a:p>
          <a:p>
            <a:pPr marL="0" indent="0">
              <a:buNone/>
            </a:pPr>
            <a:endParaRPr lang="en-US" sz="2000" dirty="0"/>
          </a:p>
          <a:p>
            <a:r>
              <a:rPr lang="en-US" sz="2000" dirty="0"/>
              <a:t>Understanding each others position/ role.</a:t>
            </a:r>
          </a:p>
          <a:p>
            <a:endParaRPr lang="en-US" sz="2000" dirty="0"/>
          </a:p>
          <a:p>
            <a:r>
              <a:rPr lang="en-US" sz="2000" dirty="0"/>
              <a:t>Effective Communication.</a:t>
            </a:r>
          </a:p>
          <a:p>
            <a:endParaRPr lang="en-US" sz="2000" dirty="0"/>
          </a:p>
          <a:p>
            <a:r>
              <a:rPr lang="en-US" sz="2000" dirty="0"/>
              <a:t>Be thoughtful to to different values, norms.</a:t>
            </a:r>
          </a:p>
          <a:p>
            <a:endParaRPr lang="en-US" sz="2000" dirty="0"/>
          </a:p>
          <a:p>
            <a:r>
              <a:rPr lang="en-US" sz="2000" dirty="0"/>
              <a:t>Avoid stereotypes.</a:t>
            </a:r>
          </a:p>
        </p:txBody>
      </p:sp>
      <p:pic>
        <p:nvPicPr>
          <p:cNvPr id="5" name="Picture 4">
            <a:extLst>
              <a:ext uri="{FF2B5EF4-FFF2-40B4-BE49-F238E27FC236}">
                <a16:creationId xmlns:a16="http://schemas.microsoft.com/office/drawing/2014/main" id="{056F0A8B-BCA0-B446-BB38-BD3F63FE07E2}"/>
              </a:ext>
            </a:extLst>
          </p:cNvPr>
          <p:cNvPicPr>
            <a:picLocks noChangeAspect="1"/>
          </p:cNvPicPr>
          <p:nvPr/>
        </p:nvPicPr>
        <p:blipFill>
          <a:blip r:embed="rId2"/>
          <a:stretch>
            <a:fillRect/>
          </a:stretch>
        </p:blipFill>
        <p:spPr>
          <a:xfrm>
            <a:off x="581192" y="5990042"/>
            <a:ext cx="1666488" cy="666595"/>
          </a:xfrm>
          <a:prstGeom prst="rect">
            <a:avLst/>
          </a:prstGeom>
        </p:spPr>
      </p:pic>
      <p:sp>
        <p:nvSpPr>
          <p:cNvPr id="6" name="TextBox 5">
            <a:extLst>
              <a:ext uri="{FF2B5EF4-FFF2-40B4-BE49-F238E27FC236}">
                <a16:creationId xmlns:a16="http://schemas.microsoft.com/office/drawing/2014/main" id="{FBA69DD6-99C6-2646-A514-1182518F062D}"/>
              </a:ext>
            </a:extLst>
          </p:cNvPr>
          <p:cNvSpPr txBox="1"/>
          <p:nvPr/>
        </p:nvSpPr>
        <p:spPr>
          <a:xfrm>
            <a:off x="10244138" y="6578932"/>
            <a:ext cx="2528888" cy="276999"/>
          </a:xfrm>
          <a:prstGeom prst="rect">
            <a:avLst/>
          </a:prstGeom>
          <a:noFill/>
        </p:spPr>
        <p:txBody>
          <a:bodyPr wrap="square" rtlCol="0">
            <a:spAutoFit/>
          </a:bodyPr>
          <a:lstStyle/>
          <a:p>
            <a:r>
              <a:rPr lang="en-US" sz="1200" dirty="0"/>
              <a:t>(Welsh Government, 2018).</a:t>
            </a:r>
          </a:p>
        </p:txBody>
      </p:sp>
    </p:spTree>
    <p:extLst>
      <p:ext uri="{BB962C8B-B14F-4D97-AF65-F5344CB8AC3E}">
        <p14:creationId xmlns:p14="http://schemas.microsoft.com/office/powerpoint/2010/main" val="24291850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8C5D58-D997-AF43-96B4-D26598BED5F6}"/>
              </a:ext>
            </a:extLst>
          </p:cNvPr>
          <p:cNvSpPr>
            <a:spLocks noGrp="1"/>
          </p:cNvSpPr>
          <p:nvPr>
            <p:ph type="title"/>
          </p:nvPr>
        </p:nvSpPr>
        <p:spPr/>
        <p:txBody>
          <a:bodyPr/>
          <a:lstStyle/>
          <a:p>
            <a:r>
              <a:rPr lang="en-GB" dirty="0"/>
              <a:t>Children Act (2004)</a:t>
            </a:r>
            <a:endParaRPr lang="en-US" dirty="0"/>
          </a:p>
        </p:txBody>
      </p:sp>
      <p:sp>
        <p:nvSpPr>
          <p:cNvPr id="3" name="Content Placeholder 2">
            <a:extLst>
              <a:ext uri="{FF2B5EF4-FFF2-40B4-BE49-F238E27FC236}">
                <a16:creationId xmlns:a16="http://schemas.microsoft.com/office/drawing/2014/main" id="{F1C35DC5-3BFE-A744-AC71-E3D3C5C9AB18}"/>
              </a:ext>
            </a:extLst>
          </p:cNvPr>
          <p:cNvSpPr>
            <a:spLocks noGrp="1"/>
          </p:cNvSpPr>
          <p:nvPr>
            <p:ph idx="1"/>
          </p:nvPr>
        </p:nvSpPr>
        <p:spPr>
          <a:xfrm>
            <a:off x="581192" y="1871664"/>
            <a:ext cx="11029615" cy="4643436"/>
          </a:xfrm>
        </p:spPr>
        <p:txBody>
          <a:bodyPr/>
          <a:lstStyle/>
          <a:p>
            <a:pPr marL="0" indent="0">
              <a:buNone/>
            </a:pPr>
            <a:r>
              <a:rPr lang="en-GB" altLang="en-US" sz="2400" dirty="0"/>
              <a:t>Five Key stages:</a:t>
            </a:r>
          </a:p>
          <a:p>
            <a:pPr marL="0" indent="0">
              <a:buNone/>
            </a:pPr>
            <a:endParaRPr lang="en-GB" altLang="en-US" sz="2400" dirty="0"/>
          </a:p>
          <a:p>
            <a:pPr>
              <a:buFont typeface="Wingdings" pitchFamily="2" charset="2"/>
              <a:buChar char="Ø"/>
            </a:pPr>
            <a:r>
              <a:rPr lang="en-GB" altLang="en-US" sz="2400" dirty="0"/>
              <a:t>Be healthy</a:t>
            </a:r>
          </a:p>
          <a:p>
            <a:pPr>
              <a:buFont typeface="Wingdings" pitchFamily="2" charset="2"/>
              <a:buChar char="Ø"/>
            </a:pPr>
            <a:r>
              <a:rPr lang="en-GB" altLang="en-US" sz="2400" dirty="0"/>
              <a:t>Stay safe</a:t>
            </a:r>
          </a:p>
          <a:p>
            <a:pPr>
              <a:buFont typeface="Wingdings" pitchFamily="2" charset="2"/>
              <a:buChar char="Ø"/>
            </a:pPr>
            <a:r>
              <a:rPr lang="en-GB" altLang="en-US" sz="2400" dirty="0"/>
              <a:t>Enjoy and achieve</a:t>
            </a:r>
          </a:p>
          <a:p>
            <a:pPr>
              <a:buFont typeface="Wingdings" pitchFamily="2" charset="2"/>
              <a:buChar char="Ø"/>
            </a:pPr>
            <a:r>
              <a:rPr lang="en-GB" altLang="en-US" sz="2400" dirty="0"/>
              <a:t>Make a positive contribution </a:t>
            </a:r>
          </a:p>
          <a:p>
            <a:pPr>
              <a:buFont typeface="Wingdings" pitchFamily="2" charset="2"/>
              <a:buChar char="Ø"/>
            </a:pPr>
            <a:r>
              <a:rPr lang="en-GB" altLang="en-US" sz="2400" dirty="0"/>
              <a:t>Achieve economic well-being </a:t>
            </a:r>
          </a:p>
          <a:p>
            <a:endParaRPr lang="en-US" dirty="0"/>
          </a:p>
        </p:txBody>
      </p:sp>
      <p:pic>
        <p:nvPicPr>
          <p:cNvPr id="4" name="Picture 3">
            <a:extLst>
              <a:ext uri="{FF2B5EF4-FFF2-40B4-BE49-F238E27FC236}">
                <a16:creationId xmlns:a16="http://schemas.microsoft.com/office/drawing/2014/main" id="{CAD08BEE-8B5F-9144-A78F-F2449129967C}"/>
              </a:ext>
            </a:extLst>
          </p:cNvPr>
          <p:cNvPicPr>
            <a:picLocks noChangeAspect="1"/>
          </p:cNvPicPr>
          <p:nvPr/>
        </p:nvPicPr>
        <p:blipFill>
          <a:blip r:embed="rId2"/>
          <a:stretch>
            <a:fillRect/>
          </a:stretch>
        </p:blipFill>
        <p:spPr>
          <a:xfrm>
            <a:off x="581192" y="5990042"/>
            <a:ext cx="1666488" cy="666595"/>
          </a:xfrm>
          <a:prstGeom prst="rect">
            <a:avLst/>
          </a:prstGeom>
        </p:spPr>
      </p:pic>
      <p:sp>
        <p:nvSpPr>
          <p:cNvPr id="5" name="TextBox 4">
            <a:extLst>
              <a:ext uri="{FF2B5EF4-FFF2-40B4-BE49-F238E27FC236}">
                <a16:creationId xmlns:a16="http://schemas.microsoft.com/office/drawing/2014/main" id="{CFA2A28B-642D-3A49-AB77-7683FDA20783}"/>
              </a:ext>
            </a:extLst>
          </p:cNvPr>
          <p:cNvSpPr txBox="1"/>
          <p:nvPr/>
        </p:nvSpPr>
        <p:spPr>
          <a:xfrm>
            <a:off x="10415588" y="6518137"/>
            <a:ext cx="2028825" cy="276999"/>
          </a:xfrm>
          <a:prstGeom prst="rect">
            <a:avLst/>
          </a:prstGeom>
          <a:noFill/>
        </p:spPr>
        <p:txBody>
          <a:bodyPr wrap="square" rtlCol="0">
            <a:spAutoFit/>
          </a:bodyPr>
          <a:lstStyle/>
          <a:p>
            <a:r>
              <a:rPr lang="en-US" sz="1200" dirty="0"/>
              <a:t>(Wilson and James, 2007).</a:t>
            </a:r>
          </a:p>
        </p:txBody>
      </p:sp>
    </p:spTree>
    <p:extLst>
      <p:ext uri="{BB962C8B-B14F-4D97-AF65-F5344CB8AC3E}">
        <p14:creationId xmlns:p14="http://schemas.microsoft.com/office/powerpoint/2010/main" val="5331925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139178-730C-0247-9D1D-6AE7B1C62C20}"/>
              </a:ext>
            </a:extLst>
          </p:cNvPr>
          <p:cNvSpPr>
            <a:spLocks noGrp="1"/>
          </p:cNvSpPr>
          <p:nvPr>
            <p:ph type="title"/>
          </p:nvPr>
        </p:nvSpPr>
        <p:spPr/>
        <p:txBody>
          <a:bodyPr/>
          <a:lstStyle/>
          <a:p>
            <a:r>
              <a:rPr lang="en-US" dirty="0"/>
              <a:t>Every child matters;</a:t>
            </a:r>
          </a:p>
        </p:txBody>
      </p:sp>
      <p:sp>
        <p:nvSpPr>
          <p:cNvPr id="3" name="Content Placeholder 2">
            <a:extLst>
              <a:ext uri="{FF2B5EF4-FFF2-40B4-BE49-F238E27FC236}">
                <a16:creationId xmlns:a16="http://schemas.microsoft.com/office/drawing/2014/main" id="{EBF9C323-ED9B-0D4F-9B89-6F4DD61E5981}"/>
              </a:ext>
            </a:extLst>
          </p:cNvPr>
          <p:cNvSpPr>
            <a:spLocks noGrp="1"/>
          </p:cNvSpPr>
          <p:nvPr>
            <p:ph idx="1"/>
          </p:nvPr>
        </p:nvSpPr>
        <p:spPr/>
        <p:txBody>
          <a:bodyPr>
            <a:normAutofit/>
          </a:bodyPr>
          <a:lstStyle/>
          <a:p>
            <a:r>
              <a:rPr lang="en-US" sz="2400" dirty="0"/>
              <a:t>The Government has aimed to provide more than just a response to the Lord Laming's inquiry. They aim to tackle and successfully implementing early intervention.</a:t>
            </a:r>
          </a:p>
          <a:p>
            <a:endParaRPr lang="en-US" sz="2400" dirty="0"/>
          </a:p>
          <a:p>
            <a:r>
              <a:rPr lang="en-US" sz="2400" dirty="0"/>
              <a:t>Every Child Matters (2003) aims to ensure young people achieve give main outcomes;</a:t>
            </a:r>
          </a:p>
          <a:p>
            <a:pPr marL="0" indent="0">
              <a:buNone/>
            </a:pPr>
            <a:r>
              <a:rPr lang="en-US" sz="2400" dirty="0"/>
              <a:t>Improve information sharing</a:t>
            </a:r>
          </a:p>
          <a:p>
            <a:r>
              <a:rPr lang="en-US" sz="2400" dirty="0"/>
              <a:t>Ensure </a:t>
            </a:r>
            <a:r>
              <a:rPr lang="en-GB" altLang="en-US" sz="2400" dirty="0"/>
              <a:t>multi-disciplinary </a:t>
            </a:r>
            <a:r>
              <a:rPr lang="en-US" sz="2400" dirty="0"/>
              <a:t>teams care ‘around the child’</a:t>
            </a:r>
          </a:p>
        </p:txBody>
      </p:sp>
      <p:pic>
        <p:nvPicPr>
          <p:cNvPr id="4" name="Picture 3">
            <a:extLst>
              <a:ext uri="{FF2B5EF4-FFF2-40B4-BE49-F238E27FC236}">
                <a16:creationId xmlns:a16="http://schemas.microsoft.com/office/drawing/2014/main" id="{4287E2AB-5A0C-FE47-BA57-382CE7529B97}"/>
              </a:ext>
            </a:extLst>
          </p:cNvPr>
          <p:cNvPicPr>
            <a:picLocks noChangeAspect="1"/>
          </p:cNvPicPr>
          <p:nvPr/>
        </p:nvPicPr>
        <p:blipFill>
          <a:blip r:embed="rId2"/>
          <a:stretch>
            <a:fillRect/>
          </a:stretch>
        </p:blipFill>
        <p:spPr>
          <a:xfrm>
            <a:off x="581192" y="5990042"/>
            <a:ext cx="1666488" cy="666595"/>
          </a:xfrm>
          <a:prstGeom prst="rect">
            <a:avLst/>
          </a:prstGeom>
        </p:spPr>
      </p:pic>
    </p:spTree>
    <p:extLst>
      <p:ext uri="{BB962C8B-B14F-4D97-AF65-F5344CB8AC3E}">
        <p14:creationId xmlns:p14="http://schemas.microsoft.com/office/powerpoint/2010/main" val="341081253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6C900A-6838-F54F-9B8D-CCD33ADB34A6}"/>
              </a:ext>
            </a:extLst>
          </p:cNvPr>
          <p:cNvSpPr>
            <a:spLocks noGrp="1"/>
          </p:cNvSpPr>
          <p:nvPr>
            <p:ph type="title"/>
          </p:nvPr>
        </p:nvSpPr>
        <p:spPr/>
        <p:txBody>
          <a:bodyPr/>
          <a:lstStyle/>
          <a:p>
            <a:r>
              <a:rPr lang="en-US" dirty="0"/>
              <a:t>Every child matters;</a:t>
            </a:r>
          </a:p>
        </p:txBody>
      </p:sp>
      <p:sp>
        <p:nvSpPr>
          <p:cNvPr id="3" name="Content Placeholder 2">
            <a:extLst>
              <a:ext uri="{FF2B5EF4-FFF2-40B4-BE49-F238E27FC236}">
                <a16:creationId xmlns:a16="http://schemas.microsoft.com/office/drawing/2014/main" id="{CD09D9DD-1FA8-CD4D-A444-C9BC6A67B8FF}"/>
              </a:ext>
            </a:extLst>
          </p:cNvPr>
          <p:cNvSpPr>
            <a:spLocks noGrp="1"/>
          </p:cNvSpPr>
          <p:nvPr>
            <p:ph idx="1"/>
          </p:nvPr>
        </p:nvSpPr>
        <p:spPr/>
        <p:txBody>
          <a:bodyPr>
            <a:noAutofit/>
          </a:bodyPr>
          <a:lstStyle/>
          <a:p>
            <a:r>
              <a:rPr lang="en-US" sz="2400" dirty="0"/>
              <a:t>The Director of Social Services highlighted that;</a:t>
            </a:r>
          </a:p>
          <a:p>
            <a:endParaRPr lang="en-US" sz="2400" dirty="0"/>
          </a:p>
          <a:p>
            <a:r>
              <a:rPr lang="en-US" sz="2400" i="1" dirty="0"/>
              <a:t>‘There is a set of issues about how we develop a real consistent community voice into children’s services. This will fail unless we are engaging children, their families and their communities; we need to find ways in which we consistently make people feel they are party to this agenda, and that it is not just an agenda that is being developed by the macro organisations’.(Social Services, 2004 P.14)</a:t>
            </a:r>
          </a:p>
          <a:p>
            <a:r>
              <a:rPr lang="en-US" sz="2400" i="1" dirty="0"/>
              <a:t>What do we think of this statement? </a:t>
            </a:r>
          </a:p>
        </p:txBody>
      </p:sp>
      <p:pic>
        <p:nvPicPr>
          <p:cNvPr id="4" name="Picture 3">
            <a:extLst>
              <a:ext uri="{FF2B5EF4-FFF2-40B4-BE49-F238E27FC236}">
                <a16:creationId xmlns:a16="http://schemas.microsoft.com/office/drawing/2014/main" id="{A69A308F-4B5F-3B4E-A1EF-DEB90E70B245}"/>
              </a:ext>
            </a:extLst>
          </p:cNvPr>
          <p:cNvPicPr>
            <a:picLocks noChangeAspect="1"/>
          </p:cNvPicPr>
          <p:nvPr/>
        </p:nvPicPr>
        <p:blipFill>
          <a:blip r:embed="rId2"/>
          <a:stretch>
            <a:fillRect/>
          </a:stretch>
        </p:blipFill>
        <p:spPr>
          <a:xfrm>
            <a:off x="581192" y="5990042"/>
            <a:ext cx="1666488" cy="666595"/>
          </a:xfrm>
          <a:prstGeom prst="rect">
            <a:avLst/>
          </a:prstGeom>
        </p:spPr>
      </p:pic>
      <p:sp>
        <p:nvSpPr>
          <p:cNvPr id="6" name="TextBox 5">
            <a:extLst>
              <a:ext uri="{FF2B5EF4-FFF2-40B4-BE49-F238E27FC236}">
                <a16:creationId xmlns:a16="http://schemas.microsoft.com/office/drawing/2014/main" id="{63AE7694-463C-4F47-8F71-6C8D89B926DA}"/>
              </a:ext>
            </a:extLst>
          </p:cNvPr>
          <p:cNvSpPr txBox="1"/>
          <p:nvPr/>
        </p:nvSpPr>
        <p:spPr>
          <a:xfrm>
            <a:off x="10315575" y="6581001"/>
            <a:ext cx="3043238" cy="276999"/>
          </a:xfrm>
          <a:prstGeom prst="rect">
            <a:avLst/>
          </a:prstGeom>
          <a:noFill/>
        </p:spPr>
        <p:txBody>
          <a:bodyPr wrap="square" rtlCol="0">
            <a:spAutoFit/>
          </a:bodyPr>
          <a:lstStyle/>
          <a:p>
            <a:r>
              <a:rPr lang="en-US" sz="1200" dirty="0"/>
              <a:t>(Dogra and Leighton,2009).</a:t>
            </a:r>
          </a:p>
        </p:txBody>
      </p:sp>
    </p:spTree>
    <p:extLst>
      <p:ext uri="{BB962C8B-B14F-4D97-AF65-F5344CB8AC3E}">
        <p14:creationId xmlns:p14="http://schemas.microsoft.com/office/powerpoint/2010/main" val="41783736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D11372-B3CF-0F4D-86DD-583821A61CB9}"/>
              </a:ext>
            </a:extLst>
          </p:cNvPr>
          <p:cNvSpPr>
            <a:spLocks noGrp="1"/>
          </p:cNvSpPr>
          <p:nvPr>
            <p:ph type="title"/>
          </p:nvPr>
        </p:nvSpPr>
        <p:spPr/>
        <p:txBody>
          <a:bodyPr>
            <a:normAutofit fontScale="90000"/>
          </a:bodyPr>
          <a:lstStyle/>
          <a:p>
            <a:r>
              <a:rPr lang="en-GB" b="1" dirty="0"/>
              <a:t>Well-being of Future Generations (Wales) Act 2015</a:t>
            </a:r>
            <a:br>
              <a:rPr lang="en-GB" b="1" dirty="0"/>
            </a:br>
            <a:endParaRPr lang="en-US" dirty="0"/>
          </a:p>
        </p:txBody>
      </p:sp>
      <p:sp>
        <p:nvSpPr>
          <p:cNvPr id="3" name="Content Placeholder 2">
            <a:extLst>
              <a:ext uri="{FF2B5EF4-FFF2-40B4-BE49-F238E27FC236}">
                <a16:creationId xmlns:a16="http://schemas.microsoft.com/office/drawing/2014/main" id="{62A519FA-6CBF-5C44-A089-31D50B991570}"/>
              </a:ext>
            </a:extLst>
          </p:cNvPr>
          <p:cNvSpPr>
            <a:spLocks noGrp="1"/>
          </p:cNvSpPr>
          <p:nvPr>
            <p:ph idx="1"/>
          </p:nvPr>
        </p:nvSpPr>
        <p:spPr>
          <a:xfrm>
            <a:off x="581192" y="2013847"/>
            <a:ext cx="11029615" cy="3678303"/>
          </a:xfrm>
        </p:spPr>
        <p:txBody>
          <a:bodyPr>
            <a:noAutofit/>
          </a:bodyPr>
          <a:lstStyle/>
          <a:p>
            <a:r>
              <a:rPr lang="en-GB" sz="2000" dirty="0"/>
              <a:t>This Act is about improving the social, economic, environmental and cultural well-being of Wales. </a:t>
            </a:r>
          </a:p>
          <a:p>
            <a:endParaRPr lang="en-GB" sz="2000" dirty="0"/>
          </a:p>
          <a:p>
            <a:r>
              <a:rPr lang="en-GB" sz="2000" dirty="0"/>
              <a:t>This new law means that, public bodies which are listed in the act must do what they do in a sustainable way.</a:t>
            </a:r>
          </a:p>
          <a:p>
            <a:endParaRPr lang="en-GB" sz="2000" dirty="0"/>
          </a:p>
          <a:p>
            <a:pPr marL="0" indent="0">
              <a:buNone/>
            </a:pPr>
            <a:r>
              <a:rPr lang="en-GB" sz="2000" dirty="0"/>
              <a:t>The act expects them to,</a:t>
            </a:r>
          </a:p>
          <a:p>
            <a:r>
              <a:rPr lang="en-GB" sz="2000" dirty="0"/>
              <a:t>Effectively work together better</a:t>
            </a:r>
          </a:p>
          <a:p>
            <a:r>
              <a:rPr lang="en-GB" sz="2000" dirty="0"/>
              <a:t>Look to the long term as well as focusing on what is present.</a:t>
            </a:r>
          </a:p>
          <a:p>
            <a:r>
              <a:rPr lang="en-GB" sz="2000" dirty="0"/>
              <a:t>Work towards early intervention to stop problems getting worse, or </a:t>
            </a:r>
            <a:r>
              <a:rPr lang="en-GB" sz="2000" b="1" dirty="0"/>
              <a:t>stop </a:t>
            </a:r>
            <a:r>
              <a:rPr lang="en-GB" sz="2000" dirty="0"/>
              <a:t>them happening.  </a:t>
            </a:r>
            <a:endParaRPr lang="en-US" sz="2000" dirty="0"/>
          </a:p>
        </p:txBody>
      </p:sp>
      <p:pic>
        <p:nvPicPr>
          <p:cNvPr id="4" name="Picture 3">
            <a:extLst>
              <a:ext uri="{FF2B5EF4-FFF2-40B4-BE49-F238E27FC236}">
                <a16:creationId xmlns:a16="http://schemas.microsoft.com/office/drawing/2014/main" id="{EB31E83B-8C1F-694D-AB50-F54BFB9913C8}"/>
              </a:ext>
            </a:extLst>
          </p:cNvPr>
          <p:cNvPicPr>
            <a:picLocks noChangeAspect="1"/>
          </p:cNvPicPr>
          <p:nvPr/>
        </p:nvPicPr>
        <p:blipFill>
          <a:blip r:embed="rId2"/>
          <a:stretch>
            <a:fillRect/>
          </a:stretch>
        </p:blipFill>
        <p:spPr>
          <a:xfrm>
            <a:off x="581192" y="5990042"/>
            <a:ext cx="1666488" cy="666595"/>
          </a:xfrm>
          <a:prstGeom prst="rect">
            <a:avLst/>
          </a:prstGeom>
        </p:spPr>
      </p:pic>
      <p:sp>
        <p:nvSpPr>
          <p:cNvPr id="5" name="TextBox 4">
            <a:extLst>
              <a:ext uri="{FF2B5EF4-FFF2-40B4-BE49-F238E27FC236}">
                <a16:creationId xmlns:a16="http://schemas.microsoft.com/office/drawing/2014/main" id="{FE63F611-D305-194F-9D1C-14836E65318B}"/>
              </a:ext>
            </a:extLst>
          </p:cNvPr>
          <p:cNvSpPr txBox="1"/>
          <p:nvPr/>
        </p:nvSpPr>
        <p:spPr>
          <a:xfrm>
            <a:off x="10344150" y="6581001"/>
            <a:ext cx="2271713" cy="276999"/>
          </a:xfrm>
          <a:prstGeom prst="rect">
            <a:avLst/>
          </a:prstGeom>
          <a:noFill/>
        </p:spPr>
        <p:txBody>
          <a:bodyPr wrap="square" rtlCol="0">
            <a:spAutoFit/>
          </a:bodyPr>
          <a:lstStyle/>
          <a:p>
            <a:r>
              <a:rPr lang="en-US" sz="1200" dirty="0"/>
              <a:t>(Welsh Government,2016).</a:t>
            </a:r>
          </a:p>
        </p:txBody>
      </p:sp>
    </p:spTree>
    <p:extLst>
      <p:ext uri="{BB962C8B-B14F-4D97-AF65-F5344CB8AC3E}">
        <p14:creationId xmlns:p14="http://schemas.microsoft.com/office/powerpoint/2010/main" val="112311513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AABCA9-5325-CE42-B2B3-DD69E25852EA}"/>
              </a:ext>
            </a:extLst>
          </p:cNvPr>
          <p:cNvSpPr>
            <a:spLocks noGrp="1"/>
          </p:cNvSpPr>
          <p:nvPr>
            <p:ph type="title"/>
          </p:nvPr>
        </p:nvSpPr>
        <p:spPr/>
        <p:txBody>
          <a:bodyPr/>
          <a:lstStyle/>
          <a:p>
            <a:r>
              <a:rPr lang="en-US" dirty="0"/>
              <a:t>Video task;</a:t>
            </a:r>
          </a:p>
        </p:txBody>
      </p:sp>
      <p:pic>
        <p:nvPicPr>
          <p:cNvPr id="4" name="Picture 3">
            <a:extLst>
              <a:ext uri="{FF2B5EF4-FFF2-40B4-BE49-F238E27FC236}">
                <a16:creationId xmlns:a16="http://schemas.microsoft.com/office/drawing/2014/main" id="{711DDFBD-92B1-D54E-A89E-B83EB8AAE645}"/>
              </a:ext>
            </a:extLst>
          </p:cNvPr>
          <p:cNvPicPr>
            <a:picLocks noChangeAspect="1"/>
          </p:cNvPicPr>
          <p:nvPr/>
        </p:nvPicPr>
        <p:blipFill>
          <a:blip r:embed="rId2"/>
          <a:stretch>
            <a:fillRect/>
          </a:stretch>
        </p:blipFill>
        <p:spPr>
          <a:xfrm>
            <a:off x="581192" y="5990042"/>
            <a:ext cx="1666488" cy="666595"/>
          </a:xfrm>
          <a:prstGeom prst="rect">
            <a:avLst/>
          </a:prstGeom>
        </p:spPr>
      </p:pic>
      <p:sp>
        <p:nvSpPr>
          <p:cNvPr id="6" name="TextBox 5">
            <a:extLst>
              <a:ext uri="{FF2B5EF4-FFF2-40B4-BE49-F238E27FC236}">
                <a16:creationId xmlns:a16="http://schemas.microsoft.com/office/drawing/2014/main" id="{51E6A36A-CD00-9644-B22E-69F3A4864960}"/>
              </a:ext>
            </a:extLst>
          </p:cNvPr>
          <p:cNvSpPr txBox="1"/>
          <p:nvPr/>
        </p:nvSpPr>
        <p:spPr>
          <a:xfrm>
            <a:off x="793376" y="2232212"/>
            <a:ext cx="9372600" cy="3693319"/>
          </a:xfrm>
          <a:prstGeom prst="rect">
            <a:avLst/>
          </a:prstGeom>
          <a:noFill/>
        </p:spPr>
        <p:txBody>
          <a:bodyPr wrap="square" rtlCol="0">
            <a:spAutoFit/>
          </a:bodyPr>
          <a:lstStyle/>
          <a:p>
            <a:r>
              <a:rPr lang="en-US" sz="2400" dirty="0"/>
              <a:t>Please discuss your thoughts/opinions on the video.</a:t>
            </a:r>
          </a:p>
          <a:p>
            <a:endParaRPr lang="en-US" sz="2400" dirty="0"/>
          </a:p>
          <a:p>
            <a:r>
              <a:rPr lang="en-US" i="1" dirty="0"/>
              <a:t>Make notes throughout Highlighting key features of Multi-Agency Working.</a:t>
            </a:r>
            <a:r>
              <a:rPr lang="en-GB" sz="2400" i="1" dirty="0"/>
              <a:t> </a:t>
            </a:r>
            <a:endParaRPr lang="en-US" sz="2400" i="1" dirty="0"/>
          </a:p>
          <a:p>
            <a:endParaRPr lang="en-US" sz="2400" dirty="0"/>
          </a:p>
          <a:p>
            <a:r>
              <a:rPr lang="en-US" sz="2400" dirty="0"/>
              <a:t>Be prepared to feedback to the wider group  explaining your justifications and reasoning.</a:t>
            </a:r>
          </a:p>
          <a:p>
            <a:endParaRPr lang="en-US" dirty="0"/>
          </a:p>
          <a:p>
            <a:endParaRPr lang="en-US" dirty="0"/>
          </a:p>
          <a:p>
            <a:pPr lvl="6"/>
            <a:endParaRPr lang="en-US" dirty="0">
              <a:hlinkClick r:id="rId3"/>
            </a:endParaRPr>
          </a:p>
          <a:p>
            <a:pPr lvl="6"/>
            <a:r>
              <a:rPr lang="en-US" dirty="0">
                <a:hlinkClick r:id="rId3"/>
              </a:rPr>
              <a:t>https://www.youtube.com/watch?v=QwXUg3Rl0y0</a:t>
            </a:r>
            <a:r>
              <a:rPr lang="en-US" dirty="0"/>
              <a:t> </a:t>
            </a:r>
          </a:p>
          <a:p>
            <a:endParaRPr lang="en-US" dirty="0"/>
          </a:p>
        </p:txBody>
      </p:sp>
      <p:pic>
        <p:nvPicPr>
          <p:cNvPr id="7" name="Picture 6">
            <a:extLst>
              <a:ext uri="{FF2B5EF4-FFF2-40B4-BE49-F238E27FC236}">
                <a16:creationId xmlns:a16="http://schemas.microsoft.com/office/drawing/2014/main" id="{51F70E2A-B3D1-A848-BAF6-217B64B5D01B}"/>
              </a:ext>
            </a:extLst>
          </p:cNvPr>
          <p:cNvPicPr>
            <a:picLocks noChangeAspect="1"/>
          </p:cNvPicPr>
          <p:nvPr/>
        </p:nvPicPr>
        <p:blipFill>
          <a:blip r:embed="rId4"/>
          <a:stretch>
            <a:fillRect/>
          </a:stretch>
        </p:blipFill>
        <p:spPr>
          <a:xfrm>
            <a:off x="9003980" y="4229935"/>
            <a:ext cx="2323992" cy="2323992"/>
          </a:xfrm>
          <a:prstGeom prst="rect">
            <a:avLst/>
          </a:prstGeom>
        </p:spPr>
      </p:pic>
    </p:spTree>
    <p:extLst>
      <p:ext uri="{BB962C8B-B14F-4D97-AF65-F5344CB8AC3E}">
        <p14:creationId xmlns:p14="http://schemas.microsoft.com/office/powerpoint/2010/main" val="207172517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39A132-1280-7048-BC4E-C32A957239B4}"/>
              </a:ext>
            </a:extLst>
          </p:cNvPr>
          <p:cNvSpPr>
            <a:spLocks noGrp="1"/>
          </p:cNvSpPr>
          <p:nvPr>
            <p:ph type="title"/>
          </p:nvPr>
        </p:nvSpPr>
        <p:spPr/>
        <p:txBody>
          <a:bodyPr/>
          <a:lstStyle/>
          <a:p>
            <a:r>
              <a:rPr lang="en-US" dirty="0"/>
              <a:t>Group activity;</a:t>
            </a:r>
          </a:p>
        </p:txBody>
      </p:sp>
      <p:sp>
        <p:nvSpPr>
          <p:cNvPr id="3" name="Content Placeholder 2">
            <a:extLst>
              <a:ext uri="{FF2B5EF4-FFF2-40B4-BE49-F238E27FC236}">
                <a16:creationId xmlns:a16="http://schemas.microsoft.com/office/drawing/2014/main" id="{5302B5CB-AB6E-954F-886D-32B3F85F5484}"/>
              </a:ext>
            </a:extLst>
          </p:cNvPr>
          <p:cNvSpPr>
            <a:spLocks noGrp="1"/>
          </p:cNvSpPr>
          <p:nvPr>
            <p:ph idx="1"/>
          </p:nvPr>
        </p:nvSpPr>
        <p:spPr/>
        <p:txBody>
          <a:bodyPr/>
          <a:lstStyle/>
          <a:p>
            <a:r>
              <a:rPr lang="en-US" dirty="0"/>
              <a:t>Please refer to the handouts provided for instructions working in Paris/groups.</a:t>
            </a:r>
          </a:p>
          <a:p>
            <a:endParaRPr lang="en-US" dirty="0"/>
          </a:p>
          <a:p>
            <a:r>
              <a:rPr lang="en-US" dirty="0"/>
              <a:t>Case Study; ‘</a:t>
            </a:r>
            <a:r>
              <a:rPr lang="en-US" b="1" dirty="0"/>
              <a:t>Baby P</a:t>
            </a:r>
            <a:r>
              <a:rPr lang="en-US" dirty="0"/>
              <a:t>’</a:t>
            </a:r>
          </a:p>
        </p:txBody>
      </p:sp>
      <p:pic>
        <p:nvPicPr>
          <p:cNvPr id="4" name="Picture 3">
            <a:extLst>
              <a:ext uri="{FF2B5EF4-FFF2-40B4-BE49-F238E27FC236}">
                <a16:creationId xmlns:a16="http://schemas.microsoft.com/office/drawing/2014/main" id="{42724118-37F1-004D-A552-2A4BB8895F52}"/>
              </a:ext>
            </a:extLst>
          </p:cNvPr>
          <p:cNvPicPr>
            <a:picLocks noChangeAspect="1"/>
          </p:cNvPicPr>
          <p:nvPr/>
        </p:nvPicPr>
        <p:blipFill>
          <a:blip r:embed="rId2"/>
          <a:stretch>
            <a:fillRect/>
          </a:stretch>
        </p:blipFill>
        <p:spPr>
          <a:xfrm>
            <a:off x="8684201" y="4493864"/>
            <a:ext cx="1923604" cy="1923604"/>
          </a:xfrm>
          <a:prstGeom prst="rect">
            <a:avLst/>
          </a:prstGeom>
        </p:spPr>
      </p:pic>
      <p:pic>
        <p:nvPicPr>
          <p:cNvPr id="5" name="Picture 4">
            <a:extLst>
              <a:ext uri="{FF2B5EF4-FFF2-40B4-BE49-F238E27FC236}">
                <a16:creationId xmlns:a16="http://schemas.microsoft.com/office/drawing/2014/main" id="{AEB698D4-BE42-A943-9F2F-FE3C5375D5CD}"/>
              </a:ext>
            </a:extLst>
          </p:cNvPr>
          <p:cNvPicPr>
            <a:picLocks noChangeAspect="1"/>
          </p:cNvPicPr>
          <p:nvPr/>
        </p:nvPicPr>
        <p:blipFill>
          <a:blip r:embed="rId3"/>
          <a:stretch>
            <a:fillRect/>
          </a:stretch>
        </p:blipFill>
        <p:spPr>
          <a:xfrm>
            <a:off x="581192" y="5990042"/>
            <a:ext cx="1666488" cy="666595"/>
          </a:xfrm>
          <a:prstGeom prst="rect">
            <a:avLst/>
          </a:prstGeom>
        </p:spPr>
      </p:pic>
    </p:spTree>
    <p:extLst>
      <p:ext uri="{BB962C8B-B14F-4D97-AF65-F5344CB8AC3E}">
        <p14:creationId xmlns:p14="http://schemas.microsoft.com/office/powerpoint/2010/main" val="193266482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8C310E-6A82-2349-B1D9-98681979FB5E}"/>
              </a:ext>
            </a:extLst>
          </p:cNvPr>
          <p:cNvSpPr>
            <a:spLocks noGrp="1"/>
          </p:cNvSpPr>
          <p:nvPr>
            <p:ph type="title"/>
          </p:nvPr>
        </p:nvSpPr>
        <p:spPr/>
        <p:txBody>
          <a:bodyPr/>
          <a:lstStyle/>
          <a:p>
            <a:r>
              <a:rPr lang="en-US" dirty="0"/>
              <a:t>children AND FAMILIES (WALES) MEASURE 2010</a:t>
            </a:r>
          </a:p>
        </p:txBody>
      </p:sp>
      <p:sp>
        <p:nvSpPr>
          <p:cNvPr id="3" name="Content Placeholder 2">
            <a:extLst>
              <a:ext uri="{FF2B5EF4-FFF2-40B4-BE49-F238E27FC236}">
                <a16:creationId xmlns:a16="http://schemas.microsoft.com/office/drawing/2014/main" id="{21D8C7AA-4FA2-1C45-BB90-F0B515F037A3}"/>
              </a:ext>
            </a:extLst>
          </p:cNvPr>
          <p:cNvSpPr>
            <a:spLocks noGrp="1"/>
          </p:cNvSpPr>
          <p:nvPr>
            <p:ph idx="1"/>
          </p:nvPr>
        </p:nvSpPr>
        <p:spPr>
          <a:xfrm>
            <a:off x="405346" y="2574029"/>
            <a:ext cx="11029615" cy="3678303"/>
          </a:xfrm>
        </p:spPr>
        <p:txBody>
          <a:bodyPr>
            <a:normAutofit lnSpcReduction="10000"/>
          </a:bodyPr>
          <a:lstStyle/>
          <a:p>
            <a:r>
              <a:rPr lang="en-US" sz="2400" dirty="0"/>
              <a:t>Sets out guidelines and aims for Local Authorities to safeguard Vulnerable Adults;</a:t>
            </a:r>
          </a:p>
          <a:p>
            <a:endParaRPr lang="en-US" sz="2400" dirty="0"/>
          </a:p>
          <a:p>
            <a:r>
              <a:rPr lang="en-US" sz="2400" dirty="0"/>
              <a:t>Ensures the Welsh Government think about children's rights, including their right to have a voice in decisions that; affect them. Sets out Duties and guidelines for Local Authorities in regards to their;</a:t>
            </a:r>
          </a:p>
          <a:p>
            <a:r>
              <a:rPr lang="en-US" sz="2400" dirty="0"/>
              <a:t>Child Poverty Provision </a:t>
            </a:r>
          </a:p>
          <a:p>
            <a:r>
              <a:rPr lang="en-US" sz="2400" dirty="0"/>
              <a:t>Working together to safeguard and promote well-being</a:t>
            </a:r>
          </a:p>
          <a:p>
            <a:r>
              <a:rPr lang="en-US" sz="2400" dirty="0"/>
              <a:t>Child Poverty, Play and Participation </a:t>
            </a:r>
          </a:p>
          <a:p>
            <a:endParaRPr lang="en-US" dirty="0"/>
          </a:p>
          <a:p>
            <a:endParaRPr lang="en-US" dirty="0"/>
          </a:p>
          <a:p>
            <a:endParaRPr lang="en-US" dirty="0"/>
          </a:p>
          <a:p>
            <a:endParaRPr lang="en-US" dirty="0"/>
          </a:p>
        </p:txBody>
      </p:sp>
      <p:pic>
        <p:nvPicPr>
          <p:cNvPr id="4" name="Picture 3">
            <a:extLst>
              <a:ext uri="{FF2B5EF4-FFF2-40B4-BE49-F238E27FC236}">
                <a16:creationId xmlns:a16="http://schemas.microsoft.com/office/drawing/2014/main" id="{3E242E54-EFCB-024C-957C-C7E6926DAC7B}"/>
              </a:ext>
            </a:extLst>
          </p:cNvPr>
          <p:cNvPicPr>
            <a:picLocks noChangeAspect="1"/>
          </p:cNvPicPr>
          <p:nvPr/>
        </p:nvPicPr>
        <p:blipFill>
          <a:blip r:embed="rId2"/>
          <a:stretch>
            <a:fillRect/>
          </a:stretch>
        </p:blipFill>
        <p:spPr>
          <a:xfrm>
            <a:off x="581192" y="5990042"/>
            <a:ext cx="1666488" cy="666595"/>
          </a:xfrm>
          <a:prstGeom prst="rect">
            <a:avLst/>
          </a:prstGeom>
        </p:spPr>
      </p:pic>
      <p:sp>
        <p:nvSpPr>
          <p:cNvPr id="5" name="TextBox 4">
            <a:extLst>
              <a:ext uri="{FF2B5EF4-FFF2-40B4-BE49-F238E27FC236}">
                <a16:creationId xmlns:a16="http://schemas.microsoft.com/office/drawing/2014/main" id="{CAA4CEDD-A777-CB4A-85AB-67A138B0BBE0}"/>
              </a:ext>
            </a:extLst>
          </p:cNvPr>
          <p:cNvSpPr txBox="1"/>
          <p:nvPr/>
        </p:nvSpPr>
        <p:spPr>
          <a:xfrm>
            <a:off x="9372599" y="6550223"/>
            <a:ext cx="3079377" cy="307777"/>
          </a:xfrm>
          <a:prstGeom prst="rect">
            <a:avLst/>
          </a:prstGeom>
          <a:noFill/>
        </p:spPr>
        <p:txBody>
          <a:bodyPr wrap="square" rtlCol="0">
            <a:spAutoFit/>
          </a:bodyPr>
          <a:lstStyle/>
          <a:p>
            <a:r>
              <a:rPr lang="en-US" sz="1400" dirty="0"/>
              <a:t>(National Assembly for Wales, 2019).</a:t>
            </a:r>
          </a:p>
        </p:txBody>
      </p:sp>
    </p:spTree>
    <p:extLst>
      <p:ext uri="{BB962C8B-B14F-4D97-AF65-F5344CB8AC3E}">
        <p14:creationId xmlns:p14="http://schemas.microsoft.com/office/powerpoint/2010/main" val="273079797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CE7E1F-4189-B446-8AB4-76CA7BD6C9E4}"/>
              </a:ext>
            </a:extLst>
          </p:cNvPr>
          <p:cNvSpPr>
            <a:spLocks noGrp="1"/>
          </p:cNvSpPr>
          <p:nvPr>
            <p:ph type="title"/>
          </p:nvPr>
        </p:nvSpPr>
        <p:spPr/>
        <p:txBody>
          <a:bodyPr/>
          <a:lstStyle/>
          <a:p>
            <a:r>
              <a:rPr lang="en-US" dirty="0"/>
              <a:t>The data protection act (1998)</a:t>
            </a:r>
          </a:p>
        </p:txBody>
      </p:sp>
      <p:sp>
        <p:nvSpPr>
          <p:cNvPr id="3" name="Content Placeholder 2">
            <a:extLst>
              <a:ext uri="{FF2B5EF4-FFF2-40B4-BE49-F238E27FC236}">
                <a16:creationId xmlns:a16="http://schemas.microsoft.com/office/drawing/2014/main" id="{8DACC6DC-AE5F-0B49-9799-88B8AE32ACF8}"/>
              </a:ext>
            </a:extLst>
          </p:cNvPr>
          <p:cNvSpPr>
            <a:spLocks noGrp="1"/>
          </p:cNvSpPr>
          <p:nvPr>
            <p:ph idx="1"/>
          </p:nvPr>
        </p:nvSpPr>
        <p:spPr/>
        <p:txBody>
          <a:bodyPr/>
          <a:lstStyle/>
          <a:p>
            <a:r>
              <a:rPr lang="en-US" dirty="0"/>
              <a:t>Personal Information should not be kept longer than necessary, and should be disposed of correctly.</a:t>
            </a:r>
          </a:p>
          <a:p>
            <a:endParaRPr lang="en-US" dirty="0"/>
          </a:p>
          <a:p>
            <a:r>
              <a:rPr lang="en-US" dirty="0"/>
              <a:t>Personal Information must be legally processed.</a:t>
            </a:r>
          </a:p>
          <a:p>
            <a:endParaRPr lang="en-US" dirty="0"/>
          </a:p>
          <a:p>
            <a:r>
              <a:rPr lang="en-US" dirty="0"/>
              <a:t>Information must be up to date and accurate. </a:t>
            </a:r>
          </a:p>
          <a:p>
            <a:endParaRPr lang="en-US" dirty="0"/>
          </a:p>
          <a:p>
            <a:r>
              <a:rPr lang="en-US" dirty="0"/>
              <a:t>Information must be processed in line with the rights of the Individual. </a:t>
            </a:r>
          </a:p>
        </p:txBody>
      </p:sp>
      <p:pic>
        <p:nvPicPr>
          <p:cNvPr id="4" name="Picture 3">
            <a:extLst>
              <a:ext uri="{FF2B5EF4-FFF2-40B4-BE49-F238E27FC236}">
                <a16:creationId xmlns:a16="http://schemas.microsoft.com/office/drawing/2014/main" id="{34F888EB-3A26-CB4D-AF49-D78BAC50D1DA}"/>
              </a:ext>
            </a:extLst>
          </p:cNvPr>
          <p:cNvPicPr>
            <a:picLocks noChangeAspect="1"/>
          </p:cNvPicPr>
          <p:nvPr/>
        </p:nvPicPr>
        <p:blipFill>
          <a:blip r:embed="rId2"/>
          <a:stretch>
            <a:fillRect/>
          </a:stretch>
        </p:blipFill>
        <p:spPr>
          <a:xfrm>
            <a:off x="581192" y="5990042"/>
            <a:ext cx="1666488" cy="666595"/>
          </a:xfrm>
          <a:prstGeom prst="rect">
            <a:avLst/>
          </a:prstGeom>
        </p:spPr>
      </p:pic>
      <p:sp>
        <p:nvSpPr>
          <p:cNvPr id="6" name="TextBox 5">
            <a:extLst>
              <a:ext uri="{FF2B5EF4-FFF2-40B4-BE49-F238E27FC236}">
                <a16:creationId xmlns:a16="http://schemas.microsoft.com/office/drawing/2014/main" id="{6BC05291-BE1B-1148-855A-AB51338F57BB}"/>
              </a:ext>
            </a:extLst>
          </p:cNvPr>
          <p:cNvSpPr txBox="1"/>
          <p:nvPr/>
        </p:nvSpPr>
        <p:spPr>
          <a:xfrm>
            <a:off x="10044952" y="6550223"/>
            <a:ext cx="2439914" cy="307777"/>
          </a:xfrm>
          <a:prstGeom prst="rect">
            <a:avLst/>
          </a:prstGeom>
          <a:noFill/>
        </p:spPr>
        <p:txBody>
          <a:bodyPr wrap="square" rtlCol="0">
            <a:spAutoFit/>
          </a:bodyPr>
          <a:lstStyle/>
          <a:p>
            <a:r>
              <a:rPr lang="en-US" sz="1400" dirty="0"/>
              <a:t>(Wallace and Davies, 2009).</a:t>
            </a:r>
          </a:p>
        </p:txBody>
      </p:sp>
    </p:spTree>
    <p:extLst>
      <p:ext uri="{BB962C8B-B14F-4D97-AF65-F5344CB8AC3E}">
        <p14:creationId xmlns:p14="http://schemas.microsoft.com/office/powerpoint/2010/main" val="426348154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3961C3-48A5-0641-A8B9-5EBD77F0B5ED}"/>
              </a:ext>
            </a:extLst>
          </p:cNvPr>
          <p:cNvSpPr>
            <a:spLocks noGrp="1"/>
          </p:cNvSpPr>
          <p:nvPr>
            <p:ph type="title"/>
          </p:nvPr>
        </p:nvSpPr>
        <p:spPr/>
        <p:txBody>
          <a:bodyPr/>
          <a:lstStyle/>
          <a:p>
            <a:r>
              <a:rPr lang="en-GB" b="1" i="1" dirty="0"/>
              <a:t>the Wales Accord on the Sharing of Personal Information (WASPI)</a:t>
            </a:r>
            <a:endParaRPr lang="en-US" dirty="0"/>
          </a:p>
        </p:txBody>
      </p:sp>
      <p:sp>
        <p:nvSpPr>
          <p:cNvPr id="3" name="Content Placeholder 2">
            <a:extLst>
              <a:ext uri="{FF2B5EF4-FFF2-40B4-BE49-F238E27FC236}">
                <a16:creationId xmlns:a16="http://schemas.microsoft.com/office/drawing/2014/main" id="{3ABA011F-0D4B-C34A-B176-E26D53F01829}"/>
              </a:ext>
            </a:extLst>
          </p:cNvPr>
          <p:cNvSpPr>
            <a:spLocks noGrp="1"/>
          </p:cNvSpPr>
          <p:nvPr>
            <p:ph idx="1"/>
          </p:nvPr>
        </p:nvSpPr>
        <p:spPr>
          <a:xfrm>
            <a:off x="581193" y="2427980"/>
            <a:ext cx="11029615" cy="4430020"/>
          </a:xfrm>
        </p:spPr>
        <p:txBody>
          <a:bodyPr>
            <a:normAutofit fontScale="77500" lnSpcReduction="20000"/>
          </a:bodyPr>
          <a:lstStyle/>
          <a:p>
            <a:pPr marL="0" indent="0">
              <a:buNone/>
            </a:pPr>
            <a:r>
              <a:rPr lang="en-US" sz="2800" dirty="0"/>
              <a:t>Under the Act;</a:t>
            </a:r>
          </a:p>
          <a:p>
            <a:pPr marL="0" indent="0">
              <a:buNone/>
            </a:pPr>
            <a:endParaRPr lang="en-US" sz="2800" dirty="0"/>
          </a:p>
          <a:p>
            <a:pPr marL="0" indent="0">
              <a:buNone/>
            </a:pPr>
            <a:r>
              <a:rPr lang="en-US" sz="2800" dirty="0"/>
              <a:t>Ensure information is shared across agencies.</a:t>
            </a:r>
          </a:p>
          <a:p>
            <a:endParaRPr lang="en-US" sz="2800" dirty="0"/>
          </a:p>
          <a:p>
            <a:r>
              <a:rPr lang="en-US" sz="2800" dirty="0"/>
              <a:t>It sets out rules and principles for the safe and timely sharing of Information. </a:t>
            </a:r>
          </a:p>
          <a:p>
            <a:pPr marL="0" indent="0">
              <a:buNone/>
            </a:pPr>
            <a:endParaRPr lang="en-US" sz="2800" dirty="0"/>
          </a:p>
          <a:p>
            <a:r>
              <a:rPr lang="en-US" sz="2800" dirty="0"/>
              <a:t>Enables service-providing organisations directly in relation to safeguarding to share relevant information in a safe way.</a:t>
            </a:r>
          </a:p>
          <a:p>
            <a:endParaRPr lang="en-US" sz="2800" dirty="0"/>
          </a:p>
          <a:p>
            <a:r>
              <a:rPr lang="en-US" sz="2800" dirty="0"/>
              <a:t>All Welsh Local Authorities and A significant number of charities have signed up to the Accord. </a:t>
            </a:r>
          </a:p>
          <a:p>
            <a:endParaRPr lang="en-US" dirty="0"/>
          </a:p>
          <a:p>
            <a:endParaRPr lang="en-US" dirty="0"/>
          </a:p>
          <a:p>
            <a:endParaRPr lang="en-US" dirty="0"/>
          </a:p>
          <a:p>
            <a:endParaRPr lang="en-US" dirty="0"/>
          </a:p>
          <a:p>
            <a:endParaRPr lang="en-US" dirty="0"/>
          </a:p>
        </p:txBody>
      </p:sp>
      <p:pic>
        <p:nvPicPr>
          <p:cNvPr id="4" name="Picture 3">
            <a:extLst>
              <a:ext uri="{FF2B5EF4-FFF2-40B4-BE49-F238E27FC236}">
                <a16:creationId xmlns:a16="http://schemas.microsoft.com/office/drawing/2014/main" id="{6EBB492D-593C-2F4F-96DB-55BCC145E10E}"/>
              </a:ext>
            </a:extLst>
          </p:cNvPr>
          <p:cNvPicPr>
            <a:picLocks noChangeAspect="1"/>
          </p:cNvPicPr>
          <p:nvPr/>
        </p:nvPicPr>
        <p:blipFill>
          <a:blip r:embed="rId2"/>
          <a:stretch>
            <a:fillRect/>
          </a:stretch>
        </p:blipFill>
        <p:spPr>
          <a:xfrm>
            <a:off x="581192" y="6088262"/>
            <a:ext cx="1666488" cy="666595"/>
          </a:xfrm>
          <a:prstGeom prst="rect">
            <a:avLst/>
          </a:prstGeom>
        </p:spPr>
      </p:pic>
      <p:sp>
        <p:nvSpPr>
          <p:cNvPr id="5" name="TextBox 4">
            <a:extLst>
              <a:ext uri="{FF2B5EF4-FFF2-40B4-BE49-F238E27FC236}">
                <a16:creationId xmlns:a16="http://schemas.microsoft.com/office/drawing/2014/main" id="{9B0FF13C-07B5-4541-BD2F-888F738542DE}"/>
              </a:ext>
            </a:extLst>
          </p:cNvPr>
          <p:cNvSpPr txBox="1"/>
          <p:nvPr/>
        </p:nvSpPr>
        <p:spPr>
          <a:xfrm>
            <a:off x="9992239" y="6447080"/>
            <a:ext cx="2198814" cy="307777"/>
          </a:xfrm>
          <a:prstGeom prst="rect">
            <a:avLst/>
          </a:prstGeom>
          <a:noFill/>
        </p:spPr>
        <p:txBody>
          <a:bodyPr wrap="square" rtlCol="0">
            <a:spAutoFit/>
          </a:bodyPr>
          <a:lstStyle/>
          <a:p>
            <a:r>
              <a:rPr lang="en-US" sz="1400" dirty="0"/>
              <a:t>(Wallace and Davies, 2009).</a:t>
            </a:r>
          </a:p>
        </p:txBody>
      </p:sp>
    </p:spTree>
    <p:extLst>
      <p:ext uri="{BB962C8B-B14F-4D97-AF65-F5344CB8AC3E}">
        <p14:creationId xmlns:p14="http://schemas.microsoft.com/office/powerpoint/2010/main" val="317717723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85E7E1-964B-6B46-82D2-9E77A4BF09F6}"/>
              </a:ext>
            </a:extLst>
          </p:cNvPr>
          <p:cNvSpPr>
            <a:spLocks noGrp="1"/>
          </p:cNvSpPr>
          <p:nvPr>
            <p:ph type="title"/>
          </p:nvPr>
        </p:nvSpPr>
        <p:spPr/>
        <p:txBody>
          <a:bodyPr/>
          <a:lstStyle/>
          <a:p>
            <a:r>
              <a:rPr lang="en-US" dirty="0"/>
              <a:t>Partnership working involves;</a:t>
            </a:r>
          </a:p>
        </p:txBody>
      </p:sp>
      <p:sp>
        <p:nvSpPr>
          <p:cNvPr id="3" name="Content Placeholder 2">
            <a:extLst>
              <a:ext uri="{FF2B5EF4-FFF2-40B4-BE49-F238E27FC236}">
                <a16:creationId xmlns:a16="http://schemas.microsoft.com/office/drawing/2014/main" id="{15CF8E50-6CEB-234B-8BCA-2E108802196A}"/>
              </a:ext>
            </a:extLst>
          </p:cNvPr>
          <p:cNvSpPr>
            <a:spLocks noGrp="1"/>
          </p:cNvSpPr>
          <p:nvPr>
            <p:ph idx="1"/>
          </p:nvPr>
        </p:nvSpPr>
        <p:spPr>
          <a:xfrm>
            <a:off x="581192" y="2038686"/>
            <a:ext cx="11029615" cy="4439888"/>
          </a:xfrm>
        </p:spPr>
        <p:txBody>
          <a:bodyPr>
            <a:normAutofit lnSpcReduction="10000"/>
          </a:bodyPr>
          <a:lstStyle/>
          <a:p>
            <a:pPr>
              <a:buFont typeface="Wingdings" pitchFamily="2" charset="2"/>
              <a:buChar char="Ø"/>
            </a:pPr>
            <a:r>
              <a:rPr lang="en-US" sz="1900" dirty="0"/>
              <a:t>Organisations and Individuals from one sector who agree to work together for a common goal and objectives.</a:t>
            </a:r>
          </a:p>
          <a:p>
            <a:pPr marL="0" indent="0">
              <a:buNone/>
            </a:pPr>
            <a:endParaRPr lang="en-US" sz="1900" dirty="0"/>
          </a:p>
          <a:p>
            <a:pPr>
              <a:buFont typeface="Wingdings" pitchFamily="2" charset="2"/>
              <a:buChar char="Ø"/>
            </a:pPr>
            <a:r>
              <a:rPr lang="en-US" sz="1900" dirty="0"/>
              <a:t>Partnership working involves parents and careers planning and developing an effective service. </a:t>
            </a:r>
          </a:p>
          <a:p>
            <a:pPr marL="0" indent="0">
              <a:buNone/>
            </a:pPr>
            <a:endParaRPr lang="en-US" sz="1900" dirty="0"/>
          </a:p>
          <a:p>
            <a:pPr marL="0" indent="0">
              <a:buNone/>
            </a:pPr>
            <a:r>
              <a:rPr lang="en-US" sz="1900" dirty="0"/>
              <a:t>Effective Partnership Working Includes;</a:t>
            </a:r>
          </a:p>
          <a:p>
            <a:pPr>
              <a:buFont typeface="Wingdings" pitchFamily="2" charset="2"/>
              <a:buChar char="v"/>
            </a:pPr>
            <a:r>
              <a:rPr lang="en-US" sz="1900" dirty="0"/>
              <a:t>All Stakeholders are valued</a:t>
            </a:r>
          </a:p>
          <a:p>
            <a:pPr>
              <a:buFont typeface="Wingdings" pitchFamily="2" charset="2"/>
              <a:buChar char="v"/>
            </a:pPr>
            <a:r>
              <a:rPr lang="en-US" sz="1900" dirty="0"/>
              <a:t>Services are brought to the community rather than the other way around</a:t>
            </a:r>
          </a:p>
          <a:p>
            <a:pPr>
              <a:buFont typeface="Wingdings" pitchFamily="2" charset="2"/>
              <a:buChar char="v"/>
            </a:pPr>
            <a:r>
              <a:rPr lang="en-US" sz="1900" dirty="0"/>
              <a:t>Access to training</a:t>
            </a:r>
          </a:p>
          <a:p>
            <a:pPr>
              <a:buFont typeface="Wingdings" pitchFamily="2" charset="2"/>
              <a:buChar char="v"/>
            </a:pPr>
            <a:r>
              <a:rPr lang="en-US" sz="1900" dirty="0"/>
              <a:t>Encouraging Independence</a:t>
            </a:r>
          </a:p>
          <a:p>
            <a:pPr>
              <a:buFont typeface="Wingdings" pitchFamily="2" charset="2"/>
              <a:buChar char="v"/>
            </a:pPr>
            <a:r>
              <a:rPr lang="en-US" sz="1900" dirty="0"/>
              <a:t>Non judgmental</a:t>
            </a:r>
          </a:p>
          <a:p>
            <a:pPr marL="0" indent="0">
              <a:buNone/>
            </a:pPr>
            <a:endParaRPr lang="en-US" dirty="0"/>
          </a:p>
          <a:p>
            <a:pPr marL="0" indent="0">
              <a:buNone/>
            </a:pPr>
            <a:endParaRPr lang="en-US" dirty="0"/>
          </a:p>
        </p:txBody>
      </p:sp>
      <p:pic>
        <p:nvPicPr>
          <p:cNvPr id="4" name="Picture 3">
            <a:extLst>
              <a:ext uri="{FF2B5EF4-FFF2-40B4-BE49-F238E27FC236}">
                <a16:creationId xmlns:a16="http://schemas.microsoft.com/office/drawing/2014/main" id="{81DE2A1D-6C8E-D642-8386-07E226C9835D}"/>
              </a:ext>
            </a:extLst>
          </p:cNvPr>
          <p:cNvPicPr>
            <a:picLocks noChangeAspect="1"/>
          </p:cNvPicPr>
          <p:nvPr/>
        </p:nvPicPr>
        <p:blipFill>
          <a:blip r:embed="rId2"/>
          <a:stretch>
            <a:fillRect/>
          </a:stretch>
        </p:blipFill>
        <p:spPr>
          <a:xfrm>
            <a:off x="581192" y="6134709"/>
            <a:ext cx="1666488" cy="666595"/>
          </a:xfrm>
          <a:prstGeom prst="rect">
            <a:avLst/>
          </a:prstGeom>
        </p:spPr>
      </p:pic>
    </p:spTree>
    <p:extLst>
      <p:ext uri="{BB962C8B-B14F-4D97-AF65-F5344CB8AC3E}">
        <p14:creationId xmlns:p14="http://schemas.microsoft.com/office/powerpoint/2010/main" val="92001391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6FE3E6-88EF-2844-987E-56689B073311}"/>
              </a:ext>
            </a:extLst>
          </p:cNvPr>
          <p:cNvSpPr>
            <a:spLocks noGrp="1"/>
          </p:cNvSpPr>
          <p:nvPr>
            <p:ph type="title"/>
          </p:nvPr>
        </p:nvSpPr>
        <p:spPr/>
        <p:txBody>
          <a:bodyPr/>
          <a:lstStyle/>
          <a:p>
            <a:r>
              <a:rPr lang="en-US" dirty="0"/>
              <a:t>Benefits of partnership- working</a:t>
            </a:r>
          </a:p>
        </p:txBody>
      </p:sp>
      <p:sp>
        <p:nvSpPr>
          <p:cNvPr id="3" name="Content Placeholder 2">
            <a:extLst>
              <a:ext uri="{FF2B5EF4-FFF2-40B4-BE49-F238E27FC236}">
                <a16:creationId xmlns:a16="http://schemas.microsoft.com/office/drawing/2014/main" id="{2250AF91-531A-5A43-92D6-2493635AB80C}"/>
              </a:ext>
            </a:extLst>
          </p:cNvPr>
          <p:cNvSpPr>
            <a:spLocks noGrp="1"/>
          </p:cNvSpPr>
          <p:nvPr>
            <p:ph idx="1"/>
          </p:nvPr>
        </p:nvSpPr>
        <p:spPr>
          <a:xfrm>
            <a:off x="581192" y="2013847"/>
            <a:ext cx="11029615" cy="3678303"/>
          </a:xfrm>
        </p:spPr>
        <p:txBody>
          <a:bodyPr>
            <a:noAutofit/>
          </a:bodyPr>
          <a:lstStyle/>
          <a:p>
            <a:pPr marL="0" indent="0">
              <a:buNone/>
            </a:pPr>
            <a:r>
              <a:rPr lang="en-US" sz="2000" b="1" dirty="0"/>
              <a:t>Benefits;</a:t>
            </a:r>
          </a:p>
          <a:p>
            <a:pPr>
              <a:buFont typeface="Wingdings" pitchFamily="2" charset="2"/>
              <a:buChar char="v"/>
            </a:pPr>
            <a:r>
              <a:rPr lang="en-US" sz="2000" dirty="0"/>
              <a:t>Sharing budgets</a:t>
            </a:r>
          </a:p>
          <a:p>
            <a:pPr>
              <a:buFont typeface="Wingdings" pitchFamily="2" charset="2"/>
              <a:buChar char="v"/>
            </a:pPr>
            <a:r>
              <a:rPr lang="en-US" sz="2000" dirty="0"/>
              <a:t>Joint Planning</a:t>
            </a:r>
          </a:p>
          <a:p>
            <a:pPr>
              <a:buFont typeface="Wingdings" pitchFamily="2" charset="2"/>
              <a:buChar char="v"/>
            </a:pPr>
            <a:r>
              <a:rPr lang="en-US" sz="2000" dirty="0"/>
              <a:t>Accesses to services for users and Careers </a:t>
            </a:r>
          </a:p>
          <a:p>
            <a:endParaRPr lang="en-US" sz="2000" b="1" dirty="0"/>
          </a:p>
          <a:p>
            <a:pPr marL="0" indent="0">
              <a:buNone/>
            </a:pPr>
            <a:r>
              <a:rPr lang="en-US" sz="2000" b="1" dirty="0"/>
              <a:t>Challenges;</a:t>
            </a:r>
          </a:p>
          <a:p>
            <a:pPr>
              <a:buFont typeface="Wingdings" pitchFamily="2" charset="2"/>
              <a:buChar char="v"/>
            </a:pPr>
            <a:r>
              <a:rPr lang="en-US" sz="2000" dirty="0"/>
              <a:t>Sharing budgets</a:t>
            </a:r>
          </a:p>
          <a:p>
            <a:pPr>
              <a:buFont typeface="Wingdings" pitchFamily="2" charset="2"/>
              <a:buChar char="v"/>
            </a:pPr>
            <a:r>
              <a:rPr lang="en-US" sz="2000" dirty="0"/>
              <a:t>New ways of working</a:t>
            </a:r>
          </a:p>
          <a:p>
            <a:pPr>
              <a:buFont typeface="Wingdings" pitchFamily="2" charset="2"/>
              <a:buChar char="v"/>
            </a:pPr>
            <a:r>
              <a:rPr lang="en-US" sz="2000" dirty="0"/>
              <a:t>Fear of change</a:t>
            </a:r>
          </a:p>
        </p:txBody>
      </p:sp>
      <p:pic>
        <p:nvPicPr>
          <p:cNvPr id="4" name="Picture 3">
            <a:extLst>
              <a:ext uri="{FF2B5EF4-FFF2-40B4-BE49-F238E27FC236}">
                <a16:creationId xmlns:a16="http://schemas.microsoft.com/office/drawing/2014/main" id="{4BD36829-ACE6-2D47-B4CE-D6F098CF6B6D}"/>
              </a:ext>
            </a:extLst>
          </p:cNvPr>
          <p:cNvPicPr>
            <a:picLocks noChangeAspect="1"/>
          </p:cNvPicPr>
          <p:nvPr/>
        </p:nvPicPr>
        <p:blipFill>
          <a:blip r:embed="rId2"/>
          <a:stretch>
            <a:fillRect/>
          </a:stretch>
        </p:blipFill>
        <p:spPr>
          <a:xfrm>
            <a:off x="581192" y="5990042"/>
            <a:ext cx="1666488" cy="666595"/>
          </a:xfrm>
          <a:prstGeom prst="rect">
            <a:avLst/>
          </a:prstGeom>
        </p:spPr>
      </p:pic>
    </p:spTree>
    <p:extLst>
      <p:ext uri="{BB962C8B-B14F-4D97-AF65-F5344CB8AC3E}">
        <p14:creationId xmlns:p14="http://schemas.microsoft.com/office/powerpoint/2010/main" val="144170598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B0CD0A-09B2-F643-9370-79DA886D9834}"/>
              </a:ext>
            </a:extLst>
          </p:cNvPr>
          <p:cNvSpPr>
            <a:spLocks noGrp="1"/>
          </p:cNvSpPr>
          <p:nvPr>
            <p:ph type="title"/>
          </p:nvPr>
        </p:nvSpPr>
        <p:spPr/>
        <p:txBody>
          <a:bodyPr/>
          <a:lstStyle/>
          <a:p>
            <a:r>
              <a:rPr lang="en-US" dirty="0"/>
              <a:t>Useful links;</a:t>
            </a:r>
          </a:p>
        </p:txBody>
      </p:sp>
      <p:sp>
        <p:nvSpPr>
          <p:cNvPr id="3" name="Content Placeholder 2">
            <a:extLst>
              <a:ext uri="{FF2B5EF4-FFF2-40B4-BE49-F238E27FC236}">
                <a16:creationId xmlns:a16="http://schemas.microsoft.com/office/drawing/2014/main" id="{2A74C83F-9B3A-5443-98C8-B51B4DF1DBAD}"/>
              </a:ext>
            </a:extLst>
          </p:cNvPr>
          <p:cNvSpPr>
            <a:spLocks noGrp="1"/>
          </p:cNvSpPr>
          <p:nvPr>
            <p:ph idx="1"/>
          </p:nvPr>
        </p:nvSpPr>
        <p:spPr/>
        <p:txBody>
          <a:bodyPr/>
          <a:lstStyle/>
          <a:p>
            <a:r>
              <a:rPr lang="en-US" dirty="0">
                <a:hlinkClick r:id="rId2"/>
              </a:rPr>
              <a:t>https://www.youtube.com/watch?v=EjRX38_P5HU</a:t>
            </a:r>
            <a:r>
              <a:rPr lang="en-US" dirty="0"/>
              <a:t> </a:t>
            </a:r>
          </a:p>
          <a:p>
            <a:endParaRPr lang="en-US" dirty="0"/>
          </a:p>
          <a:p>
            <a:r>
              <a:rPr lang="en-US" dirty="0">
                <a:hlinkClick r:id="rId3"/>
              </a:rPr>
              <a:t>https://www.youtube.com/watch?v=sGRYCC6lFRg</a:t>
            </a:r>
            <a:r>
              <a:rPr lang="en-US" dirty="0"/>
              <a:t> </a:t>
            </a:r>
          </a:p>
          <a:p>
            <a:endParaRPr lang="en-US" dirty="0"/>
          </a:p>
          <a:p>
            <a:r>
              <a:rPr lang="en-US" dirty="0">
                <a:hlinkClick r:id="rId4"/>
              </a:rPr>
              <a:t>https://www.youtube.com/watch?v=6-8UD6ianik</a:t>
            </a:r>
            <a:r>
              <a:rPr lang="en-US" dirty="0"/>
              <a:t> </a:t>
            </a:r>
          </a:p>
          <a:p>
            <a:endParaRPr lang="en-US" dirty="0"/>
          </a:p>
          <a:p>
            <a:r>
              <a:rPr lang="en-US" dirty="0">
                <a:hlinkClick r:id="rId5"/>
              </a:rPr>
              <a:t>https://www.youtube.com/watch?v=LYqYLfzIEy4</a:t>
            </a:r>
            <a:r>
              <a:rPr lang="en-US" dirty="0"/>
              <a:t> </a:t>
            </a:r>
          </a:p>
        </p:txBody>
      </p:sp>
      <p:pic>
        <p:nvPicPr>
          <p:cNvPr id="4" name="Picture 3">
            <a:extLst>
              <a:ext uri="{FF2B5EF4-FFF2-40B4-BE49-F238E27FC236}">
                <a16:creationId xmlns:a16="http://schemas.microsoft.com/office/drawing/2014/main" id="{0AD6C33B-D8F2-E04C-9B42-C7ED38DE7658}"/>
              </a:ext>
            </a:extLst>
          </p:cNvPr>
          <p:cNvPicPr>
            <a:picLocks noChangeAspect="1"/>
          </p:cNvPicPr>
          <p:nvPr/>
        </p:nvPicPr>
        <p:blipFill>
          <a:blip r:embed="rId6"/>
          <a:stretch>
            <a:fillRect/>
          </a:stretch>
        </p:blipFill>
        <p:spPr>
          <a:xfrm>
            <a:off x="581192" y="5990042"/>
            <a:ext cx="1666488" cy="666595"/>
          </a:xfrm>
          <a:prstGeom prst="rect">
            <a:avLst/>
          </a:prstGeom>
        </p:spPr>
      </p:pic>
    </p:spTree>
    <p:extLst>
      <p:ext uri="{BB962C8B-B14F-4D97-AF65-F5344CB8AC3E}">
        <p14:creationId xmlns:p14="http://schemas.microsoft.com/office/powerpoint/2010/main" val="181474205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C536AA-9097-C34F-AF1F-D14FE6A9D472}"/>
              </a:ext>
            </a:extLst>
          </p:cNvPr>
          <p:cNvSpPr>
            <a:spLocks noGrp="1"/>
          </p:cNvSpPr>
          <p:nvPr>
            <p:ph type="title"/>
          </p:nvPr>
        </p:nvSpPr>
        <p:spPr/>
        <p:txBody>
          <a:bodyPr/>
          <a:lstStyle/>
          <a:p>
            <a:r>
              <a:rPr lang="en-US" dirty="0"/>
              <a:t>Reference list;</a:t>
            </a:r>
          </a:p>
        </p:txBody>
      </p:sp>
      <p:sp>
        <p:nvSpPr>
          <p:cNvPr id="3" name="Content Placeholder 2">
            <a:extLst>
              <a:ext uri="{FF2B5EF4-FFF2-40B4-BE49-F238E27FC236}">
                <a16:creationId xmlns:a16="http://schemas.microsoft.com/office/drawing/2014/main" id="{2C151537-6808-F445-939D-F21B5F47F52F}"/>
              </a:ext>
            </a:extLst>
          </p:cNvPr>
          <p:cNvSpPr>
            <a:spLocks noGrp="1"/>
          </p:cNvSpPr>
          <p:nvPr>
            <p:ph idx="1"/>
          </p:nvPr>
        </p:nvSpPr>
        <p:spPr>
          <a:xfrm>
            <a:off x="581192" y="2243137"/>
            <a:ext cx="11029615" cy="3912707"/>
          </a:xfrm>
        </p:spPr>
        <p:txBody>
          <a:bodyPr>
            <a:normAutofit fontScale="55000" lnSpcReduction="20000"/>
          </a:bodyPr>
          <a:lstStyle/>
          <a:p>
            <a:r>
              <a:rPr lang="en-GB" sz="2200" dirty="0" err="1"/>
              <a:t>Gov.wales</a:t>
            </a:r>
            <a:r>
              <a:rPr lang="en-GB" sz="2200" dirty="0"/>
              <a:t>. (2016). </a:t>
            </a:r>
            <a:r>
              <a:rPr lang="en-GB" sz="2200" i="1" dirty="0"/>
              <a:t>Welsh </a:t>
            </a:r>
            <a:r>
              <a:rPr lang="en-GB" sz="2200" i="1" dirty="0" err="1"/>
              <a:t>Government|Well-being</a:t>
            </a:r>
            <a:r>
              <a:rPr lang="en-GB" sz="2200" i="1" dirty="0"/>
              <a:t> of Future Generations (Wales) Act 2015</a:t>
            </a:r>
            <a:r>
              <a:rPr lang="en-GB" sz="2200" dirty="0"/>
              <a:t>. [online] Available at: https://</a:t>
            </a:r>
            <a:r>
              <a:rPr lang="en-GB" sz="2200" dirty="0" err="1"/>
              <a:t>gov.wales</a:t>
            </a:r>
            <a:r>
              <a:rPr lang="en-GB" sz="2200" dirty="0"/>
              <a:t>/topics/people-and-communities/people/future-generations-act/?</a:t>
            </a:r>
            <a:r>
              <a:rPr lang="en-GB" sz="2200" dirty="0" err="1"/>
              <a:t>lang</a:t>
            </a:r>
            <a:r>
              <a:rPr lang="en-GB" sz="2200" dirty="0"/>
              <a:t>=</a:t>
            </a:r>
            <a:r>
              <a:rPr lang="en-GB" sz="2200" dirty="0" err="1"/>
              <a:t>en</a:t>
            </a:r>
            <a:r>
              <a:rPr lang="en-GB" sz="2200" dirty="0"/>
              <a:t> [Accessed 4</a:t>
            </a:r>
            <a:r>
              <a:rPr lang="en-GB" sz="2200" baseline="30000" dirty="0"/>
              <a:t>th </a:t>
            </a:r>
            <a:r>
              <a:rPr lang="en-GB" sz="2200" dirty="0" err="1"/>
              <a:t>Febuary</a:t>
            </a:r>
            <a:r>
              <a:rPr lang="en-GB" sz="2200" dirty="0"/>
              <a:t>, 2019].</a:t>
            </a:r>
          </a:p>
          <a:p>
            <a:endParaRPr lang="en-GB" sz="2200" dirty="0"/>
          </a:p>
          <a:p>
            <a:r>
              <a:rPr lang="en-GB" sz="2200" dirty="0" err="1"/>
              <a:t>Assets.publishing.service.gov.uk</a:t>
            </a:r>
            <a:r>
              <a:rPr lang="en-GB" sz="2200" dirty="0"/>
              <a:t>. (2018). </a:t>
            </a:r>
            <a:r>
              <a:rPr lang="en-GB" sz="2200" i="1" dirty="0"/>
              <a:t>Working Together to Safeguard Children</a:t>
            </a:r>
            <a:r>
              <a:rPr lang="en-GB" sz="2200" dirty="0"/>
              <a:t>. [online] Available at: https://</a:t>
            </a:r>
            <a:r>
              <a:rPr lang="en-GB" sz="2200" dirty="0" err="1"/>
              <a:t>assets.publishing.service.gov.uk</a:t>
            </a:r>
            <a:r>
              <a:rPr lang="en-GB" sz="2200" dirty="0"/>
              <a:t>/government/uploads/system/uploads/</a:t>
            </a:r>
            <a:r>
              <a:rPr lang="en-GB" sz="2200" dirty="0" err="1"/>
              <a:t>attachment_data</a:t>
            </a:r>
            <a:r>
              <a:rPr lang="en-GB" sz="2200" dirty="0"/>
              <a:t>/file/779401/</a:t>
            </a:r>
            <a:r>
              <a:rPr lang="en-GB" sz="2200" dirty="0" err="1"/>
              <a:t>Working_Together_to_Safeguard-Children.pdf</a:t>
            </a:r>
            <a:r>
              <a:rPr lang="en-GB" sz="2200" dirty="0"/>
              <a:t> [Accessed 28</a:t>
            </a:r>
            <a:r>
              <a:rPr lang="en-GB" sz="2200" baseline="30000" dirty="0"/>
              <a:t>th</a:t>
            </a:r>
            <a:r>
              <a:rPr lang="en-GB" sz="2200" dirty="0"/>
              <a:t> January, 2019].</a:t>
            </a:r>
          </a:p>
          <a:p>
            <a:endParaRPr lang="en-GB" sz="2200" dirty="0"/>
          </a:p>
          <a:p>
            <a:r>
              <a:rPr lang="en-GB" sz="2200" dirty="0"/>
              <a:t>Wilson, K. and James, A. (2007). </a:t>
            </a:r>
            <a:r>
              <a:rPr lang="en-GB" sz="2200" i="1" dirty="0"/>
              <a:t>The Child Protection Handbook</a:t>
            </a:r>
            <a:r>
              <a:rPr lang="en-GB" sz="2200" dirty="0"/>
              <a:t>. 3rd ed. United Kingdom: British Library in Cataloguing Data. </a:t>
            </a:r>
          </a:p>
          <a:p>
            <a:endParaRPr lang="en-GB" sz="2200" dirty="0"/>
          </a:p>
          <a:p>
            <a:r>
              <a:rPr lang="en-GB" sz="2200" dirty="0"/>
              <a:t>Thomson, N (2015) People Skills (4</a:t>
            </a:r>
            <a:r>
              <a:rPr lang="en-GB" sz="2200" baseline="30000" dirty="0"/>
              <a:t>th</a:t>
            </a:r>
            <a:r>
              <a:rPr lang="en-GB" sz="2200" dirty="0"/>
              <a:t> Ed) London: Palgrave Macmillan p.172</a:t>
            </a:r>
          </a:p>
          <a:p>
            <a:endParaRPr lang="en-GB" sz="2200" dirty="0"/>
          </a:p>
          <a:p>
            <a:r>
              <a:rPr lang="en-US" sz="2200" dirty="0"/>
              <a:t>Gasper, M., </a:t>
            </a:r>
            <a:r>
              <a:rPr lang="en-US" sz="2200" i="1" dirty="0"/>
              <a:t>Multi-agency working in the early years: Challenges and opportunities, </a:t>
            </a:r>
            <a:r>
              <a:rPr lang="en-US" sz="2200" dirty="0"/>
              <a:t>London: SAGE Publications, 2010</a:t>
            </a:r>
          </a:p>
          <a:p>
            <a:endParaRPr lang="en-US" sz="2200" dirty="0"/>
          </a:p>
          <a:p>
            <a:r>
              <a:rPr lang="en-GB" sz="2200" dirty="0" err="1"/>
              <a:t>Cheminais</a:t>
            </a:r>
            <a:r>
              <a:rPr lang="en-GB" sz="2200" dirty="0"/>
              <a:t>, R. (2009). </a:t>
            </a:r>
            <a:r>
              <a:rPr lang="en-GB" sz="2200" i="1" dirty="0"/>
              <a:t>Effective Multi-Agency Partnerships: Putting Every Child Matters into Practice</a:t>
            </a:r>
            <a:r>
              <a:rPr lang="en-GB" sz="2200" dirty="0"/>
              <a:t>. 3rd ed. London: British Library in Cataloguing Data. </a:t>
            </a:r>
          </a:p>
          <a:p>
            <a:endParaRPr lang="en-GB" sz="2200" dirty="0"/>
          </a:p>
          <a:p>
            <a:r>
              <a:rPr lang="en-GB" sz="2200" dirty="0"/>
              <a:t>Dogra, N. and Leighton, S. (2009). </a:t>
            </a:r>
            <a:r>
              <a:rPr lang="en-GB" sz="2200" i="1" dirty="0"/>
              <a:t>Nursing In Child And Adolescent Mental Health</a:t>
            </a:r>
            <a:r>
              <a:rPr lang="en-GB" sz="2200" dirty="0"/>
              <a:t>. 1st ed. New York: Open University Press.</a:t>
            </a:r>
          </a:p>
          <a:p>
            <a:endParaRPr lang="en-GB" dirty="0"/>
          </a:p>
          <a:p>
            <a:pPr marL="0" indent="0">
              <a:buNone/>
            </a:pPr>
            <a:endParaRPr lang="en-US" dirty="0"/>
          </a:p>
        </p:txBody>
      </p:sp>
      <p:pic>
        <p:nvPicPr>
          <p:cNvPr id="4" name="Picture 3">
            <a:extLst>
              <a:ext uri="{FF2B5EF4-FFF2-40B4-BE49-F238E27FC236}">
                <a16:creationId xmlns:a16="http://schemas.microsoft.com/office/drawing/2014/main" id="{C21F8492-A9C6-6048-9311-44265DB82A3E}"/>
              </a:ext>
            </a:extLst>
          </p:cNvPr>
          <p:cNvPicPr>
            <a:picLocks noChangeAspect="1"/>
          </p:cNvPicPr>
          <p:nvPr/>
        </p:nvPicPr>
        <p:blipFill>
          <a:blip r:embed="rId2"/>
          <a:stretch>
            <a:fillRect/>
          </a:stretch>
        </p:blipFill>
        <p:spPr>
          <a:xfrm>
            <a:off x="581192" y="6155844"/>
            <a:ext cx="1666488" cy="666595"/>
          </a:xfrm>
          <a:prstGeom prst="rect">
            <a:avLst/>
          </a:prstGeom>
        </p:spPr>
      </p:pic>
    </p:spTree>
    <p:extLst>
      <p:ext uri="{BB962C8B-B14F-4D97-AF65-F5344CB8AC3E}">
        <p14:creationId xmlns:p14="http://schemas.microsoft.com/office/powerpoint/2010/main" val="44343786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4C631-7D0B-CB4B-8FEE-9B1E5ADB2BCA}"/>
              </a:ext>
            </a:extLst>
          </p:cNvPr>
          <p:cNvSpPr>
            <a:spLocks noGrp="1"/>
          </p:cNvSpPr>
          <p:nvPr>
            <p:ph type="title"/>
          </p:nvPr>
        </p:nvSpPr>
        <p:spPr/>
        <p:txBody>
          <a:bodyPr/>
          <a:lstStyle/>
          <a:p>
            <a:r>
              <a:rPr lang="en-US" dirty="0"/>
              <a:t>Reference list;</a:t>
            </a:r>
          </a:p>
        </p:txBody>
      </p:sp>
      <p:sp>
        <p:nvSpPr>
          <p:cNvPr id="3" name="Content Placeholder 2">
            <a:extLst>
              <a:ext uri="{FF2B5EF4-FFF2-40B4-BE49-F238E27FC236}">
                <a16:creationId xmlns:a16="http://schemas.microsoft.com/office/drawing/2014/main" id="{053F432E-1BDD-D141-AE94-0643B81A6C9E}"/>
              </a:ext>
            </a:extLst>
          </p:cNvPr>
          <p:cNvSpPr>
            <a:spLocks noGrp="1"/>
          </p:cNvSpPr>
          <p:nvPr>
            <p:ph idx="1"/>
          </p:nvPr>
        </p:nvSpPr>
        <p:spPr/>
        <p:txBody>
          <a:bodyPr/>
          <a:lstStyle/>
          <a:p>
            <a:r>
              <a:rPr lang="en-GB" dirty="0"/>
              <a:t>National Assembly for Wales. (2019). </a:t>
            </a:r>
            <a:r>
              <a:rPr lang="en-GB" i="1" dirty="0"/>
              <a:t>Children and Families (Wales) Measure 2010</a:t>
            </a:r>
            <a:r>
              <a:rPr lang="en-GB" dirty="0"/>
              <a:t>. [online] Available at: http://</a:t>
            </a:r>
            <a:r>
              <a:rPr lang="en-GB" dirty="0" err="1"/>
              <a:t>www.assembly.wales</a:t>
            </a:r>
            <a:r>
              <a:rPr lang="en-GB" dirty="0"/>
              <a:t>/</a:t>
            </a:r>
            <a:r>
              <a:rPr lang="en-GB" dirty="0" err="1"/>
              <a:t>en</a:t>
            </a:r>
            <a:r>
              <a:rPr lang="en-GB" dirty="0"/>
              <a:t>/bus-home/bus-third-assembly/bus-legislation-third-assembly/bus-leg-measures/business-legislation-measures-</a:t>
            </a:r>
            <a:r>
              <a:rPr lang="en-GB" dirty="0" err="1"/>
              <a:t>cf</a:t>
            </a:r>
            <a:r>
              <a:rPr lang="en-GB" dirty="0"/>
              <a:t>/Pages/business-legislation-measures-</a:t>
            </a:r>
            <a:r>
              <a:rPr lang="en-GB" dirty="0" err="1"/>
              <a:t>cf.aspx</a:t>
            </a:r>
            <a:r>
              <a:rPr lang="en-GB" dirty="0"/>
              <a:t> [Accessed 11th March, 2019].</a:t>
            </a:r>
          </a:p>
          <a:p>
            <a:endParaRPr lang="en-GB" dirty="0"/>
          </a:p>
          <a:p>
            <a:r>
              <a:rPr lang="en-GB" dirty="0"/>
              <a:t>Wallace, C. and Davies, M. (2009). </a:t>
            </a:r>
            <a:r>
              <a:rPr lang="en-GB" i="1" dirty="0"/>
              <a:t>Sharing Assessment in Health and Social Care:</a:t>
            </a:r>
            <a:r>
              <a:rPr lang="en-GB" dirty="0"/>
              <a:t>. 1st ed. London: British Library </a:t>
            </a:r>
            <a:r>
              <a:rPr lang="en-GB" dirty="0" err="1"/>
              <a:t>Catalouing</a:t>
            </a:r>
            <a:r>
              <a:rPr lang="en-GB" dirty="0"/>
              <a:t> in Publication data.</a:t>
            </a:r>
            <a:endParaRPr lang="en-US" dirty="0"/>
          </a:p>
        </p:txBody>
      </p:sp>
      <p:pic>
        <p:nvPicPr>
          <p:cNvPr id="4" name="Picture 3">
            <a:extLst>
              <a:ext uri="{FF2B5EF4-FFF2-40B4-BE49-F238E27FC236}">
                <a16:creationId xmlns:a16="http://schemas.microsoft.com/office/drawing/2014/main" id="{D7AEEDDB-8680-E94A-B8FC-E6F4A9FFF79A}"/>
              </a:ext>
            </a:extLst>
          </p:cNvPr>
          <p:cNvPicPr>
            <a:picLocks noChangeAspect="1"/>
          </p:cNvPicPr>
          <p:nvPr/>
        </p:nvPicPr>
        <p:blipFill>
          <a:blip r:embed="rId2"/>
          <a:stretch>
            <a:fillRect/>
          </a:stretch>
        </p:blipFill>
        <p:spPr>
          <a:xfrm>
            <a:off x="581192" y="5990042"/>
            <a:ext cx="1666488" cy="666595"/>
          </a:xfrm>
          <a:prstGeom prst="rect">
            <a:avLst/>
          </a:prstGeom>
        </p:spPr>
      </p:pic>
    </p:spTree>
    <p:extLst>
      <p:ext uri="{BB962C8B-B14F-4D97-AF65-F5344CB8AC3E}">
        <p14:creationId xmlns:p14="http://schemas.microsoft.com/office/powerpoint/2010/main" val="743137350"/>
      </p:ext>
    </p:extLst>
  </p:cSld>
  <p:clrMapOvr>
    <a:masterClrMapping/>
  </p:clrMapOvr>
</p:sld>
</file>

<file path=ppt/theme/theme1.xml><?xml version="1.0" encoding="utf-8"?>
<a:theme xmlns:a="http://schemas.openxmlformats.org/drawingml/2006/main" name="Dividend">
  <a:themeElements>
    <a:clrScheme name="Dividend">
      <a:dk1>
        <a:sysClr val="windowText" lastClr="000000"/>
      </a:dk1>
      <a:lt1>
        <a:sysClr val="window" lastClr="FFFFFF"/>
      </a:lt1>
      <a:dk2>
        <a:srgbClr val="3D3D3D"/>
      </a:dk2>
      <a:lt2>
        <a:srgbClr val="EBEBEB"/>
      </a:lt2>
      <a:accent1>
        <a:srgbClr val="4D1434"/>
      </a:accent1>
      <a:accent2>
        <a:srgbClr val="903163"/>
      </a:accent2>
      <a:accent3>
        <a:srgbClr val="B2324B"/>
      </a:accent3>
      <a:accent4>
        <a:srgbClr val="969FA7"/>
      </a:accent4>
      <a:accent5>
        <a:srgbClr val="66B1CE"/>
      </a:accent5>
      <a:accent6>
        <a:srgbClr val="40619D"/>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C21699FF-00E4-43C8-BBCC-D7E5536C371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{DA1FCBB7-C7C9-5345-B95E-FE12E1590697}tf10001123</Template>
  <TotalTime>8427</TotalTime>
  <Words>1199</Words>
  <Application>Microsoft Office PowerPoint</Application>
  <PresentationFormat>Widescreen</PresentationFormat>
  <Paragraphs>216</Paragraphs>
  <Slides>26</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26</vt:i4>
      </vt:variant>
    </vt:vector>
  </HeadingPairs>
  <TitlesOfParts>
    <vt:vector size="33" baseType="lpstr">
      <vt:lpstr>ＭＳ Ｐゴシック</vt:lpstr>
      <vt:lpstr>Calibri</vt:lpstr>
      <vt:lpstr>Gill Sans MT</vt:lpstr>
      <vt:lpstr>Times New Roman</vt:lpstr>
      <vt:lpstr>Wingdings</vt:lpstr>
      <vt:lpstr>Wingdings 2</vt:lpstr>
      <vt:lpstr>Dividend</vt:lpstr>
      <vt:lpstr>Welcome to ECay5002 professional Practice in advocacy.   PHILLIP MORGAN p.morgan@uwtsd.ac.uk </vt:lpstr>
      <vt:lpstr>Group task</vt:lpstr>
      <vt:lpstr>Definitions of multi -agency working; </vt:lpstr>
      <vt:lpstr>Group task;</vt:lpstr>
      <vt:lpstr>What are the issues of multi-agency working?</vt:lpstr>
      <vt:lpstr>Problems to multi agency working; </vt:lpstr>
      <vt:lpstr>Issues to multi-agency working;</vt:lpstr>
      <vt:lpstr>Mutli-agency working problems (cases)</vt:lpstr>
      <vt:lpstr>Video task;</vt:lpstr>
      <vt:lpstr>PowerPoint Presentation</vt:lpstr>
      <vt:lpstr>Social services and well-being (wales) act 2014</vt:lpstr>
      <vt:lpstr>Key Principles of working together;</vt:lpstr>
      <vt:lpstr>Children Act (2004)</vt:lpstr>
      <vt:lpstr>Every child matters;</vt:lpstr>
      <vt:lpstr>Every child matters;</vt:lpstr>
      <vt:lpstr>Well-being of Future Generations (Wales) Act 2015 </vt:lpstr>
      <vt:lpstr>Video task;</vt:lpstr>
      <vt:lpstr>Group activity;</vt:lpstr>
      <vt:lpstr>children AND FAMILIES (WALES) MEASURE 2010</vt:lpstr>
      <vt:lpstr>The data protection act (1998)</vt:lpstr>
      <vt:lpstr>the Wales Accord on the Sharing of Personal Information (WASPI)</vt:lpstr>
      <vt:lpstr>Partnership working involves;</vt:lpstr>
      <vt:lpstr>Benefits of partnership- working</vt:lpstr>
      <vt:lpstr>Useful links;</vt:lpstr>
      <vt:lpstr>Reference list;</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Welcome to ECay5002 professional Practice in advocacy.</dc:title>
  <dc:creator>Savannah Lowndes (1503200)</dc:creator>
  <cp:lastModifiedBy>Phillip Morgan</cp:lastModifiedBy>
  <cp:revision>124</cp:revision>
  <dcterms:created xsi:type="dcterms:W3CDTF">2019-01-19T18:56:48Z</dcterms:created>
  <dcterms:modified xsi:type="dcterms:W3CDTF">2020-01-22T11:26:27Z</dcterms:modified>
</cp:coreProperties>
</file>