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29"/>
  </p:notesMasterIdLst>
  <p:sldIdLst>
    <p:sldId id="274" r:id="rId5"/>
    <p:sldId id="276" r:id="rId6"/>
    <p:sldId id="256" r:id="rId7"/>
    <p:sldId id="283" r:id="rId8"/>
    <p:sldId id="278" r:id="rId9"/>
    <p:sldId id="284" r:id="rId10"/>
    <p:sldId id="279" r:id="rId11"/>
    <p:sldId id="285" r:id="rId12"/>
    <p:sldId id="280" r:id="rId13"/>
    <p:sldId id="286" r:id="rId14"/>
    <p:sldId id="287" r:id="rId15"/>
    <p:sldId id="281" r:id="rId16"/>
    <p:sldId id="277" r:id="rId17"/>
    <p:sldId id="268" r:id="rId18"/>
    <p:sldId id="269" r:id="rId19"/>
    <p:sldId id="266" r:id="rId20"/>
    <p:sldId id="270" r:id="rId21"/>
    <p:sldId id="267" r:id="rId22"/>
    <p:sldId id="282" r:id="rId23"/>
    <p:sldId id="258" r:id="rId24"/>
    <p:sldId id="271" r:id="rId25"/>
    <p:sldId id="261" r:id="rId26"/>
    <p:sldId id="262" r:id="rId27"/>
    <p:sldId id="272" r:id="rId28"/>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8F2FF2-3EC2-49BB-A644-275416FAECCF}" v="16" dt="2022-10-14T15:08:31.0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6968" autoAdjust="0"/>
  </p:normalViewPr>
  <p:slideViewPr>
    <p:cSldViewPr snapToGrid="0">
      <p:cViewPr varScale="1">
        <p:scale>
          <a:sx n="72" d="100"/>
          <a:sy n="72" d="100"/>
        </p:scale>
        <p:origin x="669" y="2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F705E8-375D-4F47-9E4E-B16C6213A976}"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E17A01B3-D470-4273-B92B-51B5D62D7397}">
      <dgm:prSet/>
      <dgm:spPr/>
      <dgm:t>
        <a:bodyPr/>
        <a:lstStyle/>
        <a:p>
          <a:pPr>
            <a:lnSpc>
              <a:spcPct val="100000"/>
            </a:lnSpc>
            <a:defRPr cap="all"/>
          </a:pPr>
          <a:r>
            <a:rPr lang="en-GB"/>
            <a:t>Elton, aged 16, went to meet his younger sister from school. He rode his skateboard into the crowded playground. In his attempt to stop suddenly and avoid hitting anyone, his board careered away from his feet and bounced forward where it brushed past Deana, one of the mothers, slightly touching her.</a:t>
          </a:r>
          <a:endParaRPr lang="en-US"/>
        </a:p>
      </dgm:t>
    </dgm:pt>
    <dgm:pt modelId="{F35A75CA-FA97-440A-A5E7-2AB52BDCA6EF}" type="parTrans" cxnId="{47011B1B-DF76-4DB2-A23F-12A803B9EBAF}">
      <dgm:prSet/>
      <dgm:spPr/>
      <dgm:t>
        <a:bodyPr/>
        <a:lstStyle/>
        <a:p>
          <a:endParaRPr lang="en-US"/>
        </a:p>
      </dgm:t>
    </dgm:pt>
    <dgm:pt modelId="{9B952CF6-B043-48A6-9F21-ABDA9EE18A04}" type="sibTrans" cxnId="{47011B1B-DF76-4DB2-A23F-12A803B9EBAF}">
      <dgm:prSet/>
      <dgm:spPr/>
      <dgm:t>
        <a:bodyPr/>
        <a:lstStyle/>
        <a:p>
          <a:endParaRPr lang="en-US"/>
        </a:p>
      </dgm:t>
    </dgm:pt>
    <dgm:pt modelId="{CE7B4D39-BC1C-4087-9A29-3964A40AFDEC}">
      <dgm:prSet/>
      <dgm:spPr/>
      <dgm:t>
        <a:bodyPr/>
        <a:lstStyle/>
        <a:p>
          <a:pPr>
            <a:lnSpc>
              <a:spcPct val="100000"/>
            </a:lnSpc>
            <a:defRPr cap="all"/>
          </a:pPr>
          <a:r>
            <a:rPr lang="en-GB"/>
            <a:t>Consider whether Elton committed a battery.</a:t>
          </a:r>
          <a:endParaRPr lang="en-US"/>
        </a:p>
      </dgm:t>
    </dgm:pt>
    <dgm:pt modelId="{EF9ED0B0-9CF4-4ACD-B0A4-87B7CFF058E7}" type="parTrans" cxnId="{1FCF6C1B-AC0D-4E7A-8AF3-CC8861FDC9D0}">
      <dgm:prSet/>
      <dgm:spPr/>
      <dgm:t>
        <a:bodyPr/>
        <a:lstStyle/>
        <a:p>
          <a:endParaRPr lang="en-US"/>
        </a:p>
      </dgm:t>
    </dgm:pt>
    <dgm:pt modelId="{2A40B823-579C-4F74-8787-8161835C4592}" type="sibTrans" cxnId="{1FCF6C1B-AC0D-4E7A-8AF3-CC8861FDC9D0}">
      <dgm:prSet/>
      <dgm:spPr/>
      <dgm:t>
        <a:bodyPr/>
        <a:lstStyle/>
        <a:p>
          <a:endParaRPr lang="en-US"/>
        </a:p>
      </dgm:t>
    </dgm:pt>
    <dgm:pt modelId="{0F2B4763-E4F0-4493-BAFB-EF27BDE1E024}" type="pres">
      <dgm:prSet presAssocID="{53F705E8-375D-4F47-9E4E-B16C6213A976}" presName="diagram" presStyleCnt="0">
        <dgm:presLayoutVars>
          <dgm:dir/>
          <dgm:resizeHandles val="exact"/>
        </dgm:presLayoutVars>
      </dgm:prSet>
      <dgm:spPr/>
    </dgm:pt>
    <dgm:pt modelId="{617E6B70-1DA2-478E-A799-F55AAA0B994A}" type="pres">
      <dgm:prSet presAssocID="{E17A01B3-D470-4273-B92B-51B5D62D7397}" presName="node" presStyleLbl="node1" presStyleIdx="0" presStyleCnt="2">
        <dgm:presLayoutVars>
          <dgm:bulletEnabled val="1"/>
        </dgm:presLayoutVars>
      </dgm:prSet>
      <dgm:spPr/>
    </dgm:pt>
    <dgm:pt modelId="{DC97A82B-38D3-4AED-962A-9A1AEEDCDEB2}" type="pres">
      <dgm:prSet presAssocID="{9B952CF6-B043-48A6-9F21-ABDA9EE18A04}" presName="sibTrans" presStyleCnt="0"/>
      <dgm:spPr/>
    </dgm:pt>
    <dgm:pt modelId="{6A3DF843-8E82-4756-AA40-7C81D31EC068}" type="pres">
      <dgm:prSet presAssocID="{CE7B4D39-BC1C-4087-9A29-3964A40AFDEC}" presName="node" presStyleLbl="node1" presStyleIdx="1" presStyleCnt="2">
        <dgm:presLayoutVars>
          <dgm:bulletEnabled val="1"/>
        </dgm:presLayoutVars>
      </dgm:prSet>
      <dgm:spPr/>
    </dgm:pt>
  </dgm:ptLst>
  <dgm:cxnLst>
    <dgm:cxn modelId="{47011B1B-DF76-4DB2-A23F-12A803B9EBAF}" srcId="{53F705E8-375D-4F47-9E4E-B16C6213A976}" destId="{E17A01B3-D470-4273-B92B-51B5D62D7397}" srcOrd="0" destOrd="0" parTransId="{F35A75CA-FA97-440A-A5E7-2AB52BDCA6EF}" sibTransId="{9B952CF6-B043-48A6-9F21-ABDA9EE18A04}"/>
    <dgm:cxn modelId="{1FCF6C1B-AC0D-4E7A-8AF3-CC8861FDC9D0}" srcId="{53F705E8-375D-4F47-9E4E-B16C6213A976}" destId="{CE7B4D39-BC1C-4087-9A29-3964A40AFDEC}" srcOrd="1" destOrd="0" parTransId="{EF9ED0B0-9CF4-4ACD-B0A4-87B7CFF058E7}" sibTransId="{2A40B823-579C-4F74-8787-8161835C4592}"/>
    <dgm:cxn modelId="{15BB7425-2A33-4F17-8D7D-9715F1D8DA7B}" type="presOf" srcId="{53F705E8-375D-4F47-9E4E-B16C6213A976}" destId="{0F2B4763-E4F0-4493-BAFB-EF27BDE1E024}" srcOrd="0" destOrd="0" presId="urn:microsoft.com/office/officeart/2005/8/layout/default"/>
    <dgm:cxn modelId="{0437DF52-ACA6-47D6-9F14-9309FE90EFEF}" type="presOf" srcId="{CE7B4D39-BC1C-4087-9A29-3964A40AFDEC}" destId="{6A3DF843-8E82-4756-AA40-7C81D31EC068}" srcOrd="0" destOrd="0" presId="urn:microsoft.com/office/officeart/2005/8/layout/default"/>
    <dgm:cxn modelId="{5308EFAA-A63D-49D7-8373-1D39E1EBD2E6}" type="presOf" srcId="{E17A01B3-D470-4273-B92B-51B5D62D7397}" destId="{617E6B70-1DA2-478E-A799-F55AAA0B994A}" srcOrd="0" destOrd="0" presId="urn:microsoft.com/office/officeart/2005/8/layout/default"/>
    <dgm:cxn modelId="{2B63D8F4-0B6E-4DB7-9007-C34EDB9E0C29}" type="presParOf" srcId="{0F2B4763-E4F0-4493-BAFB-EF27BDE1E024}" destId="{617E6B70-1DA2-478E-A799-F55AAA0B994A}" srcOrd="0" destOrd="0" presId="urn:microsoft.com/office/officeart/2005/8/layout/default"/>
    <dgm:cxn modelId="{AA22AC9A-0EEA-44D6-B6D4-C32D8EC06B4B}" type="presParOf" srcId="{0F2B4763-E4F0-4493-BAFB-EF27BDE1E024}" destId="{DC97A82B-38D3-4AED-962A-9A1AEEDCDEB2}" srcOrd="1" destOrd="0" presId="urn:microsoft.com/office/officeart/2005/8/layout/default"/>
    <dgm:cxn modelId="{CAB86258-3661-4D74-B5D7-DFB1EC061276}" type="presParOf" srcId="{0F2B4763-E4F0-4493-BAFB-EF27BDE1E024}" destId="{6A3DF843-8E82-4756-AA40-7C81D31EC068}"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5F2753-D745-47B2-9870-E8BAAE40125F}"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8973FFC2-6F02-4F22-A325-1CA27749ADB0}">
      <dgm:prSet/>
      <dgm:spPr/>
      <dgm:t>
        <a:bodyPr/>
        <a:lstStyle/>
        <a:p>
          <a:r>
            <a:rPr lang="en-GB"/>
            <a:t>Julia, who had suffered years of domestic abuse, left her husband Robert and went to live in a women’s refuge. Robert tracked Julia down and sent her a parcel. When she opened it, she found an invitation to her own funeral and a voodoo doll in her own image full of pins. This really freaked Julia out and she believed that Robert was outside and about to kill her. Julia was scared to leave the house and her fear developed into mild depression which required medication.</a:t>
          </a:r>
          <a:endParaRPr lang="en-US"/>
        </a:p>
      </dgm:t>
    </dgm:pt>
    <dgm:pt modelId="{5FCC8142-4100-4953-81C0-A5E9F3AA03E5}" type="parTrans" cxnId="{8592B98E-8148-45F5-8B8C-EDDC633FDE51}">
      <dgm:prSet/>
      <dgm:spPr/>
      <dgm:t>
        <a:bodyPr/>
        <a:lstStyle/>
        <a:p>
          <a:endParaRPr lang="en-US"/>
        </a:p>
      </dgm:t>
    </dgm:pt>
    <dgm:pt modelId="{AF946041-89F0-4C9D-9632-714CA50980A5}" type="sibTrans" cxnId="{8592B98E-8148-45F5-8B8C-EDDC633FDE51}">
      <dgm:prSet/>
      <dgm:spPr/>
      <dgm:t>
        <a:bodyPr/>
        <a:lstStyle/>
        <a:p>
          <a:endParaRPr lang="en-US"/>
        </a:p>
      </dgm:t>
    </dgm:pt>
    <dgm:pt modelId="{B1834C72-32E4-40EE-962B-6909522C18E4}">
      <dgm:prSet/>
      <dgm:spPr/>
      <dgm:t>
        <a:bodyPr/>
        <a:lstStyle/>
        <a:p>
          <a:r>
            <a:rPr lang="en-GB"/>
            <a:t>Consider whether Robert can be convicted of the s47 OAPA 1861 offence.</a:t>
          </a:r>
          <a:endParaRPr lang="en-US"/>
        </a:p>
      </dgm:t>
    </dgm:pt>
    <dgm:pt modelId="{D1D5F28D-E033-4CBF-96F0-5A888A9861DC}" type="parTrans" cxnId="{40C6B6E7-2DCA-4356-A027-E83707277F91}">
      <dgm:prSet/>
      <dgm:spPr/>
      <dgm:t>
        <a:bodyPr/>
        <a:lstStyle/>
        <a:p>
          <a:endParaRPr lang="en-US"/>
        </a:p>
      </dgm:t>
    </dgm:pt>
    <dgm:pt modelId="{3E760155-8008-4A54-9174-F9E554775D2F}" type="sibTrans" cxnId="{40C6B6E7-2DCA-4356-A027-E83707277F91}">
      <dgm:prSet/>
      <dgm:spPr/>
      <dgm:t>
        <a:bodyPr/>
        <a:lstStyle/>
        <a:p>
          <a:endParaRPr lang="en-US"/>
        </a:p>
      </dgm:t>
    </dgm:pt>
    <dgm:pt modelId="{9F9A2060-678C-4D9A-81C0-F4D0E50716C6}" type="pres">
      <dgm:prSet presAssocID="{365F2753-D745-47B2-9870-E8BAAE40125F}" presName="Name0" presStyleCnt="0">
        <dgm:presLayoutVars>
          <dgm:dir/>
          <dgm:resizeHandles val="exact"/>
        </dgm:presLayoutVars>
      </dgm:prSet>
      <dgm:spPr/>
    </dgm:pt>
    <dgm:pt modelId="{041186B0-3036-4C1D-9525-6E04160ED4DF}" type="pres">
      <dgm:prSet presAssocID="{8973FFC2-6F02-4F22-A325-1CA27749ADB0}" presName="node" presStyleLbl="node1" presStyleIdx="0" presStyleCnt="2">
        <dgm:presLayoutVars>
          <dgm:bulletEnabled val="1"/>
        </dgm:presLayoutVars>
      </dgm:prSet>
      <dgm:spPr/>
    </dgm:pt>
    <dgm:pt modelId="{C0B680BB-AFA7-4474-9458-E73C76D96731}" type="pres">
      <dgm:prSet presAssocID="{AF946041-89F0-4C9D-9632-714CA50980A5}" presName="sibTrans" presStyleLbl="sibTrans2D1" presStyleIdx="0" presStyleCnt="1"/>
      <dgm:spPr/>
    </dgm:pt>
    <dgm:pt modelId="{A8FDD4EE-E77A-4AAF-8688-3A7F3ED42A90}" type="pres">
      <dgm:prSet presAssocID="{AF946041-89F0-4C9D-9632-714CA50980A5}" presName="connectorText" presStyleLbl="sibTrans2D1" presStyleIdx="0" presStyleCnt="1"/>
      <dgm:spPr/>
    </dgm:pt>
    <dgm:pt modelId="{60EC121D-AE07-4805-9503-72EB9F363949}" type="pres">
      <dgm:prSet presAssocID="{B1834C72-32E4-40EE-962B-6909522C18E4}" presName="node" presStyleLbl="node1" presStyleIdx="1" presStyleCnt="2">
        <dgm:presLayoutVars>
          <dgm:bulletEnabled val="1"/>
        </dgm:presLayoutVars>
      </dgm:prSet>
      <dgm:spPr/>
    </dgm:pt>
  </dgm:ptLst>
  <dgm:cxnLst>
    <dgm:cxn modelId="{E2C2742B-D731-4AC6-8BEE-4E1DF9B98F72}" type="presOf" srcId="{8973FFC2-6F02-4F22-A325-1CA27749ADB0}" destId="{041186B0-3036-4C1D-9525-6E04160ED4DF}" srcOrd="0" destOrd="0" presId="urn:microsoft.com/office/officeart/2005/8/layout/process1"/>
    <dgm:cxn modelId="{539AF92C-5721-4674-8BBD-7C6D5BB28E39}" type="presOf" srcId="{365F2753-D745-47B2-9870-E8BAAE40125F}" destId="{9F9A2060-678C-4D9A-81C0-F4D0E50716C6}" srcOrd="0" destOrd="0" presId="urn:microsoft.com/office/officeart/2005/8/layout/process1"/>
    <dgm:cxn modelId="{5D441080-21AE-4190-A356-434F77560CD2}" type="presOf" srcId="{B1834C72-32E4-40EE-962B-6909522C18E4}" destId="{60EC121D-AE07-4805-9503-72EB9F363949}" srcOrd="0" destOrd="0" presId="urn:microsoft.com/office/officeart/2005/8/layout/process1"/>
    <dgm:cxn modelId="{7BA8508D-CB3E-497F-9BA4-60890895F650}" type="presOf" srcId="{AF946041-89F0-4C9D-9632-714CA50980A5}" destId="{A8FDD4EE-E77A-4AAF-8688-3A7F3ED42A90}" srcOrd="1" destOrd="0" presId="urn:microsoft.com/office/officeart/2005/8/layout/process1"/>
    <dgm:cxn modelId="{8592B98E-8148-45F5-8B8C-EDDC633FDE51}" srcId="{365F2753-D745-47B2-9870-E8BAAE40125F}" destId="{8973FFC2-6F02-4F22-A325-1CA27749ADB0}" srcOrd="0" destOrd="0" parTransId="{5FCC8142-4100-4953-81C0-A5E9F3AA03E5}" sibTransId="{AF946041-89F0-4C9D-9632-714CA50980A5}"/>
    <dgm:cxn modelId="{2EC4BFB0-4F57-45AB-AC6C-299F415904CD}" type="presOf" srcId="{AF946041-89F0-4C9D-9632-714CA50980A5}" destId="{C0B680BB-AFA7-4474-9458-E73C76D96731}" srcOrd="0" destOrd="0" presId="urn:microsoft.com/office/officeart/2005/8/layout/process1"/>
    <dgm:cxn modelId="{40C6B6E7-2DCA-4356-A027-E83707277F91}" srcId="{365F2753-D745-47B2-9870-E8BAAE40125F}" destId="{B1834C72-32E4-40EE-962B-6909522C18E4}" srcOrd="1" destOrd="0" parTransId="{D1D5F28D-E033-4CBF-96F0-5A888A9861DC}" sibTransId="{3E760155-8008-4A54-9174-F9E554775D2F}"/>
    <dgm:cxn modelId="{96B682B7-12A5-45AA-AD9E-488821D53921}" type="presParOf" srcId="{9F9A2060-678C-4D9A-81C0-F4D0E50716C6}" destId="{041186B0-3036-4C1D-9525-6E04160ED4DF}" srcOrd="0" destOrd="0" presId="urn:microsoft.com/office/officeart/2005/8/layout/process1"/>
    <dgm:cxn modelId="{4A3AFDEC-5226-481E-B6A4-0A18FDA686B0}" type="presParOf" srcId="{9F9A2060-678C-4D9A-81C0-F4D0E50716C6}" destId="{C0B680BB-AFA7-4474-9458-E73C76D96731}" srcOrd="1" destOrd="0" presId="urn:microsoft.com/office/officeart/2005/8/layout/process1"/>
    <dgm:cxn modelId="{55671A44-316B-4C81-84CF-2D8977D4335B}" type="presParOf" srcId="{C0B680BB-AFA7-4474-9458-E73C76D96731}" destId="{A8FDD4EE-E77A-4AAF-8688-3A7F3ED42A90}" srcOrd="0" destOrd="0" presId="urn:microsoft.com/office/officeart/2005/8/layout/process1"/>
    <dgm:cxn modelId="{A50BE99E-F000-4CB7-973A-71343E37DB09}" type="presParOf" srcId="{9F9A2060-678C-4D9A-81C0-F4D0E50716C6}" destId="{60EC121D-AE07-4805-9503-72EB9F363949}"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43DA0A7-FE83-48F2-BBB8-85F0C380D0B7}"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65C95B5D-D4B3-420B-BFEC-949BB734DDFB}">
      <dgm:prSet/>
      <dgm:spPr/>
      <dgm:t>
        <a:bodyPr/>
        <a:lstStyle/>
        <a:p>
          <a:r>
            <a:rPr lang="en-GB"/>
            <a:t>Proposed:</a:t>
          </a:r>
          <a:endParaRPr lang="en-US"/>
        </a:p>
      </dgm:t>
    </dgm:pt>
    <dgm:pt modelId="{DE85C807-1B7C-40EE-8397-255CF7819DC9}" type="parTrans" cxnId="{052E7CE6-5D47-4E9B-8647-F6CEB12F9C4C}">
      <dgm:prSet/>
      <dgm:spPr/>
      <dgm:t>
        <a:bodyPr/>
        <a:lstStyle/>
        <a:p>
          <a:endParaRPr lang="en-US"/>
        </a:p>
      </dgm:t>
    </dgm:pt>
    <dgm:pt modelId="{08414AAE-88E0-4727-AD0E-1C39A5C3EF85}" type="sibTrans" cxnId="{052E7CE6-5D47-4E9B-8647-F6CEB12F9C4C}">
      <dgm:prSet/>
      <dgm:spPr/>
      <dgm:t>
        <a:bodyPr/>
        <a:lstStyle/>
        <a:p>
          <a:endParaRPr lang="en-US"/>
        </a:p>
      </dgm:t>
    </dgm:pt>
    <dgm:pt modelId="{7570F2B4-2309-48EF-A8A8-DE65465C08DB}">
      <dgm:prSet/>
      <dgm:spPr/>
      <dgm:t>
        <a:bodyPr/>
        <a:lstStyle/>
        <a:p>
          <a:r>
            <a:rPr lang="en-GB"/>
            <a:t>A logical hierarchy of violent offences in plain English</a:t>
          </a:r>
          <a:endParaRPr lang="en-US"/>
        </a:p>
      </dgm:t>
    </dgm:pt>
    <dgm:pt modelId="{6FF6A855-FF26-40B3-BEDA-687654DE2D7D}" type="parTrans" cxnId="{4076C56F-FECB-4040-9E37-9D5D29AE4583}">
      <dgm:prSet/>
      <dgm:spPr/>
      <dgm:t>
        <a:bodyPr/>
        <a:lstStyle/>
        <a:p>
          <a:endParaRPr lang="en-US"/>
        </a:p>
      </dgm:t>
    </dgm:pt>
    <dgm:pt modelId="{AECF53A3-F9DF-4278-B55C-023D32CF54E2}" type="sibTrans" cxnId="{4076C56F-FECB-4040-9E37-9D5D29AE4583}">
      <dgm:prSet/>
      <dgm:spPr/>
      <dgm:t>
        <a:bodyPr/>
        <a:lstStyle/>
        <a:p>
          <a:endParaRPr lang="en-US"/>
        </a:p>
      </dgm:t>
    </dgm:pt>
    <dgm:pt modelId="{EBB04715-B24F-4988-B50D-32CDC8FD7E83}">
      <dgm:prSet/>
      <dgm:spPr/>
      <dgm:t>
        <a:bodyPr/>
        <a:lstStyle/>
        <a:p>
          <a:r>
            <a:rPr lang="en-GB"/>
            <a:t>However, it also replicates the defect in the present law of the gap between lowest level offence and ABH.</a:t>
          </a:r>
          <a:endParaRPr lang="en-US"/>
        </a:p>
      </dgm:t>
    </dgm:pt>
    <dgm:pt modelId="{94F405E9-0073-4862-9BC3-1A446EA4858D}" type="parTrans" cxnId="{321C39E6-A6D9-476E-AC9B-B06ED6D852BB}">
      <dgm:prSet/>
      <dgm:spPr/>
      <dgm:t>
        <a:bodyPr/>
        <a:lstStyle/>
        <a:p>
          <a:endParaRPr lang="en-US"/>
        </a:p>
      </dgm:t>
    </dgm:pt>
    <dgm:pt modelId="{C671E978-58E2-44BF-BFB7-9BD23CD41423}" type="sibTrans" cxnId="{321C39E6-A6D9-476E-AC9B-B06ED6D852BB}">
      <dgm:prSet/>
      <dgm:spPr/>
      <dgm:t>
        <a:bodyPr/>
        <a:lstStyle/>
        <a:p>
          <a:endParaRPr lang="en-US"/>
        </a:p>
      </dgm:t>
    </dgm:pt>
    <dgm:pt modelId="{F7259274-8F19-459A-B249-922C03D17853}" type="pres">
      <dgm:prSet presAssocID="{B43DA0A7-FE83-48F2-BBB8-85F0C380D0B7}" presName="outerComposite" presStyleCnt="0">
        <dgm:presLayoutVars>
          <dgm:chMax val="5"/>
          <dgm:dir/>
          <dgm:resizeHandles val="exact"/>
        </dgm:presLayoutVars>
      </dgm:prSet>
      <dgm:spPr/>
    </dgm:pt>
    <dgm:pt modelId="{95658FE7-AA4D-4009-B61B-4CFC0E156024}" type="pres">
      <dgm:prSet presAssocID="{B43DA0A7-FE83-48F2-BBB8-85F0C380D0B7}" presName="dummyMaxCanvas" presStyleCnt="0">
        <dgm:presLayoutVars/>
      </dgm:prSet>
      <dgm:spPr/>
    </dgm:pt>
    <dgm:pt modelId="{D9BE5287-F3FF-48C9-B5D8-CBB892AD2178}" type="pres">
      <dgm:prSet presAssocID="{B43DA0A7-FE83-48F2-BBB8-85F0C380D0B7}" presName="ThreeNodes_1" presStyleLbl="node1" presStyleIdx="0" presStyleCnt="3">
        <dgm:presLayoutVars>
          <dgm:bulletEnabled val="1"/>
        </dgm:presLayoutVars>
      </dgm:prSet>
      <dgm:spPr/>
    </dgm:pt>
    <dgm:pt modelId="{D023E76B-589E-4D33-A5C1-B73145DF0B73}" type="pres">
      <dgm:prSet presAssocID="{B43DA0A7-FE83-48F2-BBB8-85F0C380D0B7}" presName="ThreeNodes_2" presStyleLbl="node1" presStyleIdx="1" presStyleCnt="3">
        <dgm:presLayoutVars>
          <dgm:bulletEnabled val="1"/>
        </dgm:presLayoutVars>
      </dgm:prSet>
      <dgm:spPr/>
    </dgm:pt>
    <dgm:pt modelId="{FD5C106E-08F6-4DA4-B23A-F3D161ED676D}" type="pres">
      <dgm:prSet presAssocID="{B43DA0A7-FE83-48F2-BBB8-85F0C380D0B7}" presName="ThreeNodes_3" presStyleLbl="node1" presStyleIdx="2" presStyleCnt="3">
        <dgm:presLayoutVars>
          <dgm:bulletEnabled val="1"/>
        </dgm:presLayoutVars>
      </dgm:prSet>
      <dgm:spPr/>
    </dgm:pt>
    <dgm:pt modelId="{45EE70AA-6E09-4DE6-B9B2-80A989B5FC0C}" type="pres">
      <dgm:prSet presAssocID="{B43DA0A7-FE83-48F2-BBB8-85F0C380D0B7}" presName="ThreeConn_1-2" presStyleLbl="fgAccFollowNode1" presStyleIdx="0" presStyleCnt="2">
        <dgm:presLayoutVars>
          <dgm:bulletEnabled val="1"/>
        </dgm:presLayoutVars>
      </dgm:prSet>
      <dgm:spPr/>
    </dgm:pt>
    <dgm:pt modelId="{0C42F7C0-A6EC-4B6B-9171-E991BF1ABEE2}" type="pres">
      <dgm:prSet presAssocID="{B43DA0A7-FE83-48F2-BBB8-85F0C380D0B7}" presName="ThreeConn_2-3" presStyleLbl="fgAccFollowNode1" presStyleIdx="1" presStyleCnt="2">
        <dgm:presLayoutVars>
          <dgm:bulletEnabled val="1"/>
        </dgm:presLayoutVars>
      </dgm:prSet>
      <dgm:spPr/>
    </dgm:pt>
    <dgm:pt modelId="{40C1D029-2322-4A56-9302-7EF90319D739}" type="pres">
      <dgm:prSet presAssocID="{B43DA0A7-FE83-48F2-BBB8-85F0C380D0B7}" presName="ThreeNodes_1_text" presStyleLbl="node1" presStyleIdx="2" presStyleCnt="3">
        <dgm:presLayoutVars>
          <dgm:bulletEnabled val="1"/>
        </dgm:presLayoutVars>
      </dgm:prSet>
      <dgm:spPr/>
    </dgm:pt>
    <dgm:pt modelId="{7FD5645A-9231-4B4F-B5C8-AF4874F44DFF}" type="pres">
      <dgm:prSet presAssocID="{B43DA0A7-FE83-48F2-BBB8-85F0C380D0B7}" presName="ThreeNodes_2_text" presStyleLbl="node1" presStyleIdx="2" presStyleCnt="3">
        <dgm:presLayoutVars>
          <dgm:bulletEnabled val="1"/>
        </dgm:presLayoutVars>
      </dgm:prSet>
      <dgm:spPr/>
    </dgm:pt>
    <dgm:pt modelId="{19F53650-14CA-4EE0-940C-792FFBCEF7F9}" type="pres">
      <dgm:prSet presAssocID="{B43DA0A7-FE83-48F2-BBB8-85F0C380D0B7}" presName="ThreeNodes_3_text" presStyleLbl="node1" presStyleIdx="2" presStyleCnt="3">
        <dgm:presLayoutVars>
          <dgm:bulletEnabled val="1"/>
        </dgm:presLayoutVars>
      </dgm:prSet>
      <dgm:spPr/>
    </dgm:pt>
  </dgm:ptLst>
  <dgm:cxnLst>
    <dgm:cxn modelId="{B93EA341-7C37-466E-AB2F-4DA9272FBE20}" type="presOf" srcId="{7570F2B4-2309-48EF-A8A8-DE65465C08DB}" destId="{D023E76B-589E-4D33-A5C1-B73145DF0B73}" srcOrd="0" destOrd="0" presId="urn:microsoft.com/office/officeart/2005/8/layout/vProcess5"/>
    <dgm:cxn modelId="{73C77F65-11D2-4FA1-8003-313EFE6906C3}" type="presOf" srcId="{65C95B5D-D4B3-420B-BFEC-949BB734DDFB}" destId="{D9BE5287-F3FF-48C9-B5D8-CBB892AD2178}" srcOrd="0" destOrd="0" presId="urn:microsoft.com/office/officeart/2005/8/layout/vProcess5"/>
    <dgm:cxn modelId="{1F8F436B-83B9-42A4-8A1C-2402A1F3B2E2}" type="presOf" srcId="{AECF53A3-F9DF-4278-B55C-023D32CF54E2}" destId="{0C42F7C0-A6EC-4B6B-9171-E991BF1ABEE2}" srcOrd="0" destOrd="0" presId="urn:microsoft.com/office/officeart/2005/8/layout/vProcess5"/>
    <dgm:cxn modelId="{4076C56F-FECB-4040-9E37-9D5D29AE4583}" srcId="{B43DA0A7-FE83-48F2-BBB8-85F0C380D0B7}" destId="{7570F2B4-2309-48EF-A8A8-DE65465C08DB}" srcOrd="1" destOrd="0" parTransId="{6FF6A855-FF26-40B3-BEDA-687654DE2D7D}" sibTransId="{AECF53A3-F9DF-4278-B55C-023D32CF54E2}"/>
    <dgm:cxn modelId="{E741A450-774A-4DC7-ABD5-EDB73DF42777}" type="presOf" srcId="{08414AAE-88E0-4727-AD0E-1C39A5C3EF85}" destId="{45EE70AA-6E09-4DE6-B9B2-80A989B5FC0C}" srcOrd="0" destOrd="0" presId="urn:microsoft.com/office/officeart/2005/8/layout/vProcess5"/>
    <dgm:cxn modelId="{F1D39674-66A9-439C-8AE0-635BDEEC1C8C}" type="presOf" srcId="{7570F2B4-2309-48EF-A8A8-DE65465C08DB}" destId="{7FD5645A-9231-4B4F-B5C8-AF4874F44DFF}" srcOrd="1" destOrd="0" presId="urn:microsoft.com/office/officeart/2005/8/layout/vProcess5"/>
    <dgm:cxn modelId="{07992355-CE4C-41DB-A723-FCCDD6914AE3}" type="presOf" srcId="{65C95B5D-D4B3-420B-BFEC-949BB734DDFB}" destId="{40C1D029-2322-4A56-9302-7EF90319D739}" srcOrd="1" destOrd="0" presId="urn:microsoft.com/office/officeart/2005/8/layout/vProcess5"/>
    <dgm:cxn modelId="{D382BF59-3DBA-457C-B3F4-904E057664E8}" type="presOf" srcId="{EBB04715-B24F-4988-B50D-32CDC8FD7E83}" destId="{19F53650-14CA-4EE0-940C-792FFBCEF7F9}" srcOrd="1" destOrd="0" presId="urn:microsoft.com/office/officeart/2005/8/layout/vProcess5"/>
    <dgm:cxn modelId="{65FB6F85-D012-42CB-B5D9-1298A2CE74DB}" type="presOf" srcId="{EBB04715-B24F-4988-B50D-32CDC8FD7E83}" destId="{FD5C106E-08F6-4DA4-B23A-F3D161ED676D}" srcOrd="0" destOrd="0" presId="urn:microsoft.com/office/officeart/2005/8/layout/vProcess5"/>
    <dgm:cxn modelId="{0305EBD4-28E5-4CBA-A85F-706C3A779117}" type="presOf" srcId="{B43DA0A7-FE83-48F2-BBB8-85F0C380D0B7}" destId="{F7259274-8F19-459A-B249-922C03D17853}" srcOrd="0" destOrd="0" presId="urn:microsoft.com/office/officeart/2005/8/layout/vProcess5"/>
    <dgm:cxn modelId="{321C39E6-A6D9-476E-AC9B-B06ED6D852BB}" srcId="{B43DA0A7-FE83-48F2-BBB8-85F0C380D0B7}" destId="{EBB04715-B24F-4988-B50D-32CDC8FD7E83}" srcOrd="2" destOrd="0" parTransId="{94F405E9-0073-4862-9BC3-1A446EA4858D}" sibTransId="{C671E978-58E2-44BF-BFB7-9BD23CD41423}"/>
    <dgm:cxn modelId="{052E7CE6-5D47-4E9B-8647-F6CEB12F9C4C}" srcId="{B43DA0A7-FE83-48F2-BBB8-85F0C380D0B7}" destId="{65C95B5D-D4B3-420B-BFEC-949BB734DDFB}" srcOrd="0" destOrd="0" parTransId="{DE85C807-1B7C-40EE-8397-255CF7819DC9}" sibTransId="{08414AAE-88E0-4727-AD0E-1C39A5C3EF85}"/>
    <dgm:cxn modelId="{EC3DC861-93D5-4BB0-8C8F-D4AB28FD42FF}" type="presParOf" srcId="{F7259274-8F19-459A-B249-922C03D17853}" destId="{95658FE7-AA4D-4009-B61B-4CFC0E156024}" srcOrd="0" destOrd="0" presId="urn:microsoft.com/office/officeart/2005/8/layout/vProcess5"/>
    <dgm:cxn modelId="{B2AB407E-F338-4FA6-B437-14FE2D18EA66}" type="presParOf" srcId="{F7259274-8F19-459A-B249-922C03D17853}" destId="{D9BE5287-F3FF-48C9-B5D8-CBB892AD2178}" srcOrd="1" destOrd="0" presId="urn:microsoft.com/office/officeart/2005/8/layout/vProcess5"/>
    <dgm:cxn modelId="{346E4DE5-FD06-490B-8216-52F3697396DE}" type="presParOf" srcId="{F7259274-8F19-459A-B249-922C03D17853}" destId="{D023E76B-589E-4D33-A5C1-B73145DF0B73}" srcOrd="2" destOrd="0" presId="urn:microsoft.com/office/officeart/2005/8/layout/vProcess5"/>
    <dgm:cxn modelId="{4DB13220-4852-4EAB-9923-F14D4200F2B9}" type="presParOf" srcId="{F7259274-8F19-459A-B249-922C03D17853}" destId="{FD5C106E-08F6-4DA4-B23A-F3D161ED676D}" srcOrd="3" destOrd="0" presId="urn:microsoft.com/office/officeart/2005/8/layout/vProcess5"/>
    <dgm:cxn modelId="{FF62A7A5-A15D-4CC2-BE02-2568890593A4}" type="presParOf" srcId="{F7259274-8F19-459A-B249-922C03D17853}" destId="{45EE70AA-6E09-4DE6-B9B2-80A989B5FC0C}" srcOrd="4" destOrd="0" presId="urn:microsoft.com/office/officeart/2005/8/layout/vProcess5"/>
    <dgm:cxn modelId="{3F40F81E-553A-45D6-8E6E-2E8B0B6F8D03}" type="presParOf" srcId="{F7259274-8F19-459A-B249-922C03D17853}" destId="{0C42F7C0-A6EC-4B6B-9171-E991BF1ABEE2}" srcOrd="5" destOrd="0" presId="urn:microsoft.com/office/officeart/2005/8/layout/vProcess5"/>
    <dgm:cxn modelId="{26D9BE9F-9352-4930-81DF-7494DE416C90}" type="presParOf" srcId="{F7259274-8F19-459A-B249-922C03D17853}" destId="{40C1D029-2322-4A56-9302-7EF90319D739}" srcOrd="6" destOrd="0" presId="urn:microsoft.com/office/officeart/2005/8/layout/vProcess5"/>
    <dgm:cxn modelId="{B3C01A05-2CE0-4061-BC2D-361BA8B2B1C1}" type="presParOf" srcId="{F7259274-8F19-459A-B249-922C03D17853}" destId="{7FD5645A-9231-4B4F-B5C8-AF4874F44DFF}" srcOrd="7" destOrd="0" presId="urn:microsoft.com/office/officeart/2005/8/layout/vProcess5"/>
    <dgm:cxn modelId="{208821AB-CD0F-42CF-988C-BBB403814DFB}" type="presParOf" srcId="{F7259274-8F19-459A-B249-922C03D17853}" destId="{19F53650-14CA-4EE0-940C-792FFBCEF7F9}"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7E6B70-1DA2-478E-A799-F55AAA0B994A}">
      <dsp:nvSpPr>
        <dsp:cNvPr id="0" name=""/>
        <dsp:cNvSpPr/>
      </dsp:nvSpPr>
      <dsp:spPr>
        <a:xfrm>
          <a:off x="1283" y="673807"/>
          <a:ext cx="5006206" cy="300372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defRPr cap="all"/>
          </a:pPr>
          <a:r>
            <a:rPr lang="en-GB" sz="2000" kern="1200"/>
            <a:t>Elton, aged 16, went to meet his younger sister from school. He rode his skateboard into the crowded playground. In his attempt to stop suddenly and avoid hitting anyone, his board careered away from his feet and bounced forward where it brushed past Deana, one of the mothers, slightly touching her.</a:t>
          </a:r>
          <a:endParaRPr lang="en-US" sz="2000" kern="1200"/>
        </a:p>
      </dsp:txBody>
      <dsp:txXfrm>
        <a:off x="1283" y="673807"/>
        <a:ext cx="5006206" cy="3003723"/>
      </dsp:txXfrm>
    </dsp:sp>
    <dsp:sp modelId="{6A3DF843-8E82-4756-AA40-7C81D31EC068}">
      <dsp:nvSpPr>
        <dsp:cNvPr id="0" name=""/>
        <dsp:cNvSpPr/>
      </dsp:nvSpPr>
      <dsp:spPr>
        <a:xfrm>
          <a:off x="5508110" y="673807"/>
          <a:ext cx="5006206" cy="3003723"/>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100000"/>
            </a:lnSpc>
            <a:spcBef>
              <a:spcPct val="0"/>
            </a:spcBef>
            <a:spcAft>
              <a:spcPct val="35000"/>
            </a:spcAft>
            <a:buNone/>
            <a:defRPr cap="all"/>
          </a:pPr>
          <a:r>
            <a:rPr lang="en-GB" sz="2000" kern="1200"/>
            <a:t>Consider whether Elton committed a battery.</a:t>
          </a:r>
          <a:endParaRPr lang="en-US" sz="2000" kern="1200"/>
        </a:p>
      </dsp:txBody>
      <dsp:txXfrm>
        <a:off x="5508110" y="673807"/>
        <a:ext cx="5006206" cy="30037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186B0-3036-4C1D-9525-6E04160ED4DF}">
      <dsp:nvSpPr>
        <dsp:cNvPr id="0" name=""/>
        <dsp:cNvSpPr/>
      </dsp:nvSpPr>
      <dsp:spPr>
        <a:xfrm>
          <a:off x="2053" y="492187"/>
          <a:ext cx="4379788" cy="336696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Julia, who had suffered years of domestic abuse, left her husband Robert and went to live in a women’s refuge. Robert tracked Julia down and sent her a parcel. When she opened it, she found an invitation to her own funeral and a voodoo doll in her own image full of pins. This really freaked Julia out and she believed that Robert was outside and about to kill her. Julia was scared to leave the house and her fear developed into mild depression which required medication.</a:t>
          </a:r>
          <a:endParaRPr lang="en-US" sz="1800" kern="1200"/>
        </a:p>
      </dsp:txBody>
      <dsp:txXfrm>
        <a:off x="100668" y="590802"/>
        <a:ext cx="4182558" cy="3169732"/>
      </dsp:txXfrm>
    </dsp:sp>
    <dsp:sp modelId="{C0B680BB-AFA7-4474-9458-E73C76D96731}">
      <dsp:nvSpPr>
        <dsp:cNvPr id="0" name=""/>
        <dsp:cNvSpPr/>
      </dsp:nvSpPr>
      <dsp:spPr>
        <a:xfrm>
          <a:off x="4819821" y="1632575"/>
          <a:ext cx="928515" cy="108618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4819821" y="1849812"/>
        <a:ext cx="649961" cy="651713"/>
      </dsp:txXfrm>
    </dsp:sp>
    <dsp:sp modelId="{60EC121D-AE07-4805-9503-72EB9F363949}">
      <dsp:nvSpPr>
        <dsp:cNvPr id="0" name=""/>
        <dsp:cNvSpPr/>
      </dsp:nvSpPr>
      <dsp:spPr>
        <a:xfrm>
          <a:off x="6133757" y="492187"/>
          <a:ext cx="4379788" cy="3366962"/>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Consider whether Robert can be convicted of the s47 OAPA 1861 offence.</a:t>
          </a:r>
          <a:endParaRPr lang="en-US" sz="1800" kern="1200"/>
        </a:p>
      </dsp:txBody>
      <dsp:txXfrm>
        <a:off x="6232372" y="590802"/>
        <a:ext cx="4182558" cy="31697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BE5287-F3FF-48C9-B5D8-CBB892AD2178}">
      <dsp:nvSpPr>
        <dsp:cNvPr id="0" name=""/>
        <dsp:cNvSpPr/>
      </dsp:nvSpPr>
      <dsp:spPr>
        <a:xfrm>
          <a:off x="0" y="0"/>
          <a:ext cx="5516083" cy="157576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Proposed:</a:t>
          </a:r>
          <a:endParaRPr lang="en-US" sz="2300" kern="1200"/>
        </a:p>
      </dsp:txBody>
      <dsp:txXfrm>
        <a:off x="46153" y="46153"/>
        <a:ext cx="3815705" cy="1483462"/>
      </dsp:txXfrm>
    </dsp:sp>
    <dsp:sp modelId="{D023E76B-589E-4D33-A5C1-B73145DF0B73}">
      <dsp:nvSpPr>
        <dsp:cNvPr id="0" name=""/>
        <dsp:cNvSpPr/>
      </dsp:nvSpPr>
      <dsp:spPr>
        <a:xfrm>
          <a:off x="486713" y="1838396"/>
          <a:ext cx="5516083" cy="1575768"/>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 logical hierarchy of violent offences in plain English</a:t>
          </a:r>
          <a:endParaRPr lang="en-US" sz="2300" kern="1200"/>
        </a:p>
      </dsp:txBody>
      <dsp:txXfrm>
        <a:off x="532866" y="1884549"/>
        <a:ext cx="3912814" cy="1483462"/>
      </dsp:txXfrm>
    </dsp:sp>
    <dsp:sp modelId="{FD5C106E-08F6-4DA4-B23A-F3D161ED676D}">
      <dsp:nvSpPr>
        <dsp:cNvPr id="0" name=""/>
        <dsp:cNvSpPr/>
      </dsp:nvSpPr>
      <dsp:spPr>
        <a:xfrm>
          <a:off x="973426" y="3676792"/>
          <a:ext cx="5516083" cy="1575768"/>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However, it also replicates the defect in the present law of the gap between lowest level offence and ABH.</a:t>
          </a:r>
          <a:endParaRPr lang="en-US" sz="2300" kern="1200"/>
        </a:p>
      </dsp:txBody>
      <dsp:txXfrm>
        <a:off x="1019579" y="3722945"/>
        <a:ext cx="3912814" cy="1483462"/>
      </dsp:txXfrm>
    </dsp:sp>
    <dsp:sp modelId="{45EE70AA-6E09-4DE6-B9B2-80A989B5FC0C}">
      <dsp:nvSpPr>
        <dsp:cNvPr id="0" name=""/>
        <dsp:cNvSpPr/>
      </dsp:nvSpPr>
      <dsp:spPr>
        <a:xfrm>
          <a:off x="4491834" y="1194957"/>
          <a:ext cx="1024249" cy="102424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722290" y="1194957"/>
        <a:ext cx="563337" cy="770747"/>
      </dsp:txXfrm>
    </dsp:sp>
    <dsp:sp modelId="{0C42F7C0-A6EC-4B6B-9171-E991BF1ABEE2}">
      <dsp:nvSpPr>
        <dsp:cNvPr id="0" name=""/>
        <dsp:cNvSpPr/>
      </dsp:nvSpPr>
      <dsp:spPr>
        <a:xfrm>
          <a:off x="4978547" y="3022848"/>
          <a:ext cx="1024249" cy="1024249"/>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209003" y="3022848"/>
        <a:ext cx="563337" cy="77074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8295"/>
          </a:xfrm>
          <a:prstGeom prst="rect">
            <a:avLst/>
          </a:prstGeom>
        </p:spPr>
        <p:txBody>
          <a:bodyPr vert="horz" lIns="91440" tIns="45720" rIns="91440" bIns="45720" rtlCol="0"/>
          <a:lstStyle>
            <a:lvl1pPr algn="r">
              <a:defRPr sz="1200"/>
            </a:lvl1pPr>
          </a:lstStyle>
          <a:p>
            <a:fld id="{B633E487-FBE6-4614-B90B-B746A1293329}" type="datetimeFigureOut">
              <a:rPr lang="en-GB" smtClean="0"/>
              <a:t>21/02/2023</a:t>
            </a:fld>
            <a:endParaRPr lang="en-GB"/>
          </a:p>
        </p:txBody>
      </p:sp>
      <p:sp>
        <p:nvSpPr>
          <p:cNvPr id="4" name="Slide Image Placeholder 3"/>
          <p:cNvSpPr>
            <a:spLocks noGrp="1" noRot="1" noChangeAspect="1"/>
          </p:cNvSpPr>
          <p:nvPr>
            <p:ph type="sldImg" idx="2"/>
          </p:nvPr>
        </p:nvSpPr>
        <p:spPr>
          <a:xfrm>
            <a:off x="419100" y="1241425"/>
            <a:ext cx="5956300"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440" tIns="45720" rIns="91440" bIns="45720" rtlCol="0" anchor="b"/>
          <a:lstStyle>
            <a:lvl1pPr algn="r">
              <a:defRPr sz="1200"/>
            </a:lvl1pPr>
          </a:lstStyle>
          <a:p>
            <a:fld id="{EDFAB5CF-5770-4995-B75C-F52F03A5DD97}" type="slidenum">
              <a:rPr lang="en-GB" smtClean="0"/>
              <a:t>‹#›</a:t>
            </a:fld>
            <a:endParaRPr lang="en-GB"/>
          </a:p>
        </p:txBody>
      </p:sp>
    </p:spTree>
    <p:extLst>
      <p:ext uri="{BB962C8B-B14F-4D97-AF65-F5344CB8AC3E}">
        <p14:creationId xmlns:p14="http://schemas.microsoft.com/office/powerpoint/2010/main" val="3184365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bbc.co.uk/news/uk-england-birmingham-47658303"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1" u="sng" dirty="0">
                <a:effectLst/>
                <a:latin typeface="Calibri" panose="020F0502020204030204" pitchFamily="34" charset="0"/>
                <a:ea typeface="Calibri" panose="020F0502020204030204" pitchFamily="34" charset="0"/>
                <a:cs typeface="Arial" panose="020B0604020202020204" pitchFamily="34" charset="0"/>
              </a:rPr>
              <a:t>Murder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r>
              <a:rPr lang="en-GB" sz="1800" b="1" u="none" strike="noStrike"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r>
              <a:rPr lang="en-GB" sz="1800" dirty="0">
                <a:effectLst/>
                <a:latin typeface="Calibri" panose="020F0502020204030204" pitchFamily="34" charset="0"/>
                <a:ea typeface="Calibri" panose="020F0502020204030204" pitchFamily="34" charset="0"/>
                <a:cs typeface="Arial" panose="020B0604020202020204" pitchFamily="34" charset="0"/>
              </a:rPr>
              <a:t> Rachel has caused the death of Hans in both fact and law. ‘But for’ Rachel’s actions, Hans would not have died: White (1910) and Rachel’s actions were the operating and substantial cause of Hans’s death: Smith (1959). The first offence to consider would be murder. </a:t>
            </a:r>
          </a:p>
          <a:p>
            <a:pPr algn="just"/>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r>
              <a:rPr lang="en-GB" sz="1800" dirty="0">
                <a:effectLst/>
                <a:latin typeface="Calibri" panose="020F0502020204030204" pitchFamily="34" charset="0"/>
                <a:ea typeface="Calibri" panose="020F0502020204030204" pitchFamily="34" charset="0"/>
                <a:cs typeface="Arial" panose="020B0604020202020204" pitchFamily="34" charset="0"/>
              </a:rPr>
              <a:t>The definition of murder is the unlawful killing of a human being with malice aforethought. There is no problem here with the AR being satisfied as Rachel caused the death of Hans. The problem for the prosecution would be proving that she did it with malice aforethought which means an intention to cause death or GBH: Vickers (1957). As we are told that Rachel hit Hans a number of times, violently, with his torch, it could be argued that she intended to cause GBH, this would be sufficient MR for murder. Rachel would not be charged with involuntary manslaughter as her actions satisfy the AR and MR of murder. </a:t>
            </a:r>
          </a:p>
          <a:p>
            <a:pPr algn="just"/>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r>
              <a:rPr lang="en-GB" sz="1800" b="1" u="sng" dirty="0">
                <a:effectLst/>
                <a:latin typeface="Calibri" panose="020F0502020204030204" pitchFamily="34" charset="0"/>
                <a:ea typeface="Calibri" panose="020F0502020204030204" pitchFamily="34" charset="0"/>
                <a:cs typeface="Arial" panose="020B0604020202020204" pitchFamily="34" charset="0"/>
              </a:rPr>
              <a:t>Potential defences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r>
              <a:rPr lang="en-GB" sz="1800" b="1" u="none" strike="noStrike"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r>
              <a:rPr lang="en-GB" sz="1800" dirty="0">
                <a:effectLst/>
                <a:latin typeface="Calibri" panose="020F0502020204030204" pitchFamily="34" charset="0"/>
                <a:ea typeface="Calibri" panose="020F0502020204030204" pitchFamily="34" charset="0"/>
                <a:cs typeface="Arial" panose="020B0604020202020204" pitchFamily="34" charset="0"/>
              </a:rPr>
              <a:t>It is likely that Rachel will be charged with murder. However, due to her schizophrenia, she may be able to plead the partial defence of </a:t>
            </a:r>
            <a:r>
              <a:rPr lang="en-GB" sz="1800" b="1" dirty="0">
                <a:effectLst/>
                <a:latin typeface="Calibri" panose="020F0502020204030204" pitchFamily="34" charset="0"/>
                <a:ea typeface="Calibri" panose="020F0502020204030204" pitchFamily="34" charset="0"/>
                <a:cs typeface="Arial" panose="020B0604020202020204" pitchFamily="34" charset="0"/>
              </a:rPr>
              <a:t>diminished responsibility </a:t>
            </a:r>
            <a:r>
              <a:rPr lang="en-GB" sz="1800" dirty="0">
                <a:effectLst/>
                <a:latin typeface="Calibri" panose="020F0502020204030204" pitchFamily="34" charset="0"/>
                <a:ea typeface="Calibri" panose="020F0502020204030204" pitchFamily="34" charset="0"/>
                <a:cs typeface="Arial" panose="020B0604020202020204" pitchFamily="34" charset="0"/>
              </a:rPr>
              <a:t>or the defence of </a:t>
            </a:r>
            <a:r>
              <a:rPr lang="en-GB" sz="1800" b="1" dirty="0">
                <a:effectLst/>
                <a:latin typeface="Calibri" panose="020F0502020204030204" pitchFamily="34" charset="0"/>
                <a:ea typeface="Calibri" panose="020F0502020204030204" pitchFamily="34" charset="0"/>
                <a:cs typeface="Arial" panose="020B0604020202020204" pitchFamily="34" charset="0"/>
              </a:rPr>
              <a:t>insanity.</a:t>
            </a: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r>
              <a:rPr lang="en-GB" sz="1800" b="1" dirty="0">
                <a:effectLst/>
                <a:latin typeface="Calibri" panose="020F0502020204030204" pitchFamily="34" charset="0"/>
                <a:ea typeface="Calibri" panose="020F0502020204030204" pitchFamily="34" charset="0"/>
                <a:cs typeface="Arial" panose="020B0604020202020204" pitchFamily="34" charset="0"/>
              </a:rPr>
              <a:t>Diminished responsibility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r>
              <a:rPr lang="en-GB"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r>
              <a:rPr lang="en-GB" sz="1800" dirty="0">
                <a:effectLst/>
                <a:latin typeface="Calibri" panose="020F0502020204030204" pitchFamily="34" charset="0"/>
                <a:ea typeface="Calibri" panose="020F0502020204030204" pitchFamily="34" charset="0"/>
                <a:cs typeface="Arial" panose="020B0604020202020204" pitchFamily="34" charset="0"/>
              </a:rPr>
              <a:t>Diminished Responsibility under </a:t>
            </a:r>
            <a:r>
              <a:rPr lang="en-GB" sz="1800" b="1" dirty="0">
                <a:effectLst/>
                <a:latin typeface="Calibri" panose="020F0502020204030204" pitchFamily="34" charset="0"/>
                <a:ea typeface="Calibri" panose="020F0502020204030204" pitchFamily="34" charset="0"/>
                <a:cs typeface="Arial" panose="020B0604020202020204" pitchFamily="34" charset="0"/>
              </a:rPr>
              <a:t>s2 HA</a:t>
            </a:r>
            <a:r>
              <a:rPr lang="en-GB" sz="1800" dirty="0">
                <a:effectLst/>
                <a:latin typeface="Calibri" panose="020F0502020204030204" pitchFamily="34" charset="0"/>
                <a:ea typeface="Calibri" panose="020F0502020204030204" pitchFamily="34" charset="0"/>
                <a:cs typeface="Arial" panose="020B0604020202020204" pitchFamily="34" charset="0"/>
              </a:rPr>
              <a:t>, as amended by s52 C&amp;JA, occurs when, at the time a person kills another, he was suffering from an abnormality of mental functioning arising from a medical condition which substantially impaired his ability to understand the nature of his conduct or form a rational judgement and/or exercise self-control. The abnormality of mental functioning must have arisen from ‘a recognised medical condition’. This includes psychiatric, psychological and physical conditions. In the original defence it was D’s general responsibility that had to be substantially impaired. In the amended defence the substantial impairment has to be of D’s ability to understand the nature of his conduct or form a rational judgement and/or exercise self-control. S52(1)(1)(c) adds that the abnormality for mental functioning provides an explanation for acts and omissions. </a:t>
            </a:r>
          </a:p>
          <a:p>
            <a:pPr algn="just"/>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Rachel suffers from schizophrenia, which is likely to constitute an abnormality of mental functioning arising from a medical condition: Seers (1984). The defence should be able to prove that this substantially impaired Rachel’s judgement or ability to exercise self-control. This will provide an explanation for Rachel’s actions if it causes, or is a significant contributory factor, in her carrying out the actions. It would be for the jury to decide whether the schizophrenia caused, or was a significant contributory factor in causing, her to kill Hans. </a:t>
            </a:r>
            <a:r>
              <a:rPr lang="en-GB" sz="1800">
                <a:effectLst/>
                <a:latin typeface="Calibri" panose="020F0502020204030204" pitchFamily="34" charset="0"/>
                <a:ea typeface="Calibri" panose="020F0502020204030204" pitchFamily="34" charset="0"/>
                <a:cs typeface="Arial" panose="020B0604020202020204" pitchFamily="34" charset="0"/>
              </a:rPr>
              <a:t>The burden of proof would lie with Rachel on the balance of probabilities.</a:t>
            </a:r>
          </a:p>
          <a:p>
            <a:endParaRPr lang="en-GB" dirty="0"/>
          </a:p>
        </p:txBody>
      </p:sp>
      <p:sp>
        <p:nvSpPr>
          <p:cNvPr id="4" name="Slide Number Placeholder 3"/>
          <p:cNvSpPr>
            <a:spLocks noGrp="1"/>
          </p:cNvSpPr>
          <p:nvPr>
            <p:ph type="sldNum" sz="quarter" idx="5"/>
          </p:nvPr>
        </p:nvSpPr>
        <p:spPr/>
        <p:txBody>
          <a:bodyPr/>
          <a:lstStyle/>
          <a:p>
            <a:fld id="{6E68B28C-E451-4403-A250-F359D7134F13}" type="slidenum">
              <a:rPr lang="en-GB" smtClean="0"/>
              <a:t>1</a:t>
            </a:fld>
            <a:endParaRPr lang="en-GB"/>
          </a:p>
        </p:txBody>
      </p:sp>
    </p:spTree>
    <p:extLst>
      <p:ext uri="{BB962C8B-B14F-4D97-AF65-F5344CB8AC3E}">
        <p14:creationId xmlns:p14="http://schemas.microsoft.com/office/powerpoint/2010/main" val="21641121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E68B28C-E451-4403-A250-F359D7134F13}" type="slidenum">
              <a:rPr lang="en-GB" smtClean="0"/>
              <a:t>2</a:t>
            </a:fld>
            <a:endParaRPr lang="en-GB"/>
          </a:p>
        </p:txBody>
      </p:sp>
    </p:spTree>
    <p:extLst>
      <p:ext uri="{BB962C8B-B14F-4D97-AF65-F5344CB8AC3E}">
        <p14:creationId xmlns:p14="http://schemas.microsoft.com/office/powerpoint/2010/main" val="4030934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FAB5CF-5770-4995-B75C-F52F03A5DD97}" type="slidenum">
              <a:rPr lang="en-GB" smtClean="0"/>
              <a:t>3</a:t>
            </a:fld>
            <a:endParaRPr lang="en-GB"/>
          </a:p>
        </p:txBody>
      </p:sp>
    </p:spTree>
    <p:extLst>
      <p:ext uri="{BB962C8B-B14F-4D97-AF65-F5344CB8AC3E}">
        <p14:creationId xmlns:p14="http://schemas.microsoft.com/office/powerpoint/2010/main" val="19356800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FAB5CF-5770-4995-B75C-F52F03A5DD97}" type="slidenum">
              <a:rPr lang="en-GB" smtClean="0"/>
              <a:t>4</a:t>
            </a:fld>
            <a:endParaRPr lang="en-GB"/>
          </a:p>
        </p:txBody>
      </p:sp>
    </p:spTree>
    <p:extLst>
      <p:ext uri="{BB962C8B-B14F-4D97-AF65-F5344CB8AC3E}">
        <p14:creationId xmlns:p14="http://schemas.microsoft.com/office/powerpoint/2010/main" val="1683590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FAB5CF-5770-4995-B75C-F52F03A5DD97}" type="slidenum">
              <a:rPr lang="en-GB" smtClean="0"/>
              <a:t>5</a:t>
            </a:fld>
            <a:endParaRPr lang="en-GB"/>
          </a:p>
        </p:txBody>
      </p:sp>
    </p:spTree>
    <p:extLst>
      <p:ext uri="{BB962C8B-B14F-4D97-AF65-F5344CB8AC3E}">
        <p14:creationId xmlns:p14="http://schemas.microsoft.com/office/powerpoint/2010/main" val="27112731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FAB5CF-5770-4995-B75C-F52F03A5DD97}" type="slidenum">
              <a:rPr lang="en-GB" smtClean="0"/>
              <a:t>6</a:t>
            </a:fld>
            <a:endParaRPr lang="en-GB"/>
          </a:p>
        </p:txBody>
      </p:sp>
    </p:spTree>
    <p:extLst>
      <p:ext uri="{BB962C8B-B14F-4D97-AF65-F5344CB8AC3E}">
        <p14:creationId xmlns:p14="http://schemas.microsoft.com/office/powerpoint/2010/main" val="3724812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GB" dirty="0"/>
          </a:p>
        </p:txBody>
      </p:sp>
      <p:sp>
        <p:nvSpPr>
          <p:cNvPr id="4" name="Slide Number Placeholder 3"/>
          <p:cNvSpPr>
            <a:spLocks noGrp="1"/>
          </p:cNvSpPr>
          <p:nvPr>
            <p:ph type="sldNum" sz="quarter" idx="5"/>
          </p:nvPr>
        </p:nvSpPr>
        <p:spPr/>
        <p:txBody>
          <a:bodyPr/>
          <a:lstStyle/>
          <a:p>
            <a:fld id="{EDFAB5CF-5770-4995-B75C-F52F03A5DD97}" type="slidenum">
              <a:rPr lang="en-GB" smtClean="0"/>
              <a:t>7</a:t>
            </a:fld>
            <a:endParaRPr lang="en-GB"/>
          </a:p>
        </p:txBody>
      </p:sp>
    </p:spTree>
    <p:extLst>
      <p:ext uri="{BB962C8B-B14F-4D97-AF65-F5344CB8AC3E}">
        <p14:creationId xmlns:p14="http://schemas.microsoft.com/office/powerpoint/2010/main" val="148335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FAB5CF-5770-4995-B75C-F52F03A5DD97}" type="slidenum">
              <a:rPr lang="en-GB" smtClean="0"/>
              <a:t>8</a:t>
            </a:fld>
            <a:endParaRPr lang="en-GB"/>
          </a:p>
        </p:txBody>
      </p:sp>
    </p:spTree>
    <p:extLst>
      <p:ext uri="{BB962C8B-B14F-4D97-AF65-F5344CB8AC3E}">
        <p14:creationId xmlns:p14="http://schemas.microsoft.com/office/powerpoint/2010/main" val="1298779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the question involves ABH, you must first consider the assault.</a:t>
            </a:r>
          </a:p>
          <a:p>
            <a:r>
              <a:rPr lang="en-GB" dirty="0"/>
              <a:t>Define the offence and state that it is a common law offence but the mode of trial and penalty is provided in s.39 CJA..</a:t>
            </a:r>
          </a:p>
          <a:p>
            <a:r>
              <a:rPr lang="en-GB" dirty="0"/>
              <a:t>Actus reus: apprehension of an immediate battery. Since Ireland v Burstow [1998] the conduct can be through words, conduct or both, so the fact that R did not confront Julia personally does not prevent there being an assault. The test is subjective and all that mattered is that she believed Robert was outside waiting for her. </a:t>
            </a:r>
          </a:p>
          <a:p>
            <a:r>
              <a:rPr lang="en-GB" dirty="0" err="1"/>
              <a:t>Mens</a:t>
            </a:r>
            <a:r>
              <a:rPr lang="en-GB" dirty="0"/>
              <a:t> rea: Intention to assault J or recklessness (Venna 1975). It was probably R’s intention to assault J, but failing this it was not virtually certain result but R was at least subjectively reckless to assaulting J (Savage; Parmenter 1991). </a:t>
            </a:r>
          </a:p>
          <a:p>
            <a:r>
              <a:rPr lang="en-GB" dirty="0"/>
              <a:t>Now proceed to discuss ABH – define and consider the AR: The first requirement is that an assault or battery can be established (this has been done above), V must then have suffered actual bodily harm (Miller 1954 – defines as any injury or hurt calculated to interfere with the health and comfort of the victim).</a:t>
            </a:r>
          </a:p>
          <a:p>
            <a:r>
              <a:rPr lang="en-GB" dirty="0"/>
              <a:t>Chan Fook 1994 said this can be some form of psychological harm = AR established</a:t>
            </a:r>
          </a:p>
          <a:p>
            <a:r>
              <a:rPr lang="en-GB" dirty="0" err="1"/>
              <a:t>Mens</a:t>
            </a:r>
            <a:r>
              <a:rPr lang="en-GB" dirty="0"/>
              <a:t> rea: this is merely the MR of the initial assault, there is no MR to the ABH.</a:t>
            </a:r>
          </a:p>
          <a:p>
            <a:r>
              <a:rPr lang="en-GB" dirty="0"/>
              <a:t>R is guilty of assaulting J, the harm amounts to ABH therefore R is guilty.</a:t>
            </a:r>
          </a:p>
        </p:txBody>
      </p:sp>
      <p:sp>
        <p:nvSpPr>
          <p:cNvPr id="4" name="Slide Number Placeholder 3"/>
          <p:cNvSpPr>
            <a:spLocks noGrp="1"/>
          </p:cNvSpPr>
          <p:nvPr>
            <p:ph type="sldNum" sz="quarter" idx="5"/>
          </p:nvPr>
        </p:nvSpPr>
        <p:spPr/>
        <p:txBody>
          <a:bodyPr/>
          <a:lstStyle/>
          <a:p>
            <a:fld id="{EDFAB5CF-5770-4995-B75C-F52F03A5DD97}" type="slidenum">
              <a:rPr lang="en-GB" smtClean="0"/>
              <a:t>9</a:t>
            </a:fld>
            <a:endParaRPr lang="en-GB"/>
          </a:p>
        </p:txBody>
      </p:sp>
    </p:spTree>
    <p:extLst>
      <p:ext uri="{BB962C8B-B14F-4D97-AF65-F5344CB8AC3E}">
        <p14:creationId xmlns:p14="http://schemas.microsoft.com/office/powerpoint/2010/main" val="34780801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FAB5CF-5770-4995-B75C-F52F03A5DD97}" type="slidenum">
              <a:rPr lang="en-GB" smtClean="0"/>
              <a:t>10</a:t>
            </a:fld>
            <a:endParaRPr lang="en-GB"/>
          </a:p>
        </p:txBody>
      </p:sp>
    </p:spTree>
    <p:extLst>
      <p:ext uri="{BB962C8B-B14F-4D97-AF65-F5344CB8AC3E}">
        <p14:creationId xmlns:p14="http://schemas.microsoft.com/office/powerpoint/2010/main" val="27687092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FAB5CF-5770-4995-B75C-F52F03A5DD97}" type="slidenum">
              <a:rPr lang="en-GB" smtClean="0"/>
              <a:t>11</a:t>
            </a:fld>
            <a:endParaRPr lang="en-GB"/>
          </a:p>
        </p:txBody>
      </p:sp>
    </p:spTree>
    <p:extLst>
      <p:ext uri="{BB962C8B-B14F-4D97-AF65-F5344CB8AC3E}">
        <p14:creationId xmlns:p14="http://schemas.microsoft.com/office/powerpoint/2010/main" val="1902077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FAB5CF-5770-4995-B75C-F52F03A5DD97}" type="slidenum">
              <a:rPr lang="en-GB" smtClean="0"/>
              <a:t>12</a:t>
            </a:fld>
            <a:endParaRPr lang="en-GB"/>
          </a:p>
        </p:txBody>
      </p:sp>
    </p:spTree>
    <p:extLst>
      <p:ext uri="{BB962C8B-B14F-4D97-AF65-F5344CB8AC3E}">
        <p14:creationId xmlns:p14="http://schemas.microsoft.com/office/powerpoint/2010/main" val="41404024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DFAB5CF-5770-4995-B75C-F52F03A5DD97}" type="slidenum">
              <a:rPr lang="en-GB" smtClean="0"/>
              <a:t>14</a:t>
            </a:fld>
            <a:endParaRPr lang="en-GB"/>
          </a:p>
        </p:txBody>
      </p:sp>
    </p:spTree>
    <p:extLst>
      <p:ext uri="{BB962C8B-B14F-4D97-AF65-F5344CB8AC3E}">
        <p14:creationId xmlns:p14="http://schemas.microsoft.com/office/powerpoint/2010/main" val="7146124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https://www.bbc.co.uk/news/uk-england-birmingham-47658303</a:t>
            </a:r>
            <a:endParaRPr lang="en-US" dirty="0"/>
          </a:p>
          <a:p>
            <a:endParaRPr lang="en-US" dirty="0">
              <a:cs typeface="Calibri"/>
            </a:endParaRPr>
          </a:p>
          <a:p>
            <a:r>
              <a:rPr lang="en-US" dirty="0">
                <a:cs typeface="Calibri"/>
              </a:rPr>
              <a:t>This case illustrates an important point when considering the </a:t>
            </a:r>
            <a:r>
              <a:rPr lang="en-US" dirty="0" err="1">
                <a:cs typeface="Calibri"/>
              </a:rPr>
              <a:t>defence</a:t>
            </a:r>
            <a:r>
              <a:rPr lang="en-US" dirty="0">
                <a:cs typeface="Calibri"/>
              </a:rPr>
              <a:t> of consent; it is generally unavailable to any offence against the person that results in bodily harm. As will be seen, there are many exceptions to this general rule, but agreeing to be wounded for body modification is not one of them. </a:t>
            </a:r>
          </a:p>
        </p:txBody>
      </p:sp>
      <p:sp>
        <p:nvSpPr>
          <p:cNvPr id="4" name="Slide Number Placeholder 3"/>
          <p:cNvSpPr>
            <a:spLocks noGrp="1"/>
          </p:cNvSpPr>
          <p:nvPr>
            <p:ph type="sldNum" sz="quarter" idx="5"/>
          </p:nvPr>
        </p:nvSpPr>
        <p:spPr/>
        <p:txBody>
          <a:bodyPr/>
          <a:lstStyle/>
          <a:p>
            <a:fld id="{EDFAB5CF-5770-4995-B75C-F52F03A5DD97}" type="slidenum">
              <a:rPr lang="en-GB" smtClean="0"/>
              <a:t>15</a:t>
            </a:fld>
            <a:endParaRPr lang="en-GB"/>
          </a:p>
        </p:txBody>
      </p:sp>
    </p:spTree>
    <p:extLst>
      <p:ext uri="{BB962C8B-B14F-4D97-AF65-F5344CB8AC3E}">
        <p14:creationId xmlns:p14="http://schemas.microsoft.com/office/powerpoint/2010/main" val="33142929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FAB5CF-5770-4995-B75C-F52F03A5DD97}" type="slidenum">
              <a:rPr lang="en-GB" smtClean="0"/>
              <a:t>16</a:t>
            </a:fld>
            <a:endParaRPr lang="en-GB"/>
          </a:p>
        </p:txBody>
      </p:sp>
    </p:spTree>
    <p:extLst>
      <p:ext uri="{BB962C8B-B14F-4D97-AF65-F5344CB8AC3E}">
        <p14:creationId xmlns:p14="http://schemas.microsoft.com/office/powerpoint/2010/main" val="28564248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In effect what this means is that generally consent is not available to offences under ss18, 20 or 47 OAPA 1861.</a:t>
            </a:r>
          </a:p>
        </p:txBody>
      </p:sp>
      <p:sp>
        <p:nvSpPr>
          <p:cNvPr id="4" name="Slide Number Placeholder 3"/>
          <p:cNvSpPr>
            <a:spLocks noGrp="1"/>
          </p:cNvSpPr>
          <p:nvPr>
            <p:ph type="sldNum" sz="quarter" idx="5"/>
          </p:nvPr>
        </p:nvSpPr>
        <p:spPr/>
        <p:txBody>
          <a:bodyPr/>
          <a:lstStyle/>
          <a:p>
            <a:fld id="{EDFAB5CF-5770-4995-B75C-F52F03A5DD97}" type="slidenum">
              <a:rPr lang="en-GB" smtClean="0"/>
              <a:t>17</a:t>
            </a:fld>
            <a:endParaRPr lang="en-GB"/>
          </a:p>
        </p:txBody>
      </p:sp>
    </p:spTree>
    <p:extLst>
      <p:ext uri="{BB962C8B-B14F-4D97-AF65-F5344CB8AC3E}">
        <p14:creationId xmlns:p14="http://schemas.microsoft.com/office/powerpoint/2010/main" val="3220918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FAB5CF-5770-4995-B75C-F52F03A5DD97}" type="slidenum">
              <a:rPr lang="en-GB" smtClean="0"/>
              <a:t>18</a:t>
            </a:fld>
            <a:endParaRPr lang="en-GB"/>
          </a:p>
        </p:txBody>
      </p:sp>
    </p:spTree>
    <p:extLst>
      <p:ext uri="{BB962C8B-B14F-4D97-AF65-F5344CB8AC3E}">
        <p14:creationId xmlns:p14="http://schemas.microsoft.com/office/powerpoint/2010/main" val="39723595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DFAB5CF-5770-4995-B75C-F52F03A5DD97}" type="slidenum">
              <a:rPr lang="en-GB" smtClean="0"/>
              <a:t>20</a:t>
            </a:fld>
            <a:endParaRPr lang="en-GB"/>
          </a:p>
        </p:txBody>
      </p:sp>
    </p:spTree>
    <p:extLst>
      <p:ext uri="{BB962C8B-B14F-4D97-AF65-F5344CB8AC3E}">
        <p14:creationId xmlns:p14="http://schemas.microsoft.com/office/powerpoint/2010/main" val="30809657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DFAB5CF-5770-4995-B75C-F52F03A5DD97}" type="slidenum">
              <a:rPr lang="en-GB" smtClean="0"/>
              <a:t>21</a:t>
            </a:fld>
            <a:endParaRPr lang="en-GB"/>
          </a:p>
        </p:txBody>
      </p:sp>
    </p:spTree>
    <p:extLst>
      <p:ext uri="{BB962C8B-B14F-4D97-AF65-F5344CB8AC3E}">
        <p14:creationId xmlns:p14="http://schemas.microsoft.com/office/powerpoint/2010/main" val="37142896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Home Office’s 1998 draft bill </a:t>
            </a:r>
            <a:r>
              <a:rPr lang="en-GB" baseline="0"/>
              <a:t>proposed a logical hierarchy of offences of violence in plain English, which would have been a great improvement on the present law.</a:t>
            </a:r>
            <a:r>
              <a:rPr lang="en-GB"/>
              <a:t> </a:t>
            </a:r>
            <a:endParaRPr lang="en-GB" baseline="0" dirty="0"/>
          </a:p>
          <a:p>
            <a:r>
              <a:rPr lang="en-GB" baseline="0" dirty="0"/>
              <a:t>However, it also replicates one of the defects of the present law: there is a huge gap between the lowest level offence (currently common assault; maximum 6 months) and the next one up assault occasioning actual bodily harm (ABH); maximum 5 years.</a:t>
            </a:r>
          </a:p>
          <a:p>
            <a:endParaRPr lang="en-GB" baseline="0" dirty="0"/>
          </a:p>
          <a:p>
            <a:r>
              <a:rPr lang="en-GB" baseline="0" dirty="0"/>
              <a:t>One way in which the 1998 draft bill changes the law from the 1861 Act, rather than just simplifying and reforming it, is by expanding the offence of threats to kill to also include threats to cause serious injury. </a:t>
            </a:r>
            <a:endParaRPr lang="en-GB" dirty="0"/>
          </a:p>
        </p:txBody>
      </p:sp>
      <p:sp>
        <p:nvSpPr>
          <p:cNvPr id="4" name="Slide Number Placeholder 3"/>
          <p:cNvSpPr>
            <a:spLocks noGrp="1"/>
          </p:cNvSpPr>
          <p:nvPr>
            <p:ph type="sldNum" sz="quarter" idx="10"/>
          </p:nvPr>
        </p:nvSpPr>
        <p:spPr/>
        <p:txBody>
          <a:bodyPr/>
          <a:lstStyle/>
          <a:p>
            <a:fld id="{EDFAB5CF-5770-4995-B75C-F52F03A5DD97}" type="slidenum">
              <a:rPr lang="en-GB" smtClean="0"/>
              <a:t>22</a:t>
            </a:fld>
            <a:endParaRPr lang="en-GB"/>
          </a:p>
        </p:txBody>
      </p:sp>
    </p:spTree>
    <p:extLst>
      <p:ext uri="{BB962C8B-B14F-4D97-AF65-F5344CB8AC3E}">
        <p14:creationId xmlns:p14="http://schemas.microsoft.com/office/powerpoint/2010/main" val="19549433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lot of offences against the person in practice, involve relatively low levels of injury being caused.</a:t>
            </a:r>
          </a:p>
          <a:p>
            <a:r>
              <a:rPr lang="en-GB" baseline="0" dirty="0"/>
              <a:t>In such cases, prosecutors have a choice:</a:t>
            </a:r>
          </a:p>
          <a:p>
            <a:endParaRPr lang="en-GB" baseline="0" dirty="0"/>
          </a:p>
          <a:p>
            <a:r>
              <a:rPr lang="en-GB" baseline="0" dirty="0"/>
              <a:t>OPTION 1: Charging the lowest level offence, which guarantees fast and cheap trial in magistrates’ court but would not appropriately label the offender as someone who has caused actual injury</a:t>
            </a:r>
          </a:p>
          <a:p>
            <a:endParaRPr lang="en-GB" baseline="0" dirty="0"/>
          </a:p>
          <a:p>
            <a:r>
              <a:rPr lang="en-GB" baseline="0" dirty="0"/>
              <a:t>OPTION 2: Charging an offence which reflects the harm caused, but risks the Crown Court trial. This is considerably more expensive, and unnecessary in the less serious cases.</a:t>
            </a:r>
          </a:p>
          <a:p>
            <a:endParaRPr lang="en-GB" baseline="0" dirty="0"/>
          </a:p>
          <a:p>
            <a:r>
              <a:rPr lang="en-GB" baseline="0" dirty="0"/>
              <a:t>The Law Commission recommends adding in a new summary-only offence of aggravated assault. This would be triable only in a magistrates court and carry a maximum sentence of 12 months. The new offence would appropriately label those who do more than mere assault, since they cause injury, but who don’t deserve a sentence of more than 12 months.</a:t>
            </a:r>
            <a:endParaRPr lang="en-GB" dirty="0"/>
          </a:p>
        </p:txBody>
      </p:sp>
      <p:sp>
        <p:nvSpPr>
          <p:cNvPr id="4" name="Slide Number Placeholder 3"/>
          <p:cNvSpPr>
            <a:spLocks noGrp="1"/>
          </p:cNvSpPr>
          <p:nvPr>
            <p:ph type="sldNum" sz="quarter" idx="10"/>
          </p:nvPr>
        </p:nvSpPr>
        <p:spPr/>
        <p:txBody>
          <a:bodyPr/>
          <a:lstStyle/>
          <a:p>
            <a:fld id="{EDFAB5CF-5770-4995-B75C-F52F03A5DD97}" type="slidenum">
              <a:rPr lang="en-GB" smtClean="0"/>
              <a:t>23</a:t>
            </a:fld>
            <a:endParaRPr lang="en-GB"/>
          </a:p>
        </p:txBody>
      </p:sp>
    </p:spTree>
    <p:extLst>
      <p:ext uri="{BB962C8B-B14F-4D97-AF65-F5344CB8AC3E}">
        <p14:creationId xmlns:p14="http://schemas.microsoft.com/office/powerpoint/2010/main" val="14610734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DFAB5CF-5770-4995-B75C-F52F03A5DD97}" type="slidenum">
              <a:rPr lang="en-GB" smtClean="0"/>
              <a:t>24</a:t>
            </a:fld>
            <a:endParaRPr lang="en-GB"/>
          </a:p>
        </p:txBody>
      </p:sp>
    </p:spTree>
    <p:extLst>
      <p:ext uri="{BB962C8B-B14F-4D97-AF65-F5344CB8AC3E}">
        <p14:creationId xmlns:p14="http://schemas.microsoft.com/office/powerpoint/2010/main" val="1917607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51479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29811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06127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9847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2/21/2023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73132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2/21/2023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96417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2/21/2023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5395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3241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35329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1804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389221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2/21/2023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18020272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ideo" Target="https://www.youtube.com/embed/y0QLiNH5ZHM?feature=oembed" TargetMode="External"/><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ideo" Target="https://www.youtube.com/embed/diWKWOdY8IQ?feature=oembed" TargetMode="Externa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F20C9-14F0-4B71-9C5C-83956127E4A8}"/>
              </a:ext>
            </a:extLst>
          </p:cNvPr>
          <p:cNvSpPr>
            <a:spLocks noGrp="1"/>
          </p:cNvSpPr>
          <p:nvPr>
            <p:ph type="title"/>
          </p:nvPr>
        </p:nvSpPr>
        <p:spPr>
          <a:xfrm>
            <a:off x="8658212" y="873733"/>
            <a:ext cx="3235083" cy="4767943"/>
          </a:xfrm>
          <a:effectLst/>
        </p:spPr>
        <p:txBody>
          <a:bodyPr anchor="ctr">
            <a:normAutofit/>
          </a:bodyPr>
          <a:lstStyle/>
          <a:p>
            <a:pPr algn="l"/>
            <a:r>
              <a:rPr lang="en-GB" b="1" dirty="0">
                <a:solidFill>
                  <a:srgbClr val="000000"/>
                </a:solidFill>
              </a:rPr>
              <a:t>Problem Question:</a:t>
            </a:r>
          </a:p>
        </p:txBody>
      </p:sp>
      <p:sp>
        <p:nvSpPr>
          <p:cNvPr id="3" name="Content Placeholder 2">
            <a:extLst>
              <a:ext uri="{FF2B5EF4-FFF2-40B4-BE49-F238E27FC236}">
                <a16:creationId xmlns:a16="http://schemas.microsoft.com/office/drawing/2014/main" id="{2F2CE0DB-D489-4465-AF15-49262BCBB736}"/>
              </a:ext>
            </a:extLst>
          </p:cNvPr>
          <p:cNvSpPr>
            <a:spLocks noGrp="1"/>
          </p:cNvSpPr>
          <p:nvPr>
            <p:ph idx="1"/>
          </p:nvPr>
        </p:nvSpPr>
        <p:spPr>
          <a:xfrm>
            <a:off x="298705" y="180473"/>
            <a:ext cx="8380446" cy="6497054"/>
          </a:xfrm>
        </p:spPr>
        <p:txBody>
          <a:bodyPr anchor="ctr">
            <a:noAutofit/>
          </a:bodyPr>
          <a:lstStyle/>
          <a:p>
            <a:pPr marL="0" indent="0">
              <a:lnSpc>
                <a:spcPct val="120000"/>
              </a:lnSpc>
              <a:buNone/>
            </a:pPr>
            <a:r>
              <a:rPr lang="en-GB" sz="1850" dirty="0"/>
              <a:t>Rachel, who suffers from schizophrenia, was on her way home after watching a horror movie at her friend’s house. She realised that she had missed dinner and was hungry, so she decided to break into a local food retailer’s warehouse with the intention of finding something to eat. When Rachel reached the warehouse, she found that the door was unlocked, so she went inside. It was very dark inside the warehouse, but she could see a light in the distance. As she headed towards the light, she heard something approaching her. Affected by the movie, Rachel believed that it was a demonic spirit who wanted to kill her. In reality, it was Hans, the security guard, who was investigating the noise made by Rachel when she entered the warehouse. Rachel hid behind some boxes and, when Hans reached her, she jumped out from behind the boxes, collided with Hans and they both fell to the floor. Hans dropped his heavy-duty torch when he fell. Rachel picked up the torch and hit Hans violently over the head with it a number of times. Hans died from his injuries. Rachel left the warehouse without taking any food.</a:t>
            </a:r>
          </a:p>
          <a:p>
            <a:pPr marL="0" indent="0">
              <a:lnSpc>
                <a:spcPct val="120000"/>
              </a:lnSpc>
              <a:buNone/>
            </a:pPr>
            <a:r>
              <a:rPr lang="en-GB" sz="1850" b="1" dirty="0"/>
              <a:t>Advise Rachel of her potential liability together with any defences that may be available to her (25 marks)</a:t>
            </a:r>
          </a:p>
        </p:txBody>
      </p:sp>
    </p:spTree>
    <p:extLst>
      <p:ext uri="{BB962C8B-B14F-4D97-AF65-F5344CB8AC3E}">
        <p14:creationId xmlns:p14="http://schemas.microsoft.com/office/powerpoint/2010/main" val="540426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91D9-BF4D-4C41-93BF-CA2E7E42B224}"/>
              </a:ext>
            </a:extLst>
          </p:cNvPr>
          <p:cNvSpPr>
            <a:spLocks noGrp="1"/>
          </p:cNvSpPr>
          <p:nvPr>
            <p:ph type="title"/>
          </p:nvPr>
        </p:nvSpPr>
        <p:spPr>
          <a:xfrm>
            <a:off x="683609" y="764372"/>
            <a:ext cx="3173688" cy="5216013"/>
          </a:xfrm>
        </p:spPr>
        <p:txBody>
          <a:bodyPr>
            <a:normAutofit/>
          </a:bodyPr>
          <a:lstStyle/>
          <a:p>
            <a:pPr algn="l"/>
            <a:r>
              <a:rPr lang="en-GB" b="1" dirty="0"/>
              <a:t>Answer:</a:t>
            </a:r>
          </a:p>
        </p:txBody>
      </p:sp>
      <p:sp>
        <p:nvSpPr>
          <p:cNvPr id="3" name="Content Placeholder 2">
            <a:extLst>
              <a:ext uri="{FF2B5EF4-FFF2-40B4-BE49-F238E27FC236}">
                <a16:creationId xmlns:a16="http://schemas.microsoft.com/office/drawing/2014/main" id="{46A17268-8129-4522-BE6E-E3B9BFA79238}"/>
              </a:ext>
            </a:extLst>
          </p:cNvPr>
          <p:cNvSpPr>
            <a:spLocks noGrp="1"/>
          </p:cNvSpPr>
          <p:nvPr>
            <p:ph idx="1"/>
          </p:nvPr>
        </p:nvSpPr>
        <p:spPr>
          <a:xfrm>
            <a:off x="4370138" y="0"/>
            <a:ext cx="7086600" cy="6858000"/>
          </a:xfrm>
        </p:spPr>
        <p:txBody>
          <a:bodyPr anchor="ctr">
            <a:normAutofit/>
          </a:bodyPr>
          <a:lstStyle/>
          <a:p>
            <a:pPr marL="0" indent="0">
              <a:buNone/>
            </a:pPr>
            <a:r>
              <a:rPr lang="en-GB" sz="2000" b="1" u="sng" dirty="0"/>
              <a:t>Murder</a:t>
            </a:r>
          </a:p>
          <a:p>
            <a:r>
              <a:rPr lang="en-GB" sz="2000" dirty="0"/>
              <a:t>Rachel caused the death of Hans.</a:t>
            </a:r>
          </a:p>
          <a:p>
            <a:r>
              <a:rPr lang="en-GB" sz="2000" dirty="0">
                <a:solidFill>
                  <a:srgbClr val="FF0000"/>
                </a:solidFill>
              </a:rPr>
              <a:t>White [1910]</a:t>
            </a:r>
          </a:p>
          <a:p>
            <a:r>
              <a:rPr lang="en-GB" sz="2000" dirty="0">
                <a:solidFill>
                  <a:srgbClr val="FF0000"/>
                </a:solidFill>
              </a:rPr>
              <a:t>Smith [1959]</a:t>
            </a:r>
          </a:p>
          <a:p>
            <a:r>
              <a:rPr lang="en-GB" sz="2000" dirty="0">
                <a:solidFill>
                  <a:srgbClr val="FF0000"/>
                </a:solidFill>
              </a:rPr>
              <a:t>Vickers [1957]</a:t>
            </a:r>
          </a:p>
          <a:p>
            <a:pPr marL="0" indent="0">
              <a:buNone/>
            </a:pPr>
            <a:endParaRPr lang="en-GB" sz="2000" dirty="0"/>
          </a:p>
          <a:p>
            <a:pPr marL="0" indent="0">
              <a:buNone/>
            </a:pPr>
            <a:r>
              <a:rPr lang="en-GB" sz="2000" b="1" u="sng" dirty="0"/>
              <a:t>Potential defences</a:t>
            </a:r>
          </a:p>
          <a:p>
            <a:r>
              <a:rPr lang="en-GB" sz="2000" dirty="0"/>
              <a:t>Diminished responsibility (S.2 Homicide Act)</a:t>
            </a:r>
          </a:p>
          <a:p>
            <a:r>
              <a:rPr lang="en-GB" sz="2000" dirty="0"/>
              <a:t>Insanity.</a:t>
            </a:r>
          </a:p>
          <a:p>
            <a:r>
              <a:rPr lang="en-GB" sz="2000" dirty="0">
                <a:solidFill>
                  <a:srgbClr val="FF0000"/>
                </a:solidFill>
              </a:rPr>
              <a:t>Seers [1984]</a:t>
            </a:r>
          </a:p>
        </p:txBody>
      </p:sp>
    </p:spTree>
    <p:extLst>
      <p:ext uri="{BB962C8B-B14F-4D97-AF65-F5344CB8AC3E}">
        <p14:creationId xmlns:p14="http://schemas.microsoft.com/office/powerpoint/2010/main" val="3221764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B26EE4FD-480F-42A5-9FEB-DA630457CF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5">
            <a:extLst>
              <a:ext uri="{FF2B5EF4-FFF2-40B4-BE49-F238E27FC236}">
                <a16:creationId xmlns:a16="http://schemas.microsoft.com/office/drawing/2014/main" id="{A187062F-BE14-42FC-B06A-607DB23849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8" y="1766812"/>
            <a:ext cx="822493" cy="4232692"/>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
            <a:extLst>
              <a:ext uri="{FF2B5EF4-FFF2-40B4-BE49-F238E27FC236}">
                <a16:creationId xmlns:a16="http://schemas.microsoft.com/office/drawing/2014/main" id="{731FE21B-2A45-4BF5-8B03-E12341988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42689" y="1423780"/>
            <a:ext cx="687754" cy="3820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7">
            <a:extLst>
              <a:ext uri="{FF2B5EF4-FFF2-40B4-BE49-F238E27FC236}">
                <a16:creationId xmlns:a16="http://schemas.microsoft.com/office/drawing/2014/main" id="{2DC5A94D-79ED-48F5-9DC5-96CBB507C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3" y="1239381"/>
            <a:ext cx="347200" cy="3699705"/>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Rectangle 8">
            <a:extLst>
              <a:ext uri="{FF2B5EF4-FFF2-40B4-BE49-F238E27FC236}">
                <a16:creationId xmlns:a16="http://schemas.microsoft.com/office/drawing/2014/main" id="{93A3D4BE-AF25-4F9A-9C29-1145CCE24A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1183242" y="1230651"/>
            <a:ext cx="10208658" cy="3531073"/>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ctrTitle"/>
          </p:nvPr>
        </p:nvSpPr>
        <p:spPr>
          <a:xfrm>
            <a:off x="1870997" y="1607809"/>
            <a:ext cx="9236026" cy="2876680"/>
          </a:xfrm>
        </p:spPr>
        <p:txBody>
          <a:bodyPr anchor="b">
            <a:normAutofit/>
          </a:bodyPr>
          <a:lstStyle/>
          <a:p>
            <a:pPr algn="l"/>
            <a:r>
              <a:rPr lang="en-GB" sz="6600">
                <a:solidFill>
                  <a:srgbClr val="FFFFFF"/>
                </a:solidFill>
              </a:rPr>
              <a:t>Non-fatal offences against the person</a:t>
            </a:r>
          </a:p>
        </p:txBody>
      </p:sp>
    </p:spTree>
    <p:extLst>
      <p:ext uri="{BB962C8B-B14F-4D97-AF65-F5344CB8AC3E}">
        <p14:creationId xmlns:p14="http://schemas.microsoft.com/office/powerpoint/2010/main" val="1490995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51321D-AB59-4E38-A00D-50EB612F1D3C}"/>
              </a:ext>
            </a:extLst>
          </p:cNvPr>
          <p:cNvSpPr>
            <a:spLocks noGrp="1"/>
          </p:cNvSpPr>
          <p:nvPr>
            <p:ph type="title"/>
          </p:nvPr>
        </p:nvSpPr>
        <p:spPr>
          <a:xfrm>
            <a:off x="838200" y="365125"/>
            <a:ext cx="10515600" cy="1325563"/>
          </a:xfrm>
        </p:spPr>
        <p:txBody>
          <a:bodyPr>
            <a:normAutofit/>
          </a:bodyPr>
          <a:lstStyle/>
          <a:p>
            <a:r>
              <a:rPr lang="en-GB" sz="5400"/>
              <a:t>Battery</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4D477D-67C0-020B-39F4-979D786732C1}"/>
              </a:ext>
            </a:extLst>
          </p:cNvPr>
          <p:cNvSpPr>
            <a:spLocks noGrp="1"/>
          </p:cNvSpPr>
          <p:nvPr>
            <p:ph idx="1"/>
          </p:nvPr>
        </p:nvSpPr>
        <p:spPr>
          <a:xfrm>
            <a:off x="838200" y="1929384"/>
            <a:ext cx="10515600" cy="4251960"/>
          </a:xfrm>
        </p:spPr>
        <p:txBody>
          <a:bodyPr>
            <a:normAutofit/>
          </a:bodyPr>
          <a:lstStyle/>
          <a:p>
            <a:pPr marL="0" indent="0">
              <a:buNone/>
            </a:pPr>
            <a:endParaRPr lang="en-GB" sz="2000" b="1"/>
          </a:p>
          <a:p>
            <a:pPr marL="0" indent="0">
              <a:buNone/>
            </a:pPr>
            <a:r>
              <a:rPr lang="en-GB" sz="2000" b="1"/>
              <a:t>Battery is the intentional or reckless infliction of unlawful personal violence upon the victim (Rolfe [1952]). The elements of the offence are as follows:</a:t>
            </a:r>
          </a:p>
          <a:p>
            <a:endParaRPr lang="en-GB" sz="2000" b="1"/>
          </a:p>
          <a:p>
            <a:r>
              <a:rPr lang="en-GB" sz="2000" b="1"/>
              <a:t>there was some conduct on the part of the defendant;</a:t>
            </a:r>
          </a:p>
          <a:p>
            <a:endParaRPr lang="en-GB" sz="2000" b="1"/>
          </a:p>
          <a:p>
            <a:r>
              <a:rPr lang="en-GB" sz="2000" b="1"/>
              <a:t>the victim suffered unlawful personal violence;</a:t>
            </a:r>
          </a:p>
          <a:p>
            <a:endParaRPr lang="en-GB" sz="2000" b="1"/>
          </a:p>
          <a:p>
            <a:r>
              <a:rPr lang="en-GB" sz="2000" b="1"/>
              <a:t>this was inflicted as a result of the defendant’s conduct; and</a:t>
            </a:r>
          </a:p>
          <a:p>
            <a:endParaRPr lang="en-GB" sz="2000" b="1"/>
          </a:p>
          <a:p>
            <a:r>
              <a:rPr lang="en-GB" sz="2000" b="1"/>
              <a:t>the defendant intended or was reckless to causing the unlawful personal violence.</a:t>
            </a:r>
          </a:p>
        </p:txBody>
      </p:sp>
    </p:spTree>
    <p:extLst>
      <p:ext uri="{BB962C8B-B14F-4D97-AF65-F5344CB8AC3E}">
        <p14:creationId xmlns:p14="http://schemas.microsoft.com/office/powerpoint/2010/main" val="2305434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5AB844-272D-9361-CC28-BB7F6E76EBD1}"/>
              </a:ext>
            </a:extLst>
          </p:cNvPr>
          <p:cNvSpPr>
            <a:spLocks noGrp="1"/>
          </p:cNvSpPr>
          <p:nvPr>
            <p:ph type="title"/>
          </p:nvPr>
        </p:nvSpPr>
        <p:spPr>
          <a:xfrm>
            <a:off x="838200" y="459863"/>
            <a:ext cx="10515600" cy="1004594"/>
          </a:xfrm>
        </p:spPr>
        <p:txBody>
          <a:bodyPr vert="horz" lIns="91440" tIns="45720" rIns="91440" bIns="45720" rtlCol="0" anchor="ctr">
            <a:normAutofit/>
          </a:bodyPr>
          <a:lstStyle/>
          <a:p>
            <a:pPr algn="ctr"/>
            <a:r>
              <a:rPr lang="en-US" kern="1200">
                <a:solidFill>
                  <a:srgbClr val="FFFFFF"/>
                </a:solidFill>
                <a:latin typeface="+mj-lt"/>
                <a:ea typeface="+mj-ea"/>
                <a:cs typeface="+mj-cs"/>
              </a:rPr>
              <a:t>TASK 1: Battery</a:t>
            </a:r>
          </a:p>
        </p:txBody>
      </p:sp>
      <p:sp>
        <p:nvSpPr>
          <p:cNvPr id="19" name="Rectangle: Rounded Corners 18">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extBox 3">
            <a:extLst>
              <a:ext uri="{FF2B5EF4-FFF2-40B4-BE49-F238E27FC236}">
                <a16:creationId xmlns:a16="http://schemas.microsoft.com/office/drawing/2014/main" id="{A322ECF9-DA02-5C34-50E3-65DF4EA86033}"/>
              </a:ext>
            </a:extLst>
          </p:cNvPr>
          <p:cNvGraphicFramePr/>
          <p:nvPr>
            <p:extLst>
              <p:ext uri="{D42A27DB-BD31-4B8C-83A1-F6EECF244321}">
                <p14:modId xmlns:p14="http://schemas.microsoft.com/office/powerpoint/2010/main" val="91110734"/>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65782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0026E4-47B5-62FF-F804-63B3649AD5A4}"/>
              </a:ext>
            </a:extLst>
          </p:cNvPr>
          <p:cNvSpPr>
            <a:spLocks noGrp="1"/>
          </p:cNvSpPr>
          <p:nvPr>
            <p:ph type="title"/>
          </p:nvPr>
        </p:nvSpPr>
        <p:spPr>
          <a:xfrm>
            <a:off x="838200" y="365125"/>
            <a:ext cx="10515600" cy="1325563"/>
          </a:xfrm>
        </p:spPr>
        <p:txBody>
          <a:bodyPr>
            <a:normAutofit/>
          </a:bodyPr>
          <a:lstStyle/>
          <a:p>
            <a:r>
              <a:rPr lang="en-GB" sz="5400"/>
              <a:t>Assault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5AB62BB-76EC-6920-1D59-522B57CBA16C}"/>
              </a:ext>
            </a:extLst>
          </p:cNvPr>
          <p:cNvSpPr>
            <a:spLocks noGrp="1"/>
          </p:cNvSpPr>
          <p:nvPr>
            <p:ph idx="1"/>
          </p:nvPr>
        </p:nvSpPr>
        <p:spPr>
          <a:xfrm>
            <a:off x="838200" y="1929384"/>
            <a:ext cx="10515600" cy="4251960"/>
          </a:xfrm>
        </p:spPr>
        <p:txBody>
          <a:bodyPr>
            <a:normAutofit/>
          </a:bodyPr>
          <a:lstStyle/>
          <a:p>
            <a:pPr marL="0" indent="0">
              <a:buNone/>
            </a:pPr>
            <a:r>
              <a:rPr lang="en-GB" sz="1900"/>
              <a:t>The defendant commits an assault where they intentionally or recklessly cause the victim to apprehend immediate unlawful personal violence (Fagan [1968]). The elements of the offence are as follows:</a:t>
            </a:r>
          </a:p>
          <a:p>
            <a:endParaRPr lang="en-GB" sz="1900"/>
          </a:p>
          <a:p>
            <a:r>
              <a:rPr lang="en-GB" sz="1900"/>
              <a:t>there was some conduct on the part of the defendant;</a:t>
            </a:r>
          </a:p>
          <a:p>
            <a:endParaRPr lang="en-GB" sz="1900"/>
          </a:p>
          <a:p>
            <a:r>
              <a:rPr lang="en-GB" sz="1900"/>
              <a:t>the victim apprehended immediate unlawful personal violence (a battery);</a:t>
            </a:r>
          </a:p>
          <a:p>
            <a:endParaRPr lang="en-GB" sz="1900"/>
          </a:p>
          <a:p>
            <a:r>
              <a:rPr lang="en-GB" sz="1900"/>
              <a:t>this was caused as a result of the defendant’s conduct; and</a:t>
            </a:r>
          </a:p>
          <a:p>
            <a:endParaRPr lang="en-GB" sz="1900"/>
          </a:p>
          <a:p>
            <a:r>
              <a:rPr lang="en-GB" sz="1900"/>
              <a:t>the defendant intended or was reckless to causing the apprehension of unlawful personal violence.</a:t>
            </a:r>
          </a:p>
        </p:txBody>
      </p:sp>
    </p:spTree>
    <p:extLst>
      <p:ext uri="{BB962C8B-B14F-4D97-AF65-F5344CB8AC3E}">
        <p14:creationId xmlns:p14="http://schemas.microsoft.com/office/powerpoint/2010/main" val="3627212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424C5-9320-F09E-980E-D54D63474DCB}"/>
              </a:ext>
            </a:extLst>
          </p:cNvPr>
          <p:cNvSpPr>
            <a:spLocks noGrp="1"/>
          </p:cNvSpPr>
          <p:nvPr>
            <p:ph type="title"/>
          </p:nvPr>
        </p:nvSpPr>
        <p:spPr>
          <a:xfrm>
            <a:off x="686834" y="1153572"/>
            <a:ext cx="3200400" cy="4461163"/>
          </a:xfrm>
        </p:spPr>
        <p:txBody>
          <a:bodyPr>
            <a:normAutofit/>
          </a:bodyPr>
          <a:lstStyle/>
          <a:p>
            <a:r>
              <a:rPr lang="en-GB">
                <a:solidFill>
                  <a:srgbClr val="FFFFFF"/>
                </a:solidFill>
              </a:rPr>
              <a:t>Task 2: Assault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AD5304A-C46A-3A3B-5BA5-BC5018213272}"/>
              </a:ext>
            </a:extLst>
          </p:cNvPr>
          <p:cNvSpPr>
            <a:spLocks noGrp="1"/>
          </p:cNvSpPr>
          <p:nvPr>
            <p:ph idx="1"/>
          </p:nvPr>
        </p:nvSpPr>
        <p:spPr>
          <a:xfrm>
            <a:off x="4447308" y="591344"/>
            <a:ext cx="6906491" cy="5585619"/>
          </a:xfrm>
        </p:spPr>
        <p:txBody>
          <a:bodyPr anchor="ctr">
            <a:normAutofit/>
          </a:bodyPr>
          <a:lstStyle/>
          <a:p>
            <a:pPr marL="0" indent="0">
              <a:buNone/>
            </a:pPr>
            <a:r>
              <a:rPr lang="en-GB" sz="2400"/>
              <a:t>Rocky was taking his son to his karate lesson when the wing mirror of his car was ripped off by a passing car driven by Chas. At the next set of traffic lights Rocky caught up with Chas, wound down his window and asked Chas to pull over so that they could swap insurance details. Chas refused. Rocky suddenly became angry. Rocky very aggressively said to Chas: ‘If it was not for the fact that I have my son in the car I would get out and punch you in the face’. Chas ignored Rocky, which provoked Rocky even further. Rocky then said: ‘If you do not pull over, I am going to hit you’. Chas was not bothered by this and said: ‘Whatever’.</a:t>
            </a:r>
          </a:p>
          <a:p>
            <a:endParaRPr lang="en-GB" sz="2400"/>
          </a:p>
          <a:p>
            <a:r>
              <a:rPr lang="en-GB" sz="2400"/>
              <a:t>Consider whether Rocky committed an assault.</a:t>
            </a:r>
          </a:p>
        </p:txBody>
      </p:sp>
    </p:spTree>
    <p:extLst>
      <p:ext uri="{BB962C8B-B14F-4D97-AF65-F5344CB8AC3E}">
        <p14:creationId xmlns:p14="http://schemas.microsoft.com/office/powerpoint/2010/main" val="871979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CB32E-1414-7AEB-DE70-8F2E55E5EC88}"/>
              </a:ext>
            </a:extLst>
          </p:cNvPr>
          <p:cNvSpPr>
            <a:spLocks noGrp="1"/>
          </p:cNvSpPr>
          <p:nvPr>
            <p:ph type="title"/>
          </p:nvPr>
        </p:nvSpPr>
        <p:spPr>
          <a:xfrm>
            <a:off x="838200" y="365125"/>
            <a:ext cx="10515600" cy="1325563"/>
          </a:xfrm>
        </p:spPr>
        <p:txBody>
          <a:bodyPr>
            <a:normAutofit/>
          </a:bodyPr>
          <a:lstStyle/>
          <a:p>
            <a:r>
              <a:rPr lang="en-GB" sz="5000"/>
              <a:t>Assault occasioning actual bodily harm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D48089-379C-8DDF-C3E5-E6428A6397F6}"/>
              </a:ext>
            </a:extLst>
          </p:cNvPr>
          <p:cNvSpPr>
            <a:spLocks noGrp="1"/>
          </p:cNvSpPr>
          <p:nvPr>
            <p:ph idx="1"/>
          </p:nvPr>
        </p:nvSpPr>
        <p:spPr>
          <a:xfrm>
            <a:off x="838200" y="1929384"/>
            <a:ext cx="10515600" cy="4251960"/>
          </a:xfrm>
        </p:spPr>
        <p:txBody>
          <a:bodyPr>
            <a:normAutofit/>
          </a:bodyPr>
          <a:lstStyle/>
          <a:p>
            <a:pPr marL="0" indent="0">
              <a:buNone/>
            </a:pPr>
            <a:r>
              <a:rPr lang="en-GB" dirty="0"/>
              <a:t>s47 OAPA 1861 provides that: ‘Whosoever shall be convicted on indictment of any assault occasioning actual bodily harm shall be liable to imprisonment for not more than five years’. The elements of the offence are as follows:</a:t>
            </a:r>
          </a:p>
          <a:p>
            <a:endParaRPr lang="en-GB" dirty="0"/>
          </a:p>
          <a:p>
            <a:r>
              <a:rPr lang="en-GB" dirty="0"/>
              <a:t>the defendant committed an assault or battery (i.e. a base offence);</a:t>
            </a:r>
          </a:p>
          <a:p>
            <a:endParaRPr lang="en-GB" dirty="0"/>
          </a:p>
          <a:p>
            <a:r>
              <a:rPr lang="en-GB" dirty="0"/>
              <a:t>that resulted in the infliction of ABH to the victim.</a:t>
            </a:r>
          </a:p>
          <a:p>
            <a:endParaRPr lang="en-GB" sz="2200" dirty="0"/>
          </a:p>
        </p:txBody>
      </p:sp>
    </p:spTree>
    <p:extLst>
      <p:ext uri="{BB962C8B-B14F-4D97-AF65-F5344CB8AC3E}">
        <p14:creationId xmlns:p14="http://schemas.microsoft.com/office/powerpoint/2010/main" val="2814971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97087E-40D4-5EE0-AB51-0D00BDE52AC7}"/>
              </a:ext>
            </a:extLst>
          </p:cNvPr>
          <p:cNvSpPr>
            <a:spLocks noGrp="1"/>
          </p:cNvSpPr>
          <p:nvPr>
            <p:ph type="title"/>
          </p:nvPr>
        </p:nvSpPr>
        <p:spPr>
          <a:xfrm>
            <a:off x="838200" y="459863"/>
            <a:ext cx="10515600" cy="1004594"/>
          </a:xfrm>
        </p:spPr>
        <p:txBody>
          <a:bodyPr>
            <a:normAutofit/>
          </a:bodyPr>
          <a:lstStyle/>
          <a:p>
            <a:pPr algn="ctr"/>
            <a:r>
              <a:rPr lang="en-GB">
                <a:solidFill>
                  <a:srgbClr val="FFFFFF"/>
                </a:solidFill>
              </a:rPr>
              <a:t>Task 3: s.47 ABH</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4D79AA5-A2D7-90BF-C422-E3CBA7F0CA51}"/>
              </a:ext>
            </a:extLst>
          </p:cNvPr>
          <p:cNvGraphicFramePr>
            <a:graphicFrameLocks noGrp="1"/>
          </p:cNvGraphicFramePr>
          <p:nvPr>
            <p:ph idx="1"/>
            <p:extLst>
              <p:ext uri="{D42A27DB-BD31-4B8C-83A1-F6EECF244321}">
                <p14:modId xmlns:p14="http://schemas.microsoft.com/office/powerpoint/2010/main" val="257432817"/>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52187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163CF5-C336-66B6-115F-96E1FD58CE13}"/>
              </a:ext>
            </a:extLst>
          </p:cNvPr>
          <p:cNvSpPr>
            <a:spLocks noGrp="1"/>
          </p:cNvSpPr>
          <p:nvPr>
            <p:ph type="title"/>
          </p:nvPr>
        </p:nvSpPr>
        <p:spPr>
          <a:xfrm>
            <a:off x="838200" y="365125"/>
            <a:ext cx="10515600" cy="1325563"/>
          </a:xfrm>
        </p:spPr>
        <p:txBody>
          <a:bodyPr>
            <a:normAutofit/>
          </a:bodyPr>
          <a:lstStyle/>
          <a:p>
            <a:r>
              <a:rPr lang="en-GB" sz="4200"/>
              <a:t>Wounding and inflicting grievous bodily harm without intent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27A840-4AB2-34AD-99FF-7D5A0864BC6A}"/>
              </a:ext>
            </a:extLst>
          </p:cNvPr>
          <p:cNvSpPr>
            <a:spLocks noGrp="1"/>
          </p:cNvSpPr>
          <p:nvPr>
            <p:ph idx="1"/>
          </p:nvPr>
        </p:nvSpPr>
        <p:spPr>
          <a:xfrm>
            <a:off x="838200" y="1929384"/>
            <a:ext cx="10515600" cy="4251960"/>
          </a:xfrm>
        </p:spPr>
        <p:txBody>
          <a:bodyPr>
            <a:normAutofit/>
          </a:bodyPr>
          <a:lstStyle/>
          <a:p>
            <a:pPr marL="0" indent="0">
              <a:buNone/>
            </a:pPr>
            <a:r>
              <a:rPr lang="en-GB" sz="2200"/>
              <a:t>s20 OAPA 1861 provides that: ‘Whosoever shall unlawfully and maliciously wound or inflict any grievous bodily harm upon any other person, either with or without any weapon or instrument, shall be guilty of a misdemeanour, and being convicted thereof shall … be liable to imprisonment for not more than five years’. The elements of the offence are:</a:t>
            </a:r>
          </a:p>
          <a:p>
            <a:endParaRPr lang="en-GB" sz="2200"/>
          </a:p>
          <a:p>
            <a:r>
              <a:rPr lang="en-GB" sz="2200"/>
              <a:t>there was unlawful conduct on the part of the defendant;</a:t>
            </a:r>
          </a:p>
          <a:p>
            <a:endParaRPr lang="en-GB" sz="2200"/>
          </a:p>
          <a:p>
            <a:r>
              <a:rPr lang="en-GB" sz="2200"/>
              <a:t>another person suffered a wound or GBH as a result of the defendant’s conduct; and</a:t>
            </a:r>
          </a:p>
          <a:p>
            <a:endParaRPr lang="en-GB" sz="2200"/>
          </a:p>
          <a:p>
            <a:r>
              <a:rPr lang="en-GB" sz="2200"/>
              <a:t>the defendant maliciously inflicted the wound or GBH.</a:t>
            </a:r>
          </a:p>
          <a:p>
            <a:pPr marL="0" indent="0">
              <a:buNone/>
            </a:pPr>
            <a:endParaRPr lang="en-GB" sz="2200"/>
          </a:p>
        </p:txBody>
      </p:sp>
    </p:spTree>
    <p:extLst>
      <p:ext uri="{BB962C8B-B14F-4D97-AF65-F5344CB8AC3E}">
        <p14:creationId xmlns:p14="http://schemas.microsoft.com/office/powerpoint/2010/main" val="3239870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11A6E6-2EB8-A355-5D3C-6BF4DE8C3C5B}"/>
              </a:ext>
            </a:extLst>
          </p:cNvPr>
          <p:cNvSpPr>
            <a:spLocks noGrp="1"/>
          </p:cNvSpPr>
          <p:nvPr>
            <p:ph type="title"/>
          </p:nvPr>
        </p:nvSpPr>
        <p:spPr>
          <a:xfrm>
            <a:off x="838200" y="365125"/>
            <a:ext cx="10515600" cy="1325563"/>
          </a:xfrm>
        </p:spPr>
        <p:txBody>
          <a:bodyPr>
            <a:normAutofit/>
          </a:bodyPr>
          <a:lstStyle/>
          <a:p>
            <a:r>
              <a:rPr lang="en-GB" sz="4200"/>
              <a:t>Wounding and causing grievous bodily harm WITH intent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4A2D887-7EE3-23AA-21C1-5D21D5FE279A}"/>
              </a:ext>
            </a:extLst>
          </p:cNvPr>
          <p:cNvSpPr>
            <a:spLocks noGrp="1"/>
          </p:cNvSpPr>
          <p:nvPr>
            <p:ph idx="1"/>
          </p:nvPr>
        </p:nvSpPr>
        <p:spPr>
          <a:xfrm>
            <a:off x="838200" y="1929384"/>
            <a:ext cx="10515600" cy="4251960"/>
          </a:xfrm>
        </p:spPr>
        <p:txBody>
          <a:bodyPr>
            <a:normAutofit/>
          </a:bodyPr>
          <a:lstStyle/>
          <a:p>
            <a:r>
              <a:rPr lang="en-GB" sz="1900"/>
              <a:t>s18 OAPA 1861 provides that: ‘Whosoever shall unlawfully and maliciously by any means whatsoever wound or cause any grievous bodily harm to any person with intent to do some grievous bodily harm to any person or with intent to resist or prevent the lawful apprehension or detainer of any person, shall be guilty of [an offence triable only on indictment], and being convicted thereof shall be liable to [imprisonment for life]’. The elements of the offence under s18 are as follows:</a:t>
            </a:r>
          </a:p>
          <a:p>
            <a:endParaRPr lang="en-GB" sz="1900"/>
          </a:p>
          <a:p>
            <a:r>
              <a:rPr lang="en-GB" sz="1900"/>
              <a:t>there was unlawful conduct on the part of the defendant (by any means);</a:t>
            </a:r>
          </a:p>
          <a:p>
            <a:endParaRPr lang="en-GB" sz="1900"/>
          </a:p>
          <a:p>
            <a:r>
              <a:rPr lang="en-GB" sz="1900"/>
              <a:t>a person suffered a wound and/or GBH as a result of the defendant’s conduct; and</a:t>
            </a:r>
          </a:p>
          <a:p>
            <a:endParaRPr lang="en-GB" sz="1900"/>
          </a:p>
          <a:p>
            <a:r>
              <a:rPr lang="en-GB" sz="1900"/>
              <a:t>the defendant intended to cause GBH or to resist or prevent the lawful apprehension or detainer of any person.</a:t>
            </a:r>
          </a:p>
          <a:p>
            <a:endParaRPr lang="en-GB" sz="1900"/>
          </a:p>
          <a:p>
            <a:endParaRPr lang="en-GB" sz="1900"/>
          </a:p>
        </p:txBody>
      </p:sp>
    </p:spTree>
    <p:extLst>
      <p:ext uri="{BB962C8B-B14F-4D97-AF65-F5344CB8AC3E}">
        <p14:creationId xmlns:p14="http://schemas.microsoft.com/office/powerpoint/2010/main" val="3254603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2314CD-B941-C0D7-C68A-5A933A37C8C3}"/>
              </a:ext>
            </a:extLst>
          </p:cNvPr>
          <p:cNvSpPr>
            <a:spLocks noGrp="1"/>
          </p:cNvSpPr>
          <p:nvPr>
            <p:ph type="title"/>
          </p:nvPr>
        </p:nvSpPr>
        <p:spPr>
          <a:xfrm>
            <a:off x="686834" y="1153572"/>
            <a:ext cx="3200400" cy="4461163"/>
          </a:xfrm>
        </p:spPr>
        <p:txBody>
          <a:bodyPr vert="horz" lIns="91440" tIns="45720" rIns="91440" bIns="45720" rtlCol="0" anchor="ctr">
            <a:normAutofit/>
          </a:bodyPr>
          <a:lstStyle/>
          <a:p>
            <a:r>
              <a:rPr lang="en-US" kern="1200">
                <a:solidFill>
                  <a:srgbClr val="FFFFFF"/>
                </a:solidFill>
                <a:latin typeface="+mj-lt"/>
                <a:ea typeface="+mj-ea"/>
                <a:cs typeface="+mj-cs"/>
              </a:rPr>
              <a:t>TASK 4: S.20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67F75C7-4FEE-AB55-82C1-47C213E3E19A}"/>
              </a:ext>
            </a:extLst>
          </p:cNvPr>
          <p:cNvSpPr>
            <a:spLocks noGrp="1"/>
          </p:cNvSpPr>
          <p:nvPr>
            <p:ph sz="half" idx="1"/>
          </p:nvPr>
        </p:nvSpPr>
        <p:spPr>
          <a:xfrm>
            <a:off x="4447308" y="591344"/>
            <a:ext cx="6906491" cy="5585619"/>
          </a:xfrm>
        </p:spPr>
        <p:txBody>
          <a:bodyPr vert="horz" lIns="91440" tIns="45720" rIns="91440" bIns="45720" rtlCol="0" anchor="ctr">
            <a:normAutofit/>
          </a:bodyPr>
          <a:lstStyle/>
          <a:p>
            <a:r>
              <a:rPr lang="en-US" sz="2400"/>
              <a:t>In the following examples decide whether the harm caused is ABH, GBH or wounding:</a:t>
            </a:r>
          </a:p>
          <a:p>
            <a:endParaRPr lang="en-US" sz="2400"/>
          </a:p>
          <a:p>
            <a:r>
              <a:rPr lang="en-US" sz="2400"/>
              <a:t>(1)   Paul sent hate mail to Pippa causing her to believe that she was going to be attacked by him. As a result of this, Pippa developed a psychiatric condition where she thought that everyone was trying to kill her. Pippa had to be admitted to a psychiatric hospital for a year and received very strong drugs; and</a:t>
            </a:r>
          </a:p>
          <a:p>
            <a:endParaRPr lang="en-US" sz="2400"/>
          </a:p>
          <a:p>
            <a:r>
              <a:rPr lang="en-US" sz="2400"/>
              <a:t>(2)   Ronald had an argument with David in his 6th form design and technology class. Ronald grabbed a compass and stabbed David in the hand, which drew a few spots of blood.</a:t>
            </a:r>
          </a:p>
        </p:txBody>
      </p:sp>
    </p:spTree>
    <p:extLst>
      <p:ext uri="{BB962C8B-B14F-4D97-AF65-F5344CB8AC3E}">
        <p14:creationId xmlns:p14="http://schemas.microsoft.com/office/powerpoint/2010/main" val="21968759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5">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3B2C535-0DF4-7FAE-C7B8-517A5A906428}"/>
              </a:ext>
            </a:extLst>
          </p:cNvPr>
          <p:cNvSpPr>
            <a:spLocks noGrp="1"/>
          </p:cNvSpPr>
          <p:nvPr>
            <p:ph type="title"/>
          </p:nvPr>
        </p:nvSpPr>
        <p:spPr>
          <a:xfrm>
            <a:off x="838199" y="291090"/>
            <a:ext cx="10515599" cy="932688"/>
          </a:xfrm>
        </p:spPr>
        <p:txBody>
          <a:bodyPr vert="horz" lIns="91440" tIns="45720" rIns="91440" bIns="45720" rtlCol="0" anchor="b">
            <a:normAutofit/>
          </a:bodyPr>
          <a:lstStyle/>
          <a:p>
            <a:pPr algn="ctr"/>
            <a:r>
              <a:rPr lang="en-US" sz="5400" kern="1200">
                <a:solidFill>
                  <a:schemeClr val="bg1"/>
                </a:solidFill>
                <a:latin typeface="+mj-lt"/>
                <a:ea typeface="+mj-ea"/>
                <a:cs typeface="+mj-cs"/>
              </a:rPr>
              <a:t>NFAOAP – Recap from lecture</a:t>
            </a:r>
          </a:p>
        </p:txBody>
      </p:sp>
      <p:pic>
        <p:nvPicPr>
          <p:cNvPr id="5" name="Content Placeholder 4">
            <a:extLst>
              <a:ext uri="{FF2B5EF4-FFF2-40B4-BE49-F238E27FC236}">
                <a16:creationId xmlns:a16="http://schemas.microsoft.com/office/drawing/2014/main" id="{DAE1F380-CDE2-D228-DEDC-D5C53CBBF270}"/>
              </a:ext>
            </a:extLst>
          </p:cNvPr>
          <p:cNvPicPr>
            <a:picLocks noGrp="1" noChangeAspect="1"/>
          </p:cNvPicPr>
          <p:nvPr>
            <p:ph idx="1"/>
          </p:nvPr>
        </p:nvPicPr>
        <p:blipFill>
          <a:blip r:embed="rId2"/>
          <a:stretch>
            <a:fillRect/>
          </a:stretch>
        </p:blipFill>
        <p:spPr>
          <a:xfrm>
            <a:off x="317022" y="2416233"/>
            <a:ext cx="11255957" cy="3469178"/>
          </a:xfrm>
          <a:prstGeom prst="rect">
            <a:avLst/>
          </a:prstGeom>
        </p:spPr>
      </p:pic>
    </p:spTree>
    <p:extLst>
      <p:ext uri="{BB962C8B-B14F-4D97-AF65-F5344CB8AC3E}">
        <p14:creationId xmlns:p14="http://schemas.microsoft.com/office/powerpoint/2010/main" val="976817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3C48B49-6135-48B6-AC0F-97E5D8D1F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3B5C8C-FEBC-4E81-9DDD-CCC6450BE8B0}"/>
              </a:ext>
            </a:extLst>
          </p:cNvPr>
          <p:cNvSpPr>
            <a:spLocks noGrp="1"/>
          </p:cNvSpPr>
          <p:nvPr>
            <p:ph type="title"/>
          </p:nvPr>
        </p:nvSpPr>
        <p:spPr>
          <a:xfrm>
            <a:off x="1329766" y="1146412"/>
            <a:ext cx="9014348" cy="2402006"/>
          </a:xfrm>
        </p:spPr>
        <p:txBody>
          <a:bodyPr vert="horz" lIns="91440" tIns="45720" rIns="91440" bIns="45720" rtlCol="0" anchor="b">
            <a:normAutofit/>
          </a:bodyPr>
          <a:lstStyle/>
          <a:p>
            <a:r>
              <a:rPr lang="en-US" sz="4800" dirty="0">
                <a:cs typeface="Calibri Light"/>
              </a:rPr>
              <a:t>Consent in relation to offences against the person</a:t>
            </a:r>
            <a:endParaRPr lang="en-US" sz="4800" kern="1200" dirty="0">
              <a:solidFill>
                <a:schemeClr val="tx1"/>
              </a:solidFill>
              <a:latin typeface="+mj-lt"/>
              <a:ea typeface="+mj-ea"/>
              <a:cs typeface="+mj-cs"/>
            </a:endParaRPr>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 y="4374554"/>
            <a:ext cx="12192007" cy="2483444"/>
          </a:xfrm>
          <a:prstGeom prst="rect">
            <a:avLst/>
          </a:prstGeom>
          <a:gradFill>
            <a:gsLst>
              <a:gs pos="0">
                <a:schemeClr val="accent1">
                  <a:lumMod val="75000"/>
                </a:schemeClr>
              </a:gs>
              <a:gs pos="100000">
                <a:srgbClr val="00000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40655" y="4374554"/>
            <a:ext cx="4051344" cy="2483446"/>
          </a:xfrm>
          <a:prstGeom prst="rect">
            <a:avLst/>
          </a:prstGeom>
          <a:gradFill>
            <a:gsLst>
              <a:gs pos="4000">
                <a:schemeClr val="accent1">
                  <a:alpha val="21000"/>
                </a:schemeClr>
              </a:gs>
              <a:gs pos="83000">
                <a:schemeClr val="accent1">
                  <a:lumMod val="50000"/>
                  <a:alpha val="61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256AC18-FB41-4977-8B0C-F5082335A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379429"/>
            <a:ext cx="12191984" cy="1953928"/>
          </a:xfrm>
          <a:prstGeom prst="rect">
            <a:avLst/>
          </a:prstGeom>
          <a:gradFill>
            <a:gsLst>
              <a:gs pos="32000">
                <a:schemeClr val="accent1">
                  <a:lumMod val="50000"/>
                  <a:alpha val="0"/>
                </a:schemeClr>
              </a:gs>
              <a:gs pos="100000">
                <a:schemeClr val="accent1">
                  <a:alpha val="5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 y="4380927"/>
            <a:ext cx="12192000" cy="2019443"/>
          </a:xfrm>
          <a:prstGeom prst="rect">
            <a:avLst/>
          </a:prstGeom>
          <a:gradFill>
            <a:gsLst>
              <a:gs pos="32000">
                <a:schemeClr val="accent1">
                  <a:lumMod val="50000"/>
                  <a:alpha val="0"/>
                </a:schemeClr>
              </a:gs>
              <a:gs pos="100000">
                <a:srgbClr val="000000">
                  <a:alpha val="45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1165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09018-7DD6-4EAD-A4E5-1D6B5BE62663}"/>
              </a:ext>
            </a:extLst>
          </p:cNvPr>
          <p:cNvSpPr>
            <a:spLocks noGrp="1"/>
          </p:cNvSpPr>
          <p:nvPr>
            <p:ph type="title"/>
          </p:nvPr>
        </p:nvSpPr>
        <p:spPr/>
        <p:txBody>
          <a:bodyPr/>
          <a:lstStyle/>
          <a:p>
            <a:r>
              <a:rPr lang="en-GB" dirty="0">
                <a:cs typeface="Calibri Light"/>
              </a:rPr>
              <a:t>'Dr Evil' tattooist jailed for more than three years for carrying out ear and nipple removals</a:t>
            </a:r>
          </a:p>
        </p:txBody>
      </p:sp>
      <p:pic>
        <p:nvPicPr>
          <p:cNvPr id="4" name="Picture 4" descr="Graphical user interface, text, application&#10;&#10;Description automatically generated">
            <a:extLst>
              <a:ext uri="{FF2B5EF4-FFF2-40B4-BE49-F238E27FC236}">
                <a16:creationId xmlns:a16="http://schemas.microsoft.com/office/drawing/2014/main" id="{43A99109-583C-48AF-BAE1-97EF52C22202}"/>
              </a:ext>
            </a:extLst>
          </p:cNvPr>
          <p:cNvPicPr>
            <a:picLocks noGrp="1" noChangeAspect="1"/>
          </p:cNvPicPr>
          <p:nvPr>
            <p:ph idx="1"/>
          </p:nvPr>
        </p:nvPicPr>
        <p:blipFill rotWithShape="1">
          <a:blip r:embed="rId3"/>
          <a:srcRect l="742" t="17162" r="34508" b="6931"/>
          <a:stretch/>
        </p:blipFill>
        <p:spPr>
          <a:xfrm>
            <a:off x="2211877" y="1926267"/>
            <a:ext cx="6549666" cy="4295039"/>
          </a:xfrm>
        </p:spPr>
      </p:pic>
    </p:spTree>
    <p:extLst>
      <p:ext uri="{BB962C8B-B14F-4D97-AF65-F5344CB8AC3E}">
        <p14:creationId xmlns:p14="http://schemas.microsoft.com/office/powerpoint/2010/main" val="4173783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CONSENT</a:t>
            </a:r>
          </a:p>
        </p:txBody>
      </p:sp>
      <p:sp>
        <p:nvSpPr>
          <p:cNvPr id="3" name="Content Placeholder 2"/>
          <p:cNvSpPr>
            <a:spLocks noGrp="1"/>
          </p:cNvSpPr>
          <p:nvPr>
            <p:ph idx="1"/>
          </p:nvPr>
        </p:nvSpPr>
        <p:spPr>
          <a:xfrm>
            <a:off x="4810259" y="649480"/>
            <a:ext cx="6555347" cy="5546047"/>
          </a:xfrm>
        </p:spPr>
        <p:txBody>
          <a:bodyPr anchor="ctr">
            <a:normAutofit/>
          </a:bodyPr>
          <a:lstStyle/>
          <a:p>
            <a:r>
              <a:rPr lang="en-GB" sz="3200" dirty="0"/>
              <a:t>In relation to offences against the person, to establish the defence it must be shown that:</a:t>
            </a:r>
            <a:endParaRPr lang="en-GB" sz="3200" dirty="0">
              <a:cs typeface="Calibri"/>
            </a:endParaRPr>
          </a:p>
          <a:p>
            <a:pPr>
              <a:buFontTx/>
              <a:buChar char="-"/>
            </a:pPr>
            <a:r>
              <a:rPr lang="en-GB" sz="3200" b="1" i="1" dirty="0"/>
              <a:t>The person consenting was able to consent (capacity)</a:t>
            </a:r>
            <a:endParaRPr lang="en-GB" sz="3200" b="1" i="1" dirty="0">
              <a:cs typeface="Calibri"/>
            </a:endParaRPr>
          </a:p>
          <a:p>
            <a:pPr>
              <a:buFontTx/>
              <a:buChar char="-"/>
            </a:pPr>
            <a:r>
              <a:rPr lang="en-GB" sz="3200" b="1" i="1" dirty="0"/>
              <a:t>Consent was actually given</a:t>
            </a:r>
            <a:endParaRPr lang="en-GB" sz="3200" b="1" i="1" dirty="0">
              <a:cs typeface="Calibri"/>
            </a:endParaRPr>
          </a:p>
          <a:p>
            <a:pPr>
              <a:buFontTx/>
              <a:buChar char="-"/>
            </a:pPr>
            <a:r>
              <a:rPr lang="en-GB" sz="3200" b="1" i="1" dirty="0"/>
              <a:t>The consent given was valid ( a true consent)</a:t>
            </a:r>
            <a:endParaRPr lang="en-GB" sz="3200" b="1" i="1" dirty="0">
              <a:cs typeface="Calibri"/>
            </a:endParaRPr>
          </a:p>
        </p:txBody>
      </p:sp>
    </p:spTree>
    <p:extLst>
      <p:ext uri="{BB962C8B-B14F-4D97-AF65-F5344CB8AC3E}">
        <p14:creationId xmlns:p14="http://schemas.microsoft.com/office/powerpoint/2010/main" val="2839159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3CA78D-A3CE-45C9-8B5D-FF716AF3FCE3}"/>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cs typeface="Calibri Light"/>
              </a:rPr>
              <a:t>General rules on consent</a:t>
            </a:r>
            <a:endParaRPr lang="en-GB" sz="4000">
              <a:solidFill>
                <a:srgbClr val="FFFFFF"/>
              </a:solidFill>
            </a:endParaRPr>
          </a:p>
        </p:txBody>
      </p:sp>
      <p:sp>
        <p:nvSpPr>
          <p:cNvPr id="3" name="Content Placeholder 2">
            <a:extLst>
              <a:ext uri="{FF2B5EF4-FFF2-40B4-BE49-F238E27FC236}">
                <a16:creationId xmlns:a16="http://schemas.microsoft.com/office/drawing/2014/main" id="{71F38BA8-FD84-49CC-BEB4-31DE2F10CBE7}"/>
              </a:ext>
            </a:extLst>
          </p:cNvPr>
          <p:cNvSpPr>
            <a:spLocks noGrp="1"/>
          </p:cNvSpPr>
          <p:nvPr>
            <p:ph idx="1"/>
          </p:nvPr>
        </p:nvSpPr>
        <p:spPr>
          <a:xfrm>
            <a:off x="4810259" y="649480"/>
            <a:ext cx="6555347" cy="5546047"/>
          </a:xfrm>
        </p:spPr>
        <p:txBody>
          <a:bodyPr vert="horz" lIns="91440" tIns="45720" rIns="91440" bIns="45720" rtlCol="0" anchor="ctr">
            <a:normAutofit/>
          </a:bodyPr>
          <a:lstStyle/>
          <a:p>
            <a:pPr marL="0" indent="0">
              <a:buNone/>
            </a:pPr>
            <a:r>
              <a:rPr lang="en-GB" b="1" i="1" dirty="0">
                <a:solidFill>
                  <a:srgbClr val="FF0000"/>
                </a:solidFill>
                <a:cs typeface="Calibri" panose="020F0502020204030204"/>
              </a:rPr>
              <a:t>Brown [1993]</a:t>
            </a:r>
            <a:r>
              <a:rPr lang="en-GB" dirty="0">
                <a:cs typeface="Calibri" panose="020F0502020204030204"/>
              </a:rPr>
              <a:t> sets out the general rules on whether consent can be used as a defence to non-fatal offences.</a:t>
            </a:r>
          </a:p>
          <a:p>
            <a:pPr marL="0" indent="0">
              <a:buNone/>
            </a:pPr>
            <a:endParaRPr lang="en-GB" dirty="0">
              <a:cs typeface="Calibri" panose="020F0502020204030204"/>
            </a:endParaRPr>
          </a:p>
          <a:p>
            <a:pPr marL="457200" indent="-457200"/>
            <a:r>
              <a:rPr lang="en-GB" dirty="0">
                <a:cs typeface="Calibri" panose="020F0502020204030204"/>
              </a:rPr>
              <a:t>Consent can be a defence to assault or battery which does not involve ABH or greater harm;</a:t>
            </a:r>
          </a:p>
          <a:p>
            <a:pPr marL="457200" indent="-457200"/>
            <a:r>
              <a:rPr lang="en-GB" dirty="0">
                <a:cs typeface="Calibri" panose="020F0502020204030204"/>
              </a:rPr>
              <a:t>Consent is not a defence in situations where D causes V ABH or greater harm, unless one of the exceptions (discussed on the next slide) apply.</a:t>
            </a:r>
          </a:p>
          <a:p>
            <a:pPr marL="0" indent="0">
              <a:buNone/>
            </a:pPr>
            <a:endParaRPr lang="en-GB" sz="2000" dirty="0">
              <a:cs typeface="Calibri" panose="020F0502020204030204"/>
            </a:endParaRPr>
          </a:p>
        </p:txBody>
      </p:sp>
    </p:spTree>
    <p:extLst>
      <p:ext uri="{BB962C8B-B14F-4D97-AF65-F5344CB8AC3E}">
        <p14:creationId xmlns:p14="http://schemas.microsoft.com/office/powerpoint/2010/main" val="892565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u="sng" dirty="0"/>
              <a:t>CONSENT</a:t>
            </a:r>
            <a:endParaRPr lang="en-GB" sz="2700" dirty="0"/>
          </a:p>
        </p:txBody>
      </p:sp>
      <p:sp>
        <p:nvSpPr>
          <p:cNvPr id="3" name="Content Placeholder 2"/>
          <p:cNvSpPr>
            <a:spLocks noGrp="1"/>
          </p:cNvSpPr>
          <p:nvPr>
            <p:ph idx="1"/>
          </p:nvPr>
        </p:nvSpPr>
        <p:spPr>
          <a:xfrm>
            <a:off x="1371600" y="1652154"/>
            <a:ext cx="9393383" cy="1236519"/>
          </a:xfrm>
          <a:solidFill>
            <a:srgbClr val="FFFF00"/>
          </a:solidFill>
        </p:spPr>
        <p:txBody>
          <a:bodyPr>
            <a:normAutofit/>
          </a:bodyPr>
          <a:lstStyle/>
          <a:p>
            <a:pPr marL="0" indent="0" algn="ctr">
              <a:buNone/>
            </a:pPr>
            <a:r>
              <a:rPr lang="en-GB" sz="3200" b="1" u="sng" dirty="0">
                <a:solidFill>
                  <a:schemeClr val="tx1"/>
                </a:solidFill>
              </a:rPr>
              <a:t>GENERAL RULE</a:t>
            </a:r>
            <a:r>
              <a:rPr lang="en-GB" sz="3200" b="1" dirty="0">
                <a:solidFill>
                  <a:schemeClr val="tx1"/>
                </a:solidFill>
              </a:rPr>
              <a:t>: </a:t>
            </a:r>
            <a:r>
              <a:rPr lang="en-GB" sz="2800" i="1" dirty="0">
                <a:solidFill>
                  <a:schemeClr val="tx1"/>
                </a:solidFill>
              </a:rPr>
              <a:t>V CANNOT CONSENT TO ANY 		INJURY WHICH AMOUNTS TO ABH OR WORSE</a:t>
            </a:r>
          </a:p>
        </p:txBody>
      </p:sp>
      <p:sp>
        <p:nvSpPr>
          <p:cNvPr id="7" name="TextBox 6"/>
          <p:cNvSpPr txBox="1"/>
          <p:nvPr/>
        </p:nvSpPr>
        <p:spPr>
          <a:xfrm>
            <a:off x="1371600" y="3387436"/>
            <a:ext cx="9393383" cy="3108543"/>
          </a:xfrm>
          <a:prstGeom prst="rect">
            <a:avLst/>
          </a:prstGeom>
          <a:solidFill>
            <a:schemeClr val="accent6">
              <a:lumMod val="40000"/>
              <a:lumOff val="60000"/>
            </a:schemeClr>
          </a:solidFill>
        </p:spPr>
        <p:txBody>
          <a:bodyPr wrap="square" rtlCol="0">
            <a:spAutoFit/>
          </a:bodyPr>
          <a:lstStyle/>
          <a:p>
            <a:pPr algn="ctr"/>
            <a:r>
              <a:rPr lang="en-GB" sz="2800" u="sng" dirty="0"/>
              <a:t>EXCEPTIONS: </a:t>
            </a:r>
            <a:r>
              <a:rPr lang="en-GB" sz="2800" dirty="0"/>
              <a:t>In certain circumstances, consent can be a defence even when injury is caused.</a:t>
            </a:r>
          </a:p>
          <a:p>
            <a:pPr marL="457200" indent="-457200" algn="ctr">
              <a:buFontTx/>
              <a:buChar char="-"/>
            </a:pPr>
            <a:r>
              <a:rPr lang="en-GB" sz="2800" dirty="0"/>
              <a:t>Sporting activity</a:t>
            </a:r>
          </a:p>
          <a:p>
            <a:pPr marL="457200" indent="-457200" algn="ctr">
              <a:buFontTx/>
              <a:buChar char="-"/>
            </a:pPr>
            <a:r>
              <a:rPr lang="en-GB" sz="2800" dirty="0"/>
              <a:t>Medical treatment</a:t>
            </a:r>
          </a:p>
          <a:p>
            <a:pPr marL="457200" indent="-457200" algn="ctr">
              <a:buFontTx/>
              <a:buChar char="-"/>
            </a:pPr>
            <a:r>
              <a:rPr lang="en-GB" sz="2800" dirty="0"/>
              <a:t>Religious purposes</a:t>
            </a:r>
          </a:p>
          <a:p>
            <a:pPr marL="457200" indent="-457200" algn="ctr">
              <a:buFontTx/>
              <a:buChar char="-"/>
            </a:pPr>
            <a:r>
              <a:rPr lang="en-GB" sz="2800" dirty="0"/>
              <a:t>Therapeutic purposes</a:t>
            </a:r>
          </a:p>
          <a:p>
            <a:pPr marL="457200" indent="-457200" algn="ctr">
              <a:buFontTx/>
              <a:buChar char="-"/>
            </a:pPr>
            <a:r>
              <a:rPr lang="en-GB" sz="2800" dirty="0"/>
              <a:t>Cosmetic purposes</a:t>
            </a:r>
          </a:p>
        </p:txBody>
      </p:sp>
      <p:pic>
        <p:nvPicPr>
          <p:cNvPr id="8" name="Picture 7"/>
          <p:cNvPicPr>
            <a:picLocks noChangeAspect="1"/>
          </p:cNvPicPr>
          <p:nvPr/>
        </p:nvPicPr>
        <p:blipFill>
          <a:blip r:embed="rId3"/>
          <a:stretch>
            <a:fillRect/>
          </a:stretch>
        </p:blipFill>
        <p:spPr>
          <a:xfrm>
            <a:off x="8682037" y="4339936"/>
            <a:ext cx="2600325" cy="1752600"/>
          </a:xfrm>
          <a:prstGeom prst="rect">
            <a:avLst/>
          </a:prstGeom>
        </p:spPr>
      </p:pic>
      <p:pic>
        <p:nvPicPr>
          <p:cNvPr id="9" name="Picture 8"/>
          <p:cNvPicPr>
            <a:picLocks noChangeAspect="1"/>
          </p:cNvPicPr>
          <p:nvPr/>
        </p:nvPicPr>
        <p:blipFill>
          <a:blip r:embed="rId4"/>
          <a:stretch>
            <a:fillRect/>
          </a:stretch>
        </p:blipFill>
        <p:spPr>
          <a:xfrm>
            <a:off x="1097756" y="4752904"/>
            <a:ext cx="2619375" cy="1743075"/>
          </a:xfrm>
          <a:prstGeom prst="rect">
            <a:avLst/>
          </a:prstGeom>
        </p:spPr>
      </p:pic>
    </p:spTree>
    <p:extLst>
      <p:ext uri="{BB962C8B-B14F-4D97-AF65-F5344CB8AC3E}">
        <p14:creationId xmlns:p14="http://schemas.microsoft.com/office/powerpoint/2010/main" val="2439370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408264A-5D4B-8C28-BB86-13EB020E551E}"/>
              </a:ext>
            </a:extLst>
          </p:cNvPr>
          <p:cNvPicPr>
            <a:picLocks noChangeAspect="1"/>
          </p:cNvPicPr>
          <p:nvPr/>
        </p:nvPicPr>
        <p:blipFill>
          <a:blip r:embed="rId2"/>
          <a:stretch>
            <a:fillRect/>
          </a:stretch>
        </p:blipFill>
        <p:spPr>
          <a:xfrm>
            <a:off x="3271872" y="229864"/>
            <a:ext cx="5310564" cy="6398271"/>
          </a:xfrm>
          <a:prstGeom prst="rect">
            <a:avLst/>
          </a:prstGeom>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82097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What is wrong with the current law?</a:t>
            </a:r>
          </a:p>
        </p:txBody>
      </p:sp>
      <p:sp>
        <p:nvSpPr>
          <p:cNvPr id="3" name="Content Placeholder 2"/>
          <p:cNvSpPr>
            <a:spLocks noGrp="1"/>
          </p:cNvSpPr>
          <p:nvPr>
            <p:ph idx="1"/>
          </p:nvPr>
        </p:nvSpPr>
        <p:spPr>
          <a:xfrm>
            <a:off x="4810259" y="649480"/>
            <a:ext cx="6555347" cy="5546047"/>
          </a:xfrm>
        </p:spPr>
        <p:txBody>
          <a:bodyPr anchor="ctr">
            <a:normAutofit/>
          </a:bodyPr>
          <a:lstStyle/>
          <a:p>
            <a:pPr>
              <a:buFontTx/>
              <a:buChar char="-"/>
            </a:pPr>
            <a:r>
              <a:rPr lang="en-GB"/>
              <a:t>Outdated </a:t>
            </a:r>
            <a:endParaRPr lang="en-GB">
              <a:cs typeface="Calibri"/>
            </a:endParaRPr>
          </a:p>
          <a:p>
            <a:pPr>
              <a:buFontTx/>
              <a:buChar char="-"/>
            </a:pPr>
            <a:r>
              <a:rPr lang="en-GB"/>
              <a:t> The structure of OAPA 1861 is unsatisfactory </a:t>
            </a:r>
            <a:endParaRPr lang="en-GB">
              <a:cs typeface="Calibri"/>
            </a:endParaRPr>
          </a:p>
          <a:p>
            <a:pPr marL="0" indent="0">
              <a:buNone/>
            </a:pPr>
            <a:r>
              <a:rPr lang="en-GB"/>
              <a:t>For example, the maximum penalty for both s20 and 47 is five years imprisonment, even though s20 is seen as much more serious offence.</a:t>
            </a:r>
            <a:endParaRPr lang="en-GB">
              <a:cs typeface="Calibri"/>
            </a:endParaRPr>
          </a:p>
          <a:p>
            <a:pPr marL="0" indent="0">
              <a:buNone/>
            </a:pPr>
            <a:r>
              <a:rPr lang="en-GB"/>
              <a:t>- OAPA 1861 uses different words in different sections</a:t>
            </a:r>
            <a:endParaRPr lang="en-GB">
              <a:cs typeface="Calibri"/>
            </a:endParaRPr>
          </a:p>
        </p:txBody>
      </p:sp>
    </p:spTree>
    <p:extLst>
      <p:ext uri="{BB962C8B-B14F-4D97-AF65-F5344CB8AC3E}">
        <p14:creationId xmlns:p14="http://schemas.microsoft.com/office/powerpoint/2010/main" val="3408863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barn(inVertical)">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arn(inVertic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barn(inVertical)">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barn(inVertical)">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barn(inVertical)">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7E56849-0DDC-4178-8C81-3449924C8742}"/>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a:solidFill>
                  <a:srgbClr val="FFFFFF"/>
                </a:solidFill>
                <a:cs typeface="Calibri Light"/>
              </a:rPr>
              <a:t>Is there a need for reform?</a:t>
            </a:r>
            <a:endParaRPr lang="en-US" sz="4000" kern="1200" dirty="0">
              <a:solidFill>
                <a:srgbClr val="FFFFFF"/>
              </a:solidFill>
              <a:latin typeface="+mj-lt"/>
              <a:cs typeface="Calibri Light"/>
            </a:endParaRPr>
          </a:p>
        </p:txBody>
      </p:sp>
      <p:pic>
        <p:nvPicPr>
          <p:cNvPr id="4" name="Picture 4">
            <a:hlinkClick r:id="" action="ppaction://media"/>
            <a:extLst>
              <a:ext uri="{FF2B5EF4-FFF2-40B4-BE49-F238E27FC236}">
                <a16:creationId xmlns:a16="http://schemas.microsoft.com/office/drawing/2014/main" id="{69080FCC-A772-4075-B882-4620ED6DE3CA}"/>
              </a:ext>
            </a:extLst>
          </p:cNvPr>
          <p:cNvPicPr>
            <a:picLocks noGrp="1" noRot="1" noChangeAspect="1"/>
          </p:cNvPicPr>
          <p:nvPr>
            <p:ph idx="1"/>
            <a:videoFile r:link="rId1"/>
          </p:nvPr>
        </p:nvPicPr>
        <p:blipFill>
          <a:blip r:embed="rId4"/>
          <a:stretch>
            <a:fillRect/>
          </a:stretch>
        </p:blipFill>
        <p:spPr>
          <a:xfrm>
            <a:off x="4502428" y="719344"/>
            <a:ext cx="7441408" cy="5821877"/>
          </a:xfrm>
          <a:prstGeom prst="rect">
            <a:avLst/>
          </a:prstGeom>
        </p:spPr>
      </p:pic>
    </p:spTree>
    <p:extLst>
      <p:ext uri="{BB962C8B-B14F-4D97-AF65-F5344CB8AC3E}">
        <p14:creationId xmlns:p14="http://schemas.microsoft.com/office/powerpoint/2010/main" val="1057721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E57A3F2-3497-430E-BCD2-151E9B5748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6">
            <a:extLst>
              <a:ext uri="{FF2B5EF4-FFF2-40B4-BE49-F238E27FC236}">
                <a16:creationId xmlns:a16="http://schemas.microsoft.com/office/drawing/2014/main" id="{88B1F424-0E60-4F04-AFC7-00E1F2110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521144" y="911116"/>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6B509DD1-7F4E-4C4D-9B18-626473A5F7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800164" y="643467"/>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Rectangle 8">
            <a:extLst>
              <a:ext uri="{FF2B5EF4-FFF2-40B4-BE49-F238E27FC236}">
                <a16:creationId xmlns:a16="http://schemas.microsoft.com/office/drawing/2014/main" id="{BB89D3BB-9A77-48E3-8C98-9A0A1DD4F7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95529" y="644382"/>
            <a:ext cx="3856024"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1322754" y="1522820"/>
            <a:ext cx="2748041" cy="3601914"/>
          </a:xfrm>
        </p:spPr>
        <p:txBody>
          <a:bodyPr anchor="ctr">
            <a:normAutofit/>
          </a:bodyPr>
          <a:lstStyle/>
          <a:p>
            <a:r>
              <a:rPr lang="en-GB" sz="3600">
                <a:solidFill>
                  <a:srgbClr val="FFFFFF"/>
                </a:solidFill>
              </a:rPr>
              <a:t>Draft Bill 1998</a:t>
            </a:r>
          </a:p>
        </p:txBody>
      </p:sp>
      <p:graphicFrame>
        <p:nvGraphicFramePr>
          <p:cNvPr id="5" name="Content Placeholder 2">
            <a:extLst>
              <a:ext uri="{FF2B5EF4-FFF2-40B4-BE49-F238E27FC236}">
                <a16:creationId xmlns:a16="http://schemas.microsoft.com/office/drawing/2014/main" id="{FCAE5C07-6E82-1742-B791-5665FA6DB9A6}"/>
              </a:ext>
            </a:extLst>
          </p:cNvPr>
          <p:cNvGraphicFramePr>
            <a:graphicFrameLocks noGrp="1"/>
          </p:cNvGraphicFramePr>
          <p:nvPr>
            <p:ph idx="1"/>
            <p:extLst>
              <p:ext uri="{D42A27DB-BD31-4B8C-83A1-F6EECF244321}">
                <p14:modId xmlns:p14="http://schemas.microsoft.com/office/powerpoint/2010/main" val="3892971711"/>
              </p:ext>
            </p:extLst>
          </p:nvPr>
        </p:nvGraphicFramePr>
        <p:xfrm>
          <a:off x="5042848" y="643467"/>
          <a:ext cx="6489510" cy="52525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1546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050471" y="109105"/>
            <a:ext cx="9601200" cy="1485900"/>
          </a:xfrm>
        </p:spPr>
        <p:txBody>
          <a:bodyPr/>
          <a:lstStyle/>
          <a:p>
            <a:r>
              <a:rPr lang="en-GB" dirty="0"/>
              <a:t>Law Commission report 2015</a:t>
            </a:r>
          </a:p>
        </p:txBody>
      </p:sp>
      <p:sp>
        <p:nvSpPr>
          <p:cNvPr id="3" name="Content Placeholder 2"/>
          <p:cNvSpPr>
            <a:spLocks noGrp="1"/>
          </p:cNvSpPr>
          <p:nvPr>
            <p:ph idx="1"/>
          </p:nvPr>
        </p:nvSpPr>
        <p:spPr>
          <a:xfrm>
            <a:off x="1210180" y="1499036"/>
            <a:ext cx="9767718" cy="2022764"/>
          </a:xfrm>
          <a:solidFill>
            <a:schemeClr val="bg1"/>
          </a:solidFill>
        </p:spPr>
        <p:txBody>
          <a:bodyPr>
            <a:noAutofit/>
          </a:bodyPr>
          <a:lstStyle/>
          <a:p>
            <a:r>
              <a:rPr lang="en-GB" sz="2400" dirty="0"/>
              <a:t>OPTION 1: Charging the lowest level offence, which guarantees fast and cheap trial in magistrates’ court but would not appropriately label the offender as someone who has caused actual injury</a:t>
            </a:r>
          </a:p>
          <a:p>
            <a:endParaRPr lang="en-GB" sz="2400" dirty="0"/>
          </a:p>
          <a:p>
            <a:r>
              <a:rPr lang="en-GB" sz="2400" dirty="0"/>
              <a:t>OPTION 2: Charging an offence which reflects the harm caused, but risks the Crown Court trial. This is considerably more expensive, and unnecessary in the less serious cases.</a:t>
            </a:r>
          </a:p>
          <a:p>
            <a:pPr marL="0" indent="0">
              <a:buNone/>
            </a:pPr>
            <a:endParaRPr lang="en-GB" sz="2400" dirty="0"/>
          </a:p>
        </p:txBody>
      </p:sp>
      <p:sp>
        <p:nvSpPr>
          <p:cNvPr id="4" name="5-Point Star 3"/>
          <p:cNvSpPr/>
          <p:nvPr/>
        </p:nvSpPr>
        <p:spPr>
          <a:xfrm>
            <a:off x="4125191" y="3803073"/>
            <a:ext cx="4094018" cy="3054927"/>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122718" y="5060372"/>
            <a:ext cx="2098964" cy="954107"/>
          </a:xfrm>
          <a:prstGeom prst="rect">
            <a:avLst/>
          </a:prstGeom>
          <a:noFill/>
        </p:spPr>
        <p:txBody>
          <a:bodyPr wrap="square" rtlCol="0">
            <a:spAutoFit/>
          </a:bodyPr>
          <a:lstStyle/>
          <a:p>
            <a:pPr algn="ctr"/>
            <a:r>
              <a:rPr lang="en-GB" sz="2400" b="1" dirty="0">
                <a:solidFill>
                  <a:schemeClr val="tx2"/>
                </a:solidFill>
              </a:rPr>
              <a:t>AGGRAVATED</a:t>
            </a:r>
            <a:r>
              <a:rPr lang="en-GB" sz="2800" b="1" dirty="0">
                <a:solidFill>
                  <a:schemeClr val="tx2"/>
                </a:solidFill>
              </a:rPr>
              <a:t> ASSAULT</a:t>
            </a:r>
          </a:p>
        </p:txBody>
      </p:sp>
    </p:spTree>
    <p:extLst>
      <p:ext uri="{BB962C8B-B14F-4D97-AF65-F5344CB8AC3E}">
        <p14:creationId xmlns:p14="http://schemas.microsoft.com/office/powerpoint/2010/main" val="2141717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187F37E-CA77-4947-9D12-FCBB5186F0B4}"/>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Summary</a:t>
            </a:r>
          </a:p>
        </p:txBody>
      </p:sp>
      <p:pic>
        <p:nvPicPr>
          <p:cNvPr id="4" name="Picture 4">
            <a:hlinkClick r:id="" action="ppaction://media"/>
            <a:extLst>
              <a:ext uri="{FF2B5EF4-FFF2-40B4-BE49-F238E27FC236}">
                <a16:creationId xmlns:a16="http://schemas.microsoft.com/office/drawing/2014/main" id="{161E0CC8-1635-4B80-8BD5-7B6055C271C9}"/>
              </a:ext>
            </a:extLst>
          </p:cNvPr>
          <p:cNvPicPr>
            <a:picLocks noGrp="1" noRot="1" noChangeAspect="1"/>
          </p:cNvPicPr>
          <p:nvPr>
            <p:ph idx="1"/>
            <a:videoFile r:link="rId1"/>
          </p:nvPr>
        </p:nvPicPr>
        <p:blipFill>
          <a:blip r:embed="rId4"/>
          <a:stretch>
            <a:fillRect/>
          </a:stretch>
        </p:blipFill>
        <p:spPr>
          <a:xfrm>
            <a:off x="4502428" y="719344"/>
            <a:ext cx="7225748" cy="5419311"/>
          </a:xfrm>
          <a:prstGeom prst="rect">
            <a:avLst/>
          </a:prstGeom>
        </p:spPr>
      </p:pic>
    </p:spTree>
    <p:extLst>
      <p:ext uri="{BB962C8B-B14F-4D97-AF65-F5344CB8AC3E}">
        <p14:creationId xmlns:p14="http://schemas.microsoft.com/office/powerpoint/2010/main" val="13410981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4" ma:contentTypeDescription="Create a new document." ma:contentTypeScope="" ma:versionID="ec217a6fd94884bae1771790fff6dae5">
  <xsd:schema xmlns:xsd="http://www.w3.org/2001/XMLSchema" xmlns:xs="http://www.w3.org/2001/XMLSchema" xmlns:p="http://schemas.microsoft.com/office/2006/metadata/properties" xmlns:ns2="58fca413-3b36-4298-af2b-d24aa1f4750f" xmlns:ns3="1084fe36-8241-4751-a893-1fa9f44ff207" targetNamespace="http://schemas.microsoft.com/office/2006/metadata/properties" ma:root="true" ma:fieldsID="3c7fb869de3ae615e66a628854077c32" ns2:_="" ns3:_="">
    <xsd:import namespace="58fca413-3b36-4298-af2b-d24aa1f4750f"/>
    <xsd:import namespace="1084fe36-8241-4751-a893-1fa9f44ff20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084fe36-8241-4751-a893-1fa9f44ff20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7A0D6B-A16E-42A5-8ACB-F9B97F8C2E3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0EC27A1-8F55-4D57-BCAC-3904197B5202}">
  <ds:schemaRefs>
    <ds:schemaRef ds:uri="http://schemas.microsoft.com/sharepoint/v3/contenttype/forms"/>
  </ds:schemaRefs>
</ds:datastoreItem>
</file>

<file path=customXml/itemProps3.xml><?xml version="1.0" encoding="utf-8"?>
<ds:datastoreItem xmlns:ds="http://schemas.openxmlformats.org/officeDocument/2006/customXml" ds:itemID="{679CB74E-CDDE-44FB-BD89-9F01207AB1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1084fe36-8241-4751-a893-1fa9f44ff2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TM10001105[[fn=Crop]]</Template>
  <TotalTime>0</TotalTime>
  <Words>2741</Words>
  <Application>Microsoft Office PowerPoint</Application>
  <PresentationFormat>Widescreen</PresentationFormat>
  <Paragraphs>171</Paragraphs>
  <Slides>24</Slides>
  <Notes>22</Notes>
  <HiddenSlides>4</HiddenSlides>
  <MMClips>2</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Problem Question:</vt:lpstr>
      <vt:lpstr>Answer:</vt:lpstr>
      <vt:lpstr>Non-fatal offences against the person</vt:lpstr>
      <vt:lpstr>Battery</vt:lpstr>
      <vt:lpstr>TASK 1: Battery</vt:lpstr>
      <vt:lpstr>Assault</vt:lpstr>
      <vt:lpstr>Task 2: Assault</vt:lpstr>
      <vt:lpstr>Assault occasioning actual bodily harm </vt:lpstr>
      <vt:lpstr>Task 3: s.47 ABH</vt:lpstr>
      <vt:lpstr>Wounding and inflicting grievous bodily harm without intent </vt:lpstr>
      <vt:lpstr>Wounding and causing grievous bodily harm WITH intent</vt:lpstr>
      <vt:lpstr>TASK 4: S.20 </vt:lpstr>
      <vt:lpstr>NFAOAP – Recap from lecture</vt:lpstr>
      <vt:lpstr>Consent in relation to offences against the person</vt:lpstr>
      <vt:lpstr>'Dr Evil' tattooist jailed for more than three years for carrying out ear and nipple removals</vt:lpstr>
      <vt:lpstr>CONSENT</vt:lpstr>
      <vt:lpstr>General rules on consent</vt:lpstr>
      <vt:lpstr>CONSENT</vt:lpstr>
      <vt:lpstr>PowerPoint Presentation</vt:lpstr>
      <vt:lpstr>What is wrong with the current law?</vt:lpstr>
      <vt:lpstr>Is there a need for reform?</vt:lpstr>
      <vt:lpstr>Draft Bill 1998</vt:lpstr>
      <vt:lpstr>Law Commission report 2015</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Offences against the person: reform</dc:title>
  <dc:creator>Laura Knight</dc:creator>
  <cp:lastModifiedBy>Laura Knight</cp:lastModifiedBy>
  <cp:revision>121</cp:revision>
  <cp:lastPrinted>2021-02-16T10:15:53Z</cp:lastPrinted>
  <dcterms:created xsi:type="dcterms:W3CDTF">2017-09-27T09:20:24Z</dcterms:created>
  <dcterms:modified xsi:type="dcterms:W3CDTF">2023-02-21T11:03:58Z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0x0101000BE7DBDF00C77446A3212AEFF4577A21</vt:lpwstr>
  </property>
</Properties>
</file>