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51"/>
  </p:notesMasterIdLst>
  <p:sldIdLst>
    <p:sldId id="262" r:id="rId2"/>
    <p:sldId id="285" r:id="rId3"/>
    <p:sldId id="258" r:id="rId4"/>
    <p:sldId id="259" r:id="rId5"/>
    <p:sldId id="260" r:id="rId6"/>
    <p:sldId id="263" r:id="rId7"/>
    <p:sldId id="264" r:id="rId8"/>
    <p:sldId id="288" r:id="rId9"/>
    <p:sldId id="265" r:id="rId10"/>
    <p:sldId id="287" r:id="rId11"/>
    <p:sldId id="266" r:id="rId12"/>
    <p:sldId id="267" r:id="rId13"/>
    <p:sldId id="286" r:id="rId14"/>
    <p:sldId id="273" r:id="rId15"/>
    <p:sldId id="268" r:id="rId16"/>
    <p:sldId id="269" r:id="rId17"/>
    <p:sldId id="280" r:id="rId18"/>
    <p:sldId id="281" r:id="rId19"/>
    <p:sldId id="270" r:id="rId20"/>
    <p:sldId id="271" r:id="rId21"/>
    <p:sldId id="272" r:id="rId22"/>
    <p:sldId id="274" r:id="rId23"/>
    <p:sldId id="283" r:id="rId24"/>
    <p:sldId id="256" r:id="rId25"/>
    <p:sldId id="275" r:id="rId26"/>
    <p:sldId id="276" r:id="rId27"/>
    <p:sldId id="277" r:id="rId28"/>
    <p:sldId id="278" r:id="rId29"/>
    <p:sldId id="279" r:id="rId30"/>
    <p:sldId id="284" r:id="rId31"/>
    <p:sldId id="305" r:id="rId32"/>
    <p:sldId id="290" r:id="rId33"/>
    <p:sldId id="304" r:id="rId34"/>
    <p:sldId id="306" r:id="rId35"/>
    <p:sldId id="292" r:id="rId36"/>
    <p:sldId id="294" r:id="rId37"/>
    <p:sldId id="293" r:id="rId38"/>
    <p:sldId id="291" r:id="rId39"/>
    <p:sldId id="295" r:id="rId40"/>
    <p:sldId id="296" r:id="rId41"/>
    <p:sldId id="297" r:id="rId42"/>
    <p:sldId id="298" r:id="rId43"/>
    <p:sldId id="299" r:id="rId44"/>
    <p:sldId id="300" r:id="rId45"/>
    <p:sldId id="301" r:id="rId46"/>
    <p:sldId id="302" r:id="rId47"/>
    <p:sldId id="303" r:id="rId48"/>
    <p:sldId id="307" r:id="rId49"/>
    <p:sldId id="282" r:id="rId50"/>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2787"/>
    <p:restoredTop sz="82524" autoAdjust="0"/>
  </p:normalViewPr>
  <p:slideViewPr>
    <p:cSldViewPr>
      <p:cViewPr varScale="1">
        <p:scale>
          <a:sx n="95" d="100"/>
          <a:sy n="95" d="100"/>
        </p:scale>
        <p:origin x="-209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900"/>
    </p:cViewPr>
  </p:sorterViewPr>
  <p:notesViewPr>
    <p:cSldViewPr>
      <p:cViewPr>
        <p:scale>
          <a:sx n="80" d="100"/>
          <a:sy n="80" d="100"/>
        </p:scale>
        <p:origin x="-3996" y="-120"/>
      </p:cViewPr>
      <p:guideLst>
        <p:guide orient="horz" pos="3127"/>
        <p:guide pos="2141"/>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2016"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906357" y="4715153"/>
            <a:ext cx="4984962"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2016"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3867D8D-DB50-4553-BFC7-F2EBD19CAC0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mn-ea"/>
        <a:cs typeface="+mn-cs"/>
      </a:defRPr>
    </a:lvl1pPr>
    <a:lvl2pPr marL="457200" algn="l" rtl="0" fontAlgn="base">
      <a:spcBef>
        <a:spcPct val="30000"/>
      </a:spcBef>
      <a:spcAft>
        <a:spcPct val="0"/>
      </a:spcAft>
      <a:defRPr sz="1200" kern="1200">
        <a:solidFill>
          <a:schemeClr val="tx1"/>
        </a:solidFill>
        <a:latin typeface="Times New Roman" charset="0"/>
        <a:ea typeface="+mn-ea"/>
        <a:cs typeface="+mn-cs"/>
      </a:defRPr>
    </a:lvl2pPr>
    <a:lvl3pPr marL="914400" algn="l" rtl="0" fontAlgn="base">
      <a:spcBef>
        <a:spcPct val="30000"/>
      </a:spcBef>
      <a:spcAft>
        <a:spcPct val="0"/>
      </a:spcAft>
      <a:defRPr sz="1200" kern="1200">
        <a:solidFill>
          <a:schemeClr val="tx1"/>
        </a:solidFill>
        <a:latin typeface="Times New Roman" charset="0"/>
        <a:ea typeface="+mn-ea"/>
        <a:cs typeface="+mn-cs"/>
      </a:defRPr>
    </a:lvl3pPr>
    <a:lvl4pPr marL="1371600" algn="l" rtl="0" fontAlgn="base">
      <a:spcBef>
        <a:spcPct val="30000"/>
      </a:spcBef>
      <a:spcAft>
        <a:spcPct val="0"/>
      </a:spcAft>
      <a:defRPr sz="1200" kern="1200">
        <a:solidFill>
          <a:schemeClr val="tx1"/>
        </a:solidFill>
        <a:latin typeface="Times New Roman" charset="0"/>
        <a:ea typeface="+mn-ea"/>
        <a:cs typeface="+mn-cs"/>
      </a:defRPr>
    </a:lvl4pPr>
    <a:lvl5pPr marL="1828800" algn="l" rtl="0" fontAlgn="base">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D1E7F4-95F8-4E8D-9582-A78AEB0F45B6}" type="slidenum">
              <a:rPr lang="en-GB"/>
              <a:pPr/>
              <a:t>1</a:t>
            </a:fld>
            <a:endParaRPr lang="en-GB" dirty="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r>
              <a:rPr lang="en-GB" sz="1800" dirty="0"/>
              <a:t>Why?</a:t>
            </a:r>
          </a:p>
          <a:p>
            <a:r>
              <a:rPr lang="en-GB" sz="1800" dirty="0"/>
              <a:t>Extremely difficult to accurately define the subject</a:t>
            </a:r>
          </a:p>
          <a:p>
            <a:r>
              <a:rPr lang="en-GB" sz="1800" dirty="0"/>
              <a:t>The scope of the topic is infinite – new contaminants being added almost daily</a:t>
            </a:r>
          </a:p>
          <a:p>
            <a:r>
              <a:rPr lang="en-GB" sz="1800" dirty="0"/>
              <a:t>Risk analysis difficult to determine – hazardous substances</a:t>
            </a:r>
          </a:p>
          <a:p>
            <a:endParaRPr lang="en-GB" sz="1800" dirty="0"/>
          </a:p>
          <a:p>
            <a:r>
              <a:rPr lang="en-GB" sz="1800" dirty="0"/>
              <a:t>In the UK some 360,000 hectares of land is thought to be contaminated. The cost of clean-up will exceed £15 billion.</a:t>
            </a:r>
          </a:p>
          <a:p>
            <a:endParaRPr lang="en-GB" sz="1800" dirty="0"/>
          </a:p>
          <a:p>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dirty="0" smtClean="0">
                <a:solidFill>
                  <a:schemeClr val="tx1"/>
                </a:solidFill>
                <a:latin typeface="Times New Roman" charset="0"/>
                <a:ea typeface="+mn-ea"/>
                <a:cs typeface="+mn-cs"/>
              </a:rPr>
              <a:t>Land contamination in England and Wales is</a:t>
            </a:r>
          </a:p>
          <a:p>
            <a:r>
              <a:rPr lang="en-US" sz="1200" kern="1200" baseline="0" dirty="0" smtClean="0">
                <a:solidFill>
                  <a:schemeClr val="tx1"/>
                </a:solidFill>
                <a:latin typeface="Times New Roman" charset="0"/>
                <a:ea typeface="+mn-ea"/>
                <a:cs typeface="+mn-cs"/>
              </a:rPr>
              <a:t>mainly dealt with through the planning system.</a:t>
            </a:r>
          </a:p>
          <a:p>
            <a:r>
              <a:rPr lang="en-US" sz="1200" kern="1200" baseline="0" dirty="0" smtClean="0">
                <a:solidFill>
                  <a:schemeClr val="tx1"/>
                </a:solidFill>
                <a:latin typeface="Times New Roman" charset="0"/>
                <a:ea typeface="+mn-ea"/>
                <a:cs typeface="+mn-cs"/>
              </a:rPr>
              <a:t>Local authorities estimate that around 10 per cent</a:t>
            </a:r>
          </a:p>
          <a:p>
            <a:r>
              <a:rPr lang="en-US" sz="1200" kern="1200" baseline="0" dirty="0" smtClean="0">
                <a:solidFill>
                  <a:schemeClr val="tx1"/>
                </a:solidFill>
                <a:latin typeface="Times New Roman" charset="0"/>
                <a:ea typeface="+mn-ea"/>
                <a:cs typeface="+mn-cs"/>
              </a:rPr>
              <a:t>of contaminated sites are dealt with under Part 2A.</a:t>
            </a:r>
            <a:endParaRPr lang="en-US"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1D9F1D-5201-40C1-B1FF-1B3781F6EF94}" type="slidenum">
              <a:rPr lang="en-GB"/>
              <a:pPr/>
              <a:t>3</a:t>
            </a:fld>
            <a:endParaRPr lang="en-GB" dirty="0"/>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050" kern="1200" dirty="0" smtClean="0">
                <a:solidFill>
                  <a:schemeClr val="tx1"/>
                </a:solidFill>
                <a:latin typeface="Times New Roman" charset="0"/>
                <a:ea typeface="+mn-ea"/>
                <a:cs typeface="+mn-cs"/>
              </a:rPr>
              <a:t>And, in determining whether any land appears to be such land, a local authority shall…act in accordance with guidance issued by the Secretary of State…”</a:t>
            </a:r>
          </a:p>
          <a:p>
            <a:endParaRPr lang="en-GB" sz="1800" dirty="0" smtClean="0"/>
          </a:p>
          <a:p>
            <a:endParaRPr lang="en-GB" sz="1800" dirty="0" smtClean="0"/>
          </a:p>
          <a:p>
            <a:r>
              <a:rPr lang="en-GB" sz="1800" dirty="0" smtClean="0"/>
              <a:t>The </a:t>
            </a:r>
            <a:r>
              <a:rPr lang="en-GB" sz="1800" dirty="0"/>
              <a:t>challenge with such a definition is interpretation. How  for example, is harm defined?</a:t>
            </a:r>
          </a:p>
          <a:p>
            <a:r>
              <a:rPr lang="en-GB" sz="1800" dirty="0"/>
              <a:t>CLASS TO DEFINE</a:t>
            </a:r>
          </a:p>
          <a:p>
            <a:r>
              <a:rPr lang="en-GB" sz="1800" dirty="0"/>
              <a:t>Next slide…</a:t>
            </a:r>
          </a:p>
          <a:p>
            <a:endParaRPr lang="en-GB" sz="18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DA02E6-724E-48AD-882C-06371C6EF38E}" type="slidenum">
              <a:rPr lang="en-GB"/>
              <a:pPr/>
              <a:t>4</a:t>
            </a:fld>
            <a:endParaRPr lang="en-GB" dirty="0"/>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sz="1800" dirty="0"/>
              <a:t>Of course the definition suggests significant harm!</a:t>
            </a:r>
          </a:p>
          <a:p>
            <a:r>
              <a:rPr lang="en-GB" sz="1800" dirty="0"/>
              <a:t>This is considered as…NEXT SLIDE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BD43AE-2065-49D3-B1FA-DB61257E8BAE}" type="slidenum">
              <a:rPr lang="en-GB"/>
              <a:pPr/>
              <a:t>5</a:t>
            </a:fld>
            <a:endParaRPr lang="en-GB" dirty="0"/>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sz="1800" dirty="0"/>
              <a:t>Human beings: death, serious injury, cancer or other diseases, genetic mutation, birth defects or the impairment of reproductive functions.</a:t>
            </a:r>
          </a:p>
          <a:p>
            <a:r>
              <a:rPr lang="en-GB" sz="1800" dirty="0"/>
              <a:t>Living organisms or ecological systems; an irreversible or other substantial adverse change in the functioning of the habitat or site.</a:t>
            </a:r>
          </a:p>
          <a:p>
            <a:r>
              <a:rPr lang="en-GB" sz="1800" dirty="0"/>
              <a:t>Property (livestock, other owned animals, wild animals which are subject to hunting, fishing rights and crops): death, disease or other physical change such there is a substantial loss (10%) in their value.</a:t>
            </a:r>
          </a:p>
          <a:p>
            <a:r>
              <a:rPr lang="en-GB" sz="1800" dirty="0"/>
              <a:t>Property (buildings): structural failure or substantial damage, making them unfit for their intended use.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7C95576-4768-4A65-9CC7-566E6423BD5F}" type="slidenum">
              <a:rPr lang="en-GB"/>
              <a:pPr/>
              <a:t>6</a:t>
            </a:fld>
            <a:endParaRPr lang="en-GB" dirty="0"/>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r>
              <a:rPr lang="en-GB" sz="1800" dirty="0"/>
              <a:t>The RICS has structured a list of some 30 land uses. Such listing gives examples of industrial processes and sites that may be associated with ground contamination.</a:t>
            </a:r>
          </a:p>
          <a:p>
            <a:endParaRPr lang="en-GB" sz="18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F2F80F3-0408-43C8-8D05-3DB7A5391F94}" type="slidenum">
              <a:rPr lang="en-GB"/>
              <a:pPr/>
              <a:t>7</a:t>
            </a:fld>
            <a:endParaRPr lang="en-GB" dirty="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xfrm>
            <a:off x="906357" y="4715153"/>
            <a:ext cx="5513670" cy="4466987"/>
          </a:xfrm>
        </p:spPr>
        <p:txBody>
          <a:bodyPr/>
          <a:lstStyle/>
          <a:p>
            <a:r>
              <a:rPr lang="en-GB" sz="1800" dirty="0"/>
              <a:t>Contamination involves the presence of </a:t>
            </a:r>
            <a:r>
              <a:rPr lang="en-GB" sz="1800" dirty="0" err="1"/>
              <a:t>anthropogenically</a:t>
            </a:r>
            <a:r>
              <a:rPr lang="en-GB" sz="1800"/>
              <a:t> introduced chemical substances, either in solid or liquid form. Also on some sites from the presence of noxious and hazardous gases.</a:t>
            </a:r>
          </a:p>
          <a:p>
            <a:r>
              <a:rPr lang="en-GB" sz="1800"/>
              <a:t>Contaminants will vary according to previous / present activities. Where sites have been used for more than one purpose it must be remembered that different types of contaminant may remain in the ground from the earlier uses. It is possible that previous uses will not have been documented. The list here shows the most common types of contaminant</a:t>
            </a:r>
          </a:p>
          <a:p>
            <a:r>
              <a:rPr lang="en-GB" sz="1800"/>
              <a:t>For example: arsenic from timber treatment, cadmium from paint, plastic processes, cyanides from waste disposal, phenols from gasworks, PCBs(polychlorinated biphenyls) from transformers and ammonia from refridgerant units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FBC464-CF8E-4E2A-BA02-E6C22D6F039C}" type="slidenum">
              <a:rPr lang="en-GB"/>
              <a:pPr/>
              <a:t>9</a:t>
            </a:fld>
            <a:endParaRPr lang="en-GB"/>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r>
              <a:rPr lang="en-GB" sz="1800"/>
              <a:t>A new statutory regime for the identification and control of contaminated land was created when the EA 1995 inserted a new Part IIA to the EPA 1990.</a:t>
            </a:r>
          </a:p>
          <a:p>
            <a:r>
              <a:rPr lang="en-GB" sz="1800"/>
              <a:t>Local Authorities now have the key responsibility to ensure contaminated land in their area is identified and appropriate action is in place to remediate such contaminated land.</a:t>
            </a:r>
          </a:p>
          <a:p>
            <a:r>
              <a:rPr lang="en-GB" sz="1800"/>
              <a:t>The financial implications for LAs will be considerable. In essence the LA will want to seek out the true user/ownership of the land in order to effect remediation at no cost to themselves.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309563"/>
            <a:ext cx="4962525" cy="3722687"/>
          </a:xfrm>
        </p:spPr>
      </p:sp>
      <p:sp>
        <p:nvSpPr>
          <p:cNvPr id="3" name="Notes Placeholder 2"/>
          <p:cNvSpPr>
            <a:spLocks noGrp="1"/>
          </p:cNvSpPr>
          <p:nvPr>
            <p:ph type="body" idx="1"/>
          </p:nvPr>
        </p:nvSpPr>
        <p:spPr>
          <a:xfrm>
            <a:off x="212405" y="4187795"/>
            <a:ext cx="6372865" cy="5506221"/>
          </a:xfrm>
        </p:spPr>
        <p:txBody>
          <a:bodyPr>
            <a:noAutofit/>
          </a:bodyPr>
          <a:lstStyle/>
          <a:p>
            <a:r>
              <a:rPr lang="en-US" i="1" kern="1200" baseline="0" dirty="0" smtClean="0">
                <a:solidFill>
                  <a:schemeClr val="tx1"/>
                </a:solidFill>
                <a:latin typeface="Times New Roman" charset="0"/>
                <a:ea typeface="+mn-ea"/>
                <a:cs typeface="+mn-cs"/>
              </a:rPr>
              <a:t>Special sites comprise contaminated land as defined under Part 2A that meet certain cases listed in</a:t>
            </a:r>
          </a:p>
          <a:p>
            <a:r>
              <a:rPr lang="en-US" kern="1200" baseline="0" dirty="0" smtClean="0">
                <a:solidFill>
                  <a:schemeClr val="tx1"/>
                </a:solidFill>
                <a:latin typeface="Times New Roman" charset="0"/>
                <a:ea typeface="+mn-ea"/>
                <a:cs typeface="+mn-cs"/>
              </a:rPr>
              <a:t>the Contaminated Land (England) Regulations 2006 and the Contaminated Land (Wales) Regulations</a:t>
            </a:r>
          </a:p>
          <a:p>
            <a:r>
              <a:rPr lang="en-US" kern="1200" baseline="0" dirty="0" smtClean="0">
                <a:solidFill>
                  <a:schemeClr val="tx1"/>
                </a:solidFill>
                <a:latin typeface="Times New Roman" charset="0"/>
                <a:ea typeface="+mn-ea"/>
                <a:cs typeface="+mn-cs"/>
              </a:rPr>
              <a:t>2006. Local authorities can designate </a:t>
            </a:r>
            <a:r>
              <a:rPr lang="en-US" i="1" kern="1200" baseline="0" dirty="0" smtClean="0">
                <a:solidFill>
                  <a:schemeClr val="tx1"/>
                </a:solidFill>
                <a:latin typeface="Times New Roman" charset="0"/>
                <a:ea typeface="+mn-ea"/>
                <a:cs typeface="+mn-cs"/>
              </a:rPr>
              <a:t>contaminated land as a special site if one or more of the cases</a:t>
            </a:r>
          </a:p>
          <a:p>
            <a:r>
              <a:rPr lang="en-US" kern="1200" baseline="0" dirty="0" smtClean="0">
                <a:solidFill>
                  <a:schemeClr val="tx1"/>
                </a:solidFill>
                <a:latin typeface="Times New Roman" charset="0"/>
                <a:ea typeface="+mn-ea"/>
                <a:cs typeface="+mn-cs"/>
              </a:rPr>
              <a:t>apply. There are four main categories of </a:t>
            </a:r>
            <a:r>
              <a:rPr lang="en-US" i="1" kern="1200" baseline="0" dirty="0" smtClean="0">
                <a:solidFill>
                  <a:schemeClr val="tx1"/>
                </a:solidFill>
                <a:latin typeface="Times New Roman" charset="0"/>
                <a:ea typeface="+mn-ea"/>
                <a:cs typeface="+mn-cs"/>
              </a:rPr>
              <a:t>special site and these are </a:t>
            </a:r>
            <a:r>
              <a:rPr lang="en-US" i="1" kern="1200" baseline="0" dirty="0" err="1" smtClean="0">
                <a:solidFill>
                  <a:schemeClr val="tx1"/>
                </a:solidFill>
                <a:latin typeface="Times New Roman" charset="0"/>
                <a:ea typeface="+mn-ea"/>
                <a:cs typeface="+mn-cs"/>
              </a:rPr>
              <a:t>summarised</a:t>
            </a:r>
            <a:r>
              <a:rPr lang="en-US" i="1" kern="1200" baseline="0" dirty="0" smtClean="0">
                <a:solidFill>
                  <a:schemeClr val="tx1"/>
                </a:solidFill>
                <a:latin typeface="Times New Roman" charset="0"/>
                <a:ea typeface="+mn-ea"/>
                <a:cs typeface="+mn-cs"/>
              </a:rPr>
              <a:t> below:</a:t>
            </a:r>
          </a:p>
          <a:p>
            <a:r>
              <a:rPr lang="en-US" kern="1200" baseline="0" dirty="0" smtClean="0">
                <a:solidFill>
                  <a:schemeClr val="tx1"/>
                </a:solidFill>
                <a:latin typeface="Times New Roman" charset="0"/>
                <a:ea typeface="+mn-ea"/>
                <a:cs typeface="+mn-cs"/>
              </a:rPr>
              <a:t>1 Water pollution – sites where:</a:t>
            </a:r>
          </a:p>
          <a:p>
            <a:r>
              <a:rPr lang="en-US" kern="1200" baseline="0" dirty="0" smtClean="0">
                <a:solidFill>
                  <a:schemeClr val="tx1"/>
                </a:solidFill>
                <a:latin typeface="Times New Roman" charset="0"/>
                <a:ea typeface="+mn-ea"/>
                <a:cs typeface="+mn-cs"/>
              </a:rPr>
              <a:t>• drinking water supplies are affected</a:t>
            </a:r>
          </a:p>
          <a:p>
            <a:r>
              <a:rPr lang="en-US" kern="1200" baseline="0" dirty="0" smtClean="0">
                <a:solidFill>
                  <a:schemeClr val="tx1"/>
                </a:solidFill>
                <a:latin typeface="Times New Roman" charset="0"/>
                <a:ea typeface="+mn-ea"/>
                <a:cs typeface="+mn-cs"/>
              </a:rPr>
              <a:t>• water quality criteria are affected</a:t>
            </a:r>
          </a:p>
          <a:p>
            <a:r>
              <a:rPr lang="en-US" kern="1200" baseline="0" dirty="0" smtClean="0">
                <a:solidFill>
                  <a:schemeClr val="tx1"/>
                </a:solidFill>
                <a:latin typeface="Times New Roman" charset="0"/>
                <a:ea typeface="+mn-ea"/>
                <a:cs typeface="+mn-cs"/>
              </a:rPr>
              <a:t>• listed substances are affecting defined aquifers.</a:t>
            </a:r>
          </a:p>
          <a:p>
            <a:r>
              <a:rPr lang="en-US" kern="1200" baseline="0" dirty="0" smtClean="0">
                <a:solidFill>
                  <a:schemeClr val="tx1"/>
                </a:solidFill>
                <a:latin typeface="Times New Roman" charset="0"/>
                <a:ea typeface="+mn-ea"/>
                <a:cs typeface="+mn-cs"/>
              </a:rPr>
              <a:t>2 Industrial land use – sites with:</a:t>
            </a:r>
          </a:p>
          <a:p>
            <a:r>
              <a:rPr lang="en-US" kern="1200" baseline="0" dirty="0" smtClean="0">
                <a:solidFill>
                  <a:schemeClr val="tx1"/>
                </a:solidFill>
                <a:latin typeface="Times New Roman" charset="0"/>
                <a:ea typeface="+mn-ea"/>
                <a:cs typeface="+mn-cs"/>
              </a:rPr>
              <a:t>• waste acid tar lagoons</a:t>
            </a:r>
          </a:p>
          <a:p>
            <a:r>
              <a:rPr lang="en-US" kern="1200" baseline="0" dirty="0" smtClean="0">
                <a:solidFill>
                  <a:schemeClr val="tx1"/>
                </a:solidFill>
                <a:latin typeface="Times New Roman" charset="0"/>
                <a:ea typeface="+mn-ea"/>
                <a:cs typeface="+mn-cs"/>
              </a:rPr>
              <a:t>• petroleum refineries</a:t>
            </a:r>
          </a:p>
          <a:p>
            <a:r>
              <a:rPr lang="en-US" kern="1200" baseline="0" dirty="0" smtClean="0">
                <a:solidFill>
                  <a:schemeClr val="tx1"/>
                </a:solidFill>
                <a:latin typeface="Times New Roman" charset="0"/>
                <a:ea typeface="+mn-ea"/>
                <a:cs typeface="+mn-cs"/>
              </a:rPr>
              <a:t>• explosives manufacture or processing</a:t>
            </a:r>
          </a:p>
          <a:p>
            <a:r>
              <a:rPr lang="en-US" kern="1200" baseline="0" dirty="0" smtClean="0">
                <a:solidFill>
                  <a:schemeClr val="tx1"/>
                </a:solidFill>
                <a:latin typeface="Times New Roman" charset="0"/>
                <a:ea typeface="+mn-ea"/>
                <a:cs typeface="+mn-cs"/>
              </a:rPr>
              <a:t>• </a:t>
            </a:r>
            <a:r>
              <a:rPr lang="en-US" kern="1200" baseline="0" dirty="0" err="1" smtClean="0">
                <a:solidFill>
                  <a:schemeClr val="tx1"/>
                </a:solidFill>
                <a:latin typeface="Times New Roman" charset="0"/>
                <a:ea typeface="+mn-ea"/>
                <a:cs typeface="+mn-cs"/>
              </a:rPr>
              <a:t>authorised</a:t>
            </a:r>
            <a:r>
              <a:rPr lang="en-US" kern="1200" baseline="0" dirty="0" smtClean="0">
                <a:solidFill>
                  <a:schemeClr val="tx1"/>
                </a:solidFill>
                <a:latin typeface="Times New Roman" charset="0"/>
                <a:ea typeface="+mn-ea"/>
                <a:cs typeface="+mn-cs"/>
              </a:rPr>
              <a:t> processes (for example Integrated Pollution Control sites, Pollution Prevention and</a:t>
            </a:r>
          </a:p>
          <a:p>
            <a:r>
              <a:rPr lang="en-US" kern="1200" baseline="0" dirty="0" smtClean="0">
                <a:solidFill>
                  <a:schemeClr val="tx1"/>
                </a:solidFill>
                <a:latin typeface="Times New Roman" charset="0"/>
                <a:ea typeface="+mn-ea"/>
                <a:cs typeface="+mn-cs"/>
              </a:rPr>
              <a:t>Control sites and Environmental Permitting Regime sites)</a:t>
            </a:r>
          </a:p>
          <a:p>
            <a:r>
              <a:rPr lang="en-US" kern="1200" baseline="0" dirty="0" smtClean="0">
                <a:solidFill>
                  <a:schemeClr val="tx1"/>
                </a:solidFill>
                <a:latin typeface="Times New Roman" charset="0"/>
                <a:ea typeface="+mn-ea"/>
                <a:cs typeface="+mn-cs"/>
              </a:rPr>
              <a:t>• nuclear sites.</a:t>
            </a:r>
          </a:p>
          <a:p>
            <a:r>
              <a:rPr lang="en-US" kern="1200" baseline="0" dirty="0" smtClean="0">
                <a:solidFill>
                  <a:schemeClr val="tx1"/>
                </a:solidFill>
                <a:latin typeface="Times New Roman" charset="0"/>
                <a:ea typeface="+mn-ea"/>
                <a:cs typeface="+mn-cs"/>
              </a:rPr>
              <a:t>3 </a:t>
            </a:r>
            <a:r>
              <a:rPr lang="en-US" kern="1200" baseline="0" dirty="0" err="1" smtClean="0">
                <a:solidFill>
                  <a:schemeClr val="tx1"/>
                </a:solidFill>
                <a:latin typeface="Times New Roman" charset="0"/>
                <a:ea typeface="+mn-ea"/>
                <a:cs typeface="+mn-cs"/>
              </a:rPr>
              <a:t>Defence</a:t>
            </a:r>
            <a:endParaRPr lang="en-US" kern="1200" baseline="0" dirty="0" smtClean="0">
              <a:solidFill>
                <a:schemeClr val="tx1"/>
              </a:solidFill>
              <a:latin typeface="Times New Roman" charset="0"/>
              <a:ea typeface="+mn-ea"/>
              <a:cs typeface="+mn-cs"/>
            </a:endParaRPr>
          </a:p>
          <a:p>
            <a:r>
              <a:rPr lang="en-US" kern="1200" baseline="0" dirty="0" smtClean="0">
                <a:solidFill>
                  <a:schemeClr val="tx1"/>
                </a:solidFill>
                <a:latin typeface="Times New Roman" charset="0"/>
                <a:ea typeface="+mn-ea"/>
                <a:cs typeface="+mn-cs"/>
              </a:rPr>
              <a:t>• land currently owned or occupied by the Ministry of </a:t>
            </a:r>
            <a:r>
              <a:rPr lang="en-US" kern="1200" baseline="0" dirty="0" err="1" smtClean="0">
                <a:solidFill>
                  <a:schemeClr val="tx1"/>
                </a:solidFill>
                <a:latin typeface="Times New Roman" charset="0"/>
                <a:ea typeface="+mn-ea"/>
                <a:cs typeface="+mn-cs"/>
              </a:rPr>
              <a:t>Defence</a:t>
            </a:r>
            <a:r>
              <a:rPr lang="en-US" kern="1200" baseline="0" dirty="0" smtClean="0">
                <a:solidFill>
                  <a:schemeClr val="tx1"/>
                </a:solidFill>
                <a:latin typeface="Times New Roman" charset="0"/>
                <a:ea typeface="+mn-ea"/>
                <a:cs typeface="+mn-cs"/>
              </a:rPr>
              <a:t>, etc.</a:t>
            </a:r>
          </a:p>
          <a:p>
            <a:r>
              <a:rPr lang="en-US" kern="1200" baseline="0" dirty="0" smtClean="0">
                <a:solidFill>
                  <a:schemeClr val="tx1"/>
                </a:solidFill>
                <a:latin typeface="Times New Roman" charset="0"/>
                <a:ea typeface="+mn-ea"/>
                <a:cs typeface="+mn-cs"/>
              </a:rPr>
              <a:t>• chemical weapons or biological agents manufacture, processing or disposal.</a:t>
            </a:r>
          </a:p>
          <a:p>
            <a:r>
              <a:rPr lang="en-US" kern="1200" baseline="0" dirty="0" smtClean="0">
                <a:solidFill>
                  <a:schemeClr val="tx1"/>
                </a:solidFill>
                <a:latin typeface="Times New Roman" charset="0"/>
                <a:ea typeface="+mn-ea"/>
                <a:cs typeface="+mn-cs"/>
              </a:rPr>
              <a:t>4 Radioactivity</a:t>
            </a:r>
          </a:p>
          <a:p>
            <a:r>
              <a:rPr lang="en-US" kern="1200" baseline="0" dirty="0" smtClean="0">
                <a:solidFill>
                  <a:schemeClr val="tx1"/>
                </a:solidFill>
                <a:latin typeface="Times New Roman" charset="0"/>
                <a:ea typeface="+mn-ea"/>
                <a:cs typeface="+mn-cs"/>
              </a:rPr>
              <a:t>• land affected by radioactivity from any substances.</a:t>
            </a:r>
            <a:endParaRPr lang="en-US"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43FC4ED-A3AB-4431-A065-EF7531ADF8B2}" type="slidenum">
              <a:rPr lang="en-GB"/>
              <a:pPr/>
              <a:t>11</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GB" sz="1800"/>
              <a:t>The Act seeks to employ the Polluter Pays principle, hence a crucial question will be how to ensure those responsible for the contamination of the land pay for the required remediation. A hierarchy of responsibility for payment exists…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7312E0-4426-4308-931C-735D5CD0FA69}" type="slidenum">
              <a:rPr lang="en-GB"/>
              <a:pPr/>
              <a:t>12</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sz="1800" dirty="0"/>
              <a:t>The challenge here might relate to the identification of a Class A Person. If such a person cannot be found then the responsibility will fall onto the owner or occupier of the land, unless the problem is one of water pollution.</a:t>
            </a:r>
          </a:p>
          <a:p>
            <a:r>
              <a:rPr lang="en-GB" sz="1800" dirty="0"/>
              <a:t>The owner / occupier of the land is classed as a Class B Person.</a:t>
            </a:r>
          </a:p>
          <a:p>
            <a:r>
              <a:rPr lang="en-GB" sz="1800" dirty="0"/>
              <a:t>If however, no Class A or Class B person can be identified or if no agreement can be reached between two or more appropriate persons, then the matter may have to be settled via litigation or fall on the LA to enforce remediation.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037B4C-7ADE-4A7E-B608-F6D40ED9D52A}" type="slidenum">
              <a:rPr lang="en-GB"/>
              <a:pPr/>
              <a:t>14</a:t>
            </a:fld>
            <a:endParaRPr lang="en-GB" dirty="0"/>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dirty="0"/>
              <a:t>Health and safety impacts on staff and the surrounding community.</a:t>
            </a:r>
          </a:p>
          <a:p>
            <a:r>
              <a:rPr lang="en-GB" dirty="0"/>
              <a:t>Liability for the cost of disposal or remediation of contamination (depending on contract conditions).</a:t>
            </a:r>
          </a:p>
          <a:p>
            <a:r>
              <a:rPr lang="en-GB" dirty="0"/>
              <a:t>Liability for costs arising from unexpected spreading or making existing contamination worse.</a:t>
            </a:r>
          </a:p>
          <a:p>
            <a:r>
              <a:rPr lang="en-GB" dirty="0"/>
              <a:t>Delays to the programme through unexpected or accidental contamination.</a:t>
            </a:r>
          </a:p>
          <a:p>
            <a:r>
              <a:rPr lang="en-GB" dirty="0"/>
              <a:t>Pollution of groundwater and surface water courses.</a:t>
            </a:r>
          </a:p>
          <a:p>
            <a:r>
              <a:rPr lang="en-GB" dirty="0"/>
              <a:t>Pollution of surrounding land.</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2DAC33-AC35-4186-AB50-09914497E448}" type="slidenum">
              <a:rPr lang="en-GB"/>
              <a:pPr/>
              <a:t>15</a:t>
            </a:fld>
            <a:endParaRPr lang="en-GB" dirty="0"/>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xfrm>
            <a:off x="906357" y="4715153"/>
            <a:ext cx="5438140" cy="4466987"/>
          </a:xfrm>
        </p:spPr>
        <p:txBody>
          <a:bodyPr/>
          <a:lstStyle/>
          <a:p>
            <a:r>
              <a:rPr lang="en-GB" sz="1800" dirty="0"/>
              <a:t>Initially the client has the responsibility for carrying out a site investigation. However, potential contractors will be advised to include in their pre-tendering procedure a detailed examination of the site prior to submission of the tender.</a:t>
            </a:r>
          </a:p>
          <a:p>
            <a:r>
              <a:rPr lang="en-GB" sz="1800" dirty="0"/>
              <a:t>In many instances such site surveys are carried out by people with little or no experience of detailed site analysis and without wide experience of the potential risks and safety measures needed on contaminated sites.</a:t>
            </a:r>
          </a:p>
          <a:p>
            <a:r>
              <a:rPr lang="en-GB" sz="1800" dirty="0"/>
              <a:t>Firstly if the site is suspected of being contaminated, or if the site history is unknown, it is strongly recommended that a contaminated land investigation is carried out by a specialist contractor prior to the geotechnical or hydrological studies or other surveys, so that the health and safety of the investigation or survey staff can be properly assured.</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F54E49-E74A-4BD0-B285-EDE26E1783E1}" type="slidenum">
              <a:rPr lang="en-GB"/>
              <a:pPr/>
              <a:t>17</a:t>
            </a:fld>
            <a:endParaRPr lang="en-GB" dirty="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GB" sz="1800" dirty="0"/>
              <a:t>CIRIA 1995 SP103 remedial treatment for contaminated land</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F28000-F8C6-4185-8D49-EF1AEC25E2AD}" type="slidenum">
              <a:rPr lang="en-GB"/>
              <a:pPr/>
              <a:t>18</a:t>
            </a:fld>
            <a:endParaRPr lang="en-GB" dirty="0"/>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sz="1800" dirty="0"/>
              <a:t>Monitoring and maintenance involves both on and off site as necessary.</a:t>
            </a:r>
          </a:p>
          <a:p>
            <a:r>
              <a:rPr lang="en-GB" sz="1800" dirty="0"/>
              <a:t>Formulate safe site working practices and ensure effective protection of the environment during remedial works, and identify and plan for immediate human and environmental protection and emergency response.</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835CBC-EB74-4968-8792-54CE2EF6759F}" type="slidenum">
              <a:rPr lang="en-GB"/>
              <a:pPr/>
              <a:t>19</a:t>
            </a:fld>
            <a:endParaRPr lang="en-GB" dirty="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sz="1800" dirty="0"/>
              <a:t>Documentation to determine:</a:t>
            </a:r>
          </a:p>
          <a:p>
            <a:r>
              <a:rPr lang="en-GB" sz="1800" dirty="0"/>
              <a:t>History of the site – details of owners / users / occupiers as far back as possible.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46D7D2-6769-4D11-A6DE-AD490E25B482}" type="slidenum">
              <a:rPr lang="en-GB"/>
              <a:pPr/>
              <a:t>20</a:t>
            </a:fld>
            <a:endParaRPr lang="en-GB" dirty="0"/>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dirty="0"/>
              <a:t>What were the processes and where were they located?</a:t>
            </a:r>
          </a:p>
          <a:p>
            <a:r>
              <a:rPr lang="en-GB" sz="1800" dirty="0"/>
              <a:t>What raw materials were used in the manufacturing process?</a:t>
            </a:r>
          </a:p>
          <a:p>
            <a:r>
              <a:rPr lang="en-GB" sz="1800" dirty="0"/>
              <a:t>And what product/s was/were produced?</a:t>
            </a:r>
          </a:p>
          <a:p>
            <a:r>
              <a:rPr lang="en-GB" sz="1800" dirty="0"/>
              <a:t>How was the waste treated, what residues were left?</a:t>
            </a:r>
          </a:p>
          <a:p>
            <a:r>
              <a:rPr lang="en-GB" sz="1800" dirty="0"/>
              <a:t>And how were wastes disposed?</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256337-B64E-410E-90B2-634F61E3EE4C}" type="slidenum">
              <a:rPr lang="en-GB"/>
              <a:pPr/>
              <a:t>21</a:t>
            </a:fld>
            <a:endParaRPr lang="en-GB" dirty="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dirty="0"/>
              <a:t>Contaminants can remain active indefinitely, some found in the South Wales area are know to have been produced as far back as the Industrial Revolution.</a:t>
            </a:r>
          </a:p>
          <a:p>
            <a:r>
              <a:rPr lang="en-GB" sz="1800" dirty="0"/>
              <a:t>Waste disposal areas – tips, abandoned pits and quarries with or without standing water.</a:t>
            </a:r>
          </a:p>
          <a:p>
            <a:r>
              <a:rPr lang="en-GB" sz="1800" dirty="0"/>
              <a:t>Mining history</a:t>
            </a:r>
          </a:p>
          <a:p>
            <a:r>
              <a:rPr lang="en-GB" sz="1800" dirty="0"/>
              <a:t>Previous survey data – borehole / trial pit logs, sample analysis results.</a:t>
            </a:r>
          </a:p>
          <a:p>
            <a:r>
              <a:rPr lang="en-GB" sz="1800" dirty="0"/>
              <a:t>Accuracy of information – geology and hydrogeology including groundwater and surface water.</a:t>
            </a:r>
          </a:p>
          <a:p>
            <a:r>
              <a:rPr lang="en-GB" sz="1800" dirty="0"/>
              <a:t>Populations at risk – proximity of nearby populated areas.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6022C8-7E67-48EA-B9E1-98A56D93824D}" type="slidenum">
              <a:rPr lang="en-GB"/>
              <a:pPr/>
              <a:t>24</a:t>
            </a:fld>
            <a:endParaRPr lang="en-GB" dirty="0"/>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endParaRPr lang="en-US" sz="1800"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C765B5-CB01-4CCA-9AC4-8B9E552E9DDA}" type="slidenum">
              <a:rPr lang="en-GB"/>
              <a:pPr/>
              <a:t>25</a:t>
            </a:fld>
            <a:endParaRPr lang="en-GB" dirty="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GB" sz="1800" dirty="0"/>
              <a:t>Below ground works poses many challenges – for example, where impermeable ground is penetrated and therefore creates a pathway to an aquifer below.</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DE3DBA-76D7-4537-B750-71238E352FA4}" type="slidenum">
              <a:rPr lang="en-GB"/>
              <a:pPr/>
              <a:t>26</a:t>
            </a:fld>
            <a:endParaRPr lang="en-GB" dirty="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GB" sz="1800" dirty="0"/>
              <a:t>Windblown contaminated dust arising from loading of lorries and transportation.</a:t>
            </a:r>
          </a:p>
          <a:p>
            <a:r>
              <a:rPr lang="en-GB" sz="1800" dirty="0"/>
              <a:t>Stockpiling contaminated soil on clean ground in the course of the works on site.</a:t>
            </a:r>
          </a:p>
          <a:p>
            <a:r>
              <a:rPr lang="en-GB" sz="1800" dirty="0"/>
              <a:t>Stockpiling materials containing contaminants that are liable to leach out.</a:t>
            </a:r>
          </a:p>
          <a:p>
            <a:r>
              <a:rPr lang="en-GB" sz="1800" dirty="0"/>
              <a:t>Spillages of contaminants such as oil onto the soil during construction.</a:t>
            </a:r>
          </a:p>
          <a:p>
            <a:r>
              <a:rPr lang="en-GB" sz="1800" dirty="0"/>
              <a:t>Dewatering that draws in contaminated groundwater from adjacent sites.</a:t>
            </a:r>
          </a:p>
          <a:p>
            <a:r>
              <a:rPr lang="en-GB" sz="1800" dirty="0"/>
              <a:t>Discharge of contaminated dewatering into nearby watercourses.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0C4583-6846-439B-B45D-9107ABF92712}" type="slidenum">
              <a:rPr lang="en-GB"/>
              <a:pPr/>
              <a:t>27</a:t>
            </a:fld>
            <a:endParaRPr lang="en-GB" dirty="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r>
              <a:rPr lang="en-GB" sz="1800" dirty="0"/>
              <a:t>The contractor is responsible to ensure health and safety on site. Appropriate working methods to deal with expected contamination will already have been prepared. For example, an adequate risk assessment will form part of the contract conditions. But what about unexpected contamination?</a:t>
            </a:r>
          </a:p>
          <a:p>
            <a:r>
              <a:rPr lang="en-GB" sz="1800" dirty="0"/>
              <a:t>The following checklist will help…</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C2315D-2419-4C58-85EC-373A3B160CB5}" type="slidenum">
              <a:rPr lang="en-GB"/>
              <a:pPr/>
              <a:t>28</a:t>
            </a:fld>
            <a:endParaRPr lang="en-GB"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xfrm>
            <a:off x="302119" y="4384265"/>
            <a:ext cx="6193437" cy="4797875"/>
          </a:xfrm>
        </p:spPr>
        <p:txBody>
          <a:bodyPr/>
          <a:lstStyle/>
          <a:p>
            <a:r>
              <a:rPr lang="en-GB" sz="1800" dirty="0"/>
              <a:t>During boring, digging, excavating and similar operations, observe the uncovered ground and watch out for visual signs of contamination. The release of noxious fumes – petrol, oils, solvents, chemical residues) and smells may also indicate contamination (</a:t>
            </a:r>
            <a:r>
              <a:rPr lang="en-GB" sz="1800" dirty="0" err="1"/>
              <a:t>eg</a:t>
            </a:r>
            <a:r>
              <a:rPr lang="en-GB" sz="1800"/>
              <a:t> a smell of bad eggs may mean that hydrogen sulphide contamination is present.</a:t>
            </a:r>
          </a:p>
          <a:p>
            <a:r>
              <a:rPr lang="en-GB" sz="1800"/>
              <a:t>Discoloured soil – chemical residues.</a:t>
            </a:r>
          </a:p>
          <a:p>
            <a:r>
              <a:rPr lang="en-GB" sz="1800"/>
              <a:t>Fibrous texture – asbestos.</a:t>
            </a:r>
          </a:p>
          <a:p>
            <a:r>
              <a:rPr lang="en-GB" sz="1800"/>
              <a:t>Foreign objects – chemical / oil containers.</a:t>
            </a:r>
          </a:p>
          <a:p>
            <a:r>
              <a:rPr lang="en-GB" sz="1800"/>
              <a:t>Underground structures – basements etc.</a:t>
            </a:r>
          </a:p>
          <a:p>
            <a:r>
              <a:rPr lang="en-GB" sz="1800"/>
              <a:t>Old landfills!</a:t>
            </a:r>
          </a:p>
          <a:p>
            <a:r>
              <a:rPr lang="en-GB" sz="1800"/>
              <a:t>Made ground – artificial ground where ground level is raised by human activities and not due to natural cause.</a:t>
            </a:r>
          </a:p>
          <a:p>
            <a:r>
              <a:rPr lang="en-GB" sz="1800"/>
              <a:t>Old drain runs – contamination within buildings, tanks, flues etc.</a:t>
            </a:r>
          </a:p>
          <a:p>
            <a:r>
              <a:rPr lang="en-GB" sz="1800"/>
              <a:t>Topsoil adjacent to motorways can be contaminated by traffic emissions.</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B33B77-E64F-4869-96AB-7CBAC478061D}" type="slidenum">
              <a:rPr lang="en-GB"/>
              <a:pPr/>
              <a:t>29</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sz="1800"/>
              <a:t>Covering up contamination does not get rid it!</a:t>
            </a:r>
          </a:p>
          <a:p>
            <a:r>
              <a:rPr lang="en-GB" sz="1800"/>
              <a:t>Environment Agency!</a:t>
            </a:r>
          </a:p>
          <a:p>
            <a:r>
              <a:rPr lang="en-GB" sz="1800"/>
              <a:t>If asbestos is uncovered re-cover it temporarily to prevent  its release to the atmosphere.</a:t>
            </a:r>
          </a:p>
          <a:p>
            <a:r>
              <a:rPr lang="en-GB" sz="1800"/>
              <a:t>If there is a risk of spreading contaminated dust, temporarily cover the source or dampen it down.</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5565" y="4677567"/>
            <a:ext cx="6143668" cy="4466987"/>
          </a:xfrm>
        </p:spPr>
        <p:txBody>
          <a:bodyPr>
            <a:noAutofit/>
          </a:bodyPr>
          <a:lstStyle/>
          <a:p>
            <a:r>
              <a:rPr lang="en-US" sz="1800" kern="1200" baseline="0" dirty="0" smtClean="0">
                <a:solidFill>
                  <a:schemeClr val="tx1"/>
                </a:solidFill>
                <a:latin typeface="Times New Roman" charset="0"/>
                <a:ea typeface="+mn-ea"/>
                <a:cs typeface="+mn-cs"/>
              </a:rPr>
              <a:t>government objective that 60 per cent of new housing constructed should be on </a:t>
            </a:r>
            <a:r>
              <a:rPr lang="en-US" sz="1800" kern="1200" baseline="0" dirty="0" err="1" smtClean="0">
                <a:solidFill>
                  <a:schemeClr val="tx1"/>
                </a:solidFill>
                <a:latin typeface="Times New Roman" charset="0"/>
                <a:ea typeface="+mn-ea"/>
                <a:cs typeface="+mn-cs"/>
              </a:rPr>
              <a:t>brownfield</a:t>
            </a:r>
            <a:r>
              <a:rPr lang="en-US" sz="1800" kern="1200" baseline="0" dirty="0" smtClean="0">
                <a:solidFill>
                  <a:schemeClr val="tx1"/>
                </a:solidFill>
                <a:latin typeface="Times New Roman" charset="0"/>
                <a:ea typeface="+mn-ea"/>
                <a:cs typeface="+mn-cs"/>
              </a:rPr>
              <a:t> land</a:t>
            </a:r>
          </a:p>
          <a:p>
            <a:r>
              <a:rPr lang="en-US" sz="1800" kern="1200" baseline="0" dirty="0" smtClean="0">
                <a:solidFill>
                  <a:schemeClr val="tx1"/>
                </a:solidFill>
                <a:latin typeface="Times New Roman" charset="0"/>
                <a:ea typeface="+mn-ea"/>
                <a:cs typeface="+mn-cs"/>
              </a:rPr>
              <a:t> planning guidance dictates that as part of the planning process, investigation should be made and remediation carried out for any new development</a:t>
            </a:r>
          </a:p>
          <a:p>
            <a:r>
              <a:rPr lang="en-US" sz="1800" kern="1200" baseline="0" dirty="0" smtClean="0">
                <a:solidFill>
                  <a:schemeClr val="tx1"/>
                </a:solidFill>
                <a:latin typeface="Times New Roman" charset="0"/>
                <a:ea typeface="+mn-ea"/>
                <a:cs typeface="+mn-cs"/>
              </a:rPr>
              <a:t> Building Control Regulations, Part C requires an assurance that construction is not being conducted on contaminated land</a:t>
            </a:r>
          </a:p>
          <a:p>
            <a:r>
              <a:rPr lang="en-US" sz="1800" kern="1200" baseline="0" dirty="0" smtClean="0">
                <a:solidFill>
                  <a:schemeClr val="tx1"/>
                </a:solidFill>
                <a:latin typeface="Times New Roman" charset="0"/>
                <a:ea typeface="+mn-ea"/>
                <a:cs typeface="+mn-cs"/>
              </a:rPr>
              <a:t> landfill tax and waste regulations make it increasingly more expensive to dispose of contaminated land to landfill</a:t>
            </a:r>
          </a:p>
          <a:p>
            <a:r>
              <a:rPr lang="en-US" sz="1800" kern="1200" baseline="0" dirty="0" smtClean="0">
                <a:solidFill>
                  <a:schemeClr val="tx1"/>
                </a:solidFill>
                <a:latin typeface="Times New Roman" charset="0"/>
                <a:ea typeface="+mn-ea"/>
                <a:cs typeface="+mn-cs"/>
              </a:rPr>
              <a:t> implications of EU landfill directive</a:t>
            </a:r>
          </a:p>
          <a:p>
            <a:r>
              <a:rPr lang="en-US" sz="1800" kern="1200" baseline="0" dirty="0" err="1" smtClean="0">
                <a:solidFill>
                  <a:schemeClr val="tx1"/>
                </a:solidFill>
                <a:latin typeface="Times New Roman" charset="0"/>
                <a:ea typeface="+mn-ea"/>
                <a:cs typeface="+mn-cs"/>
              </a:rPr>
              <a:t>ltransfer</a:t>
            </a:r>
            <a:r>
              <a:rPr lang="en-US" sz="1800" kern="1200" baseline="0" dirty="0" smtClean="0">
                <a:solidFill>
                  <a:schemeClr val="tx1"/>
                </a:solidFill>
                <a:latin typeface="Times New Roman" charset="0"/>
                <a:ea typeface="+mn-ea"/>
                <a:cs typeface="+mn-cs"/>
              </a:rPr>
              <a:t> of land ownership</a:t>
            </a:r>
          </a:p>
          <a:p>
            <a:r>
              <a:rPr lang="en-US" sz="1800" kern="1200" baseline="0" dirty="0" smtClean="0">
                <a:solidFill>
                  <a:schemeClr val="tx1"/>
                </a:solidFill>
                <a:latin typeface="Times New Roman" charset="0"/>
                <a:ea typeface="+mn-ea"/>
                <a:cs typeface="+mn-cs"/>
              </a:rPr>
              <a:t>lease surrender</a:t>
            </a:r>
          </a:p>
          <a:p>
            <a:r>
              <a:rPr lang="en-US" sz="1800" kern="1200" baseline="0" dirty="0" smtClean="0">
                <a:solidFill>
                  <a:schemeClr val="tx1"/>
                </a:solidFill>
                <a:latin typeface="Times New Roman" charset="0"/>
                <a:ea typeface="+mn-ea"/>
                <a:cs typeface="+mn-cs"/>
              </a:rPr>
              <a:t> corporate environmental responsibility.</a:t>
            </a:r>
            <a:endParaRPr lang="en-US" sz="1800"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31</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D04C1F-3BA2-4E68-BC02-A2E79B212FE1}" type="slidenum">
              <a:rPr lang="en-GB"/>
              <a:pPr/>
              <a:t>32</a:t>
            </a:fld>
            <a:endParaRPr lang="en-GB"/>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xfrm>
            <a:off x="327003" y="4248939"/>
            <a:ext cx="6143668" cy="4933201"/>
          </a:xfrm>
        </p:spPr>
        <p:txBody>
          <a:bodyPr/>
          <a:lstStyle/>
          <a:p>
            <a:endParaRPr lang="en-GB" sz="1200" kern="1200" baseline="0" dirty="0" smtClean="0">
              <a:solidFill>
                <a:schemeClr val="tx1"/>
              </a:solidFill>
              <a:latin typeface="Times New Roman" charset="0"/>
              <a:ea typeface="+mn-ea"/>
              <a:cs typeface="+mn-cs"/>
            </a:endParaRPr>
          </a:p>
          <a:p>
            <a:r>
              <a:rPr lang="en-GB" sz="1800" kern="1200" baseline="0" dirty="0" smtClean="0">
                <a:solidFill>
                  <a:schemeClr val="tx1"/>
                </a:solidFill>
                <a:latin typeface="Times New Roman" charset="0"/>
                <a:ea typeface="+mn-ea"/>
                <a:cs typeface="+mn-cs"/>
              </a:rPr>
              <a:t>For the purposes of this Guidance, "risk" means the combination of: (a) the likelihood that significant harm, or significant pollution of water, will occur as a result of substances in, on or under the land; and (b) the magnitude and seriousness of the harm or pollution if it did occur. </a:t>
            </a:r>
          </a:p>
          <a:p>
            <a:endParaRPr lang="en-GB" sz="1800" kern="1200" baseline="0" dirty="0" smtClean="0">
              <a:solidFill>
                <a:schemeClr val="tx1"/>
              </a:solidFill>
              <a:latin typeface="Times New Roman" charset="0"/>
              <a:ea typeface="+mn-ea"/>
              <a:cs typeface="+mn-cs"/>
            </a:endParaRPr>
          </a:p>
          <a:p>
            <a:r>
              <a:rPr lang="en-GB" sz="1800" kern="1200" baseline="0" dirty="0" smtClean="0">
                <a:solidFill>
                  <a:schemeClr val="tx1"/>
                </a:solidFill>
                <a:latin typeface="Times New Roman" charset="0"/>
                <a:ea typeface="+mn-ea"/>
                <a:cs typeface="+mn-cs"/>
              </a:rPr>
              <a:t>This Guidance does not seek to prescribe the risk assessment process, although some basic principles and concepts are set out below. Local authorities should have regard to good practice and they should ensure they undertake risk assessment in a way which delivers the results needed to make robust decisions in line with this Guidance and Part 2A. </a:t>
            </a:r>
          </a:p>
          <a:p>
            <a:endParaRPr lang="en-GB" sz="1800" kern="1200" baseline="0" dirty="0" smtClean="0">
              <a:solidFill>
                <a:schemeClr val="tx1"/>
              </a:solidFill>
              <a:latin typeface="Times New Roman" charset="0"/>
              <a:ea typeface="+mn-ea"/>
              <a:cs typeface="+mn-cs"/>
            </a:endParaRPr>
          </a:p>
          <a:p>
            <a:r>
              <a:rPr lang="en-GB" sz="1800" kern="1200" baseline="0" dirty="0" smtClean="0">
                <a:solidFill>
                  <a:schemeClr val="tx1"/>
                </a:solidFill>
                <a:latin typeface="Times New Roman" charset="0"/>
                <a:ea typeface="+mn-ea"/>
                <a:cs typeface="+mn-cs"/>
              </a:rPr>
              <a:t>Risk assessments should be based on information which is: (a) scientifically-based; (b) authoritative; (c) relevant to the assessment of risks arising from the presence of contaminants in soil; and (d) appropriate to inform regulatory decisions in accordance with Part 2A and this Guidance. </a:t>
            </a:r>
          </a:p>
          <a:p>
            <a:endParaRPr lang="en-US" sz="1600"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8507" y="176973"/>
            <a:ext cx="4962525" cy="3722687"/>
          </a:xfrm>
        </p:spPr>
      </p:sp>
      <p:sp>
        <p:nvSpPr>
          <p:cNvPr id="3" name="Notes Placeholder 2"/>
          <p:cNvSpPr>
            <a:spLocks noGrp="1"/>
          </p:cNvSpPr>
          <p:nvPr>
            <p:ph type="body" idx="1"/>
          </p:nvPr>
        </p:nvSpPr>
        <p:spPr>
          <a:xfrm>
            <a:off x="0" y="3963187"/>
            <a:ext cx="6542109" cy="4466987"/>
          </a:xfrm>
        </p:spPr>
        <p:txBody>
          <a:bodyPr>
            <a:noAutofit/>
          </a:bodyPr>
          <a:lstStyle/>
          <a:p>
            <a:r>
              <a:rPr lang="en-US" sz="1600" b="1" i="1" kern="1200" baseline="0" dirty="0" smtClean="0">
                <a:solidFill>
                  <a:schemeClr val="tx1"/>
                </a:solidFill>
                <a:latin typeface="Times New Roman" charset="0"/>
                <a:ea typeface="+mn-ea"/>
                <a:cs typeface="+mn-cs"/>
              </a:rPr>
              <a:t>1.Source reduction.</a:t>
            </a:r>
            <a:r>
              <a:rPr lang="en-US" sz="1600" i="1" kern="1200" baseline="0" dirty="0" smtClean="0">
                <a:solidFill>
                  <a:schemeClr val="tx1"/>
                </a:solidFill>
                <a:latin typeface="Times New Roman" charset="0"/>
                <a:ea typeface="+mn-ea"/>
                <a:cs typeface="+mn-cs"/>
              </a:rPr>
              <a:t> Remediation at the source, such as, excavation and disposal of </a:t>
            </a:r>
            <a:r>
              <a:rPr lang="en-US" sz="1600" kern="1200" baseline="0" dirty="0" smtClean="0">
                <a:solidFill>
                  <a:schemeClr val="tx1"/>
                </a:solidFill>
                <a:latin typeface="Times New Roman" charset="0"/>
                <a:ea typeface="+mn-ea"/>
                <a:cs typeface="+mn-cs"/>
              </a:rPr>
              <a:t>contaminated soils or </a:t>
            </a:r>
            <a:r>
              <a:rPr lang="en-US" sz="1600" i="1" kern="1200" baseline="0" dirty="0" smtClean="0">
                <a:solidFill>
                  <a:schemeClr val="tx1"/>
                </a:solidFill>
                <a:latin typeface="Times New Roman" charset="0"/>
                <a:ea typeface="+mn-ea"/>
                <a:cs typeface="+mn-cs"/>
              </a:rPr>
              <a:t>in-situ soil </a:t>
            </a:r>
            <a:r>
              <a:rPr lang="en-US" sz="1600" i="1" kern="1200" baseline="0" dirty="0" err="1" smtClean="0">
                <a:solidFill>
                  <a:schemeClr val="tx1"/>
                </a:solidFill>
                <a:latin typeface="Times New Roman" charset="0"/>
                <a:ea typeface="+mn-ea"/>
                <a:cs typeface="+mn-cs"/>
              </a:rPr>
              <a:t>vapour</a:t>
            </a:r>
            <a:r>
              <a:rPr lang="en-US" sz="1600" i="1" kern="1200" baseline="0" dirty="0" smtClean="0">
                <a:solidFill>
                  <a:schemeClr val="tx1"/>
                </a:solidFill>
                <a:latin typeface="Times New Roman" charset="0"/>
                <a:ea typeface="+mn-ea"/>
                <a:cs typeface="+mn-cs"/>
              </a:rPr>
              <a:t> extraction of contaminated ground and </a:t>
            </a:r>
            <a:r>
              <a:rPr lang="en-US" sz="1600" kern="1200" baseline="0" dirty="0" smtClean="0">
                <a:solidFill>
                  <a:schemeClr val="tx1"/>
                </a:solidFill>
                <a:latin typeface="Times New Roman" charset="0"/>
                <a:ea typeface="+mn-ea"/>
                <a:cs typeface="+mn-cs"/>
              </a:rPr>
              <a:t>groundwater.</a:t>
            </a:r>
          </a:p>
          <a:p>
            <a:r>
              <a:rPr lang="en-US" sz="1600" b="1" kern="1200" baseline="0" dirty="0" smtClean="0">
                <a:solidFill>
                  <a:schemeClr val="tx1"/>
                </a:solidFill>
                <a:latin typeface="Times New Roman" charset="0"/>
                <a:ea typeface="+mn-ea"/>
                <a:cs typeface="+mn-cs"/>
              </a:rPr>
              <a:t>2 </a:t>
            </a:r>
            <a:r>
              <a:rPr lang="en-US" sz="1600" b="1" i="1" kern="1200" baseline="0" dirty="0" smtClean="0">
                <a:solidFill>
                  <a:schemeClr val="tx1"/>
                </a:solidFill>
                <a:latin typeface="Times New Roman" charset="0"/>
                <a:ea typeface="+mn-ea"/>
                <a:cs typeface="+mn-cs"/>
              </a:rPr>
              <a:t>Pathway modification. Reducing the ability of the contamination to migrate from the </a:t>
            </a:r>
            <a:r>
              <a:rPr lang="en-US" sz="1600" kern="1200" baseline="0" dirty="0" smtClean="0">
                <a:solidFill>
                  <a:schemeClr val="tx1"/>
                </a:solidFill>
                <a:latin typeface="Times New Roman" charset="0"/>
                <a:ea typeface="+mn-ea"/>
                <a:cs typeface="+mn-cs"/>
              </a:rPr>
              <a:t>ground to potential receptors, such as cover systems to prevent physical contact between gardeners and contaminated ground, and cut-off walls to prevent migration of contamination in groundwater.</a:t>
            </a:r>
          </a:p>
          <a:p>
            <a:r>
              <a:rPr lang="en-US" sz="1600" b="1" kern="1200" baseline="0" dirty="0" smtClean="0">
                <a:solidFill>
                  <a:schemeClr val="tx1"/>
                </a:solidFill>
                <a:latin typeface="Times New Roman" charset="0"/>
                <a:ea typeface="+mn-ea"/>
                <a:cs typeface="+mn-cs"/>
              </a:rPr>
              <a:t>3 </a:t>
            </a:r>
            <a:r>
              <a:rPr lang="en-US" sz="1600" b="1" i="1" kern="1200" baseline="0" dirty="0" smtClean="0">
                <a:solidFill>
                  <a:schemeClr val="tx1"/>
                </a:solidFill>
                <a:latin typeface="Times New Roman" charset="0"/>
                <a:ea typeface="+mn-ea"/>
                <a:cs typeface="+mn-cs"/>
              </a:rPr>
              <a:t>Receptor control. Changing the </a:t>
            </a:r>
            <a:r>
              <a:rPr lang="en-US" sz="1600" b="1" i="1" kern="1200" baseline="0" dirty="0" err="1" smtClean="0">
                <a:solidFill>
                  <a:schemeClr val="tx1"/>
                </a:solidFill>
                <a:latin typeface="Times New Roman" charset="0"/>
                <a:ea typeface="+mn-ea"/>
                <a:cs typeface="+mn-cs"/>
              </a:rPr>
              <a:t>behaviour</a:t>
            </a:r>
            <a:r>
              <a:rPr lang="en-US" sz="1600" b="1" i="1" kern="1200" baseline="0" dirty="0" smtClean="0">
                <a:solidFill>
                  <a:schemeClr val="tx1"/>
                </a:solidFill>
                <a:latin typeface="Times New Roman" charset="0"/>
                <a:ea typeface="+mn-ea"/>
                <a:cs typeface="+mn-cs"/>
              </a:rPr>
              <a:t> or location of receptors in order to reduce </a:t>
            </a:r>
            <a:r>
              <a:rPr lang="en-US" sz="1600" kern="1200" baseline="0" dirty="0" smtClean="0">
                <a:solidFill>
                  <a:schemeClr val="tx1"/>
                </a:solidFill>
                <a:latin typeface="Times New Roman" charset="0"/>
                <a:ea typeface="+mn-ea"/>
                <a:cs typeface="+mn-cs"/>
              </a:rPr>
              <a:t>their potential for exposure to ground contamination, such as changing the </a:t>
            </a:r>
            <a:r>
              <a:rPr lang="en-US" sz="1600" kern="1200" baseline="0" dirty="0" smtClean="0">
                <a:solidFill>
                  <a:schemeClr val="tx1"/>
                </a:solidFill>
                <a:latin typeface="Times New Roman" charset="0"/>
                <a:ea typeface="+mn-ea"/>
                <a:cs typeface="+mn-cs"/>
              </a:rPr>
              <a:t>land use </a:t>
            </a:r>
            <a:r>
              <a:rPr lang="en-US" sz="1600" kern="1200" baseline="0" dirty="0" smtClean="0">
                <a:solidFill>
                  <a:schemeClr val="tx1"/>
                </a:solidFill>
                <a:latin typeface="Times New Roman" charset="0"/>
                <a:ea typeface="+mn-ea"/>
                <a:cs typeface="+mn-cs"/>
              </a:rPr>
              <a:t>or layout of a site</a:t>
            </a:r>
            <a:r>
              <a:rPr lang="en-US" sz="1600" kern="1200" baseline="0" dirty="0" smtClean="0">
                <a:solidFill>
                  <a:schemeClr val="tx1"/>
                </a:solidFill>
                <a:latin typeface="Times New Roman" charset="0"/>
                <a:ea typeface="+mn-ea"/>
                <a:cs typeface="+mn-cs"/>
              </a:rPr>
              <a:t>.</a:t>
            </a:r>
          </a:p>
          <a:p>
            <a:r>
              <a:rPr lang="en-GB" sz="1400" dirty="0" smtClean="0"/>
              <a:t>In </a:t>
            </a:r>
            <a:r>
              <a:rPr lang="en-GB" sz="1400" dirty="0" smtClean="0"/>
              <a:t>order for a risk to exist (in a way that is relevant to the Part 2A regime) there needs to be one or more contaminant-pathway-receptor “pollutant linkage(s)” by which a relevant receptor might be affected by the substances in question. In other words, for a risk to exist there must be contaminants present in, on or under the ground in a form and quantity that poses a hazard, and one or more means by which they might harm people, the environment, or property; or pollute controlled waters. For the purposes of this Guidance: </a:t>
            </a:r>
          </a:p>
          <a:p>
            <a:r>
              <a:rPr lang="en-GB" sz="1400" dirty="0" smtClean="0"/>
              <a:t>(a) A contaminant is a substance which is in, on or under the land and which has the potential to cause harm to a relevant receptor, or to cause pollution of controlled waters. </a:t>
            </a:r>
          </a:p>
          <a:p>
            <a:r>
              <a:rPr lang="en-GB" sz="1400" dirty="0" smtClean="0"/>
              <a:t>(b) A receptor is something that could be adversely affected by a contaminant, for example a person, an organism, an ecosystem, a piece of property, or a water body. The various types of receptors that are relevant under the Part 2A regime are explained in later sections. </a:t>
            </a:r>
          </a:p>
          <a:p>
            <a:r>
              <a:rPr lang="en-GB" sz="1400" dirty="0" smtClean="0"/>
              <a:t>(c) A pathway is a means by which a receptor is or might be affected by a contaminant. </a:t>
            </a:r>
          </a:p>
          <a:p>
            <a:endParaRPr lang="en-US" sz="1600"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33</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dirty="0" smtClean="0">
                <a:solidFill>
                  <a:schemeClr val="tx1"/>
                </a:solidFill>
                <a:latin typeface="Times New Roman" charset="0"/>
                <a:ea typeface="+mn-ea"/>
                <a:cs typeface="+mn-cs"/>
              </a:rPr>
              <a:t>There are a number of different stakeholders who will be concerned with a site</a:t>
            </a:r>
          </a:p>
          <a:p>
            <a:r>
              <a:rPr lang="en-US" sz="1200" kern="1200" baseline="0" dirty="0" smtClean="0">
                <a:solidFill>
                  <a:schemeClr val="tx1"/>
                </a:solidFill>
                <a:latin typeface="Times New Roman" charset="0"/>
                <a:ea typeface="+mn-ea"/>
                <a:cs typeface="+mn-cs"/>
              </a:rPr>
              <a:t>remediation. These include the site owner or developer, regulators at local and national</a:t>
            </a:r>
          </a:p>
          <a:p>
            <a:r>
              <a:rPr lang="en-US" sz="1200" kern="1200" baseline="0" dirty="0" smtClean="0">
                <a:solidFill>
                  <a:schemeClr val="tx1"/>
                </a:solidFill>
                <a:latin typeface="Times New Roman" charset="0"/>
                <a:ea typeface="+mn-ea"/>
                <a:cs typeface="+mn-cs"/>
              </a:rPr>
              <a:t>level, special interest groups, nearby residents and financial institutions.</a:t>
            </a:r>
          </a:p>
          <a:p>
            <a:r>
              <a:rPr lang="en-US" sz="1200" kern="1200" baseline="0" dirty="0" smtClean="0">
                <a:solidFill>
                  <a:schemeClr val="tx1"/>
                </a:solidFill>
                <a:latin typeface="Times New Roman" charset="0"/>
                <a:ea typeface="+mn-ea"/>
                <a:cs typeface="+mn-cs"/>
              </a:rPr>
              <a:t>It is important to identify all of the stakeholders with an interest in the remediation, as</a:t>
            </a:r>
          </a:p>
          <a:p>
            <a:r>
              <a:rPr lang="en-US" sz="1200" kern="1200" baseline="0" dirty="0" smtClean="0">
                <a:solidFill>
                  <a:schemeClr val="tx1"/>
                </a:solidFill>
                <a:latin typeface="Times New Roman" charset="0"/>
                <a:ea typeface="+mn-ea"/>
                <a:cs typeface="+mn-cs"/>
              </a:rPr>
              <a:t>the stakeholder concerns can have an impact on the judged success of a remediation</a:t>
            </a:r>
          </a:p>
          <a:p>
            <a:r>
              <a:rPr lang="en-US" sz="1200" kern="1200" baseline="0" dirty="0" smtClean="0">
                <a:solidFill>
                  <a:schemeClr val="tx1"/>
                </a:solidFill>
                <a:latin typeface="Times New Roman" charset="0"/>
                <a:ea typeface="+mn-ea"/>
                <a:cs typeface="+mn-cs"/>
              </a:rPr>
              <a:t>project. It is also important to begin a dialogue with the stakeholders early in the process.</a:t>
            </a:r>
          </a:p>
          <a:p>
            <a:r>
              <a:rPr lang="en-US" sz="1200" kern="1200" baseline="0" dirty="0" smtClean="0">
                <a:solidFill>
                  <a:schemeClr val="tx1"/>
                </a:solidFill>
                <a:latin typeface="Times New Roman" charset="0"/>
                <a:ea typeface="+mn-ea"/>
                <a:cs typeface="+mn-cs"/>
              </a:rPr>
              <a:t>In this section you should discuss the roles of each of the stakeholders and ensure that</a:t>
            </a:r>
          </a:p>
          <a:p>
            <a:r>
              <a:rPr lang="en-US" sz="1200" kern="1200" baseline="0" dirty="0" smtClean="0">
                <a:solidFill>
                  <a:schemeClr val="tx1"/>
                </a:solidFill>
                <a:latin typeface="Times New Roman" charset="0"/>
                <a:ea typeface="+mn-ea"/>
                <a:cs typeface="+mn-cs"/>
              </a:rPr>
              <a:t>it is understood that while some overlap may exist in the concerns of these groups,</a:t>
            </a:r>
          </a:p>
          <a:p>
            <a:r>
              <a:rPr lang="en-US" sz="1200" kern="1200" baseline="0" dirty="0" smtClean="0">
                <a:solidFill>
                  <a:schemeClr val="tx1"/>
                </a:solidFill>
                <a:latin typeface="Times New Roman" charset="0"/>
                <a:ea typeface="+mn-ea"/>
                <a:cs typeface="+mn-cs"/>
              </a:rPr>
              <a:t>there can be very large differences in objectives and expectations.</a:t>
            </a:r>
            <a:endParaRPr lang="en-US" dirty="0"/>
          </a:p>
        </p:txBody>
      </p:sp>
      <p:sp>
        <p:nvSpPr>
          <p:cNvPr id="4" name="Slide Number Placeholder 3"/>
          <p:cNvSpPr>
            <a:spLocks noGrp="1"/>
          </p:cNvSpPr>
          <p:nvPr>
            <p:ph type="sldNum" sz="quarter" idx="10"/>
          </p:nvPr>
        </p:nvSpPr>
        <p:spPr/>
        <p:txBody>
          <a:bodyPr/>
          <a:lstStyle/>
          <a:p>
            <a:fld id="{53867D8D-DB50-4553-BFC7-F2EBD19CAC02}" type="slidenum">
              <a:rPr lang="en-GB" smtClean="0"/>
              <a:pPr/>
              <a:t>34</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726CBC-ABF4-4D7A-B275-B9761894755A}" type="slidenum">
              <a:rPr lang="en-GB"/>
              <a:pPr/>
              <a:t>35</a:t>
            </a:fld>
            <a:endParaRPr lang="en-GB"/>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583356-9B4F-4520-A63A-0FDD52D16988}" type="slidenum">
              <a:rPr lang="en-GB"/>
              <a:pPr/>
              <a:t>36</a:t>
            </a:fld>
            <a:endParaRPr lang="en-GB"/>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5C2D58-420C-49E1-B5F4-2CF46D224F56}" type="slidenum">
              <a:rPr lang="en-GB"/>
              <a:pPr/>
              <a:t>37</a:t>
            </a:fld>
            <a:endParaRPr lang="en-GB"/>
          </a:p>
        </p:txBody>
      </p:sp>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67320C-13DE-4AB1-B927-00406D814481}" type="slidenum">
              <a:rPr lang="en-GB"/>
              <a:pPr/>
              <a:t>38</a:t>
            </a:fld>
            <a:endParaRPr lang="en-GB"/>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F20429-B628-411A-A09B-541CADA7722D}" type="slidenum">
              <a:rPr lang="en-GB"/>
              <a:pPr/>
              <a:t>39</a:t>
            </a:fld>
            <a:endParaRPr lang="en-GB"/>
          </a:p>
        </p:txBody>
      </p:sp>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8753CC-86C1-4301-96BE-6F8419BF20D6}" type="slidenum">
              <a:rPr lang="en-GB"/>
              <a:pPr/>
              <a:t>40</a:t>
            </a:fld>
            <a:endParaRPr lang="en-GB"/>
          </a:p>
        </p:txBody>
      </p:sp>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CB10DD-956D-4D81-9902-D26F8AA75BBF}" type="slidenum">
              <a:rPr lang="en-GB"/>
              <a:pPr/>
              <a:t>43</a:t>
            </a:fld>
            <a:endParaRPr lang="en-GB"/>
          </a:p>
        </p:txBody>
      </p:sp>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05BEE2-3ADC-4F37-A46D-7CBF11D659BB}" type="slidenum">
              <a:rPr lang="en-GB"/>
              <a:pPr/>
              <a:t>44</a:t>
            </a:fld>
            <a:endParaRPr lang="en-GB"/>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9E4F8B-BFAB-477F-96E3-1CABEA2ED533}" type="slidenum">
              <a:rPr lang="en-GB"/>
              <a:pPr/>
              <a:t>45</a:t>
            </a:fld>
            <a:endParaRPr lang="en-GB"/>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1276339-A207-4F83-97DF-9C93426B8BBE}" type="slidenum">
              <a:rPr lang="en-GB"/>
              <a:pPr/>
              <a:t>47</a:t>
            </a:fld>
            <a:endParaRPr lang="en-GB"/>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D587E7-C7D4-48CB-860C-077EB694F3DF}" type="slidenum">
              <a:rPr lang="en-GB"/>
              <a:pPr/>
              <a:t>49</a:t>
            </a:fld>
            <a:endParaRPr lang="en-GB"/>
          </a:p>
        </p:txBody>
      </p:sp>
      <p:sp>
        <p:nvSpPr>
          <p:cNvPr id="57346" name="Rectangle 2"/>
          <p:cNvSpPr>
            <a:spLocks noGrp="1" noRot="1" noChangeAspect="1" noChangeArrowheads="1" noTextEdit="1"/>
          </p:cNvSpPr>
          <p:nvPr>
            <p:ph type="sldImg"/>
          </p:nvPr>
        </p:nvSpPr>
        <p:spPr>
          <a:xfrm>
            <a:off x="1800225" y="247650"/>
            <a:ext cx="3197225" cy="2398713"/>
          </a:xfrm>
          <a:ln/>
        </p:spPr>
      </p:sp>
      <p:sp>
        <p:nvSpPr>
          <p:cNvPr id="57347" name="Rectangle 3"/>
          <p:cNvSpPr>
            <a:spLocks noGrp="1" noChangeArrowheads="1"/>
          </p:cNvSpPr>
          <p:nvPr>
            <p:ph type="body" idx="1"/>
          </p:nvPr>
        </p:nvSpPr>
        <p:spPr>
          <a:xfrm>
            <a:off x="226589" y="2977991"/>
            <a:ext cx="6571086" cy="6948647"/>
          </a:xfrm>
        </p:spPr>
        <p:txBody>
          <a:bodyPr/>
          <a:lstStyle/>
          <a:p>
            <a:r>
              <a:rPr lang="en-GB" sz="1600" dirty="0"/>
              <a:t>Represents a continuing state of environmental damage that possibly originated centuries ago and is, as yet unchecked.</a:t>
            </a:r>
          </a:p>
          <a:p>
            <a:r>
              <a:rPr lang="en-GB" sz="1600" dirty="0"/>
              <a:t>Can and does irreversibly harm living organisms, people animals and plant life.</a:t>
            </a:r>
          </a:p>
          <a:p>
            <a:r>
              <a:rPr lang="en-GB" sz="1600" dirty="0"/>
              <a:t>Can cause building materials and components to fail, such that buildings may become unfit for their intended purpose.</a:t>
            </a:r>
          </a:p>
          <a:p>
            <a:r>
              <a:rPr lang="en-GB" sz="1600" dirty="0"/>
              <a:t>Often reduces the value of sites through a poor public image and reduced marketability.</a:t>
            </a:r>
          </a:p>
          <a:p>
            <a:r>
              <a:rPr lang="en-GB" sz="1600" dirty="0"/>
              <a:t>Usually means that redevelopment costs of certain sites are higher than otherwise, partly because it is less safe for contractors to handle the soil, and that alternative uses have to be considered for some sites.</a:t>
            </a:r>
          </a:p>
          <a:p>
            <a:r>
              <a:rPr lang="en-GB" sz="1600" dirty="0"/>
              <a:t>Can result in some highly and widely polluted urban areas becoming stigmatised with a ‘dirty’ image, leading to no-go development areas – often where urban regeneration is most needed.</a:t>
            </a:r>
          </a:p>
          <a:p>
            <a:r>
              <a:rPr lang="en-GB" sz="1600" dirty="0"/>
              <a:t>May result in legal liability of polluters and owners or occupiers of land for the costs of cleaning up pollution.</a:t>
            </a:r>
          </a:p>
          <a:p>
            <a:r>
              <a:rPr lang="en-GB" sz="1600" dirty="0"/>
              <a:t>Some key questions will need to addressed…</a:t>
            </a:r>
          </a:p>
          <a:p>
            <a:r>
              <a:rPr lang="en-GB" sz="1600" dirty="0"/>
              <a:t>What is contaminated land?</a:t>
            </a:r>
          </a:p>
          <a:p>
            <a:r>
              <a:rPr lang="en-GB" sz="1600" dirty="0"/>
              <a:t>What problems does it pose and to whom?</a:t>
            </a:r>
          </a:p>
          <a:p>
            <a:r>
              <a:rPr lang="en-GB" sz="1600" dirty="0"/>
              <a:t>How can it be cleaned up and avoided in the future?</a:t>
            </a:r>
          </a:p>
          <a:p>
            <a:r>
              <a:rPr lang="en-GB" sz="1600" dirty="0"/>
              <a:t>How can other challenges associated with it be avoided?</a:t>
            </a:r>
          </a:p>
          <a:p>
            <a:r>
              <a:rPr lang="en-GB" sz="1600" dirty="0"/>
              <a:t>Who is responsible for cleaning it up and how much can this cost?</a:t>
            </a:r>
          </a:p>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674FBA-D410-42FF-A13D-A82E75A7C17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C7530E-92A0-4A00-AD30-A2397C503B9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126637-9632-4A23-97CD-32B5005FED3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3029E4-16B3-44A8-B51F-1097DE76723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861198-06B2-4DC0-8A12-457FDB0F0EA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0C7F86-4C37-4FA1-94E0-B703318A2D9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4AAB18-C2CE-47F9-B2E7-6CE8D73ED94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E8E6A-2FE1-4645-A3FD-03CD5D55AEA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E56923-C169-4E36-8407-11CDD466F0B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2D5E2A-7FBB-4FC2-873D-348D7C50D98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D3664-55C9-4BA8-B381-1BFDC71E4DA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52A42689-1233-4FBA-AA60-19D842CF9397}"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BEC51EC8-8DCF-431D-A1CA-3D054DBA64B6}"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71A295E4-A742-4EE3-AC99-DCF8DB698268}"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12763" y="609600"/>
            <a:ext cx="8164512"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96888" y="1981200"/>
            <a:ext cx="8178800" cy="3838575"/>
          </a:xfrm>
        </p:spPr>
        <p:txBody>
          <a:bodyPr/>
          <a:lstStyle/>
          <a:p>
            <a:endParaRPr lang="en-US"/>
          </a:p>
        </p:txBody>
      </p:sp>
      <p:sp>
        <p:nvSpPr>
          <p:cNvPr id="4" name="Footer Placeholder 3"/>
          <p:cNvSpPr>
            <a:spLocks noGrp="1"/>
          </p:cNvSpPr>
          <p:nvPr>
            <p:ph type="ftr" sz="quarter" idx="10"/>
          </p:nvPr>
        </p:nvSpPr>
        <p:spPr>
          <a:xfrm>
            <a:off x="484188" y="6259513"/>
            <a:ext cx="1778000" cy="282575"/>
          </a:xfrm>
        </p:spPr>
        <p:txBody>
          <a:bodyPr/>
          <a:lstStyle>
            <a:lvl1pPr>
              <a:defRPr/>
            </a:lvl1p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5D27CE-AD49-43F3-B4B4-44C2EDE4618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openxmlformats.org/officeDocument/2006/relationships/image" Target="../media/image24.jpeg"/><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cstate="print"/>
          <a:srcRect/>
          <a:stretch>
            <a:fillRect/>
          </a:stretch>
        </p:blipFill>
        <p:spPr bwMode="auto">
          <a:xfrm>
            <a:off x="381000" y="1447800"/>
            <a:ext cx="3314700" cy="1981200"/>
          </a:xfrm>
          <a:prstGeom prst="rect">
            <a:avLst/>
          </a:prstGeom>
          <a:noFill/>
          <a:ln w="9525">
            <a:noFill/>
            <a:miter lim="800000"/>
            <a:headEnd/>
            <a:tailEnd/>
          </a:ln>
          <a:effectLst/>
        </p:spPr>
      </p:pic>
      <p:pic>
        <p:nvPicPr>
          <p:cNvPr id="12291" name="Picture 3"/>
          <p:cNvPicPr>
            <a:picLocks noChangeAspect="1" noChangeArrowheads="1"/>
          </p:cNvPicPr>
          <p:nvPr/>
        </p:nvPicPr>
        <p:blipFill>
          <a:blip r:embed="rId4" cstate="print"/>
          <a:srcRect/>
          <a:stretch>
            <a:fillRect/>
          </a:stretch>
        </p:blipFill>
        <p:spPr bwMode="auto">
          <a:xfrm>
            <a:off x="5638800" y="3733800"/>
            <a:ext cx="2914650" cy="2114550"/>
          </a:xfrm>
          <a:prstGeom prst="rect">
            <a:avLst/>
          </a:prstGeom>
          <a:noFill/>
          <a:ln w="9525">
            <a:noFill/>
            <a:miter lim="800000"/>
            <a:headEnd/>
            <a:tailEnd/>
          </a:ln>
          <a:effectLst/>
        </p:spPr>
      </p:pic>
      <p:pic>
        <p:nvPicPr>
          <p:cNvPr id="12292" name="Picture 4"/>
          <p:cNvPicPr>
            <a:picLocks noChangeAspect="1" noChangeArrowheads="1"/>
          </p:cNvPicPr>
          <p:nvPr/>
        </p:nvPicPr>
        <p:blipFill>
          <a:blip r:embed="rId5" cstate="print"/>
          <a:srcRect/>
          <a:stretch>
            <a:fillRect/>
          </a:stretch>
        </p:blipFill>
        <p:spPr bwMode="auto">
          <a:xfrm>
            <a:off x="5715000" y="762000"/>
            <a:ext cx="3067050" cy="1828800"/>
          </a:xfrm>
          <a:prstGeom prst="rect">
            <a:avLst/>
          </a:prstGeom>
          <a:noFill/>
          <a:ln w="9525">
            <a:noFill/>
            <a:miter lim="800000"/>
            <a:headEnd/>
            <a:tailEnd/>
          </a:ln>
          <a:effectLst/>
        </p:spPr>
      </p:pic>
      <p:pic>
        <p:nvPicPr>
          <p:cNvPr id="12293" name="Picture 5"/>
          <p:cNvPicPr>
            <a:picLocks noChangeAspect="1" noChangeArrowheads="1"/>
          </p:cNvPicPr>
          <p:nvPr/>
        </p:nvPicPr>
        <p:blipFill>
          <a:blip r:embed="rId6" cstate="print"/>
          <a:srcRect/>
          <a:stretch>
            <a:fillRect/>
          </a:stretch>
        </p:blipFill>
        <p:spPr bwMode="auto">
          <a:xfrm>
            <a:off x="1676400" y="3657600"/>
            <a:ext cx="3028950" cy="2190750"/>
          </a:xfrm>
          <a:prstGeom prst="rect">
            <a:avLst/>
          </a:prstGeom>
          <a:noFill/>
          <a:ln w="9525">
            <a:noFill/>
            <a:miter lim="800000"/>
            <a:headEnd/>
            <a:tailEnd/>
          </a:ln>
          <a:effectLst/>
        </p:spPr>
      </p:pic>
      <p:sp>
        <p:nvSpPr>
          <p:cNvPr id="12294" name="Rectangle 6"/>
          <p:cNvSpPr>
            <a:spLocks noChangeArrowheads="1"/>
          </p:cNvSpPr>
          <p:nvPr/>
        </p:nvSpPr>
        <p:spPr bwMode="auto">
          <a:xfrm>
            <a:off x="304800" y="457200"/>
            <a:ext cx="4660828" cy="769441"/>
          </a:xfrm>
          <a:prstGeom prst="rect">
            <a:avLst/>
          </a:prstGeom>
          <a:noFill/>
          <a:ln w="9525">
            <a:noFill/>
            <a:miter lim="800000"/>
            <a:headEnd/>
            <a:tailEnd/>
          </a:ln>
          <a:effectLst/>
        </p:spPr>
        <p:txBody>
          <a:bodyPr wrap="none">
            <a:spAutoFit/>
          </a:bodyPr>
          <a:lstStyle/>
          <a:p>
            <a:r>
              <a:rPr lang="en-GB" sz="4400" dirty="0">
                <a:solidFill>
                  <a:schemeClr val="tx2"/>
                </a:solidFill>
                <a:latin typeface="+mn-lt"/>
              </a:rPr>
              <a:t>Contaminated Land</a:t>
            </a:r>
          </a:p>
        </p:txBody>
      </p:sp>
      <p:sp>
        <p:nvSpPr>
          <p:cNvPr id="12295" name="Text Box 7"/>
          <p:cNvSpPr txBox="1">
            <a:spLocks noChangeArrowheads="1"/>
          </p:cNvSpPr>
          <p:nvPr/>
        </p:nvSpPr>
        <p:spPr bwMode="auto">
          <a:xfrm>
            <a:off x="5715000" y="6096000"/>
            <a:ext cx="3180038" cy="523220"/>
          </a:xfrm>
          <a:prstGeom prst="rect">
            <a:avLst/>
          </a:prstGeom>
          <a:noFill/>
          <a:ln w="9525">
            <a:noFill/>
            <a:miter lim="800000"/>
            <a:headEnd/>
            <a:tailEnd/>
          </a:ln>
          <a:effectLst/>
        </p:spPr>
        <p:txBody>
          <a:bodyPr wrap="none">
            <a:spAutoFit/>
          </a:bodyPr>
          <a:lstStyle/>
          <a:p>
            <a:r>
              <a:rPr lang="en-GB" sz="2800" dirty="0">
                <a:latin typeface="+mn-lt"/>
              </a:rPr>
              <a:t>A contentious issue?</a:t>
            </a:r>
          </a:p>
        </p:txBody>
      </p:sp>
      <p:pic>
        <p:nvPicPr>
          <p:cNvPr id="12296" name="Picture 8"/>
          <p:cNvPicPr>
            <a:picLocks noChangeAspect="1" noChangeArrowheads="1"/>
          </p:cNvPicPr>
          <p:nvPr/>
        </p:nvPicPr>
        <p:blipFill>
          <a:blip r:embed="rId7" cstate="print">
            <a:lum bright="12000" contrast="30000"/>
            <a:grayscl/>
          </a:blip>
          <a:srcRect/>
          <a:stretch>
            <a:fillRect/>
          </a:stretch>
        </p:blipFill>
        <p:spPr bwMode="auto">
          <a:xfrm>
            <a:off x="3810000" y="2057400"/>
            <a:ext cx="2971800" cy="19812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sz="4000" dirty="0" smtClean="0"/>
              <a:t>Contaminated Land</a:t>
            </a:r>
            <a:endParaRPr lang="en-US" sz="4000" dirty="0"/>
          </a:p>
        </p:txBody>
      </p:sp>
      <p:sp>
        <p:nvSpPr>
          <p:cNvPr id="3" name="Content Placeholder 2"/>
          <p:cNvSpPr>
            <a:spLocks noGrp="1"/>
          </p:cNvSpPr>
          <p:nvPr>
            <p:ph sz="half" idx="1"/>
          </p:nvPr>
        </p:nvSpPr>
        <p:spPr>
          <a:xfrm>
            <a:off x="500034" y="1428712"/>
            <a:ext cx="4038600" cy="5429288"/>
          </a:xfrm>
        </p:spPr>
        <p:txBody>
          <a:bodyPr>
            <a:normAutofit fontScale="92500" lnSpcReduction="20000"/>
          </a:bodyPr>
          <a:lstStyle/>
          <a:p>
            <a:r>
              <a:rPr lang="en-GB" dirty="0" smtClean="0"/>
              <a:t>Some key points</a:t>
            </a:r>
          </a:p>
          <a:p>
            <a:pPr lvl="1"/>
            <a:r>
              <a:rPr lang="en-GB" dirty="0" smtClean="0"/>
              <a:t>Land contamination in England and Wales mainly dealt with through the planning system</a:t>
            </a:r>
          </a:p>
          <a:p>
            <a:pPr lvl="1"/>
            <a:endParaRPr lang="en-GB" dirty="0" smtClean="0"/>
          </a:p>
          <a:p>
            <a:pPr lvl="1"/>
            <a:r>
              <a:rPr lang="en-GB" dirty="0" smtClean="0"/>
              <a:t>All local authorities have produced strategies for inspecting their areas for contaminated land</a:t>
            </a:r>
          </a:p>
          <a:p>
            <a:pPr lvl="1"/>
            <a:endParaRPr lang="en-GB" dirty="0" smtClean="0"/>
          </a:p>
          <a:p>
            <a:pPr lvl="1"/>
            <a:r>
              <a:rPr lang="en-GB" dirty="0" smtClean="0"/>
              <a:t>In the UK some 360,000 hectares of land is thought to be contaminated</a:t>
            </a:r>
            <a:endParaRPr lang="en-US" dirty="0"/>
          </a:p>
        </p:txBody>
      </p:sp>
      <p:sp>
        <p:nvSpPr>
          <p:cNvPr id="4" name="Content Placeholder 3"/>
          <p:cNvSpPr>
            <a:spLocks noGrp="1"/>
          </p:cNvSpPr>
          <p:nvPr>
            <p:ph sz="half" idx="2"/>
          </p:nvPr>
        </p:nvSpPr>
        <p:spPr>
          <a:xfrm>
            <a:off x="4643438" y="1643026"/>
            <a:ext cx="4038600" cy="5214974"/>
          </a:xfrm>
        </p:spPr>
        <p:txBody>
          <a:bodyPr>
            <a:normAutofit fontScale="92500" lnSpcReduction="20000"/>
          </a:bodyPr>
          <a:lstStyle/>
          <a:p>
            <a:pPr lvl="1"/>
            <a:r>
              <a:rPr lang="en-GB" dirty="0" smtClean="0"/>
              <a:t>Cost of inspection is around £30 million</a:t>
            </a:r>
          </a:p>
          <a:p>
            <a:pPr lvl="1"/>
            <a:endParaRPr lang="en-GB" dirty="0" smtClean="0"/>
          </a:p>
          <a:p>
            <a:pPr lvl="1"/>
            <a:r>
              <a:rPr lang="en-GB" dirty="0" smtClean="0"/>
              <a:t>By end of March 2007 some 781 sites had been determined under Part 2A</a:t>
            </a:r>
          </a:p>
          <a:p>
            <a:pPr lvl="1"/>
            <a:endParaRPr lang="en-GB" dirty="0" smtClean="0"/>
          </a:p>
          <a:p>
            <a:pPr lvl="1"/>
            <a:r>
              <a:rPr lang="en-GB" dirty="0" smtClean="0"/>
              <a:t>Remediation of most contaminated land sites starts more than one year after site has been determined</a:t>
            </a:r>
          </a:p>
          <a:p>
            <a:pPr lvl="1"/>
            <a:endParaRPr lang="en-GB" dirty="0" smtClean="0"/>
          </a:p>
          <a:p>
            <a:pPr lvl="1"/>
            <a:r>
              <a:rPr lang="en-GB" dirty="0" smtClean="0"/>
              <a:t>Common remediation technique has been ‘dig and dump’</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304800" y="609600"/>
            <a:ext cx="8534400" cy="5712333"/>
          </a:xfrm>
          <a:prstGeom prst="rect">
            <a:avLst/>
          </a:prstGeom>
          <a:noFill/>
          <a:ln w="9525">
            <a:noFill/>
            <a:miter lim="800000"/>
            <a:headEnd/>
            <a:tailEnd/>
          </a:ln>
          <a:effectLst/>
        </p:spPr>
        <p:txBody>
          <a:bodyPr>
            <a:spAutoFit/>
          </a:bodyPr>
          <a:lstStyle/>
          <a:p>
            <a:pPr>
              <a:lnSpc>
                <a:spcPct val="90000"/>
              </a:lnSpc>
              <a:spcBef>
                <a:spcPct val="50000"/>
              </a:spcBef>
            </a:pPr>
            <a:r>
              <a:rPr lang="en-GB" dirty="0">
                <a:latin typeface="+mn-lt"/>
              </a:rPr>
              <a:t>Contaminated Land: Definition</a:t>
            </a:r>
          </a:p>
          <a:p>
            <a:pPr>
              <a:lnSpc>
                <a:spcPct val="90000"/>
              </a:lnSpc>
              <a:spcBef>
                <a:spcPct val="50000"/>
              </a:spcBef>
            </a:pPr>
            <a:r>
              <a:rPr lang="en-GB" sz="2200" dirty="0">
                <a:latin typeface="+mn-lt"/>
              </a:rPr>
              <a:t>“…any land which appears to the local authority in whose area it is situated to be in such a condition, by reasons of substances in, on or under the land, that</a:t>
            </a:r>
          </a:p>
          <a:p>
            <a:pPr>
              <a:lnSpc>
                <a:spcPct val="90000"/>
              </a:lnSpc>
              <a:spcBef>
                <a:spcPct val="50000"/>
              </a:spcBef>
            </a:pPr>
            <a:endParaRPr lang="en-GB" sz="2200" dirty="0">
              <a:latin typeface="+mn-lt"/>
            </a:endParaRPr>
          </a:p>
          <a:p>
            <a:pPr>
              <a:lnSpc>
                <a:spcPct val="90000"/>
              </a:lnSpc>
              <a:spcBef>
                <a:spcPct val="50000"/>
              </a:spcBef>
            </a:pPr>
            <a:r>
              <a:rPr lang="en-GB" sz="2200" dirty="0">
                <a:latin typeface="+mn-lt"/>
              </a:rPr>
              <a:t>	(a) significant harm is being caused or there is a significant 	 	      possibility of such harm being caused; or</a:t>
            </a:r>
          </a:p>
          <a:p>
            <a:pPr>
              <a:lnSpc>
                <a:spcPct val="90000"/>
              </a:lnSpc>
              <a:spcBef>
                <a:spcPct val="50000"/>
              </a:spcBef>
            </a:pPr>
            <a:r>
              <a:rPr lang="en-GB" sz="2200" dirty="0">
                <a:latin typeface="+mn-lt"/>
              </a:rPr>
              <a:t>	(b) pollution of controlled waters is being, or is likely to be 	   	      caused</a:t>
            </a:r>
            <a:r>
              <a:rPr lang="en-GB" sz="2200" dirty="0" smtClean="0">
                <a:latin typeface="+mn-lt"/>
              </a:rPr>
              <a:t>:</a:t>
            </a:r>
          </a:p>
          <a:p>
            <a:pPr>
              <a:lnSpc>
                <a:spcPct val="90000"/>
              </a:lnSpc>
              <a:spcBef>
                <a:spcPct val="50000"/>
              </a:spcBef>
            </a:pPr>
            <a:r>
              <a:rPr lang="en-GB" sz="2200" dirty="0" smtClean="0">
                <a:latin typeface="+mn-lt"/>
              </a:rPr>
              <a:t>This definition was modified under the Radioactive </a:t>
            </a:r>
            <a:r>
              <a:rPr lang="en-GB" sz="2200" i="1" dirty="0" smtClean="0">
                <a:latin typeface="+mn-lt"/>
              </a:rPr>
              <a:t>contaminated land </a:t>
            </a:r>
            <a:r>
              <a:rPr lang="en-GB" sz="2200" dirty="0" smtClean="0">
                <a:latin typeface="+mn-lt"/>
              </a:rPr>
              <a:t>(Modification of Enactments) (Wales) Regulations 2006 to read...</a:t>
            </a:r>
          </a:p>
          <a:p>
            <a:pPr>
              <a:lnSpc>
                <a:spcPct val="90000"/>
              </a:lnSpc>
              <a:spcBef>
                <a:spcPct val="50000"/>
              </a:spcBef>
            </a:pPr>
            <a:r>
              <a:rPr lang="en-GB" sz="2200" dirty="0" smtClean="0">
                <a:latin typeface="+mn-lt"/>
              </a:rPr>
              <a:t>“...on or under the land, that –</a:t>
            </a:r>
          </a:p>
          <a:p>
            <a:pPr>
              <a:lnSpc>
                <a:spcPct val="90000"/>
              </a:lnSpc>
              <a:spcBef>
                <a:spcPct val="50000"/>
              </a:spcBef>
            </a:pPr>
            <a:r>
              <a:rPr lang="en-GB" sz="2200" dirty="0" smtClean="0">
                <a:latin typeface="+mn-lt"/>
              </a:rPr>
              <a:t>	(a)	harm is being caused; or</a:t>
            </a:r>
          </a:p>
          <a:p>
            <a:pPr>
              <a:lnSpc>
                <a:spcPct val="90000"/>
              </a:lnSpc>
              <a:spcBef>
                <a:spcPct val="50000"/>
              </a:spcBef>
            </a:pPr>
            <a:r>
              <a:rPr lang="en-GB" sz="2200" dirty="0" smtClean="0">
                <a:latin typeface="+mn-lt"/>
              </a:rPr>
              <a:t>	(b)	there is a significant possibility of harm being caused...”</a:t>
            </a:r>
            <a:endParaRPr lang="en-GB" sz="2200" dirty="0">
              <a:latin typeface="+mn-lt"/>
            </a:endParaRPr>
          </a:p>
        </p:txBody>
      </p:sp>
      <p:sp>
        <p:nvSpPr>
          <p:cNvPr id="6147" name="Text Box 3"/>
          <p:cNvSpPr txBox="1">
            <a:spLocks noChangeArrowheads="1"/>
          </p:cNvSpPr>
          <p:nvPr/>
        </p:nvSpPr>
        <p:spPr bwMode="auto">
          <a:xfrm>
            <a:off x="6500826" y="6357958"/>
            <a:ext cx="2408608" cy="276999"/>
          </a:xfrm>
          <a:prstGeom prst="rect">
            <a:avLst/>
          </a:prstGeom>
          <a:noFill/>
          <a:ln w="9525">
            <a:noFill/>
            <a:miter lim="800000"/>
            <a:headEnd/>
            <a:tailEnd/>
          </a:ln>
          <a:effectLst/>
        </p:spPr>
        <p:txBody>
          <a:bodyPr wrap="none">
            <a:spAutoFit/>
          </a:bodyPr>
          <a:lstStyle/>
          <a:p>
            <a:r>
              <a:rPr lang="en-GB" sz="1200" dirty="0">
                <a:latin typeface="+mn-lt"/>
              </a:rPr>
              <a:t>Environment </a:t>
            </a:r>
            <a:r>
              <a:rPr lang="en-GB" sz="1200" dirty="0" smtClean="0">
                <a:latin typeface="+mn-lt"/>
              </a:rPr>
              <a:t>al Protection Act 1990</a:t>
            </a:r>
            <a:endParaRPr lang="en-GB" sz="1200" dirty="0">
              <a:latin typeface="+mn-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GB" sz="4000" dirty="0"/>
              <a:t>Contaminated Land</a:t>
            </a:r>
          </a:p>
        </p:txBody>
      </p:sp>
      <p:pic>
        <p:nvPicPr>
          <p:cNvPr id="8197" name="Picture 5" descr="C:\Program Files\Microsoft Office\Clipart\Popular\bomb.wmf"/>
          <p:cNvPicPr>
            <a:picLocks noGrp="1" noChangeAspect="1" noChangeArrowheads="1"/>
          </p:cNvPicPr>
          <p:nvPr>
            <p:ph type="clipArt" sz="half" idx="1"/>
          </p:nvPr>
        </p:nvPicPr>
        <p:blipFill>
          <a:blip r:embed="rId3" cstate="print"/>
          <a:stretch>
            <a:fillRect/>
          </a:stretch>
        </p:blipFill>
        <p:spPr>
          <a:xfrm>
            <a:off x="1453309" y="1981200"/>
            <a:ext cx="2274982" cy="4114800"/>
          </a:xfrm>
        </p:spPr>
      </p:pic>
      <p:sp>
        <p:nvSpPr>
          <p:cNvPr id="8196" name="Rectangle 4"/>
          <p:cNvSpPr>
            <a:spLocks noGrp="1" noChangeArrowheads="1"/>
          </p:cNvSpPr>
          <p:nvPr>
            <p:ph type="body" sz="half" idx="2"/>
          </p:nvPr>
        </p:nvSpPr>
        <p:spPr/>
        <p:txBody>
          <a:bodyPr>
            <a:normAutofit lnSpcReduction="10000"/>
          </a:bodyPr>
          <a:lstStyle/>
          <a:p>
            <a:pPr>
              <a:lnSpc>
                <a:spcPct val="90000"/>
              </a:lnSpc>
              <a:buFontTx/>
              <a:buNone/>
            </a:pPr>
            <a:r>
              <a:rPr lang="en-GB" sz="2400" dirty="0"/>
              <a:t>Harm is defined as…</a:t>
            </a:r>
          </a:p>
          <a:p>
            <a:pPr>
              <a:lnSpc>
                <a:spcPct val="90000"/>
              </a:lnSpc>
              <a:buFontTx/>
              <a:buNone/>
            </a:pPr>
            <a:endParaRPr lang="en-GB" sz="2400" dirty="0"/>
          </a:p>
          <a:p>
            <a:pPr>
              <a:lnSpc>
                <a:spcPct val="90000"/>
              </a:lnSpc>
              <a:buFontTx/>
              <a:buNone/>
            </a:pPr>
            <a:r>
              <a:rPr lang="en-GB" sz="2400" dirty="0"/>
              <a:t>  </a:t>
            </a:r>
            <a:r>
              <a:rPr lang="en-GB" sz="2400" dirty="0" smtClean="0"/>
              <a:t> “</a:t>
            </a:r>
            <a:r>
              <a:rPr lang="en-GB" sz="2400" dirty="0"/>
              <a:t>harm to the living organisms or other interference with the ecological systems of which they form part, and in the case of man, includes harm to his property.”</a:t>
            </a:r>
          </a:p>
          <a:p>
            <a:pPr>
              <a:lnSpc>
                <a:spcPct val="90000"/>
              </a:lnSpc>
              <a:buFontTx/>
              <a:buNone/>
            </a:pPr>
            <a:endParaRPr lang="en-GB" sz="2400" dirty="0"/>
          </a:p>
          <a:p>
            <a:pPr>
              <a:lnSpc>
                <a:spcPct val="90000"/>
              </a:lnSpc>
              <a:buFontTx/>
              <a:buNone/>
            </a:pPr>
            <a:r>
              <a:rPr lang="en-GB" sz="2400" dirty="0"/>
              <a:t>				</a:t>
            </a:r>
            <a:r>
              <a:rPr lang="en-GB" sz="1800" dirty="0"/>
              <a:t>EA 1995</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0"/>
            <a:ext cx="7772400" cy="1143000"/>
          </a:xfrm>
        </p:spPr>
        <p:txBody>
          <a:bodyPr>
            <a:normAutofit/>
          </a:bodyPr>
          <a:lstStyle/>
          <a:p>
            <a:r>
              <a:rPr lang="en-GB" sz="4000" dirty="0"/>
              <a:t>Contaminated Land</a:t>
            </a:r>
          </a:p>
        </p:txBody>
      </p:sp>
      <p:sp>
        <p:nvSpPr>
          <p:cNvPr id="10243" name="Rectangle 3"/>
          <p:cNvSpPr>
            <a:spLocks noGrp="1" noChangeArrowheads="1"/>
          </p:cNvSpPr>
          <p:nvPr>
            <p:ph type="body" sz="half" idx="1"/>
          </p:nvPr>
        </p:nvSpPr>
        <p:spPr>
          <a:xfrm>
            <a:off x="457200" y="1524000"/>
            <a:ext cx="4038600" cy="4800600"/>
          </a:xfrm>
        </p:spPr>
        <p:txBody>
          <a:bodyPr/>
          <a:lstStyle/>
          <a:p>
            <a:pPr>
              <a:lnSpc>
                <a:spcPct val="90000"/>
              </a:lnSpc>
              <a:buFontTx/>
              <a:buNone/>
            </a:pPr>
            <a:r>
              <a:rPr lang="en-GB" sz="2400" dirty="0"/>
              <a:t>What is significant in the context of harm?</a:t>
            </a:r>
          </a:p>
          <a:p>
            <a:pPr>
              <a:lnSpc>
                <a:spcPct val="90000"/>
              </a:lnSpc>
              <a:buFontTx/>
              <a:buNone/>
            </a:pPr>
            <a:endParaRPr lang="en-GB" sz="2400" dirty="0"/>
          </a:p>
          <a:p>
            <a:pPr>
              <a:lnSpc>
                <a:spcPct val="90000"/>
              </a:lnSpc>
              <a:buFontTx/>
              <a:buNone/>
            </a:pPr>
            <a:r>
              <a:rPr lang="en-GB" sz="2400" dirty="0"/>
              <a:t>Human beings</a:t>
            </a:r>
          </a:p>
          <a:p>
            <a:pPr>
              <a:lnSpc>
                <a:spcPct val="90000"/>
              </a:lnSpc>
              <a:buFontTx/>
              <a:buNone/>
            </a:pPr>
            <a:endParaRPr lang="en-GB" sz="2400" dirty="0"/>
          </a:p>
          <a:p>
            <a:pPr>
              <a:lnSpc>
                <a:spcPct val="90000"/>
              </a:lnSpc>
              <a:buFontTx/>
              <a:buNone/>
            </a:pPr>
            <a:r>
              <a:rPr lang="en-GB" sz="2400" dirty="0"/>
              <a:t>Living organisms or ecological systems</a:t>
            </a:r>
          </a:p>
          <a:p>
            <a:pPr>
              <a:lnSpc>
                <a:spcPct val="90000"/>
              </a:lnSpc>
              <a:buFontTx/>
              <a:buNone/>
            </a:pPr>
            <a:endParaRPr lang="en-GB" sz="2400" dirty="0"/>
          </a:p>
          <a:p>
            <a:pPr>
              <a:lnSpc>
                <a:spcPct val="90000"/>
              </a:lnSpc>
              <a:buFontTx/>
              <a:buNone/>
            </a:pPr>
            <a:r>
              <a:rPr lang="en-GB" sz="2400" dirty="0"/>
              <a:t>Property (livestock, other owned, wild animals)</a:t>
            </a:r>
          </a:p>
          <a:p>
            <a:pPr>
              <a:lnSpc>
                <a:spcPct val="90000"/>
              </a:lnSpc>
              <a:buFontTx/>
              <a:buNone/>
            </a:pPr>
            <a:endParaRPr lang="en-GB" sz="2400" dirty="0"/>
          </a:p>
          <a:p>
            <a:pPr>
              <a:lnSpc>
                <a:spcPct val="90000"/>
              </a:lnSpc>
              <a:buFontTx/>
              <a:buNone/>
            </a:pPr>
            <a:r>
              <a:rPr lang="en-GB" sz="2400" dirty="0"/>
              <a:t>Property (buildings)</a:t>
            </a:r>
          </a:p>
          <a:p>
            <a:pPr>
              <a:lnSpc>
                <a:spcPct val="90000"/>
              </a:lnSpc>
              <a:buFontTx/>
              <a:buNone/>
            </a:pPr>
            <a:endParaRPr lang="en-GB" sz="2400" dirty="0"/>
          </a:p>
          <a:p>
            <a:pPr>
              <a:lnSpc>
                <a:spcPct val="90000"/>
              </a:lnSpc>
              <a:buFontTx/>
              <a:buNone/>
            </a:pPr>
            <a:endParaRPr lang="en-GB" sz="2400" dirty="0"/>
          </a:p>
        </p:txBody>
      </p:sp>
      <p:pic>
        <p:nvPicPr>
          <p:cNvPr id="10246" name="Picture 6" descr="C:\WINDOWS\Application Data\Microsoft\Media Catalog\Downloaded Clips\cl4f\j0199273.wmf"/>
          <p:cNvPicPr>
            <a:picLocks noGrp="1" noChangeAspect="1" noChangeArrowheads="1"/>
          </p:cNvPicPr>
          <p:nvPr>
            <p:ph type="clipArt" sz="half" idx="2"/>
          </p:nvPr>
        </p:nvPicPr>
        <p:blipFill>
          <a:blip r:embed="rId3" cstate="print"/>
          <a:stretch>
            <a:fillRect/>
          </a:stretch>
        </p:blipFill>
        <p:spPr>
          <a:xfrm>
            <a:off x="4538594" y="1857364"/>
            <a:ext cx="3528798" cy="3820667"/>
          </a:xfrm>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62000" y="0"/>
            <a:ext cx="7772400" cy="1143000"/>
          </a:xfrm>
        </p:spPr>
        <p:txBody>
          <a:bodyPr>
            <a:normAutofit/>
          </a:bodyPr>
          <a:lstStyle/>
          <a:p>
            <a:r>
              <a:rPr lang="en-GB" sz="4000" dirty="0"/>
              <a:t>Sources of contamination</a:t>
            </a:r>
          </a:p>
        </p:txBody>
      </p:sp>
      <p:sp>
        <p:nvSpPr>
          <p:cNvPr id="14339" name="Text Box 3"/>
          <p:cNvSpPr txBox="1">
            <a:spLocks noChangeArrowheads="1"/>
          </p:cNvSpPr>
          <p:nvPr/>
        </p:nvSpPr>
        <p:spPr bwMode="auto">
          <a:xfrm>
            <a:off x="974725" y="1946275"/>
            <a:ext cx="2022348" cy="461665"/>
          </a:xfrm>
          <a:prstGeom prst="rect">
            <a:avLst/>
          </a:prstGeom>
          <a:noFill/>
          <a:ln w="9525">
            <a:noFill/>
            <a:miter lim="800000"/>
            <a:headEnd/>
            <a:tailEnd/>
          </a:ln>
          <a:effectLst/>
        </p:spPr>
        <p:txBody>
          <a:bodyPr wrap="none">
            <a:spAutoFit/>
          </a:bodyPr>
          <a:lstStyle/>
          <a:p>
            <a:r>
              <a:rPr lang="en-GB" dirty="0">
                <a:latin typeface="+mn-lt"/>
              </a:rPr>
              <a:t>Power stations</a:t>
            </a:r>
          </a:p>
        </p:txBody>
      </p:sp>
      <p:sp>
        <p:nvSpPr>
          <p:cNvPr id="14340" name="Text Box 4"/>
          <p:cNvSpPr txBox="1">
            <a:spLocks noChangeArrowheads="1"/>
          </p:cNvSpPr>
          <p:nvPr/>
        </p:nvSpPr>
        <p:spPr bwMode="auto">
          <a:xfrm>
            <a:off x="762000" y="5791200"/>
            <a:ext cx="1781175" cy="457200"/>
          </a:xfrm>
          <a:prstGeom prst="rect">
            <a:avLst/>
          </a:prstGeom>
          <a:noFill/>
          <a:ln w="9525">
            <a:noFill/>
            <a:miter lim="800000"/>
            <a:headEnd/>
            <a:tailEnd/>
          </a:ln>
          <a:effectLst/>
        </p:spPr>
        <p:txBody>
          <a:bodyPr wrap="none">
            <a:spAutoFit/>
          </a:bodyPr>
          <a:lstStyle/>
          <a:p>
            <a:r>
              <a:rPr lang="en-GB" dirty="0">
                <a:latin typeface="+mn-lt"/>
              </a:rPr>
              <a:t>Landfill sites</a:t>
            </a:r>
          </a:p>
        </p:txBody>
      </p:sp>
      <p:sp>
        <p:nvSpPr>
          <p:cNvPr id="14341" name="Text Box 5"/>
          <p:cNvSpPr txBox="1">
            <a:spLocks noChangeArrowheads="1"/>
          </p:cNvSpPr>
          <p:nvPr/>
        </p:nvSpPr>
        <p:spPr bwMode="auto">
          <a:xfrm>
            <a:off x="5105400" y="3429000"/>
            <a:ext cx="1649298" cy="461665"/>
          </a:xfrm>
          <a:prstGeom prst="rect">
            <a:avLst/>
          </a:prstGeom>
          <a:noFill/>
          <a:ln w="9525">
            <a:noFill/>
            <a:miter lim="800000"/>
            <a:headEnd/>
            <a:tailEnd/>
          </a:ln>
          <a:effectLst/>
        </p:spPr>
        <p:txBody>
          <a:bodyPr wrap="none">
            <a:spAutoFit/>
          </a:bodyPr>
          <a:lstStyle/>
          <a:p>
            <a:r>
              <a:rPr lang="en-GB" dirty="0">
                <a:latin typeface="+mn-lt"/>
              </a:rPr>
              <a:t>Scrap metal</a:t>
            </a:r>
          </a:p>
        </p:txBody>
      </p:sp>
      <p:sp>
        <p:nvSpPr>
          <p:cNvPr id="14342" name="Text Box 6"/>
          <p:cNvSpPr txBox="1">
            <a:spLocks noChangeArrowheads="1"/>
          </p:cNvSpPr>
          <p:nvPr/>
        </p:nvSpPr>
        <p:spPr bwMode="auto">
          <a:xfrm>
            <a:off x="5943600" y="2286000"/>
            <a:ext cx="2609850" cy="457200"/>
          </a:xfrm>
          <a:prstGeom prst="rect">
            <a:avLst/>
          </a:prstGeom>
          <a:noFill/>
          <a:ln w="9525">
            <a:noFill/>
            <a:miter lim="800000"/>
            <a:headEnd/>
            <a:tailEnd/>
          </a:ln>
          <a:effectLst/>
        </p:spPr>
        <p:txBody>
          <a:bodyPr wrap="none">
            <a:spAutoFit/>
          </a:bodyPr>
          <a:lstStyle/>
          <a:p>
            <a:r>
              <a:rPr lang="en-GB" dirty="0">
                <a:latin typeface="+mn-lt"/>
              </a:rPr>
              <a:t>Chemical industries</a:t>
            </a:r>
          </a:p>
        </p:txBody>
      </p:sp>
      <p:sp>
        <p:nvSpPr>
          <p:cNvPr id="14343" name="Text Box 7"/>
          <p:cNvSpPr txBox="1">
            <a:spLocks noChangeArrowheads="1"/>
          </p:cNvSpPr>
          <p:nvPr/>
        </p:nvSpPr>
        <p:spPr bwMode="auto">
          <a:xfrm>
            <a:off x="5867400" y="5105400"/>
            <a:ext cx="1417376" cy="461665"/>
          </a:xfrm>
          <a:prstGeom prst="rect">
            <a:avLst/>
          </a:prstGeom>
          <a:noFill/>
          <a:ln w="9525">
            <a:noFill/>
            <a:miter lim="800000"/>
            <a:headEnd/>
            <a:tailEnd/>
          </a:ln>
          <a:effectLst/>
        </p:spPr>
        <p:txBody>
          <a:bodyPr wrap="none">
            <a:spAutoFit/>
          </a:bodyPr>
          <a:lstStyle/>
          <a:p>
            <a:r>
              <a:rPr lang="en-GB" dirty="0" smtClean="0">
                <a:latin typeface="+mn-lt"/>
              </a:rPr>
              <a:t>Gasworks</a:t>
            </a:r>
            <a:endParaRPr lang="en-GB" dirty="0">
              <a:latin typeface="+mn-lt"/>
            </a:endParaRPr>
          </a:p>
        </p:txBody>
      </p:sp>
      <p:sp>
        <p:nvSpPr>
          <p:cNvPr id="14344" name="Text Box 8"/>
          <p:cNvSpPr txBox="1">
            <a:spLocks noChangeArrowheads="1"/>
          </p:cNvSpPr>
          <p:nvPr/>
        </p:nvSpPr>
        <p:spPr bwMode="auto">
          <a:xfrm>
            <a:off x="609600" y="3200400"/>
            <a:ext cx="2609689" cy="461665"/>
          </a:xfrm>
          <a:prstGeom prst="rect">
            <a:avLst/>
          </a:prstGeom>
          <a:noFill/>
          <a:ln w="9525">
            <a:noFill/>
            <a:miter lim="800000"/>
            <a:headEnd/>
            <a:tailEnd/>
          </a:ln>
          <a:effectLst/>
        </p:spPr>
        <p:txBody>
          <a:bodyPr wrap="none">
            <a:spAutoFit/>
          </a:bodyPr>
          <a:lstStyle/>
          <a:p>
            <a:r>
              <a:rPr lang="en-GB" dirty="0">
                <a:latin typeface="+mn-lt"/>
              </a:rPr>
              <a:t>Paint manufactures</a:t>
            </a:r>
          </a:p>
        </p:txBody>
      </p:sp>
      <p:sp>
        <p:nvSpPr>
          <p:cNvPr id="14347" name="Text Box 11"/>
          <p:cNvSpPr txBox="1">
            <a:spLocks noChangeArrowheads="1"/>
          </p:cNvSpPr>
          <p:nvPr/>
        </p:nvSpPr>
        <p:spPr bwMode="auto">
          <a:xfrm>
            <a:off x="5089525" y="1260475"/>
            <a:ext cx="1731963" cy="457200"/>
          </a:xfrm>
          <a:prstGeom prst="rect">
            <a:avLst/>
          </a:prstGeom>
          <a:noFill/>
          <a:ln w="9525">
            <a:noFill/>
            <a:miter lim="800000"/>
            <a:headEnd/>
            <a:tailEnd/>
          </a:ln>
          <a:effectLst/>
        </p:spPr>
        <p:txBody>
          <a:bodyPr wrap="none">
            <a:spAutoFit/>
          </a:bodyPr>
          <a:lstStyle/>
          <a:p>
            <a:r>
              <a:rPr lang="en-GB" dirty="0">
                <a:latin typeface="+mn-lt"/>
              </a:rPr>
              <a:t>Dry cleaners</a:t>
            </a:r>
          </a:p>
        </p:txBody>
      </p:sp>
      <p:sp>
        <p:nvSpPr>
          <p:cNvPr id="14350" name="Text Box 14"/>
          <p:cNvSpPr txBox="1">
            <a:spLocks noChangeArrowheads="1"/>
          </p:cNvSpPr>
          <p:nvPr/>
        </p:nvSpPr>
        <p:spPr bwMode="auto">
          <a:xfrm>
            <a:off x="6689725" y="4232275"/>
            <a:ext cx="1562100" cy="457200"/>
          </a:xfrm>
          <a:prstGeom prst="rect">
            <a:avLst/>
          </a:prstGeom>
          <a:noFill/>
          <a:ln w="9525">
            <a:noFill/>
            <a:miter lim="800000"/>
            <a:headEnd/>
            <a:tailEnd/>
          </a:ln>
          <a:effectLst/>
        </p:spPr>
        <p:txBody>
          <a:bodyPr wrap="none">
            <a:spAutoFit/>
          </a:bodyPr>
          <a:lstStyle/>
          <a:p>
            <a:r>
              <a:rPr lang="en-GB" dirty="0">
                <a:latin typeface="+mn-lt"/>
              </a:rPr>
              <a:t>Rail depots</a:t>
            </a:r>
          </a:p>
        </p:txBody>
      </p:sp>
      <p:sp>
        <p:nvSpPr>
          <p:cNvPr id="14351" name="Text Box 15"/>
          <p:cNvSpPr txBox="1">
            <a:spLocks noChangeArrowheads="1"/>
          </p:cNvSpPr>
          <p:nvPr/>
        </p:nvSpPr>
        <p:spPr bwMode="auto">
          <a:xfrm>
            <a:off x="2667000" y="2590800"/>
            <a:ext cx="2879725" cy="457200"/>
          </a:xfrm>
          <a:prstGeom prst="rect">
            <a:avLst/>
          </a:prstGeom>
          <a:noFill/>
          <a:ln w="9525">
            <a:noFill/>
            <a:miter lim="800000"/>
            <a:headEnd/>
            <a:tailEnd/>
          </a:ln>
          <a:effectLst/>
        </p:spPr>
        <p:txBody>
          <a:bodyPr wrap="none">
            <a:spAutoFit/>
          </a:bodyPr>
          <a:lstStyle/>
          <a:p>
            <a:r>
              <a:rPr lang="en-GB" dirty="0">
                <a:latin typeface="+mn-lt"/>
              </a:rPr>
              <a:t>Electricity substations</a:t>
            </a:r>
          </a:p>
        </p:txBody>
      </p:sp>
      <p:sp>
        <p:nvSpPr>
          <p:cNvPr id="14352" name="Text Box 16"/>
          <p:cNvSpPr txBox="1">
            <a:spLocks noChangeArrowheads="1"/>
          </p:cNvSpPr>
          <p:nvPr/>
        </p:nvSpPr>
        <p:spPr bwMode="auto">
          <a:xfrm>
            <a:off x="1524000" y="4343400"/>
            <a:ext cx="3314700" cy="457200"/>
          </a:xfrm>
          <a:prstGeom prst="rect">
            <a:avLst/>
          </a:prstGeom>
          <a:noFill/>
          <a:ln w="9525">
            <a:noFill/>
            <a:miter lim="800000"/>
            <a:headEnd/>
            <a:tailEnd/>
          </a:ln>
          <a:effectLst/>
        </p:spPr>
        <p:txBody>
          <a:bodyPr wrap="none">
            <a:spAutoFit/>
          </a:bodyPr>
          <a:lstStyle/>
          <a:p>
            <a:r>
              <a:rPr lang="en-GB" dirty="0">
                <a:latin typeface="+mn-lt"/>
              </a:rPr>
              <a:t>Heavy engineering works</a:t>
            </a:r>
          </a:p>
        </p:txBody>
      </p:sp>
      <p:sp>
        <p:nvSpPr>
          <p:cNvPr id="14353" name="Text Box 17"/>
          <p:cNvSpPr txBox="1">
            <a:spLocks noChangeArrowheads="1"/>
          </p:cNvSpPr>
          <p:nvPr/>
        </p:nvSpPr>
        <p:spPr bwMode="auto">
          <a:xfrm>
            <a:off x="3260725" y="5603875"/>
            <a:ext cx="1798638" cy="457200"/>
          </a:xfrm>
          <a:prstGeom prst="rect">
            <a:avLst/>
          </a:prstGeom>
          <a:noFill/>
          <a:ln w="9525">
            <a:noFill/>
            <a:miter lim="800000"/>
            <a:headEnd/>
            <a:tailEnd/>
          </a:ln>
          <a:effectLst/>
        </p:spPr>
        <p:txBody>
          <a:bodyPr wrap="none">
            <a:spAutoFit/>
          </a:bodyPr>
          <a:lstStyle/>
          <a:p>
            <a:r>
              <a:rPr lang="en-GB" dirty="0">
                <a:latin typeface="+mn-lt"/>
              </a:rPr>
              <a:t>Oil refineries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dissolve">
                                      <p:cBhvr>
                                        <p:cTn id="7" dur="500"/>
                                        <p:tgtEl>
                                          <p:spTgt spid="14338"/>
                                        </p:tgtEl>
                                      </p:cBhvr>
                                    </p:animEffect>
                                  </p:childTnLst>
                                </p:cTn>
                              </p:par>
                            </p:childTnLst>
                          </p:cTn>
                        </p:par>
                        <p:par>
                          <p:cTn id="8" fill="hold">
                            <p:stCondLst>
                              <p:cond delay="500"/>
                            </p:stCondLst>
                            <p:childTnLst>
                              <p:par>
                                <p:cTn id="9" presetID="9" presetClass="entr" presetSubtype="0" fill="hold" grpId="0" nodeType="afterEffect">
                                  <p:stCondLst>
                                    <p:cond delay="3000"/>
                                  </p:stCondLst>
                                  <p:childTnLst>
                                    <p:set>
                                      <p:cBhvr>
                                        <p:cTn id="10" dur="1" fill="hold">
                                          <p:stCondLst>
                                            <p:cond delay="0"/>
                                          </p:stCondLst>
                                        </p:cTn>
                                        <p:tgtEl>
                                          <p:spTgt spid="14339"/>
                                        </p:tgtEl>
                                        <p:attrNameLst>
                                          <p:attrName>style.visibility</p:attrName>
                                        </p:attrNameLst>
                                      </p:cBhvr>
                                      <p:to>
                                        <p:strVal val="visible"/>
                                      </p:to>
                                    </p:set>
                                    <p:animEffect transition="in" filter="dissolve">
                                      <p:cBhvr>
                                        <p:cTn id="11" dur="500"/>
                                        <p:tgtEl>
                                          <p:spTgt spid="14339"/>
                                        </p:tgtEl>
                                      </p:cBhvr>
                                    </p:animEffect>
                                  </p:childTnLst>
                                </p:cTn>
                              </p:par>
                            </p:childTnLst>
                          </p:cTn>
                        </p:par>
                        <p:par>
                          <p:cTn id="12" fill="hold">
                            <p:stCondLst>
                              <p:cond delay="4000"/>
                            </p:stCondLst>
                            <p:childTnLst>
                              <p:par>
                                <p:cTn id="13" presetID="9" presetClass="entr" presetSubtype="0" fill="hold" grpId="0" nodeType="afterEffect">
                                  <p:stCondLst>
                                    <p:cond delay="3000"/>
                                  </p:stCondLst>
                                  <p:childTnLst>
                                    <p:set>
                                      <p:cBhvr>
                                        <p:cTn id="14" dur="1" fill="hold">
                                          <p:stCondLst>
                                            <p:cond delay="0"/>
                                          </p:stCondLst>
                                        </p:cTn>
                                        <p:tgtEl>
                                          <p:spTgt spid="14340"/>
                                        </p:tgtEl>
                                        <p:attrNameLst>
                                          <p:attrName>style.visibility</p:attrName>
                                        </p:attrNameLst>
                                      </p:cBhvr>
                                      <p:to>
                                        <p:strVal val="visible"/>
                                      </p:to>
                                    </p:set>
                                    <p:animEffect transition="in" filter="dissolve">
                                      <p:cBhvr>
                                        <p:cTn id="15" dur="500"/>
                                        <p:tgtEl>
                                          <p:spTgt spid="14340"/>
                                        </p:tgtEl>
                                      </p:cBhvr>
                                    </p:animEffect>
                                  </p:childTnLst>
                                </p:cTn>
                              </p:par>
                            </p:childTnLst>
                          </p:cTn>
                        </p:par>
                        <p:par>
                          <p:cTn id="16" fill="hold">
                            <p:stCondLst>
                              <p:cond delay="7500"/>
                            </p:stCondLst>
                            <p:childTnLst>
                              <p:par>
                                <p:cTn id="17" presetID="9" presetClass="entr" presetSubtype="0" fill="hold" grpId="0" nodeType="afterEffect">
                                  <p:stCondLst>
                                    <p:cond delay="3000"/>
                                  </p:stCondLst>
                                  <p:childTnLst>
                                    <p:set>
                                      <p:cBhvr>
                                        <p:cTn id="18" dur="1" fill="hold">
                                          <p:stCondLst>
                                            <p:cond delay="0"/>
                                          </p:stCondLst>
                                        </p:cTn>
                                        <p:tgtEl>
                                          <p:spTgt spid="14341"/>
                                        </p:tgtEl>
                                        <p:attrNameLst>
                                          <p:attrName>style.visibility</p:attrName>
                                        </p:attrNameLst>
                                      </p:cBhvr>
                                      <p:to>
                                        <p:strVal val="visible"/>
                                      </p:to>
                                    </p:set>
                                    <p:animEffect transition="in" filter="dissolve">
                                      <p:cBhvr>
                                        <p:cTn id="19" dur="500"/>
                                        <p:tgtEl>
                                          <p:spTgt spid="14341"/>
                                        </p:tgtEl>
                                      </p:cBhvr>
                                    </p:animEffect>
                                  </p:childTnLst>
                                </p:cTn>
                              </p:par>
                            </p:childTnLst>
                          </p:cTn>
                        </p:par>
                        <p:par>
                          <p:cTn id="20" fill="hold">
                            <p:stCondLst>
                              <p:cond delay="11000"/>
                            </p:stCondLst>
                            <p:childTnLst>
                              <p:par>
                                <p:cTn id="21" presetID="9" presetClass="entr" presetSubtype="0" fill="hold" grpId="0" nodeType="afterEffect">
                                  <p:stCondLst>
                                    <p:cond delay="3000"/>
                                  </p:stCondLst>
                                  <p:childTnLst>
                                    <p:set>
                                      <p:cBhvr>
                                        <p:cTn id="22" dur="1" fill="hold">
                                          <p:stCondLst>
                                            <p:cond delay="0"/>
                                          </p:stCondLst>
                                        </p:cTn>
                                        <p:tgtEl>
                                          <p:spTgt spid="14342"/>
                                        </p:tgtEl>
                                        <p:attrNameLst>
                                          <p:attrName>style.visibility</p:attrName>
                                        </p:attrNameLst>
                                      </p:cBhvr>
                                      <p:to>
                                        <p:strVal val="visible"/>
                                      </p:to>
                                    </p:set>
                                    <p:animEffect transition="in" filter="dissolve">
                                      <p:cBhvr>
                                        <p:cTn id="23" dur="500"/>
                                        <p:tgtEl>
                                          <p:spTgt spid="14342"/>
                                        </p:tgtEl>
                                      </p:cBhvr>
                                    </p:animEffect>
                                  </p:childTnLst>
                                </p:cTn>
                              </p:par>
                            </p:childTnLst>
                          </p:cTn>
                        </p:par>
                        <p:par>
                          <p:cTn id="24" fill="hold">
                            <p:stCondLst>
                              <p:cond delay="14500"/>
                            </p:stCondLst>
                            <p:childTnLst>
                              <p:par>
                                <p:cTn id="25" presetID="9" presetClass="entr" presetSubtype="0" fill="hold" grpId="0" nodeType="afterEffect">
                                  <p:stCondLst>
                                    <p:cond delay="3000"/>
                                  </p:stCondLst>
                                  <p:childTnLst>
                                    <p:set>
                                      <p:cBhvr>
                                        <p:cTn id="26" dur="1" fill="hold">
                                          <p:stCondLst>
                                            <p:cond delay="0"/>
                                          </p:stCondLst>
                                        </p:cTn>
                                        <p:tgtEl>
                                          <p:spTgt spid="14343"/>
                                        </p:tgtEl>
                                        <p:attrNameLst>
                                          <p:attrName>style.visibility</p:attrName>
                                        </p:attrNameLst>
                                      </p:cBhvr>
                                      <p:to>
                                        <p:strVal val="visible"/>
                                      </p:to>
                                    </p:set>
                                    <p:animEffect transition="in" filter="dissolve">
                                      <p:cBhvr>
                                        <p:cTn id="27" dur="500"/>
                                        <p:tgtEl>
                                          <p:spTgt spid="14343"/>
                                        </p:tgtEl>
                                      </p:cBhvr>
                                    </p:animEffect>
                                  </p:childTnLst>
                                </p:cTn>
                              </p:par>
                            </p:childTnLst>
                          </p:cTn>
                        </p:par>
                        <p:par>
                          <p:cTn id="28" fill="hold">
                            <p:stCondLst>
                              <p:cond delay="18000"/>
                            </p:stCondLst>
                            <p:childTnLst>
                              <p:par>
                                <p:cTn id="29" presetID="9" presetClass="entr" presetSubtype="0" fill="hold" grpId="0" nodeType="afterEffect">
                                  <p:stCondLst>
                                    <p:cond delay="3000"/>
                                  </p:stCondLst>
                                  <p:childTnLst>
                                    <p:set>
                                      <p:cBhvr>
                                        <p:cTn id="30" dur="1" fill="hold">
                                          <p:stCondLst>
                                            <p:cond delay="0"/>
                                          </p:stCondLst>
                                        </p:cTn>
                                        <p:tgtEl>
                                          <p:spTgt spid="14344"/>
                                        </p:tgtEl>
                                        <p:attrNameLst>
                                          <p:attrName>style.visibility</p:attrName>
                                        </p:attrNameLst>
                                      </p:cBhvr>
                                      <p:to>
                                        <p:strVal val="visible"/>
                                      </p:to>
                                    </p:set>
                                    <p:animEffect transition="in" filter="dissolve">
                                      <p:cBhvr>
                                        <p:cTn id="31" dur="500"/>
                                        <p:tgtEl>
                                          <p:spTgt spid="14344"/>
                                        </p:tgtEl>
                                      </p:cBhvr>
                                    </p:animEffect>
                                  </p:childTnLst>
                                </p:cTn>
                              </p:par>
                            </p:childTnLst>
                          </p:cTn>
                        </p:par>
                        <p:par>
                          <p:cTn id="32" fill="hold">
                            <p:stCondLst>
                              <p:cond delay="21500"/>
                            </p:stCondLst>
                            <p:childTnLst>
                              <p:par>
                                <p:cTn id="33" presetID="9" presetClass="entr" presetSubtype="0" fill="hold" grpId="0" nodeType="afterEffect">
                                  <p:stCondLst>
                                    <p:cond delay="3000"/>
                                  </p:stCondLst>
                                  <p:childTnLst>
                                    <p:set>
                                      <p:cBhvr>
                                        <p:cTn id="34" dur="1" fill="hold">
                                          <p:stCondLst>
                                            <p:cond delay="0"/>
                                          </p:stCondLst>
                                        </p:cTn>
                                        <p:tgtEl>
                                          <p:spTgt spid="14347"/>
                                        </p:tgtEl>
                                        <p:attrNameLst>
                                          <p:attrName>style.visibility</p:attrName>
                                        </p:attrNameLst>
                                      </p:cBhvr>
                                      <p:to>
                                        <p:strVal val="visible"/>
                                      </p:to>
                                    </p:set>
                                    <p:animEffect transition="in" filter="dissolve">
                                      <p:cBhvr>
                                        <p:cTn id="35" dur="500"/>
                                        <p:tgtEl>
                                          <p:spTgt spid="14347"/>
                                        </p:tgtEl>
                                      </p:cBhvr>
                                    </p:animEffect>
                                  </p:childTnLst>
                                </p:cTn>
                              </p:par>
                            </p:childTnLst>
                          </p:cTn>
                        </p:par>
                        <p:par>
                          <p:cTn id="36" fill="hold">
                            <p:stCondLst>
                              <p:cond delay="25000"/>
                            </p:stCondLst>
                            <p:childTnLst>
                              <p:par>
                                <p:cTn id="37" presetID="9" presetClass="entr" presetSubtype="0" fill="hold" grpId="0" nodeType="afterEffect">
                                  <p:stCondLst>
                                    <p:cond delay="3000"/>
                                  </p:stCondLst>
                                  <p:childTnLst>
                                    <p:set>
                                      <p:cBhvr>
                                        <p:cTn id="38" dur="1" fill="hold">
                                          <p:stCondLst>
                                            <p:cond delay="0"/>
                                          </p:stCondLst>
                                        </p:cTn>
                                        <p:tgtEl>
                                          <p:spTgt spid="14350"/>
                                        </p:tgtEl>
                                        <p:attrNameLst>
                                          <p:attrName>style.visibility</p:attrName>
                                        </p:attrNameLst>
                                      </p:cBhvr>
                                      <p:to>
                                        <p:strVal val="visible"/>
                                      </p:to>
                                    </p:set>
                                    <p:animEffect transition="in" filter="dissolve">
                                      <p:cBhvr>
                                        <p:cTn id="39" dur="500"/>
                                        <p:tgtEl>
                                          <p:spTgt spid="14350"/>
                                        </p:tgtEl>
                                      </p:cBhvr>
                                    </p:animEffect>
                                  </p:childTnLst>
                                </p:cTn>
                              </p:par>
                            </p:childTnLst>
                          </p:cTn>
                        </p:par>
                        <p:par>
                          <p:cTn id="40" fill="hold">
                            <p:stCondLst>
                              <p:cond delay="28500"/>
                            </p:stCondLst>
                            <p:childTnLst>
                              <p:par>
                                <p:cTn id="41" presetID="9" presetClass="entr" presetSubtype="0" fill="hold" grpId="0" nodeType="afterEffect">
                                  <p:stCondLst>
                                    <p:cond delay="3000"/>
                                  </p:stCondLst>
                                  <p:childTnLst>
                                    <p:set>
                                      <p:cBhvr>
                                        <p:cTn id="42" dur="1" fill="hold">
                                          <p:stCondLst>
                                            <p:cond delay="0"/>
                                          </p:stCondLst>
                                        </p:cTn>
                                        <p:tgtEl>
                                          <p:spTgt spid="14351"/>
                                        </p:tgtEl>
                                        <p:attrNameLst>
                                          <p:attrName>style.visibility</p:attrName>
                                        </p:attrNameLst>
                                      </p:cBhvr>
                                      <p:to>
                                        <p:strVal val="visible"/>
                                      </p:to>
                                    </p:set>
                                    <p:animEffect transition="in" filter="dissolve">
                                      <p:cBhvr>
                                        <p:cTn id="43" dur="500"/>
                                        <p:tgtEl>
                                          <p:spTgt spid="14351"/>
                                        </p:tgtEl>
                                      </p:cBhvr>
                                    </p:animEffect>
                                  </p:childTnLst>
                                </p:cTn>
                              </p:par>
                            </p:childTnLst>
                          </p:cTn>
                        </p:par>
                        <p:par>
                          <p:cTn id="44" fill="hold">
                            <p:stCondLst>
                              <p:cond delay="32000"/>
                            </p:stCondLst>
                            <p:childTnLst>
                              <p:par>
                                <p:cTn id="45" presetID="9" presetClass="entr" presetSubtype="0" fill="hold" grpId="0" nodeType="afterEffect">
                                  <p:stCondLst>
                                    <p:cond delay="3000"/>
                                  </p:stCondLst>
                                  <p:childTnLst>
                                    <p:set>
                                      <p:cBhvr>
                                        <p:cTn id="46" dur="1" fill="hold">
                                          <p:stCondLst>
                                            <p:cond delay="0"/>
                                          </p:stCondLst>
                                        </p:cTn>
                                        <p:tgtEl>
                                          <p:spTgt spid="14352"/>
                                        </p:tgtEl>
                                        <p:attrNameLst>
                                          <p:attrName>style.visibility</p:attrName>
                                        </p:attrNameLst>
                                      </p:cBhvr>
                                      <p:to>
                                        <p:strVal val="visible"/>
                                      </p:to>
                                    </p:set>
                                    <p:animEffect transition="in" filter="dissolve">
                                      <p:cBhvr>
                                        <p:cTn id="47" dur="500"/>
                                        <p:tgtEl>
                                          <p:spTgt spid="14352"/>
                                        </p:tgtEl>
                                      </p:cBhvr>
                                    </p:animEffect>
                                  </p:childTnLst>
                                </p:cTn>
                              </p:par>
                            </p:childTnLst>
                          </p:cTn>
                        </p:par>
                        <p:par>
                          <p:cTn id="48" fill="hold">
                            <p:stCondLst>
                              <p:cond delay="35500"/>
                            </p:stCondLst>
                            <p:childTnLst>
                              <p:par>
                                <p:cTn id="49" presetID="9" presetClass="entr" presetSubtype="0" fill="hold" grpId="0" nodeType="afterEffect">
                                  <p:stCondLst>
                                    <p:cond delay="3000"/>
                                  </p:stCondLst>
                                  <p:childTnLst>
                                    <p:set>
                                      <p:cBhvr>
                                        <p:cTn id="50" dur="1" fill="hold">
                                          <p:stCondLst>
                                            <p:cond delay="0"/>
                                          </p:stCondLst>
                                        </p:cTn>
                                        <p:tgtEl>
                                          <p:spTgt spid="14353"/>
                                        </p:tgtEl>
                                        <p:attrNameLst>
                                          <p:attrName>style.visibility</p:attrName>
                                        </p:attrNameLst>
                                      </p:cBhvr>
                                      <p:to>
                                        <p:strVal val="visible"/>
                                      </p:to>
                                    </p:set>
                                    <p:animEffect transition="in" filter="dissolve">
                                      <p:cBhvr>
                                        <p:cTn id="51" dur="500"/>
                                        <p:tgtEl>
                                          <p:spTgt spid="143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P spid="14339" grpId="0" autoUpdateAnimBg="0"/>
      <p:bldP spid="14340" grpId="0" autoUpdateAnimBg="0"/>
      <p:bldP spid="14341" grpId="0" autoUpdateAnimBg="0"/>
      <p:bldP spid="14342" grpId="0" autoUpdateAnimBg="0"/>
      <p:bldP spid="14343" grpId="0" autoUpdateAnimBg="0"/>
      <p:bldP spid="14344" grpId="0" autoUpdateAnimBg="0"/>
      <p:bldP spid="14347" grpId="0" autoUpdateAnimBg="0"/>
      <p:bldP spid="14350" grpId="0" autoUpdateAnimBg="0"/>
      <p:bldP spid="14351" grpId="0" autoUpdateAnimBg="0"/>
      <p:bldP spid="14352" grpId="0" autoUpdateAnimBg="0"/>
      <p:bldP spid="14353"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28600"/>
            <a:ext cx="7772400" cy="1143000"/>
          </a:xfrm>
        </p:spPr>
        <p:txBody>
          <a:bodyPr>
            <a:normAutofit/>
          </a:bodyPr>
          <a:lstStyle/>
          <a:p>
            <a:r>
              <a:rPr lang="en-GB" sz="4000" dirty="0"/>
              <a:t>Likely contaminants</a:t>
            </a:r>
          </a:p>
        </p:txBody>
      </p:sp>
      <p:pic>
        <p:nvPicPr>
          <p:cNvPr id="16389" name="Picture 5" descr="C:\WINDOWS\Application Data\Microsoft\Media Catalog\Downloaded Clips\cl29\j0104546.wmf"/>
          <p:cNvPicPr>
            <a:picLocks noGrp="1" noChangeAspect="1" noChangeArrowheads="1"/>
          </p:cNvPicPr>
          <p:nvPr>
            <p:ph type="clipArt" sz="half" idx="1"/>
          </p:nvPr>
        </p:nvPicPr>
        <p:blipFill>
          <a:blip r:embed="rId3" cstate="print"/>
          <a:stretch>
            <a:fillRect/>
          </a:stretch>
        </p:blipFill>
        <p:spPr>
          <a:xfrm>
            <a:off x="642910" y="2285992"/>
            <a:ext cx="3529412" cy="3513435"/>
          </a:xfrm>
        </p:spPr>
      </p:pic>
      <p:sp>
        <p:nvSpPr>
          <p:cNvPr id="16388" name="Rectangle 4"/>
          <p:cNvSpPr>
            <a:spLocks noGrp="1" noChangeArrowheads="1"/>
          </p:cNvSpPr>
          <p:nvPr>
            <p:ph type="body" sz="half" idx="2"/>
          </p:nvPr>
        </p:nvSpPr>
        <p:spPr>
          <a:xfrm>
            <a:off x="4419600" y="1295400"/>
            <a:ext cx="4724400" cy="5257800"/>
          </a:xfrm>
        </p:spPr>
        <p:txBody>
          <a:bodyPr/>
          <a:lstStyle/>
          <a:p>
            <a:pPr>
              <a:buFontTx/>
              <a:buNone/>
            </a:pPr>
            <a:r>
              <a:rPr lang="en-GB" sz="2400" dirty="0"/>
              <a:t>Arsenic	Cadmium</a:t>
            </a:r>
          </a:p>
          <a:p>
            <a:pPr>
              <a:buFontTx/>
              <a:buNone/>
            </a:pPr>
            <a:r>
              <a:rPr lang="en-GB" sz="2400" dirty="0"/>
              <a:t>       Lead     Combustible materials</a:t>
            </a:r>
          </a:p>
          <a:p>
            <a:pPr>
              <a:buFontTx/>
              <a:buNone/>
            </a:pPr>
            <a:r>
              <a:rPr lang="en-GB" sz="2400" dirty="0"/>
              <a:t>	Mercury	      Cobalt</a:t>
            </a:r>
          </a:p>
          <a:p>
            <a:pPr>
              <a:buFontTx/>
              <a:buNone/>
            </a:pPr>
            <a:r>
              <a:rPr lang="en-GB" sz="2400" dirty="0"/>
              <a:t>Magnesium                     CO</a:t>
            </a:r>
          </a:p>
          <a:p>
            <a:pPr>
              <a:buFontTx/>
              <a:buNone/>
            </a:pPr>
            <a:r>
              <a:rPr lang="en-GB" sz="2400" dirty="0"/>
              <a:t>		   Chromium</a:t>
            </a:r>
          </a:p>
          <a:p>
            <a:pPr>
              <a:buFontTx/>
              <a:buNone/>
            </a:pPr>
            <a:r>
              <a:rPr lang="en-GB" sz="2400" dirty="0"/>
              <a:t>Cyanides	     Sulphides</a:t>
            </a:r>
          </a:p>
          <a:p>
            <a:pPr>
              <a:buFontTx/>
              <a:buNone/>
            </a:pPr>
            <a:r>
              <a:rPr lang="en-GB" sz="2400" dirty="0"/>
              <a:t>	Sulphates		Asbestos</a:t>
            </a:r>
          </a:p>
          <a:p>
            <a:pPr>
              <a:buFontTx/>
              <a:buNone/>
            </a:pPr>
            <a:r>
              <a:rPr lang="en-GB" sz="2400" dirty="0"/>
              <a:t>        Oils	Coal tars</a:t>
            </a:r>
          </a:p>
          <a:p>
            <a:pPr>
              <a:buFontTx/>
              <a:buNone/>
            </a:pPr>
            <a:r>
              <a:rPr lang="en-GB" sz="2400" dirty="0"/>
              <a:t>Phenols     PCBs	Methane  </a:t>
            </a:r>
          </a:p>
          <a:p>
            <a:pPr>
              <a:buFontTx/>
              <a:buNone/>
            </a:pPr>
            <a:r>
              <a:rPr lang="en-GB" sz="2400" dirty="0"/>
              <a:t>	CO</a:t>
            </a:r>
            <a:r>
              <a:rPr lang="en-GB" sz="2400" baseline="-25000" dirty="0">
                <a:cs typeface="Times New Roman" charset="0"/>
              </a:rPr>
              <a:t>²		</a:t>
            </a:r>
            <a:r>
              <a:rPr lang="en-GB" sz="2400" dirty="0">
                <a:cs typeface="Times New Roman" charset="0"/>
              </a:rPr>
              <a:t>Ammonia</a:t>
            </a:r>
          </a:p>
          <a:p>
            <a:pPr>
              <a:buFontTx/>
              <a:buNone/>
            </a:pPr>
            <a:r>
              <a:rPr lang="en-GB" sz="2400" dirty="0">
                <a:cs typeface="Times New Roman" charset="0"/>
              </a:rPr>
              <a:t>                        Hydrogen sulphide</a:t>
            </a:r>
          </a:p>
          <a:p>
            <a:pPr>
              <a:buFontTx/>
              <a:buNone/>
            </a:pPr>
            <a:endParaRPr lang="en-GB" sz="2400" baseline="-25000" dirty="0"/>
          </a:p>
          <a:p>
            <a:pPr>
              <a:buFontTx/>
              <a:buNone/>
            </a:pPr>
            <a:endParaRPr lang="en-GB" sz="2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Contaminated Land</a:t>
            </a:r>
            <a:endParaRPr lang="en-US" sz="3600" dirty="0"/>
          </a:p>
        </p:txBody>
      </p:sp>
      <p:sp>
        <p:nvSpPr>
          <p:cNvPr id="3" name="Content Placeholder 2"/>
          <p:cNvSpPr>
            <a:spLocks noGrp="1"/>
          </p:cNvSpPr>
          <p:nvPr>
            <p:ph sz="half" idx="1"/>
          </p:nvPr>
        </p:nvSpPr>
        <p:spPr>
          <a:xfrm>
            <a:off x="457200" y="1600200"/>
            <a:ext cx="4038600" cy="4972072"/>
          </a:xfrm>
        </p:spPr>
        <p:txBody>
          <a:bodyPr>
            <a:normAutofit lnSpcReduction="10000"/>
          </a:bodyPr>
          <a:lstStyle/>
          <a:p>
            <a:r>
              <a:rPr lang="en-GB" sz="2400" dirty="0" smtClean="0"/>
              <a:t>Significant pollution linkages:</a:t>
            </a:r>
          </a:p>
          <a:p>
            <a:endParaRPr lang="en-GB" sz="2400" dirty="0" smtClean="0"/>
          </a:p>
          <a:p>
            <a:pPr lvl="1"/>
            <a:r>
              <a:rPr lang="en-GB" sz="2200" dirty="0" smtClean="0"/>
              <a:t>A contaminant</a:t>
            </a:r>
          </a:p>
          <a:p>
            <a:pPr lvl="1"/>
            <a:endParaRPr lang="en-GB" sz="2200" dirty="0" smtClean="0"/>
          </a:p>
          <a:p>
            <a:pPr lvl="1"/>
            <a:r>
              <a:rPr lang="en-GB" sz="2200" dirty="0" smtClean="0"/>
              <a:t>A receptor</a:t>
            </a:r>
          </a:p>
          <a:p>
            <a:pPr lvl="1"/>
            <a:endParaRPr lang="en-GB" sz="2200" dirty="0" smtClean="0"/>
          </a:p>
          <a:p>
            <a:pPr lvl="1"/>
            <a:r>
              <a:rPr lang="en-GB" sz="2200" dirty="0" smtClean="0"/>
              <a:t>A pathway</a:t>
            </a:r>
          </a:p>
          <a:p>
            <a:endParaRPr lang="en-GB" dirty="0" smtClean="0"/>
          </a:p>
          <a:p>
            <a:r>
              <a:rPr lang="en-GB" sz="2200" i="1" dirty="0" smtClean="0"/>
              <a:t>All need to be present to identify a pollutant linkage</a:t>
            </a:r>
            <a:endParaRPr lang="en-US" sz="2200" i="1" dirty="0" smtClean="0"/>
          </a:p>
          <a:p>
            <a:endParaRPr lang="en-US" dirty="0"/>
          </a:p>
        </p:txBody>
      </p:sp>
      <p:sp>
        <p:nvSpPr>
          <p:cNvPr id="4" name="Content Placeholder 3"/>
          <p:cNvSpPr>
            <a:spLocks noGrp="1"/>
          </p:cNvSpPr>
          <p:nvPr>
            <p:ph sz="half" idx="2"/>
          </p:nvPr>
        </p:nvSpPr>
        <p:spPr/>
        <p:txBody>
          <a:bodyPr>
            <a:normAutofit lnSpcReduction="10000"/>
          </a:bodyPr>
          <a:lstStyle/>
          <a:p>
            <a:r>
              <a:rPr lang="en-GB" sz="2400" dirty="0" smtClean="0"/>
              <a:t>For contaminated land the pollutant linkage needs to be shown to be significant</a:t>
            </a:r>
          </a:p>
          <a:p>
            <a:endParaRPr lang="en-GB" sz="2400" dirty="0" smtClean="0"/>
          </a:p>
          <a:p>
            <a:pPr lvl="1"/>
            <a:r>
              <a:rPr lang="en-GB" dirty="0" smtClean="0"/>
              <a:t>Significant harm is being caused; or</a:t>
            </a:r>
          </a:p>
          <a:p>
            <a:pPr lvl="1"/>
            <a:endParaRPr lang="en-GB" dirty="0" smtClean="0"/>
          </a:p>
          <a:p>
            <a:pPr lvl="1"/>
            <a:r>
              <a:rPr lang="en-GB" dirty="0" smtClean="0"/>
              <a:t>Harm is being caused (due to radioactivity); or</a:t>
            </a:r>
          </a:p>
          <a:p>
            <a:pPr lvl="1"/>
            <a:endParaRPr lang="en-GB" dirty="0" smtClean="0"/>
          </a:p>
          <a:p>
            <a:pPr lvl="1"/>
            <a:r>
              <a:rPr lang="en-GB" dirty="0" smtClean="0"/>
              <a:t>Pollution of controlled waters is occurring</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228600"/>
            <a:ext cx="7772400" cy="1143000"/>
          </a:xfrm>
        </p:spPr>
        <p:txBody>
          <a:bodyPr/>
          <a:lstStyle/>
          <a:p>
            <a:r>
              <a:rPr lang="en-GB" sz="4000"/>
              <a:t>Identification of contaminated land</a:t>
            </a:r>
          </a:p>
        </p:txBody>
      </p:sp>
      <p:sp>
        <p:nvSpPr>
          <p:cNvPr id="18435" name="Rectangle 3"/>
          <p:cNvSpPr>
            <a:spLocks noGrp="1" noChangeArrowheads="1"/>
          </p:cNvSpPr>
          <p:nvPr>
            <p:ph type="body" sz="half" idx="1"/>
          </p:nvPr>
        </p:nvSpPr>
        <p:spPr>
          <a:xfrm>
            <a:off x="228600" y="1371600"/>
            <a:ext cx="4343400" cy="4724400"/>
          </a:xfrm>
        </p:spPr>
        <p:txBody>
          <a:bodyPr>
            <a:noAutofit/>
          </a:bodyPr>
          <a:lstStyle/>
          <a:p>
            <a:pPr>
              <a:lnSpc>
                <a:spcPct val="90000"/>
              </a:lnSpc>
              <a:buFontTx/>
              <a:buNone/>
            </a:pPr>
            <a:r>
              <a:rPr lang="en-GB" sz="2000" dirty="0"/>
              <a:t>Responsibility rests with Local Authorities…</a:t>
            </a:r>
          </a:p>
          <a:p>
            <a:pPr>
              <a:lnSpc>
                <a:spcPct val="90000"/>
              </a:lnSpc>
            </a:pPr>
            <a:r>
              <a:rPr lang="en-GB" sz="2000" dirty="0"/>
              <a:t>Inspect their areas for contaminated land</a:t>
            </a:r>
          </a:p>
          <a:p>
            <a:pPr>
              <a:lnSpc>
                <a:spcPct val="90000"/>
              </a:lnSpc>
            </a:pPr>
            <a:endParaRPr lang="en-GB" sz="2000" dirty="0"/>
          </a:p>
          <a:p>
            <a:pPr>
              <a:lnSpc>
                <a:spcPct val="90000"/>
              </a:lnSpc>
            </a:pPr>
            <a:r>
              <a:rPr lang="en-GB" sz="2000" dirty="0"/>
              <a:t>Establish responsibility for contamination</a:t>
            </a:r>
          </a:p>
          <a:p>
            <a:pPr>
              <a:lnSpc>
                <a:spcPct val="90000"/>
              </a:lnSpc>
            </a:pPr>
            <a:endParaRPr lang="en-GB" sz="2000" dirty="0"/>
          </a:p>
          <a:p>
            <a:pPr>
              <a:lnSpc>
                <a:spcPct val="90000"/>
              </a:lnSpc>
            </a:pPr>
            <a:r>
              <a:rPr lang="en-GB" sz="2000" dirty="0"/>
              <a:t>Decide on the remediation techniques</a:t>
            </a:r>
          </a:p>
          <a:p>
            <a:pPr>
              <a:lnSpc>
                <a:spcPct val="90000"/>
              </a:lnSpc>
            </a:pPr>
            <a:endParaRPr lang="en-GB" sz="2000" dirty="0"/>
          </a:p>
          <a:p>
            <a:pPr>
              <a:lnSpc>
                <a:spcPct val="90000"/>
              </a:lnSpc>
            </a:pPr>
            <a:r>
              <a:rPr lang="en-GB" sz="2000" dirty="0"/>
              <a:t>Maintain a public register of remediation actions</a:t>
            </a:r>
          </a:p>
          <a:p>
            <a:pPr>
              <a:lnSpc>
                <a:spcPct val="90000"/>
              </a:lnSpc>
            </a:pPr>
            <a:endParaRPr lang="en-GB" sz="2000" dirty="0"/>
          </a:p>
          <a:p>
            <a:pPr>
              <a:lnSpc>
                <a:spcPct val="90000"/>
              </a:lnSpc>
            </a:pPr>
            <a:r>
              <a:rPr lang="en-GB" sz="2000" dirty="0"/>
              <a:t>Prepare, publish and implement a strategy for dealing with contaminated land</a:t>
            </a:r>
          </a:p>
        </p:txBody>
      </p:sp>
      <p:pic>
        <p:nvPicPr>
          <p:cNvPr id="18439" name="Picture 7"/>
          <p:cNvPicPr>
            <a:picLocks noGrp="1" noChangeAspect="1" noChangeArrowheads="1"/>
          </p:cNvPicPr>
          <p:nvPr>
            <p:ph type="clipArt" sz="half" idx="2"/>
          </p:nvPr>
        </p:nvPicPr>
        <p:blipFill>
          <a:blip r:embed="rId3" cstate="print"/>
          <a:srcRect/>
          <a:stretch>
            <a:fillRect/>
          </a:stretch>
        </p:blipFill>
        <p:spPr>
          <a:xfrm>
            <a:off x="4953000" y="2438400"/>
            <a:ext cx="3810000" cy="2763838"/>
          </a:xfrm>
          <a:noFill/>
          <a:ln/>
        </p:spPr>
      </p:pic>
      <p:sp>
        <p:nvSpPr>
          <p:cNvPr id="18440" name="Text Box 8"/>
          <p:cNvSpPr txBox="1">
            <a:spLocks noChangeArrowheads="1"/>
          </p:cNvSpPr>
          <p:nvPr/>
        </p:nvSpPr>
        <p:spPr bwMode="auto">
          <a:xfrm>
            <a:off x="6172200" y="6324600"/>
            <a:ext cx="2379663" cy="336550"/>
          </a:xfrm>
          <a:prstGeom prst="rect">
            <a:avLst/>
          </a:prstGeom>
          <a:noFill/>
          <a:ln w="9525">
            <a:noFill/>
            <a:miter lim="800000"/>
            <a:headEnd/>
            <a:tailEnd/>
          </a:ln>
          <a:effectLst/>
        </p:spPr>
        <p:txBody>
          <a:bodyPr wrap="none">
            <a:spAutoFit/>
          </a:bodyPr>
          <a:lstStyle/>
          <a:p>
            <a:r>
              <a:rPr lang="en-GB" sz="1600" b="1"/>
              <a:t>Part IIA to the EPA 1990</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Contaminated land: special sites</a:t>
            </a:r>
            <a:endParaRPr lang="en-US" sz="3600" dirty="0"/>
          </a:p>
        </p:txBody>
      </p:sp>
      <p:sp>
        <p:nvSpPr>
          <p:cNvPr id="3" name="Content Placeholder 2"/>
          <p:cNvSpPr>
            <a:spLocks noGrp="1"/>
          </p:cNvSpPr>
          <p:nvPr>
            <p:ph sz="half" idx="1"/>
          </p:nvPr>
        </p:nvSpPr>
        <p:spPr>
          <a:xfrm>
            <a:off x="428596" y="1071546"/>
            <a:ext cx="4038600" cy="4525963"/>
          </a:xfrm>
        </p:spPr>
        <p:txBody>
          <a:bodyPr>
            <a:normAutofit/>
          </a:bodyPr>
          <a:lstStyle/>
          <a:p>
            <a:r>
              <a:rPr lang="en-GB" sz="2400" dirty="0" smtClean="0"/>
              <a:t>Local authorities can designate contaminated land as a special site if one or more of the cases listed in the Regulations apply.</a:t>
            </a:r>
            <a:endParaRPr lang="en-US" sz="2400" dirty="0"/>
          </a:p>
        </p:txBody>
      </p:sp>
      <p:sp>
        <p:nvSpPr>
          <p:cNvPr id="4" name="Content Placeholder 3"/>
          <p:cNvSpPr>
            <a:spLocks noGrp="1"/>
          </p:cNvSpPr>
          <p:nvPr>
            <p:ph sz="half" idx="2"/>
          </p:nvPr>
        </p:nvSpPr>
        <p:spPr/>
        <p:txBody>
          <a:bodyPr/>
          <a:lstStyle/>
          <a:p>
            <a:r>
              <a:rPr lang="en-GB" sz="2400" dirty="0" smtClean="0"/>
              <a:t>Four main areas:</a:t>
            </a:r>
          </a:p>
          <a:p>
            <a:endParaRPr lang="en-GB" dirty="0" smtClean="0"/>
          </a:p>
          <a:p>
            <a:pPr lvl="1"/>
            <a:r>
              <a:rPr lang="en-GB" dirty="0" smtClean="0"/>
              <a:t>Water pollution</a:t>
            </a:r>
          </a:p>
          <a:p>
            <a:pPr lvl="1"/>
            <a:endParaRPr lang="en-GB" dirty="0" smtClean="0"/>
          </a:p>
          <a:p>
            <a:pPr lvl="1"/>
            <a:r>
              <a:rPr lang="en-GB" dirty="0" smtClean="0"/>
              <a:t>Industrial land use</a:t>
            </a:r>
          </a:p>
          <a:p>
            <a:pPr lvl="1"/>
            <a:endParaRPr lang="en-GB" dirty="0" smtClean="0"/>
          </a:p>
          <a:p>
            <a:pPr lvl="1"/>
            <a:r>
              <a:rPr lang="en-GB" dirty="0" smtClean="0"/>
              <a:t>Defence</a:t>
            </a:r>
          </a:p>
          <a:p>
            <a:pPr lvl="1"/>
            <a:endParaRPr lang="en-GB" dirty="0" smtClean="0"/>
          </a:p>
          <a:p>
            <a:pPr lvl="1"/>
            <a:r>
              <a:rPr lang="en-GB" dirty="0" smtClean="0"/>
              <a:t>Radioactivity</a:t>
            </a:r>
          </a:p>
          <a:p>
            <a:pPr lvl="1"/>
            <a:endParaRPr lang="en-US" dirty="0"/>
          </a:p>
        </p:txBody>
      </p:sp>
      <p:pic>
        <p:nvPicPr>
          <p:cNvPr id="4098" name="Picture 2" descr="http://www.nwleics.gov.uk/environmental_protection/images/Land1.jpg"/>
          <p:cNvPicPr>
            <a:picLocks noChangeAspect="1" noChangeArrowheads="1"/>
          </p:cNvPicPr>
          <p:nvPr/>
        </p:nvPicPr>
        <p:blipFill>
          <a:blip r:embed="rId3" cstate="print"/>
          <a:srcRect/>
          <a:stretch>
            <a:fillRect/>
          </a:stretch>
        </p:blipFill>
        <p:spPr bwMode="auto">
          <a:xfrm>
            <a:off x="642910" y="3214686"/>
            <a:ext cx="4286280" cy="321471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7" name="Rectangle 7"/>
          <p:cNvSpPr>
            <a:spLocks noGrp="1" noChangeArrowheads="1"/>
          </p:cNvSpPr>
          <p:nvPr>
            <p:ph type="title"/>
          </p:nvPr>
        </p:nvSpPr>
        <p:spPr>
          <a:xfrm>
            <a:off x="609600" y="228600"/>
            <a:ext cx="7772400" cy="1143000"/>
          </a:xfrm>
        </p:spPr>
        <p:txBody>
          <a:bodyPr/>
          <a:lstStyle/>
          <a:p>
            <a:r>
              <a:rPr lang="en-GB"/>
              <a:t>Contaminated Land</a:t>
            </a:r>
          </a:p>
        </p:txBody>
      </p:sp>
      <p:pic>
        <p:nvPicPr>
          <p:cNvPr id="20485" name="Picture 5" descr="C:\WINDOWS\Application Data\Microsoft\Media Catalog\Downloaded Clips\cl29\j0104542.wmf"/>
          <p:cNvPicPr>
            <a:picLocks noGrp="1" noChangeAspect="1" noChangeArrowheads="1"/>
          </p:cNvPicPr>
          <p:nvPr>
            <p:ph type="clipArt" sz="half" idx="1"/>
          </p:nvPr>
        </p:nvPicPr>
        <p:blipFill>
          <a:blip r:embed="rId3" cstate="print"/>
          <a:stretch>
            <a:fillRect/>
          </a:stretch>
        </p:blipFill>
        <p:spPr>
          <a:xfrm>
            <a:off x="714348" y="1785926"/>
            <a:ext cx="3885630" cy="3864153"/>
          </a:xfrm>
        </p:spPr>
      </p:pic>
      <p:sp>
        <p:nvSpPr>
          <p:cNvPr id="20484" name="Rectangle 4"/>
          <p:cNvSpPr>
            <a:spLocks noGrp="1" noChangeArrowheads="1"/>
          </p:cNvSpPr>
          <p:nvPr>
            <p:ph type="body" sz="half" idx="2"/>
          </p:nvPr>
        </p:nvSpPr>
        <p:spPr>
          <a:xfrm>
            <a:off x="5486400" y="2743200"/>
            <a:ext cx="3810000" cy="4114800"/>
          </a:xfrm>
        </p:spPr>
        <p:txBody>
          <a:bodyPr/>
          <a:lstStyle/>
          <a:p>
            <a:pPr>
              <a:buFontTx/>
              <a:buNone/>
            </a:pPr>
            <a:r>
              <a:rPr lang="en-GB" sz="3600"/>
              <a:t>Polluter pays principle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Appropriate person</a:t>
            </a:r>
          </a:p>
        </p:txBody>
      </p:sp>
      <p:sp>
        <p:nvSpPr>
          <p:cNvPr id="22531" name="Rectangle 3"/>
          <p:cNvSpPr>
            <a:spLocks noGrp="1" noChangeArrowheads="1"/>
          </p:cNvSpPr>
          <p:nvPr>
            <p:ph type="body" sz="half" idx="1"/>
          </p:nvPr>
        </p:nvSpPr>
        <p:spPr/>
        <p:txBody>
          <a:bodyPr>
            <a:normAutofit fontScale="92500" lnSpcReduction="10000"/>
          </a:bodyPr>
          <a:lstStyle/>
          <a:p>
            <a:pPr>
              <a:lnSpc>
                <a:spcPct val="90000"/>
              </a:lnSpc>
              <a:buFontTx/>
              <a:buNone/>
            </a:pPr>
            <a:r>
              <a:rPr lang="en-GB" sz="2400" dirty="0"/>
              <a:t> </a:t>
            </a:r>
            <a:r>
              <a:rPr lang="en-GB" sz="2800" dirty="0" smtClean="0"/>
              <a:t>Class </a:t>
            </a:r>
            <a:r>
              <a:rPr lang="en-GB" sz="2800" dirty="0"/>
              <a:t>A </a:t>
            </a:r>
            <a:r>
              <a:rPr lang="en-GB" sz="2800" dirty="0" smtClean="0"/>
              <a:t>Person</a:t>
            </a:r>
            <a:endParaRPr lang="en-GB" sz="2800" dirty="0"/>
          </a:p>
          <a:p>
            <a:pPr>
              <a:lnSpc>
                <a:spcPct val="90000"/>
              </a:lnSpc>
              <a:buFontTx/>
              <a:buNone/>
            </a:pPr>
            <a:endParaRPr lang="en-GB" sz="2800" dirty="0"/>
          </a:p>
          <a:p>
            <a:pPr>
              <a:buNone/>
            </a:pPr>
            <a:r>
              <a:rPr lang="en-GB" sz="2400" dirty="0"/>
              <a:t>	</a:t>
            </a:r>
            <a:r>
              <a:rPr lang="en-US" sz="2800" dirty="0" smtClean="0"/>
              <a:t>those persons who caused or knowingly permitted the pollutant in the significant pollutant  linkage to be in, on or under the land.</a:t>
            </a:r>
            <a:endParaRPr lang="en-GB" sz="2800" dirty="0"/>
          </a:p>
          <a:p>
            <a:pPr>
              <a:lnSpc>
                <a:spcPct val="90000"/>
              </a:lnSpc>
              <a:buFontTx/>
              <a:buNone/>
            </a:pPr>
            <a:endParaRPr lang="en-GB" sz="2800" dirty="0"/>
          </a:p>
          <a:p>
            <a:pPr>
              <a:lnSpc>
                <a:spcPct val="90000"/>
              </a:lnSpc>
              <a:buFontTx/>
              <a:buNone/>
            </a:pPr>
            <a:r>
              <a:rPr lang="en-GB" sz="2400" dirty="0"/>
              <a:t>	</a:t>
            </a:r>
          </a:p>
        </p:txBody>
      </p:sp>
      <p:pic>
        <p:nvPicPr>
          <p:cNvPr id="22536" name="Picture 8" descr="C:\WINDOWS\Application Data\Microsoft\Media Catalog\Downloaded Clips\cl55\j0213305.wmf"/>
          <p:cNvPicPr>
            <a:picLocks noGrp="1" noChangeAspect="1" noChangeArrowheads="1"/>
          </p:cNvPicPr>
          <p:nvPr>
            <p:ph type="clipArt" sz="half" idx="2"/>
          </p:nvPr>
        </p:nvPicPr>
        <p:blipFill>
          <a:blip r:embed="rId3" cstate="print"/>
          <a:stretch>
            <a:fillRect/>
          </a:stretch>
        </p:blipFill>
        <p:spPr>
          <a:xfrm>
            <a:off x="5000628" y="1785926"/>
            <a:ext cx="3000396" cy="3862377"/>
          </a:xfrm>
          <a:noFill/>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C:\WINDOWS\Application Data\Microsoft\Media Catalog\Downloaded Clips\cl55\j0213305.wmf"/>
          <p:cNvPicPr>
            <a:picLocks noChangeAspect="1" noChangeArrowheads="1"/>
          </p:cNvPicPr>
          <p:nvPr/>
        </p:nvPicPr>
        <p:blipFill>
          <a:blip r:embed="rId2" cstate="print"/>
          <a:stretch>
            <a:fillRect/>
          </a:stretch>
        </p:blipFill>
        <p:spPr>
          <a:xfrm>
            <a:off x="1071538" y="1500174"/>
            <a:ext cx="3000396" cy="3862377"/>
          </a:xfrm>
          <a:prstGeom prst="rect">
            <a:avLst/>
          </a:prstGeom>
          <a:noFill/>
          <a:ln/>
        </p:spPr>
      </p:pic>
      <p:sp>
        <p:nvSpPr>
          <p:cNvPr id="3" name="Rectangle 2"/>
          <p:cNvSpPr/>
          <p:nvPr/>
        </p:nvSpPr>
        <p:spPr>
          <a:xfrm>
            <a:off x="4500562" y="2285992"/>
            <a:ext cx="3857620" cy="2893100"/>
          </a:xfrm>
          <a:prstGeom prst="rect">
            <a:avLst/>
          </a:prstGeom>
        </p:spPr>
        <p:txBody>
          <a:bodyPr wrap="square">
            <a:spAutoFit/>
          </a:bodyPr>
          <a:lstStyle/>
          <a:p>
            <a:r>
              <a:rPr lang="en-US" sz="2600" dirty="0" smtClean="0">
                <a:latin typeface="+mn-lt"/>
              </a:rPr>
              <a:t>a site owner or occupier – but would only be liable if a Class A appropriate person cannot</a:t>
            </a:r>
          </a:p>
          <a:p>
            <a:r>
              <a:rPr lang="en-US" sz="2600" dirty="0" smtClean="0">
                <a:latin typeface="+mn-lt"/>
              </a:rPr>
              <a:t>be found for a particular significant pollutant linkage.</a:t>
            </a:r>
            <a:endParaRPr lang="en-US" sz="2600" dirty="0">
              <a:latin typeface="+mn-lt"/>
            </a:endParaRPr>
          </a:p>
        </p:txBody>
      </p:sp>
      <p:sp>
        <p:nvSpPr>
          <p:cNvPr id="4" name="Rectangle 3"/>
          <p:cNvSpPr/>
          <p:nvPr/>
        </p:nvSpPr>
        <p:spPr>
          <a:xfrm>
            <a:off x="2357422" y="357166"/>
            <a:ext cx="4240200" cy="707886"/>
          </a:xfrm>
          <a:prstGeom prst="rect">
            <a:avLst/>
          </a:prstGeom>
        </p:spPr>
        <p:txBody>
          <a:bodyPr wrap="none">
            <a:spAutoFit/>
          </a:bodyPr>
          <a:lstStyle/>
          <a:p>
            <a:r>
              <a:rPr lang="en-GB" sz="4000" dirty="0" smtClean="0">
                <a:latin typeface="+mn-lt"/>
              </a:rPr>
              <a:t>Appropriate person</a:t>
            </a:r>
            <a:endParaRPr lang="en-US" sz="4000" dirty="0">
              <a:latin typeface="+mn-lt"/>
            </a:endParaRPr>
          </a:p>
        </p:txBody>
      </p:sp>
      <p:sp>
        <p:nvSpPr>
          <p:cNvPr id="5" name="TextBox 4"/>
          <p:cNvSpPr txBox="1"/>
          <p:nvPr/>
        </p:nvSpPr>
        <p:spPr>
          <a:xfrm>
            <a:off x="4286248" y="1571612"/>
            <a:ext cx="2123402" cy="492443"/>
          </a:xfrm>
          <a:prstGeom prst="rect">
            <a:avLst/>
          </a:prstGeom>
          <a:noFill/>
        </p:spPr>
        <p:txBody>
          <a:bodyPr wrap="none" rtlCol="0">
            <a:spAutoFit/>
          </a:bodyPr>
          <a:lstStyle/>
          <a:p>
            <a:r>
              <a:rPr lang="en-GB" sz="2600" dirty="0" smtClean="0">
                <a:latin typeface="+mn-lt"/>
              </a:rPr>
              <a:t>Class B person</a:t>
            </a:r>
            <a:endParaRPr lang="en-US" sz="2600" dirty="0">
              <a:latin typeface="+mn-l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0" y="0"/>
            <a:ext cx="8839200" cy="1447800"/>
          </a:xfrm>
        </p:spPr>
        <p:txBody>
          <a:bodyPr/>
          <a:lstStyle/>
          <a:p>
            <a:r>
              <a:rPr lang="en-GB" sz="4000" dirty="0"/>
              <a:t>Why be so concerned about contamination?</a:t>
            </a:r>
          </a:p>
        </p:txBody>
      </p:sp>
      <p:pic>
        <p:nvPicPr>
          <p:cNvPr id="31749" name="Picture 5" descr="C:\WINDOWS\Application Data\Microsoft\Media Catalog\G0177893.WMF"/>
          <p:cNvPicPr>
            <a:picLocks noGrp="1" noChangeAspect="1" noChangeArrowheads="1"/>
          </p:cNvPicPr>
          <p:nvPr>
            <p:ph type="clipArt" sz="half" idx="1"/>
          </p:nvPr>
        </p:nvPicPr>
        <p:blipFill>
          <a:blip r:embed="rId3" cstate="print"/>
          <a:stretch>
            <a:fillRect/>
          </a:stretch>
        </p:blipFill>
        <p:spPr>
          <a:xfrm>
            <a:off x="803866" y="1928802"/>
            <a:ext cx="3339506" cy="3942891"/>
          </a:xfrm>
        </p:spPr>
      </p:pic>
      <p:sp>
        <p:nvSpPr>
          <p:cNvPr id="31748" name="Rectangle 4"/>
          <p:cNvSpPr>
            <a:spLocks noGrp="1" noChangeArrowheads="1"/>
          </p:cNvSpPr>
          <p:nvPr>
            <p:ph type="body" sz="half" idx="2"/>
          </p:nvPr>
        </p:nvSpPr>
        <p:spPr>
          <a:xfrm>
            <a:off x="4724400" y="1981200"/>
            <a:ext cx="4419600" cy="4114800"/>
          </a:xfrm>
        </p:spPr>
        <p:txBody>
          <a:bodyPr/>
          <a:lstStyle/>
          <a:p>
            <a:pPr>
              <a:lnSpc>
                <a:spcPct val="90000"/>
              </a:lnSpc>
            </a:pPr>
            <a:r>
              <a:rPr lang="en-GB" sz="2800" dirty="0"/>
              <a:t>Health and safety impacts </a:t>
            </a:r>
          </a:p>
          <a:p>
            <a:pPr>
              <a:lnSpc>
                <a:spcPct val="90000"/>
              </a:lnSpc>
            </a:pPr>
            <a:r>
              <a:rPr lang="en-GB" sz="2800" dirty="0"/>
              <a:t>Liability</a:t>
            </a:r>
          </a:p>
          <a:p>
            <a:pPr>
              <a:lnSpc>
                <a:spcPct val="90000"/>
              </a:lnSpc>
              <a:buFontTx/>
              <a:buNone/>
            </a:pPr>
            <a:r>
              <a:rPr lang="en-GB" sz="2800" dirty="0"/>
              <a:t>		</a:t>
            </a:r>
            <a:r>
              <a:rPr lang="en-GB" sz="2400" dirty="0"/>
              <a:t>Remediation</a:t>
            </a:r>
          </a:p>
          <a:p>
            <a:pPr>
              <a:lnSpc>
                <a:spcPct val="90000"/>
              </a:lnSpc>
              <a:buFontTx/>
              <a:buNone/>
            </a:pPr>
            <a:r>
              <a:rPr lang="en-GB" sz="2400" dirty="0"/>
              <a:t>		Existing contamination</a:t>
            </a:r>
          </a:p>
          <a:p>
            <a:pPr>
              <a:lnSpc>
                <a:spcPct val="90000"/>
              </a:lnSpc>
            </a:pPr>
            <a:r>
              <a:rPr lang="en-GB" sz="2800" dirty="0"/>
              <a:t>Delays to the programme</a:t>
            </a:r>
          </a:p>
          <a:p>
            <a:pPr>
              <a:lnSpc>
                <a:spcPct val="90000"/>
              </a:lnSpc>
            </a:pPr>
            <a:r>
              <a:rPr lang="en-GB" sz="2800" dirty="0"/>
              <a:t>Pollution </a:t>
            </a:r>
          </a:p>
          <a:p>
            <a:pPr lvl="2">
              <a:lnSpc>
                <a:spcPct val="90000"/>
              </a:lnSpc>
              <a:buFontTx/>
              <a:buNone/>
            </a:pPr>
            <a:r>
              <a:rPr lang="en-GB" dirty="0"/>
              <a:t>Groundwater and surface water </a:t>
            </a:r>
          </a:p>
          <a:p>
            <a:pPr lvl="2">
              <a:lnSpc>
                <a:spcPct val="90000"/>
              </a:lnSpc>
              <a:buFontTx/>
              <a:buNone/>
            </a:pPr>
            <a:r>
              <a:rPr lang="en-GB" dirty="0"/>
              <a:t>Surrounding land</a:t>
            </a:r>
          </a:p>
          <a:p>
            <a:pPr>
              <a:lnSpc>
                <a:spcPct val="90000"/>
              </a:lnSpc>
            </a:pPr>
            <a:endParaRPr lang="en-GB" sz="2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dirty="0"/>
              <a:t>Site investigation</a:t>
            </a:r>
          </a:p>
        </p:txBody>
      </p:sp>
      <p:sp>
        <p:nvSpPr>
          <p:cNvPr id="24579" name="Rectangle 3"/>
          <p:cNvSpPr>
            <a:spLocks noGrp="1" noChangeArrowheads="1"/>
          </p:cNvSpPr>
          <p:nvPr>
            <p:ph type="body" sz="half" idx="1"/>
          </p:nvPr>
        </p:nvSpPr>
        <p:spPr>
          <a:xfrm>
            <a:off x="4572000" y="2428868"/>
            <a:ext cx="4191000" cy="4114800"/>
          </a:xfrm>
        </p:spPr>
        <p:txBody>
          <a:bodyPr/>
          <a:lstStyle/>
          <a:p>
            <a:pPr>
              <a:buFontTx/>
              <a:buNone/>
            </a:pPr>
            <a:r>
              <a:rPr lang="en-GB" sz="2800" dirty="0"/>
              <a:t>	Must be sufficiently comprehensive, so as to present a reasonably accurate picture of the site condition, and not a misleading impression.</a:t>
            </a:r>
          </a:p>
        </p:txBody>
      </p:sp>
      <p:pic>
        <p:nvPicPr>
          <p:cNvPr id="24581" name="Picture 5" descr="C:\Program Files\Microsoft Office\Clipart\Popular\examine.wmf"/>
          <p:cNvPicPr>
            <a:picLocks noGrp="1" noChangeAspect="1" noChangeArrowheads="1"/>
          </p:cNvPicPr>
          <p:nvPr>
            <p:ph type="clipArt" sz="half" idx="2"/>
          </p:nvPr>
        </p:nvPicPr>
        <p:blipFill>
          <a:blip r:embed="rId3" cstate="print"/>
          <a:srcRect/>
          <a:stretch>
            <a:fillRect/>
          </a:stretch>
        </p:blipFill>
        <p:spPr>
          <a:xfrm>
            <a:off x="785786" y="1785926"/>
            <a:ext cx="3463925" cy="3724275"/>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dirty="0"/>
              <a:t>Preliminary assessment</a:t>
            </a:r>
          </a:p>
        </p:txBody>
      </p:sp>
      <p:sp>
        <p:nvSpPr>
          <p:cNvPr id="26627" name="Rectangle 3"/>
          <p:cNvSpPr>
            <a:spLocks noGrp="1" noChangeArrowheads="1"/>
          </p:cNvSpPr>
          <p:nvPr>
            <p:ph type="body" sz="half" idx="1"/>
          </p:nvPr>
        </p:nvSpPr>
        <p:spPr>
          <a:xfrm>
            <a:off x="285720" y="2071678"/>
            <a:ext cx="3810000" cy="4114800"/>
          </a:xfrm>
        </p:spPr>
        <p:txBody>
          <a:bodyPr/>
          <a:lstStyle/>
          <a:p>
            <a:pPr>
              <a:buFontTx/>
              <a:buNone/>
            </a:pPr>
            <a:r>
              <a:rPr lang="en-GB" sz="2800" dirty="0"/>
              <a:t>	Desk study</a:t>
            </a:r>
          </a:p>
          <a:p>
            <a:pPr>
              <a:buFontTx/>
              <a:buNone/>
            </a:pPr>
            <a:endParaRPr lang="en-GB" sz="2800" dirty="0"/>
          </a:p>
          <a:p>
            <a:pPr>
              <a:buFontTx/>
              <a:buNone/>
            </a:pPr>
            <a:endParaRPr lang="en-GB" sz="2800" dirty="0" smtClean="0"/>
          </a:p>
          <a:p>
            <a:pPr>
              <a:buFontTx/>
              <a:buNone/>
            </a:pPr>
            <a:endParaRPr lang="en-GB" sz="2800" dirty="0"/>
          </a:p>
          <a:p>
            <a:pPr>
              <a:buFontTx/>
              <a:buNone/>
            </a:pPr>
            <a:r>
              <a:rPr lang="en-GB" sz="2800" dirty="0"/>
              <a:t>On-site reconnaissance</a:t>
            </a:r>
          </a:p>
          <a:p>
            <a:pPr>
              <a:buFontTx/>
              <a:buNone/>
            </a:pPr>
            <a:endParaRPr lang="en-GB" sz="2800" dirty="0"/>
          </a:p>
        </p:txBody>
      </p:sp>
      <p:sp>
        <p:nvSpPr>
          <p:cNvPr id="26629" name="Rectangle 5"/>
          <p:cNvSpPr>
            <a:spLocks noChangeArrowheads="1"/>
          </p:cNvSpPr>
          <p:nvPr/>
        </p:nvSpPr>
        <p:spPr bwMode="auto">
          <a:xfrm>
            <a:off x="4343400" y="1905000"/>
            <a:ext cx="4572000" cy="4708981"/>
          </a:xfrm>
          <a:prstGeom prst="rect">
            <a:avLst/>
          </a:prstGeom>
          <a:noFill/>
          <a:ln w="9525">
            <a:noFill/>
            <a:miter lim="800000"/>
            <a:headEnd/>
            <a:tailEnd/>
          </a:ln>
          <a:effectLst/>
        </p:spPr>
        <p:txBody>
          <a:bodyPr>
            <a:spAutoFit/>
          </a:bodyPr>
          <a:lstStyle/>
          <a:p>
            <a:pPr>
              <a:spcBef>
                <a:spcPct val="50000"/>
              </a:spcBef>
            </a:pPr>
            <a:r>
              <a:rPr lang="en-GB" dirty="0">
                <a:latin typeface="+mn-lt"/>
              </a:rPr>
              <a:t>To identify what contamination is likely to be found on the site and where, its associated hazards, and potential scale of risk lies.</a:t>
            </a:r>
          </a:p>
          <a:p>
            <a:pPr>
              <a:spcBef>
                <a:spcPct val="50000"/>
              </a:spcBef>
            </a:pPr>
            <a:endParaRPr lang="en-GB" dirty="0">
              <a:latin typeface="+mn-lt"/>
            </a:endParaRPr>
          </a:p>
          <a:p>
            <a:pPr>
              <a:spcBef>
                <a:spcPct val="50000"/>
              </a:spcBef>
            </a:pPr>
            <a:r>
              <a:rPr lang="en-GB" dirty="0">
                <a:latin typeface="+mn-lt"/>
              </a:rPr>
              <a:t>To identify what special procedures / protective equipment might be necessary during preliminary on-site reconnaissance or subsequent site investigation.</a:t>
            </a:r>
          </a:p>
          <a:p>
            <a:pPr>
              <a:spcBef>
                <a:spcPct val="50000"/>
              </a:spcBef>
            </a:pP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09600" y="304800"/>
            <a:ext cx="7772400" cy="1143000"/>
          </a:xfrm>
        </p:spPr>
        <p:txBody>
          <a:bodyPr/>
          <a:lstStyle/>
          <a:p>
            <a:r>
              <a:rPr lang="en-GB" dirty="0"/>
              <a:t>Site investigation</a:t>
            </a:r>
          </a:p>
        </p:txBody>
      </p:sp>
      <p:pic>
        <p:nvPicPr>
          <p:cNvPr id="52229" name="Picture 5" descr="C:\WINDOWS\Application Data\Microsoft\Media Catalog\Downloaded Clips\cl35\j0132607.wmf"/>
          <p:cNvPicPr>
            <a:picLocks noGrp="1" noChangeAspect="1" noChangeArrowheads="1"/>
          </p:cNvPicPr>
          <p:nvPr>
            <p:ph type="clipArt" sz="half" idx="1"/>
          </p:nvPr>
        </p:nvPicPr>
        <p:blipFill>
          <a:blip r:embed="rId3" cstate="print"/>
          <a:stretch>
            <a:fillRect/>
          </a:stretch>
        </p:blipFill>
        <p:spPr>
          <a:xfrm>
            <a:off x="333665" y="2500307"/>
            <a:ext cx="4162135" cy="2836598"/>
          </a:xfrm>
        </p:spPr>
      </p:pic>
      <p:sp>
        <p:nvSpPr>
          <p:cNvPr id="52228" name="Rectangle 4"/>
          <p:cNvSpPr>
            <a:spLocks noGrp="1" noChangeArrowheads="1"/>
          </p:cNvSpPr>
          <p:nvPr>
            <p:ph type="body" sz="half" idx="2"/>
          </p:nvPr>
        </p:nvSpPr>
        <p:spPr>
          <a:xfrm>
            <a:off x="4648200" y="1295400"/>
            <a:ext cx="4495800" cy="5334000"/>
          </a:xfrm>
        </p:spPr>
        <p:txBody>
          <a:bodyPr/>
          <a:lstStyle/>
          <a:p>
            <a:pPr>
              <a:lnSpc>
                <a:spcPct val="90000"/>
              </a:lnSpc>
              <a:buFontTx/>
              <a:buNone/>
            </a:pPr>
            <a:r>
              <a:rPr lang="en-GB" sz="2400" dirty="0"/>
              <a:t>Typical strategy:</a:t>
            </a:r>
          </a:p>
          <a:p>
            <a:pPr>
              <a:lnSpc>
                <a:spcPct val="90000"/>
              </a:lnSpc>
            </a:pPr>
            <a:r>
              <a:rPr lang="en-GB" sz="2400" dirty="0"/>
              <a:t>Determine the nature and extent of any contamination of soils and groundwater on the site</a:t>
            </a:r>
          </a:p>
          <a:p>
            <a:pPr>
              <a:lnSpc>
                <a:spcPct val="90000"/>
              </a:lnSpc>
            </a:pPr>
            <a:r>
              <a:rPr lang="en-GB" sz="2400" dirty="0"/>
              <a:t>Determine the nature and extent of any contamination of soils migrating into the site</a:t>
            </a:r>
          </a:p>
          <a:p>
            <a:pPr>
              <a:lnSpc>
                <a:spcPct val="90000"/>
              </a:lnSpc>
            </a:pPr>
            <a:r>
              <a:rPr lang="en-GB" sz="2400" dirty="0"/>
              <a:t>Determine the nature and extent of any contamination of soils migrating off the site</a:t>
            </a:r>
          </a:p>
          <a:p>
            <a:pPr>
              <a:lnSpc>
                <a:spcPct val="90000"/>
              </a:lnSpc>
            </a:pPr>
            <a:r>
              <a:rPr lang="en-GB" sz="2400" dirty="0"/>
              <a:t>Determine the nature and engineering implications of other hazards and features on the site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dirty="0"/>
              <a:t>Site investigation</a:t>
            </a:r>
          </a:p>
        </p:txBody>
      </p:sp>
      <p:sp>
        <p:nvSpPr>
          <p:cNvPr id="53251" name="Rectangle 3"/>
          <p:cNvSpPr>
            <a:spLocks noGrp="1" noChangeArrowheads="1"/>
          </p:cNvSpPr>
          <p:nvPr>
            <p:ph type="body" sz="half" idx="1"/>
          </p:nvPr>
        </p:nvSpPr>
        <p:spPr>
          <a:xfrm>
            <a:off x="228600" y="1676400"/>
            <a:ext cx="4038600" cy="4953000"/>
          </a:xfrm>
        </p:spPr>
        <p:txBody>
          <a:bodyPr/>
          <a:lstStyle/>
          <a:p>
            <a:pPr>
              <a:lnSpc>
                <a:spcPct val="90000"/>
              </a:lnSpc>
            </a:pPr>
            <a:r>
              <a:rPr lang="en-GB" sz="2400" dirty="0"/>
              <a:t>Identify, characterise and assess potential targets and likely pathways</a:t>
            </a:r>
          </a:p>
          <a:p>
            <a:pPr>
              <a:lnSpc>
                <a:spcPct val="90000"/>
              </a:lnSpc>
            </a:pPr>
            <a:r>
              <a:rPr lang="en-GB" sz="2400" dirty="0"/>
              <a:t>Provide sufficient information to identify and evaluate a range of remedial strategies</a:t>
            </a:r>
          </a:p>
          <a:p>
            <a:pPr>
              <a:lnSpc>
                <a:spcPct val="90000"/>
              </a:lnSpc>
            </a:pPr>
            <a:r>
              <a:rPr lang="en-GB" sz="2400" dirty="0"/>
              <a:t>Determine the need for, and scope of, short and long term monitoring and maintenance</a:t>
            </a:r>
          </a:p>
          <a:p>
            <a:pPr>
              <a:lnSpc>
                <a:spcPct val="90000"/>
              </a:lnSpc>
            </a:pPr>
            <a:r>
              <a:rPr lang="en-GB" sz="2400" dirty="0"/>
              <a:t>Provide for an effective health and safety procedure.</a:t>
            </a:r>
          </a:p>
        </p:txBody>
      </p:sp>
      <p:pic>
        <p:nvPicPr>
          <p:cNvPr id="53253" name="Picture 5"/>
          <p:cNvPicPr>
            <a:picLocks noGrp="1" noChangeAspect="1" noChangeArrowheads="1"/>
          </p:cNvPicPr>
          <p:nvPr>
            <p:ph type="clipArt" sz="half" idx="2"/>
          </p:nvPr>
        </p:nvPicPr>
        <p:blipFill>
          <a:blip r:embed="rId3" cstate="print"/>
          <a:srcRect/>
          <a:stretch>
            <a:fillRect/>
          </a:stretch>
        </p:blipFill>
        <p:spPr>
          <a:xfrm>
            <a:off x="4267200" y="1981200"/>
            <a:ext cx="4572000" cy="3540125"/>
          </a:xfrm>
          <a:no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a:t>The desk study</a:t>
            </a:r>
          </a:p>
        </p:txBody>
      </p:sp>
      <p:sp>
        <p:nvSpPr>
          <p:cNvPr id="27652" name="Rectangle 4"/>
          <p:cNvSpPr>
            <a:spLocks noGrp="1" noChangeArrowheads="1"/>
          </p:cNvSpPr>
          <p:nvPr>
            <p:ph type="body" sz="half" idx="2"/>
          </p:nvPr>
        </p:nvSpPr>
        <p:spPr/>
        <p:txBody>
          <a:bodyPr/>
          <a:lstStyle/>
          <a:p>
            <a:pPr>
              <a:buFontTx/>
              <a:buNone/>
            </a:pPr>
            <a:r>
              <a:rPr lang="en-GB" sz="2800" dirty="0"/>
              <a:t>History of the site.</a:t>
            </a:r>
          </a:p>
          <a:p>
            <a:pPr>
              <a:buFontTx/>
              <a:buNone/>
            </a:pPr>
            <a:endParaRPr lang="en-GB" sz="2800" dirty="0"/>
          </a:p>
          <a:p>
            <a:pPr>
              <a:buFontTx/>
              <a:buNone/>
            </a:pPr>
            <a:r>
              <a:rPr lang="en-GB" sz="2800" dirty="0"/>
              <a:t>	Details of owners, users and occupiers as far back as possible.</a:t>
            </a:r>
          </a:p>
          <a:p>
            <a:endParaRPr lang="en-GB" sz="2800" dirty="0"/>
          </a:p>
        </p:txBody>
      </p:sp>
      <p:pic>
        <p:nvPicPr>
          <p:cNvPr id="30722" name="Picture 2" descr="&#10;  East Riding of Yorkshire Council Contaminated Land Section&#10; "/>
          <p:cNvPicPr>
            <a:picLocks noChangeAspect="1" noChangeArrowheads="1"/>
          </p:cNvPicPr>
          <p:nvPr/>
        </p:nvPicPr>
        <p:blipFill>
          <a:blip r:embed="rId3" cstate="print"/>
          <a:srcRect/>
          <a:stretch>
            <a:fillRect/>
          </a:stretch>
        </p:blipFill>
        <p:spPr bwMode="auto">
          <a:xfrm>
            <a:off x="748281" y="2357430"/>
            <a:ext cx="3609403" cy="3071834"/>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dirty="0"/>
              <a:t>The desk study</a:t>
            </a:r>
          </a:p>
        </p:txBody>
      </p:sp>
      <p:sp>
        <p:nvSpPr>
          <p:cNvPr id="29699" name="Rectangle 3"/>
          <p:cNvSpPr>
            <a:spLocks noGrp="1" noChangeArrowheads="1"/>
          </p:cNvSpPr>
          <p:nvPr>
            <p:ph type="body" sz="half" idx="1"/>
          </p:nvPr>
        </p:nvSpPr>
        <p:spPr/>
        <p:txBody>
          <a:bodyPr/>
          <a:lstStyle/>
          <a:p>
            <a:pPr>
              <a:buFontTx/>
              <a:buNone/>
            </a:pPr>
            <a:r>
              <a:rPr lang="en-GB" sz="2800" dirty="0"/>
              <a:t>Processes used:</a:t>
            </a:r>
          </a:p>
          <a:p>
            <a:pPr>
              <a:buFontTx/>
              <a:buNone/>
            </a:pPr>
            <a:endParaRPr lang="en-GB" sz="2800" dirty="0"/>
          </a:p>
          <a:p>
            <a:r>
              <a:rPr lang="en-GB" sz="2800" dirty="0"/>
              <a:t>Locations</a:t>
            </a:r>
          </a:p>
          <a:p>
            <a:r>
              <a:rPr lang="en-GB" sz="2800" dirty="0"/>
              <a:t>Raw materials</a:t>
            </a:r>
          </a:p>
          <a:p>
            <a:r>
              <a:rPr lang="en-GB" sz="2800" dirty="0"/>
              <a:t>Products</a:t>
            </a:r>
          </a:p>
          <a:p>
            <a:r>
              <a:rPr lang="en-GB" sz="2800" dirty="0"/>
              <a:t>Waste residues</a:t>
            </a:r>
          </a:p>
          <a:p>
            <a:r>
              <a:rPr lang="en-GB" sz="2800" dirty="0"/>
              <a:t>Disposal methods</a:t>
            </a:r>
          </a:p>
        </p:txBody>
      </p:sp>
      <p:pic>
        <p:nvPicPr>
          <p:cNvPr id="29701" name="Picture 5" descr="C:\Program Files\Microsoft Office\Clipart\Popular\oildrill.wmf"/>
          <p:cNvPicPr>
            <a:picLocks noGrp="1" noChangeAspect="1" noChangeArrowheads="1"/>
          </p:cNvPicPr>
          <p:nvPr>
            <p:ph type="clipArt" sz="half" idx="2"/>
          </p:nvPr>
        </p:nvPicPr>
        <p:blipFill>
          <a:blip r:embed="rId3" cstate="print"/>
          <a:stretch>
            <a:fillRect/>
          </a:stretch>
        </p:blipFill>
        <p:spPr>
          <a:xfrm>
            <a:off x="5423600" y="1981200"/>
            <a:ext cx="2259200" cy="4114800"/>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a:t>The desk study</a:t>
            </a:r>
          </a:p>
        </p:txBody>
      </p:sp>
      <p:pic>
        <p:nvPicPr>
          <p:cNvPr id="30726" name="Picture 6" descr="C:\WINDOWS\Application Data\Microsoft\Media Catalog\G0403079.WMF"/>
          <p:cNvPicPr>
            <a:picLocks noGrp="1" noChangeAspect="1" noChangeArrowheads="1"/>
          </p:cNvPicPr>
          <p:nvPr>
            <p:ph type="clipArt" sz="half" idx="1"/>
          </p:nvPr>
        </p:nvPicPr>
        <p:blipFill>
          <a:blip r:embed="rId3" cstate="print"/>
          <a:srcRect/>
          <a:stretch>
            <a:fillRect/>
          </a:stretch>
        </p:blipFill>
        <p:spPr>
          <a:xfrm>
            <a:off x="790575" y="1981200"/>
            <a:ext cx="3265488" cy="3733800"/>
          </a:xfrm>
        </p:spPr>
      </p:pic>
      <p:sp>
        <p:nvSpPr>
          <p:cNvPr id="30724" name="Rectangle 4"/>
          <p:cNvSpPr>
            <a:spLocks noGrp="1" noChangeArrowheads="1"/>
          </p:cNvSpPr>
          <p:nvPr>
            <p:ph type="body" sz="half" idx="2"/>
          </p:nvPr>
        </p:nvSpPr>
        <p:spPr>
          <a:xfrm>
            <a:off x="4648200" y="1981200"/>
            <a:ext cx="4191000" cy="4114800"/>
          </a:xfrm>
        </p:spPr>
        <p:txBody>
          <a:bodyPr/>
          <a:lstStyle/>
          <a:p>
            <a:pPr>
              <a:lnSpc>
                <a:spcPct val="90000"/>
              </a:lnSpc>
            </a:pPr>
            <a:r>
              <a:rPr lang="en-GB" sz="2800" dirty="0"/>
              <a:t>Chemical / physical properties of potential contaminants on site</a:t>
            </a:r>
          </a:p>
          <a:p>
            <a:pPr>
              <a:lnSpc>
                <a:spcPct val="90000"/>
              </a:lnSpc>
            </a:pPr>
            <a:r>
              <a:rPr lang="en-GB" sz="2800" dirty="0"/>
              <a:t>Presence of waste disposal areas</a:t>
            </a:r>
          </a:p>
          <a:p>
            <a:pPr>
              <a:lnSpc>
                <a:spcPct val="90000"/>
              </a:lnSpc>
            </a:pPr>
            <a:r>
              <a:rPr lang="en-GB" sz="2800" dirty="0"/>
              <a:t>Mining history</a:t>
            </a:r>
          </a:p>
          <a:p>
            <a:pPr>
              <a:lnSpc>
                <a:spcPct val="90000"/>
              </a:lnSpc>
            </a:pPr>
            <a:r>
              <a:rPr lang="en-GB" sz="2800" dirty="0"/>
              <a:t>Previous survey data</a:t>
            </a:r>
          </a:p>
          <a:p>
            <a:pPr>
              <a:lnSpc>
                <a:spcPct val="90000"/>
              </a:lnSpc>
            </a:pPr>
            <a:r>
              <a:rPr lang="en-GB" sz="2800" dirty="0"/>
              <a:t>Accuracy of information</a:t>
            </a:r>
          </a:p>
          <a:p>
            <a:pPr>
              <a:lnSpc>
                <a:spcPct val="90000"/>
              </a:lnSpc>
            </a:pPr>
            <a:r>
              <a:rPr lang="en-GB" sz="2800" dirty="0"/>
              <a:t>Populations at risk</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title"/>
          </p:nvPr>
        </p:nvSpPr>
        <p:spPr/>
        <p:txBody>
          <a:bodyPr/>
          <a:lstStyle/>
          <a:p>
            <a:r>
              <a:rPr lang="en-GB" dirty="0"/>
              <a:t>The desk study</a:t>
            </a:r>
          </a:p>
        </p:txBody>
      </p:sp>
      <p:pic>
        <p:nvPicPr>
          <p:cNvPr id="35849" name="Picture 9" descr="C:\My Documents\sustainable development\mineral extraction.BMP"/>
          <p:cNvPicPr>
            <a:picLocks noGrp="1" noChangeAspect="1" noChangeArrowheads="1"/>
          </p:cNvPicPr>
          <p:nvPr>
            <p:ph type="clipArt" sz="half" idx="1"/>
          </p:nvPr>
        </p:nvPicPr>
        <p:blipFill>
          <a:blip r:embed="rId2" cstate="print"/>
          <a:srcRect/>
          <a:stretch>
            <a:fillRect/>
          </a:stretch>
        </p:blipFill>
        <p:spPr>
          <a:xfrm>
            <a:off x="228600" y="2492375"/>
            <a:ext cx="4572000" cy="3070225"/>
          </a:xfrm>
          <a:noFill/>
          <a:ln/>
        </p:spPr>
      </p:pic>
      <p:sp>
        <p:nvSpPr>
          <p:cNvPr id="35844" name="Rectangle 4"/>
          <p:cNvSpPr>
            <a:spLocks noGrp="1" noChangeArrowheads="1"/>
          </p:cNvSpPr>
          <p:nvPr>
            <p:ph type="body" sz="half" idx="2"/>
          </p:nvPr>
        </p:nvSpPr>
        <p:spPr/>
        <p:txBody>
          <a:bodyPr/>
          <a:lstStyle/>
          <a:p>
            <a:pPr>
              <a:buFontTx/>
              <a:buNone/>
            </a:pPr>
            <a:r>
              <a:rPr lang="en-GB" sz="2800" dirty="0"/>
              <a:t>	Location and layout of proposed site</a:t>
            </a:r>
          </a:p>
          <a:p>
            <a:pPr lvl="1"/>
            <a:r>
              <a:rPr lang="en-GB" sz="2400" dirty="0"/>
              <a:t>Storage areas</a:t>
            </a:r>
          </a:p>
          <a:p>
            <a:pPr lvl="1"/>
            <a:r>
              <a:rPr lang="en-GB" sz="2400" dirty="0"/>
              <a:t>Roadways</a:t>
            </a:r>
          </a:p>
          <a:p>
            <a:pPr lvl="1"/>
            <a:r>
              <a:rPr lang="en-GB" sz="2400" dirty="0"/>
              <a:t>Hard-cover areas</a:t>
            </a:r>
          </a:p>
          <a:p>
            <a:pPr lvl="1"/>
            <a:r>
              <a:rPr lang="en-GB" sz="2400" dirty="0"/>
              <a:t>Existing structures</a:t>
            </a:r>
          </a:p>
          <a:p>
            <a:pPr lvl="1"/>
            <a:r>
              <a:rPr lang="en-GB" sz="2400" dirty="0"/>
              <a:t>Pits</a:t>
            </a:r>
          </a:p>
          <a:p>
            <a:pPr lvl="1"/>
            <a:r>
              <a:rPr lang="en-GB" sz="2400" dirty="0"/>
              <a:t>Services</a:t>
            </a:r>
          </a:p>
          <a:p>
            <a:pPr lvl="1"/>
            <a:r>
              <a:rPr lang="en-GB" sz="2400" dirty="0"/>
              <a:t>Habitats</a:t>
            </a:r>
          </a:p>
          <a:p>
            <a:pPr lvl="1"/>
            <a:endParaRPr lang="en-GB" sz="2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609600" y="304800"/>
            <a:ext cx="7772400" cy="1143000"/>
          </a:xfrm>
        </p:spPr>
        <p:txBody>
          <a:bodyPr/>
          <a:lstStyle/>
          <a:p>
            <a:r>
              <a:rPr lang="en-GB" sz="4000" dirty="0"/>
              <a:t>Investigating a contaminated site</a:t>
            </a:r>
          </a:p>
        </p:txBody>
      </p:sp>
      <p:sp>
        <p:nvSpPr>
          <p:cNvPr id="58371" name="Rectangle 3"/>
          <p:cNvSpPr>
            <a:spLocks noGrp="1" noChangeArrowheads="1"/>
          </p:cNvSpPr>
          <p:nvPr>
            <p:ph type="body" sz="half" idx="1"/>
          </p:nvPr>
        </p:nvSpPr>
        <p:spPr>
          <a:xfrm>
            <a:off x="381000" y="1447800"/>
            <a:ext cx="4114800" cy="4953000"/>
          </a:xfrm>
        </p:spPr>
        <p:txBody>
          <a:bodyPr/>
          <a:lstStyle/>
          <a:p>
            <a:pPr>
              <a:lnSpc>
                <a:spcPct val="90000"/>
              </a:lnSpc>
              <a:buFontTx/>
              <a:buNone/>
            </a:pPr>
            <a:r>
              <a:rPr lang="en-GB" sz="2400" dirty="0"/>
              <a:t>In summary:</a:t>
            </a:r>
          </a:p>
          <a:p>
            <a:pPr>
              <a:lnSpc>
                <a:spcPct val="90000"/>
              </a:lnSpc>
            </a:pPr>
            <a:r>
              <a:rPr lang="en-GB" sz="2400" dirty="0"/>
              <a:t>Review of site history</a:t>
            </a:r>
          </a:p>
          <a:p>
            <a:pPr>
              <a:lnSpc>
                <a:spcPct val="90000"/>
              </a:lnSpc>
            </a:pPr>
            <a:r>
              <a:rPr lang="en-GB" sz="2400" dirty="0"/>
              <a:t>Site reconnaissance</a:t>
            </a:r>
          </a:p>
          <a:p>
            <a:pPr>
              <a:lnSpc>
                <a:spcPct val="90000"/>
              </a:lnSpc>
            </a:pPr>
            <a:r>
              <a:rPr lang="en-GB" sz="2400" dirty="0"/>
              <a:t>Review of legislation</a:t>
            </a:r>
          </a:p>
          <a:p>
            <a:pPr>
              <a:lnSpc>
                <a:spcPct val="90000"/>
              </a:lnSpc>
            </a:pPr>
            <a:r>
              <a:rPr lang="en-GB" sz="2400" dirty="0"/>
              <a:t>Identify nature and extent of contamination</a:t>
            </a:r>
          </a:p>
          <a:p>
            <a:pPr>
              <a:lnSpc>
                <a:spcPct val="90000"/>
              </a:lnSpc>
            </a:pPr>
            <a:r>
              <a:rPr lang="en-GB" sz="2400" dirty="0"/>
              <a:t>Risk assessment</a:t>
            </a:r>
          </a:p>
          <a:p>
            <a:pPr>
              <a:lnSpc>
                <a:spcPct val="90000"/>
              </a:lnSpc>
            </a:pPr>
            <a:r>
              <a:rPr lang="en-GB" sz="2400" dirty="0"/>
              <a:t>Remedial options</a:t>
            </a:r>
          </a:p>
          <a:p>
            <a:pPr>
              <a:lnSpc>
                <a:spcPct val="90000"/>
              </a:lnSpc>
            </a:pPr>
            <a:r>
              <a:rPr lang="en-GB" sz="2400" dirty="0"/>
              <a:t>Feasibility study</a:t>
            </a:r>
          </a:p>
          <a:p>
            <a:pPr>
              <a:lnSpc>
                <a:spcPct val="90000"/>
              </a:lnSpc>
            </a:pPr>
            <a:r>
              <a:rPr lang="en-GB" sz="2400" dirty="0"/>
              <a:t>Remediation</a:t>
            </a:r>
          </a:p>
          <a:p>
            <a:pPr>
              <a:lnSpc>
                <a:spcPct val="90000"/>
              </a:lnSpc>
            </a:pPr>
            <a:r>
              <a:rPr lang="en-GB" sz="2400" dirty="0"/>
              <a:t>Final design</a:t>
            </a:r>
          </a:p>
          <a:p>
            <a:pPr>
              <a:lnSpc>
                <a:spcPct val="90000"/>
              </a:lnSpc>
            </a:pPr>
            <a:r>
              <a:rPr lang="en-GB" sz="2400" dirty="0"/>
              <a:t>Monitoring</a:t>
            </a:r>
          </a:p>
          <a:p>
            <a:pPr>
              <a:lnSpc>
                <a:spcPct val="90000"/>
              </a:lnSpc>
            </a:pPr>
            <a:endParaRPr lang="en-GB" sz="2400" dirty="0"/>
          </a:p>
        </p:txBody>
      </p:sp>
      <p:pic>
        <p:nvPicPr>
          <p:cNvPr id="58372" name="Picture 4"/>
          <p:cNvPicPr>
            <a:picLocks noGrp="1" noChangeAspect="1" noChangeArrowheads="1"/>
          </p:cNvPicPr>
          <p:nvPr>
            <p:ph type="clipArt" sz="half" idx="2"/>
          </p:nvPr>
        </p:nvPicPr>
        <p:blipFill>
          <a:blip r:embed="rId2" cstate="print"/>
          <a:srcRect/>
          <a:stretch>
            <a:fillRect/>
          </a:stretch>
        </p:blipFill>
        <p:spPr>
          <a:xfrm>
            <a:off x="4343400" y="1981200"/>
            <a:ext cx="4572000" cy="3657600"/>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dirty="0"/>
              <a:t>Contaminated Land</a:t>
            </a:r>
          </a:p>
        </p:txBody>
      </p:sp>
      <p:sp>
        <p:nvSpPr>
          <p:cNvPr id="2051" name="Rectangle 3"/>
          <p:cNvSpPr>
            <a:spLocks noGrp="1" noChangeArrowheads="1"/>
          </p:cNvSpPr>
          <p:nvPr>
            <p:ph type="body" sz="half" idx="1"/>
          </p:nvPr>
        </p:nvSpPr>
        <p:spPr>
          <a:xfrm>
            <a:off x="228600" y="1981200"/>
            <a:ext cx="4267200" cy="4114800"/>
          </a:xfrm>
        </p:spPr>
        <p:txBody>
          <a:bodyPr/>
          <a:lstStyle/>
          <a:p>
            <a:pPr>
              <a:buFontTx/>
              <a:buNone/>
            </a:pPr>
            <a:r>
              <a:rPr lang="en-GB" sz="2800" dirty="0"/>
              <a:t>	Effective management of ground contamination…</a:t>
            </a:r>
          </a:p>
          <a:p>
            <a:pPr>
              <a:buFontTx/>
              <a:buNone/>
            </a:pPr>
            <a:endParaRPr lang="en-GB" sz="2800" dirty="0"/>
          </a:p>
          <a:p>
            <a:r>
              <a:rPr lang="en-GB" sz="2800" dirty="0"/>
              <a:t>Do not cause it or spread it</a:t>
            </a:r>
          </a:p>
          <a:p>
            <a:endParaRPr lang="en-GB" sz="2800" dirty="0"/>
          </a:p>
          <a:p>
            <a:r>
              <a:rPr lang="en-GB" sz="2800" dirty="0"/>
              <a:t>Deal with it appropriately</a:t>
            </a:r>
          </a:p>
          <a:p>
            <a:pPr>
              <a:buFontTx/>
              <a:buNone/>
            </a:pPr>
            <a:endParaRPr lang="en-GB" sz="2800" dirty="0"/>
          </a:p>
          <a:p>
            <a:pPr>
              <a:buFontTx/>
              <a:buNone/>
            </a:pPr>
            <a:endParaRPr lang="en-GB" sz="2800" dirty="0"/>
          </a:p>
        </p:txBody>
      </p:sp>
      <p:pic>
        <p:nvPicPr>
          <p:cNvPr id="2052" name="Picture 4"/>
          <p:cNvPicPr>
            <a:picLocks noGrp="1" noChangeAspect="1" noChangeArrowheads="1"/>
          </p:cNvPicPr>
          <p:nvPr>
            <p:ph type="clipArt" sz="half" idx="2"/>
          </p:nvPr>
        </p:nvPicPr>
        <p:blipFill>
          <a:blip r:embed="rId3" cstate="print">
            <a:grayscl/>
          </a:blip>
          <a:srcRect/>
          <a:stretch>
            <a:fillRect/>
          </a:stretch>
        </p:blipFill>
        <p:spPr>
          <a:xfrm>
            <a:off x="4648200" y="2133600"/>
            <a:ext cx="4038600" cy="2971800"/>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09600" y="228600"/>
            <a:ext cx="7772400" cy="1143000"/>
          </a:xfrm>
        </p:spPr>
        <p:txBody>
          <a:bodyPr/>
          <a:lstStyle/>
          <a:p>
            <a:r>
              <a:rPr lang="en-GB" dirty="0"/>
              <a:t>Contaminated Land</a:t>
            </a:r>
          </a:p>
        </p:txBody>
      </p:sp>
      <p:pic>
        <p:nvPicPr>
          <p:cNvPr id="37894" name="Picture 6" descr="C:\My Documents\construction technology\pictures\Facade 2.TIF"/>
          <p:cNvPicPr>
            <a:picLocks noGrp="1" noChangeAspect="1" noChangeArrowheads="1"/>
          </p:cNvPicPr>
          <p:nvPr>
            <p:ph type="clipArt" sz="half" idx="1"/>
          </p:nvPr>
        </p:nvPicPr>
        <p:blipFill>
          <a:blip r:embed="rId3" cstate="print"/>
          <a:srcRect/>
          <a:stretch>
            <a:fillRect/>
          </a:stretch>
        </p:blipFill>
        <p:spPr>
          <a:xfrm>
            <a:off x="609600" y="1371600"/>
            <a:ext cx="3392488" cy="4724400"/>
          </a:xfrm>
          <a:noFill/>
          <a:ln/>
        </p:spPr>
      </p:pic>
      <p:sp>
        <p:nvSpPr>
          <p:cNvPr id="37892" name="Rectangle 4"/>
          <p:cNvSpPr>
            <a:spLocks noGrp="1" noChangeArrowheads="1"/>
          </p:cNvSpPr>
          <p:nvPr>
            <p:ph type="body" sz="half" idx="2"/>
          </p:nvPr>
        </p:nvSpPr>
        <p:spPr>
          <a:xfrm>
            <a:off x="4648200" y="1981200"/>
            <a:ext cx="4343400" cy="4114800"/>
          </a:xfrm>
        </p:spPr>
        <p:txBody>
          <a:bodyPr/>
          <a:lstStyle/>
          <a:p>
            <a:pPr>
              <a:lnSpc>
                <a:spcPct val="90000"/>
              </a:lnSpc>
              <a:buFontTx/>
              <a:buNone/>
            </a:pPr>
            <a:r>
              <a:rPr lang="en-GB" sz="2800" dirty="0"/>
              <a:t>	Problems on site may arise…</a:t>
            </a:r>
          </a:p>
          <a:p>
            <a:pPr>
              <a:lnSpc>
                <a:spcPct val="90000"/>
              </a:lnSpc>
              <a:buFontTx/>
              <a:buNone/>
            </a:pPr>
            <a:endParaRPr lang="en-GB" sz="2800" dirty="0"/>
          </a:p>
          <a:p>
            <a:pPr>
              <a:lnSpc>
                <a:spcPct val="90000"/>
              </a:lnSpc>
            </a:pPr>
            <a:r>
              <a:rPr lang="en-GB" sz="2800" dirty="0"/>
              <a:t>Encountering contamination during the construction period</a:t>
            </a:r>
          </a:p>
          <a:p>
            <a:pPr>
              <a:lnSpc>
                <a:spcPct val="90000"/>
              </a:lnSpc>
            </a:pPr>
            <a:endParaRPr lang="en-GB" sz="2800" dirty="0"/>
          </a:p>
          <a:p>
            <a:pPr>
              <a:lnSpc>
                <a:spcPct val="90000"/>
              </a:lnSpc>
            </a:pPr>
            <a:r>
              <a:rPr lang="en-GB" sz="2800" dirty="0"/>
              <a:t>Handling or excavating contaminated ground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dirty="0"/>
              <a:t>Contaminated Land</a:t>
            </a:r>
          </a:p>
        </p:txBody>
      </p:sp>
      <p:sp>
        <p:nvSpPr>
          <p:cNvPr id="39939" name="Rectangle 3"/>
          <p:cNvSpPr>
            <a:spLocks noGrp="1" noChangeArrowheads="1"/>
          </p:cNvSpPr>
          <p:nvPr>
            <p:ph type="body" sz="half" idx="1"/>
          </p:nvPr>
        </p:nvSpPr>
        <p:spPr>
          <a:xfrm>
            <a:off x="304800" y="1600200"/>
            <a:ext cx="4191000" cy="4876800"/>
          </a:xfrm>
        </p:spPr>
        <p:txBody>
          <a:bodyPr/>
          <a:lstStyle/>
          <a:p>
            <a:pPr>
              <a:buFontTx/>
              <a:buNone/>
            </a:pPr>
            <a:r>
              <a:rPr lang="en-GB" sz="2400" dirty="0"/>
              <a:t>	Typically managers will need to consider the following…</a:t>
            </a:r>
          </a:p>
          <a:p>
            <a:pPr>
              <a:buFontTx/>
              <a:buNone/>
            </a:pPr>
            <a:endParaRPr lang="en-GB" sz="2400" dirty="0"/>
          </a:p>
          <a:p>
            <a:r>
              <a:rPr lang="en-GB" sz="2400" dirty="0"/>
              <a:t>Windblown  contaminated dust</a:t>
            </a:r>
          </a:p>
          <a:p>
            <a:r>
              <a:rPr lang="en-GB" sz="2400" dirty="0"/>
              <a:t>Stockpiling contaminated soil</a:t>
            </a:r>
          </a:p>
          <a:p>
            <a:r>
              <a:rPr lang="en-GB" sz="2400" dirty="0"/>
              <a:t>Stockpiling materials containing contaminants</a:t>
            </a:r>
          </a:p>
          <a:p>
            <a:r>
              <a:rPr lang="en-GB" sz="2400" dirty="0"/>
              <a:t>Spillages</a:t>
            </a:r>
          </a:p>
          <a:p>
            <a:r>
              <a:rPr lang="en-GB" sz="2400" dirty="0"/>
              <a:t>Dewatering</a:t>
            </a:r>
          </a:p>
          <a:p>
            <a:r>
              <a:rPr lang="en-GB" sz="2400" dirty="0"/>
              <a:t>Nearby water courses</a:t>
            </a:r>
          </a:p>
        </p:txBody>
      </p:sp>
      <p:pic>
        <p:nvPicPr>
          <p:cNvPr id="39942" name="Picture 6" descr="C:\My Documents\construction technology\pictures\trench fill.JPG"/>
          <p:cNvPicPr>
            <a:picLocks noGrp="1" noChangeAspect="1" noChangeArrowheads="1"/>
          </p:cNvPicPr>
          <p:nvPr>
            <p:ph type="clipArt" sz="half" idx="2"/>
          </p:nvPr>
        </p:nvPicPr>
        <p:blipFill>
          <a:blip r:embed="rId3" cstate="print"/>
          <a:stretch>
            <a:fillRect/>
          </a:stretch>
        </p:blipFill>
        <p:spPr>
          <a:xfrm>
            <a:off x="5429256" y="2071678"/>
            <a:ext cx="3115464" cy="4276578"/>
          </a:xfrm>
          <a:noFill/>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dirty="0"/>
              <a:t>Contaminated Land</a:t>
            </a:r>
          </a:p>
        </p:txBody>
      </p:sp>
      <p:pic>
        <p:nvPicPr>
          <p:cNvPr id="41989" name="Picture 5"/>
          <p:cNvPicPr>
            <a:picLocks noGrp="1" noChangeAspect="1" noChangeArrowheads="1"/>
          </p:cNvPicPr>
          <p:nvPr>
            <p:ph type="clipArt" sz="half" idx="1"/>
          </p:nvPr>
        </p:nvPicPr>
        <p:blipFill>
          <a:blip r:embed="rId3" cstate="print"/>
          <a:srcRect/>
          <a:stretch>
            <a:fillRect/>
          </a:stretch>
        </p:blipFill>
        <p:spPr>
          <a:xfrm>
            <a:off x="285720" y="1571612"/>
            <a:ext cx="4191000" cy="3429000"/>
          </a:xfrm>
          <a:noFill/>
          <a:ln/>
        </p:spPr>
      </p:pic>
      <p:sp>
        <p:nvSpPr>
          <p:cNvPr id="41988" name="Rectangle 4"/>
          <p:cNvSpPr>
            <a:spLocks noGrp="1" noChangeArrowheads="1"/>
          </p:cNvSpPr>
          <p:nvPr>
            <p:ph type="body" sz="half" idx="2"/>
          </p:nvPr>
        </p:nvSpPr>
        <p:spPr>
          <a:xfrm>
            <a:off x="4953000" y="3124200"/>
            <a:ext cx="3810000" cy="4114800"/>
          </a:xfrm>
        </p:spPr>
        <p:txBody>
          <a:bodyPr/>
          <a:lstStyle/>
          <a:p>
            <a:pPr>
              <a:buFontTx/>
              <a:buNone/>
            </a:pPr>
            <a:r>
              <a:rPr lang="en-GB" dirty="0"/>
              <a:t>The what if scenario!</a:t>
            </a:r>
          </a:p>
        </p:txBody>
      </p:sp>
      <p:pic>
        <p:nvPicPr>
          <p:cNvPr id="2" name="Picture 2" descr="http://www.nottinghamcity.gov.uk/media/image/m/o/landfill1_1.jpg"/>
          <p:cNvPicPr>
            <a:picLocks noChangeAspect="1" noChangeArrowheads="1"/>
          </p:cNvPicPr>
          <p:nvPr/>
        </p:nvPicPr>
        <p:blipFill>
          <a:blip r:embed="rId4"/>
          <a:srcRect/>
          <a:stretch>
            <a:fillRect/>
          </a:stretch>
        </p:blipFill>
        <p:spPr bwMode="auto">
          <a:xfrm>
            <a:off x="4929189" y="3929066"/>
            <a:ext cx="3680139" cy="2428892"/>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228600" y="0"/>
            <a:ext cx="9144000" cy="1143000"/>
          </a:xfrm>
        </p:spPr>
        <p:txBody>
          <a:bodyPr/>
          <a:lstStyle/>
          <a:p>
            <a:r>
              <a:rPr lang="en-GB" sz="3600" dirty="0"/>
              <a:t>Contaminated Land: what to look out for…</a:t>
            </a:r>
          </a:p>
        </p:txBody>
      </p:sp>
      <p:sp>
        <p:nvSpPr>
          <p:cNvPr id="44035" name="Rectangle 3"/>
          <p:cNvSpPr>
            <a:spLocks noGrp="1" noChangeArrowheads="1"/>
          </p:cNvSpPr>
          <p:nvPr>
            <p:ph type="body" sz="half" idx="1"/>
          </p:nvPr>
        </p:nvSpPr>
        <p:spPr>
          <a:xfrm>
            <a:off x="285720" y="928670"/>
            <a:ext cx="4119562" cy="3071834"/>
          </a:xfrm>
        </p:spPr>
        <p:txBody>
          <a:bodyPr>
            <a:normAutofit/>
          </a:bodyPr>
          <a:lstStyle/>
          <a:p>
            <a:r>
              <a:rPr lang="en-GB" sz="2400" dirty="0" smtClean="0"/>
              <a:t>Discoloured </a:t>
            </a:r>
            <a:r>
              <a:rPr lang="en-GB" sz="2400" dirty="0"/>
              <a:t>soil</a:t>
            </a:r>
          </a:p>
          <a:p>
            <a:r>
              <a:rPr lang="en-GB" sz="2400" dirty="0"/>
              <a:t>Fibrous texture to the soil</a:t>
            </a:r>
          </a:p>
          <a:p>
            <a:r>
              <a:rPr lang="en-GB" sz="2400" dirty="0"/>
              <a:t>Presence of foreign  objects</a:t>
            </a:r>
          </a:p>
          <a:p>
            <a:r>
              <a:rPr lang="en-GB" sz="2400" dirty="0"/>
              <a:t>Evidence of previous soil workings</a:t>
            </a:r>
          </a:p>
          <a:p>
            <a:r>
              <a:rPr lang="en-GB" sz="2400" dirty="0"/>
              <a:t>Evidence of underground structures and tanks</a:t>
            </a:r>
          </a:p>
          <a:p>
            <a:endParaRPr lang="en-GB" sz="2400" dirty="0"/>
          </a:p>
          <a:p>
            <a:endParaRPr lang="en-GB" sz="2400" dirty="0"/>
          </a:p>
        </p:txBody>
      </p:sp>
      <p:pic>
        <p:nvPicPr>
          <p:cNvPr id="44037" name="Picture 5" descr="C:\My Documents\sustainable development\Transport 1.TIF"/>
          <p:cNvPicPr>
            <a:picLocks noGrp="1" noChangeAspect="1" noChangeArrowheads="1"/>
          </p:cNvPicPr>
          <p:nvPr>
            <p:ph type="clipArt" sz="half" idx="2"/>
          </p:nvPr>
        </p:nvPicPr>
        <p:blipFill>
          <a:blip r:embed="rId3" cstate="print"/>
          <a:srcRect/>
          <a:stretch>
            <a:fillRect/>
          </a:stretch>
        </p:blipFill>
        <p:spPr>
          <a:xfrm>
            <a:off x="6643702" y="928670"/>
            <a:ext cx="2151010" cy="2428892"/>
          </a:xfrm>
          <a:noFill/>
          <a:ln/>
        </p:spPr>
      </p:pic>
      <p:pic>
        <p:nvPicPr>
          <p:cNvPr id="39938" name="Picture 2" descr="http://www.engineering.leeds.ac.uk/pace/research/ContaminatedLandAndGroundwater/images/cl_gw01.jpg"/>
          <p:cNvPicPr>
            <a:picLocks noChangeAspect="1" noChangeArrowheads="1"/>
          </p:cNvPicPr>
          <p:nvPr/>
        </p:nvPicPr>
        <p:blipFill>
          <a:blip r:embed="rId4"/>
          <a:srcRect/>
          <a:stretch>
            <a:fillRect/>
          </a:stretch>
        </p:blipFill>
        <p:spPr bwMode="auto">
          <a:xfrm>
            <a:off x="265766" y="4286256"/>
            <a:ext cx="2944133" cy="2133604"/>
          </a:xfrm>
          <a:prstGeom prst="rect">
            <a:avLst/>
          </a:prstGeom>
          <a:noFill/>
        </p:spPr>
      </p:pic>
      <p:sp>
        <p:nvSpPr>
          <p:cNvPr id="6" name="Rectangle 5"/>
          <p:cNvSpPr/>
          <p:nvPr/>
        </p:nvSpPr>
        <p:spPr>
          <a:xfrm>
            <a:off x="5572132" y="5143512"/>
            <a:ext cx="4572000" cy="1569660"/>
          </a:xfrm>
          <a:prstGeom prst="rect">
            <a:avLst/>
          </a:prstGeom>
        </p:spPr>
        <p:txBody>
          <a:bodyPr>
            <a:spAutoFit/>
          </a:bodyPr>
          <a:lstStyle/>
          <a:p>
            <a:pPr>
              <a:buFont typeface="Arial" pitchFamily="34" charset="0"/>
              <a:buChar char="•"/>
            </a:pPr>
            <a:r>
              <a:rPr lang="en-GB" dirty="0" smtClean="0">
                <a:latin typeface="+mn-lt"/>
              </a:rPr>
              <a:t>Existence of waste pits</a:t>
            </a:r>
          </a:p>
          <a:p>
            <a:pPr>
              <a:buFont typeface="Arial" pitchFamily="34" charset="0"/>
              <a:buChar char="•"/>
            </a:pPr>
            <a:r>
              <a:rPr lang="en-GB" dirty="0" smtClean="0">
                <a:latin typeface="+mn-lt"/>
              </a:rPr>
              <a:t>Made ground</a:t>
            </a:r>
          </a:p>
          <a:p>
            <a:pPr>
              <a:buFont typeface="Arial" pitchFamily="34" charset="0"/>
              <a:buChar char="•"/>
            </a:pPr>
            <a:r>
              <a:rPr lang="en-GB" dirty="0" smtClean="0">
                <a:latin typeface="+mn-lt"/>
              </a:rPr>
              <a:t>Old drain runs</a:t>
            </a:r>
          </a:p>
          <a:p>
            <a:pPr>
              <a:buFont typeface="Arial" pitchFamily="34" charset="0"/>
              <a:buChar char="•"/>
            </a:pPr>
            <a:r>
              <a:rPr lang="en-GB" dirty="0" smtClean="0">
                <a:latin typeface="+mn-lt"/>
              </a:rPr>
              <a:t>Nearby road systems</a:t>
            </a:r>
            <a:endParaRPr lang="en-GB" dirty="0">
              <a:latin typeface="+mn-lt"/>
            </a:endParaRPr>
          </a:p>
        </p:txBody>
      </p:sp>
      <p:pic>
        <p:nvPicPr>
          <p:cNvPr id="39940" name="Picture 4" descr="http://www.geologywales.co.uk/storms/061182.jpg"/>
          <p:cNvPicPr>
            <a:picLocks noChangeAspect="1" noChangeArrowheads="1"/>
          </p:cNvPicPr>
          <p:nvPr/>
        </p:nvPicPr>
        <p:blipFill>
          <a:blip r:embed="rId5"/>
          <a:srcRect/>
          <a:stretch>
            <a:fillRect/>
          </a:stretch>
        </p:blipFill>
        <p:spPr bwMode="auto">
          <a:xfrm>
            <a:off x="3929058" y="3000372"/>
            <a:ext cx="2896628" cy="1923542"/>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Finding contamination</a:t>
            </a:r>
          </a:p>
        </p:txBody>
      </p:sp>
      <p:pic>
        <p:nvPicPr>
          <p:cNvPr id="50181" name="Picture 5" descr="C:\WINDOWS\Application Data\Microsoft\Media Catalog\Downloaded Clips\cl29\j0104546.wmf"/>
          <p:cNvPicPr>
            <a:picLocks noGrp="1" noChangeAspect="1" noChangeArrowheads="1"/>
          </p:cNvPicPr>
          <p:nvPr>
            <p:ph type="clipArt" sz="half" idx="1"/>
          </p:nvPr>
        </p:nvPicPr>
        <p:blipFill>
          <a:blip r:embed="rId3" cstate="print"/>
          <a:stretch>
            <a:fillRect/>
          </a:stretch>
        </p:blipFill>
        <p:spPr>
          <a:xfrm>
            <a:off x="1000100" y="2571744"/>
            <a:ext cx="3243012" cy="3228331"/>
          </a:xfrm>
        </p:spPr>
      </p:pic>
      <p:sp>
        <p:nvSpPr>
          <p:cNvPr id="50180" name="Rectangle 4"/>
          <p:cNvSpPr>
            <a:spLocks noGrp="1" noChangeArrowheads="1"/>
          </p:cNvSpPr>
          <p:nvPr>
            <p:ph type="body" sz="half" idx="2"/>
          </p:nvPr>
        </p:nvSpPr>
        <p:spPr>
          <a:xfrm>
            <a:off x="4648200" y="1981200"/>
            <a:ext cx="4495800" cy="4114800"/>
          </a:xfrm>
        </p:spPr>
        <p:txBody>
          <a:bodyPr/>
          <a:lstStyle/>
          <a:p>
            <a:pPr>
              <a:buFontTx/>
              <a:buNone/>
            </a:pPr>
            <a:r>
              <a:rPr lang="en-GB" sz="2800"/>
              <a:t>	When contamination is suspected do the following…</a:t>
            </a:r>
          </a:p>
          <a:p>
            <a:pPr>
              <a:buFontTx/>
              <a:buNone/>
            </a:pPr>
            <a:endParaRPr lang="en-GB" sz="2800"/>
          </a:p>
          <a:p>
            <a:r>
              <a:rPr lang="en-GB" sz="2800"/>
              <a:t>Stop work</a:t>
            </a:r>
          </a:p>
          <a:p>
            <a:r>
              <a:rPr lang="en-GB" sz="2800"/>
              <a:t>Seal off the area</a:t>
            </a:r>
          </a:p>
          <a:p>
            <a:r>
              <a:rPr lang="en-GB" sz="2800"/>
              <a:t>Report the discovery</a:t>
            </a:r>
          </a:p>
          <a:p>
            <a:r>
              <a:rPr lang="en-GB" sz="2800"/>
              <a:t>Seek expert advice</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Contaminated Land</a:t>
            </a:r>
          </a:p>
        </p:txBody>
      </p:sp>
      <p:sp>
        <p:nvSpPr>
          <p:cNvPr id="59395" name="Rectangle 3"/>
          <p:cNvSpPr>
            <a:spLocks noGrp="1" noChangeArrowheads="1"/>
          </p:cNvSpPr>
          <p:nvPr>
            <p:ph type="body" sz="half" idx="1"/>
          </p:nvPr>
        </p:nvSpPr>
        <p:spPr/>
        <p:txBody>
          <a:bodyPr/>
          <a:lstStyle/>
          <a:p>
            <a:pPr>
              <a:buFontTx/>
              <a:buNone/>
            </a:pPr>
            <a:r>
              <a:rPr lang="en-GB" sz="2800" dirty="0"/>
              <a:t>What next?</a:t>
            </a:r>
          </a:p>
          <a:p>
            <a:pPr>
              <a:buFontTx/>
              <a:buNone/>
            </a:pPr>
            <a:endParaRPr lang="en-GB" sz="2800" dirty="0"/>
          </a:p>
          <a:p>
            <a:pPr>
              <a:buFontTx/>
              <a:buNone/>
            </a:pPr>
            <a:r>
              <a:rPr lang="en-GB" sz="3600" dirty="0"/>
              <a:t>Remediation</a:t>
            </a:r>
          </a:p>
          <a:p>
            <a:pPr>
              <a:buFontTx/>
              <a:buNone/>
            </a:pPr>
            <a:r>
              <a:rPr lang="en-GB" sz="2800" dirty="0"/>
              <a:t>Often taken to mean ‘clean-up techniques’</a:t>
            </a:r>
          </a:p>
          <a:p>
            <a:pPr>
              <a:buFontTx/>
              <a:buNone/>
            </a:pPr>
            <a:endParaRPr lang="en-GB" sz="2800" dirty="0"/>
          </a:p>
          <a:p>
            <a:pPr>
              <a:buFontTx/>
              <a:buNone/>
            </a:pPr>
            <a:endParaRPr lang="en-GB" sz="3600" dirty="0"/>
          </a:p>
        </p:txBody>
      </p:sp>
      <p:pic>
        <p:nvPicPr>
          <p:cNvPr id="59397" name="Picture 5"/>
          <p:cNvPicPr>
            <a:picLocks noGrp="1" noChangeAspect="1" noChangeArrowheads="1"/>
          </p:cNvPicPr>
          <p:nvPr>
            <p:ph type="clipArt" sz="half" idx="2"/>
          </p:nvPr>
        </p:nvPicPr>
        <p:blipFill>
          <a:blip r:embed="rId2" cstate="print"/>
          <a:stretch>
            <a:fillRect/>
          </a:stretch>
        </p:blipFill>
        <p:spPr>
          <a:xfrm>
            <a:off x="5038513" y="2943362"/>
            <a:ext cx="3029373" cy="2190476"/>
          </a:xfrm>
          <a:noFill/>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685800" y="455614"/>
            <a:ext cx="7772400" cy="776287"/>
          </a:xfrm>
        </p:spPr>
        <p:txBody>
          <a:bodyPr/>
          <a:lstStyle/>
          <a:p>
            <a:r>
              <a:rPr lang="en-GB" dirty="0"/>
              <a:t>Why remediate?</a:t>
            </a:r>
          </a:p>
        </p:txBody>
      </p:sp>
      <p:sp>
        <p:nvSpPr>
          <p:cNvPr id="99331" name="Rectangle 3"/>
          <p:cNvSpPr>
            <a:spLocks noGrp="1" noChangeArrowheads="1"/>
          </p:cNvSpPr>
          <p:nvPr>
            <p:ph type="body" idx="1"/>
          </p:nvPr>
        </p:nvSpPr>
        <p:spPr>
          <a:xfrm>
            <a:off x="285720" y="1857364"/>
            <a:ext cx="3803774" cy="4714908"/>
          </a:xfrm>
        </p:spPr>
        <p:txBody>
          <a:bodyPr>
            <a:normAutofit fontScale="40000" lnSpcReduction="20000"/>
          </a:bodyPr>
          <a:lstStyle/>
          <a:p>
            <a:pPr>
              <a:lnSpc>
                <a:spcPct val="90000"/>
              </a:lnSpc>
              <a:spcBef>
                <a:spcPct val="50000"/>
              </a:spcBef>
              <a:buFont typeface="Wingdings" pitchFamily="2" charset="2"/>
              <a:buChar char="q"/>
            </a:pPr>
            <a:r>
              <a:rPr lang="en-GB" sz="5500" dirty="0"/>
              <a:t> What are the drivers</a:t>
            </a:r>
            <a:r>
              <a:rPr lang="en-GB" sz="5500" dirty="0" smtClean="0"/>
              <a:t>?</a:t>
            </a:r>
          </a:p>
          <a:p>
            <a:pPr>
              <a:lnSpc>
                <a:spcPct val="90000"/>
              </a:lnSpc>
              <a:spcBef>
                <a:spcPct val="50000"/>
              </a:spcBef>
              <a:buNone/>
            </a:pPr>
            <a:endParaRPr lang="en-GB" sz="5500" dirty="0" smtClean="0"/>
          </a:p>
          <a:p>
            <a:pPr>
              <a:buFont typeface="Courier New" pitchFamily="49" charset="0"/>
              <a:buChar char="o"/>
            </a:pPr>
            <a:r>
              <a:rPr lang="en-US" sz="5500" dirty="0" smtClean="0"/>
              <a:t>Brownfield redevelopment</a:t>
            </a:r>
          </a:p>
          <a:p>
            <a:pPr>
              <a:buFont typeface="Courier New" pitchFamily="49" charset="0"/>
              <a:buChar char="o"/>
            </a:pPr>
            <a:endParaRPr lang="en-US" sz="5500" dirty="0" smtClean="0"/>
          </a:p>
          <a:p>
            <a:pPr>
              <a:buFont typeface="Courier New" pitchFamily="49" charset="0"/>
              <a:buChar char="o"/>
            </a:pPr>
            <a:r>
              <a:rPr lang="en-US" sz="5500" dirty="0" smtClean="0"/>
              <a:t>Legal requirements as condition of planning</a:t>
            </a:r>
          </a:p>
          <a:p>
            <a:pPr>
              <a:buFont typeface="Courier New" pitchFamily="49" charset="0"/>
              <a:buChar char="o"/>
            </a:pPr>
            <a:endParaRPr lang="en-US" sz="5500" dirty="0" smtClean="0"/>
          </a:p>
          <a:p>
            <a:pPr>
              <a:buFont typeface="Courier New" pitchFamily="49" charset="0"/>
              <a:buChar char="o"/>
            </a:pPr>
            <a:r>
              <a:rPr lang="en-US" sz="5500" dirty="0" smtClean="0"/>
              <a:t>Legal requirement under Part IIA</a:t>
            </a:r>
          </a:p>
          <a:p>
            <a:pPr>
              <a:buFont typeface="Courier New" pitchFamily="49" charset="0"/>
              <a:buChar char="o"/>
            </a:pPr>
            <a:endParaRPr lang="en-US" sz="5500" dirty="0" smtClean="0"/>
          </a:p>
          <a:p>
            <a:pPr>
              <a:buFont typeface="Courier New" pitchFamily="49" charset="0"/>
              <a:buChar char="o"/>
            </a:pPr>
            <a:r>
              <a:rPr lang="en-US" sz="5500" dirty="0" smtClean="0"/>
              <a:t> Voluntary</a:t>
            </a:r>
            <a:endParaRPr lang="en-GB" sz="5500" dirty="0"/>
          </a:p>
          <a:p>
            <a:pPr lvl="1">
              <a:lnSpc>
                <a:spcPct val="90000"/>
              </a:lnSpc>
              <a:spcBef>
                <a:spcPct val="50000"/>
              </a:spcBef>
              <a:buFontTx/>
              <a:buChar char="•"/>
            </a:pPr>
            <a:r>
              <a:rPr lang="en-GB" sz="5500" dirty="0">
                <a:solidFill>
                  <a:schemeClr val="bg1"/>
                </a:solidFill>
                <a:latin typeface="Arial" charset="0"/>
              </a:rPr>
              <a:t> Brownfield </a:t>
            </a:r>
            <a:r>
              <a:rPr lang="en-GB" sz="2200" dirty="0">
                <a:solidFill>
                  <a:schemeClr val="bg1"/>
                </a:solidFill>
                <a:latin typeface="Arial" charset="0"/>
              </a:rPr>
              <a:t>redevelopment</a:t>
            </a:r>
          </a:p>
          <a:p>
            <a:pPr lvl="1">
              <a:lnSpc>
                <a:spcPct val="90000"/>
              </a:lnSpc>
              <a:spcBef>
                <a:spcPct val="50000"/>
              </a:spcBef>
              <a:buFontTx/>
              <a:buChar char="•"/>
            </a:pPr>
            <a:r>
              <a:rPr lang="en-GB" sz="2200" dirty="0">
                <a:solidFill>
                  <a:schemeClr val="bg1"/>
                </a:solidFill>
                <a:latin typeface="Arial" charset="0"/>
              </a:rPr>
              <a:t> Legal requirements as condition of planning</a:t>
            </a:r>
          </a:p>
          <a:p>
            <a:pPr lvl="1">
              <a:lnSpc>
                <a:spcPct val="90000"/>
              </a:lnSpc>
              <a:spcBef>
                <a:spcPct val="50000"/>
              </a:spcBef>
              <a:buFontTx/>
              <a:buChar char="•"/>
            </a:pPr>
            <a:r>
              <a:rPr lang="en-GB" sz="2200" dirty="0">
                <a:solidFill>
                  <a:schemeClr val="bg1"/>
                </a:solidFill>
                <a:latin typeface="Arial" charset="0"/>
              </a:rPr>
              <a:t> Legal requirement under Part IIA</a:t>
            </a:r>
          </a:p>
          <a:p>
            <a:pPr lvl="1">
              <a:lnSpc>
                <a:spcPct val="90000"/>
              </a:lnSpc>
              <a:spcBef>
                <a:spcPct val="50000"/>
              </a:spcBef>
              <a:buFontTx/>
              <a:buChar char="•"/>
            </a:pPr>
            <a:r>
              <a:rPr lang="en-GB" sz="2200" dirty="0">
                <a:solidFill>
                  <a:schemeClr val="bg1"/>
                </a:solidFill>
                <a:latin typeface="Arial" charset="0"/>
              </a:rPr>
              <a:t> Voluntary</a:t>
            </a:r>
            <a:endParaRPr lang="en-GB" sz="2600" dirty="0">
              <a:solidFill>
                <a:schemeClr val="bg1"/>
              </a:solidFill>
              <a:latin typeface="Arial" charset="0"/>
            </a:endParaRPr>
          </a:p>
        </p:txBody>
      </p:sp>
      <p:pic>
        <p:nvPicPr>
          <p:cNvPr id="34818" name="Picture 2" descr="http://www.cooperativeconservationamerica.org/images/JolietArmyAmmo.jpg"/>
          <p:cNvPicPr>
            <a:picLocks noChangeAspect="1" noChangeArrowheads="1"/>
          </p:cNvPicPr>
          <p:nvPr/>
        </p:nvPicPr>
        <p:blipFill>
          <a:blip r:embed="rId3"/>
          <a:srcRect/>
          <a:stretch>
            <a:fillRect/>
          </a:stretch>
        </p:blipFill>
        <p:spPr bwMode="auto">
          <a:xfrm>
            <a:off x="3929058" y="1857364"/>
            <a:ext cx="4850740" cy="3714776"/>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sz="4000"/>
              <a:t>Risk assessment</a:t>
            </a:r>
          </a:p>
        </p:txBody>
      </p:sp>
      <p:sp>
        <p:nvSpPr>
          <p:cNvPr id="35843" name="Rectangle 3"/>
          <p:cNvSpPr>
            <a:spLocks noGrp="1" noChangeArrowheads="1"/>
          </p:cNvSpPr>
          <p:nvPr>
            <p:ph type="body" idx="4294967295"/>
          </p:nvPr>
        </p:nvSpPr>
        <p:spPr>
          <a:xfrm>
            <a:off x="838200" y="1981200"/>
            <a:ext cx="7772400" cy="4114800"/>
          </a:xfrm>
        </p:spPr>
        <p:txBody>
          <a:bodyPr/>
          <a:lstStyle/>
          <a:p>
            <a:endParaRPr lang="en-GB"/>
          </a:p>
          <a:p>
            <a:pPr>
              <a:buFontTx/>
              <a:buNone/>
            </a:pPr>
            <a:endParaRPr lang="en-GB"/>
          </a:p>
        </p:txBody>
      </p:sp>
      <p:grpSp>
        <p:nvGrpSpPr>
          <p:cNvPr id="2" name="Group 28"/>
          <p:cNvGrpSpPr>
            <a:grpSpLocks/>
          </p:cNvGrpSpPr>
          <p:nvPr/>
        </p:nvGrpSpPr>
        <p:grpSpPr bwMode="auto">
          <a:xfrm>
            <a:off x="457200" y="2852738"/>
            <a:ext cx="1752600" cy="990600"/>
            <a:chOff x="288" y="1824"/>
            <a:chExt cx="1104" cy="624"/>
          </a:xfrm>
        </p:grpSpPr>
        <p:sp>
          <p:nvSpPr>
            <p:cNvPr id="35846" name="Rectangle 6"/>
            <p:cNvSpPr>
              <a:spLocks noChangeArrowheads="1"/>
            </p:cNvSpPr>
            <p:nvPr/>
          </p:nvSpPr>
          <p:spPr bwMode="auto">
            <a:xfrm>
              <a:off x="288" y="1824"/>
              <a:ext cx="1104" cy="624"/>
            </a:xfrm>
            <a:prstGeom prst="rect">
              <a:avLst/>
            </a:prstGeom>
            <a:noFill/>
            <a:ln w="9525">
              <a:solidFill>
                <a:schemeClr val="tx1"/>
              </a:solidFill>
              <a:miter lim="800000"/>
              <a:headEnd/>
              <a:tailEnd/>
            </a:ln>
            <a:effectLst/>
          </p:spPr>
          <p:txBody>
            <a:bodyPr wrap="none" anchor="ctr"/>
            <a:lstStyle/>
            <a:p>
              <a:endParaRPr lang="en-US"/>
            </a:p>
          </p:txBody>
        </p:sp>
        <p:sp>
          <p:nvSpPr>
            <p:cNvPr id="35847" name="Text Box 7"/>
            <p:cNvSpPr txBox="1">
              <a:spLocks noChangeArrowheads="1"/>
            </p:cNvSpPr>
            <p:nvPr/>
          </p:nvSpPr>
          <p:spPr bwMode="auto">
            <a:xfrm>
              <a:off x="327" y="1907"/>
              <a:ext cx="1026" cy="442"/>
            </a:xfrm>
            <a:prstGeom prst="rect">
              <a:avLst/>
            </a:prstGeom>
            <a:noFill/>
            <a:ln w="9525">
              <a:noFill/>
              <a:miter lim="800000"/>
              <a:headEnd/>
              <a:tailEnd/>
            </a:ln>
            <a:effectLst/>
          </p:spPr>
          <p:txBody>
            <a:bodyPr>
              <a:spAutoFit/>
            </a:bodyPr>
            <a:lstStyle/>
            <a:p>
              <a:pPr algn="ctr">
                <a:spcBef>
                  <a:spcPct val="50000"/>
                </a:spcBef>
              </a:pPr>
              <a:r>
                <a:rPr lang="en-GB" sz="2000">
                  <a:latin typeface="Arial" charset="0"/>
                </a:rPr>
                <a:t>SOURCE</a:t>
              </a:r>
              <a:br>
                <a:rPr lang="en-GB" sz="2000">
                  <a:latin typeface="Arial" charset="0"/>
                </a:rPr>
              </a:br>
              <a:r>
                <a:rPr lang="en-GB" sz="2000">
                  <a:latin typeface="Arial" charset="0"/>
                </a:rPr>
                <a:t>(HAZARD)</a:t>
              </a:r>
              <a:endParaRPr lang="en-GB">
                <a:latin typeface="Arial" charset="0"/>
              </a:endParaRPr>
            </a:p>
          </p:txBody>
        </p:sp>
      </p:grpSp>
      <p:grpSp>
        <p:nvGrpSpPr>
          <p:cNvPr id="3" name="Group 27"/>
          <p:cNvGrpSpPr>
            <a:grpSpLocks/>
          </p:cNvGrpSpPr>
          <p:nvPr/>
        </p:nvGrpSpPr>
        <p:grpSpPr bwMode="auto">
          <a:xfrm>
            <a:off x="6858000" y="2852738"/>
            <a:ext cx="1752600" cy="990600"/>
            <a:chOff x="4320" y="1824"/>
            <a:chExt cx="1104" cy="624"/>
          </a:xfrm>
        </p:grpSpPr>
        <p:sp>
          <p:nvSpPr>
            <p:cNvPr id="35855" name="Rectangle 15"/>
            <p:cNvSpPr>
              <a:spLocks noChangeArrowheads="1"/>
            </p:cNvSpPr>
            <p:nvPr/>
          </p:nvSpPr>
          <p:spPr bwMode="auto">
            <a:xfrm>
              <a:off x="4320" y="1824"/>
              <a:ext cx="1104" cy="624"/>
            </a:xfrm>
            <a:prstGeom prst="rect">
              <a:avLst/>
            </a:prstGeom>
            <a:noFill/>
            <a:ln w="9525">
              <a:solidFill>
                <a:schemeClr val="tx1"/>
              </a:solidFill>
              <a:miter lim="800000"/>
              <a:headEnd/>
              <a:tailEnd/>
            </a:ln>
            <a:effectLst/>
          </p:spPr>
          <p:txBody>
            <a:bodyPr wrap="none" anchor="ctr"/>
            <a:lstStyle/>
            <a:p>
              <a:endParaRPr lang="en-US"/>
            </a:p>
          </p:txBody>
        </p:sp>
        <p:sp>
          <p:nvSpPr>
            <p:cNvPr id="35856" name="Text Box 16"/>
            <p:cNvSpPr txBox="1">
              <a:spLocks noChangeArrowheads="1"/>
            </p:cNvSpPr>
            <p:nvPr/>
          </p:nvSpPr>
          <p:spPr bwMode="auto">
            <a:xfrm>
              <a:off x="4368" y="2016"/>
              <a:ext cx="1026" cy="250"/>
            </a:xfrm>
            <a:prstGeom prst="rect">
              <a:avLst/>
            </a:prstGeom>
            <a:noFill/>
            <a:ln w="9525">
              <a:noFill/>
              <a:miter lim="800000"/>
              <a:headEnd/>
              <a:tailEnd/>
            </a:ln>
            <a:effectLst/>
          </p:spPr>
          <p:txBody>
            <a:bodyPr>
              <a:spAutoFit/>
            </a:bodyPr>
            <a:lstStyle/>
            <a:p>
              <a:pPr algn="ctr">
                <a:spcBef>
                  <a:spcPct val="50000"/>
                </a:spcBef>
              </a:pPr>
              <a:r>
                <a:rPr lang="en-GB" sz="2000">
                  <a:latin typeface="Arial" charset="0"/>
                </a:rPr>
                <a:t>RECEPTOR</a:t>
              </a:r>
              <a:endParaRPr lang="en-GB">
                <a:latin typeface="Arial" charset="0"/>
              </a:endParaRPr>
            </a:p>
          </p:txBody>
        </p:sp>
      </p:grpSp>
      <p:sp>
        <p:nvSpPr>
          <p:cNvPr id="35857" name="Line 17"/>
          <p:cNvSpPr>
            <a:spLocks noChangeShapeType="1"/>
          </p:cNvSpPr>
          <p:nvPr/>
        </p:nvSpPr>
        <p:spPr bwMode="auto">
          <a:xfrm>
            <a:off x="3581400" y="3386138"/>
            <a:ext cx="2133600" cy="0"/>
          </a:xfrm>
          <a:prstGeom prst="line">
            <a:avLst/>
          </a:prstGeom>
          <a:noFill/>
          <a:ln w="28575">
            <a:solidFill>
              <a:schemeClr val="tx1"/>
            </a:solidFill>
            <a:round/>
            <a:headEnd/>
            <a:tailEnd type="triangle" w="med" len="med"/>
          </a:ln>
          <a:effectLst/>
        </p:spPr>
        <p:txBody>
          <a:bodyPr wrap="none" anchor="ctr"/>
          <a:lstStyle/>
          <a:p>
            <a:endParaRPr lang="en-US"/>
          </a:p>
        </p:txBody>
      </p:sp>
      <p:sp>
        <p:nvSpPr>
          <p:cNvPr id="35858" name="Line 18"/>
          <p:cNvSpPr>
            <a:spLocks noChangeShapeType="1"/>
          </p:cNvSpPr>
          <p:nvPr/>
        </p:nvSpPr>
        <p:spPr bwMode="auto">
          <a:xfrm>
            <a:off x="4243388" y="3386138"/>
            <a:ext cx="0" cy="533400"/>
          </a:xfrm>
          <a:prstGeom prst="line">
            <a:avLst/>
          </a:prstGeom>
          <a:noFill/>
          <a:ln w="28575">
            <a:solidFill>
              <a:schemeClr val="tx1"/>
            </a:solidFill>
            <a:round/>
            <a:headEnd/>
            <a:tailEnd type="triangle" w="med" len="med"/>
          </a:ln>
          <a:effectLst/>
        </p:spPr>
        <p:txBody>
          <a:bodyPr wrap="none" anchor="ctr"/>
          <a:lstStyle/>
          <a:p>
            <a:endParaRPr lang="en-US"/>
          </a:p>
        </p:txBody>
      </p:sp>
      <p:sp>
        <p:nvSpPr>
          <p:cNvPr id="35860" name="Text Box 20"/>
          <p:cNvSpPr txBox="1">
            <a:spLocks noChangeArrowheads="1"/>
          </p:cNvSpPr>
          <p:nvPr/>
        </p:nvSpPr>
        <p:spPr bwMode="auto">
          <a:xfrm>
            <a:off x="2362200" y="3005138"/>
            <a:ext cx="1219200" cy="730250"/>
          </a:xfrm>
          <a:prstGeom prst="rect">
            <a:avLst/>
          </a:prstGeom>
          <a:noFill/>
          <a:ln w="9525">
            <a:noFill/>
            <a:miter lim="800000"/>
            <a:headEnd/>
            <a:tailEnd/>
          </a:ln>
          <a:effectLst/>
        </p:spPr>
        <p:txBody>
          <a:bodyPr>
            <a:spAutoFit/>
          </a:bodyPr>
          <a:lstStyle/>
          <a:p>
            <a:pPr algn="ctr">
              <a:spcBef>
                <a:spcPct val="50000"/>
              </a:spcBef>
            </a:pPr>
            <a:r>
              <a:rPr lang="en-GB" sz="1400">
                <a:latin typeface="Arial" charset="0"/>
              </a:rPr>
              <a:t>Rate of emission of pollutant</a:t>
            </a:r>
          </a:p>
        </p:txBody>
      </p:sp>
      <p:sp>
        <p:nvSpPr>
          <p:cNvPr id="35861" name="Text Box 21"/>
          <p:cNvSpPr txBox="1">
            <a:spLocks noChangeArrowheads="1"/>
          </p:cNvSpPr>
          <p:nvPr/>
        </p:nvSpPr>
        <p:spPr bwMode="auto">
          <a:xfrm>
            <a:off x="5638800" y="3005138"/>
            <a:ext cx="1143000" cy="730250"/>
          </a:xfrm>
          <a:prstGeom prst="rect">
            <a:avLst/>
          </a:prstGeom>
          <a:noFill/>
          <a:ln w="9525">
            <a:noFill/>
            <a:miter lim="800000"/>
            <a:headEnd/>
            <a:tailEnd/>
          </a:ln>
          <a:effectLst/>
        </p:spPr>
        <p:txBody>
          <a:bodyPr>
            <a:spAutoFit/>
          </a:bodyPr>
          <a:lstStyle/>
          <a:p>
            <a:pPr algn="ctr">
              <a:spcBef>
                <a:spcPct val="50000"/>
              </a:spcBef>
            </a:pPr>
            <a:r>
              <a:rPr lang="en-GB" sz="1400">
                <a:latin typeface="Arial" charset="0"/>
              </a:rPr>
              <a:t>Amount reaching target</a:t>
            </a:r>
          </a:p>
        </p:txBody>
      </p:sp>
      <p:sp>
        <p:nvSpPr>
          <p:cNvPr id="35862" name="Text Box 22"/>
          <p:cNvSpPr txBox="1">
            <a:spLocks noChangeArrowheads="1"/>
          </p:cNvSpPr>
          <p:nvPr/>
        </p:nvSpPr>
        <p:spPr bwMode="auto">
          <a:xfrm>
            <a:off x="3857625" y="2935288"/>
            <a:ext cx="1219200" cy="336550"/>
          </a:xfrm>
          <a:prstGeom prst="rect">
            <a:avLst/>
          </a:prstGeom>
          <a:noFill/>
          <a:ln w="9525">
            <a:noFill/>
            <a:miter lim="800000"/>
            <a:headEnd/>
            <a:tailEnd/>
          </a:ln>
          <a:effectLst/>
        </p:spPr>
        <p:txBody>
          <a:bodyPr>
            <a:spAutoFit/>
          </a:bodyPr>
          <a:lstStyle/>
          <a:p>
            <a:pPr algn="ctr">
              <a:spcBef>
                <a:spcPct val="50000"/>
              </a:spcBef>
            </a:pPr>
            <a:r>
              <a:rPr lang="en-GB" sz="1600">
                <a:latin typeface="Arial" charset="0"/>
              </a:rPr>
              <a:t>PATHWAY</a:t>
            </a:r>
          </a:p>
        </p:txBody>
      </p:sp>
      <p:sp>
        <p:nvSpPr>
          <p:cNvPr id="35863" name="Text Box 23"/>
          <p:cNvSpPr txBox="1">
            <a:spLocks noChangeArrowheads="1"/>
          </p:cNvSpPr>
          <p:nvPr/>
        </p:nvSpPr>
        <p:spPr bwMode="auto">
          <a:xfrm>
            <a:off x="3071813" y="4148138"/>
            <a:ext cx="2532062" cy="730250"/>
          </a:xfrm>
          <a:prstGeom prst="rect">
            <a:avLst/>
          </a:prstGeom>
          <a:noFill/>
          <a:ln w="9525">
            <a:noFill/>
            <a:miter lim="800000"/>
            <a:headEnd/>
            <a:tailEnd/>
          </a:ln>
          <a:effectLst/>
        </p:spPr>
        <p:txBody>
          <a:bodyPr>
            <a:spAutoFit/>
          </a:bodyPr>
          <a:lstStyle/>
          <a:p>
            <a:pPr algn="ctr">
              <a:spcBef>
                <a:spcPct val="50000"/>
              </a:spcBef>
            </a:pPr>
            <a:r>
              <a:rPr lang="en-GB" sz="1400">
                <a:latin typeface="Arial" charset="0"/>
              </a:rPr>
              <a:t>Reduction of hazard by deposition, dilution or transformation</a:t>
            </a:r>
          </a:p>
        </p:txBody>
      </p:sp>
      <p:sp>
        <p:nvSpPr>
          <p:cNvPr id="35878" name="Freeform 38"/>
          <p:cNvSpPr>
            <a:spLocks/>
          </p:cNvSpPr>
          <p:nvPr/>
        </p:nvSpPr>
        <p:spPr bwMode="auto">
          <a:xfrm>
            <a:off x="5295900" y="2928938"/>
            <a:ext cx="76200" cy="1028700"/>
          </a:xfrm>
          <a:custGeom>
            <a:avLst/>
            <a:gdLst/>
            <a:ahLst/>
            <a:cxnLst>
              <a:cxn ang="0">
                <a:pos x="16" y="0"/>
              </a:cxn>
              <a:cxn ang="0">
                <a:pos x="48" y="96"/>
              </a:cxn>
              <a:cxn ang="0">
                <a:pos x="24" y="208"/>
              </a:cxn>
              <a:cxn ang="0">
                <a:pos x="24" y="328"/>
              </a:cxn>
              <a:cxn ang="0">
                <a:pos x="8" y="376"/>
              </a:cxn>
              <a:cxn ang="0">
                <a:pos x="16" y="504"/>
              </a:cxn>
              <a:cxn ang="0">
                <a:pos x="0" y="552"/>
              </a:cxn>
              <a:cxn ang="0">
                <a:pos x="8" y="648"/>
              </a:cxn>
            </a:cxnLst>
            <a:rect l="0" t="0" r="r" b="b"/>
            <a:pathLst>
              <a:path w="48" h="648">
                <a:moveTo>
                  <a:pt x="16" y="0"/>
                </a:moveTo>
                <a:cubicBezTo>
                  <a:pt x="24" y="48"/>
                  <a:pt x="34" y="55"/>
                  <a:pt x="48" y="96"/>
                </a:cubicBezTo>
                <a:cubicBezTo>
                  <a:pt x="42" y="137"/>
                  <a:pt x="34" y="169"/>
                  <a:pt x="24" y="208"/>
                </a:cubicBezTo>
                <a:cubicBezTo>
                  <a:pt x="35" y="264"/>
                  <a:pt x="38" y="256"/>
                  <a:pt x="24" y="328"/>
                </a:cubicBezTo>
                <a:cubicBezTo>
                  <a:pt x="21" y="345"/>
                  <a:pt x="8" y="376"/>
                  <a:pt x="8" y="376"/>
                </a:cubicBezTo>
                <a:cubicBezTo>
                  <a:pt x="23" y="449"/>
                  <a:pt x="31" y="443"/>
                  <a:pt x="16" y="504"/>
                </a:cubicBezTo>
                <a:cubicBezTo>
                  <a:pt x="12" y="520"/>
                  <a:pt x="0" y="552"/>
                  <a:pt x="0" y="552"/>
                </a:cubicBezTo>
                <a:cubicBezTo>
                  <a:pt x="9" y="632"/>
                  <a:pt x="8" y="600"/>
                  <a:pt x="8" y="648"/>
                </a:cubicBezTo>
              </a:path>
            </a:pathLst>
          </a:custGeom>
          <a:noFill/>
          <a:ln w="9525">
            <a:solidFill>
              <a:schemeClr val="tx1"/>
            </a:solidFill>
            <a:round/>
            <a:headEnd/>
            <a:tailEnd/>
          </a:ln>
          <a:effectLst/>
        </p:spPr>
        <p:txBody>
          <a:bodyPr wrap="none" anchor="ctr"/>
          <a:lstStyle/>
          <a:p>
            <a:endParaRPr lang="en-US"/>
          </a:p>
        </p:txBody>
      </p:sp>
      <p:sp>
        <p:nvSpPr>
          <p:cNvPr id="35881" name="Text Box 41"/>
          <p:cNvSpPr txBox="1">
            <a:spLocks noChangeArrowheads="1"/>
          </p:cNvSpPr>
          <p:nvPr/>
        </p:nvSpPr>
        <p:spPr bwMode="auto">
          <a:xfrm>
            <a:off x="1295400" y="5316538"/>
            <a:ext cx="6575425" cy="396875"/>
          </a:xfrm>
          <a:prstGeom prst="rect">
            <a:avLst/>
          </a:prstGeom>
          <a:noFill/>
          <a:ln w="9525">
            <a:noFill/>
            <a:miter lim="800000"/>
            <a:headEnd/>
            <a:tailEnd/>
          </a:ln>
          <a:effectLst/>
        </p:spPr>
        <p:txBody>
          <a:bodyPr>
            <a:spAutoFit/>
          </a:bodyPr>
          <a:lstStyle/>
          <a:p>
            <a:pPr algn="ctr">
              <a:spcBef>
                <a:spcPct val="50000"/>
              </a:spcBef>
            </a:pPr>
            <a:r>
              <a:rPr lang="en-GB" sz="2000">
                <a:latin typeface="Arial" charset="0"/>
              </a:rPr>
              <a:t>Manage risk by controlling source, pathway or receptor</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685800" y="455614"/>
            <a:ext cx="7772400" cy="776287"/>
          </a:xfrm>
        </p:spPr>
        <p:txBody>
          <a:bodyPr/>
          <a:lstStyle/>
          <a:p>
            <a:r>
              <a:rPr lang="en-GB" dirty="0"/>
              <a:t>What is remediation?</a:t>
            </a:r>
          </a:p>
        </p:txBody>
      </p:sp>
      <p:grpSp>
        <p:nvGrpSpPr>
          <p:cNvPr id="2" name="Group 3"/>
          <p:cNvGrpSpPr>
            <a:grpSpLocks/>
          </p:cNvGrpSpPr>
          <p:nvPr/>
        </p:nvGrpSpPr>
        <p:grpSpPr bwMode="auto">
          <a:xfrm>
            <a:off x="1066801" y="2209800"/>
            <a:ext cx="7132027" cy="2514600"/>
            <a:chOff x="480" y="1584"/>
            <a:chExt cx="4493" cy="1584"/>
          </a:xfrm>
        </p:grpSpPr>
        <p:sp>
          <p:nvSpPr>
            <p:cNvPr id="100356" name="Oval 4"/>
            <p:cNvSpPr>
              <a:spLocks noChangeArrowheads="1"/>
            </p:cNvSpPr>
            <p:nvPr/>
          </p:nvSpPr>
          <p:spPr bwMode="auto">
            <a:xfrm>
              <a:off x="480" y="2064"/>
              <a:ext cx="672" cy="720"/>
            </a:xfrm>
            <a:prstGeom prst="ellipse">
              <a:avLst/>
            </a:prstGeom>
            <a:solidFill>
              <a:schemeClr val="bg2"/>
            </a:solidFill>
            <a:ln w="9525">
              <a:round/>
              <a:headEnd/>
              <a:tailEnd/>
            </a:ln>
            <a:effectLst/>
            <a:scene3d>
              <a:camera prst="legacyObliqueTop">
                <a:rot lat="5400000" lon="0" rev="0"/>
              </a:camera>
              <a:lightRig rig="legacyFlat3" dir="b"/>
            </a:scene3d>
            <a:sp3d extrusionH="430200" prstMaterial="legacyMatte">
              <a:bevelT w="13500" h="13500" prst="angle"/>
              <a:bevelB w="13500" h="13500" prst="angle"/>
              <a:extrusionClr>
                <a:schemeClr val="bg2"/>
              </a:extrusionClr>
            </a:sp3d>
          </p:spPr>
          <p:txBody>
            <a:bodyPr wrap="none" anchor="ctr">
              <a:flatTx/>
            </a:bodyPr>
            <a:lstStyle/>
            <a:p>
              <a:endParaRPr lang="en-US"/>
            </a:p>
          </p:txBody>
        </p:sp>
        <p:pic>
          <p:nvPicPr>
            <p:cNvPr id="100357" name="Picture 5" descr="na01441_"/>
            <p:cNvPicPr>
              <a:picLocks noChangeAspect="1" noChangeArrowheads="1"/>
            </p:cNvPicPr>
            <p:nvPr/>
          </p:nvPicPr>
          <p:blipFill>
            <a:blip r:embed="rId3" cstate="print"/>
            <a:srcRect/>
            <a:stretch>
              <a:fillRect/>
            </a:stretch>
          </p:blipFill>
          <p:spPr bwMode="auto">
            <a:xfrm>
              <a:off x="4032" y="1632"/>
              <a:ext cx="941" cy="1062"/>
            </a:xfrm>
            <a:prstGeom prst="rect">
              <a:avLst/>
            </a:prstGeom>
            <a:noFill/>
          </p:spPr>
        </p:pic>
        <p:sp>
          <p:nvSpPr>
            <p:cNvPr id="100358" name="Line 6"/>
            <p:cNvSpPr>
              <a:spLocks noChangeShapeType="1"/>
            </p:cNvSpPr>
            <p:nvPr/>
          </p:nvSpPr>
          <p:spPr bwMode="auto">
            <a:xfrm>
              <a:off x="1440" y="2352"/>
              <a:ext cx="2256" cy="0"/>
            </a:xfrm>
            <a:prstGeom prst="line">
              <a:avLst/>
            </a:prstGeom>
            <a:noFill/>
            <a:ln w="38100">
              <a:solidFill>
                <a:schemeClr val="tx1"/>
              </a:solidFill>
              <a:round/>
              <a:headEnd/>
              <a:tailEnd type="triangle" w="med" len="med"/>
            </a:ln>
            <a:effectLst/>
          </p:spPr>
          <p:txBody>
            <a:bodyPr/>
            <a:lstStyle/>
            <a:p>
              <a:endParaRPr lang="en-US"/>
            </a:p>
          </p:txBody>
        </p:sp>
        <p:sp>
          <p:nvSpPr>
            <p:cNvPr id="100359" name="Line 7"/>
            <p:cNvSpPr>
              <a:spLocks noChangeShapeType="1"/>
            </p:cNvSpPr>
            <p:nvPr/>
          </p:nvSpPr>
          <p:spPr bwMode="auto">
            <a:xfrm flipH="1">
              <a:off x="1056" y="1584"/>
              <a:ext cx="624" cy="1584"/>
            </a:xfrm>
            <a:prstGeom prst="line">
              <a:avLst/>
            </a:prstGeom>
            <a:noFill/>
            <a:ln w="28575">
              <a:solidFill>
                <a:srgbClr val="FF0000"/>
              </a:solidFill>
              <a:prstDash val="sysDot"/>
              <a:round/>
              <a:headEnd/>
              <a:tailEnd/>
            </a:ln>
            <a:effectLst/>
          </p:spPr>
          <p:txBody>
            <a:bodyPr/>
            <a:lstStyle/>
            <a:p>
              <a:endParaRPr lang="en-US"/>
            </a:p>
          </p:txBody>
        </p:sp>
        <p:sp>
          <p:nvSpPr>
            <p:cNvPr id="100360" name="Line 8"/>
            <p:cNvSpPr>
              <a:spLocks noChangeShapeType="1"/>
            </p:cNvSpPr>
            <p:nvPr/>
          </p:nvSpPr>
          <p:spPr bwMode="auto">
            <a:xfrm flipH="1">
              <a:off x="3552" y="1584"/>
              <a:ext cx="624" cy="1584"/>
            </a:xfrm>
            <a:prstGeom prst="line">
              <a:avLst/>
            </a:prstGeom>
            <a:noFill/>
            <a:ln w="28575">
              <a:solidFill>
                <a:srgbClr val="FF0000"/>
              </a:solidFill>
              <a:prstDash val="sysDot"/>
              <a:round/>
              <a:headEnd/>
              <a:tailEnd/>
            </a:ln>
            <a:effectLst/>
          </p:spPr>
          <p:txBody>
            <a:bodyPr/>
            <a:lstStyle/>
            <a:p>
              <a:endParaRPr lang="en-US"/>
            </a:p>
          </p:txBody>
        </p:sp>
      </p:grpSp>
      <p:sp>
        <p:nvSpPr>
          <p:cNvPr id="100361" name="Text Box 9"/>
          <p:cNvSpPr txBox="1">
            <a:spLocks noChangeArrowheads="1"/>
          </p:cNvSpPr>
          <p:nvPr/>
        </p:nvSpPr>
        <p:spPr bwMode="auto">
          <a:xfrm>
            <a:off x="583223" y="5157788"/>
            <a:ext cx="8200292" cy="830997"/>
          </a:xfrm>
          <a:prstGeom prst="rect">
            <a:avLst/>
          </a:prstGeom>
          <a:noFill/>
          <a:ln w="9525">
            <a:noFill/>
            <a:miter lim="800000"/>
            <a:headEnd/>
            <a:tailEnd/>
          </a:ln>
          <a:effectLst/>
        </p:spPr>
        <p:txBody>
          <a:bodyPr>
            <a:spAutoFit/>
          </a:bodyPr>
          <a:lstStyle/>
          <a:p>
            <a:pPr algn="l" eaLnBrk="0" hangingPunct="0">
              <a:lnSpc>
                <a:spcPct val="100000"/>
              </a:lnSpc>
              <a:buFontTx/>
              <a:buNone/>
            </a:pPr>
            <a:r>
              <a:rPr lang="en-GB" sz="2400" dirty="0">
                <a:latin typeface="Comic Sans MS" pitchFamily="66" charset="0"/>
              </a:rPr>
              <a:t>Breaking  or modifying the</a:t>
            </a:r>
            <a:r>
              <a:rPr lang="en-GB" sz="2400" b="1" dirty="0">
                <a:latin typeface="Comic Sans MS" pitchFamily="66" charset="0"/>
              </a:rPr>
              <a:t> </a:t>
            </a:r>
            <a:r>
              <a:rPr lang="en-GB" sz="2400" b="1" dirty="0">
                <a:solidFill>
                  <a:schemeClr val="accent1"/>
                </a:solidFill>
                <a:latin typeface="Comic Sans MS" pitchFamily="66" charset="0"/>
              </a:rPr>
              <a:t>source-pathway-receptor</a:t>
            </a:r>
            <a:r>
              <a:rPr lang="en-GB" sz="2400" dirty="0">
                <a:latin typeface="Comic Sans MS" pitchFamily="66" charset="0"/>
              </a:rPr>
              <a:t> linkage</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85800" y="228600"/>
            <a:ext cx="7772400" cy="776288"/>
          </a:xfrm>
        </p:spPr>
        <p:txBody>
          <a:bodyPr>
            <a:normAutofit fontScale="90000"/>
          </a:bodyPr>
          <a:lstStyle/>
          <a:p>
            <a:r>
              <a:rPr lang="en-GB" sz="4800" dirty="0"/>
              <a:t>Who are the stakeholders?</a:t>
            </a:r>
          </a:p>
        </p:txBody>
      </p:sp>
      <p:grpSp>
        <p:nvGrpSpPr>
          <p:cNvPr id="2" name="Group 49"/>
          <p:cNvGrpSpPr>
            <a:grpSpLocks/>
          </p:cNvGrpSpPr>
          <p:nvPr/>
        </p:nvGrpSpPr>
        <p:grpSpPr bwMode="auto">
          <a:xfrm>
            <a:off x="357554" y="1411289"/>
            <a:ext cx="8386397" cy="5160107"/>
            <a:chOff x="244" y="799"/>
            <a:chExt cx="5723" cy="2852"/>
          </a:xfrm>
        </p:grpSpPr>
        <p:sp>
          <p:nvSpPr>
            <p:cNvPr id="101380" name="Rectangle 4"/>
            <p:cNvSpPr>
              <a:spLocks noChangeArrowheads="1"/>
            </p:cNvSpPr>
            <p:nvPr/>
          </p:nvSpPr>
          <p:spPr bwMode="auto">
            <a:xfrm>
              <a:off x="3900" y="3415"/>
              <a:ext cx="2067" cy="215"/>
            </a:xfrm>
            <a:prstGeom prst="rect">
              <a:avLst/>
            </a:prstGeom>
            <a:noFill/>
            <a:ln w="9525">
              <a:noFill/>
              <a:miter lim="800000"/>
              <a:headEnd/>
              <a:tailEnd/>
            </a:ln>
            <a:effectLst/>
          </p:spPr>
          <p:txBody>
            <a:bodyPr/>
            <a:lstStyle/>
            <a:p>
              <a:pPr algn="l">
                <a:lnSpc>
                  <a:spcPct val="100000"/>
                </a:lnSpc>
                <a:spcBef>
                  <a:spcPct val="20000"/>
                </a:spcBef>
              </a:pPr>
              <a:r>
                <a:rPr lang="en-GB" sz="1200" dirty="0"/>
                <a:t>Financial return</a:t>
              </a:r>
            </a:p>
          </p:txBody>
        </p:sp>
        <p:sp>
          <p:nvSpPr>
            <p:cNvPr id="101381" name="Rectangle 5"/>
            <p:cNvSpPr>
              <a:spLocks noChangeArrowheads="1"/>
            </p:cNvSpPr>
            <p:nvPr/>
          </p:nvSpPr>
          <p:spPr bwMode="auto">
            <a:xfrm>
              <a:off x="2145" y="3415"/>
              <a:ext cx="1716" cy="215"/>
            </a:xfrm>
            <a:prstGeom prst="rect">
              <a:avLst/>
            </a:prstGeom>
            <a:noFill/>
            <a:ln w="9525">
              <a:noFill/>
              <a:miter lim="800000"/>
              <a:headEnd/>
              <a:tailEnd/>
            </a:ln>
            <a:effectLst/>
          </p:spPr>
          <p:txBody>
            <a:bodyPr/>
            <a:lstStyle/>
            <a:p>
              <a:pPr algn="l">
                <a:lnSpc>
                  <a:spcPct val="100000"/>
                </a:lnSpc>
                <a:spcBef>
                  <a:spcPct val="20000"/>
                </a:spcBef>
              </a:pPr>
              <a:r>
                <a:rPr lang="en-GB" sz="1200"/>
                <a:t>Underwrite risk</a:t>
              </a:r>
            </a:p>
          </p:txBody>
        </p:sp>
        <p:sp>
          <p:nvSpPr>
            <p:cNvPr id="101382" name="Rectangle 6"/>
            <p:cNvSpPr>
              <a:spLocks noChangeArrowheads="1"/>
            </p:cNvSpPr>
            <p:nvPr/>
          </p:nvSpPr>
          <p:spPr bwMode="auto">
            <a:xfrm>
              <a:off x="244" y="3415"/>
              <a:ext cx="1889" cy="181"/>
            </a:xfrm>
            <a:prstGeom prst="rect">
              <a:avLst/>
            </a:prstGeom>
            <a:noFill/>
            <a:ln w="9525">
              <a:noFill/>
              <a:miter lim="800000"/>
              <a:headEnd/>
              <a:tailEnd/>
            </a:ln>
            <a:effectLst/>
          </p:spPr>
          <p:txBody>
            <a:bodyPr/>
            <a:lstStyle/>
            <a:p>
              <a:pPr algn="l">
                <a:lnSpc>
                  <a:spcPct val="100000"/>
                </a:lnSpc>
                <a:spcBef>
                  <a:spcPct val="20000"/>
                </a:spcBef>
              </a:pPr>
              <a:r>
                <a:rPr lang="en-GB" sz="1800" dirty="0"/>
                <a:t>Insurance guarantors</a:t>
              </a:r>
            </a:p>
          </p:txBody>
        </p:sp>
        <p:sp>
          <p:nvSpPr>
            <p:cNvPr id="101383" name="Rectangle 7"/>
            <p:cNvSpPr>
              <a:spLocks noChangeArrowheads="1"/>
            </p:cNvSpPr>
            <p:nvPr/>
          </p:nvSpPr>
          <p:spPr bwMode="auto">
            <a:xfrm>
              <a:off x="3867" y="3203"/>
              <a:ext cx="2067" cy="216"/>
            </a:xfrm>
            <a:prstGeom prst="rect">
              <a:avLst/>
            </a:prstGeom>
            <a:noFill/>
            <a:ln w="9525">
              <a:noFill/>
              <a:miter lim="800000"/>
              <a:headEnd/>
              <a:tailEnd/>
            </a:ln>
            <a:effectLst/>
          </p:spPr>
          <p:txBody>
            <a:bodyPr/>
            <a:lstStyle/>
            <a:p>
              <a:pPr algn="l">
                <a:lnSpc>
                  <a:spcPct val="100000"/>
                </a:lnSpc>
                <a:spcBef>
                  <a:spcPct val="20000"/>
                </a:spcBef>
              </a:pPr>
              <a:r>
                <a:rPr lang="en-GB" sz="1200"/>
                <a:t>Financial return</a:t>
              </a:r>
            </a:p>
          </p:txBody>
        </p:sp>
        <p:sp>
          <p:nvSpPr>
            <p:cNvPr id="101384" name="Rectangle 8"/>
            <p:cNvSpPr>
              <a:spLocks noChangeArrowheads="1"/>
            </p:cNvSpPr>
            <p:nvPr/>
          </p:nvSpPr>
          <p:spPr bwMode="auto">
            <a:xfrm>
              <a:off x="2151" y="3203"/>
              <a:ext cx="1716" cy="216"/>
            </a:xfrm>
            <a:prstGeom prst="rect">
              <a:avLst/>
            </a:prstGeom>
            <a:noFill/>
            <a:ln w="9525">
              <a:noFill/>
              <a:miter lim="800000"/>
              <a:headEnd/>
              <a:tailEnd/>
            </a:ln>
            <a:effectLst/>
          </p:spPr>
          <p:txBody>
            <a:bodyPr/>
            <a:lstStyle/>
            <a:p>
              <a:pPr algn="l">
                <a:lnSpc>
                  <a:spcPct val="100000"/>
                </a:lnSpc>
                <a:spcBef>
                  <a:spcPct val="20000"/>
                </a:spcBef>
              </a:pPr>
              <a:r>
                <a:rPr lang="en-GB" sz="1200"/>
                <a:t>Mortgage or finance provision</a:t>
              </a:r>
            </a:p>
          </p:txBody>
        </p:sp>
        <p:sp>
          <p:nvSpPr>
            <p:cNvPr id="101385" name="Rectangle 9"/>
            <p:cNvSpPr>
              <a:spLocks noChangeArrowheads="1"/>
            </p:cNvSpPr>
            <p:nvPr/>
          </p:nvSpPr>
          <p:spPr bwMode="auto">
            <a:xfrm>
              <a:off x="244" y="3195"/>
              <a:ext cx="1889" cy="286"/>
            </a:xfrm>
            <a:prstGeom prst="rect">
              <a:avLst/>
            </a:prstGeom>
            <a:noFill/>
            <a:ln w="9525">
              <a:noFill/>
              <a:miter lim="800000"/>
              <a:headEnd/>
              <a:tailEnd/>
            </a:ln>
            <a:effectLst/>
          </p:spPr>
          <p:txBody>
            <a:bodyPr/>
            <a:lstStyle/>
            <a:p>
              <a:pPr algn="l">
                <a:lnSpc>
                  <a:spcPct val="100000"/>
                </a:lnSpc>
                <a:spcBef>
                  <a:spcPct val="20000"/>
                </a:spcBef>
              </a:pPr>
              <a:r>
                <a:rPr lang="en-GB" sz="2000" dirty="0" smtClean="0"/>
                <a:t>Financial institutions</a:t>
              </a:r>
              <a:endParaRPr lang="en-GB" sz="2000" dirty="0"/>
            </a:p>
          </p:txBody>
        </p:sp>
        <p:sp>
          <p:nvSpPr>
            <p:cNvPr id="101386" name="Rectangle 10"/>
            <p:cNvSpPr>
              <a:spLocks noChangeArrowheads="1"/>
            </p:cNvSpPr>
            <p:nvPr/>
          </p:nvSpPr>
          <p:spPr bwMode="auto">
            <a:xfrm>
              <a:off x="3867" y="2886"/>
              <a:ext cx="2067" cy="281"/>
            </a:xfrm>
            <a:prstGeom prst="rect">
              <a:avLst/>
            </a:prstGeom>
            <a:noFill/>
            <a:ln w="9525">
              <a:noFill/>
              <a:miter lim="800000"/>
              <a:headEnd/>
              <a:tailEnd/>
            </a:ln>
            <a:effectLst/>
          </p:spPr>
          <p:txBody>
            <a:bodyPr/>
            <a:lstStyle/>
            <a:p>
              <a:pPr algn="l">
                <a:lnSpc>
                  <a:spcPct val="100000"/>
                </a:lnSpc>
                <a:spcBef>
                  <a:spcPct val="20000"/>
                </a:spcBef>
              </a:pPr>
              <a:r>
                <a:rPr lang="en-GB" sz="1200"/>
                <a:t>Limit or reduce risk to other environmental / ecological receptors</a:t>
              </a:r>
            </a:p>
          </p:txBody>
        </p:sp>
        <p:sp>
          <p:nvSpPr>
            <p:cNvPr id="101387" name="Rectangle 11"/>
            <p:cNvSpPr>
              <a:spLocks noChangeArrowheads="1"/>
            </p:cNvSpPr>
            <p:nvPr/>
          </p:nvSpPr>
          <p:spPr bwMode="auto">
            <a:xfrm>
              <a:off x="2151" y="2886"/>
              <a:ext cx="1716" cy="281"/>
            </a:xfrm>
            <a:prstGeom prst="rect">
              <a:avLst/>
            </a:prstGeom>
            <a:noFill/>
            <a:ln w="9525">
              <a:noFill/>
              <a:miter lim="800000"/>
              <a:headEnd/>
              <a:tailEnd/>
            </a:ln>
            <a:effectLst/>
          </p:spPr>
          <p:txBody>
            <a:bodyPr/>
            <a:lstStyle/>
            <a:p>
              <a:pPr algn="l">
                <a:lnSpc>
                  <a:spcPct val="100000"/>
                </a:lnSpc>
                <a:spcBef>
                  <a:spcPct val="20000"/>
                </a:spcBef>
              </a:pPr>
              <a:r>
                <a:rPr lang="en-GB" sz="1200"/>
                <a:t>Consultees</a:t>
              </a:r>
            </a:p>
          </p:txBody>
        </p:sp>
        <p:sp>
          <p:nvSpPr>
            <p:cNvPr id="101388" name="Rectangle 12"/>
            <p:cNvSpPr>
              <a:spLocks noChangeArrowheads="1"/>
            </p:cNvSpPr>
            <p:nvPr/>
          </p:nvSpPr>
          <p:spPr bwMode="auto">
            <a:xfrm>
              <a:off x="262" y="2886"/>
              <a:ext cx="1889" cy="281"/>
            </a:xfrm>
            <a:prstGeom prst="rect">
              <a:avLst/>
            </a:prstGeom>
            <a:noFill/>
            <a:ln w="9525">
              <a:noFill/>
              <a:miter lim="800000"/>
              <a:headEnd/>
              <a:tailEnd/>
            </a:ln>
            <a:effectLst/>
          </p:spPr>
          <p:txBody>
            <a:bodyPr/>
            <a:lstStyle/>
            <a:p>
              <a:pPr algn="l">
                <a:lnSpc>
                  <a:spcPct val="100000"/>
                </a:lnSpc>
                <a:spcBef>
                  <a:spcPct val="20000"/>
                </a:spcBef>
              </a:pPr>
              <a:r>
                <a:rPr lang="en-GB" sz="1800"/>
                <a:t>Special interest groups</a:t>
              </a:r>
            </a:p>
          </p:txBody>
        </p:sp>
        <p:sp>
          <p:nvSpPr>
            <p:cNvPr id="101389" name="Rectangle 13"/>
            <p:cNvSpPr>
              <a:spLocks noChangeArrowheads="1"/>
            </p:cNvSpPr>
            <p:nvPr/>
          </p:nvSpPr>
          <p:spPr bwMode="auto">
            <a:xfrm>
              <a:off x="3867" y="2671"/>
              <a:ext cx="2067" cy="215"/>
            </a:xfrm>
            <a:prstGeom prst="rect">
              <a:avLst/>
            </a:prstGeom>
            <a:noFill/>
            <a:ln w="9525">
              <a:noFill/>
              <a:miter lim="800000"/>
              <a:headEnd/>
              <a:tailEnd/>
            </a:ln>
            <a:effectLst/>
          </p:spPr>
          <p:txBody>
            <a:bodyPr/>
            <a:lstStyle/>
            <a:p>
              <a:pPr algn="l">
                <a:lnSpc>
                  <a:spcPct val="100000"/>
                </a:lnSpc>
                <a:spcBef>
                  <a:spcPct val="20000"/>
                </a:spcBef>
              </a:pPr>
              <a:r>
                <a:rPr lang="en-GB" sz="1200"/>
                <a:t>Protect neighbourhood / property /selves</a:t>
              </a:r>
            </a:p>
          </p:txBody>
        </p:sp>
        <p:sp>
          <p:nvSpPr>
            <p:cNvPr id="101390" name="Rectangle 14"/>
            <p:cNvSpPr>
              <a:spLocks noChangeArrowheads="1"/>
            </p:cNvSpPr>
            <p:nvPr/>
          </p:nvSpPr>
          <p:spPr bwMode="auto">
            <a:xfrm>
              <a:off x="2151" y="2671"/>
              <a:ext cx="1716" cy="215"/>
            </a:xfrm>
            <a:prstGeom prst="rect">
              <a:avLst/>
            </a:prstGeom>
            <a:noFill/>
            <a:ln w="9525">
              <a:noFill/>
              <a:miter lim="800000"/>
              <a:headEnd/>
              <a:tailEnd/>
            </a:ln>
            <a:effectLst/>
          </p:spPr>
          <p:txBody>
            <a:bodyPr/>
            <a:lstStyle/>
            <a:p>
              <a:pPr algn="l">
                <a:lnSpc>
                  <a:spcPct val="100000"/>
                </a:lnSpc>
                <a:spcBef>
                  <a:spcPct val="20000"/>
                </a:spcBef>
              </a:pPr>
              <a:r>
                <a:rPr lang="en-GB" sz="1200"/>
                <a:t>Consultees</a:t>
              </a:r>
            </a:p>
          </p:txBody>
        </p:sp>
        <p:sp>
          <p:nvSpPr>
            <p:cNvPr id="101391" name="Rectangle 15"/>
            <p:cNvSpPr>
              <a:spLocks noChangeArrowheads="1"/>
            </p:cNvSpPr>
            <p:nvPr/>
          </p:nvSpPr>
          <p:spPr bwMode="auto">
            <a:xfrm>
              <a:off x="262" y="2659"/>
              <a:ext cx="1889" cy="215"/>
            </a:xfrm>
            <a:prstGeom prst="rect">
              <a:avLst/>
            </a:prstGeom>
            <a:noFill/>
            <a:ln w="9525">
              <a:noFill/>
              <a:miter lim="800000"/>
              <a:headEnd/>
              <a:tailEnd/>
            </a:ln>
            <a:effectLst/>
          </p:spPr>
          <p:txBody>
            <a:bodyPr/>
            <a:lstStyle/>
            <a:p>
              <a:pPr algn="l">
                <a:lnSpc>
                  <a:spcPct val="100000"/>
                </a:lnSpc>
                <a:spcBef>
                  <a:spcPct val="20000"/>
                </a:spcBef>
              </a:pPr>
              <a:r>
                <a:rPr lang="en-GB" sz="1800"/>
                <a:t>Residents</a:t>
              </a:r>
            </a:p>
          </p:txBody>
        </p:sp>
        <p:sp>
          <p:nvSpPr>
            <p:cNvPr id="101392" name="Rectangle 16"/>
            <p:cNvSpPr>
              <a:spLocks noChangeArrowheads="1"/>
            </p:cNvSpPr>
            <p:nvPr/>
          </p:nvSpPr>
          <p:spPr bwMode="auto">
            <a:xfrm>
              <a:off x="3867" y="2256"/>
              <a:ext cx="2067" cy="513"/>
            </a:xfrm>
            <a:prstGeom prst="rect">
              <a:avLst/>
            </a:prstGeom>
            <a:noFill/>
            <a:ln w="9525">
              <a:noFill/>
              <a:miter lim="800000"/>
              <a:headEnd/>
              <a:tailEnd/>
            </a:ln>
            <a:effectLst/>
          </p:spPr>
          <p:txBody>
            <a:bodyPr/>
            <a:lstStyle/>
            <a:p>
              <a:pPr algn="l">
                <a:lnSpc>
                  <a:spcPct val="100000"/>
                </a:lnSpc>
                <a:spcBef>
                  <a:spcPct val="20000"/>
                </a:spcBef>
              </a:pPr>
              <a:r>
                <a:rPr lang="en-GB" sz="1200"/>
                <a:t>Make profit</a:t>
              </a:r>
            </a:p>
          </p:txBody>
        </p:sp>
        <p:sp>
          <p:nvSpPr>
            <p:cNvPr id="101393" name="Rectangle 17"/>
            <p:cNvSpPr>
              <a:spLocks noChangeArrowheads="1"/>
            </p:cNvSpPr>
            <p:nvPr/>
          </p:nvSpPr>
          <p:spPr bwMode="auto">
            <a:xfrm>
              <a:off x="2151" y="2256"/>
              <a:ext cx="1716" cy="403"/>
            </a:xfrm>
            <a:prstGeom prst="rect">
              <a:avLst/>
            </a:prstGeom>
            <a:noFill/>
            <a:ln w="9525">
              <a:noFill/>
              <a:miter lim="800000"/>
              <a:headEnd/>
              <a:tailEnd/>
            </a:ln>
            <a:effectLst/>
          </p:spPr>
          <p:txBody>
            <a:bodyPr/>
            <a:lstStyle/>
            <a:p>
              <a:pPr algn="l">
                <a:lnSpc>
                  <a:spcPct val="100000"/>
                </a:lnSpc>
                <a:spcBef>
                  <a:spcPct val="20000"/>
                </a:spcBef>
              </a:pPr>
              <a:r>
                <a:rPr lang="en-GB" sz="1200"/>
                <a:t>May undertake: site investigation, risk assessment, remediation and aspects of development</a:t>
              </a:r>
            </a:p>
          </p:txBody>
        </p:sp>
        <p:sp>
          <p:nvSpPr>
            <p:cNvPr id="101394" name="Rectangle 18"/>
            <p:cNvSpPr>
              <a:spLocks noChangeArrowheads="1"/>
            </p:cNvSpPr>
            <p:nvPr/>
          </p:nvSpPr>
          <p:spPr bwMode="auto">
            <a:xfrm>
              <a:off x="262" y="2256"/>
              <a:ext cx="1889" cy="513"/>
            </a:xfrm>
            <a:prstGeom prst="rect">
              <a:avLst/>
            </a:prstGeom>
            <a:noFill/>
            <a:ln w="9525">
              <a:noFill/>
              <a:miter lim="800000"/>
              <a:headEnd/>
              <a:tailEnd/>
            </a:ln>
            <a:effectLst/>
          </p:spPr>
          <p:txBody>
            <a:bodyPr/>
            <a:lstStyle/>
            <a:p>
              <a:pPr algn="l">
                <a:lnSpc>
                  <a:spcPct val="100000"/>
                </a:lnSpc>
                <a:spcBef>
                  <a:spcPct val="20000"/>
                </a:spcBef>
              </a:pPr>
              <a:r>
                <a:rPr lang="en-GB" sz="1800"/>
                <a:t>Contractors / consultants</a:t>
              </a:r>
            </a:p>
          </p:txBody>
        </p:sp>
        <p:sp>
          <p:nvSpPr>
            <p:cNvPr id="101395" name="Rectangle 19"/>
            <p:cNvSpPr>
              <a:spLocks noChangeArrowheads="1"/>
            </p:cNvSpPr>
            <p:nvPr/>
          </p:nvSpPr>
          <p:spPr bwMode="auto">
            <a:xfrm>
              <a:off x="3867" y="1842"/>
              <a:ext cx="2067" cy="414"/>
            </a:xfrm>
            <a:prstGeom prst="rect">
              <a:avLst/>
            </a:prstGeom>
            <a:noFill/>
            <a:ln w="9525">
              <a:noFill/>
              <a:miter lim="800000"/>
              <a:headEnd/>
              <a:tailEnd/>
            </a:ln>
            <a:effectLst/>
          </p:spPr>
          <p:txBody>
            <a:bodyPr/>
            <a:lstStyle/>
            <a:p>
              <a:pPr algn="l">
                <a:lnSpc>
                  <a:spcPct val="100000"/>
                </a:lnSpc>
                <a:spcBef>
                  <a:spcPct val="20000"/>
                </a:spcBef>
              </a:pPr>
              <a:r>
                <a:rPr lang="en-GB" sz="1200"/>
                <a:t>Fulfil statutory responsibilities</a:t>
              </a:r>
            </a:p>
          </p:txBody>
        </p:sp>
        <p:sp>
          <p:nvSpPr>
            <p:cNvPr id="101396" name="Rectangle 20"/>
            <p:cNvSpPr>
              <a:spLocks noChangeArrowheads="1"/>
            </p:cNvSpPr>
            <p:nvPr/>
          </p:nvSpPr>
          <p:spPr bwMode="auto">
            <a:xfrm>
              <a:off x="2151" y="1842"/>
              <a:ext cx="1716" cy="414"/>
            </a:xfrm>
            <a:prstGeom prst="rect">
              <a:avLst/>
            </a:prstGeom>
            <a:noFill/>
            <a:ln w="9525">
              <a:noFill/>
              <a:miter lim="800000"/>
              <a:headEnd/>
              <a:tailEnd/>
            </a:ln>
            <a:effectLst/>
          </p:spPr>
          <p:txBody>
            <a:bodyPr/>
            <a:lstStyle/>
            <a:p>
              <a:pPr algn="l">
                <a:lnSpc>
                  <a:spcPct val="100000"/>
                </a:lnSpc>
                <a:spcBef>
                  <a:spcPct val="20000"/>
                </a:spcBef>
              </a:pPr>
              <a:r>
                <a:rPr lang="en-GB" sz="1200"/>
                <a:t>Responsible for Special Sites and overseeing remediation of controlled waters</a:t>
              </a:r>
            </a:p>
          </p:txBody>
        </p:sp>
        <p:sp>
          <p:nvSpPr>
            <p:cNvPr id="101397" name="Rectangle 21"/>
            <p:cNvSpPr>
              <a:spLocks noChangeArrowheads="1"/>
            </p:cNvSpPr>
            <p:nvPr/>
          </p:nvSpPr>
          <p:spPr bwMode="auto">
            <a:xfrm>
              <a:off x="262" y="1842"/>
              <a:ext cx="1889" cy="414"/>
            </a:xfrm>
            <a:prstGeom prst="rect">
              <a:avLst/>
            </a:prstGeom>
            <a:noFill/>
            <a:ln w="9525">
              <a:noFill/>
              <a:miter lim="800000"/>
              <a:headEnd/>
              <a:tailEnd/>
            </a:ln>
            <a:effectLst/>
          </p:spPr>
          <p:txBody>
            <a:bodyPr/>
            <a:lstStyle/>
            <a:p>
              <a:pPr algn="l">
                <a:lnSpc>
                  <a:spcPct val="100000"/>
                </a:lnSpc>
                <a:spcBef>
                  <a:spcPct val="20000"/>
                </a:spcBef>
              </a:pPr>
              <a:r>
                <a:rPr lang="en-GB" sz="1800"/>
                <a:t>Regulatory authority</a:t>
              </a:r>
            </a:p>
            <a:p>
              <a:pPr algn="l">
                <a:lnSpc>
                  <a:spcPct val="100000"/>
                </a:lnSpc>
                <a:spcBef>
                  <a:spcPct val="20000"/>
                </a:spcBef>
              </a:pPr>
              <a:r>
                <a:rPr lang="en-GB" sz="1800"/>
                <a:t>EA / SEPA</a:t>
              </a:r>
            </a:p>
          </p:txBody>
        </p:sp>
        <p:sp>
          <p:nvSpPr>
            <p:cNvPr id="101398" name="Rectangle 22"/>
            <p:cNvSpPr>
              <a:spLocks noChangeArrowheads="1"/>
            </p:cNvSpPr>
            <p:nvPr/>
          </p:nvSpPr>
          <p:spPr bwMode="auto">
            <a:xfrm>
              <a:off x="3867" y="1627"/>
              <a:ext cx="2067" cy="215"/>
            </a:xfrm>
            <a:prstGeom prst="rect">
              <a:avLst/>
            </a:prstGeom>
            <a:noFill/>
            <a:ln w="9525">
              <a:noFill/>
              <a:miter lim="800000"/>
              <a:headEnd/>
              <a:tailEnd/>
            </a:ln>
            <a:effectLst/>
          </p:spPr>
          <p:txBody>
            <a:bodyPr/>
            <a:lstStyle/>
            <a:p>
              <a:pPr algn="l">
                <a:lnSpc>
                  <a:spcPct val="100000"/>
                </a:lnSpc>
                <a:spcBef>
                  <a:spcPct val="20000"/>
                </a:spcBef>
              </a:pPr>
              <a:r>
                <a:rPr lang="en-GB" sz="1200"/>
                <a:t>Fulfil duties under Part IIA</a:t>
              </a:r>
            </a:p>
          </p:txBody>
        </p:sp>
        <p:sp>
          <p:nvSpPr>
            <p:cNvPr id="101399" name="Rectangle 23"/>
            <p:cNvSpPr>
              <a:spLocks noChangeArrowheads="1"/>
            </p:cNvSpPr>
            <p:nvPr/>
          </p:nvSpPr>
          <p:spPr bwMode="auto">
            <a:xfrm>
              <a:off x="2151" y="1627"/>
              <a:ext cx="1716" cy="215"/>
            </a:xfrm>
            <a:prstGeom prst="rect">
              <a:avLst/>
            </a:prstGeom>
            <a:noFill/>
            <a:ln w="9525">
              <a:noFill/>
              <a:miter lim="800000"/>
              <a:headEnd/>
              <a:tailEnd/>
            </a:ln>
            <a:effectLst/>
          </p:spPr>
          <p:txBody>
            <a:bodyPr/>
            <a:lstStyle/>
            <a:p>
              <a:pPr algn="l">
                <a:lnSpc>
                  <a:spcPct val="100000"/>
                </a:lnSpc>
                <a:spcBef>
                  <a:spcPct val="20000"/>
                </a:spcBef>
              </a:pPr>
              <a:r>
                <a:rPr lang="en-GB" sz="1200"/>
                <a:t>Regulator</a:t>
              </a:r>
            </a:p>
          </p:txBody>
        </p:sp>
        <p:sp>
          <p:nvSpPr>
            <p:cNvPr id="101400" name="Rectangle 24"/>
            <p:cNvSpPr>
              <a:spLocks noChangeArrowheads="1"/>
            </p:cNvSpPr>
            <p:nvPr/>
          </p:nvSpPr>
          <p:spPr bwMode="auto">
            <a:xfrm>
              <a:off x="262" y="1627"/>
              <a:ext cx="1889" cy="215"/>
            </a:xfrm>
            <a:prstGeom prst="rect">
              <a:avLst/>
            </a:prstGeom>
            <a:noFill/>
            <a:ln w="9525">
              <a:noFill/>
              <a:miter lim="800000"/>
              <a:headEnd/>
              <a:tailEnd/>
            </a:ln>
            <a:effectLst/>
          </p:spPr>
          <p:txBody>
            <a:bodyPr/>
            <a:lstStyle/>
            <a:p>
              <a:pPr algn="l">
                <a:lnSpc>
                  <a:spcPct val="100000"/>
                </a:lnSpc>
                <a:spcBef>
                  <a:spcPct val="20000"/>
                </a:spcBef>
              </a:pPr>
              <a:r>
                <a:rPr lang="en-GB" sz="1800"/>
                <a:t>Local authority</a:t>
              </a:r>
            </a:p>
          </p:txBody>
        </p:sp>
        <p:sp>
          <p:nvSpPr>
            <p:cNvPr id="101401" name="Rectangle 25"/>
            <p:cNvSpPr>
              <a:spLocks noChangeArrowheads="1"/>
            </p:cNvSpPr>
            <p:nvPr/>
          </p:nvSpPr>
          <p:spPr bwMode="auto">
            <a:xfrm>
              <a:off x="3867" y="1346"/>
              <a:ext cx="2067" cy="281"/>
            </a:xfrm>
            <a:prstGeom prst="rect">
              <a:avLst/>
            </a:prstGeom>
            <a:noFill/>
            <a:ln w="9525">
              <a:noFill/>
              <a:miter lim="800000"/>
              <a:headEnd/>
              <a:tailEnd/>
            </a:ln>
            <a:effectLst/>
          </p:spPr>
          <p:txBody>
            <a:bodyPr/>
            <a:lstStyle/>
            <a:p>
              <a:pPr algn="l">
                <a:lnSpc>
                  <a:spcPct val="100000"/>
                </a:lnSpc>
                <a:spcBef>
                  <a:spcPct val="20000"/>
                </a:spcBef>
              </a:pPr>
              <a:r>
                <a:rPr lang="en-GB" sz="1200">
                  <a:cs typeface="Times New Roman" charset="0"/>
                </a:rPr>
                <a:t>Redevelopment of site in cost-effective manner</a:t>
              </a:r>
              <a:r>
                <a:rPr lang="en-GB" sz="1200"/>
                <a:t> / make profit</a:t>
              </a:r>
            </a:p>
          </p:txBody>
        </p:sp>
        <p:sp>
          <p:nvSpPr>
            <p:cNvPr id="101402" name="Rectangle 26"/>
            <p:cNvSpPr>
              <a:spLocks noChangeArrowheads="1"/>
            </p:cNvSpPr>
            <p:nvPr/>
          </p:nvSpPr>
          <p:spPr bwMode="auto">
            <a:xfrm>
              <a:off x="2151" y="1346"/>
              <a:ext cx="1716" cy="281"/>
            </a:xfrm>
            <a:prstGeom prst="rect">
              <a:avLst/>
            </a:prstGeom>
            <a:noFill/>
            <a:ln w="9525">
              <a:noFill/>
              <a:miter lim="800000"/>
              <a:headEnd/>
              <a:tailEnd/>
            </a:ln>
            <a:effectLst/>
          </p:spPr>
          <p:txBody>
            <a:bodyPr/>
            <a:lstStyle/>
            <a:p>
              <a:pPr algn="l">
                <a:lnSpc>
                  <a:spcPct val="100000"/>
                </a:lnSpc>
                <a:spcBef>
                  <a:spcPct val="20000"/>
                </a:spcBef>
              </a:pPr>
              <a:r>
                <a:rPr lang="en-GB" sz="1200">
                  <a:cs typeface="Times New Roman" charset="0"/>
                </a:rPr>
                <a:t>Responsible for site remediation and redevelopment</a:t>
              </a:r>
              <a:endParaRPr lang="en-GB" sz="1200"/>
            </a:p>
          </p:txBody>
        </p:sp>
        <p:sp>
          <p:nvSpPr>
            <p:cNvPr id="101403" name="Rectangle 27"/>
            <p:cNvSpPr>
              <a:spLocks noChangeArrowheads="1"/>
            </p:cNvSpPr>
            <p:nvPr/>
          </p:nvSpPr>
          <p:spPr bwMode="auto">
            <a:xfrm>
              <a:off x="262" y="1346"/>
              <a:ext cx="1889" cy="281"/>
            </a:xfrm>
            <a:prstGeom prst="rect">
              <a:avLst/>
            </a:prstGeom>
            <a:noFill/>
            <a:ln w="9525">
              <a:noFill/>
              <a:miter lim="800000"/>
              <a:headEnd/>
              <a:tailEnd/>
            </a:ln>
            <a:effectLst/>
          </p:spPr>
          <p:txBody>
            <a:bodyPr/>
            <a:lstStyle/>
            <a:p>
              <a:pPr algn="l">
                <a:lnSpc>
                  <a:spcPct val="100000"/>
                </a:lnSpc>
                <a:spcBef>
                  <a:spcPct val="20000"/>
                </a:spcBef>
              </a:pPr>
              <a:r>
                <a:rPr lang="en-GB" sz="1800"/>
                <a:t>Developer</a:t>
              </a:r>
            </a:p>
          </p:txBody>
        </p:sp>
        <p:sp>
          <p:nvSpPr>
            <p:cNvPr id="101404" name="Rectangle 28"/>
            <p:cNvSpPr>
              <a:spLocks noChangeArrowheads="1"/>
            </p:cNvSpPr>
            <p:nvPr/>
          </p:nvSpPr>
          <p:spPr bwMode="auto">
            <a:xfrm>
              <a:off x="3867" y="1065"/>
              <a:ext cx="2067" cy="281"/>
            </a:xfrm>
            <a:prstGeom prst="rect">
              <a:avLst/>
            </a:prstGeom>
            <a:noFill/>
            <a:ln w="9525">
              <a:noFill/>
              <a:miter lim="800000"/>
              <a:headEnd/>
              <a:tailEnd/>
            </a:ln>
            <a:effectLst/>
          </p:spPr>
          <p:txBody>
            <a:bodyPr/>
            <a:lstStyle/>
            <a:p>
              <a:pPr algn="l">
                <a:lnSpc>
                  <a:spcPct val="100000"/>
                </a:lnSpc>
                <a:spcBef>
                  <a:spcPct val="20000"/>
                </a:spcBef>
              </a:pPr>
              <a:r>
                <a:rPr lang="en-GB" sz="1200">
                  <a:cs typeface="Times New Roman" charset="0"/>
                </a:rPr>
                <a:t>Limit or remove his / her liability</a:t>
              </a:r>
              <a:r>
                <a:rPr lang="en-GB" sz="1200"/>
                <a:t> </a:t>
              </a:r>
            </a:p>
          </p:txBody>
        </p:sp>
        <p:sp>
          <p:nvSpPr>
            <p:cNvPr id="101405" name="Rectangle 29"/>
            <p:cNvSpPr>
              <a:spLocks noChangeArrowheads="1"/>
            </p:cNvSpPr>
            <p:nvPr/>
          </p:nvSpPr>
          <p:spPr bwMode="auto">
            <a:xfrm>
              <a:off x="2151" y="1065"/>
              <a:ext cx="1716" cy="281"/>
            </a:xfrm>
            <a:prstGeom prst="rect">
              <a:avLst/>
            </a:prstGeom>
            <a:noFill/>
            <a:ln w="9525">
              <a:noFill/>
              <a:miter lim="800000"/>
              <a:headEnd/>
              <a:tailEnd/>
            </a:ln>
            <a:effectLst/>
          </p:spPr>
          <p:txBody>
            <a:bodyPr/>
            <a:lstStyle/>
            <a:p>
              <a:pPr algn="l">
                <a:lnSpc>
                  <a:spcPct val="100000"/>
                </a:lnSpc>
                <a:spcBef>
                  <a:spcPct val="20000"/>
                </a:spcBef>
              </a:pPr>
              <a:r>
                <a:rPr lang="en-GB" sz="1200">
                  <a:cs typeface="Times New Roman" charset="0"/>
                </a:rPr>
                <a:t>Provide access and co-operation,</a:t>
              </a:r>
              <a:r>
                <a:rPr lang="en-GB" sz="1200"/>
                <a:t> </a:t>
              </a:r>
              <a:r>
                <a:rPr lang="en-GB" sz="1200">
                  <a:cs typeface="Times New Roman" charset="0"/>
                </a:rPr>
                <a:t>financially</a:t>
              </a:r>
              <a:r>
                <a:rPr lang="en-GB" sz="1400">
                  <a:cs typeface="Times New Roman" charset="0"/>
                </a:rPr>
                <a:t> </a:t>
              </a:r>
              <a:r>
                <a:rPr lang="en-GB" sz="1200">
                  <a:cs typeface="Times New Roman" charset="0"/>
                </a:rPr>
                <a:t>responsible</a:t>
              </a:r>
              <a:r>
                <a:rPr lang="en-GB" sz="1200"/>
                <a:t> </a:t>
              </a:r>
            </a:p>
          </p:txBody>
        </p:sp>
        <p:sp>
          <p:nvSpPr>
            <p:cNvPr id="101406" name="Rectangle 30"/>
            <p:cNvSpPr>
              <a:spLocks noChangeArrowheads="1"/>
            </p:cNvSpPr>
            <p:nvPr/>
          </p:nvSpPr>
          <p:spPr bwMode="auto">
            <a:xfrm>
              <a:off x="262" y="1065"/>
              <a:ext cx="1889" cy="281"/>
            </a:xfrm>
            <a:prstGeom prst="rect">
              <a:avLst/>
            </a:prstGeom>
            <a:noFill/>
            <a:ln w="9525">
              <a:noFill/>
              <a:miter lim="800000"/>
              <a:headEnd/>
              <a:tailEnd/>
            </a:ln>
            <a:effectLst/>
          </p:spPr>
          <p:txBody>
            <a:bodyPr/>
            <a:lstStyle/>
            <a:p>
              <a:pPr algn="l">
                <a:lnSpc>
                  <a:spcPct val="100000"/>
                </a:lnSpc>
                <a:spcBef>
                  <a:spcPct val="20000"/>
                </a:spcBef>
              </a:pPr>
              <a:r>
                <a:rPr lang="en-GB" sz="1800"/>
                <a:t>Land owner</a:t>
              </a:r>
            </a:p>
          </p:txBody>
        </p:sp>
        <p:sp>
          <p:nvSpPr>
            <p:cNvPr id="101407" name="Rectangle 31"/>
            <p:cNvSpPr>
              <a:spLocks noChangeArrowheads="1"/>
            </p:cNvSpPr>
            <p:nvPr/>
          </p:nvSpPr>
          <p:spPr bwMode="auto">
            <a:xfrm>
              <a:off x="3867" y="799"/>
              <a:ext cx="2067" cy="266"/>
            </a:xfrm>
            <a:prstGeom prst="rect">
              <a:avLst/>
            </a:prstGeom>
            <a:noFill/>
            <a:ln w="9525">
              <a:noFill/>
              <a:miter lim="800000"/>
              <a:headEnd/>
              <a:tailEnd/>
            </a:ln>
            <a:effectLst/>
          </p:spPr>
          <p:txBody>
            <a:bodyPr/>
            <a:lstStyle/>
            <a:p>
              <a:pPr algn="l">
                <a:lnSpc>
                  <a:spcPct val="100000"/>
                </a:lnSpc>
                <a:spcBef>
                  <a:spcPct val="20000"/>
                </a:spcBef>
              </a:pPr>
              <a:r>
                <a:rPr lang="en-GB" sz="1800" b="1"/>
                <a:t>Objectives</a:t>
              </a:r>
            </a:p>
          </p:txBody>
        </p:sp>
        <p:sp>
          <p:nvSpPr>
            <p:cNvPr id="101408" name="Rectangle 32"/>
            <p:cNvSpPr>
              <a:spLocks noChangeArrowheads="1"/>
            </p:cNvSpPr>
            <p:nvPr/>
          </p:nvSpPr>
          <p:spPr bwMode="auto">
            <a:xfrm>
              <a:off x="2151" y="799"/>
              <a:ext cx="1716" cy="266"/>
            </a:xfrm>
            <a:prstGeom prst="rect">
              <a:avLst/>
            </a:prstGeom>
            <a:noFill/>
            <a:ln w="9525">
              <a:noFill/>
              <a:miter lim="800000"/>
              <a:headEnd/>
              <a:tailEnd/>
            </a:ln>
            <a:effectLst/>
          </p:spPr>
          <p:txBody>
            <a:bodyPr/>
            <a:lstStyle/>
            <a:p>
              <a:pPr algn="l">
                <a:lnSpc>
                  <a:spcPct val="100000"/>
                </a:lnSpc>
                <a:spcBef>
                  <a:spcPct val="20000"/>
                </a:spcBef>
              </a:pPr>
              <a:r>
                <a:rPr lang="en-GB" sz="1800" b="1" dirty="0"/>
                <a:t>Roles</a:t>
              </a:r>
            </a:p>
          </p:txBody>
        </p:sp>
        <p:sp>
          <p:nvSpPr>
            <p:cNvPr id="101409" name="Rectangle 33"/>
            <p:cNvSpPr>
              <a:spLocks noChangeArrowheads="1"/>
            </p:cNvSpPr>
            <p:nvPr/>
          </p:nvSpPr>
          <p:spPr bwMode="auto">
            <a:xfrm>
              <a:off x="262" y="799"/>
              <a:ext cx="1889" cy="266"/>
            </a:xfrm>
            <a:prstGeom prst="rect">
              <a:avLst/>
            </a:prstGeom>
            <a:noFill/>
            <a:ln w="9525">
              <a:noFill/>
              <a:miter lim="800000"/>
              <a:headEnd/>
              <a:tailEnd/>
            </a:ln>
            <a:effectLst/>
          </p:spPr>
          <p:txBody>
            <a:bodyPr/>
            <a:lstStyle/>
            <a:p>
              <a:pPr algn="l">
                <a:lnSpc>
                  <a:spcPct val="100000"/>
                </a:lnSpc>
                <a:spcBef>
                  <a:spcPct val="20000"/>
                </a:spcBef>
              </a:pPr>
              <a:r>
                <a:rPr lang="en-GB" sz="1800" b="1" dirty="0"/>
                <a:t>Example of stakeholders</a:t>
              </a:r>
            </a:p>
          </p:txBody>
        </p:sp>
        <p:sp>
          <p:nvSpPr>
            <p:cNvPr id="101410" name="Line 34"/>
            <p:cNvSpPr>
              <a:spLocks noChangeShapeType="1"/>
            </p:cNvSpPr>
            <p:nvPr/>
          </p:nvSpPr>
          <p:spPr bwMode="auto">
            <a:xfrm>
              <a:off x="262" y="799"/>
              <a:ext cx="5672" cy="0"/>
            </a:xfrm>
            <a:prstGeom prst="line">
              <a:avLst/>
            </a:prstGeom>
            <a:noFill/>
            <a:ln w="28575" cap="sq">
              <a:solidFill>
                <a:schemeClr val="tx1"/>
              </a:solidFill>
              <a:round/>
              <a:headEnd/>
              <a:tailEnd/>
            </a:ln>
            <a:effectLst/>
          </p:spPr>
          <p:txBody>
            <a:bodyPr/>
            <a:lstStyle/>
            <a:p>
              <a:endParaRPr lang="en-US"/>
            </a:p>
          </p:txBody>
        </p:sp>
        <p:sp>
          <p:nvSpPr>
            <p:cNvPr id="101411" name="Line 35"/>
            <p:cNvSpPr>
              <a:spLocks noChangeShapeType="1"/>
            </p:cNvSpPr>
            <p:nvPr/>
          </p:nvSpPr>
          <p:spPr bwMode="auto">
            <a:xfrm>
              <a:off x="262" y="1065"/>
              <a:ext cx="5672" cy="0"/>
            </a:xfrm>
            <a:prstGeom prst="line">
              <a:avLst/>
            </a:prstGeom>
            <a:noFill/>
            <a:ln w="12700">
              <a:solidFill>
                <a:schemeClr val="tx1"/>
              </a:solidFill>
              <a:round/>
              <a:headEnd/>
              <a:tailEnd/>
            </a:ln>
            <a:effectLst/>
          </p:spPr>
          <p:txBody>
            <a:bodyPr/>
            <a:lstStyle/>
            <a:p>
              <a:endParaRPr lang="en-US"/>
            </a:p>
          </p:txBody>
        </p:sp>
        <p:sp>
          <p:nvSpPr>
            <p:cNvPr id="101412" name="Line 36"/>
            <p:cNvSpPr>
              <a:spLocks noChangeShapeType="1"/>
            </p:cNvSpPr>
            <p:nvPr/>
          </p:nvSpPr>
          <p:spPr bwMode="auto">
            <a:xfrm>
              <a:off x="262" y="1346"/>
              <a:ext cx="5672" cy="0"/>
            </a:xfrm>
            <a:prstGeom prst="line">
              <a:avLst/>
            </a:prstGeom>
            <a:noFill/>
            <a:ln w="12700">
              <a:solidFill>
                <a:schemeClr val="tx1"/>
              </a:solidFill>
              <a:round/>
              <a:headEnd/>
              <a:tailEnd/>
            </a:ln>
            <a:effectLst/>
          </p:spPr>
          <p:txBody>
            <a:bodyPr/>
            <a:lstStyle/>
            <a:p>
              <a:endParaRPr lang="en-US"/>
            </a:p>
          </p:txBody>
        </p:sp>
        <p:sp>
          <p:nvSpPr>
            <p:cNvPr id="101413" name="Line 37"/>
            <p:cNvSpPr>
              <a:spLocks noChangeShapeType="1"/>
            </p:cNvSpPr>
            <p:nvPr/>
          </p:nvSpPr>
          <p:spPr bwMode="auto">
            <a:xfrm>
              <a:off x="262" y="1627"/>
              <a:ext cx="5672" cy="0"/>
            </a:xfrm>
            <a:prstGeom prst="line">
              <a:avLst/>
            </a:prstGeom>
            <a:noFill/>
            <a:ln w="12700">
              <a:solidFill>
                <a:schemeClr val="tx1"/>
              </a:solidFill>
              <a:round/>
              <a:headEnd/>
              <a:tailEnd/>
            </a:ln>
            <a:effectLst/>
          </p:spPr>
          <p:txBody>
            <a:bodyPr/>
            <a:lstStyle/>
            <a:p>
              <a:endParaRPr lang="en-US"/>
            </a:p>
          </p:txBody>
        </p:sp>
        <p:sp>
          <p:nvSpPr>
            <p:cNvPr id="101414" name="Line 38"/>
            <p:cNvSpPr>
              <a:spLocks noChangeShapeType="1"/>
            </p:cNvSpPr>
            <p:nvPr/>
          </p:nvSpPr>
          <p:spPr bwMode="auto">
            <a:xfrm>
              <a:off x="262" y="1842"/>
              <a:ext cx="5672" cy="0"/>
            </a:xfrm>
            <a:prstGeom prst="line">
              <a:avLst/>
            </a:prstGeom>
            <a:noFill/>
            <a:ln w="12700">
              <a:solidFill>
                <a:schemeClr val="tx1"/>
              </a:solidFill>
              <a:round/>
              <a:headEnd/>
              <a:tailEnd/>
            </a:ln>
            <a:effectLst/>
          </p:spPr>
          <p:txBody>
            <a:bodyPr/>
            <a:lstStyle/>
            <a:p>
              <a:endParaRPr lang="en-US"/>
            </a:p>
          </p:txBody>
        </p:sp>
        <p:sp>
          <p:nvSpPr>
            <p:cNvPr id="101415" name="Line 39"/>
            <p:cNvSpPr>
              <a:spLocks noChangeShapeType="1"/>
            </p:cNvSpPr>
            <p:nvPr/>
          </p:nvSpPr>
          <p:spPr bwMode="auto">
            <a:xfrm>
              <a:off x="262" y="2256"/>
              <a:ext cx="5672" cy="0"/>
            </a:xfrm>
            <a:prstGeom prst="line">
              <a:avLst/>
            </a:prstGeom>
            <a:noFill/>
            <a:ln w="12700">
              <a:solidFill>
                <a:schemeClr val="tx1"/>
              </a:solidFill>
              <a:round/>
              <a:headEnd/>
              <a:tailEnd/>
            </a:ln>
            <a:effectLst/>
          </p:spPr>
          <p:txBody>
            <a:bodyPr/>
            <a:lstStyle/>
            <a:p>
              <a:endParaRPr lang="en-US"/>
            </a:p>
          </p:txBody>
        </p:sp>
        <p:sp>
          <p:nvSpPr>
            <p:cNvPr id="101416" name="Line 40"/>
            <p:cNvSpPr>
              <a:spLocks noChangeShapeType="1"/>
            </p:cNvSpPr>
            <p:nvPr/>
          </p:nvSpPr>
          <p:spPr bwMode="auto">
            <a:xfrm>
              <a:off x="262" y="2659"/>
              <a:ext cx="5672" cy="0"/>
            </a:xfrm>
            <a:prstGeom prst="line">
              <a:avLst/>
            </a:prstGeom>
            <a:noFill/>
            <a:ln w="12700">
              <a:solidFill>
                <a:schemeClr val="tx1"/>
              </a:solidFill>
              <a:round/>
              <a:headEnd/>
              <a:tailEnd/>
            </a:ln>
            <a:effectLst/>
          </p:spPr>
          <p:txBody>
            <a:bodyPr/>
            <a:lstStyle/>
            <a:p>
              <a:endParaRPr lang="en-US"/>
            </a:p>
          </p:txBody>
        </p:sp>
        <p:sp>
          <p:nvSpPr>
            <p:cNvPr id="101417" name="Line 41"/>
            <p:cNvSpPr>
              <a:spLocks noChangeShapeType="1"/>
            </p:cNvSpPr>
            <p:nvPr/>
          </p:nvSpPr>
          <p:spPr bwMode="auto">
            <a:xfrm>
              <a:off x="262" y="2886"/>
              <a:ext cx="5672" cy="0"/>
            </a:xfrm>
            <a:prstGeom prst="line">
              <a:avLst/>
            </a:prstGeom>
            <a:noFill/>
            <a:ln w="12700">
              <a:solidFill>
                <a:schemeClr val="tx1"/>
              </a:solidFill>
              <a:round/>
              <a:headEnd/>
              <a:tailEnd/>
            </a:ln>
            <a:effectLst/>
          </p:spPr>
          <p:txBody>
            <a:bodyPr/>
            <a:lstStyle/>
            <a:p>
              <a:endParaRPr lang="en-US"/>
            </a:p>
          </p:txBody>
        </p:sp>
        <p:sp>
          <p:nvSpPr>
            <p:cNvPr id="101418" name="Line 42"/>
            <p:cNvSpPr>
              <a:spLocks noChangeShapeType="1"/>
            </p:cNvSpPr>
            <p:nvPr/>
          </p:nvSpPr>
          <p:spPr bwMode="auto">
            <a:xfrm>
              <a:off x="262" y="3203"/>
              <a:ext cx="5672" cy="0"/>
            </a:xfrm>
            <a:prstGeom prst="line">
              <a:avLst/>
            </a:prstGeom>
            <a:noFill/>
            <a:ln w="12700">
              <a:solidFill>
                <a:schemeClr val="tx1"/>
              </a:solidFill>
              <a:round/>
              <a:headEnd/>
              <a:tailEnd/>
            </a:ln>
            <a:effectLst/>
          </p:spPr>
          <p:txBody>
            <a:bodyPr/>
            <a:lstStyle/>
            <a:p>
              <a:endParaRPr lang="en-US"/>
            </a:p>
          </p:txBody>
        </p:sp>
        <p:sp>
          <p:nvSpPr>
            <p:cNvPr id="101419" name="Line 43"/>
            <p:cNvSpPr>
              <a:spLocks noChangeShapeType="1"/>
            </p:cNvSpPr>
            <p:nvPr/>
          </p:nvSpPr>
          <p:spPr bwMode="auto">
            <a:xfrm>
              <a:off x="244" y="3420"/>
              <a:ext cx="5672" cy="0"/>
            </a:xfrm>
            <a:prstGeom prst="line">
              <a:avLst/>
            </a:prstGeom>
            <a:noFill/>
            <a:ln w="12700">
              <a:solidFill>
                <a:schemeClr val="tx1"/>
              </a:solidFill>
              <a:round/>
              <a:headEnd/>
              <a:tailEnd/>
            </a:ln>
            <a:effectLst/>
          </p:spPr>
          <p:txBody>
            <a:bodyPr/>
            <a:lstStyle/>
            <a:p>
              <a:endParaRPr lang="en-US"/>
            </a:p>
          </p:txBody>
        </p:sp>
        <p:sp>
          <p:nvSpPr>
            <p:cNvPr id="101420" name="Line 44"/>
            <p:cNvSpPr>
              <a:spLocks noChangeShapeType="1"/>
            </p:cNvSpPr>
            <p:nvPr/>
          </p:nvSpPr>
          <p:spPr bwMode="auto">
            <a:xfrm>
              <a:off x="292" y="3651"/>
              <a:ext cx="5672" cy="0"/>
            </a:xfrm>
            <a:prstGeom prst="line">
              <a:avLst/>
            </a:prstGeom>
            <a:noFill/>
            <a:ln w="28575" cap="sq">
              <a:solidFill>
                <a:schemeClr val="tx1"/>
              </a:solidFill>
              <a:round/>
              <a:headEnd/>
              <a:tailEnd/>
            </a:ln>
            <a:effectLst/>
          </p:spPr>
          <p:txBody>
            <a:bodyPr/>
            <a:lstStyle/>
            <a:p>
              <a:endParaRPr lang="en-US"/>
            </a:p>
          </p:txBody>
        </p:sp>
        <p:sp>
          <p:nvSpPr>
            <p:cNvPr id="101421" name="Line 45"/>
            <p:cNvSpPr>
              <a:spLocks noChangeShapeType="1"/>
            </p:cNvSpPr>
            <p:nvPr/>
          </p:nvSpPr>
          <p:spPr bwMode="auto">
            <a:xfrm>
              <a:off x="262" y="799"/>
              <a:ext cx="0" cy="2813"/>
            </a:xfrm>
            <a:prstGeom prst="line">
              <a:avLst/>
            </a:prstGeom>
            <a:noFill/>
            <a:ln w="28575" cap="sq">
              <a:solidFill>
                <a:schemeClr val="tx1"/>
              </a:solidFill>
              <a:round/>
              <a:headEnd/>
              <a:tailEnd/>
            </a:ln>
            <a:effectLst/>
          </p:spPr>
          <p:txBody>
            <a:bodyPr/>
            <a:lstStyle/>
            <a:p>
              <a:endParaRPr lang="en-US"/>
            </a:p>
          </p:txBody>
        </p:sp>
        <p:sp>
          <p:nvSpPr>
            <p:cNvPr id="101422" name="Line 46"/>
            <p:cNvSpPr>
              <a:spLocks noChangeShapeType="1"/>
            </p:cNvSpPr>
            <p:nvPr/>
          </p:nvSpPr>
          <p:spPr bwMode="auto">
            <a:xfrm>
              <a:off x="2122" y="799"/>
              <a:ext cx="16" cy="2813"/>
            </a:xfrm>
            <a:prstGeom prst="line">
              <a:avLst/>
            </a:prstGeom>
            <a:noFill/>
            <a:ln w="12700">
              <a:solidFill>
                <a:schemeClr val="tx1"/>
              </a:solidFill>
              <a:round/>
              <a:headEnd/>
              <a:tailEnd/>
            </a:ln>
            <a:effectLst/>
          </p:spPr>
          <p:txBody>
            <a:bodyPr/>
            <a:lstStyle/>
            <a:p>
              <a:endParaRPr lang="en-US"/>
            </a:p>
          </p:txBody>
        </p:sp>
        <p:sp>
          <p:nvSpPr>
            <p:cNvPr id="101423" name="Line 47"/>
            <p:cNvSpPr>
              <a:spLocks noChangeShapeType="1"/>
            </p:cNvSpPr>
            <p:nvPr/>
          </p:nvSpPr>
          <p:spPr bwMode="auto">
            <a:xfrm>
              <a:off x="3891" y="799"/>
              <a:ext cx="0" cy="2813"/>
            </a:xfrm>
            <a:prstGeom prst="line">
              <a:avLst/>
            </a:prstGeom>
            <a:noFill/>
            <a:ln w="12700">
              <a:solidFill>
                <a:schemeClr val="tx1"/>
              </a:solidFill>
              <a:round/>
              <a:headEnd/>
              <a:tailEnd/>
            </a:ln>
            <a:effectLst/>
          </p:spPr>
          <p:txBody>
            <a:bodyPr/>
            <a:lstStyle/>
            <a:p>
              <a:endParaRPr lang="en-US"/>
            </a:p>
          </p:txBody>
        </p:sp>
        <p:sp>
          <p:nvSpPr>
            <p:cNvPr id="101424" name="Line 48"/>
            <p:cNvSpPr>
              <a:spLocks noChangeShapeType="1"/>
            </p:cNvSpPr>
            <p:nvPr/>
          </p:nvSpPr>
          <p:spPr bwMode="auto">
            <a:xfrm>
              <a:off x="5932" y="799"/>
              <a:ext cx="0" cy="2813"/>
            </a:xfrm>
            <a:prstGeom prst="line">
              <a:avLst/>
            </a:prstGeom>
            <a:noFill/>
            <a:ln w="28575" cap="sq">
              <a:solidFill>
                <a:schemeClr val="tx1"/>
              </a:solidFill>
              <a:round/>
              <a:headEnd/>
              <a:tailEnd/>
            </a:ln>
            <a:effectLst/>
          </p:spPr>
          <p:txBody>
            <a:bodyPr/>
            <a:lstStyle/>
            <a:p>
              <a:endParaRPr lang="en-US"/>
            </a:p>
          </p:txBody>
        </p:sp>
      </p:gr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sz="4000"/>
              <a:t>Management objectives</a:t>
            </a:r>
          </a:p>
        </p:txBody>
      </p:sp>
      <p:sp>
        <p:nvSpPr>
          <p:cNvPr id="8195" name="Rectangle 3"/>
          <p:cNvSpPr>
            <a:spLocks noGrp="1" noChangeArrowheads="1"/>
          </p:cNvSpPr>
          <p:nvPr>
            <p:ph type="body" sz="half" idx="1"/>
          </p:nvPr>
        </p:nvSpPr>
        <p:spPr>
          <a:xfrm>
            <a:off x="525463" y="1924050"/>
            <a:ext cx="4008437" cy="3838575"/>
          </a:xfrm>
        </p:spPr>
        <p:txBody>
          <a:bodyPr/>
          <a:lstStyle/>
          <a:p>
            <a:pPr>
              <a:spcBef>
                <a:spcPct val="0"/>
              </a:spcBef>
              <a:spcAft>
                <a:spcPct val="30000"/>
              </a:spcAft>
              <a:buFontTx/>
              <a:buNone/>
              <a:tabLst>
                <a:tab pos="3810000" algn="l"/>
              </a:tabLst>
            </a:pPr>
            <a:r>
              <a:rPr lang="en-GB"/>
              <a:t>During remediation, eg:</a:t>
            </a:r>
          </a:p>
          <a:p>
            <a:pPr>
              <a:spcBef>
                <a:spcPct val="0"/>
              </a:spcBef>
              <a:spcAft>
                <a:spcPct val="50000"/>
              </a:spcAft>
              <a:tabLst>
                <a:tab pos="3810000" algn="l"/>
              </a:tabLst>
            </a:pPr>
            <a:r>
              <a:rPr lang="en-GB" sz="2000"/>
              <a:t>within budget?</a:t>
            </a:r>
          </a:p>
          <a:p>
            <a:pPr>
              <a:spcBef>
                <a:spcPct val="0"/>
              </a:spcBef>
              <a:spcAft>
                <a:spcPct val="50000"/>
              </a:spcAft>
              <a:tabLst>
                <a:tab pos="3810000" algn="l"/>
              </a:tabLst>
            </a:pPr>
            <a:r>
              <a:rPr lang="en-GB" sz="2000"/>
              <a:t>within timescale?</a:t>
            </a:r>
          </a:p>
          <a:p>
            <a:pPr>
              <a:spcBef>
                <a:spcPct val="0"/>
              </a:spcBef>
              <a:spcAft>
                <a:spcPct val="50000"/>
              </a:spcAft>
              <a:tabLst>
                <a:tab pos="3810000" algn="l"/>
              </a:tabLst>
            </a:pPr>
            <a:r>
              <a:rPr lang="en-GB" sz="2000"/>
              <a:t>best value for money?</a:t>
            </a:r>
          </a:p>
          <a:p>
            <a:pPr>
              <a:spcBef>
                <a:spcPct val="0"/>
              </a:spcBef>
              <a:spcAft>
                <a:spcPct val="50000"/>
              </a:spcAft>
              <a:tabLst>
                <a:tab pos="3810000" algn="l"/>
              </a:tabLst>
            </a:pPr>
            <a:r>
              <a:rPr lang="en-GB" sz="2000"/>
              <a:t>treatment area to be confined </a:t>
            </a:r>
            <a:br>
              <a:rPr lang="en-GB" sz="2000"/>
            </a:br>
            <a:r>
              <a:rPr lang="en-GB" sz="2000"/>
              <a:t>to site?</a:t>
            </a:r>
          </a:p>
          <a:p>
            <a:pPr>
              <a:spcBef>
                <a:spcPct val="0"/>
              </a:spcBef>
              <a:spcAft>
                <a:spcPct val="50000"/>
              </a:spcAft>
              <a:tabLst>
                <a:tab pos="3810000" algn="l"/>
              </a:tabLst>
            </a:pPr>
            <a:r>
              <a:rPr lang="en-GB" sz="2000"/>
              <a:t>treatment to take account of </a:t>
            </a:r>
            <a:br>
              <a:rPr lang="en-GB" sz="2000"/>
            </a:br>
            <a:r>
              <a:rPr lang="en-GB" sz="2000"/>
              <a:t>ongoing site operations?</a:t>
            </a:r>
          </a:p>
        </p:txBody>
      </p:sp>
      <p:sp>
        <p:nvSpPr>
          <p:cNvPr id="8196" name="Rectangle 4"/>
          <p:cNvSpPr>
            <a:spLocks noGrp="1" noChangeArrowheads="1"/>
          </p:cNvSpPr>
          <p:nvPr>
            <p:ph type="body" sz="half" idx="2"/>
          </p:nvPr>
        </p:nvSpPr>
        <p:spPr>
          <a:xfrm>
            <a:off x="4748213" y="1952625"/>
            <a:ext cx="4043362" cy="4114800"/>
          </a:xfrm>
        </p:spPr>
        <p:txBody>
          <a:bodyPr/>
          <a:lstStyle/>
          <a:p>
            <a:pPr>
              <a:spcAft>
                <a:spcPct val="30000"/>
              </a:spcAft>
              <a:buFontTx/>
              <a:buNone/>
            </a:pPr>
            <a:r>
              <a:rPr lang="en-GB"/>
              <a:t>Post treatment, eg:</a:t>
            </a:r>
          </a:p>
          <a:p>
            <a:pPr>
              <a:spcBef>
                <a:spcPct val="0"/>
              </a:spcBef>
              <a:spcAft>
                <a:spcPct val="50000"/>
              </a:spcAft>
            </a:pPr>
            <a:r>
              <a:rPr lang="en-GB" sz="2000"/>
              <a:t>minimal maintenance and monitoring?</a:t>
            </a:r>
          </a:p>
          <a:p>
            <a:pPr>
              <a:spcBef>
                <a:spcPct val="0"/>
              </a:spcBef>
              <a:spcAft>
                <a:spcPct val="50000"/>
              </a:spcAft>
            </a:pPr>
            <a:r>
              <a:rPr lang="en-GB" sz="2000"/>
              <a:t>compatible with end-use?</a:t>
            </a:r>
          </a:p>
          <a:p>
            <a:pPr>
              <a:spcBef>
                <a:spcPct val="0"/>
              </a:spcBef>
              <a:spcAft>
                <a:spcPct val="50000"/>
              </a:spcAft>
            </a:pPr>
            <a:r>
              <a:rPr lang="en-GB" sz="2000"/>
              <a:t>reduction in long-term liabilities?</a:t>
            </a:r>
          </a:p>
          <a:p>
            <a:pPr>
              <a:spcBef>
                <a:spcPct val="0"/>
              </a:spcBef>
              <a:spcAft>
                <a:spcPct val="50000"/>
              </a:spcAft>
            </a:pPr>
            <a:r>
              <a:rPr lang="en-GB" sz="2000"/>
              <a:t>acceptable to funders, insurers and regulators? </a:t>
            </a:r>
          </a:p>
          <a:p>
            <a:pPr>
              <a:spcBef>
                <a:spcPct val="0"/>
              </a:spcBef>
              <a:spcAft>
                <a:spcPct val="50000"/>
              </a:spcAft>
            </a:pPr>
            <a:r>
              <a:rPr lang="en-GB" sz="2000"/>
              <a:t>restrictions on redevelopment?</a:t>
            </a:r>
          </a:p>
        </p:txBody>
      </p:sp>
      <p:sp>
        <p:nvSpPr>
          <p:cNvPr id="8197" name="Text Box 5"/>
          <p:cNvSpPr txBox="1">
            <a:spLocks noChangeArrowheads="1"/>
          </p:cNvSpPr>
          <p:nvPr/>
        </p:nvSpPr>
        <p:spPr bwMode="auto">
          <a:xfrm>
            <a:off x="3413125" y="5819775"/>
            <a:ext cx="184150" cy="457200"/>
          </a:xfrm>
          <a:prstGeom prst="rect">
            <a:avLst/>
          </a:prstGeom>
          <a:noFill/>
          <a:ln w="9525">
            <a:noFill/>
            <a:miter lim="800000"/>
            <a:headEnd/>
            <a:tailEnd/>
          </a:ln>
          <a:effectLst/>
        </p:spPr>
        <p:txBody>
          <a:bodyPr wrap="none">
            <a:spAutoFit/>
          </a:bodyPr>
          <a:lstStyle/>
          <a:p>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z="4000"/>
              <a:t>Prioritising</a:t>
            </a:r>
          </a:p>
        </p:txBody>
      </p:sp>
      <p:sp>
        <p:nvSpPr>
          <p:cNvPr id="10243" name="Rectangle 3"/>
          <p:cNvSpPr>
            <a:spLocks noGrp="1" noChangeArrowheads="1"/>
          </p:cNvSpPr>
          <p:nvPr>
            <p:ph type="body" idx="1"/>
          </p:nvPr>
        </p:nvSpPr>
        <p:spPr>
          <a:xfrm>
            <a:off x="4929190" y="1214422"/>
            <a:ext cx="4506906" cy="4857784"/>
          </a:xfrm>
        </p:spPr>
        <p:txBody>
          <a:bodyPr/>
          <a:lstStyle/>
          <a:p>
            <a:pPr>
              <a:lnSpc>
                <a:spcPct val="150000"/>
              </a:lnSpc>
            </a:pPr>
            <a:r>
              <a:rPr lang="en-GB" sz="2400" dirty="0"/>
              <a:t>By severity of risk</a:t>
            </a:r>
          </a:p>
          <a:p>
            <a:pPr>
              <a:lnSpc>
                <a:spcPct val="150000"/>
              </a:lnSpc>
            </a:pPr>
            <a:r>
              <a:rPr lang="en-GB" sz="2400" dirty="0"/>
              <a:t>By external regulatory requirements</a:t>
            </a:r>
          </a:p>
          <a:p>
            <a:pPr>
              <a:lnSpc>
                <a:spcPct val="150000"/>
              </a:lnSpc>
            </a:pPr>
            <a:r>
              <a:rPr lang="en-GB" sz="2400" dirty="0"/>
              <a:t>By speed/ease of </a:t>
            </a:r>
            <a:r>
              <a:rPr lang="en-GB" sz="2400" dirty="0" smtClean="0"/>
              <a:t>treatment</a:t>
            </a:r>
            <a:endParaRPr lang="en-GB" sz="2400" dirty="0"/>
          </a:p>
        </p:txBody>
      </p:sp>
      <p:pic>
        <p:nvPicPr>
          <p:cNvPr id="24580" name="Picture 4" descr="http://www.pentland-macdonald.com/contaminated_land.jpg"/>
          <p:cNvPicPr>
            <a:picLocks noChangeAspect="1" noChangeArrowheads="1"/>
          </p:cNvPicPr>
          <p:nvPr/>
        </p:nvPicPr>
        <p:blipFill>
          <a:blip r:embed="rId3"/>
          <a:srcRect/>
          <a:stretch>
            <a:fillRect/>
          </a:stretch>
        </p:blipFill>
        <p:spPr bwMode="auto">
          <a:xfrm>
            <a:off x="428596" y="1000108"/>
            <a:ext cx="2719782" cy="3000396"/>
          </a:xfrm>
          <a:prstGeom prst="rect">
            <a:avLst/>
          </a:prstGeom>
          <a:noFill/>
        </p:spPr>
      </p:pic>
      <p:sp>
        <p:nvSpPr>
          <p:cNvPr id="6" name="Rectangle 5"/>
          <p:cNvSpPr/>
          <p:nvPr/>
        </p:nvSpPr>
        <p:spPr>
          <a:xfrm>
            <a:off x="428596" y="4500570"/>
            <a:ext cx="4572000" cy="1754326"/>
          </a:xfrm>
          <a:prstGeom prst="rect">
            <a:avLst/>
          </a:prstGeom>
        </p:spPr>
        <p:txBody>
          <a:bodyPr>
            <a:spAutoFit/>
          </a:bodyPr>
          <a:lstStyle/>
          <a:p>
            <a:pPr>
              <a:lnSpc>
                <a:spcPct val="150000"/>
              </a:lnSpc>
              <a:buFont typeface="Arial" pitchFamily="34" charset="0"/>
              <a:buChar char="•"/>
            </a:pPr>
            <a:r>
              <a:rPr lang="en-GB" dirty="0" smtClean="0">
                <a:latin typeface="Calibri" pitchFamily="34" charset="0"/>
                <a:cs typeface="Calibri" pitchFamily="34" charset="0"/>
              </a:rPr>
              <a:t>By site area</a:t>
            </a:r>
          </a:p>
          <a:p>
            <a:pPr>
              <a:lnSpc>
                <a:spcPct val="150000"/>
              </a:lnSpc>
              <a:buFont typeface="Arial" pitchFamily="34" charset="0"/>
              <a:buChar char="•"/>
            </a:pPr>
            <a:r>
              <a:rPr lang="en-GB" dirty="0" smtClean="0">
                <a:latin typeface="Calibri" pitchFamily="34" charset="0"/>
                <a:cs typeface="Calibri" pitchFamily="34" charset="0"/>
              </a:rPr>
              <a:t>By media type</a:t>
            </a:r>
          </a:p>
          <a:p>
            <a:pPr>
              <a:lnSpc>
                <a:spcPct val="150000"/>
              </a:lnSpc>
              <a:buFont typeface="Arial" pitchFamily="34" charset="0"/>
              <a:buChar char="•"/>
            </a:pPr>
            <a:r>
              <a:rPr lang="en-GB" dirty="0" smtClean="0">
                <a:latin typeface="Calibri" pitchFamily="34" charset="0"/>
                <a:cs typeface="Calibri" pitchFamily="34" charset="0"/>
              </a:rPr>
              <a:t>By chemical grouping</a:t>
            </a:r>
            <a:endParaRPr lang="en-GB" dirty="0">
              <a:latin typeface="Calibri" pitchFamily="34" charset="0"/>
              <a:cs typeface="Calibri" pitchFamily="34" charset="0"/>
            </a:endParaRPr>
          </a:p>
        </p:txBody>
      </p:sp>
      <p:pic>
        <p:nvPicPr>
          <p:cNvPr id="24582" name="Picture 6" descr="http://www.arkent.com/your_h1.jpg"/>
          <p:cNvPicPr>
            <a:picLocks noChangeAspect="1" noChangeArrowheads="1"/>
          </p:cNvPicPr>
          <p:nvPr/>
        </p:nvPicPr>
        <p:blipFill>
          <a:blip r:embed="rId4"/>
          <a:srcRect/>
          <a:stretch>
            <a:fillRect/>
          </a:stretch>
        </p:blipFill>
        <p:spPr bwMode="auto">
          <a:xfrm>
            <a:off x="4357686" y="3857628"/>
            <a:ext cx="4286280" cy="2691011"/>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4000"/>
              <a:t>Site-specific constraints</a:t>
            </a:r>
          </a:p>
        </p:txBody>
      </p:sp>
      <p:sp>
        <p:nvSpPr>
          <p:cNvPr id="9219" name="Rectangle 3"/>
          <p:cNvSpPr>
            <a:spLocks noGrp="1" noChangeArrowheads="1"/>
          </p:cNvSpPr>
          <p:nvPr>
            <p:ph type="body" idx="1"/>
          </p:nvPr>
        </p:nvSpPr>
        <p:spPr>
          <a:xfrm>
            <a:off x="5286380" y="1571612"/>
            <a:ext cx="3608381" cy="4929222"/>
          </a:xfrm>
        </p:spPr>
        <p:txBody>
          <a:bodyPr>
            <a:normAutofit/>
          </a:bodyPr>
          <a:lstStyle/>
          <a:p>
            <a:pPr>
              <a:lnSpc>
                <a:spcPct val="150000"/>
              </a:lnSpc>
            </a:pPr>
            <a:r>
              <a:rPr lang="en-GB" sz="2400" dirty="0"/>
              <a:t>Physical</a:t>
            </a:r>
          </a:p>
          <a:p>
            <a:pPr>
              <a:lnSpc>
                <a:spcPct val="150000"/>
              </a:lnSpc>
            </a:pPr>
            <a:r>
              <a:rPr lang="en-GB" sz="2400" dirty="0"/>
              <a:t>Infrastructure</a:t>
            </a:r>
          </a:p>
          <a:p>
            <a:pPr>
              <a:lnSpc>
                <a:spcPct val="150000"/>
              </a:lnSpc>
            </a:pPr>
            <a:r>
              <a:rPr lang="en-GB" sz="2400" dirty="0"/>
              <a:t>Site use (current or proposed)</a:t>
            </a:r>
          </a:p>
          <a:p>
            <a:pPr>
              <a:lnSpc>
                <a:spcPct val="150000"/>
              </a:lnSpc>
            </a:pPr>
            <a:r>
              <a:rPr lang="en-GB" sz="2400" dirty="0"/>
              <a:t>Location of site</a:t>
            </a:r>
          </a:p>
          <a:p>
            <a:pPr>
              <a:lnSpc>
                <a:spcPct val="150000"/>
              </a:lnSpc>
            </a:pPr>
            <a:r>
              <a:rPr lang="en-GB" sz="2400" dirty="0"/>
              <a:t>Regulatory acceptance</a:t>
            </a:r>
          </a:p>
          <a:p>
            <a:pPr>
              <a:lnSpc>
                <a:spcPct val="150000"/>
              </a:lnSpc>
            </a:pPr>
            <a:r>
              <a:rPr lang="en-GB" sz="2400" dirty="0"/>
              <a:t>Community acceptance</a:t>
            </a:r>
          </a:p>
        </p:txBody>
      </p:sp>
      <p:pic>
        <p:nvPicPr>
          <p:cNvPr id="22530" name="Picture 2" descr="http://www.visualphotos.com/photo/1x6056067/toxic_waste_land_pollution_ditton_kent_england_e800301.jpg"/>
          <p:cNvPicPr>
            <a:picLocks noChangeAspect="1" noChangeArrowheads="1"/>
          </p:cNvPicPr>
          <p:nvPr/>
        </p:nvPicPr>
        <p:blipFill>
          <a:blip r:embed="rId3"/>
          <a:srcRect/>
          <a:stretch>
            <a:fillRect/>
          </a:stretch>
        </p:blipFill>
        <p:spPr bwMode="auto">
          <a:xfrm>
            <a:off x="428596" y="1571612"/>
            <a:ext cx="4572000" cy="4667251"/>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4000"/>
              <a:t>Engineering objectives</a:t>
            </a:r>
          </a:p>
        </p:txBody>
      </p:sp>
      <p:sp>
        <p:nvSpPr>
          <p:cNvPr id="7171" name="Rectangle 3"/>
          <p:cNvSpPr>
            <a:spLocks noGrp="1" noChangeArrowheads="1"/>
          </p:cNvSpPr>
          <p:nvPr>
            <p:ph type="body" idx="1"/>
          </p:nvPr>
        </p:nvSpPr>
        <p:spPr>
          <a:xfrm>
            <a:off x="285720" y="1428736"/>
            <a:ext cx="4029080" cy="4857784"/>
          </a:xfrm>
        </p:spPr>
        <p:txBody>
          <a:bodyPr>
            <a:normAutofit/>
          </a:bodyPr>
          <a:lstStyle/>
          <a:p>
            <a:pPr>
              <a:lnSpc>
                <a:spcPct val="150000"/>
              </a:lnSpc>
              <a:tabLst>
                <a:tab pos="3048000" algn="l"/>
              </a:tabLst>
            </a:pPr>
            <a:r>
              <a:rPr lang="en-GB" sz="2400" dirty="0"/>
              <a:t>Improvements, </a:t>
            </a:r>
            <a:r>
              <a:rPr lang="en-GB" sz="2400" dirty="0" err="1"/>
              <a:t>eg</a:t>
            </a:r>
            <a:r>
              <a:rPr lang="en-GB" sz="2400" dirty="0"/>
              <a:t> stability or bearing capacity</a:t>
            </a:r>
          </a:p>
          <a:p>
            <a:pPr>
              <a:lnSpc>
                <a:spcPct val="150000"/>
              </a:lnSpc>
              <a:tabLst>
                <a:tab pos="3048000" algn="l"/>
              </a:tabLst>
            </a:pPr>
            <a:endParaRPr lang="en-GB" sz="800" dirty="0"/>
          </a:p>
          <a:p>
            <a:pPr>
              <a:lnSpc>
                <a:spcPct val="150000"/>
              </a:lnSpc>
              <a:tabLst>
                <a:tab pos="3048000" algn="l"/>
              </a:tabLst>
            </a:pPr>
            <a:r>
              <a:rPr lang="en-GB" sz="2400" dirty="0"/>
              <a:t>Modifications, </a:t>
            </a:r>
            <a:r>
              <a:rPr lang="en-GB" sz="2400" dirty="0" err="1"/>
              <a:t>eg</a:t>
            </a:r>
            <a:r>
              <a:rPr lang="en-GB" sz="2400" dirty="0"/>
              <a:t> changes in ground levels</a:t>
            </a:r>
          </a:p>
          <a:p>
            <a:pPr>
              <a:lnSpc>
                <a:spcPct val="150000"/>
              </a:lnSpc>
              <a:tabLst>
                <a:tab pos="3048000" algn="l"/>
              </a:tabLst>
            </a:pPr>
            <a:endParaRPr lang="en-GB" sz="800" dirty="0"/>
          </a:p>
        </p:txBody>
      </p:sp>
      <p:pic>
        <p:nvPicPr>
          <p:cNvPr id="20482" name="Picture 2" descr="Brownfield"/>
          <p:cNvPicPr>
            <a:picLocks noChangeAspect="1" noChangeArrowheads="1"/>
          </p:cNvPicPr>
          <p:nvPr/>
        </p:nvPicPr>
        <p:blipFill>
          <a:blip r:embed="rId3"/>
          <a:srcRect/>
          <a:stretch>
            <a:fillRect/>
          </a:stretch>
        </p:blipFill>
        <p:spPr bwMode="auto">
          <a:xfrm>
            <a:off x="4500562" y="1428736"/>
            <a:ext cx="4286280" cy="2143140"/>
          </a:xfrm>
          <a:prstGeom prst="rect">
            <a:avLst/>
          </a:prstGeom>
          <a:noFill/>
        </p:spPr>
      </p:pic>
      <p:sp>
        <p:nvSpPr>
          <p:cNvPr id="5" name="Rectangle 4"/>
          <p:cNvSpPr/>
          <p:nvPr/>
        </p:nvSpPr>
        <p:spPr>
          <a:xfrm>
            <a:off x="4071902" y="4500570"/>
            <a:ext cx="5072098" cy="1200329"/>
          </a:xfrm>
          <a:prstGeom prst="rect">
            <a:avLst/>
          </a:prstGeom>
        </p:spPr>
        <p:txBody>
          <a:bodyPr wrap="square">
            <a:spAutoFit/>
          </a:bodyPr>
          <a:lstStyle/>
          <a:p>
            <a:pPr>
              <a:lnSpc>
                <a:spcPct val="150000"/>
              </a:lnSpc>
              <a:tabLst>
                <a:tab pos="3048000" algn="l"/>
              </a:tabLst>
            </a:pPr>
            <a:r>
              <a:rPr lang="en-GB" dirty="0" smtClean="0">
                <a:latin typeface="Calibri" pitchFamily="34" charset="0"/>
                <a:cs typeface="Calibri" pitchFamily="34" charset="0"/>
              </a:rPr>
              <a:t>Need to overcome conflicts, </a:t>
            </a:r>
            <a:r>
              <a:rPr lang="en-GB" dirty="0" err="1" smtClean="0">
                <a:latin typeface="Calibri" pitchFamily="34" charset="0"/>
                <a:cs typeface="Calibri" pitchFamily="34" charset="0"/>
              </a:rPr>
              <a:t>eg</a:t>
            </a:r>
            <a:r>
              <a:rPr lang="en-GB" dirty="0" smtClean="0">
                <a:latin typeface="Calibri" pitchFamily="34" charset="0"/>
                <a:cs typeface="Calibri" pitchFamily="34" charset="0"/>
              </a:rPr>
              <a:t> treatment may </a:t>
            </a:r>
            <a:r>
              <a:rPr lang="en-GB" dirty="0" smtClean="0">
                <a:latin typeface="Calibri" pitchFamily="34" charset="0"/>
                <a:cs typeface="Calibri" pitchFamily="34" charset="0"/>
              </a:rPr>
              <a:t>change </a:t>
            </a:r>
            <a:r>
              <a:rPr lang="en-GB" dirty="0" smtClean="0">
                <a:latin typeface="Calibri" pitchFamily="34" charset="0"/>
                <a:cs typeface="Calibri" pitchFamily="34" charset="0"/>
              </a:rPr>
              <a:t>soil properties</a:t>
            </a:r>
            <a:endParaRPr lang="en-GB" dirty="0">
              <a:latin typeface="Calibri" pitchFamily="34" charset="0"/>
              <a:cs typeface="Calibri" pitchFamily="34" charset="0"/>
            </a:endParaRPr>
          </a:p>
        </p:txBody>
      </p:sp>
      <p:pic>
        <p:nvPicPr>
          <p:cNvPr id="20484" name="Picture 4" descr="http://ts2.mm.bing.net/images/thumbnail.aspx?q=1288965919001&amp;id=ec975366a33c107ca560de595e0a3b6e&amp;url=http%3a%2f%2fwww.richardtaylorassociates.co.uk%2fatg-group%2fwp-content%2fthemes%2fjournalcrunch%2ftimthumb.php%3fsrc%3dhttp%3a%2f%2fwww.richardtaylorassociates.co.uk%2fatg-group%2fwp-content%2fuploads%2f2011%2f07%2f2.jpg%26h%3d370%26w%3d940%26zc%3d1"/>
          <p:cNvPicPr>
            <a:picLocks noChangeAspect="1" noChangeArrowheads="1"/>
          </p:cNvPicPr>
          <p:nvPr/>
        </p:nvPicPr>
        <p:blipFill>
          <a:blip r:embed="rId4"/>
          <a:srcRect/>
          <a:stretch>
            <a:fillRect/>
          </a:stretch>
        </p:blipFill>
        <p:spPr bwMode="auto">
          <a:xfrm>
            <a:off x="214282" y="4572008"/>
            <a:ext cx="3814063" cy="1500198"/>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4000"/>
              <a:t>Options for remediation</a:t>
            </a:r>
          </a:p>
        </p:txBody>
      </p:sp>
      <p:cxnSp>
        <p:nvCxnSpPr>
          <p:cNvPr id="87044" name="AutoShape 4"/>
          <p:cNvCxnSpPr>
            <a:cxnSpLocks noChangeShapeType="1"/>
          </p:cNvCxnSpPr>
          <p:nvPr/>
        </p:nvCxnSpPr>
        <p:spPr bwMode="auto">
          <a:xfrm flipV="1">
            <a:off x="4392613" y="3454400"/>
            <a:ext cx="3946525" cy="30163"/>
          </a:xfrm>
          <a:prstGeom prst="bentConnector4">
            <a:avLst>
              <a:gd name="adj1" fmla="val -15250"/>
              <a:gd name="adj2" fmla="val 857894"/>
            </a:avLst>
          </a:prstGeom>
          <a:noFill/>
          <a:ln w="9525">
            <a:solidFill>
              <a:schemeClr val="tx1"/>
            </a:solidFill>
            <a:miter lim="800000"/>
            <a:headEnd/>
            <a:tailEnd/>
          </a:ln>
          <a:effectLst/>
        </p:spPr>
      </p:cxnSp>
      <p:sp>
        <p:nvSpPr>
          <p:cNvPr id="87046" name="Rectangle 6"/>
          <p:cNvSpPr>
            <a:spLocks noChangeArrowheads="1"/>
          </p:cNvSpPr>
          <p:nvPr/>
        </p:nvSpPr>
        <p:spPr bwMode="auto">
          <a:xfrm>
            <a:off x="282575" y="1824038"/>
            <a:ext cx="2724150" cy="692150"/>
          </a:xfrm>
          <a:prstGeom prst="rect">
            <a:avLst/>
          </a:prstGeom>
          <a:solidFill>
            <a:srgbClr val="EBFFEB"/>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EBFFEB"/>
            </a:extrusionClr>
          </a:sp3d>
        </p:spPr>
        <p:txBody>
          <a:bodyPr wrap="none" anchor="ctr">
            <a:flatTx/>
          </a:bodyPr>
          <a:lstStyle/>
          <a:p>
            <a:pPr algn="ctr"/>
            <a:r>
              <a:rPr lang="en-GB" b="1">
                <a:latin typeface="Arial" charset="0"/>
              </a:rPr>
              <a:t>Risk avoidance</a:t>
            </a:r>
            <a:endParaRPr lang="en-GB"/>
          </a:p>
        </p:txBody>
      </p:sp>
      <p:sp>
        <p:nvSpPr>
          <p:cNvPr id="87047" name="Rectangle 7"/>
          <p:cNvSpPr>
            <a:spLocks noChangeArrowheads="1"/>
          </p:cNvSpPr>
          <p:nvPr/>
        </p:nvSpPr>
        <p:spPr bwMode="auto">
          <a:xfrm>
            <a:off x="3589338" y="3484563"/>
            <a:ext cx="806450" cy="366712"/>
          </a:xfrm>
          <a:prstGeom prst="rect">
            <a:avLst/>
          </a:prstGeom>
          <a:solidFill>
            <a:srgbClr val="FFE6CD"/>
          </a:solidFill>
          <a:ln w="9525">
            <a:miter lim="800000"/>
            <a:headEnd/>
            <a:tailEnd/>
          </a:ln>
          <a:effectLst/>
          <a:scene3d>
            <a:camera prst="legacyObliqueBottomLeft"/>
            <a:lightRig rig="legacyFlat3" dir="t"/>
          </a:scene3d>
          <a:sp3d extrusionH="100000" prstMaterial="legacyMatte">
            <a:bevelT w="13500" h="13500" prst="angle"/>
            <a:bevelB w="13500" h="13500" prst="angle"/>
            <a:extrusionClr>
              <a:srgbClr val="FFE6CD"/>
            </a:extrusionClr>
          </a:sp3d>
        </p:spPr>
        <p:txBody>
          <a:bodyPr wrap="none" anchor="ctr">
            <a:flatTx/>
          </a:bodyPr>
          <a:lstStyle/>
          <a:p>
            <a:pPr algn="ctr"/>
            <a:r>
              <a:rPr lang="en-GB" sz="1400" b="1">
                <a:latin typeface="Arial" charset="0"/>
              </a:rPr>
              <a:t>Soils</a:t>
            </a:r>
            <a:endParaRPr lang="en-GB" sz="1400"/>
          </a:p>
        </p:txBody>
      </p:sp>
      <p:sp>
        <p:nvSpPr>
          <p:cNvPr id="87048" name="Rectangle 8"/>
          <p:cNvSpPr>
            <a:spLocks noChangeArrowheads="1"/>
          </p:cNvSpPr>
          <p:nvPr/>
        </p:nvSpPr>
        <p:spPr bwMode="auto">
          <a:xfrm>
            <a:off x="220663" y="3462338"/>
            <a:ext cx="868362" cy="704850"/>
          </a:xfrm>
          <a:prstGeom prst="rect">
            <a:avLst/>
          </a:prstGeom>
          <a:solidFill>
            <a:srgbClr val="EBFFEB"/>
          </a:solidFill>
          <a:ln w="9525">
            <a:solidFill>
              <a:schemeClr val="tx1"/>
            </a:solidFill>
            <a:miter lim="800000"/>
            <a:headEnd/>
            <a:tailEnd/>
          </a:ln>
          <a:effectLst/>
        </p:spPr>
        <p:txBody>
          <a:bodyPr wrap="none" anchor="ctr"/>
          <a:lstStyle/>
          <a:p>
            <a:pPr algn="ctr"/>
            <a:r>
              <a:rPr lang="en-GB" sz="1200">
                <a:latin typeface="Arial" charset="0"/>
              </a:rPr>
              <a:t>Change site</a:t>
            </a:r>
          </a:p>
          <a:p>
            <a:pPr algn="ctr"/>
            <a:r>
              <a:rPr lang="en-GB" sz="1200">
                <a:latin typeface="Arial" charset="0"/>
              </a:rPr>
              <a:t>layout</a:t>
            </a:r>
            <a:endParaRPr lang="en-GB" sz="1200"/>
          </a:p>
        </p:txBody>
      </p:sp>
      <p:sp>
        <p:nvSpPr>
          <p:cNvPr id="87049" name="Rectangle 9"/>
          <p:cNvSpPr>
            <a:spLocks noChangeArrowheads="1"/>
          </p:cNvSpPr>
          <p:nvPr/>
        </p:nvSpPr>
        <p:spPr bwMode="auto">
          <a:xfrm>
            <a:off x="1214438" y="3462338"/>
            <a:ext cx="998537" cy="704850"/>
          </a:xfrm>
          <a:prstGeom prst="rect">
            <a:avLst/>
          </a:prstGeom>
          <a:solidFill>
            <a:srgbClr val="EBFFEB"/>
          </a:solidFill>
          <a:ln w="9525">
            <a:solidFill>
              <a:schemeClr val="tx1"/>
            </a:solidFill>
            <a:miter lim="800000"/>
            <a:headEnd/>
            <a:tailEnd/>
          </a:ln>
          <a:effectLst/>
        </p:spPr>
        <p:txBody>
          <a:bodyPr wrap="none" anchor="ctr"/>
          <a:lstStyle/>
          <a:p>
            <a:pPr algn="ctr"/>
            <a:r>
              <a:rPr lang="en-GB" sz="1200">
                <a:latin typeface="Arial" charset="0"/>
              </a:rPr>
              <a:t>Change</a:t>
            </a:r>
          </a:p>
          <a:p>
            <a:pPr algn="ctr"/>
            <a:r>
              <a:rPr lang="en-GB" sz="1200">
                <a:latin typeface="Arial" charset="0"/>
              </a:rPr>
              <a:t>proposed use</a:t>
            </a:r>
            <a:endParaRPr lang="en-GB" sz="1200"/>
          </a:p>
        </p:txBody>
      </p:sp>
      <p:sp>
        <p:nvSpPr>
          <p:cNvPr id="87050" name="Rectangle 10"/>
          <p:cNvSpPr>
            <a:spLocks noChangeArrowheads="1"/>
          </p:cNvSpPr>
          <p:nvPr/>
        </p:nvSpPr>
        <p:spPr bwMode="auto">
          <a:xfrm>
            <a:off x="2322513" y="3462338"/>
            <a:ext cx="838200" cy="704850"/>
          </a:xfrm>
          <a:prstGeom prst="rect">
            <a:avLst/>
          </a:prstGeom>
          <a:solidFill>
            <a:srgbClr val="EBFFEB"/>
          </a:solidFill>
          <a:ln w="9525">
            <a:solidFill>
              <a:schemeClr val="tx1"/>
            </a:solidFill>
            <a:miter lim="800000"/>
            <a:headEnd/>
            <a:tailEnd/>
          </a:ln>
          <a:effectLst/>
        </p:spPr>
        <p:txBody>
          <a:bodyPr wrap="none" anchor="ctr"/>
          <a:lstStyle/>
          <a:p>
            <a:pPr algn="ctr"/>
            <a:r>
              <a:rPr lang="en-GB" sz="1200">
                <a:latin typeface="Arial" charset="0"/>
              </a:rPr>
              <a:t>Restrict</a:t>
            </a:r>
          </a:p>
          <a:p>
            <a:pPr algn="ctr"/>
            <a:r>
              <a:rPr lang="en-GB" sz="1200">
                <a:latin typeface="Arial" charset="0"/>
              </a:rPr>
              <a:t>access to</a:t>
            </a:r>
          </a:p>
          <a:p>
            <a:pPr algn="ctr"/>
            <a:r>
              <a:rPr lang="en-GB" sz="1200">
                <a:latin typeface="Arial" charset="0"/>
              </a:rPr>
              <a:t>site</a:t>
            </a:r>
            <a:endParaRPr lang="en-GB" sz="1200"/>
          </a:p>
        </p:txBody>
      </p:sp>
      <p:cxnSp>
        <p:nvCxnSpPr>
          <p:cNvPr id="87051" name="AutoShape 11"/>
          <p:cNvCxnSpPr>
            <a:cxnSpLocks noChangeShapeType="1"/>
            <a:stCxn id="87048" idx="0"/>
            <a:endCxn id="87049" idx="0"/>
          </p:cNvCxnSpPr>
          <p:nvPr/>
        </p:nvCxnSpPr>
        <p:spPr bwMode="auto">
          <a:xfrm rot="5400000" flipV="1">
            <a:off x="1184275" y="2933701"/>
            <a:ext cx="1587" cy="1058862"/>
          </a:xfrm>
          <a:prstGeom prst="bentConnector3">
            <a:avLst>
              <a:gd name="adj1" fmla="val -14400000"/>
            </a:avLst>
          </a:prstGeom>
          <a:noFill/>
          <a:ln w="9525">
            <a:solidFill>
              <a:schemeClr val="tx1"/>
            </a:solidFill>
            <a:miter lim="800000"/>
            <a:headEnd/>
            <a:tailEnd/>
          </a:ln>
          <a:effectLst/>
        </p:spPr>
      </p:cxnSp>
      <p:cxnSp>
        <p:nvCxnSpPr>
          <p:cNvPr id="87052" name="AutoShape 12"/>
          <p:cNvCxnSpPr>
            <a:cxnSpLocks noChangeShapeType="1"/>
            <a:stCxn id="87049" idx="0"/>
            <a:endCxn id="87050" idx="0"/>
          </p:cNvCxnSpPr>
          <p:nvPr/>
        </p:nvCxnSpPr>
        <p:spPr bwMode="auto">
          <a:xfrm rot="5400000" flipV="1">
            <a:off x="2227263" y="2949575"/>
            <a:ext cx="1587" cy="1027113"/>
          </a:xfrm>
          <a:prstGeom prst="bentConnector3">
            <a:avLst>
              <a:gd name="adj1" fmla="val -14400000"/>
            </a:avLst>
          </a:prstGeom>
          <a:noFill/>
          <a:ln w="9525">
            <a:solidFill>
              <a:schemeClr val="tx1"/>
            </a:solidFill>
            <a:miter lim="800000"/>
            <a:headEnd/>
            <a:tailEnd/>
          </a:ln>
          <a:effectLst/>
        </p:spPr>
      </p:cxnSp>
      <p:sp>
        <p:nvSpPr>
          <p:cNvPr id="87053" name="Line 13"/>
          <p:cNvSpPr>
            <a:spLocks noChangeShapeType="1"/>
          </p:cNvSpPr>
          <p:nvPr/>
        </p:nvSpPr>
        <p:spPr bwMode="auto">
          <a:xfrm flipV="1">
            <a:off x="1712913" y="2601913"/>
            <a:ext cx="0" cy="601662"/>
          </a:xfrm>
          <a:prstGeom prst="line">
            <a:avLst/>
          </a:prstGeom>
          <a:noFill/>
          <a:ln w="9525">
            <a:solidFill>
              <a:schemeClr val="tx1"/>
            </a:solidFill>
            <a:round/>
            <a:headEnd/>
            <a:tailEnd/>
          </a:ln>
          <a:effectLst/>
        </p:spPr>
        <p:txBody>
          <a:bodyPr wrap="none" anchor="ctr"/>
          <a:lstStyle/>
          <a:p>
            <a:endParaRPr lang="en-US"/>
          </a:p>
        </p:txBody>
      </p:sp>
      <p:sp>
        <p:nvSpPr>
          <p:cNvPr id="87054" name="Rectangle 14"/>
          <p:cNvSpPr>
            <a:spLocks noChangeArrowheads="1"/>
          </p:cNvSpPr>
          <p:nvPr/>
        </p:nvSpPr>
        <p:spPr bwMode="auto">
          <a:xfrm>
            <a:off x="5546725" y="3482975"/>
            <a:ext cx="777875" cy="368300"/>
          </a:xfrm>
          <a:prstGeom prst="rect">
            <a:avLst/>
          </a:prstGeom>
          <a:solidFill>
            <a:srgbClr val="FFE6CD"/>
          </a:solidFill>
          <a:ln w="9525">
            <a:miter lim="800000"/>
            <a:headEnd/>
            <a:tailEnd/>
          </a:ln>
          <a:effectLst/>
          <a:scene3d>
            <a:camera prst="legacyObliqueBottomLeft"/>
            <a:lightRig rig="legacyFlat3" dir="t"/>
          </a:scene3d>
          <a:sp3d extrusionH="100000" prstMaterial="legacyMatte">
            <a:bevelT w="13500" h="13500" prst="angle"/>
            <a:bevelB w="13500" h="13500" prst="angle"/>
            <a:extrusionClr>
              <a:srgbClr val="FFE6CD"/>
            </a:extrusionClr>
          </a:sp3d>
        </p:spPr>
        <p:txBody>
          <a:bodyPr wrap="none" anchor="ctr">
            <a:flatTx/>
          </a:bodyPr>
          <a:lstStyle/>
          <a:p>
            <a:pPr algn="ctr"/>
            <a:r>
              <a:rPr lang="en-GB" sz="1400" b="1">
                <a:latin typeface="Arial" charset="0"/>
              </a:rPr>
              <a:t>Liquids</a:t>
            </a:r>
            <a:endParaRPr lang="en-GB" sz="1400"/>
          </a:p>
        </p:txBody>
      </p:sp>
      <p:sp>
        <p:nvSpPr>
          <p:cNvPr id="87055" name="Rectangle 15"/>
          <p:cNvSpPr>
            <a:spLocks noChangeArrowheads="1"/>
          </p:cNvSpPr>
          <p:nvPr/>
        </p:nvSpPr>
        <p:spPr bwMode="auto">
          <a:xfrm>
            <a:off x="7956550" y="3454400"/>
            <a:ext cx="763588" cy="396875"/>
          </a:xfrm>
          <a:prstGeom prst="rect">
            <a:avLst/>
          </a:prstGeom>
          <a:solidFill>
            <a:srgbClr val="FFE6CD"/>
          </a:solidFill>
          <a:ln w="9525">
            <a:miter lim="800000"/>
            <a:headEnd/>
            <a:tailEnd/>
          </a:ln>
          <a:effectLst/>
          <a:scene3d>
            <a:camera prst="legacyObliqueBottomLeft"/>
            <a:lightRig rig="legacyFlat3" dir="t"/>
          </a:scene3d>
          <a:sp3d extrusionH="100000" prstMaterial="legacyMatte">
            <a:bevelT w="13500" h="13500" prst="angle"/>
            <a:bevelB w="13500" h="13500" prst="angle"/>
            <a:extrusionClr>
              <a:srgbClr val="FFE6CD"/>
            </a:extrusionClr>
          </a:sp3d>
        </p:spPr>
        <p:txBody>
          <a:bodyPr wrap="none" anchor="ctr">
            <a:flatTx/>
          </a:bodyPr>
          <a:lstStyle/>
          <a:p>
            <a:pPr algn="ctr"/>
            <a:r>
              <a:rPr lang="en-GB" sz="1400" b="1">
                <a:latin typeface="Arial" charset="0"/>
              </a:rPr>
              <a:t>Gas</a:t>
            </a:r>
            <a:endParaRPr lang="en-GB" sz="1400"/>
          </a:p>
        </p:txBody>
      </p:sp>
      <p:sp>
        <p:nvSpPr>
          <p:cNvPr id="87056" name="Rectangle 16"/>
          <p:cNvSpPr>
            <a:spLocks noChangeArrowheads="1"/>
          </p:cNvSpPr>
          <p:nvPr/>
        </p:nvSpPr>
        <p:spPr bwMode="auto">
          <a:xfrm>
            <a:off x="925513" y="4810125"/>
            <a:ext cx="992187" cy="635000"/>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Engineering-</a:t>
            </a:r>
          </a:p>
          <a:p>
            <a:pPr algn="ctr"/>
            <a:r>
              <a:rPr lang="en-GB" sz="1200">
                <a:latin typeface="Arial" charset="0"/>
              </a:rPr>
              <a:t>based</a:t>
            </a:r>
          </a:p>
          <a:p>
            <a:pPr algn="ctr"/>
            <a:r>
              <a:rPr lang="en-GB" sz="1200">
                <a:latin typeface="Arial" charset="0"/>
              </a:rPr>
              <a:t>methods</a:t>
            </a:r>
            <a:endParaRPr lang="en-GB" sz="1200"/>
          </a:p>
        </p:txBody>
      </p:sp>
      <p:sp>
        <p:nvSpPr>
          <p:cNvPr id="87057" name="Rectangle 17"/>
          <p:cNvSpPr>
            <a:spLocks noChangeArrowheads="1"/>
          </p:cNvSpPr>
          <p:nvPr/>
        </p:nvSpPr>
        <p:spPr bwMode="auto">
          <a:xfrm>
            <a:off x="2211388" y="4794250"/>
            <a:ext cx="860425" cy="619125"/>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Process-</a:t>
            </a:r>
          </a:p>
          <a:p>
            <a:pPr algn="ctr"/>
            <a:r>
              <a:rPr lang="en-GB" sz="1200">
                <a:latin typeface="Arial" charset="0"/>
              </a:rPr>
              <a:t>based</a:t>
            </a:r>
          </a:p>
          <a:p>
            <a:pPr algn="ctr"/>
            <a:r>
              <a:rPr lang="en-GB" sz="1200">
                <a:latin typeface="Arial" charset="0"/>
              </a:rPr>
              <a:t>methods</a:t>
            </a:r>
            <a:endParaRPr lang="en-GB" sz="1200"/>
          </a:p>
        </p:txBody>
      </p:sp>
      <p:sp>
        <p:nvSpPr>
          <p:cNvPr id="87058" name="Rectangle 18"/>
          <p:cNvSpPr>
            <a:spLocks noChangeArrowheads="1"/>
          </p:cNvSpPr>
          <p:nvPr/>
        </p:nvSpPr>
        <p:spPr bwMode="auto">
          <a:xfrm>
            <a:off x="3319463" y="4778375"/>
            <a:ext cx="919162" cy="633413"/>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Natural</a:t>
            </a:r>
          </a:p>
          <a:p>
            <a:pPr algn="ctr"/>
            <a:r>
              <a:rPr lang="en-GB" sz="1200">
                <a:latin typeface="Arial" charset="0"/>
              </a:rPr>
              <a:t>attenuation</a:t>
            </a:r>
            <a:endParaRPr lang="en-GB" sz="1200"/>
          </a:p>
        </p:txBody>
      </p:sp>
      <p:sp>
        <p:nvSpPr>
          <p:cNvPr id="87059" name="Rectangle 19"/>
          <p:cNvSpPr>
            <a:spLocks noChangeArrowheads="1"/>
          </p:cNvSpPr>
          <p:nvPr/>
        </p:nvSpPr>
        <p:spPr bwMode="auto">
          <a:xfrm>
            <a:off x="4462463" y="4779963"/>
            <a:ext cx="947737" cy="619125"/>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Engineering-</a:t>
            </a:r>
          </a:p>
          <a:p>
            <a:pPr algn="ctr"/>
            <a:r>
              <a:rPr lang="en-GB" sz="1200">
                <a:latin typeface="Arial" charset="0"/>
              </a:rPr>
              <a:t>based</a:t>
            </a:r>
          </a:p>
          <a:p>
            <a:pPr algn="ctr"/>
            <a:r>
              <a:rPr lang="en-GB" sz="1200">
                <a:latin typeface="Arial" charset="0"/>
              </a:rPr>
              <a:t>methods</a:t>
            </a:r>
            <a:endParaRPr lang="en-GB" sz="1200"/>
          </a:p>
        </p:txBody>
      </p:sp>
      <p:sp>
        <p:nvSpPr>
          <p:cNvPr id="87060" name="Rectangle 20"/>
          <p:cNvSpPr>
            <a:spLocks noChangeArrowheads="1"/>
          </p:cNvSpPr>
          <p:nvPr/>
        </p:nvSpPr>
        <p:spPr bwMode="auto">
          <a:xfrm>
            <a:off x="5486400" y="4779963"/>
            <a:ext cx="904875" cy="619125"/>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Process-</a:t>
            </a:r>
          </a:p>
          <a:p>
            <a:pPr algn="ctr"/>
            <a:r>
              <a:rPr lang="en-GB" sz="1200">
                <a:latin typeface="Arial" charset="0"/>
              </a:rPr>
              <a:t>based</a:t>
            </a:r>
          </a:p>
          <a:p>
            <a:pPr algn="ctr"/>
            <a:r>
              <a:rPr lang="en-GB" sz="1200">
                <a:latin typeface="Arial" charset="0"/>
              </a:rPr>
              <a:t>methods</a:t>
            </a:r>
            <a:endParaRPr lang="en-GB" sz="1200"/>
          </a:p>
        </p:txBody>
      </p:sp>
      <p:sp>
        <p:nvSpPr>
          <p:cNvPr id="87061" name="Rectangle 21"/>
          <p:cNvSpPr>
            <a:spLocks noChangeArrowheads="1"/>
          </p:cNvSpPr>
          <p:nvPr/>
        </p:nvSpPr>
        <p:spPr bwMode="auto">
          <a:xfrm>
            <a:off x="6497638" y="4779963"/>
            <a:ext cx="815975" cy="603250"/>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Natural</a:t>
            </a:r>
          </a:p>
          <a:p>
            <a:pPr algn="ctr"/>
            <a:r>
              <a:rPr lang="en-GB" sz="1200">
                <a:latin typeface="Arial" charset="0"/>
              </a:rPr>
              <a:t>attenuation</a:t>
            </a:r>
            <a:endParaRPr lang="en-GB" sz="1200"/>
          </a:p>
        </p:txBody>
      </p:sp>
      <p:sp>
        <p:nvSpPr>
          <p:cNvPr id="87062" name="Rectangle 22"/>
          <p:cNvSpPr>
            <a:spLocks noChangeArrowheads="1"/>
          </p:cNvSpPr>
          <p:nvPr/>
        </p:nvSpPr>
        <p:spPr bwMode="auto">
          <a:xfrm>
            <a:off x="8334375" y="4779963"/>
            <a:ext cx="657225" cy="604837"/>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Passive</a:t>
            </a:r>
            <a:endParaRPr lang="en-GB" sz="1200"/>
          </a:p>
        </p:txBody>
      </p:sp>
      <p:sp>
        <p:nvSpPr>
          <p:cNvPr id="87063" name="Rectangle 23"/>
          <p:cNvSpPr>
            <a:spLocks noChangeArrowheads="1"/>
          </p:cNvSpPr>
          <p:nvPr/>
        </p:nvSpPr>
        <p:spPr bwMode="auto">
          <a:xfrm>
            <a:off x="7527925" y="4779963"/>
            <a:ext cx="714375" cy="604837"/>
          </a:xfrm>
          <a:prstGeom prst="rect">
            <a:avLst/>
          </a:prstGeom>
          <a:solidFill>
            <a:srgbClr val="FFE6CD"/>
          </a:solidFill>
          <a:ln w="9525">
            <a:solidFill>
              <a:schemeClr val="tx1"/>
            </a:solidFill>
            <a:miter lim="800000"/>
            <a:headEnd/>
            <a:tailEnd/>
          </a:ln>
          <a:effectLst/>
        </p:spPr>
        <p:txBody>
          <a:bodyPr wrap="none" anchor="ctr"/>
          <a:lstStyle/>
          <a:p>
            <a:pPr algn="ctr"/>
            <a:r>
              <a:rPr lang="en-GB" sz="1200">
                <a:latin typeface="Arial" charset="0"/>
              </a:rPr>
              <a:t>Active</a:t>
            </a:r>
            <a:endParaRPr lang="en-GB" sz="1200"/>
          </a:p>
        </p:txBody>
      </p:sp>
      <p:cxnSp>
        <p:nvCxnSpPr>
          <p:cNvPr id="87064" name="AutoShape 24"/>
          <p:cNvCxnSpPr>
            <a:cxnSpLocks noChangeShapeType="1"/>
          </p:cNvCxnSpPr>
          <p:nvPr/>
        </p:nvCxnSpPr>
        <p:spPr bwMode="auto">
          <a:xfrm rot="5400000" flipV="1">
            <a:off x="2217738" y="4102100"/>
            <a:ext cx="1587" cy="1331913"/>
          </a:xfrm>
          <a:prstGeom prst="bentConnector3">
            <a:avLst>
              <a:gd name="adj1" fmla="val -14400000"/>
            </a:avLst>
          </a:prstGeom>
          <a:noFill/>
          <a:ln w="9525">
            <a:solidFill>
              <a:schemeClr val="tx1"/>
            </a:solidFill>
            <a:miter lim="800000"/>
            <a:headEnd/>
            <a:tailEnd/>
          </a:ln>
          <a:effectLst/>
        </p:spPr>
      </p:cxnSp>
      <p:cxnSp>
        <p:nvCxnSpPr>
          <p:cNvPr id="87065" name="AutoShape 25"/>
          <p:cNvCxnSpPr>
            <a:cxnSpLocks noChangeShapeType="1"/>
          </p:cNvCxnSpPr>
          <p:nvPr/>
        </p:nvCxnSpPr>
        <p:spPr bwMode="auto">
          <a:xfrm rot="5400000" flipV="1">
            <a:off x="3554413" y="4095750"/>
            <a:ext cx="12700" cy="1352550"/>
          </a:xfrm>
          <a:prstGeom prst="bentConnector4">
            <a:avLst>
              <a:gd name="adj1" fmla="val -1800000"/>
              <a:gd name="adj2" fmla="val 65847"/>
            </a:avLst>
          </a:prstGeom>
          <a:noFill/>
          <a:ln w="9525">
            <a:solidFill>
              <a:schemeClr val="tx1"/>
            </a:solidFill>
            <a:miter lim="800000"/>
            <a:headEnd/>
            <a:tailEnd/>
          </a:ln>
          <a:effectLst/>
        </p:spPr>
      </p:cxnSp>
      <p:cxnSp>
        <p:nvCxnSpPr>
          <p:cNvPr id="87066" name="AutoShape 26"/>
          <p:cNvCxnSpPr>
            <a:cxnSpLocks noChangeShapeType="1"/>
          </p:cNvCxnSpPr>
          <p:nvPr/>
        </p:nvCxnSpPr>
        <p:spPr bwMode="auto">
          <a:xfrm rot="5400000" flipV="1">
            <a:off x="5422900" y="4251326"/>
            <a:ext cx="1587" cy="1001712"/>
          </a:xfrm>
          <a:prstGeom prst="bentConnector3">
            <a:avLst>
              <a:gd name="adj1" fmla="val -14400000"/>
            </a:avLst>
          </a:prstGeom>
          <a:noFill/>
          <a:ln w="9525">
            <a:solidFill>
              <a:schemeClr val="tx1"/>
            </a:solidFill>
            <a:miter lim="800000"/>
            <a:headEnd/>
            <a:tailEnd/>
          </a:ln>
          <a:effectLst/>
        </p:spPr>
      </p:cxnSp>
      <p:cxnSp>
        <p:nvCxnSpPr>
          <p:cNvPr id="87067" name="AutoShape 27"/>
          <p:cNvCxnSpPr>
            <a:cxnSpLocks noChangeShapeType="1"/>
          </p:cNvCxnSpPr>
          <p:nvPr/>
        </p:nvCxnSpPr>
        <p:spPr bwMode="auto">
          <a:xfrm flipV="1">
            <a:off x="5922963" y="4751388"/>
            <a:ext cx="1111250" cy="28575"/>
          </a:xfrm>
          <a:prstGeom prst="bentConnector4">
            <a:avLst>
              <a:gd name="adj1" fmla="val 139"/>
              <a:gd name="adj2" fmla="val 900000"/>
            </a:avLst>
          </a:prstGeom>
          <a:noFill/>
          <a:ln w="9525">
            <a:solidFill>
              <a:schemeClr val="tx1"/>
            </a:solidFill>
            <a:miter lim="800000"/>
            <a:headEnd/>
            <a:tailEnd/>
          </a:ln>
          <a:effectLst/>
        </p:spPr>
      </p:cxnSp>
      <p:cxnSp>
        <p:nvCxnSpPr>
          <p:cNvPr id="87068" name="AutoShape 28"/>
          <p:cNvCxnSpPr>
            <a:cxnSpLocks noChangeShapeType="1"/>
          </p:cNvCxnSpPr>
          <p:nvPr/>
        </p:nvCxnSpPr>
        <p:spPr bwMode="auto">
          <a:xfrm rot="5400000" flipV="1">
            <a:off x="8339138" y="4421187"/>
            <a:ext cx="1588" cy="690563"/>
          </a:xfrm>
          <a:prstGeom prst="bentConnector3">
            <a:avLst>
              <a:gd name="adj1" fmla="val -14400000"/>
            </a:avLst>
          </a:prstGeom>
          <a:noFill/>
          <a:ln w="9525">
            <a:solidFill>
              <a:schemeClr val="tx1"/>
            </a:solidFill>
            <a:miter lim="800000"/>
            <a:headEnd/>
            <a:tailEnd/>
          </a:ln>
          <a:effectLst/>
        </p:spPr>
      </p:cxnSp>
      <p:sp>
        <p:nvSpPr>
          <p:cNvPr id="87071" name="Line 31"/>
          <p:cNvSpPr>
            <a:spLocks noChangeShapeType="1"/>
          </p:cNvSpPr>
          <p:nvPr/>
        </p:nvSpPr>
        <p:spPr bwMode="auto">
          <a:xfrm flipV="1">
            <a:off x="3779838" y="3878263"/>
            <a:ext cx="0" cy="677862"/>
          </a:xfrm>
          <a:prstGeom prst="line">
            <a:avLst/>
          </a:prstGeom>
          <a:noFill/>
          <a:ln w="9525">
            <a:solidFill>
              <a:schemeClr val="tx1"/>
            </a:solidFill>
            <a:round/>
            <a:headEnd/>
            <a:tailEnd/>
          </a:ln>
          <a:effectLst/>
        </p:spPr>
        <p:txBody>
          <a:bodyPr wrap="none" anchor="ctr"/>
          <a:lstStyle/>
          <a:p>
            <a:endParaRPr lang="en-US"/>
          </a:p>
        </p:txBody>
      </p:sp>
      <p:sp>
        <p:nvSpPr>
          <p:cNvPr id="87072" name="Line 32"/>
          <p:cNvSpPr>
            <a:spLocks noChangeShapeType="1"/>
          </p:cNvSpPr>
          <p:nvPr/>
        </p:nvSpPr>
        <p:spPr bwMode="auto">
          <a:xfrm flipV="1">
            <a:off x="5922963" y="2533650"/>
            <a:ext cx="0" cy="954088"/>
          </a:xfrm>
          <a:prstGeom prst="line">
            <a:avLst/>
          </a:prstGeom>
          <a:noFill/>
          <a:ln w="9525">
            <a:solidFill>
              <a:schemeClr val="tx1"/>
            </a:solidFill>
            <a:round/>
            <a:headEnd/>
            <a:tailEnd/>
          </a:ln>
          <a:effectLst/>
        </p:spPr>
        <p:txBody>
          <a:bodyPr wrap="none" anchor="ctr"/>
          <a:lstStyle/>
          <a:p>
            <a:endParaRPr lang="en-US"/>
          </a:p>
        </p:txBody>
      </p:sp>
      <p:sp>
        <p:nvSpPr>
          <p:cNvPr id="87073" name="Rectangle 33"/>
          <p:cNvSpPr>
            <a:spLocks noChangeArrowheads="1"/>
          </p:cNvSpPr>
          <p:nvPr/>
        </p:nvSpPr>
        <p:spPr bwMode="auto">
          <a:xfrm>
            <a:off x="4940300" y="1881188"/>
            <a:ext cx="3122613" cy="642937"/>
          </a:xfrm>
          <a:prstGeom prst="rect">
            <a:avLst/>
          </a:prstGeom>
          <a:solidFill>
            <a:srgbClr val="FFE6CD"/>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E6CD"/>
            </a:extrusionClr>
          </a:sp3d>
        </p:spPr>
        <p:txBody>
          <a:bodyPr wrap="none" anchor="ctr">
            <a:flatTx/>
          </a:bodyPr>
          <a:lstStyle/>
          <a:p>
            <a:pPr algn="ctr"/>
            <a:r>
              <a:rPr lang="en-GB" b="1">
                <a:latin typeface="Arial" charset="0"/>
              </a:rPr>
              <a:t>Risk reduction</a:t>
            </a:r>
            <a:endParaRPr lang="en-GB"/>
          </a:p>
        </p:txBody>
      </p:sp>
      <p:sp>
        <p:nvSpPr>
          <p:cNvPr id="87075" name="Line 35"/>
          <p:cNvSpPr>
            <a:spLocks noChangeShapeType="1"/>
          </p:cNvSpPr>
          <p:nvPr/>
        </p:nvSpPr>
        <p:spPr bwMode="auto">
          <a:xfrm flipV="1">
            <a:off x="5919788" y="3870325"/>
            <a:ext cx="0" cy="677863"/>
          </a:xfrm>
          <a:prstGeom prst="line">
            <a:avLst/>
          </a:prstGeom>
          <a:noFill/>
          <a:ln w="9525">
            <a:solidFill>
              <a:schemeClr val="tx1"/>
            </a:solidFill>
            <a:round/>
            <a:headEnd/>
            <a:tailEnd/>
          </a:ln>
          <a:effectLst/>
        </p:spPr>
        <p:txBody>
          <a:bodyPr wrap="none" anchor="ctr"/>
          <a:lstStyle/>
          <a:p>
            <a:endParaRPr lang="en-US"/>
          </a:p>
        </p:txBody>
      </p:sp>
      <p:sp>
        <p:nvSpPr>
          <p:cNvPr id="87076" name="Line 36"/>
          <p:cNvSpPr>
            <a:spLocks noChangeShapeType="1"/>
          </p:cNvSpPr>
          <p:nvPr/>
        </p:nvSpPr>
        <p:spPr bwMode="auto">
          <a:xfrm flipV="1">
            <a:off x="8326438" y="3863975"/>
            <a:ext cx="0" cy="677863"/>
          </a:xfrm>
          <a:prstGeom prst="line">
            <a:avLst/>
          </a:prstGeom>
          <a:noFill/>
          <a:ln w="9525">
            <a:solidFill>
              <a:schemeClr val="tx1"/>
            </a:solidFill>
            <a:round/>
            <a:headEnd/>
            <a:tailEnd/>
          </a:ln>
          <a:effectLst/>
        </p:spPr>
        <p:txBody>
          <a:bodyPr wrap="none" anchor="ctr"/>
          <a:lstStyle/>
          <a:p>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207963" y="652463"/>
            <a:ext cx="8702675" cy="925512"/>
          </a:xfrm>
        </p:spPr>
        <p:txBody>
          <a:bodyPr>
            <a:normAutofit fontScale="90000"/>
          </a:bodyPr>
          <a:lstStyle/>
          <a:p>
            <a:pPr>
              <a:spcBef>
                <a:spcPct val="100000"/>
              </a:spcBef>
            </a:pPr>
            <a:r>
              <a:rPr lang="en-GB" sz="4000"/>
              <a:t>Options for soils </a:t>
            </a:r>
            <a:br>
              <a:rPr lang="en-GB" sz="4000"/>
            </a:br>
            <a:r>
              <a:rPr lang="en-GB" sz="2000"/>
              <a:t/>
            </a:r>
            <a:br>
              <a:rPr lang="en-GB" sz="2000"/>
            </a:br>
            <a:r>
              <a:rPr lang="en-GB" sz="2400"/>
              <a:t>Engineering-based methods</a:t>
            </a:r>
          </a:p>
        </p:txBody>
      </p:sp>
      <p:grpSp>
        <p:nvGrpSpPr>
          <p:cNvPr id="2" name="Group 55"/>
          <p:cNvGrpSpPr>
            <a:grpSpLocks/>
          </p:cNvGrpSpPr>
          <p:nvPr/>
        </p:nvGrpSpPr>
        <p:grpSpPr bwMode="auto">
          <a:xfrm>
            <a:off x="2030413" y="2330450"/>
            <a:ext cx="5184775" cy="3233738"/>
            <a:chOff x="1279" y="1468"/>
            <a:chExt cx="3266" cy="2037"/>
          </a:xfrm>
        </p:grpSpPr>
        <p:sp>
          <p:nvSpPr>
            <p:cNvPr id="85014" name="Rectangle 22"/>
            <p:cNvSpPr>
              <a:spLocks noChangeArrowheads="1"/>
            </p:cNvSpPr>
            <p:nvPr/>
          </p:nvSpPr>
          <p:spPr bwMode="auto">
            <a:xfrm>
              <a:off x="1290" y="2335"/>
              <a:ext cx="1372" cy="288"/>
            </a:xfrm>
            <a:prstGeom prst="rect">
              <a:avLst/>
            </a:prstGeom>
            <a:solidFill>
              <a:srgbClr val="EBFFEB"/>
            </a:solidFill>
            <a:ln w="9525">
              <a:solidFill>
                <a:schemeClr val="tx1"/>
              </a:solidFill>
              <a:miter lim="800000"/>
              <a:headEnd/>
              <a:tailEnd/>
            </a:ln>
            <a:effectLst/>
          </p:spPr>
          <p:txBody>
            <a:bodyPr wrap="none" anchor="ctr"/>
            <a:lstStyle/>
            <a:p>
              <a:pPr algn="ctr"/>
              <a:r>
                <a:rPr lang="en-GB" sz="1600">
                  <a:latin typeface="Arial" charset="0"/>
                </a:rPr>
                <a:t>Excavation</a:t>
              </a:r>
              <a:endParaRPr lang="en-GB" sz="1600"/>
            </a:p>
          </p:txBody>
        </p:sp>
        <p:sp>
          <p:nvSpPr>
            <p:cNvPr id="85015" name="Rectangle 23"/>
            <p:cNvSpPr>
              <a:spLocks noChangeArrowheads="1"/>
            </p:cNvSpPr>
            <p:nvPr/>
          </p:nvSpPr>
          <p:spPr bwMode="auto">
            <a:xfrm>
              <a:off x="3192" y="2335"/>
              <a:ext cx="1334" cy="298"/>
            </a:xfrm>
            <a:prstGeom prst="rect">
              <a:avLst/>
            </a:prstGeom>
            <a:solidFill>
              <a:srgbClr val="EBFFEB"/>
            </a:solidFill>
            <a:ln w="9525">
              <a:solidFill>
                <a:schemeClr val="tx1"/>
              </a:solidFill>
              <a:miter lim="800000"/>
              <a:headEnd/>
              <a:tailEnd/>
            </a:ln>
            <a:effectLst/>
          </p:spPr>
          <p:txBody>
            <a:bodyPr wrap="none" anchor="ctr"/>
            <a:lstStyle/>
            <a:p>
              <a:pPr algn="ctr"/>
              <a:r>
                <a:rPr lang="en-GB" sz="1600">
                  <a:latin typeface="Arial" charset="0"/>
                </a:rPr>
                <a:t>Containment</a:t>
              </a:r>
              <a:endParaRPr lang="en-GB" sz="1600"/>
            </a:p>
          </p:txBody>
        </p:sp>
        <p:sp>
          <p:nvSpPr>
            <p:cNvPr id="85023" name="Line 31"/>
            <p:cNvSpPr>
              <a:spLocks noChangeShapeType="1"/>
            </p:cNvSpPr>
            <p:nvPr/>
          </p:nvSpPr>
          <p:spPr bwMode="auto">
            <a:xfrm>
              <a:off x="2858" y="1593"/>
              <a:ext cx="1" cy="562"/>
            </a:xfrm>
            <a:prstGeom prst="line">
              <a:avLst/>
            </a:prstGeom>
            <a:noFill/>
            <a:ln w="9525">
              <a:solidFill>
                <a:schemeClr val="tx1"/>
              </a:solidFill>
              <a:round/>
              <a:headEnd/>
              <a:tailEnd/>
            </a:ln>
            <a:effectLst/>
          </p:spPr>
          <p:txBody>
            <a:bodyPr wrap="none" anchor="ctr"/>
            <a:lstStyle/>
            <a:p>
              <a:endParaRPr lang="en-US"/>
            </a:p>
          </p:txBody>
        </p:sp>
        <p:sp>
          <p:nvSpPr>
            <p:cNvPr id="85024" name="Rectangle 32"/>
            <p:cNvSpPr>
              <a:spLocks noChangeArrowheads="1"/>
            </p:cNvSpPr>
            <p:nvPr/>
          </p:nvSpPr>
          <p:spPr bwMode="auto">
            <a:xfrm>
              <a:off x="1937" y="1468"/>
              <a:ext cx="1875" cy="338"/>
            </a:xfrm>
            <a:prstGeom prst="rect">
              <a:avLst/>
            </a:prstGeom>
            <a:solidFill>
              <a:srgbClr val="EBFFEB"/>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EBFFEB"/>
              </a:extrusionClr>
            </a:sp3d>
          </p:spPr>
          <p:txBody>
            <a:bodyPr wrap="none" anchor="ctr">
              <a:flatTx/>
            </a:bodyPr>
            <a:lstStyle/>
            <a:p>
              <a:pPr algn="ctr"/>
              <a:r>
                <a:rPr lang="en-GB" sz="1600" b="1">
                  <a:latin typeface="Arial" charset="0"/>
                </a:rPr>
                <a:t>Engineering-based methods</a:t>
              </a:r>
              <a:endParaRPr lang="en-GB" sz="1600"/>
            </a:p>
          </p:txBody>
        </p:sp>
        <p:sp>
          <p:nvSpPr>
            <p:cNvPr id="85030" name="Rectangle 38"/>
            <p:cNvSpPr>
              <a:spLocks noChangeArrowheads="1"/>
            </p:cNvSpPr>
            <p:nvPr/>
          </p:nvSpPr>
          <p:spPr bwMode="auto">
            <a:xfrm>
              <a:off x="1279" y="2725"/>
              <a:ext cx="1381" cy="771"/>
            </a:xfrm>
            <a:prstGeom prst="rect">
              <a:avLst/>
            </a:prstGeom>
            <a:solidFill>
              <a:srgbClr val="EBFFEB"/>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Off-site disposal</a:t>
              </a:r>
            </a:p>
            <a:p>
              <a:pPr marL="114300" indent="-114300">
                <a:lnSpc>
                  <a:spcPct val="130000"/>
                </a:lnSpc>
                <a:buFontTx/>
                <a:buChar char="•"/>
              </a:pPr>
              <a:r>
                <a:rPr lang="en-GB" sz="1600">
                  <a:latin typeface="Arial" charset="0"/>
                </a:rPr>
                <a:t>On-site disposal</a:t>
              </a:r>
            </a:p>
            <a:p>
              <a:pPr marL="114300" indent="-114300">
                <a:lnSpc>
                  <a:spcPct val="130000"/>
                </a:lnSpc>
                <a:buFontTx/>
                <a:buChar char="•"/>
              </a:pPr>
              <a:r>
                <a:rPr lang="en-GB" sz="1600">
                  <a:latin typeface="Arial" charset="0"/>
                </a:rPr>
                <a:t>Processing (ex situ)</a:t>
              </a:r>
              <a:endParaRPr lang="en-GB" sz="1600"/>
            </a:p>
          </p:txBody>
        </p:sp>
        <p:sp>
          <p:nvSpPr>
            <p:cNvPr id="85031" name="Rectangle 39"/>
            <p:cNvSpPr>
              <a:spLocks noChangeArrowheads="1"/>
            </p:cNvSpPr>
            <p:nvPr/>
          </p:nvSpPr>
          <p:spPr bwMode="auto">
            <a:xfrm>
              <a:off x="3191" y="2725"/>
              <a:ext cx="1354" cy="780"/>
            </a:xfrm>
            <a:prstGeom prst="rect">
              <a:avLst/>
            </a:prstGeom>
            <a:solidFill>
              <a:srgbClr val="EBFFEB"/>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Covers</a:t>
              </a:r>
            </a:p>
            <a:p>
              <a:pPr marL="114300" indent="-114300">
                <a:lnSpc>
                  <a:spcPct val="130000"/>
                </a:lnSpc>
                <a:buFontTx/>
                <a:buChar char="•"/>
              </a:pPr>
              <a:r>
                <a:rPr lang="en-GB" sz="1600">
                  <a:latin typeface="Arial" charset="0"/>
                </a:rPr>
                <a:t>Barriers</a:t>
              </a:r>
            </a:p>
            <a:p>
              <a:pPr marL="114300" indent="-114300">
                <a:lnSpc>
                  <a:spcPct val="130000"/>
                </a:lnSpc>
                <a:buFontTx/>
                <a:buChar char="•"/>
              </a:pPr>
              <a:r>
                <a:rPr lang="en-GB" sz="1600">
                  <a:latin typeface="Arial" charset="0"/>
                </a:rPr>
                <a:t>Encapsulation</a:t>
              </a:r>
              <a:endParaRPr lang="en-GB" sz="1600"/>
            </a:p>
          </p:txBody>
        </p:sp>
        <p:sp>
          <p:nvSpPr>
            <p:cNvPr id="85043" name="Line 51"/>
            <p:cNvSpPr>
              <a:spLocks noChangeShapeType="1"/>
            </p:cNvSpPr>
            <p:nvPr/>
          </p:nvSpPr>
          <p:spPr bwMode="auto">
            <a:xfrm flipH="1">
              <a:off x="1911" y="2158"/>
              <a:ext cx="1865" cy="0"/>
            </a:xfrm>
            <a:prstGeom prst="line">
              <a:avLst/>
            </a:prstGeom>
            <a:noFill/>
            <a:ln w="9525">
              <a:solidFill>
                <a:schemeClr val="tx1"/>
              </a:solidFill>
              <a:round/>
              <a:headEnd/>
              <a:tailEnd/>
            </a:ln>
            <a:effectLst/>
          </p:spPr>
          <p:txBody>
            <a:bodyPr/>
            <a:lstStyle/>
            <a:p>
              <a:endParaRPr lang="en-US"/>
            </a:p>
          </p:txBody>
        </p:sp>
        <p:sp>
          <p:nvSpPr>
            <p:cNvPr id="85045" name="Line 53"/>
            <p:cNvSpPr>
              <a:spLocks noChangeShapeType="1"/>
            </p:cNvSpPr>
            <p:nvPr/>
          </p:nvSpPr>
          <p:spPr bwMode="auto">
            <a:xfrm>
              <a:off x="1911" y="2158"/>
              <a:ext cx="0" cy="164"/>
            </a:xfrm>
            <a:prstGeom prst="line">
              <a:avLst/>
            </a:prstGeom>
            <a:noFill/>
            <a:ln w="9525">
              <a:solidFill>
                <a:schemeClr val="tx1"/>
              </a:solidFill>
              <a:round/>
              <a:headEnd/>
              <a:tailEnd/>
            </a:ln>
            <a:effectLst/>
          </p:spPr>
          <p:txBody>
            <a:bodyPr/>
            <a:lstStyle/>
            <a:p>
              <a:endParaRPr lang="en-US"/>
            </a:p>
          </p:txBody>
        </p:sp>
        <p:sp>
          <p:nvSpPr>
            <p:cNvPr id="85046" name="Line 54"/>
            <p:cNvSpPr>
              <a:spLocks noChangeShapeType="1"/>
            </p:cNvSpPr>
            <p:nvPr/>
          </p:nvSpPr>
          <p:spPr bwMode="auto">
            <a:xfrm>
              <a:off x="3772" y="2163"/>
              <a:ext cx="0" cy="164"/>
            </a:xfrm>
            <a:prstGeom prst="line">
              <a:avLst/>
            </a:prstGeom>
            <a:noFill/>
            <a:ln w="9525">
              <a:solidFill>
                <a:schemeClr val="tx1"/>
              </a:solidFill>
              <a:round/>
              <a:headEnd/>
              <a:tailEnd/>
            </a:ln>
            <a:effectLst/>
          </p:spPr>
          <p:txBody>
            <a:bodyPr/>
            <a:lstStyle/>
            <a:p>
              <a:endParaRPr lang="en-US"/>
            </a:p>
          </p:txBody>
        </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179388" y="609600"/>
            <a:ext cx="8772525" cy="1143000"/>
          </a:xfrm>
        </p:spPr>
        <p:txBody>
          <a:bodyPr>
            <a:normAutofit fontScale="90000"/>
          </a:bodyPr>
          <a:lstStyle/>
          <a:p>
            <a:r>
              <a:rPr lang="en-GB" sz="4000"/>
              <a:t>Options for soils </a:t>
            </a:r>
            <a:br>
              <a:rPr lang="en-GB" sz="4000"/>
            </a:br>
            <a:r>
              <a:rPr lang="en-GB" sz="1400"/>
              <a:t/>
            </a:r>
            <a:br>
              <a:rPr lang="en-GB" sz="1400"/>
            </a:br>
            <a:r>
              <a:rPr lang="en-GB" sz="2400"/>
              <a:t>Process-based methods</a:t>
            </a:r>
          </a:p>
        </p:txBody>
      </p:sp>
      <p:cxnSp>
        <p:nvCxnSpPr>
          <p:cNvPr id="149513" name="AutoShape 9"/>
          <p:cNvCxnSpPr>
            <a:cxnSpLocks noChangeShapeType="1"/>
            <a:stCxn id="149510" idx="0"/>
            <a:endCxn id="149511" idx="0"/>
          </p:cNvCxnSpPr>
          <p:nvPr/>
        </p:nvCxnSpPr>
        <p:spPr bwMode="auto">
          <a:xfrm rot="5400000" flipV="1">
            <a:off x="3965575" y="2201863"/>
            <a:ext cx="1588" cy="1808162"/>
          </a:xfrm>
          <a:prstGeom prst="bentConnector3">
            <a:avLst>
              <a:gd name="adj1" fmla="val -14400000"/>
            </a:avLst>
          </a:prstGeom>
          <a:noFill/>
          <a:ln w="9525">
            <a:solidFill>
              <a:schemeClr val="tx1"/>
            </a:solidFill>
            <a:miter lim="800000"/>
            <a:headEnd/>
            <a:tailEnd/>
          </a:ln>
          <a:effectLst/>
        </p:spPr>
      </p:cxnSp>
      <p:grpSp>
        <p:nvGrpSpPr>
          <p:cNvPr id="2" name="Group 26"/>
          <p:cNvGrpSpPr>
            <a:grpSpLocks/>
          </p:cNvGrpSpPr>
          <p:nvPr/>
        </p:nvGrpSpPr>
        <p:grpSpPr bwMode="auto">
          <a:xfrm>
            <a:off x="163513" y="2101850"/>
            <a:ext cx="8804275" cy="3814763"/>
            <a:chOff x="103" y="1324"/>
            <a:chExt cx="5546" cy="2403"/>
          </a:xfrm>
        </p:grpSpPr>
        <p:grpSp>
          <p:nvGrpSpPr>
            <p:cNvPr id="3" name="Group 25"/>
            <p:cNvGrpSpPr>
              <a:grpSpLocks/>
            </p:cNvGrpSpPr>
            <p:nvPr/>
          </p:nvGrpSpPr>
          <p:grpSpPr bwMode="auto">
            <a:xfrm>
              <a:off x="103" y="1324"/>
              <a:ext cx="5546" cy="2403"/>
              <a:chOff x="103" y="1324"/>
              <a:chExt cx="5546" cy="2403"/>
            </a:xfrm>
          </p:grpSpPr>
          <p:sp>
            <p:nvSpPr>
              <p:cNvPr id="149508" name="Rectangle 4"/>
              <p:cNvSpPr>
                <a:spLocks noChangeArrowheads="1"/>
              </p:cNvSpPr>
              <p:nvPr/>
            </p:nvSpPr>
            <p:spPr bwMode="auto">
              <a:xfrm>
                <a:off x="2039" y="1324"/>
                <a:ext cx="1666" cy="348"/>
              </a:xfrm>
              <a:prstGeom prst="rect">
                <a:avLst/>
              </a:prstGeom>
              <a:solidFill>
                <a:srgbClr val="FFE6CD"/>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E6CD"/>
                </a:extrusionClr>
              </a:sp3d>
            </p:spPr>
            <p:txBody>
              <a:bodyPr wrap="none" anchor="ctr">
                <a:flatTx/>
              </a:bodyPr>
              <a:lstStyle/>
              <a:p>
                <a:pPr algn="ctr"/>
                <a:r>
                  <a:rPr lang="en-GB" sz="1600" b="1">
                    <a:latin typeface="Arial" charset="0"/>
                  </a:rPr>
                  <a:t>Process-based methods</a:t>
                </a:r>
                <a:endParaRPr lang="en-GB" sz="1600"/>
              </a:p>
            </p:txBody>
          </p:sp>
          <p:sp>
            <p:nvSpPr>
              <p:cNvPr id="149509" name="Rectangle 5"/>
              <p:cNvSpPr>
                <a:spLocks noChangeArrowheads="1"/>
              </p:cNvSpPr>
              <p:nvPr/>
            </p:nvSpPr>
            <p:spPr bwMode="auto">
              <a:xfrm>
                <a:off x="103" y="1975"/>
                <a:ext cx="1130" cy="315"/>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Thermal</a:t>
                </a:r>
                <a:endParaRPr lang="en-GB" sz="1600"/>
              </a:p>
            </p:txBody>
          </p:sp>
          <p:sp>
            <p:nvSpPr>
              <p:cNvPr id="149510" name="Rectangle 6"/>
              <p:cNvSpPr>
                <a:spLocks noChangeArrowheads="1"/>
              </p:cNvSpPr>
              <p:nvPr/>
            </p:nvSpPr>
            <p:spPr bwMode="auto">
              <a:xfrm>
                <a:off x="1314" y="1956"/>
                <a:ext cx="1230" cy="344"/>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Physical</a:t>
                </a:r>
                <a:endParaRPr lang="en-GB" sz="1600"/>
              </a:p>
            </p:txBody>
          </p:sp>
          <p:sp>
            <p:nvSpPr>
              <p:cNvPr id="149511" name="Rectangle 7"/>
              <p:cNvSpPr>
                <a:spLocks noChangeArrowheads="1"/>
              </p:cNvSpPr>
              <p:nvPr/>
            </p:nvSpPr>
            <p:spPr bwMode="auto">
              <a:xfrm>
                <a:off x="2613" y="1957"/>
                <a:ext cx="910" cy="343"/>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Chemical</a:t>
                </a:r>
                <a:endParaRPr lang="en-GB" sz="1600"/>
              </a:p>
            </p:txBody>
          </p:sp>
          <p:cxnSp>
            <p:nvCxnSpPr>
              <p:cNvPr id="149512" name="AutoShape 8"/>
              <p:cNvCxnSpPr>
                <a:cxnSpLocks noChangeShapeType="1"/>
                <a:stCxn id="149509" idx="0"/>
                <a:endCxn id="149510" idx="0"/>
              </p:cNvCxnSpPr>
              <p:nvPr/>
            </p:nvCxnSpPr>
            <p:spPr bwMode="auto">
              <a:xfrm rot="16200000">
                <a:off x="1289" y="1335"/>
                <a:ext cx="19" cy="1261"/>
              </a:xfrm>
              <a:prstGeom prst="bentConnector3">
                <a:avLst>
                  <a:gd name="adj1" fmla="val 857894"/>
                </a:avLst>
              </a:prstGeom>
              <a:noFill/>
              <a:ln w="9525">
                <a:solidFill>
                  <a:schemeClr val="tx1"/>
                </a:solidFill>
                <a:miter lim="800000"/>
                <a:headEnd/>
                <a:tailEnd/>
              </a:ln>
              <a:effectLst/>
            </p:spPr>
          </p:cxnSp>
          <p:sp>
            <p:nvSpPr>
              <p:cNvPr id="149514" name="Rectangle 10"/>
              <p:cNvSpPr>
                <a:spLocks noChangeArrowheads="1"/>
              </p:cNvSpPr>
              <p:nvPr/>
            </p:nvSpPr>
            <p:spPr bwMode="auto">
              <a:xfrm>
                <a:off x="3596" y="1957"/>
                <a:ext cx="920" cy="334"/>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Biological</a:t>
                </a:r>
                <a:endParaRPr lang="en-GB" sz="1600"/>
              </a:p>
            </p:txBody>
          </p:sp>
          <p:sp>
            <p:nvSpPr>
              <p:cNvPr id="149515" name="Rectangle 11"/>
              <p:cNvSpPr>
                <a:spLocks noChangeArrowheads="1"/>
              </p:cNvSpPr>
              <p:nvPr/>
            </p:nvSpPr>
            <p:spPr bwMode="auto">
              <a:xfrm>
                <a:off x="4593" y="1948"/>
                <a:ext cx="1056" cy="361"/>
              </a:xfrm>
              <a:prstGeom prst="rect">
                <a:avLst/>
              </a:prstGeom>
              <a:solidFill>
                <a:srgbClr val="FFE6CD"/>
              </a:solidFill>
              <a:ln w="9525">
                <a:solidFill>
                  <a:schemeClr val="tx1"/>
                </a:solidFill>
                <a:miter lim="800000"/>
                <a:headEnd/>
                <a:tailEnd/>
              </a:ln>
              <a:effectLst/>
            </p:spPr>
            <p:txBody>
              <a:bodyPr wrap="none" anchor="ctr"/>
              <a:lstStyle/>
              <a:p>
                <a:r>
                  <a:rPr lang="en-GB" sz="1600">
                    <a:latin typeface="Arial" charset="0"/>
                  </a:rPr>
                  <a:t>Stabilisation and</a:t>
                </a:r>
              </a:p>
              <a:p>
                <a:r>
                  <a:rPr lang="en-GB" sz="1600">
                    <a:latin typeface="Arial" charset="0"/>
                  </a:rPr>
                  <a:t>solidification</a:t>
                </a:r>
                <a:endParaRPr lang="en-GB" sz="1600"/>
              </a:p>
            </p:txBody>
          </p:sp>
          <p:cxnSp>
            <p:nvCxnSpPr>
              <p:cNvPr id="149516" name="AutoShape 12"/>
              <p:cNvCxnSpPr>
                <a:cxnSpLocks noChangeShapeType="1"/>
                <a:stCxn id="149511" idx="0"/>
                <a:endCxn id="149514" idx="0"/>
              </p:cNvCxnSpPr>
              <p:nvPr/>
            </p:nvCxnSpPr>
            <p:spPr bwMode="auto">
              <a:xfrm rot="5400000" flipV="1">
                <a:off x="3561" y="1464"/>
                <a:ext cx="1" cy="988"/>
              </a:xfrm>
              <a:prstGeom prst="bentConnector3">
                <a:avLst>
                  <a:gd name="adj1" fmla="val -14400000"/>
                </a:avLst>
              </a:prstGeom>
              <a:noFill/>
              <a:ln w="9525">
                <a:solidFill>
                  <a:schemeClr val="tx1"/>
                </a:solidFill>
                <a:miter lim="800000"/>
                <a:headEnd/>
                <a:tailEnd/>
              </a:ln>
              <a:effectLst/>
            </p:spPr>
          </p:cxnSp>
          <p:cxnSp>
            <p:nvCxnSpPr>
              <p:cNvPr id="149517" name="AutoShape 13"/>
              <p:cNvCxnSpPr>
                <a:cxnSpLocks noChangeShapeType="1"/>
              </p:cNvCxnSpPr>
              <p:nvPr/>
            </p:nvCxnSpPr>
            <p:spPr bwMode="auto">
              <a:xfrm rot="16200000">
                <a:off x="4584" y="1429"/>
                <a:ext cx="9" cy="1065"/>
              </a:xfrm>
              <a:prstGeom prst="bentConnector3">
                <a:avLst>
                  <a:gd name="adj1" fmla="val 1700000"/>
                </a:avLst>
              </a:prstGeom>
              <a:noFill/>
              <a:ln w="9525">
                <a:solidFill>
                  <a:schemeClr val="tx1"/>
                </a:solidFill>
                <a:miter lim="800000"/>
                <a:headEnd/>
                <a:tailEnd/>
              </a:ln>
              <a:effectLst/>
            </p:spPr>
          </p:cxnSp>
          <p:sp>
            <p:nvSpPr>
              <p:cNvPr id="149518" name="Rectangle 14"/>
              <p:cNvSpPr>
                <a:spLocks noChangeArrowheads="1"/>
              </p:cNvSpPr>
              <p:nvPr/>
            </p:nvSpPr>
            <p:spPr bwMode="auto">
              <a:xfrm>
                <a:off x="112" y="2340"/>
                <a:ext cx="1121" cy="812"/>
              </a:xfrm>
              <a:prstGeom prst="rect">
                <a:avLst/>
              </a:prstGeom>
              <a:solidFill>
                <a:srgbClr val="FFE6CD"/>
              </a:solidFill>
              <a:ln w="9525">
                <a:solidFill>
                  <a:schemeClr val="tx1"/>
                </a:solidFill>
                <a:miter lim="800000"/>
                <a:headEnd/>
                <a:tailEnd/>
              </a:ln>
              <a:effectLst/>
            </p:spPr>
            <p:txBody>
              <a:bodyPr wrap="none" anchor="ctr"/>
              <a:lstStyle/>
              <a:p>
                <a:pPr marL="114300" indent="-114300">
                  <a:lnSpc>
                    <a:spcPct val="130000"/>
                  </a:lnSpc>
                  <a:buFontTx/>
                  <a:buChar char="•"/>
                </a:pPr>
                <a:r>
                  <a:rPr lang="en-GB" sz="1400">
                    <a:latin typeface="Arial" charset="0"/>
                  </a:rPr>
                  <a:t>Thermal desorption</a:t>
                </a:r>
              </a:p>
              <a:p>
                <a:pPr marL="114300" indent="-114300">
                  <a:lnSpc>
                    <a:spcPct val="130000"/>
                  </a:lnSpc>
                  <a:buFontTx/>
                  <a:buChar char="•"/>
                </a:pPr>
                <a:r>
                  <a:rPr lang="en-GB" sz="1400">
                    <a:latin typeface="Arial" charset="0"/>
                  </a:rPr>
                  <a:t>Incineration</a:t>
                </a:r>
              </a:p>
              <a:p>
                <a:pPr marL="114300" indent="-114300">
                  <a:lnSpc>
                    <a:spcPct val="130000"/>
                  </a:lnSpc>
                  <a:buFontTx/>
                  <a:buChar char="•"/>
                </a:pPr>
                <a:r>
                  <a:rPr lang="en-GB" sz="1400">
                    <a:latin typeface="Arial" charset="0"/>
                  </a:rPr>
                  <a:t>Vitrification</a:t>
                </a:r>
              </a:p>
              <a:p>
                <a:pPr marL="114300" indent="-114300">
                  <a:lnSpc>
                    <a:spcPct val="130000"/>
                  </a:lnSpc>
                  <a:buFontTx/>
                  <a:buChar char="•"/>
                </a:pPr>
                <a:r>
                  <a:rPr lang="en-GB" sz="1400">
                    <a:latin typeface="Arial" charset="0"/>
                  </a:rPr>
                  <a:t>Air stripping</a:t>
                </a:r>
                <a:endParaRPr lang="en-GB" sz="1400"/>
              </a:p>
            </p:txBody>
          </p:sp>
          <p:sp>
            <p:nvSpPr>
              <p:cNvPr id="149519" name="Rectangle 15"/>
              <p:cNvSpPr>
                <a:spLocks noChangeArrowheads="1"/>
              </p:cNvSpPr>
              <p:nvPr/>
            </p:nvSpPr>
            <p:spPr bwMode="auto">
              <a:xfrm>
                <a:off x="1305" y="2340"/>
                <a:ext cx="1238" cy="1387"/>
              </a:xfrm>
              <a:prstGeom prst="rect">
                <a:avLst/>
              </a:prstGeom>
              <a:solidFill>
                <a:srgbClr val="FFE6CD"/>
              </a:solidFill>
              <a:ln w="9525">
                <a:solidFill>
                  <a:schemeClr val="tx1"/>
                </a:solidFill>
                <a:miter lim="800000"/>
                <a:headEnd/>
                <a:tailEnd/>
              </a:ln>
              <a:effectLst/>
            </p:spPr>
            <p:txBody>
              <a:bodyPr wrap="none" anchor="ctr"/>
              <a:lstStyle/>
              <a:p>
                <a:pPr marL="114300" indent="-114300">
                  <a:lnSpc>
                    <a:spcPct val="130000"/>
                  </a:lnSpc>
                  <a:buFontTx/>
                  <a:buChar char="•"/>
                </a:pPr>
                <a:r>
                  <a:rPr lang="en-GB" sz="1400">
                    <a:latin typeface="Arial" charset="0"/>
                  </a:rPr>
                  <a:t>Soil washing</a:t>
                </a:r>
              </a:p>
              <a:p>
                <a:pPr marL="114300" indent="-114300">
                  <a:lnSpc>
                    <a:spcPct val="130000"/>
                  </a:lnSpc>
                  <a:buFontTx/>
                  <a:buChar char="•"/>
                </a:pPr>
                <a:r>
                  <a:rPr lang="en-GB" sz="1400">
                    <a:latin typeface="Arial" charset="0"/>
                  </a:rPr>
                  <a:t>Solvent extraction</a:t>
                </a:r>
              </a:p>
              <a:p>
                <a:pPr marL="114300" indent="-114300">
                  <a:lnSpc>
                    <a:spcPct val="130000"/>
                  </a:lnSpc>
                  <a:buFontTx/>
                  <a:buChar char="•"/>
                </a:pPr>
                <a:r>
                  <a:rPr lang="en-GB" sz="1400">
                    <a:latin typeface="Arial" charset="0"/>
                  </a:rPr>
                  <a:t>Electrokinetics</a:t>
                </a:r>
              </a:p>
              <a:p>
                <a:pPr marL="114300" indent="-114300">
                  <a:lnSpc>
                    <a:spcPct val="130000"/>
                  </a:lnSpc>
                  <a:buFontTx/>
                  <a:buChar char="•"/>
                </a:pPr>
                <a:r>
                  <a:rPr lang="en-GB" sz="1400">
                    <a:latin typeface="Arial" charset="0"/>
                  </a:rPr>
                  <a:t>Soil vapour extraction</a:t>
                </a:r>
              </a:p>
              <a:p>
                <a:pPr marL="114300" indent="-114300">
                  <a:lnSpc>
                    <a:spcPct val="130000"/>
                  </a:lnSpc>
                  <a:buFontTx/>
                  <a:buChar char="•"/>
                </a:pPr>
                <a:r>
                  <a:rPr lang="en-GB" sz="1400">
                    <a:latin typeface="Arial" charset="0"/>
                  </a:rPr>
                  <a:t>Dual phase vapour</a:t>
                </a:r>
                <a:br>
                  <a:rPr lang="en-GB" sz="1400">
                    <a:latin typeface="Arial" charset="0"/>
                  </a:rPr>
                </a:br>
                <a:r>
                  <a:rPr lang="en-GB" sz="1400">
                    <a:latin typeface="Arial" charset="0"/>
                  </a:rPr>
                  <a:t> extraction</a:t>
                </a:r>
              </a:p>
              <a:p>
                <a:pPr marL="114300" indent="-114300">
                  <a:lnSpc>
                    <a:spcPct val="130000"/>
                  </a:lnSpc>
                  <a:buFontTx/>
                  <a:buChar char="•"/>
                </a:pPr>
                <a:r>
                  <a:rPr lang="en-GB" sz="1400">
                    <a:latin typeface="Arial" charset="0"/>
                  </a:rPr>
                  <a:t>Particle separation</a:t>
                </a:r>
              </a:p>
              <a:p>
                <a:pPr marL="114300" indent="-114300">
                  <a:lnSpc>
                    <a:spcPct val="130000"/>
                  </a:lnSpc>
                  <a:buFontTx/>
                  <a:buChar char="•"/>
                </a:pPr>
                <a:r>
                  <a:rPr lang="en-GB" sz="1400">
                    <a:latin typeface="Arial" charset="0"/>
                  </a:rPr>
                  <a:t>Leaching</a:t>
                </a:r>
                <a:endParaRPr lang="en-GB" sz="1400"/>
              </a:p>
            </p:txBody>
          </p:sp>
          <p:sp>
            <p:nvSpPr>
              <p:cNvPr id="149520" name="Rectangle 16"/>
              <p:cNvSpPr>
                <a:spLocks noChangeArrowheads="1"/>
              </p:cNvSpPr>
              <p:nvPr/>
            </p:nvSpPr>
            <p:spPr bwMode="auto">
              <a:xfrm>
                <a:off x="2616" y="2345"/>
                <a:ext cx="901" cy="876"/>
              </a:xfrm>
              <a:prstGeom prst="rect">
                <a:avLst/>
              </a:prstGeom>
              <a:solidFill>
                <a:srgbClr val="FFE6CD"/>
              </a:solidFill>
              <a:ln w="9525">
                <a:solidFill>
                  <a:schemeClr val="tx1"/>
                </a:solidFill>
                <a:miter lim="800000"/>
                <a:headEnd/>
                <a:tailEnd/>
              </a:ln>
              <a:effectLst/>
            </p:spPr>
            <p:txBody>
              <a:bodyPr wrap="none" anchor="ctr"/>
              <a:lstStyle/>
              <a:p>
                <a:pPr marL="114300" indent="-114300">
                  <a:lnSpc>
                    <a:spcPct val="130000"/>
                  </a:lnSpc>
                  <a:buFontTx/>
                  <a:buChar char="•"/>
                </a:pPr>
                <a:r>
                  <a:rPr lang="en-GB" sz="1400">
                    <a:latin typeface="Arial" charset="0"/>
                  </a:rPr>
                  <a:t>De-chlorination</a:t>
                </a:r>
              </a:p>
              <a:p>
                <a:pPr marL="114300" indent="-114300">
                  <a:lnSpc>
                    <a:spcPct val="130000"/>
                  </a:lnSpc>
                  <a:buFontTx/>
                  <a:buChar char="•"/>
                </a:pPr>
                <a:r>
                  <a:rPr lang="en-GB" sz="1400">
                    <a:latin typeface="Arial" charset="0"/>
                  </a:rPr>
                  <a:t>Oxidation</a:t>
                </a:r>
              </a:p>
              <a:p>
                <a:pPr marL="114300" indent="-114300">
                  <a:lnSpc>
                    <a:spcPct val="130000"/>
                  </a:lnSpc>
                  <a:buFontTx/>
                  <a:buChar char="•"/>
                </a:pPr>
                <a:r>
                  <a:rPr lang="en-GB" sz="1400">
                    <a:latin typeface="Arial" charset="0"/>
                  </a:rPr>
                  <a:t>Reduction</a:t>
                </a:r>
              </a:p>
              <a:p>
                <a:pPr marL="114300" indent="-114300">
                  <a:lnSpc>
                    <a:spcPct val="130000"/>
                  </a:lnSpc>
                  <a:buFontTx/>
                  <a:buChar char="•"/>
                </a:pPr>
                <a:r>
                  <a:rPr lang="en-GB" sz="1400">
                    <a:latin typeface="Arial" charset="0"/>
                  </a:rPr>
                  <a:t>Neutralisation</a:t>
                </a:r>
                <a:endParaRPr lang="en-GB" sz="1400"/>
              </a:p>
            </p:txBody>
          </p:sp>
          <p:sp>
            <p:nvSpPr>
              <p:cNvPr id="149521" name="Rectangle 17"/>
              <p:cNvSpPr>
                <a:spLocks noChangeArrowheads="1"/>
              </p:cNvSpPr>
              <p:nvPr/>
            </p:nvSpPr>
            <p:spPr bwMode="auto">
              <a:xfrm>
                <a:off x="3594" y="2338"/>
                <a:ext cx="919" cy="820"/>
              </a:xfrm>
              <a:prstGeom prst="rect">
                <a:avLst/>
              </a:prstGeom>
              <a:solidFill>
                <a:srgbClr val="FFE6CD"/>
              </a:solidFill>
              <a:ln w="9525">
                <a:solidFill>
                  <a:schemeClr val="tx1"/>
                </a:solidFill>
                <a:miter lim="800000"/>
                <a:headEnd/>
                <a:tailEnd/>
              </a:ln>
              <a:effectLst/>
            </p:spPr>
            <p:txBody>
              <a:bodyPr wrap="none" anchor="ctr"/>
              <a:lstStyle/>
              <a:p>
                <a:pPr marL="114300" indent="-114300">
                  <a:lnSpc>
                    <a:spcPct val="130000"/>
                  </a:lnSpc>
                  <a:buFontTx/>
                  <a:buChar char="•"/>
                </a:pPr>
                <a:endParaRPr lang="en-GB" sz="1400">
                  <a:latin typeface="Arial" charset="0"/>
                </a:endParaRPr>
              </a:p>
              <a:p>
                <a:pPr marL="114300" indent="-114300">
                  <a:lnSpc>
                    <a:spcPct val="130000"/>
                  </a:lnSpc>
                  <a:buFontTx/>
                  <a:buChar char="•"/>
                </a:pPr>
                <a:r>
                  <a:rPr lang="en-GB" sz="1400">
                    <a:latin typeface="Arial" charset="0"/>
                  </a:rPr>
                  <a:t>Treatment beds</a:t>
                </a:r>
              </a:p>
              <a:p>
                <a:pPr marL="114300" indent="-114300">
                  <a:lnSpc>
                    <a:spcPct val="130000"/>
                  </a:lnSpc>
                  <a:buFontTx/>
                  <a:buChar char="•"/>
                </a:pPr>
                <a:r>
                  <a:rPr lang="en-GB" sz="1400">
                    <a:latin typeface="Arial" charset="0"/>
                  </a:rPr>
                  <a:t>Bioreactors</a:t>
                </a:r>
              </a:p>
              <a:p>
                <a:pPr marL="114300" indent="-114300">
                  <a:lnSpc>
                    <a:spcPct val="130000"/>
                  </a:lnSpc>
                  <a:buFontTx/>
                  <a:buChar char="•"/>
                </a:pPr>
                <a:r>
                  <a:rPr lang="en-GB" sz="1400">
                    <a:latin typeface="Arial" charset="0"/>
                  </a:rPr>
                  <a:t>Landfarming</a:t>
                </a:r>
              </a:p>
              <a:p>
                <a:pPr marL="114300" indent="-114300">
                  <a:lnSpc>
                    <a:spcPct val="130000"/>
                  </a:lnSpc>
                  <a:buFontTx/>
                  <a:buChar char="•"/>
                </a:pPr>
                <a:r>
                  <a:rPr lang="en-GB" sz="1400">
                    <a:latin typeface="Arial" charset="0"/>
                  </a:rPr>
                  <a:t>Bio-venting</a:t>
                </a:r>
              </a:p>
              <a:p>
                <a:pPr marL="114300" indent="-114300">
                  <a:lnSpc>
                    <a:spcPct val="130000"/>
                  </a:lnSpc>
                  <a:buFontTx/>
                  <a:buChar char="•"/>
                </a:pPr>
                <a:endParaRPr lang="en-GB" sz="1400"/>
              </a:p>
            </p:txBody>
          </p:sp>
          <p:sp>
            <p:nvSpPr>
              <p:cNvPr id="149522" name="Rectangle 18"/>
              <p:cNvSpPr>
                <a:spLocks noChangeArrowheads="1"/>
              </p:cNvSpPr>
              <p:nvPr/>
            </p:nvSpPr>
            <p:spPr bwMode="auto">
              <a:xfrm>
                <a:off x="4590" y="2338"/>
                <a:ext cx="1049" cy="1221"/>
              </a:xfrm>
              <a:prstGeom prst="rect">
                <a:avLst/>
              </a:prstGeom>
              <a:solidFill>
                <a:srgbClr val="FFE6CD"/>
              </a:solidFill>
              <a:ln w="9525">
                <a:solidFill>
                  <a:schemeClr val="tx1"/>
                </a:solidFill>
                <a:miter lim="800000"/>
                <a:headEnd/>
                <a:tailEnd/>
              </a:ln>
              <a:effectLst/>
            </p:spPr>
            <p:txBody>
              <a:bodyPr wrap="none" anchor="ctr"/>
              <a:lstStyle/>
              <a:p>
                <a:pPr marL="63500" indent="-63500">
                  <a:lnSpc>
                    <a:spcPct val="130000"/>
                  </a:lnSpc>
                  <a:buFontTx/>
                  <a:buChar char="•"/>
                </a:pPr>
                <a:r>
                  <a:rPr lang="en-GB" sz="1400">
                    <a:latin typeface="Arial" charset="0"/>
                  </a:rPr>
                  <a:t>Cement-based</a:t>
                </a:r>
              </a:p>
              <a:p>
                <a:pPr marL="63500" indent="-63500">
                  <a:lnSpc>
                    <a:spcPct val="130000"/>
                  </a:lnSpc>
                  <a:buFontTx/>
                  <a:buChar char="•"/>
                </a:pPr>
                <a:r>
                  <a:rPr lang="en-GB" sz="1400">
                    <a:latin typeface="Arial" charset="0"/>
                  </a:rPr>
                  <a:t>Lime-based</a:t>
                </a:r>
              </a:p>
              <a:p>
                <a:pPr marL="63500" indent="-63500">
                  <a:lnSpc>
                    <a:spcPct val="130000"/>
                  </a:lnSpc>
                  <a:buFontTx/>
                  <a:buChar char="•"/>
                </a:pPr>
                <a:r>
                  <a:rPr lang="en-GB" sz="1400">
                    <a:latin typeface="Arial" charset="0"/>
                  </a:rPr>
                  <a:t>Pozzolans</a:t>
                </a:r>
              </a:p>
              <a:p>
                <a:pPr marL="63500" indent="-63500">
                  <a:lnSpc>
                    <a:spcPct val="130000"/>
                  </a:lnSpc>
                  <a:buFontTx/>
                  <a:buChar char="•"/>
                </a:pPr>
                <a:r>
                  <a:rPr lang="en-GB" sz="1400">
                    <a:latin typeface="Arial" charset="0"/>
                  </a:rPr>
                  <a:t>Hydraulic slags</a:t>
                </a:r>
              </a:p>
              <a:p>
                <a:pPr marL="63500" indent="-63500">
                  <a:lnSpc>
                    <a:spcPct val="130000"/>
                  </a:lnSpc>
                  <a:buFontTx/>
                  <a:buChar char="•"/>
                </a:pPr>
                <a:r>
                  <a:rPr lang="en-GB" sz="1400">
                    <a:latin typeface="Arial" charset="0"/>
                  </a:rPr>
                  <a:t>Thermoplastics</a:t>
                </a:r>
              </a:p>
              <a:p>
                <a:pPr marL="63500" indent="-63500">
                  <a:lnSpc>
                    <a:spcPct val="130000"/>
                  </a:lnSpc>
                  <a:buFontTx/>
                  <a:buChar char="•"/>
                </a:pPr>
                <a:r>
                  <a:rPr lang="en-GB" sz="1400">
                    <a:latin typeface="Arial" charset="0"/>
                  </a:rPr>
                  <a:t>Organophilic clays</a:t>
                </a:r>
                <a:endParaRPr lang="en-GB" sz="1400"/>
              </a:p>
            </p:txBody>
          </p:sp>
        </p:grpSp>
        <p:sp>
          <p:nvSpPr>
            <p:cNvPr id="149528" name="Line 24"/>
            <p:cNvSpPr>
              <a:spLocks noChangeShapeType="1"/>
            </p:cNvSpPr>
            <p:nvPr/>
          </p:nvSpPr>
          <p:spPr bwMode="auto">
            <a:xfrm>
              <a:off x="2871" y="1728"/>
              <a:ext cx="0" cy="82"/>
            </a:xfrm>
            <a:prstGeom prst="line">
              <a:avLst/>
            </a:prstGeom>
            <a:noFill/>
            <a:ln w="9525">
              <a:solidFill>
                <a:schemeClr val="tx1"/>
              </a:solidFill>
              <a:round/>
              <a:headEnd/>
              <a:tailEnd/>
            </a:ln>
            <a:effectLst/>
          </p:spPr>
          <p:txBody>
            <a:bodyPr/>
            <a:lstStyle/>
            <a:p>
              <a:endParaRPr lang="en-US"/>
            </a:p>
          </p:txBody>
        </p:sp>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1" name="Rectangle 3"/>
          <p:cNvSpPr>
            <a:spLocks noChangeArrowheads="1"/>
          </p:cNvSpPr>
          <p:nvPr/>
        </p:nvSpPr>
        <p:spPr bwMode="auto">
          <a:xfrm>
            <a:off x="3524250" y="3751263"/>
            <a:ext cx="1725613" cy="842962"/>
          </a:xfrm>
          <a:prstGeom prst="rect">
            <a:avLst/>
          </a:prstGeom>
          <a:solidFill>
            <a:srgbClr val="FFE6CD"/>
          </a:solidFill>
          <a:ln w="9525">
            <a:solidFill>
              <a:schemeClr val="tx1"/>
            </a:solidFill>
            <a:miter lim="800000"/>
            <a:headEnd/>
            <a:tailEnd/>
          </a:ln>
          <a:effectLst/>
        </p:spPr>
        <p:txBody>
          <a:bodyPr wrap="none" anchor="ctr"/>
          <a:lstStyle/>
          <a:p>
            <a:pPr marL="57150" indent="-57150">
              <a:buFontTx/>
              <a:buChar char="•"/>
            </a:pPr>
            <a:r>
              <a:rPr lang="en-GB" sz="1600">
                <a:latin typeface="Arial" charset="0"/>
              </a:rPr>
              <a:t>Biodegradation</a:t>
            </a:r>
          </a:p>
          <a:p>
            <a:pPr marL="57150" indent="-57150">
              <a:buFontTx/>
              <a:buChar char="•"/>
            </a:pPr>
            <a:r>
              <a:rPr lang="en-GB" sz="1600">
                <a:latin typeface="Arial" charset="0"/>
              </a:rPr>
              <a:t>Volatilisation</a:t>
            </a:r>
            <a:endParaRPr lang="en-GB" sz="1600"/>
          </a:p>
        </p:txBody>
      </p:sp>
      <p:sp>
        <p:nvSpPr>
          <p:cNvPr id="150533" name="Rectangle 5"/>
          <p:cNvSpPr>
            <a:spLocks noChangeArrowheads="1"/>
          </p:cNvSpPr>
          <p:nvPr/>
        </p:nvSpPr>
        <p:spPr bwMode="auto">
          <a:xfrm>
            <a:off x="3043238" y="2597150"/>
            <a:ext cx="2701925" cy="561975"/>
          </a:xfrm>
          <a:prstGeom prst="rect">
            <a:avLst/>
          </a:prstGeom>
          <a:solidFill>
            <a:srgbClr val="FFE6CD"/>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E6CD"/>
            </a:extrusionClr>
          </a:sp3d>
        </p:spPr>
        <p:txBody>
          <a:bodyPr wrap="none" anchor="ctr">
            <a:flatTx/>
          </a:bodyPr>
          <a:lstStyle/>
          <a:p>
            <a:pPr algn="ctr"/>
            <a:r>
              <a:rPr lang="en-GB" sz="1600" b="1">
                <a:latin typeface="Arial" charset="0"/>
              </a:rPr>
              <a:t>Natural attenuation</a:t>
            </a:r>
            <a:endParaRPr lang="en-GB" sz="1600"/>
          </a:p>
        </p:txBody>
      </p:sp>
      <p:sp>
        <p:nvSpPr>
          <p:cNvPr id="150535" name="Rectangle 7"/>
          <p:cNvSpPr>
            <a:spLocks noGrp="1" noChangeArrowheads="1"/>
          </p:cNvSpPr>
          <p:nvPr>
            <p:ph type="title"/>
          </p:nvPr>
        </p:nvSpPr>
        <p:spPr>
          <a:noFill/>
          <a:ln/>
        </p:spPr>
        <p:txBody>
          <a:bodyPr>
            <a:normAutofit fontScale="90000"/>
          </a:bodyPr>
          <a:lstStyle/>
          <a:p>
            <a:r>
              <a:rPr lang="en-GB" sz="4000"/>
              <a:t>Options for soils</a:t>
            </a:r>
            <a:br>
              <a:rPr lang="en-GB" sz="4000"/>
            </a:br>
            <a:r>
              <a:rPr lang="en-GB" sz="1400"/>
              <a:t/>
            </a:r>
            <a:br>
              <a:rPr lang="en-GB" sz="1400"/>
            </a:br>
            <a:r>
              <a:rPr lang="en-GB" sz="2400"/>
              <a:t>Natural attenuation</a:t>
            </a:r>
            <a:endParaRPr lang="en-GB" sz="1400"/>
          </a:p>
        </p:txBody>
      </p:sp>
      <p:sp>
        <p:nvSpPr>
          <p:cNvPr id="150537" name="Line 9"/>
          <p:cNvSpPr>
            <a:spLocks noChangeShapeType="1"/>
          </p:cNvSpPr>
          <p:nvPr/>
        </p:nvSpPr>
        <p:spPr bwMode="auto">
          <a:xfrm>
            <a:off x="4397375" y="3252788"/>
            <a:ext cx="0" cy="492125"/>
          </a:xfrm>
          <a:prstGeom prst="line">
            <a:avLst/>
          </a:prstGeom>
          <a:noFill/>
          <a:ln w="9525">
            <a:solidFill>
              <a:schemeClr val="tx1"/>
            </a:solidFill>
            <a:round/>
            <a:headEnd/>
            <a:tailEnd/>
          </a:ln>
          <a:effectLst/>
        </p:spPr>
        <p:txBody>
          <a:bodyPr/>
          <a:lstStyle/>
          <a:p>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sz="4000"/>
              <a:t>Options for liquids</a:t>
            </a:r>
          </a:p>
        </p:txBody>
      </p:sp>
      <p:sp>
        <p:nvSpPr>
          <p:cNvPr id="86063" name="Rectangle 47"/>
          <p:cNvSpPr>
            <a:spLocks noChangeArrowheads="1"/>
          </p:cNvSpPr>
          <p:nvPr/>
        </p:nvSpPr>
        <p:spPr bwMode="auto">
          <a:xfrm>
            <a:off x="3519488" y="1992313"/>
            <a:ext cx="3033712" cy="522287"/>
          </a:xfrm>
          <a:prstGeom prst="rect">
            <a:avLst/>
          </a:prstGeom>
          <a:solidFill>
            <a:srgbClr val="FFE6CD"/>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E6CD"/>
            </a:extrusionClr>
          </a:sp3d>
        </p:spPr>
        <p:txBody>
          <a:bodyPr wrap="none" anchor="ctr">
            <a:flatTx/>
          </a:bodyPr>
          <a:lstStyle/>
          <a:p>
            <a:pPr algn="ctr"/>
            <a:r>
              <a:rPr lang="en-GB" sz="1800" b="1">
                <a:latin typeface="Arial" charset="0"/>
              </a:rPr>
              <a:t>Process-based methods</a:t>
            </a:r>
            <a:endParaRPr lang="en-GB" sz="1800"/>
          </a:p>
        </p:txBody>
      </p:sp>
      <p:sp>
        <p:nvSpPr>
          <p:cNvPr id="86064" name="Rectangle 48"/>
          <p:cNvSpPr>
            <a:spLocks noChangeArrowheads="1"/>
          </p:cNvSpPr>
          <p:nvPr/>
        </p:nvSpPr>
        <p:spPr bwMode="auto">
          <a:xfrm>
            <a:off x="2443163" y="3352800"/>
            <a:ext cx="1568450" cy="457200"/>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Physical</a:t>
            </a:r>
            <a:endParaRPr lang="en-GB" sz="1600"/>
          </a:p>
        </p:txBody>
      </p:sp>
      <p:sp>
        <p:nvSpPr>
          <p:cNvPr id="86065" name="Rectangle 49"/>
          <p:cNvSpPr>
            <a:spLocks noChangeArrowheads="1"/>
          </p:cNvSpPr>
          <p:nvPr/>
        </p:nvSpPr>
        <p:spPr bwMode="auto">
          <a:xfrm>
            <a:off x="4154488" y="3352800"/>
            <a:ext cx="1584325" cy="457200"/>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Chemical</a:t>
            </a:r>
            <a:endParaRPr lang="en-GB" sz="1600"/>
          </a:p>
        </p:txBody>
      </p:sp>
      <p:sp>
        <p:nvSpPr>
          <p:cNvPr id="86066" name="Rectangle 50"/>
          <p:cNvSpPr>
            <a:spLocks noChangeArrowheads="1"/>
          </p:cNvSpPr>
          <p:nvPr/>
        </p:nvSpPr>
        <p:spPr bwMode="auto">
          <a:xfrm>
            <a:off x="5859463" y="3352800"/>
            <a:ext cx="1276350" cy="457200"/>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Biological</a:t>
            </a:r>
            <a:endParaRPr lang="en-GB" sz="1600"/>
          </a:p>
        </p:txBody>
      </p:sp>
      <p:cxnSp>
        <p:nvCxnSpPr>
          <p:cNvPr id="86067" name="AutoShape 51"/>
          <p:cNvCxnSpPr>
            <a:cxnSpLocks noChangeShapeType="1"/>
            <a:stCxn id="86064" idx="0"/>
            <a:endCxn id="86065" idx="0"/>
          </p:cNvCxnSpPr>
          <p:nvPr/>
        </p:nvCxnSpPr>
        <p:spPr bwMode="auto">
          <a:xfrm rot="5400000" flipV="1">
            <a:off x="4086225" y="2493963"/>
            <a:ext cx="1588" cy="1719262"/>
          </a:xfrm>
          <a:prstGeom prst="bentConnector3">
            <a:avLst>
              <a:gd name="adj1" fmla="val -14400000"/>
            </a:avLst>
          </a:prstGeom>
          <a:noFill/>
          <a:ln w="9525">
            <a:solidFill>
              <a:schemeClr val="tx1"/>
            </a:solidFill>
            <a:miter lim="800000"/>
            <a:headEnd/>
            <a:tailEnd/>
          </a:ln>
          <a:effectLst/>
        </p:spPr>
      </p:cxnSp>
      <p:cxnSp>
        <p:nvCxnSpPr>
          <p:cNvPr id="86068" name="AutoShape 52"/>
          <p:cNvCxnSpPr>
            <a:cxnSpLocks noChangeShapeType="1"/>
            <a:stCxn id="86065" idx="0"/>
            <a:endCxn id="86066" idx="0"/>
          </p:cNvCxnSpPr>
          <p:nvPr/>
        </p:nvCxnSpPr>
        <p:spPr bwMode="auto">
          <a:xfrm rot="5400000" flipV="1">
            <a:off x="5721350" y="2578100"/>
            <a:ext cx="1588" cy="1550988"/>
          </a:xfrm>
          <a:prstGeom prst="bentConnector3">
            <a:avLst>
              <a:gd name="adj1" fmla="val -14400000"/>
            </a:avLst>
          </a:prstGeom>
          <a:noFill/>
          <a:ln w="9525">
            <a:solidFill>
              <a:schemeClr val="tx1"/>
            </a:solidFill>
            <a:miter lim="800000"/>
            <a:headEnd/>
            <a:tailEnd/>
          </a:ln>
          <a:effectLst/>
        </p:spPr>
      </p:cxnSp>
      <p:sp>
        <p:nvSpPr>
          <p:cNvPr id="86069" name="Line 53"/>
          <p:cNvSpPr>
            <a:spLocks noChangeShapeType="1"/>
          </p:cNvSpPr>
          <p:nvPr/>
        </p:nvSpPr>
        <p:spPr bwMode="auto">
          <a:xfrm flipV="1">
            <a:off x="4945063" y="2590800"/>
            <a:ext cx="0" cy="533400"/>
          </a:xfrm>
          <a:prstGeom prst="line">
            <a:avLst/>
          </a:prstGeom>
          <a:noFill/>
          <a:ln w="9525">
            <a:solidFill>
              <a:schemeClr val="tx1"/>
            </a:solidFill>
            <a:round/>
            <a:headEnd/>
            <a:tailEnd/>
          </a:ln>
          <a:effectLst/>
        </p:spPr>
        <p:txBody>
          <a:bodyPr wrap="none" anchor="ctr"/>
          <a:lstStyle/>
          <a:p>
            <a:endParaRPr lang="en-US"/>
          </a:p>
        </p:txBody>
      </p:sp>
      <p:sp>
        <p:nvSpPr>
          <p:cNvPr id="86070" name="Rectangle 54"/>
          <p:cNvSpPr>
            <a:spLocks noChangeArrowheads="1"/>
          </p:cNvSpPr>
          <p:nvPr/>
        </p:nvSpPr>
        <p:spPr bwMode="auto">
          <a:xfrm>
            <a:off x="2339975" y="4114800"/>
            <a:ext cx="1685925" cy="1990725"/>
          </a:xfrm>
          <a:prstGeom prst="rect">
            <a:avLst/>
          </a:prstGeom>
          <a:solidFill>
            <a:srgbClr val="FFE2C5"/>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Air stripping</a:t>
            </a:r>
          </a:p>
          <a:p>
            <a:pPr marL="114300" indent="-114300">
              <a:lnSpc>
                <a:spcPct val="130000"/>
              </a:lnSpc>
              <a:buFontTx/>
              <a:buChar char="•"/>
            </a:pPr>
            <a:r>
              <a:rPr lang="en-GB" sz="1600">
                <a:latin typeface="Arial" charset="0"/>
              </a:rPr>
              <a:t>Air sparging</a:t>
            </a:r>
          </a:p>
          <a:p>
            <a:pPr marL="114300" indent="-114300">
              <a:lnSpc>
                <a:spcPct val="130000"/>
              </a:lnSpc>
              <a:buFontTx/>
              <a:buChar char="•"/>
            </a:pPr>
            <a:r>
              <a:rPr lang="en-GB" sz="1600">
                <a:latin typeface="Arial" charset="0"/>
              </a:rPr>
              <a:t>Sedimentation</a:t>
            </a:r>
          </a:p>
          <a:p>
            <a:pPr marL="114300" indent="-114300">
              <a:lnSpc>
                <a:spcPct val="130000"/>
              </a:lnSpc>
              <a:buFontTx/>
              <a:buChar char="•"/>
            </a:pPr>
            <a:r>
              <a:rPr lang="en-GB" sz="1600">
                <a:latin typeface="Arial" charset="0"/>
              </a:rPr>
              <a:t>Adsorption</a:t>
            </a:r>
          </a:p>
          <a:p>
            <a:pPr marL="114300" indent="-114300">
              <a:lnSpc>
                <a:spcPct val="130000"/>
              </a:lnSpc>
              <a:buFontTx/>
              <a:buChar char="•"/>
            </a:pPr>
            <a:r>
              <a:rPr lang="en-GB" sz="1600">
                <a:latin typeface="Arial" charset="0"/>
              </a:rPr>
              <a:t>Coagulation </a:t>
            </a:r>
            <a:br>
              <a:rPr lang="en-GB" sz="1600">
                <a:latin typeface="Arial" charset="0"/>
              </a:rPr>
            </a:br>
            <a:r>
              <a:rPr lang="en-GB" sz="1600">
                <a:latin typeface="Arial" charset="0"/>
              </a:rPr>
              <a:t>and flocculation</a:t>
            </a:r>
            <a:endParaRPr lang="en-GB" sz="1600"/>
          </a:p>
        </p:txBody>
      </p:sp>
      <p:sp>
        <p:nvSpPr>
          <p:cNvPr id="86071" name="Rectangle 55"/>
          <p:cNvSpPr>
            <a:spLocks noChangeArrowheads="1"/>
          </p:cNvSpPr>
          <p:nvPr/>
        </p:nvSpPr>
        <p:spPr bwMode="auto">
          <a:xfrm>
            <a:off x="7270750" y="4114800"/>
            <a:ext cx="1663700" cy="1295400"/>
          </a:xfrm>
          <a:prstGeom prst="rect">
            <a:avLst/>
          </a:prstGeom>
          <a:solidFill>
            <a:srgbClr val="FFFFCC"/>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Biodegradation</a:t>
            </a:r>
          </a:p>
          <a:p>
            <a:pPr marL="114300" indent="-114300">
              <a:lnSpc>
                <a:spcPct val="130000"/>
              </a:lnSpc>
              <a:buFontTx/>
              <a:buChar char="•"/>
            </a:pPr>
            <a:r>
              <a:rPr lang="en-GB" sz="1600">
                <a:latin typeface="Arial" charset="0"/>
              </a:rPr>
              <a:t>Sorption</a:t>
            </a:r>
          </a:p>
          <a:p>
            <a:pPr marL="114300" indent="-114300">
              <a:lnSpc>
                <a:spcPct val="130000"/>
              </a:lnSpc>
              <a:buFontTx/>
              <a:buChar char="•"/>
            </a:pPr>
            <a:r>
              <a:rPr lang="en-GB" sz="1600">
                <a:latin typeface="Arial" charset="0"/>
              </a:rPr>
              <a:t>Dilution</a:t>
            </a:r>
          </a:p>
          <a:p>
            <a:pPr marL="114300" indent="-114300">
              <a:lnSpc>
                <a:spcPct val="130000"/>
              </a:lnSpc>
              <a:buFontTx/>
              <a:buChar char="•"/>
            </a:pPr>
            <a:r>
              <a:rPr lang="en-GB" sz="1600">
                <a:latin typeface="Arial" charset="0"/>
              </a:rPr>
              <a:t>Volatilisation</a:t>
            </a:r>
            <a:endParaRPr lang="en-GB" sz="1600"/>
          </a:p>
        </p:txBody>
      </p:sp>
      <p:sp>
        <p:nvSpPr>
          <p:cNvPr id="86072" name="Rectangle 56"/>
          <p:cNvSpPr>
            <a:spLocks noChangeArrowheads="1"/>
          </p:cNvSpPr>
          <p:nvPr/>
        </p:nvSpPr>
        <p:spPr bwMode="auto">
          <a:xfrm>
            <a:off x="222250" y="4114800"/>
            <a:ext cx="1954213" cy="1789113"/>
          </a:xfrm>
          <a:prstGeom prst="rect">
            <a:avLst/>
          </a:prstGeom>
          <a:solidFill>
            <a:srgbClr val="EBFFEB"/>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Isolation/</a:t>
            </a:r>
            <a:br>
              <a:rPr lang="en-GB" sz="1600">
                <a:latin typeface="Arial" charset="0"/>
              </a:rPr>
            </a:br>
            <a:r>
              <a:rPr lang="en-GB" sz="1600">
                <a:latin typeface="Arial" charset="0"/>
              </a:rPr>
              <a:t>containment</a:t>
            </a:r>
          </a:p>
          <a:p>
            <a:pPr marL="114300" indent="-114300">
              <a:lnSpc>
                <a:spcPct val="130000"/>
              </a:lnSpc>
              <a:buFontTx/>
              <a:buChar char="•"/>
            </a:pPr>
            <a:r>
              <a:rPr lang="en-GB" sz="1600">
                <a:latin typeface="Arial" charset="0"/>
              </a:rPr>
              <a:t>Pump to treat</a:t>
            </a:r>
          </a:p>
          <a:p>
            <a:pPr marL="114300" indent="-114300">
              <a:lnSpc>
                <a:spcPct val="130000"/>
              </a:lnSpc>
              <a:buFontTx/>
              <a:buChar char="•"/>
            </a:pPr>
            <a:r>
              <a:rPr lang="en-GB" sz="1600">
                <a:latin typeface="Arial" charset="0"/>
              </a:rPr>
              <a:t>In support of </a:t>
            </a:r>
            <a:br>
              <a:rPr lang="en-GB" sz="1600">
                <a:latin typeface="Arial" charset="0"/>
              </a:rPr>
            </a:br>
            <a:r>
              <a:rPr lang="en-GB" sz="1600">
                <a:latin typeface="Arial" charset="0"/>
              </a:rPr>
              <a:t>physical measures</a:t>
            </a:r>
            <a:endParaRPr lang="en-GB" sz="1600"/>
          </a:p>
        </p:txBody>
      </p:sp>
      <p:sp>
        <p:nvSpPr>
          <p:cNvPr id="86073" name="Rectangle 57"/>
          <p:cNvSpPr>
            <a:spLocks noChangeArrowheads="1"/>
          </p:cNvSpPr>
          <p:nvPr/>
        </p:nvSpPr>
        <p:spPr bwMode="auto">
          <a:xfrm>
            <a:off x="4154488" y="4113213"/>
            <a:ext cx="1584325" cy="1366837"/>
          </a:xfrm>
          <a:prstGeom prst="rect">
            <a:avLst/>
          </a:prstGeom>
          <a:solidFill>
            <a:srgbClr val="FFE2C5"/>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Precipitation</a:t>
            </a:r>
          </a:p>
          <a:p>
            <a:pPr marL="114300" indent="-114300">
              <a:lnSpc>
                <a:spcPct val="130000"/>
              </a:lnSpc>
              <a:buFontTx/>
              <a:buChar char="•"/>
            </a:pPr>
            <a:r>
              <a:rPr lang="en-GB" sz="1600">
                <a:latin typeface="Arial" charset="0"/>
              </a:rPr>
              <a:t>Oxidation</a:t>
            </a:r>
          </a:p>
          <a:p>
            <a:pPr marL="114300" indent="-114300">
              <a:lnSpc>
                <a:spcPct val="130000"/>
              </a:lnSpc>
              <a:buFontTx/>
              <a:buChar char="•"/>
            </a:pPr>
            <a:r>
              <a:rPr lang="en-GB" sz="1600">
                <a:latin typeface="Arial" charset="0"/>
              </a:rPr>
              <a:t>Reduction</a:t>
            </a:r>
          </a:p>
          <a:p>
            <a:pPr marL="114300" indent="-114300">
              <a:lnSpc>
                <a:spcPct val="130000"/>
              </a:lnSpc>
              <a:buFontTx/>
              <a:buChar char="•"/>
            </a:pPr>
            <a:r>
              <a:rPr lang="en-GB" sz="1600">
                <a:latin typeface="Arial" charset="0"/>
              </a:rPr>
              <a:t>Neutralisation</a:t>
            </a:r>
            <a:endParaRPr lang="en-GB" sz="1600"/>
          </a:p>
        </p:txBody>
      </p:sp>
      <p:sp>
        <p:nvSpPr>
          <p:cNvPr id="86074" name="Rectangle 58"/>
          <p:cNvSpPr>
            <a:spLocks noChangeArrowheads="1"/>
          </p:cNvSpPr>
          <p:nvPr/>
        </p:nvSpPr>
        <p:spPr bwMode="auto">
          <a:xfrm>
            <a:off x="5859463" y="4114800"/>
            <a:ext cx="1292225" cy="539750"/>
          </a:xfrm>
          <a:prstGeom prst="rect">
            <a:avLst/>
          </a:prstGeom>
          <a:solidFill>
            <a:srgbClr val="FFE2C5"/>
          </a:solidFill>
          <a:ln w="9525">
            <a:solidFill>
              <a:schemeClr val="tx1"/>
            </a:solidFill>
            <a:miter lim="800000"/>
            <a:headEnd/>
            <a:tailEnd/>
          </a:ln>
          <a:effectLst/>
        </p:spPr>
        <p:txBody>
          <a:bodyPr wrap="none" anchor="ctr"/>
          <a:lstStyle/>
          <a:p>
            <a:pPr marL="114300" indent="-114300">
              <a:lnSpc>
                <a:spcPct val="130000"/>
              </a:lnSpc>
              <a:buFontTx/>
              <a:buChar char="•"/>
            </a:pPr>
            <a:r>
              <a:rPr lang="en-GB" sz="1600">
                <a:latin typeface="Arial" charset="0"/>
              </a:rPr>
              <a:t>Bioreactors</a:t>
            </a:r>
            <a:endParaRPr lang="en-GB" sz="1600"/>
          </a:p>
        </p:txBody>
      </p:sp>
      <p:cxnSp>
        <p:nvCxnSpPr>
          <p:cNvPr id="86075" name="AutoShape 59"/>
          <p:cNvCxnSpPr>
            <a:cxnSpLocks noChangeShapeType="1"/>
            <a:stCxn id="86066" idx="2"/>
            <a:endCxn id="86074" idx="0"/>
          </p:cNvCxnSpPr>
          <p:nvPr/>
        </p:nvCxnSpPr>
        <p:spPr bwMode="auto">
          <a:xfrm>
            <a:off x="6497638" y="3810000"/>
            <a:ext cx="7937" cy="304800"/>
          </a:xfrm>
          <a:prstGeom prst="straightConnector1">
            <a:avLst/>
          </a:prstGeom>
          <a:noFill/>
          <a:ln w="9525">
            <a:solidFill>
              <a:schemeClr val="tx1"/>
            </a:solidFill>
            <a:round/>
            <a:headEnd/>
            <a:tailEnd/>
          </a:ln>
          <a:effectLst/>
        </p:spPr>
      </p:cxnSp>
      <p:cxnSp>
        <p:nvCxnSpPr>
          <p:cNvPr id="86076" name="AutoShape 60"/>
          <p:cNvCxnSpPr>
            <a:cxnSpLocks noChangeShapeType="1"/>
            <a:stCxn id="86065" idx="2"/>
            <a:endCxn id="86073" idx="0"/>
          </p:cNvCxnSpPr>
          <p:nvPr/>
        </p:nvCxnSpPr>
        <p:spPr bwMode="auto">
          <a:xfrm>
            <a:off x="4946650" y="3810000"/>
            <a:ext cx="0" cy="303213"/>
          </a:xfrm>
          <a:prstGeom prst="straightConnector1">
            <a:avLst/>
          </a:prstGeom>
          <a:noFill/>
          <a:ln w="9525">
            <a:solidFill>
              <a:schemeClr val="tx1"/>
            </a:solidFill>
            <a:round/>
            <a:headEnd/>
            <a:tailEnd/>
          </a:ln>
          <a:effectLst/>
        </p:spPr>
      </p:cxnSp>
      <p:sp>
        <p:nvSpPr>
          <p:cNvPr id="86079" name="Rectangle 63"/>
          <p:cNvSpPr>
            <a:spLocks noChangeArrowheads="1"/>
          </p:cNvSpPr>
          <p:nvPr/>
        </p:nvSpPr>
        <p:spPr bwMode="auto">
          <a:xfrm>
            <a:off x="171450" y="2006600"/>
            <a:ext cx="3159125" cy="522288"/>
          </a:xfrm>
          <a:prstGeom prst="rect">
            <a:avLst/>
          </a:prstGeom>
          <a:solidFill>
            <a:srgbClr val="EBFFEB"/>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EBFFEB"/>
            </a:extrusionClr>
          </a:sp3d>
        </p:spPr>
        <p:txBody>
          <a:bodyPr wrap="none" anchor="ctr">
            <a:flatTx/>
          </a:bodyPr>
          <a:lstStyle/>
          <a:p>
            <a:pPr algn="ctr"/>
            <a:r>
              <a:rPr lang="en-GB" sz="1800" b="1">
                <a:latin typeface="Arial" charset="0"/>
              </a:rPr>
              <a:t>Engineering-based methods</a:t>
            </a:r>
            <a:endParaRPr lang="en-GB" sz="1800"/>
          </a:p>
        </p:txBody>
      </p:sp>
      <p:sp>
        <p:nvSpPr>
          <p:cNvPr id="86081" name="Rectangle 65"/>
          <p:cNvSpPr>
            <a:spLocks noChangeArrowheads="1"/>
          </p:cNvSpPr>
          <p:nvPr/>
        </p:nvSpPr>
        <p:spPr bwMode="auto">
          <a:xfrm>
            <a:off x="6746875" y="1990725"/>
            <a:ext cx="2252663" cy="552450"/>
          </a:xfrm>
          <a:prstGeom prst="rect">
            <a:avLst/>
          </a:prstGeom>
          <a:solidFill>
            <a:srgbClr val="FFFFCC"/>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FFCC"/>
            </a:extrusionClr>
          </a:sp3d>
        </p:spPr>
        <p:txBody>
          <a:bodyPr wrap="none" anchor="ctr">
            <a:flatTx/>
          </a:bodyPr>
          <a:lstStyle/>
          <a:p>
            <a:pPr algn="ctr"/>
            <a:r>
              <a:rPr lang="en-GB" sz="1800" b="1">
                <a:latin typeface="Arial" charset="0"/>
              </a:rPr>
              <a:t>Natural attenuation</a:t>
            </a:r>
            <a:endParaRPr lang="en-GB" sz="1800"/>
          </a:p>
        </p:txBody>
      </p:sp>
      <p:sp>
        <p:nvSpPr>
          <p:cNvPr id="86083" name="Line 67"/>
          <p:cNvSpPr>
            <a:spLocks noChangeShapeType="1"/>
          </p:cNvSpPr>
          <p:nvPr/>
        </p:nvSpPr>
        <p:spPr bwMode="auto">
          <a:xfrm flipH="1">
            <a:off x="8096250" y="2568575"/>
            <a:ext cx="1588" cy="1539875"/>
          </a:xfrm>
          <a:prstGeom prst="line">
            <a:avLst/>
          </a:prstGeom>
          <a:noFill/>
          <a:ln w="9525">
            <a:solidFill>
              <a:schemeClr val="tx1"/>
            </a:solidFill>
            <a:round/>
            <a:headEnd/>
            <a:tailEnd/>
          </a:ln>
          <a:effectLst/>
        </p:spPr>
        <p:txBody>
          <a:bodyPr/>
          <a:lstStyle/>
          <a:p>
            <a:endParaRPr lang="en-US"/>
          </a:p>
        </p:txBody>
      </p:sp>
      <p:cxnSp>
        <p:nvCxnSpPr>
          <p:cNvPr id="86084" name="AutoShape 68"/>
          <p:cNvCxnSpPr>
            <a:cxnSpLocks noChangeShapeType="1"/>
          </p:cNvCxnSpPr>
          <p:nvPr/>
        </p:nvCxnSpPr>
        <p:spPr bwMode="auto">
          <a:xfrm>
            <a:off x="3227388" y="3817938"/>
            <a:ext cx="0" cy="303212"/>
          </a:xfrm>
          <a:prstGeom prst="straightConnector1">
            <a:avLst/>
          </a:prstGeom>
          <a:noFill/>
          <a:ln w="9525">
            <a:solidFill>
              <a:schemeClr val="tx1"/>
            </a:solidFill>
            <a:round/>
            <a:headEnd/>
            <a:tailEnd/>
          </a:ln>
          <a:effectLst/>
        </p:spPr>
      </p:cxnSp>
      <p:sp>
        <p:nvSpPr>
          <p:cNvPr id="86085" name="Line 69"/>
          <p:cNvSpPr>
            <a:spLocks noChangeShapeType="1"/>
          </p:cNvSpPr>
          <p:nvPr/>
        </p:nvSpPr>
        <p:spPr bwMode="auto">
          <a:xfrm>
            <a:off x="1363663" y="2582863"/>
            <a:ext cx="0" cy="1554162"/>
          </a:xfrm>
          <a:prstGeom prst="line">
            <a:avLst/>
          </a:prstGeom>
          <a:noFill/>
          <a:ln w="9525">
            <a:solidFill>
              <a:schemeClr val="tx1"/>
            </a:solidFill>
            <a:round/>
            <a:headEnd/>
            <a:tailEnd/>
          </a:ln>
          <a:effectLst/>
        </p:spPr>
        <p:txBody>
          <a:bodyPr/>
          <a:lstStyle/>
          <a:p>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sz="4000"/>
              <a:t>Options for gases</a:t>
            </a:r>
          </a:p>
        </p:txBody>
      </p:sp>
      <p:grpSp>
        <p:nvGrpSpPr>
          <p:cNvPr id="2" name="Group 16"/>
          <p:cNvGrpSpPr>
            <a:grpSpLocks/>
          </p:cNvGrpSpPr>
          <p:nvPr/>
        </p:nvGrpSpPr>
        <p:grpSpPr bwMode="auto">
          <a:xfrm>
            <a:off x="1409700" y="2571750"/>
            <a:ext cx="6343650" cy="2103438"/>
            <a:chOff x="888" y="1449"/>
            <a:chExt cx="3996" cy="1325"/>
          </a:xfrm>
        </p:grpSpPr>
        <p:sp>
          <p:nvSpPr>
            <p:cNvPr id="79876" name="Rectangle 4"/>
            <p:cNvSpPr>
              <a:spLocks noChangeArrowheads="1"/>
            </p:cNvSpPr>
            <p:nvPr/>
          </p:nvSpPr>
          <p:spPr bwMode="auto">
            <a:xfrm>
              <a:off x="1181" y="1449"/>
              <a:ext cx="1632" cy="338"/>
            </a:xfrm>
            <a:prstGeom prst="rect">
              <a:avLst/>
            </a:prstGeom>
            <a:solidFill>
              <a:srgbClr val="EBFFEB"/>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EBFFEB"/>
              </a:extrusionClr>
            </a:sp3d>
          </p:spPr>
          <p:txBody>
            <a:bodyPr wrap="none" anchor="ctr">
              <a:flatTx/>
            </a:bodyPr>
            <a:lstStyle/>
            <a:p>
              <a:pPr algn="ctr"/>
              <a:r>
                <a:rPr lang="en-GB" sz="1800" b="1">
                  <a:latin typeface="Arial" charset="0"/>
                </a:rPr>
                <a:t>Active</a:t>
              </a:r>
              <a:endParaRPr lang="en-GB" sz="1800"/>
            </a:p>
          </p:txBody>
        </p:sp>
        <p:sp>
          <p:nvSpPr>
            <p:cNvPr id="79877" name="Rectangle 5"/>
            <p:cNvSpPr>
              <a:spLocks noChangeArrowheads="1"/>
            </p:cNvSpPr>
            <p:nvPr/>
          </p:nvSpPr>
          <p:spPr bwMode="auto">
            <a:xfrm>
              <a:off x="888" y="2315"/>
              <a:ext cx="827" cy="444"/>
            </a:xfrm>
            <a:prstGeom prst="rect">
              <a:avLst/>
            </a:prstGeom>
            <a:solidFill>
              <a:srgbClr val="EBFFEB"/>
            </a:solidFill>
            <a:ln w="9525">
              <a:solidFill>
                <a:schemeClr val="tx1"/>
              </a:solidFill>
              <a:miter lim="800000"/>
              <a:headEnd/>
              <a:tailEnd/>
            </a:ln>
            <a:effectLst/>
          </p:spPr>
          <p:txBody>
            <a:bodyPr wrap="none" anchor="ctr"/>
            <a:lstStyle/>
            <a:p>
              <a:pPr algn="ctr"/>
              <a:r>
                <a:rPr lang="en-GB" sz="1600">
                  <a:latin typeface="Arial" charset="0"/>
                </a:rPr>
                <a:t>Extraction</a:t>
              </a:r>
            </a:p>
            <a:p>
              <a:pPr algn="ctr"/>
              <a:r>
                <a:rPr lang="en-GB" sz="1600">
                  <a:latin typeface="Arial" charset="0"/>
                </a:rPr>
                <a:t>via wells</a:t>
              </a:r>
              <a:endParaRPr lang="en-GB" sz="1600"/>
            </a:p>
          </p:txBody>
        </p:sp>
        <p:sp>
          <p:nvSpPr>
            <p:cNvPr id="79878" name="Rectangle 6"/>
            <p:cNvSpPr>
              <a:spLocks noChangeArrowheads="1"/>
            </p:cNvSpPr>
            <p:nvPr/>
          </p:nvSpPr>
          <p:spPr bwMode="auto">
            <a:xfrm>
              <a:off x="2005" y="2315"/>
              <a:ext cx="736" cy="444"/>
            </a:xfrm>
            <a:prstGeom prst="rect">
              <a:avLst/>
            </a:prstGeom>
            <a:solidFill>
              <a:srgbClr val="EBFFEB"/>
            </a:solidFill>
            <a:ln w="9525">
              <a:solidFill>
                <a:schemeClr val="tx1"/>
              </a:solidFill>
              <a:miter lim="800000"/>
              <a:headEnd/>
              <a:tailEnd/>
            </a:ln>
            <a:effectLst/>
          </p:spPr>
          <p:txBody>
            <a:bodyPr wrap="none" anchor="ctr"/>
            <a:lstStyle/>
            <a:p>
              <a:pPr algn="ctr"/>
              <a:r>
                <a:rPr lang="en-GB" sz="1600">
                  <a:latin typeface="Arial" charset="0"/>
                </a:rPr>
                <a:t>Under-floor</a:t>
              </a:r>
            </a:p>
            <a:p>
              <a:pPr algn="ctr"/>
              <a:r>
                <a:rPr lang="en-GB" sz="1600">
                  <a:latin typeface="Arial" charset="0"/>
                </a:rPr>
                <a:t>ventilation</a:t>
              </a:r>
              <a:endParaRPr lang="en-GB" sz="1600"/>
            </a:p>
          </p:txBody>
        </p:sp>
        <p:cxnSp>
          <p:nvCxnSpPr>
            <p:cNvPr id="79879" name="AutoShape 7"/>
            <p:cNvCxnSpPr>
              <a:cxnSpLocks noChangeShapeType="1"/>
            </p:cNvCxnSpPr>
            <p:nvPr/>
          </p:nvCxnSpPr>
          <p:spPr bwMode="auto">
            <a:xfrm rot="5400000" flipV="1">
              <a:off x="1987" y="1803"/>
              <a:ext cx="1" cy="1026"/>
            </a:xfrm>
            <a:prstGeom prst="bentConnector3">
              <a:avLst>
                <a:gd name="adj1" fmla="val -14400000"/>
              </a:avLst>
            </a:prstGeom>
            <a:noFill/>
            <a:ln w="9525">
              <a:solidFill>
                <a:schemeClr val="tx1"/>
              </a:solidFill>
              <a:miter lim="800000"/>
              <a:headEnd/>
              <a:tailEnd/>
            </a:ln>
            <a:effectLst/>
          </p:spPr>
        </p:cxnSp>
        <p:sp>
          <p:nvSpPr>
            <p:cNvPr id="79880" name="Line 8"/>
            <p:cNvSpPr>
              <a:spLocks noChangeShapeType="1"/>
            </p:cNvSpPr>
            <p:nvPr/>
          </p:nvSpPr>
          <p:spPr bwMode="auto">
            <a:xfrm flipV="1">
              <a:off x="1991" y="1835"/>
              <a:ext cx="0" cy="336"/>
            </a:xfrm>
            <a:prstGeom prst="line">
              <a:avLst/>
            </a:prstGeom>
            <a:noFill/>
            <a:ln w="9525">
              <a:solidFill>
                <a:schemeClr val="tx1"/>
              </a:solidFill>
              <a:round/>
              <a:headEnd/>
              <a:tailEnd/>
            </a:ln>
            <a:effectLst/>
          </p:spPr>
          <p:txBody>
            <a:bodyPr wrap="none" anchor="ctr"/>
            <a:lstStyle/>
            <a:p>
              <a:endParaRPr lang="en-US"/>
            </a:p>
          </p:txBody>
        </p:sp>
        <p:sp>
          <p:nvSpPr>
            <p:cNvPr id="79881" name="Rectangle 9"/>
            <p:cNvSpPr>
              <a:spLocks noChangeArrowheads="1"/>
            </p:cNvSpPr>
            <p:nvPr/>
          </p:nvSpPr>
          <p:spPr bwMode="auto">
            <a:xfrm>
              <a:off x="3095" y="1455"/>
              <a:ext cx="1632" cy="320"/>
            </a:xfrm>
            <a:prstGeom prst="rect">
              <a:avLst/>
            </a:prstGeom>
            <a:solidFill>
              <a:srgbClr val="FFE6CD"/>
            </a:solidFill>
            <a:ln w="9525">
              <a:miter lim="800000"/>
              <a:headEnd/>
              <a:tailEnd/>
            </a:ln>
            <a:effectLst/>
            <a:scene3d>
              <a:camera prst="legacyObliqueBottomLeft"/>
              <a:lightRig rig="legacyFlat3" dir="t"/>
            </a:scene3d>
            <a:sp3d extrusionH="227000" prstMaterial="legacyMatte">
              <a:bevelT w="13500" h="13500" prst="angle"/>
              <a:bevelB w="13500" h="13500" prst="angle"/>
              <a:extrusionClr>
                <a:srgbClr val="FFE6CD"/>
              </a:extrusionClr>
            </a:sp3d>
          </p:spPr>
          <p:txBody>
            <a:bodyPr wrap="none" anchor="ctr">
              <a:flatTx/>
            </a:bodyPr>
            <a:lstStyle/>
            <a:p>
              <a:pPr algn="ctr"/>
              <a:r>
                <a:rPr lang="en-GB" sz="1800" b="1">
                  <a:latin typeface="Arial" charset="0"/>
                </a:rPr>
                <a:t>Passive</a:t>
              </a:r>
              <a:endParaRPr lang="en-GB" sz="1800"/>
            </a:p>
          </p:txBody>
        </p:sp>
        <p:sp>
          <p:nvSpPr>
            <p:cNvPr id="79882" name="Rectangle 10"/>
            <p:cNvSpPr>
              <a:spLocks noChangeArrowheads="1"/>
            </p:cNvSpPr>
            <p:nvPr/>
          </p:nvSpPr>
          <p:spPr bwMode="auto">
            <a:xfrm>
              <a:off x="3149" y="2303"/>
              <a:ext cx="645" cy="471"/>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Barriers</a:t>
              </a:r>
              <a:endParaRPr lang="en-GB" sz="1600"/>
            </a:p>
          </p:txBody>
        </p:sp>
        <p:cxnSp>
          <p:nvCxnSpPr>
            <p:cNvPr id="79883" name="AutoShape 11"/>
            <p:cNvCxnSpPr>
              <a:cxnSpLocks noChangeShapeType="1"/>
            </p:cNvCxnSpPr>
            <p:nvPr/>
          </p:nvCxnSpPr>
          <p:spPr bwMode="auto">
            <a:xfrm rot="5400000" flipV="1">
              <a:off x="3901" y="1791"/>
              <a:ext cx="1" cy="1026"/>
            </a:xfrm>
            <a:prstGeom prst="bentConnector3">
              <a:avLst>
                <a:gd name="adj1" fmla="val -14400000"/>
              </a:avLst>
            </a:prstGeom>
            <a:noFill/>
            <a:ln w="9525">
              <a:solidFill>
                <a:schemeClr val="tx1"/>
              </a:solidFill>
              <a:miter lim="800000"/>
              <a:headEnd/>
              <a:tailEnd/>
            </a:ln>
            <a:effectLst/>
          </p:spPr>
        </p:cxnSp>
        <p:sp>
          <p:nvSpPr>
            <p:cNvPr id="79884" name="Line 12"/>
            <p:cNvSpPr>
              <a:spLocks noChangeShapeType="1"/>
            </p:cNvSpPr>
            <p:nvPr/>
          </p:nvSpPr>
          <p:spPr bwMode="auto">
            <a:xfrm flipV="1">
              <a:off x="3905" y="1823"/>
              <a:ext cx="0" cy="336"/>
            </a:xfrm>
            <a:prstGeom prst="line">
              <a:avLst/>
            </a:prstGeom>
            <a:noFill/>
            <a:ln w="9525">
              <a:solidFill>
                <a:schemeClr val="tx1"/>
              </a:solidFill>
              <a:round/>
              <a:headEnd/>
              <a:tailEnd/>
            </a:ln>
            <a:effectLst/>
          </p:spPr>
          <p:txBody>
            <a:bodyPr wrap="none" anchor="ctr"/>
            <a:lstStyle/>
            <a:p>
              <a:endParaRPr lang="en-US"/>
            </a:p>
          </p:txBody>
        </p:sp>
        <p:sp>
          <p:nvSpPr>
            <p:cNvPr id="79885" name="Rectangle 13"/>
            <p:cNvSpPr>
              <a:spLocks noChangeArrowheads="1"/>
            </p:cNvSpPr>
            <p:nvPr/>
          </p:nvSpPr>
          <p:spPr bwMode="auto">
            <a:xfrm>
              <a:off x="4175" y="2303"/>
              <a:ext cx="709" cy="471"/>
            </a:xfrm>
            <a:prstGeom prst="rect">
              <a:avLst/>
            </a:prstGeom>
            <a:solidFill>
              <a:srgbClr val="FFE6CD"/>
            </a:solidFill>
            <a:ln w="9525">
              <a:solidFill>
                <a:schemeClr val="tx1"/>
              </a:solidFill>
              <a:miter lim="800000"/>
              <a:headEnd/>
              <a:tailEnd/>
            </a:ln>
            <a:effectLst/>
          </p:spPr>
          <p:txBody>
            <a:bodyPr wrap="none" anchor="ctr"/>
            <a:lstStyle/>
            <a:p>
              <a:pPr algn="ctr"/>
              <a:r>
                <a:rPr lang="en-GB" sz="1600">
                  <a:latin typeface="Arial" charset="0"/>
                </a:rPr>
                <a:t>Venting</a:t>
              </a:r>
            </a:p>
            <a:p>
              <a:pPr algn="ctr"/>
              <a:r>
                <a:rPr lang="en-GB" sz="1600">
                  <a:latin typeface="Arial" charset="0"/>
                </a:rPr>
                <a:t>zones</a:t>
              </a:r>
              <a:endParaRPr lang="en-GB" sz="1600"/>
            </a:p>
          </p:txBody>
        </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a:xfrm>
            <a:off x="714348" y="214290"/>
            <a:ext cx="7772400" cy="1574800"/>
          </a:xfrm>
        </p:spPr>
        <p:txBody>
          <a:bodyPr/>
          <a:lstStyle/>
          <a:p>
            <a:pPr>
              <a:spcAft>
                <a:spcPct val="100000"/>
              </a:spcAft>
            </a:pPr>
            <a:r>
              <a:rPr lang="en-GB" sz="4000" dirty="0"/>
              <a:t>Developing a strategy</a:t>
            </a:r>
            <a:br>
              <a:rPr lang="en-GB" sz="4000" dirty="0"/>
            </a:br>
            <a:r>
              <a:rPr lang="en-GB" sz="1400" dirty="0"/>
              <a:t/>
            </a:r>
            <a:br>
              <a:rPr lang="en-GB" sz="1400" dirty="0"/>
            </a:br>
            <a:r>
              <a:rPr lang="en-GB" sz="1400" dirty="0"/>
              <a:t/>
            </a:r>
            <a:br>
              <a:rPr lang="en-GB" sz="1400" dirty="0"/>
            </a:br>
            <a:r>
              <a:rPr lang="en-GB" sz="2800" dirty="0"/>
              <a:t>Factors to take into account include:</a:t>
            </a:r>
          </a:p>
        </p:txBody>
      </p:sp>
      <p:sp>
        <p:nvSpPr>
          <p:cNvPr id="17411" name="Rectangle 1027"/>
          <p:cNvSpPr>
            <a:spLocks noGrp="1" noChangeArrowheads="1"/>
          </p:cNvSpPr>
          <p:nvPr>
            <p:ph type="body" idx="1"/>
          </p:nvPr>
        </p:nvSpPr>
        <p:spPr>
          <a:xfrm>
            <a:off x="285720" y="1857364"/>
            <a:ext cx="4105275" cy="4503738"/>
          </a:xfrm>
        </p:spPr>
        <p:txBody>
          <a:bodyPr>
            <a:noAutofit/>
          </a:bodyPr>
          <a:lstStyle/>
          <a:p>
            <a:pPr>
              <a:lnSpc>
                <a:spcPct val="120000"/>
              </a:lnSpc>
              <a:buFont typeface="Courier New" pitchFamily="49" charset="0"/>
              <a:buChar char="o"/>
            </a:pPr>
            <a:r>
              <a:rPr lang="en-GB" sz="2400" dirty="0"/>
              <a:t>applicability</a:t>
            </a:r>
          </a:p>
          <a:p>
            <a:pPr>
              <a:lnSpc>
                <a:spcPct val="120000"/>
              </a:lnSpc>
              <a:buFont typeface="Courier New" pitchFamily="49" charset="0"/>
              <a:buChar char="o"/>
            </a:pPr>
            <a:r>
              <a:rPr lang="en-GB" sz="2400" dirty="0"/>
              <a:t>effectiveness</a:t>
            </a:r>
          </a:p>
          <a:p>
            <a:pPr>
              <a:lnSpc>
                <a:spcPct val="120000"/>
              </a:lnSpc>
              <a:buFont typeface="Courier New" pitchFamily="49" charset="0"/>
              <a:buChar char="o"/>
            </a:pPr>
            <a:r>
              <a:rPr lang="en-GB" sz="2400" dirty="0"/>
              <a:t>limitations</a:t>
            </a:r>
          </a:p>
          <a:p>
            <a:pPr>
              <a:lnSpc>
                <a:spcPct val="120000"/>
              </a:lnSpc>
              <a:buFont typeface="Courier New" pitchFamily="49" charset="0"/>
              <a:buChar char="o"/>
            </a:pPr>
            <a:r>
              <a:rPr lang="en-GB" sz="2400" dirty="0"/>
              <a:t>cost</a:t>
            </a:r>
          </a:p>
          <a:p>
            <a:pPr>
              <a:lnSpc>
                <a:spcPct val="120000"/>
              </a:lnSpc>
              <a:buFont typeface="Courier New" pitchFamily="49" charset="0"/>
              <a:buChar char="o"/>
            </a:pPr>
            <a:r>
              <a:rPr lang="en-GB" sz="2400" dirty="0"/>
              <a:t>development status</a:t>
            </a:r>
          </a:p>
          <a:p>
            <a:pPr>
              <a:lnSpc>
                <a:spcPct val="120000"/>
              </a:lnSpc>
              <a:buFont typeface="Courier New" pitchFamily="49" charset="0"/>
              <a:buChar char="o"/>
            </a:pPr>
            <a:r>
              <a:rPr lang="en-GB" sz="2400" dirty="0"/>
              <a:t>availability</a:t>
            </a:r>
          </a:p>
          <a:p>
            <a:pPr>
              <a:lnSpc>
                <a:spcPct val="120000"/>
              </a:lnSpc>
              <a:buFont typeface="Courier New" pitchFamily="49" charset="0"/>
              <a:buChar char="o"/>
            </a:pPr>
            <a:r>
              <a:rPr lang="en-GB" sz="2400" dirty="0"/>
              <a:t>operational requirements</a:t>
            </a:r>
          </a:p>
          <a:p>
            <a:pPr>
              <a:lnSpc>
                <a:spcPct val="120000"/>
              </a:lnSpc>
              <a:buFont typeface="Courier New" pitchFamily="49" charset="0"/>
              <a:buChar char="o"/>
            </a:pPr>
            <a:r>
              <a:rPr lang="en-GB" sz="2400" dirty="0"/>
              <a:t>regulatory requirements</a:t>
            </a:r>
          </a:p>
          <a:p>
            <a:pPr>
              <a:lnSpc>
                <a:spcPct val="120000"/>
              </a:lnSpc>
              <a:buFont typeface="Courier New" pitchFamily="49" charset="0"/>
              <a:buChar char="o"/>
            </a:pPr>
            <a:r>
              <a:rPr lang="en-GB" sz="2400" dirty="0"/>
              <a:t>local concerns</a:t>
            </a:r>
          </a:p>
        </p:txBody>
      </p:sp>
      <p:sp>
        <p:nvSpPr>
          <p:cNvPr id="17412" name="Rectangle 1028"/>
          <p:cNvSpPr>
            <a:spLocks noChangeArrowheads="1"/>
          </p:cNvSpPr>
          <p:nvPr/>
        </p:nvSpPr>
        <p:spPr bwMode="auto">
          <a:xfrm>
            <a:off x="3857620" y="1857364"/>
            <a:ext cx="5057775" cy="4114800"/>
          </a:xfrm>
          <a:prstGeom prst="rect">
            <a:avLst/>
          </a:prstGeom>
          <a:noFill/>
          <a:ln w="9525">
            <a:noFill/>
            <a:miter lim="800000"/>
            <a:headEnd/>
            <a:tailEnd/>
          </a:ln>
          <a:effectLst/>
        </p:spPr>
        <p:txBody>
          <a:bodyPr/>
          <a:lstStyle/>
          <a:p>
            <a:pPr marL="342900" indent="-342900">
              <a:lnSpc>
                <a:spcPct val="120000"/>
              </a:lnSpc>
              <a:spcBef>
                <a:spcPct val="20000"/>
              </a:spcBef>
              <a:buFont typeface="Courier New" pitchFamily="49" charset="0"/>
              <a:buChar char="o"/>
            </a:pPr>
            <a:r>
              <a:rPr lang="en-GB" dirty="0">
                <a:latin typeface="+mj-lt"/>
              </a:rPr>
              <a:t>information requirements</a:t>
            </a:r>
          </a:p>
          <a:p>
            <a:pPr marL="342900" indent="-342900">
              <a:lnSpc>
                <a:spcPct val="120000"/>
              </a:lnSpc>
              <a:spcBef>
                <a:spcPct val="20000"/>
              </a:spcBef>
              <a:buFont typeface="Courier New" pitchFamily="49" charset="0"/>
              <a:buChar char="o"/>
            </a:pPr>
            <a:r>
              <a:rPr lang="en-GB" dirty="0">
                <a:latin typeface="+mj-lt"/>
              </a:rPr>
              <a:t>planning and management needs</a:t>
            </a:r>
          </a:p>
          <a:p>
            <a:pPr marL="342900" indent="-342900">
              <a:lnSpc>
                <a:spcPct val="120000"/>
              </a:lnSpc>
              <a:spcBef>
                <a:spcPct val="20000"/>
              </a:spcBef>
              <a:buFont typeface="Courier New" pitchFamily="49" charset="0"/>
              <a:buChar char="o"/>
            </a:pPr>
            <a:r>
              <a:rPr lang="en-GB" dirty="0">
                <a:latin typeface="+mj-lt"/>
              </a:rPr>
              <a:t>monitoring needs</a:t>
            </a:r>
          </a:p>
          <a:p>
            <a:pPr marL="342900" indent="-342900">
              <a:lnSpc>
                <a:spcPct val="120000"/>
              </a:lnSpc>
              <a:spcBef>
                <a:spcPct val="20000"/>
              </a:spcBef>
              <a:buFont typeface="Courier New" pitchFamily="49" charset="0"/>
              <a:buChar char="o"/>
            </a:pPr>
            <a:r>
              <a:rPr lang="en-GB" dirty="0">
                <a:latin typeface="+mj-lt"/>
              </a:rPr>
              <a:t>health and safety aspects</a:t>
            </a:r>
          </a:p>
          <a:p>
            <a:pPr marL="342900" indent="-342900">
              <a:lnSpc>
                <a:spcPct val="120000"/>
              </a:lnSpc>
              <a:spcBef>
                <a:spcPct val="20000"/>
              </a:spcBef>
              <a:buFont typeface="Courier New" pitchFamily="49" charset="0"/>
              <a:buChar char="o"/>
            </a:pPr>
            <a:r>
              <a:rPr lang="en-GB" dirty="0">
                <a:latin typeface="+mj-lt"/>
              </a:rPr>
              <a:t>potential environmental impacts</a:t>
            </a:r>
          </a:p>
          <a:p>
            <a:pPr marL="342900" indent="-342900">
              <a:lnSpc>
                <a:spcPct val="120000"/>
              </a:lnSpc>
              <a:spcBef>
                <a:spcPct val="20000"/>
              </a:spcBef>
              <a:buFont typeface="Courier New" pitchFamily="49" charset="0"/>
              <a:buChar char="o"/>
            </a:pPr>
            <a:r>
              <a:rPr lang="en-GB" dirty="0">
                <a:latin typeface="+mj-lt"/>
              </a:rPr>
              <a:t>development of method statements</a:t>
            </a:r>
          </a:p>
          <a:p>
            <a:pPr marL="342900" indent="-342900">
              <a:lnSpc>
                <a:spcPct val="120000"/>
              </a:lnSpc>
              <a:spcBef>
                <a:spcPct val="20000"/>
              </a:spcBef>
              <a:buFont typeface="Courier New" pitchFamily="49" charset="0"/>
              <a:buChar char="o"/>
            </a:pPr>
            <a:r>
              <a:rPr lang="en-GB" dirty="0">
                <a:latin typeface="+mj-lt"/>
              </a:rPr>
              <a:t>validation requirements</a:t>
            </a:r>
          </a:p>
          <a:p>
            <a:pPr marL="342900" indent="-342900">
              <a:lnSpc>
                <a:spcPct val="120000"/>
              </a:lnSpc>
              <a:spcBef>
                <a:spcPct val="20000"/>
              </a:spcBef>
              <a:buFont typeface="Courier New" pitchFamily="49" charset="0"/>
              <a:buChar char="o"/>
            </a:pPr>
            <a:r>
              <a:rPr lang="en-GB" dirty="0">
                <a:latin typeface="+mj-lt"/>
              </a:rPr>
              <a:t>post-treatment management needs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512763" y="180975"/>
            <a:ext cx="8164512" cy="1143000"/>
          </a:xfrm>
        </p:spPr>
        <p:txBody>
          <a:bodyPr/>
          <a:lstStyle/>
          <a:p>
            <a:r>
              <a:rPr lang="en-GB" sz="3900"/>
              <a:t>Assumptions for indicative costing</a:t>
            </a:r>
          </a:p>
        </p:txBody>
      </p:sp>
      <p:graphicFrame>
        <p:nvGraphicFramePr>
          <p:cNvPr id="145848" name="Group 440"/>
          <p:cNvGraphicFramePr>
            <a:graphicFrameLocks noGrp="1"/>
          </p:cNvGraphicFramePr>
          <p:nvPr>
            <p:ph type="tbl" idx="1"/>
          </p:nvPr>
        </p:nvGraphicFramePr>
        <p:xfrm>
          <a:off x="500034" y="1408113"/>
          <a:ext cx="8286807" cy="5097466"/>
        </p:xfrm>
        <a:graphic>
          <a:graphicData uri="http://schemas.openxmlformats.org/drawingml/2006/table">
            <a:tbl>
              <a:tblPr/>
              <a:tblGrid>
                <a:gridCol w="3830332"/>
                <a:gridCol w="223483"/>
                <a:gridCol w="254967"/>
                <a:gridCol w="3978025"/>
              </a:tblGrid>
              <a:tr h="608013">
                <a:tc gridSpan="2">
                  <a:txBody>
                    <a:bodyPr/>
                    <a:lstStyle/>
                    <a:p>
                      <a:pPr marL="0" marR="0" lvl="0" indent="0" algn="l" defTabSz="914400" rtl="0" eaLnBrk="0" fontAlgn="base" latinLnBrk="0" hangingPunct="0">
                        <a:lnSpc>
                          <a:spcPct val="120000"/>
                        </a:lnSpc>
                        <a:spcBef>
                          <a:spcPct val="100000"/>
                        </a:spcBef>
                        <a:spcAft>
                          <a:spcPct val="0"/>
                        </a:spcAft>
                        <a:buClrTx/>
                        <a:buSzTx/>
                        <a:buFontTx/>
                        <a:buNone/>
                        <a:tabLst/>
                      </a:pPr>
                      <a:r>
                        <a:rPr kumimoji="0" lang="en-GB" sz="2400" b="0" i="0" u="none" strike="noStrike" cap="none" normalizeH="0" baseline="0" dirty="0" smtClean="0">
                          <a:ln>
                            <a:noFill/>
                          </a:ln>
                          <a:solidFill>
                            <a:schemeClr val="tx1"/>
                          </a:solidFill>
                          <a:effectLst/>
                          <a:latin typeface="Arial" charset="0"/>
                        </a:rPr>
                        <a:t>Assumption</a:t>
                      </a:r>
                    </a:p>
                  </a:txBody>
                  <a:tcPr horzOverflow="overflow">
                    <a:lnL cap="flat">
                      <a:noFill/>
                    </a:lnL>
                    <a:lnR>
                      <a:noFill/>
                    </a:lnR>
                    <a:lnT cap="fla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20000"/>
                        </a:lnSpc>
                        <a:spcBef>
                          <a:spcPct val="100000"/>
                        </a:spcBef>
                        <a:spcAft>
                          <a:spcPct val="0"/>
                        </a:spcAft>
                        <a:buClrTx/>
                        <a:buSzTx/>
                        <a:buFontTx/>
                        <a:buNone/>
                        <a:tabLst/>
                      </a:pPr>
                      <a:endParaRPr kumimoji="0" lang="en-US" sz="1600" b="1" i="0" u="none" strike="noStrike" cap="none" normalizeH="0" baseline="0" smtClean="0">
                        <a:ln>
                          <a:noFill/>
                        </a:ln>
                        <a:solidFill>
                          <a:schemeClr val="tx1"/>
                        </a:solidFill>
                        <a:effectLst/>
                        <a:latin typeface="Arial" charset="0"/>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20000"/>
                        </a:lnSpc>
                        <a:spcBef>
                          <a:spcPct val="100000"/>
                        </a:spcBef>
                        <a:spcAft>
                          <a:spcPct val="0"/>
                        </a:spcAft>
                        <a:buClrTx/>
                        <a:buSzTx/>
                        <a:buFontTx/>
                        <a:buNone/>
                        <a:tabLst/>
                      </a:pPr>
                      <a:r>
                        <a:rPr kumimoji="0" lang="en-GB" sz="2400" b="0" i="0" u="none" strike="noStrike" cap="none" normalizeH="0" baseline="0" smtClean="0">
                          <a:ln>
                            <a:noFill/>
                          </a:ln>
                          <a:solidFill>
                            <a:schemeClr val="tx1"/>
                          </a:solidFill>
                          <a:effectLst/>
                          <a:latin typeface="Arial" charset="0"/>
                        </a:rPr>
                        <a:t>Sources of information</a:t>
                      </a:r>
                    </a:p>
                  </a:txBody>
                  <a:tcPr horzOverflow="overflow">
                    <a:lnL>
                      <a:noFill/>
                    </a:lnL>
                    <a:lnR cap="flat">
                      <a:noFill/>
                    </a:lnR>
                    <a:lnT cap="flat">
                      <a:noFill/>
                    </a:lnT>
                    <a:lnB>
                      <a:noFill/>
                    </a:lnB>
                    <a:lnTlToBr>
                      <a:noFill/>
                    </a:lnTlToBr>
                    <a:lnBlToTr>
                      <a:noFill/>
                    </a:lnBlToTr>
                    <a:noFill/>
                  </a:tcPr>
                </a:tc>
              </a:tr>
              <a:tr h="6683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Maximum and minimum volume </a:t>
                      </a:r>
                      <a:br>
                        <a:rPr kumimoji="0" lang="en-GB" sz="1800" b="0" i="0" u="none" strike="noStrike" cap="none" normalizeH="0" baseline="0" dirty="0" smtClean="0">
                          <a:ln>
                            <a:noFill/>
                          </a:ln>
                          <a:solidFill>
                            <a:schemeClr val="tx1"/>
                          </a:solidFill>
                          <a:effectLst/>
                          <a:latin typeface="+mj-lt"/>
                        </a:rPr>
                      </a:br>
                      <a:r>
                        <a:rPr kumimoji="0" lang="en-GB" sz="1800" b="0" i="0" u="none" strike="noStrike" cap="none" normalizeH="0" baseline="0" dirty="0" smtClean="0">
                          <a:ln>
                            <a:noFill/>
                          </a:ln>
                          <a:solidFill>
                            <a:schemeClr val="tx1"/>
                          </a:solidFill>
                          <a:effectLst/>
                          <a:latin typeface="+mj-lt"/>
                        </a:rPr>
                        <a:t>of material</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Site investigation data</a:t>
                      </a:r>
                    </a:p>
                  </a:txBody>
                  <a:tcPr horzOverflow="overflow">
                    <a:lnL>
                      <a:noFill/>
                    </a:lnL>
                    <a:lnR cap="flat">
                      <a:noFill/>
                    </a:lnR>
                    <a:lnT>
                      <a:noFill/>
                    </a:lnT>
                    <a:lnB>
                      <a:noFill/>
                    </a:lnB>
                    <a:lnTlToBr>
                      <a:noFill/>
                    </a:lnTlToBr>
                    <a:lnBlToTr>
                      <a:noFill/>
                    </a:lnBlToTr>
                    <a:noFill/>
                  </a:tcPr>
                </a:tc>
              </a:tr>
              <a:tr h="6683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Sensitivity of costs to changes in volumes of material</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Discussions with contractors</a:t>
                      </a:r>
                    </a:p>
                  </a:txBody>
                  <a:tcPr horzOverflow="overflow">
                    <a:lnL>
                      <a:noFill/>
                    </a:lnL>
                    <a:lnR cap="flat">
                      <a:noFill/>
                    </a:lnR>
                    <a:lnT>
                      <a:noFill/>
                    </a:lnT>
                    <a:lnB>
                      <a:noFill/>
                    </a:lnB>
                    <a:lnTlToBr>
                      <a:noFill/>
                    </a:lnTlToBr>
                    <a:lnBlToTr>
                      <a:noFill/>
                    </a:lnBlToTr>
                    <a:noFill/>
                  </a:tcPr>
                </a:tc>
              </a:tr>
              <a:tr h="6683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Suitability of remedial option to </a:t>
                      </a:r>
                      <a:br>
                        <a:rPr kumimoji="0" lang="en-GB" sz="1800" b="0" i="0" u="none" strike="noStrike" cap="none" normalizeH="0" baseline="0" dirty="0" smtClean="0">
                          <a:ln>
                            <a:noFill/>
                          </a:ln>
                          <a:solidFill>
                            <a:schemeClr val="tx1"/>
                          </a:solidFill>
                          <a:effectLst/>
                          <a:latin typeface="+mj-lt"/>
                        </a:rPr>
                      </a:br>
                      <a:r>
                        <a:rPr kumimoji="0" lang="en-GB" sz="1800" b="0" i="0" u="none" strike="noStrike" cap="none" normalizeH="0" baseline="0" dirty="0" smtClean="0">
                          <a:ln>
                            <a:noFill/>
                          </a:ln>
                          <a:solidFill>
                            <a:schemeClr val="tx1"/>
                          </a:solidFill>
                          <a:effectLst/>
                          <a:latin typeface="+mj-lt"/>
                        </a:rPr>
                        <a:t>physical and chemical properties</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Published information</a:t>
                      </a:r>
                    </a:p>
                  </a:txBody>
                  <a:tcPr horzOverflow="overflow">
                    <a:lnL>
                      <a:noFill/>
                    </a:lnL>
                    <a:lnR cap="flat">
                      <a:noFill/>
                    </a:lnR>
                    <a:lnT>
                      <a:noFill/>
                    </a:lnT>
                    <a:lnB>
                      <a:noFill/>
                    </a:lnB>
                    <a:lnTlToBr>
                      <a:noFill/>
                    </a:lnTlToBr>
                    <a:lnBlToTr>
                      <a:noFill/>
                    </a:lnBlToTr>
                    <a:noFill/>
                  </a:tcPr>
                </a:tc>
              </a:tr>
              <a:tr h="5730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Off-site disposal costs</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Waste disposal operators</a:t>
                      </a:r>
                    </a:p>
                  </a:txBody>
                  <a:tcPr horzOverflow="overflow">
                    <a:lnL>
                      <a:noFill/>
                    </a:lnL>
                    <a:lnR cap="flat">
                      <a:noFill/>
                    </a:lnR>
                    <a:lnT>
                      <a:noFill/>
                    </a:lnT>
                    <a:lnB>
                      <a:noFill/>
                    </a:lnB>
                    <a:lnTlToBr>
                      <a:noFill/>
                    </a:lnTlToBr>
                    <a:lnBlToTr>
                      <a:noFill/>
                    </a:lnBlToTr>
                    <a:noFill/>
                  </a:tcPr>
                </a:tc>
              </a:tr>
              <a:tr h="57467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Treatment costs</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Discussions with contractors</a:t>
                      </a:r>
                    </a:p>
                  </a:txBody>
                  <a:tcPr horzOverflow="overflow">
                    <a:lnL>
                      <a:noFill/>
                    </a:lnL>
                    <a:lnR cap="flat">
                      <a:noFill/>
                    </a:lnR>
                    <a:lnT>
                      <a:noFill/>
                    </a:lnT>
                    <a:lnB>
                      <a:noFill/>
                    </a:lnB>
                    <a:lnTlToBr>
                      <a:noFill/>
                    </a:lnTlToBr>
                    <a:lnBlToTr>
                      <a:noFill/>
                    </a:lnBlToTr>
                    <a:noFill/>
                  </a:tcPr>
                </a:tc>
              </a:tr>
              <a:tr h="6683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Services and infrastructure</a:t>
                      </a:r>
                    </a:p>
                  </a:txBody>
                  <a:tcPr horzOverflow="overflow">
                    <a:lnL cap="flat">
                      <a:noFill/>
                    </a:lnL>
                    <a:lnR>
                      <a:noFill/>
                    </a:lnR>
                    <a:lnT>
                      <a:noFill/>
                    </a:lnT>
                    <a:lnB>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mj-lt"/>
                        </a:rPr>
                        <a:t>→</a:t>
                      </a:r>
                    </a:p>
                  </a:txBody>
                  <a:tcPr horzOverflow="overflow">
                    <a:lnL>
                      <a:noFill/>
                    </a:lnL>
                    <a:lnR>
                      <a:noFill/>
                    </a:lnR>
                    <a:lnT>
                      <a:noFill/>
                    </a:lnT>
                    <a:lnB>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smtClean="0">
                          <a:ln>
                            <a:noFill/>
                          </a:ln>
                          <a:solidFill>
                            <a:schemeClr val="tx1"/>
                          </a:solidFill>
                          <a:effectLst/>
                          <a:latin typeface="+mj-lt"/>
                        </a:rPr>
                        <a:t>Discussions with contractors </a:t>
                      </a:r>
                      <a:br>
                        <a:rPr kumimoji="0" lang="en-GB" sz="1800" b="0" i="0" u="none" strike="noStrike" cap="none" normalizeH="0" baseline="0" smtClean="0">
                          <a:ln>
                            <a:noFill/>
                          </a:ln>
                          <a:solidFill>
                            <a:schemeClr val="tx1"/>
                          </a:solidFill>
                          <a:effectLst/>
                          <a:latin typeface="+mj-lt"/>
                        </a:rPr>
                      </a:br>
                      <a:r>
                        <a:rPr kumimoji="0" lang="en-GB" sz="1800" b="0" i="0" u="none" strike="noStrike" cap="none" normalizeH="0" baseline="0" smtClean="0">
                          <a:ln>
                            <a:noFill/>
                          </a:ln>
                          <a:solidFill>
                            <a:schemeClr val="tx1"/>
                          </a:solidFill>
                          <a:effectLst/>
                          <a:latin typeface="+mj-lt"/>
                        </a:rPr>
                        <a:t>and service authorities</a:t>
                      </a:r>
                    </a:p>
                  </a:txBody>
                  <a:tcPr horzOverflow="overflow">
                    <a:lnL>
                      <a:noFill/>
                    </a:lnL>
                    <a:lnR cap="flat">
                      <a:noFill/>
                    </a:lnR>
                    <a:lnT>
                      <a:noFill/>
                    </a:lnT>
                    <a:lnB>
                      <a:noFill/>
                    </a:lnB>
                    <a:lnTlToBr>
                      <a:noFill/>
                    </a:lnTlToBr>
                    <a:lnBlToTr>
                      <a:noFill/>
                    </a:lnBlToTr>
                    <a:noFill/>
                  </a:tcPr>
                </a:tc>
              </a:tr>
              <a:tr h="66833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Long-term monitoring requirements</a:t>
                      </a:r>
                    </a:p>
                  </a:txBody>
                  <a:tcPr horzOverflow="overflow">
                    <a:lnL cap="flat">
                      <a:noFill/>
                    </a:lnL>
                    <a:lnR>
                      <a:noFill/>
                    </a:lnR>
                    <a:lnT>
                      <a:noFill/>
                    </a:lnT>
                    <a:lnB cap="flat">
                      <a:noFill/>
                    </a:lnB>
                    <a:lnTlToBr>
                      <a:noFill/>
                    </a:lnTlToBr>
                    <a:lnBlToTr>
                      <a:noFill/>
                    </a:lnBlToTr>
                    <a:noFill/>
                  </a:tcPr>
                </a:tc>
                <a:tc grid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mj-lt"/>
                        </a:rPr>
                        <a:t>→</a:t>
                      </a:r>
                    </a:p>
                  </a:txBody>
                  <a:tcPr horzOverflow="overflow">
                    <a:lnL>
                      <a:noFill/>
                    </a:lnL>
                    <a:lnR>
                      <a:noFill/>
                    </a:lnR>
                    <a:lnT>
                      <a:noFill/>
                    </a:lnT>
                    <a:lnB cap="flat">
                      <a:noFill/>
                    </a:lnB>
                    <a:lnTlToBr>
                      <a:noFill/>
                    </a:lnTlToBr>
                    <a:lnBlToTr>
                      <a:noFill/>
                    </a:lnBlToTr>
                    <a:noFill/>
                  </a:tcPr>
                </a:tc>
                <a:tc hMerge="1">
                  <a:txBody>
                    <a:bodyPr/>
                    <a:lstStyle/>
                    <a:p>
                      <a:endParaRPr lang="en-US"/>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mj-lt"/>
                        </a:rPr>
                        <a:t>Discussions with contractors </a:t>
                      </a:r>
                      <a:br>
                        <a:rPr kumimoji="0" lang="en-GB" sz="1800" b="0" i="0" u="none" strike="noStrike" cap="none" normalizeH="0" baseline="0" dirty="0" smtClean="0">
                          <a:ln>
                            <a:noFill/>
                          </a:ln>
                          <a:solidFill>
                            <a:schemeClr val="tx1"/>
                          </a:solidFill>
                          <a:effectLst/>
                          <a:latin typeface="+mj-lt"/>
                        </a:rPr>
                      </a:br>
                      <a:r>
                        <a:rPr kumimoji="0" lang="en-GB" sz="1800" b="0" i="0" u="none" strike="noStrike" cap="none" normalizeH="0" baseline="0" dirty="0" smtClean="0">
                          <a:ln>
                            <a:noFill/>
                          </a:ln>
                          <a:solidFill>
                            <a:schemeClr val="tx1"/>
                          </a:solidFill>
                          <a:effectLst/>
                          <a:latin typeface="+mj-lt"/>
                        </a:rPr>
                        <a:t>or regulators</a:t>
                      </a:r>
                    </a:p>
                  </a:txBody>
                  <a:tcPr horzOverflow="overflow">
                    <a:lnL>
                      <a:noFill/>
                    </a:lnL>
                    <a:lnR cap="flat">
                      <a:noFill/>
                    </a:lnR>
                    <a:lnT>
                      <a:noFill/>
                    </a:lnT>
                    <a:lnB cap="flat">
                      <a:noFill/>
                    </a:lnB>
                    <a:lnTlToBr>
                      <a:noFill/>
                    </a:lnTlToBr>
                    <a:lnBlToTr>
                      <a:noFill/>
                    </a:lnBlToTr>
                    <a:noFill/>
                  </a:tcPr>
                </a:tc>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00098" y="0"/>
            <a:ext cx="8164512" cy="1143000"/>
          </a:xfrm>
        </p:spPr>
        <p:txBody>
          <a:bodyPr/>
          <a:lstStyle/>
          <a:p>
            <a:r>
              <a:rPr lang="en-GB" sz="4000" dirty="0"/>
              <a:t>Final evaluation – key criteria</a:t>
            </a:r>
            <a:r>
              <a:rPr lang="en-GB" dirty="0"/>
              <a:t> </a:t>
            </a:r>
          </a:p>
        </p:txBody>
      </p:sp>
      <p:sp>
        <p:nvSpPr>
          <p:cNvPr id="21507" name="Rectangle 3"/>
          <p:cNvSpPr>
            <a:spLocks noGrp="1" noChangeArrowheads="1"/>
          </p:cNvSpPr>
          <p:nvPr>
            <p:ph type="body" idx="1"/>
          </p:nvPr>
        </p:nvSpPr>
        <p:spPr>
          <a:xfrm>
            <a:off x="214282" y="4143380"/>
            <a:ext cx="6291263" cy="2378080"/>
          </a:xfrm>
        </p:spPr>
        <p:txBody>
          <a:bodyPr>
            <a:normAutofit fontScale="92500" lnSpcReduction="20000"/>
          </a:bodyPr>
          <a:lstStyle/>
          <a:p>
            <a:pPr>
              <a:lnSpc>
                <a:spcPct val="140000"/>
              </a:lnSpc>
              <a:spcBef>
                <a:spcPct val="0"/>
              </a:spcBef>
              <a:buFont typeface="Wingdings" pitchFamily="2" charset="2"/>
              <a:buChar char="§"/>
            </a:pPr>
            <a:r>
              <a:rPr lang="en-GB" sz="2600" dirty="0" smtClean="0"/>
              <a:t>Practicality (including timescale)</a:t>
            </a:r>
          </a:p>
          <a:p>
            <a:pPr>
              <a:lnSpc>
                <a:spcPct val="140000"/>
              </a:lnSpc>
              <a:spcBef>
                <a:spcPct val="0"/>
              </a:spcBef>
              <a:buFont typeface="Wingdings" pitchFamily="2" charset="2"/>
              <a:buChar char="§"/>
            </a:pPr>
            <a:r>
              <a:rPr lang="en-GB" sz="2600" dirty="0" smtClean="0"/>
              <a:t>Cost</a:t>
            </a:r>
          </a:p>
          <a:p>
            <a:pPr>
              <a:lnSpc>
                <a:spcPct val="140000"/>
              </a:lnSpc>
              <a:spcBef>
                <a:spcPct val="0"/>
              </a:spcBef>
              <a:buFont typeface="Wingdings" pitchFamily="2" charset="2"/>
              <a:buChar char="§"/>
            </a:pPr>
            <a:r>
              <a:rPr lang="en-GB" sz="2600" dirty="0" smtClean="0"/>
              <a:t>Social and community impact/</a:t>
            </a:r>
          </a:p>
          <a:p>
            <a:pPr>
              <a:lnSpc>
                <a:spcPct val="140000"/>
              </a:lnSpc>
              <a:spcBef>
                <a:spcPct val="0"/>
              </a:spcBef>
              <a:buNone/>
            </a:pPr>
            <a:r>
              <a:rPr lang="en-GB" sz="2600" dirty="0" smtClean="0"/>
              <a:t>	acceptance </a:t>
            </a:r>
          </a:p>
          <a:p>
            <a:pPr>
              <a:lnSpc>
                <a:spcPct val="140000"/>
              </a:lnSpc>
              <a:spcBef>
                <a:spcPct val="0"/>
              </a:spcBef>
              <a:buFont typeface="Wingdings" pitchFamily="2" charset="2"/>
              <a:buChar char="§"/>
            </a:pPr>
            <a:r>
              <a:rPr lang="en-GB" sz="2600" dirty="0" smtClean="0"/>
              <a:t>Institutional acceptance </a:t>
            </a:r>
          </a:p>
          <a:p>
            <a:pPr algn="ctr">
              <a:lnSpc>
                <a:spcPct val="90000"/>
              </a:lnSpc>
              <a:buFontTx/>
              <a:buNone/>
            </a:pPr>
            <a:endParaRPr lang="en-GB" sz="2400" dirty="0"/>
          </a:p>
        </p:txBody>
      </p:sp>
      <p:sp>
        <p:nvSpPr>
          <p:cNvPr id="6" name="Rectangle 5"/>
          <p:cNvSpPr/>
          <p:nvPr/>
        </p:nvSpPr>
        <p:spPr>
          <a:xfrm>
            <a:off x="2643174" y="928670"/>
            <a:ext cx="7358114" cy="2280881"/>
          </a:xfrm>
          <a:prstGeom prst="rect">
            <a:avLst/>
          </a:prstGeom>
        </p:spPr>
        <p:txBody>
          <a:bodyPr wrap="square">
            <a:spAutoFit/>
          </a:bodyPr>
          <a:lstStyle/>
          <a:p>
            <a:pPr>
              <a:lnSpc>
                <a:spcPct val="140000"/>
              </a:lnSpc>
              <a:buFont typeface="Wingdings" pitchFamily="2" charset="2"/>
              <a:buChar char="§"/>
            </a:pPr>
            <a:r>
              <a:rPr lang="en-GB" sz="2600" dirty="0" smtClean="0">
                <a:latin typeface="+mn-lt"/>
              </a:rPr>
              <a:t>  Protection and compliance</a:t>
            </a:r>
          </a:p>
          <a:p>
            <a:pPr>
              <a:lnSpc>
                <a:spcPct val="140000"/>
              </a:lnSpc>
              <a:buFont typeface="Wingdings" pitchFamily="2" charset="2"/>
              <a:buChar char="§"/>
            </a:pPr>
            <a:r>
              <a:rPr lang="en-GB" sz="2600" dirty="0" smtClean="0">
                <a:latin typeface="+mn-lt"/>
              </a:rPr>
              <a:t>  Long-term performance/permanence </a:t>
            </a:r>
          </a:p>
          <a:p>
            <a:pPr>
              <a:lnSpc>
                <a:spcPct val="140000"/>
              </a:lnSpc>
              <a:buFont typeface="Wingdings" pitchFamily="2" charset="2"/>
              <a:buChar char="§"/>
            </a:pPr>
            <a:r>
              <a:rPr lang="en-GB" sz="2600" dirty="0" smtClean="0">
                <a:latin typeface="+mn-lt"/>
              </a:rPr>
              <a:t>  Technical effectiveness</a:t>
            </a:r>
          </a:p>
          <a:p>
            <a:pPr>
              <a:lnSpc>
                <a:spcPct val="140000"/>
              </a:lnSpc>
              <a:buFont typeface="Wingdings" pitchFamily="2" charset="2"/>
              <a:buChar char="§"/>
            </a:pPr>
            <a:r>
              <a:rPr lang="en-GB" sz="2600" dirty="0" smtClean="0">
                <a:latin typeface="+mn-lt"/>
              </a:rPr>
              <a:t>  Impact on the workforce and environment</a:t>
            </a:r>
            <a:endParaRPr lang="en-GB" sz="2600" dirty="0">
              <a:latin typeface="+mn-lt"/>
            </a:endParaRPr>
          </a:p>
        </p:txBody>
      </p:sp>
      <p:pic>
        <p:nvPicPr>
          <p:cNvPr id="1026" name="Picture 2" descr="C:\Documents and Settings\Mike\My Documents\My Pictures\flytipping 2.jpg"/>
          <p:cNvPicPr>
            <a:picLocks noChangeAspect="1" noChangeArrowheads="1"/>
          </p:cNvPicPr>
          <p:nvPr/>
        </p:nvPicPr>
        <p:blipFill>
          <a:blip r:embed="rId3" cstate="print"/>
          <a:srcRect/>
          <a:stretch>
            <a:fillRect/>
          </a:stretch>
        </p:blipFill>
        <p:spPr bwMode="auto">
          <a:xfrm>
            <a:off x="5214942" y="3929066"/>
            <a:ext cx="3524275" cy="2643206"/>
          </a:xfrm>
          <a:prstGeom prst="rect">
            <a:avLst/>
          </a:prstGeom>
          <a:noFill/>
        </p:spPr>
      </p:pic>
      <p:pic>
        <p:nvPicPr>
          <p:cNvPr id="1027" name="Picture 3" descr="C:\Documents and Settings\Mike\My Documents\My Pictures\carbon waste.jpg"/>
          <p:cNvPicPr>
            <a:picLocks noChangeAspect="1" noChangeArrowheads="1"/>
          </p:cNvPicPr>
          <p:nvPr/>
        </p:nvPicPr>
        <p:blipFill>
          <a:blip r:embed="rId4" cstate="print"/>
          <a:srcRect/>
          <a:stretch>
            <a:fillRect/>
          </a:stretch>
        </p:blipFill>
        <p:spPr bwMode="auto">
          <a:xfrm>
            <a:off x="500034" y="857232"/>
            <a:ext cx="2000264" cy="3255986"/>
          </a:xfrm>
          <a:prstGeom prst="rect">
            <a:avLst/>
          </a:prstGeom>
          <a:noFill/>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Contaminated land: Case study</a:t>
            </a:r>
            <a:endParaRPr lang="en-US" dirty="0"/>
          </a:p>
        </p:txBody>
      </p:sp>
      <p:sp>
        <p:nvSpPr>
          <p:cNvPr id="3" name="Content Placeholder 2"/>
          <p:cNvSpPr>
            <a:spLocks noGrp="1"/>
          </p:cNvSpPr>
          <p:nvPr>
            <p:ph sz="half" idx="1"/>
          </p:nvPr>
        </p:nvSpPr>
        <p:spPr>
          <a:xfrm>
            <a:off x="0" y="1071546"/>
            <a:ext cx="4643438" cy="6072230"/>
          </a:xfrm>
        </p:spPr>
        <p:txBody>
          <a:bodyPr>
            <a:normAutofit/>
          </a:bodyPr>
          <a:lstStyle/>
          <a:p>
            <a:pPr>
              <a:buNone/>
            </a:pPr>
            <a:r>
              <a:rPr lang="en-GB" dirty="0" smtClean="0"/>
              <a:t>Solidification / Stabilisation</a:t>
            </a:r>
          </a:p>
          <a:p>
            <a:pPr>
              <a:buNone/>
            </a:pPr>
            <a:r>
              <a:rPr lang="en-GB" sz="2400" dirty="0" smtClean="0"/>
              <a:t>Read the accompanying article, </a:t>
            </a:r>
            <a:r>
              <a:rPr lang="en-GB" sz="2400" i="1" dirty="0" smtClean="0"/>
              <a:t>Cement offers real solution for </a:t>
            </a:r>
            <a:r>
              <a:rPr lang="en-GB" sz="2400" i="1" dirty="0" err="1" smtClean="0"/>
              <a:t>brownfield</a:t>
            </a:r>
            <a:r>
              <a:rPr lang="en-GB" sz="2400" i="1" dirty="0" smtClean="0"/>
              <a:t> land remediation</a:t>
            </a:r>
            <a:r>
              <a:rPr lang="en-GB" dirty="0" smtClean="0"/>
              <a:t>, </a:t>
            </a:r>
            <a:r>
              <a:rPr lang="en-GB" sz="2000" dirty="0" smtClean="0"/>
              <a:t>(Concrete, Jan/Feb 2006) </a:t>
            </a:r>
            <a:r>
              <a:rPr lang="en-GB" sz="2400" dirty="0" smtClean="0"/>
              <a:t>and answer the following:</a:t>
            </a:r>
          </a:p>
          <a:p>
            <a:pPr marL="457200" indent="-457200">
              <a:buFont typeface="+mj-lt"/>
              <a:buAutoNum type="arabicPeriod"/>
            </a:pPr>
            <a:r>
              <a:rPr lang="en-GB" sz="2400" dirty="0" smtClean="0"/>
              <a:t>Compare and contrast the use of in situ methods with ex situ methods of S/S</a:t>
            </a:r>
          </a:p>
          <a:p>
            <a:pPr marL="457200" indent="-457200">
              <a:buFont typeface="+mj-lt"/>
              <a:buAutoNum type="arabicPeriod"/>
            </a:pPr>
            <a:r>
              <a:rPr lang="en-GB" sz="2400" dirty="0" smtClean="0"/>
              <a:t>Identify the key factors that have driven S/S as a means of cleaning up contaminated lands</a:t>
            </a:r>
          </a:p>
          <a:p>
            <a:pPr marL="457200" indent="-457200">
              <a:buFont typeface="+mj-lt"/>
              <a:buAutoNum type="arabicPeriod"/>
            </a:pPr>
            <a:r>
              <a:rPr lang="en-GB" sz="2400" dirty="0" smtClean="0"/>
              <a:t>Why is S/S such a versatile and flexible remedial technique?</a:t>
            </a:r>
          </a:p>
          <a:p>
            <a:pPr>
              <a:buNone/>
            </a:pP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4658163" y="1714488"/>
            <a:ext cx="4268679" cy="450059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Text Box 3"/>
          <p:cNvSpPr txBox="1">
            <a:spLocks noChangeArrowheads="1"/>
          </p:cNvSpPr>
          <p:nvPr/>
        </p:nvSpPr>
        <p:spPr bwMode="auto">
          <a:xfrm>
            <a:off x="214282" y="285728"/>
            <a:ext cx="8929718" cy="2308324"/>
          </a:xfrm>
          <a:prstGeom prst="rect">
            <a:avLst/>
          </a:prstGeom>
          <a:noFill/>
          <a:ln w="9525">
            <a:noFill/>
            <a:miter lim="800000"/>
            <a:headEnd/>
            <a:tailEnd/>
          </a:ln>
          <a:effectLst/>
        </p:spPr>
        <p:txBody>
          <a:bodyPr wrap="square">
            <a:spAutoFit/>
          </a:bodyPr>
          <a:lstStyle/>
          <a:p>
            <a:endParaRPr lang="en-GB" dirty="0"/>
          </a:p>
          <a:p>
            <a:r>
              <a:rPr lang="en-GB" dirty="0" smtClean="0">
                <a:latin typeface="+mn-lt"/>
              </a:rPr>
              <a:t>Contaminated land: Workshop</a:t>
            </a:r>
            <a:endParaRPr lang="en-GB" dirty="0">
              <a:latin typeface="+mn-lt"/>
            </a:endParaRPr>
          </a:p>
          <a:p>
            <a:endParaRPr lang="en-GB" dirty="0">
              <a:latin typeface="+mn-lt"/>
            </a:endParaRPr>
          </a:p>
          <a:p>
            <a:r>
              <a:rPr lang="en-GB" dirty="0">
                <a:latin typeface="+mn-lt"/>
              </a:rPr>
              <a:t>Put forward reasons why contaminated land has come </a:t>
            </a:r>
            <a:r>
              <a:rPr lang="en-GB" dirty="0" smtClean="0">
                <a:latin typeface="+mn-lt"/>
              </a:rPr>
              <a:t>to represent one </a:t>
            </a:r>
            <a:r>
              <a:rPr lang="en-GB" dirty="0">
                <a:latin typeface="+mn-lt"/>
              </a:rPr>
              <a:t>of the most significant environmental issues</a:t>
            </a:r>
            <a:r>
              <a:rPr lang="en-GB" dirty="0" smtClean="0">
                <a:latin typeface="+mn-lt"/>
              </a:rPr>
              <a:t>.</a:t>
            </a:r>
          </a:p>
          <a:p>
            <a:endParaRPr lang="en-GB" dirty="0" smtClean="0">
              <a:latin typeface="+mn-lt"/>
            </a:endParaRPr>
          </a:p>
        </p:txBody>
      </p:sp>
      <p:pic>
        <p:nvPicPr>
          <p:cNvPr id="4" name="Picture 6" descr="http://www.eurodecommissioning.co.uk/images/flowerslrg.jpg"/>
          <p:cNvPicPr>
            <a:picLocks noChangeAspect="1" noChangeArrowheads="1"/>
          </p:cNvPicPr>
          <p:nvPr/>
        </p:nvPicPr>
        <p:blipFill>
          <a:blip r:embed="rId3" cstate="print"/>
          <a:srcRect/>
          <a:stretch>
            <a:fillRect/>
          </a:stretch>
        </p:blipFill>
        <p:spPr bwMode="auto">
          <a:xfrm>
            <a:off x="1571604" y="2714620"/>
            <a:ext cx="5857916" cy="2090557"/>
          </a:xfrm>
          <a:prstGeom prst="rect">
            <a:avLst/>
          </a:prstGeom>
          <a:noFill/>
        </p:spPr>
      </p:pic>
      <p:sp>
        <p:nvSpPr>
          <p:cNvPr id="5" name="Rectangle 4"/>
          <p:cNvSpPr/>
          <p:nvPr/>
        </p:nvSpPr>
        <p:spPr>
          <a:xfrm>
            <a:off x="214282" y="5072074"/>
            <a:ext cx="8501122" cy="830997"/>
          </a:xfrm>
          <a:prstGeom prst="rect">
            <a:avLst/>
          </a:prstGeom>
        </p:spPr>
        <p:txBody>
          <a:bodyPr wrap="square">
            <a:spAutoFit/>
          </a:bodyPr>
          <a:lstStyle/>
          <a:p>
            <a:r>
              <a:rPr lang="en-GB" dirty="0" smtClean="0">
                <a:latin typeface="+mn-lt"/>
              </a:rPr>
              <a:t>Propose and justify a suitable remediation process for land contaminated with industrial wastes</a:t>
            </a:r>
            <a:endParaRPr lang="en-GB" dirty="0">
              <a:latin typeface="+mn-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1242</TotalTime>
  <Words>4030</Words>
  <Application>Microsoft Office PowerPoint</Application>
  <PresentationFormat>On-screen Show (4:3)</PresentationFormat>
  <Paragraphs>681</Paragraphs>
  <Slides>49</Slides>
  <Notes>40</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Office Theme</vt:lpstr>
      <vt:lpstr>Slide 1</vt:lpstr>
      <vt:lpstr>Contaminated Land</vt:lpstr>
      <vt:lpstr>Slide 3</vt:lpstr>
      <vt:lpstr>Contaminated Land</vt:lpstr>
      <vt:lpstr>Contaminated Land</vt:lpstr>
      <vt:lpstr>Sources of contamination</vt:lpstr>
      <vt:lpstr>Likely contaminants</vt:lpstr>
      <vt:lpstr>Contaminated Land</vt:lpstr>
      <vt:lpstr>Identification of contaminated land</vt:lpstr>
      <vt:lpstr>Contaminated land: special sites</vt:lpstr>
      <vt:lpstr>Contaminated Land</vt:lpstr>
      <vt:lpstr>Appropriate person</vt:lpstr>
      <vt:lpstr>Slide 13</vt:lpstr>
      <vt:lpstr>Why be so concerned about contamination?</vt:lpstr>
      <vt:lpstr>Site investigation</vt:lpstr>
      <vt:lpstr>Preliminary assessment</vt:lpstr>
      <vt:lpstr>Site investigation</vt:lpstr>
      <vt:lpstr>Site investigation</vt:lpstr>
      <vt:lpstr>The desk study</vt:lpstr>
      <vt:lpstr>The desk study</vt:lpstr>
      <vt:lpstr>The desk study</vt:lpstr>
      <vt:lpstr>The desk study</vt:lpstr>
      <vt:lpstr>Investigating a contaminated site</vt:lpstr>
      <vt:lpstr>Contaminated Land</vt:lpstr>
      <vt:lpstr>Contaminated Land</vt:lpstr>
      <vt:lpstr>Contaminated Land</vt:lpstr>
      <vt:lpstr>Contaminated Land</vt:lpstr>
      <vt:lpstr>Contaminated Land: what to look out for…</vt:lpstr>
      <vt:lpstr>Finding contamination</vt:lpstr>
      <vt:lpstr>Contaminated Land</vt:lpstr>
      <vt:lpstr>Why remediate?</vt:lpstr>
      <vt:lpstr>Risk assessment</vt:lpstr>
      <vt:lpstr>What is remediation?</vt:lpstr>
      <vt:lpstr>Who are the stakeholders?</vt:lpstr>
      <vt:lpstr>Management objectives</vt:lpstr>
      <vt:lpstr>Prioritising</vt:lpstr>
      <vt:lpstr>Site-specific constraints</vt:lpstr>
      <vt:lpstr>Engineering objectives</vt:lpstr>
      <vt:lpstr>Options for remediation</vt:lpstr>
      <vt:lpstr>Options for soils   Engineering-based methods</vt:lpstr>
      <vt:lpstr>Options for soils   Process-based methods</vt:lpstr>
      <vt:lpstr>Options for soils  Natural attenuation</vt:lpstr>
      <vt:lpstr>Options for liquids</vt:lpstr>
      <vt:lpstr>Options for gases</vt:lpstr>
      <vt:lpstr>Developing a strategy   Factors to take into account include:</vt:lpstr>
      <vt:lpstr>Assumptions for indicative costing</vt:lpstr>
      <vt:lpstr>Final evaluation – key criteria </vt:lpstr>
      <vt:lpstr>Contaminated land: Case study</vt:lpstr>
      <vt:lpstr>Slide 49</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Contaminated Land</dc:title>
  <dc:creator>mike cullis</dc:creator>
  <cp:lastModifiedBy>Mike</cp:lastModifiedBy>
  <cp:revision>46</cp:revision>
  <dcterms:created xsi:type="dcterms:W3CDTF">2004-02-14T18:52:55Z</dcterms:created>
  <dcterms:modified xsi:type="dcterms:W3CDTF">2011-10-16T22:23:30Z</dcterms:modified>
</cp:coreProperties>
</file>