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Lst>
  <p:sldSz cx="18288000" cy="10287000"/>
  <p:notesSz cx="6858000" cy="9144000"/>
  <p:embeddedFontLst>
    <p:embeddedFont>
      <p:font typeface="Arial Bold" charset="1" panose="020B0704020202020204"/>
      <p:regular r:id="rId9"/>
    </p:embeddedFont>
    <p:embeddedFont>
      <p:font typeface="Arial" charset="1" panose="020B0604020202020204"/>
      <p:regular r:id="rId10"/>
    </p:embeddedFont>
    <p:embeddedFont>
      <p:font typeface="Heading Now 71-78 Bold" charset="1" panose="00000000000000000000"/>
      <p:regular r:id="rId11"/>
    </p:embeddedFont>
    <p:embeddedFont>
      <p:font typeface="Heading Now 71-78" charset="1" panose="00000000000000000000"/>
      <p:regular r:id="rId12"/>
    </p:embeddedFont>
    <p:embeddedFont>
      <p:font typeface="Canva Sans" charset="1" panose="020B0503030501040103"/>
      <p:regular r:id="rId13"/>
    </p:embeddedFont>
    <p:embeddedFont>
      <p:font typeface="Canva Sans Italics" charset="1" panose="020B0503030501040103"/>
      <p:regular r:id="rId14"/>
    </p:embeddedFont>
    <p:embeddedFont>
      <p:font typeface="Canva Sans Bold" charset="1" panose="020B0803030501040103"/>
      <p:regular r:id="rId15"/>
    </p:embeddedFont>
    <p:embeddedFont>
      <p:font typeface="Arial Bold Italics" charset="1" panose="020B0704020202090204"/>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11" Target="../media/image10.png" Type="http://schemas.openxmlformats.org/officeDocument/2006/relationships/image"/><Relationship Id="rId12" Target="../media/image11.svg" Type="http://schemas.openxmlformats.org/officeDocument/2006/relationships/image"/><Relationship Id="rId13" Target="../media/image12.png" Type="http://schemas.openxmlformats.org/officeDocument/2006/relationships/image"/><Relationship Id="rId14" Target="../media/image13.svg" Type="http://schemas.openxmlformats.org/officeDocument/2006/relationships/image"/><Relationship Id="rId15" Target="../media/image14.png" Type="http://schemas.openxmlformats.org/officeDocument/2006/relationships/image"/><Relationship Id="rId16" Target="../media/image15.svg" Type="http://schemas.openxmlformats.org/officeDocument/2006/relationships/image"/><Relationship Id="rId17" Target="../media/image16.png" Type="http://schemas.openxmlformats.org/officeDocument/2006/relationships/image"/><Relationship Id="rId18" Target="../media/image17.svg" Type="http://schemas.openxmlformats.org/officeDocument/2006/relationships/image"/><Relationship Id="rId19" Target="../media/image18.png" Type="http://schemas.openxmlformats.org/officeDocument/2006/relationships/image"/><Relationship Id="rId2" Target="../media/image1.png" Type="http://schemas.openxmlformats.org/officeDocument/2006/relationships/image"/><Relationship Id="rId20" Target="../media/image19.svg" Type="http://schemas.openxmlformats.org/officeDocument/2006/relationships/image"/><Relationship Id="rId21" Target="../media/image20.png" Type="http://schemas.openxmlformats.org/officeDocument/2006/relationships/image"/><Relationship Id="rId22" Target="../media/image21.svg" Type="http://schemas.openxmlformats.org/officeDocument/2006/relationships/image"/><Relationship Id="rId23" Target="../media/image22.png" Type="http://schemas.openxmlformats.org/officeDocument/2006/relationships/image"/><Relationship Id="rId24" Target="../media/image23.svg" Type="http://schemas.openxmlformats.org/officeDocument/2006/relationships/image"/><Relationship Id="rId25" Target="../media/image24.png" Type="http://schemas.openxmlformats.org/officeDocument/2006/relationships/image"/><Relationship Id="rId26" Target="../media/image25.svg" Type="http://schemas.openxmlformats.org/officeDocument/2006/relationships/image"/><Relationship Id="rId27" Target="../media/image26.png" Type="http://schemas.openxmlformats.org/officeDocument/2006/relationships/image"/><Relationship Id="rId28" Target="../media/image27.svg" Type="http://schemas.openxmlformats.org/officeDocument/2006/relationships/image"/><Relationship Id="rId29" Target="../media/image28.png" Type="http://schemas.openxmlformats.org/officeDocument/2006/relationships/image"/><Relationship Id="rId3" Target="../media/image2.png" Type="http://schemas.openxmlformats.org/officeDocument/2006/relationships/image"/><Relationship Id="rId30" Target="../media/image29.svg" Type="http://schemas.openxmlformats.org/officeDocument/2006/relationships/image"/><Relationship Id="rId31" Target="../media/image30.png" Type="http://schemas.openxmlformats.org/officeDocument/2006/relationships/image"/><Relationship Id="rId32" Target="../media/image31.svg" Type="http://schemas.openxmlformats.org/officeDocument/2006/relationships/image"/><Relationship Id="rId33" Target="../media/image32.png" Type="http://schemas.openxmlformats.org/officeDocument/2006/relationships/image"/><Relationship Id="rId34" Target="../media/image33.svg" Type="http://schemas.openxmlformats.org/officeDocument/2006/relationships/image"/><Relationship Id="rId35" Target="../media/image34.png" Type="http://schemas.openxmlformats.org/officeDocument/2006/relationships/image"/><Relationship Id="rId36" Target="../media/image35.svg" Type="http://schemas.openxmlformats.org/officeDocument/2006/relationships/image"/><Relationship Id="rId37" Target="../media/image36.png" Type="http://schemas.openxmlformats.org/officeDocument/2006/relationships/image"/><Relationship Id="rId38" Target="../media/image37.svg" Type="http://schemas.openxmlformats.org/officeDocument/2006/relationships/image"/><Relationship Id="rId39" Target="../media/image38.png" Type="http://schemas.openxmlformats.org/officeDocument/2006/relationships/image"/><Relationship Id="rId4" Target="../media/image3.png" Type="http://schemas.openxmlformats.org/officeDocument/2006/relationships/image"/><Relationship Id="rId40" Target="../media/image39.svg" Type="http://schemas.openxmlformats.org/officeDocument/2006/relationships/image"/><Relationship Id="rId41" Target="../media/image40.png" Type="http://schemas.openxmlformats.org/officeDocument/2006/relationships/image"/><Relationship Id="rId42" Target="../media/image41.svg" Type="http://schemas.openxmlformats.org/officeDocument/2006/relationships/image"/><Relationship Id="rId43" Target="../media/image42.png" Type="http://schemas.openxmlformats.org/officeDocument/2006/relationships/image"/><Relationship Id="rId44" Target="../media/image43.svg" Type="http://schemas.openxmlformats.org/officeDocument/2006/relationships/image"/><Relationship Id="rId45" Target="../media/image44.png" Type="http://schemas.openxmlformats.org/officeDocument/2006/relationships/image"/><Relationship Id="rId46" Target="../media/image45.svg" Type="http://schemas.openxmlformats.org/officeDocument/2006/relationships/image"/><Relationship Id="rId47" Target="../media/image46.png" Type="http://schemas.openxmlformats.org/officeDocument/2006/relationships/image"/><Relationship Id="rId48" Target="../media/image47.svg" Type="http://schemas.openxmlformats.org/officeDocument/2006/relationships/image"/><Relationship Id="rId49" Target="../media/image48.png" Type="http://schemas.openxmlformats.org/officeDocument/2006/relationships/image"/><Relationship Id="rId5" Target="../media/image4.svg" Type="http://schemas.openxmlformats.org/officeDocument/2006/relationships/image"/><Relationship Id="rId50" Target="../media/image49.svg" Type="http://schemas.openxmlformats.org/officeDocument/2006/relationships/image"/><Relationship Id="rId51" Target="../media/image50.png" Type="http://schemas.openxmlformats.org/officeDocument/2006/relationships/image"/><Relationship Id="rId52" Target="../media/image51.svg" Type="http://schemas.openxmlformats.org/officeDocument/2006/relationships/image"/><Relationship Id="rId53" Target="../media/image52.png" Type="http://schemas.openxmlformats.org/officeDocument/2006/relationships/image"/><Relationship Id="rId54" Target="../media/image53.svg" Type="http://schemas.openxmlformats.org/officeDocument/2006/relationships/image"/><Relationship Id="rId55" Target="../media/image54.png" Type="http://schemas.openxmlformats.org/officeDocument/2006/relationships/image"/><Relationship Id="rId56" Target="../media/image55.svg" Type="http://schemas.openxmlformats.org/officeDocument/2006/relationships/image"/><Relationship Id="rId57" Target="../media/image56.png" Type="http://schemas.openxmlformats.org/officeDocument/2006/relationships/image"/><Relationship Id="rId58" Target="../media/image57.svg" Type="http://schemas.openxmlformats.org/officeDocument/2006/relationships/image"/><Relationship Id="rId59" Target="../media/image58.png" Type="http://schemas.openxmlformats.org/officeDocument/2006/relationships/image"/><Relationship Id="rId6" Target="../media/image5.png" Type="http://schemas.openxmlformats.org/officeDocument/2006/relationships/image"/><Relationship Id="rId60" Target="../media/image59.svg" Type="http://schemas.openxmlformats.org/officeDocument/2006/relationships/image"/><Relationship Id="rId61" Target="../media/image60.png" Type="http://schemas.openxmlformats.org/officeDocument/2006/relationships/image"/><Relationship Id="rId62" Target="../media/image61.svg" Type="http://schemas.openxmlformats.org/officeDocument/2006/relationships/image"/><Relationship Id="rId63" Target="../media/image62.png" Type="http://schemas.openxmlformats.org/officeDocument/2006/relationships/image"/><Relationship Id="rId64" Target="../media/image63.sv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p:cSld>
    <p:bg>
      <p:bgPr>
        <a:solidFill>
          <a:srgbClr val="004E83"/>
        </a:solidFill>
      </p:bgPr>
    </p:bg>
    <p:spTree>
      <p:nvGrpSpPr>
        <p:cNvPr id="1" name=""/>
        <p:cNvGrpSpPr/>
        <p:nvPr/>
      </p:nvGrpSpPr>
      <p:grpSpPr>
        <a:xfrm>
          <a:off x="0" y="0"/>
          <a:ext cx="0" cy="0"/>
          <a:chOff x="0" y="0"/>
          <a:chExt cx="0" cy="0"/>
        </a:xfrm>
      </p:grpSpPr>
      <p:sp>
        <p:nvSpPr>
          <p:cNvPr name="TextBox 2" id="2"/>
          <p:cNvSpPr txBox="true"/>
          <p:nvPr/>
        </p:nvSpPr>
        <p:spPr>
          <a:xfrm rot="0">
            <a:off x="1018826" y="3166316"/>
            <a:ext cx="16250347" cy="3105150"/>
          </a:xfrm>
          <a:prstGeom prst="rect">
            <a:avLst/>
          </a:prstGeom>
        </p:spPr>
        <p:txBody>
          <a:bodyPr anchor="t" rtlCol="false" tIns="0" lIns="0" bIns="0" rIns="0">
            <a:spAutoFit/>
          </a:bodyPr>
          <a:lstStyle/>
          <a:p>
            <a:pPr algn="ctr">
              <a:lnSpc>
                <a:spcPts val="2760"/>
              </a:lnSpc>
              <a:spcBef>
                <a:spcPct val="0"/>
              </a:spcBef>
            </a:pPr>
            <a:r>
              <a:rPr lang="en-US" b="true" sz="2300">
                <a:solidFill>
                  <a:srgbClr val="FFFFFF"/>
                </a:solidFill>
                <a:latin typeface="Arial Bold"/>
                <a:ea typeface="Arial Bold"/>
                <a:cs typeface="Arial Bold"/>
                <a:sym typeface="Arial Bold"/>
              </a:rPr>
              <a:t>DEPRESSION</a:t>
            </a:r>
          </a:p>
          <a:p>
            <a:pPr algn="ctr">
              <a:lnSpc>
                <a:spcPts val="2760"/>
              </a:lnSpc>
              <a:spcBef>
                <a:spcPct val="0"/>
              </a:spcBef>
            </a:pPr>
            <a:r>
              <a:rPr lang="en-US" b="true" sz="2300">
                <a:solidFill>
                  <a:srgbClr val="FFFFFF"/>
                </a:solidFill>
                <a:latin typeface="Arial Bold"/>
                <a:ea typeface="Arial Bold"/>
                <a:cs typeface="Arial Bold"/>
                <a:sym typeface="Arial Bold"/>
              </a:rPr>
              <a:t>Historical and Contemporary Treatment</a:t>
            </a:r>
          </a:p>
          <a:p>
            <a:pPr algn="ctr">
              <a:lnSpc>
                <a:spcPts val="2760"/>
              </a:lnSpc>
              <a:spcBef>
                <a:spcPct val="0"/>
              </a:spcBef>
            </a:pPr>
            <a:r>
              <a:rPr lang="en-US" b="true" sz="2300">
                <a:solidFill>
                  <a:srgbClr val="FFFFFF"/>
                </a:solidFill>
                <a:latin typeface="Arial Bold"/>
                <a:ea typeface="Arial Bold"/>
                <a:cs typeface="Arial Bold"/>
                <a:sym typeface="Arial Bold"/>
              </a:rPr>
              <a:t>and Provision of Care in the UK</a:t>
            </a:r>
          </a:p>
          <a:p>
            <a:pPr algn="ctr">
              <a:lnSpc>
                <a:spcPts val="2760"/>
              </a:lnSpc>
              <a:spcBef>
                <a:spcPct val="0"/>
              </a:spcBef>
            </a:pPr>
          </a:p>
          <a:p>
            <a:pPr algn="ctr">
              <a:lnSpc>
                <a:spcPts val="2760"/>
              </a:lnSpc>
              <a:spcBef>
                <a:spcPct val="0"/>
              </a:spcBef>
            </a:pPr>
            <a:r>
              <a:rPr lang="en-US" sz="2300">
                <a:solidFill>
                  <a:srgbClr val="FFFFFF"/>
                </a:solidFill>
                <a:latin typeface="Arial"/>
                <a:ea typeface="Arial"/>
                <a:cs typeface="Arial"/>
                <a:sym typeface="Arial"/>
              </a:rPr>
              <a:t>Malayha Cazley </a:t>
            </a:r>
          </a:p>
          <a:p>
            <a:pPr algn="ctr">
              <a:lnSpc>
                <a:spcPts val="2760"/>
              </a:lnSpc>
              <a:spcBef>
                <a:spcPct val="0"/>
              </a:spcBef>
            </a:pPr>
            <a:r>
              <a:rPr lang="en-US" sz="2300">
                <a:solidFill>
                  <a:srgbClr val="FFFFFF"/>
                </a:solidFill>
                <a:latin typeface="Arial"/>
                <a:ea typeface="Arial"/>
                <a:cs typeface="Arial"/>
                <a:sym typeface="Arial"/>
              </a:rPr>
              <a:t> Poster Presentation</a:t>
            </a:r>
          </a:p>
          <a:p>
            <a:pPr algn="ctr">
              <a:lnSpc>
                <a:spcPts val="2760"/>
              </a:lnSpc>
              <a:spcBef>
                <a:spcPct val="0"/>
              </a:spcBef>
            </a:pPr>
            <a:r>
              <a:rPr lang="en-US" sz="2300">
                <a:solidFill>
                  <a:srgbClr val="FFFFFF"/>
                </a:solidFill>
                <a:latin typeface="Arial"/>
                <a:ea typeface="Arial"/>
                <a:cs typeface="Arial"/>
                <a:sym typeface="Arial"/>
              </a:rPr>
              <a:t>BMHP6029</a:t>
            </a:r>
          </a:p>
          <a:p>
            <a:pPr algn="ctr">
              <a:lnSpc>
                <a:spcPts val="2760"/>
              </a:lnSpc>
              <a:spcBef>
                <a:spcPct val="0"/>
              </a:spcBef>
            </a:pPr>
            <a:r>
              <a:rPr lang="en-US" sz="2300">
                <a:solidFill>
                  <a:srgbClr val="FFFFFF"/>
                </a:solidFill>
                <a:latin typeface="Arial"/>
                <a:ea typeface="Arial"/>
                <a:cs typeface="Arial"/>
                <a:sym typeface="Arial"/>
              </a:rPr>
              <a:t>Student ID: 2325483</a:t>
            </a:r>
          </a:p>
          <a:p>
            <a:pPr algn="ctr">
              <a:lnSpc>
                <a:spcPts val="2760"/>
              </a:lnSpc>
              <a:spcBef>
                <a:spcPct val="0"/>
              </a:spcBef>
            </a:pPr>
            <a:r>
              <a:rPr lang="en-US" sz="2300">
                <a:solidFill>
                  <a:srgbClr val="FFFFFF"/>
                </a:solidFill>
                <a:latin typeface="Arial"/>
                <a:ea typeface="Arial"/>
                <a:cs typeface="Arial"/>
                <a:sym typeface="Arial"/>
              </a:rPr>
              <a:t>Lecturer: Neale Haddon</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808" y="0"/>
            <a:ext cx="18314566" cy="1774321"/>
            <a:chOff x="0" y="0"/>
            <a:chExt cx="4823590" cy="467311"/>
          </a:xfrm>
        </p:grpSpPr>
        <p:sp>
          <p:nvSpPr>
            <p:cNvPr name="Freeform 3" id="3"/>
            <p:cNvSpPr/>
            <p:nvPr/>
          </p:nvSpPr>
          <p:spPr>
            <a:xfrm flipH="false" flipV="false" rot="0">
              <a:off x="0" y="0"/>
              <a:ext cx="4823590" cy="467311"/>
            </a:xfrm>
            <a:custGeom>
              <a:avLst/>
              <a:gdLst/>
              <a:ahLst/>
              <a:cxnLst/>
              <a:rect r="r" b="b" t="t" l="l"/>
              <a:pathLst>
                <a:path h="467311" w="4823590">
                  <a:moveTo>
                    <a:pt x="0" y="0"/>
                  </a:moveTo>
                  <a:lnTo>
                    <a:pt x="4823590" y="0"/>
                  </a:lnTo>
                  <a:lnTo>
                    <a:pt x="4823590" y="467311"/>
                  </a:lnTo>
                  <a:lnTo>
                    <a:pt x="0" y="467311"/>
                  </a:lnTo>
                  <a:close/>
                </a:path>
              </a:pathLst>
            </a:custGeom>
            <a:solidFill>
              <a:srgbClr val="29577E"/>
            </a:solidFill>
          </p:spPr>
        </p:sp>
        <p:sp>
          <p:nvSpPr>
            <p:cNvPr name="TextBox 4" id="4"/>
            <p:cNvSpPr txBox="true"/>
            <p:nvPr/>
          </p:nvSpPr>
          <p:spPr>
            <a:xfrm>
              <a:off x="0" y="-19050"/>
              <a:ext cx="4823590" cy="486361"/>
            </a:xfrm>
            <a:prstGeom prst="rect">
              <a:avLst/>
            </a:prstGeom>
          </p:spPr>
          <p:txBody>
            <a:bodyPr anchor="ctr" rtlCol="false" tIns="50800" lIns="50800" bIns="50800" rIns="50800"/>
            <a:lstStyle/>
            <a:p>
              <a:pPr algn="ctr">
                <a:lnSpc>
                  <a:spcPts val="2160"/>
                </a:lnSpc>
              </a:pPr>
            </a:p>
          </p:txBody>
        </p:sp>
      </p:grpSp>
      <p:sp>
        <p:nvSpPr>
          <p:cNvPr name="Freeform 5" id="5"/>
          <p:cNvSpPr/>
          <p:nvPr/>
        </p:nvSpPr>
        <p:spPr>
          <a:xfrm flipH="false" flipV="false" rot="0">
            <a:off x="7083254" y="5271"/>
            <a:ext cx="1679238" cy="1769050"/>
          </a:xfrm>
          <a:custGeom>
            <a:avLst/>
            <a:gdLst/>
            <a:ahLst/>
            <a:cxnLst/>
            <a:rect r="r" b="b" t="t" l="l"/>
            <a:pathLst>
              <a:path h="1769050" w="1679238">
                <a:moveTo>
                  <a:pt x="0" y="0"/>
                </a:moveTo>
                <a:lnTo>
                  <a:pt x="1679238" y="0"/>
                </a:lnTo>
                <a:lnTo>
                  <a:pt x="1679238" y="1769050"/>
                </a:lnTo>
                <a:lnTo>
                  <a:pt x="0" y="1769050"/>
                </a:lnTo>
                <a:lnTo>
                  <a:pt x="0" y="0"/>
                </a:lnTo>
                <a:close/>
              </a:path>
            </a:pathLst>
          </a:custGeom>
          <a:blipFill>
            <a:blip r:embed="rId2"/>
            <a:stretch>
              <a:fillRect l="0" t="0" r="0" b="0"/>
            </a:stretch>
          </a:blipFill>
        </p:spPr>
      </p:sp>
      <p:sp>
        <p:nvSpPr>
          <p:cNvPr name="TextBox 6" id="6"/>
          <p:cNvSpPr txBox="true"/>
          <p:nvPr/>
        </p:nvSpPr>
        <p:spPr>
          <a:xfrm rot="0">
            <a:off x="35276" y="121225"/>
            <a:ext cx="10863379" cy="1228725"/>
          </a:xfrm>
          <a:prstGeom prst="rect">
            <a:avLst/>
          </a:prstGeom>
        </p:spPr>
        <p:txBody>
          <a:bodyPr anchor="t" rtlCol="false" tIns="0" lIns="0" bIns="0" rIns="0">
            <a:spAutoFit/>
          </a:bodyPr>
          <a:lstStyle/>
          <a:p>
            <a:pPr algn="just">
              <a:lnSpc>
                <a:spcPts val="3480"/>
              </a:lnSpc>
            </a:pPr>
            <a:r>
              <a:rPr lang="en-US" sz="2900" b="true">
                <a:solidFill>
                  <a:srgbClr val="FFFFFF"/>
                </a:solidFill>
                <a:latin typeface="Heading Now 71-78 Bold"/>
                <a:ea typeface="Heading Now 71-78 Bold"/>
                <a:cs typeface="Heading Now 71-78 Bold"/>
                <a:sym typeface="Heading Now 71-78 Bold"/>
              </a:rPr>
              <a:t> DEPRESSION </a:t>
            </a:r>
          </a:p>
          <a:p>
            <a:pPr algn="just">
              <a:lnSpc>
                <a:spcPts val="2880"/>
              </a:lnSpc>
            </a:pPr>
            <a:r>
              <a:rPr lang="en-US" sz="2400">
                <a:solidFill>
                  <a:srgbClr val="FFFFFF"/>
                </a:solidFill>
                <a:latin typeface="Heading Now 71-78"/>
                <a:ea typeface="Heading Now 71-78"/>
                <a:cs typeface="Heading Now 71-78"/>
                <a:sym typeface="Heading Now 71-78"/>
              </a:rPr>
              <a:t>H</a:t>
            </a:r>
            <a:r>
              <a:rPr lang="en-US" sz="2400">
                <a:solidFill>
                  <a:srgbClr val="FFFFFF"/>
                </a:solidFill>
                <a:latin typeface="Heading Now 71-78"/>
                <a:ea typeface="Heading Now 71-78"/>
                <a:cs typeface="Heading Now 71-78"/>
                <a:sym typeface="Heading Now 71-78"/>
              </a:rPr>
              <a:t>istorical and Contemporary Treatment </a:t>
            </a:r>
          </a:p>
          <a:p>
            <a:pPr algn="just" marL="0" indent="0" lvl="0">
              <a:lnSpc>
                <a:spcPts val="2880"/>
              </a:lnSpc>
            </a:pPr>
            <a:r>
              <a:rPr lang="en-US" sz="2400">
                <a:solidFill>
                  <a:srgbClr val="FFFFFF"/>
                </a:solidFill>
                <a:latin typeface="Heading Now 71-78"/>
                <a:ea typeface="Heading Now 71-78"/>
                <a:cs typeface="Heading Now 71-78"/>
                <a:sym typeface="Heading Now 71-78"/>
              </a:rPr>
              <a:t>and Provisional of Care in the Uk</a:t>
            </a:r>
          </a:p>
        </p:txBody>
      </p:sp>
      <p:sp>
        <p:nvSpPr>
          <p:cNvPr name="Freeform 7" id="7"/>
          <p:cNvSpPr/>
          <p:nvPr/>
        </p:nvSpPr>
        <p:spPr>
          <a:xfrm flipH="false" flipV="false" rot="0">
            <a:off x="7174411" y="59185"/>
            <a:ext cx="1552658" cy="1635700"/>
          </a:xfrm>
          <a:custGeom>
            <a:avLst/>
            <a:gdLst/>
            <a:ahLst/>
            <a:cxnLst/>
            <a:rect r="r" b="b" t="t" l="l"/>
            <a:pathLst>
              <a:path h="1635700" w="1552658">
                <a:moveTo>
                  <a:pt x="0" y="0"/>
                </a:moveTo>
                <a:lnTo>
                  <a:pt x="1552658" y="0"/>
                </a:lnTo>
                <a:lnTo>
                  <a:pt x="1552658" y="1635701"/>
                </a:lnTo>
                <a:lnTo>
                  <a:pt x="0" y="1635701"/>
                </a:lnTo>
                <a:lnTo>
                  <a:pt x="0" y="0"/>
                </a:lnTo>
                <a:close/>
              </a:path>
            </a:pathLst>
          </a:custGeom>
          <a:blipFill>
            <a:blip r:embed="rId3"/>
            <a:stretch>
              <a:fillRect l="0" t="0" r="0" b="0"/>
            </a:stretch>
          </a:blipFill>
        </p:spPr>
      </p:sp>
      <p:sp>
        <p:nvSpPr>
          <p:cNvPr name="Freeform 8" id="8"/>
          <p:cNvSpPr/>
          <p:nvPr/>
        </p:nvSpPr>
        <p:spPr>
          <a:xfrm flipH="false" flipV="false" rot="0">
            <a:off x="15060503" y="4125"/>
            <a:ext cx="3227041" cy="1766071"/>
          </a:xfrm>
          <a:custGeom>
            <a:avLst/>
            <a:gdLst/>
            <a:ahLst/>
            <a:cxnLst/>
            <a:rect r="r" b="b" t="t" l="l"/>
            <a:pathLst>
              <a:path h="1766071" w="3227041">
                <a:moveTo>
                  <a:pt x="0" y="0"/>
                </a:moveTo>
                <a:lnTo>
                  <a:pt x="3227040" y="0"/>
                </a:lnTo>
                <a:lnTo>
                  <a:pt x="3227040" y="1766071"/>
                </a:lnTo>
                <a:lnTo>
                  <a:pt x="0" y="1766071"/>
                </a:lnTo>
                <a:lnTo>
                  <a:pt x="0" y="0"/>
                </a:lnTo>
                <a:close/>
              </a:path>
            </a:pathLst>
          </a:custGeom>
          <a:blipFill>
            <a:blip r:embed="rId4">
              <a:alphaModFix amt="70000"/>
              <a:extLst>
                <a:ext uri="{96DAC541-7B7A-43D3-8B79-37D633B846F1}">
                  <asvg:svgBlip xmlns:asvg="http://schemas.microsoft.com/office/drawing/2016/SVG/main" r:embed="rId5"/>
                </a:ext>
              </a:extLst>
            </a:blip>
            <a:stretch>
              <a:fillRect l="0" t="0" r="0" b="0"/>
            </a:stretch>
          </a:blipFill>
        </p:spPr>
      </p:sp>
      <p:sp>
        <p:nvSpPr>
          <p:cNvPr name="AutoShape 9" id="9"/>
          <p:cNvSpPr/>
          <p:nvPr/>
        </p:nvSpPr>
        <p:spPr>
          <a:xfrm>
            <a:off x="3453553" y="1774321"/>
            <a:ext cx="15656" cy="8814294"/>
          </a:xfrm>
          <a:prstGeom prst="line">
            <a:avLst/>
          </a:prstGeom>
          <a:ln cap="flat" w="38100">
            <a:solidFill>
              <a:srgbClr val="000000">
                <a:alpha val="28627"/>
              </a:srgbClr>
            </a:solidFill>
            <a:prstDash val="solid"/>
            <a:headEnd type="none" len="sm" w="sm"/>
            <a:tailEnd type="none" len="sm" w="sm"/>
          </a:ln>
        </p:spPr>
      </p:sp>
      <p:sp>
        <p:nvSpPr>
          <p:cNvPr name="AutoShape 10" id="10"/>
          <p:cNvSpPr/>
          <p:nvPr/>
        </p:nvSpPr>
        <p:spPr>
          <a:xfrm flipH="true">
            <a:off x="8821514" y="1788453"/>
            <a:ext cx="11753" cy="8498547"/>
          </a:xfrm>
          <a:prstGeom prst="line">
            <a:avLst/>
          </a:prstGeom>
          <a:ln cap="flat" w="38100">
            <a:solidFill>
              <a:srgbClr val="000000">
                <a:alpha val="28627"/>
              </a:srgbClr>
            </a:solidFill>
            <a:prstDash val="solid"/>
            <a:headEnd type="none" len="sm" w="sm"/>
            <a:tailEnd type="none" len="sm" w="sm"/>
          </a:ln>
        </p:spPr>
      </p:sp>
      <p:sp>
        <p:nvSpPr>
          <p:cNvPr name="AutoShape 11" id="11"/>
          <p:cNvSpPr/>
          <p:nvPr/>
        </p:nvSpPr>
        <p:spPr>
          <a:xfrm flipH="true">
            <a:off x="13431224" y="1743604"/>
            <a:ext cx="14718" cy="8714812"/>
          </a:xfrm>
          <a:prstGeom prst="line">
            <a:avLst/>
          </a:prstGeom>
          <a:ln cap="flat" w="38100">
            <a:solidFill>
              <a:srgbClr val="000000">
                <a:alpha val="28627"/>
              </a:srgbClr>
            </a:solidFill>
            <a:prstDash val="solid"/>
            <a:headEnd type="none" len="sm" w="sm"/>
            <a:tailEnd type="none" len="sm" w="sm"/>
          </a:ln>
        </p:spPr>
      </p:sp>
      <p:sp>
        <p:nvSpPr>
          <p:cNvPr name="AutoShape 12" id="12"/>
          <p:cNvSpPr/>
          <p:nvPr/>
        </p:nvSpPr>
        <p:spPr>
          <a:xfrm>
            <a:off x="-150098" y="5552960"/>
            <a:ext cx="19095838" cy="127898"/>
          </a:xfrm>
          <a:prstGeom prst="line">
            <a:avLst/>
          </a:prstGeom>
          <a:ln cap="flat" w="38100">
            <a:solidFill>
              <a:srgbClr val="000000">
                <a:alpha val="31765"/>
              </a:srgbClr>
            </a:solidFill>
            <a:prstDash val="solid"/>
            <a:headEnd type="none" len="sm" w="sm"/>
            <a:tailEnd type="none" len="sm" w="sm"/>
          </a:ln>
        </p:spPr>
      </p:sp>
      <p:sp>
        <p:nvSpPr>
          <p:cNvPr name="Freeform 13" id="13"/>
          <p:cNvSpPr/>
          <p:nvPr/>
        </p:nvSpPr>
        <p:spPr>
          <a:xfrm flipH="false" flipV="false" rot="0">
            <a:off x="72499" y="4586967"/>
            <a:ext cx="3036816" cy="756443"/>
          </a:xfrm>
          <a:custGeom>
            <a:avLst/>
            <a:gdLst/>
            <a:ahLst/>
            <a:cxnLst/>
            <a:rect r="r" b="b" t="t" l="l"/>
            <a:pathLst>
              <a:path h="756443" w="3036816">
                <a:moveTo>
                  <a:pt x="0" y="0"/>
                </a:moveTo>
                <a:lnTo>
                  <a:pt x="3036817" y="0"/>
                </a:lnTo>
                <a:lnTo>
                  <a:pt x="3036817" y="756443"/>
                </a:lnTo>
                <a:lnTo>
                  <a:pt x="0" y="756443"/>
                </a:lnTo>
                <a:lnTo>
                  <a:pt x="0" y="0"/>
                </a:lnTo>
                <a:close/>
              </a:path>
            </a:pathLst>
          </a:custGeom>
          <a:blipFill>
            <a:blip r:embed="rId6">
              <a:alphaModFix amt="13000"/>
              <a:extLst>
                <a:ext uri="{96DAC541-7B7A-43D3-8B79-37D633B846F1}">
                  <asvg:svgBlip xmlns:asvg="http://schemas.microsoft.com/office/drawing/2016/SVG/main" r:embed="rId7"/>
                </a:ext>
              </a:extLst>
            </a:blip>
            <a:stretch>
              <a:fillRect l="0" t="0" r="0" b="0"/>
            </a:stretch>
          </a:blipFill>
        </p:spPr>
      </p:sp>
      <p:sp>
        <p:nvSpPr>
          <p:cNvPr name="Freeform 14" id="14"/>
          <p:cNvSpPr/>
          <p:nvPr/>
        </p:nvSpPr>
        <p:spPr>
          <a:xfrm flipH="false" flipV="false" rot="0">
            <a:off x="240020" y="4766019"/>
            <a:ext cx="395881" cy="417054"/>
          </a:xfrm>
          <a:custGeom>
            <a:avLst/>
            <a:gdLst/>
            <a:ahLst/>
            <a:cxnLst/>
            <a:rect r="r" b="b" t="t" l="l"/>
            <a:pathLst>
              <a:path h="417054" w="395881">
                <a:moveTo>
                  <a:pt x="0" y="0"/>
                </a:moveTo>
                <a:lnTo>
                  <a:pt x="395881" y="0"/>
                </a:lnTo>
                <a:lnTo>
                  <a:pt x="395881" y="417054"/>
                </a:lnTo>
                <a:lnTo>
                  <a:pt x="0" y="417054"/>
                </a:lnTo>
                <a:lnTo>
                  <a:pt x="0" y="0"/>
                </a:lnTo>
                <a:close/>
              </a:path>
            </a:pathLst>
          </a:custGeom>
          <a:blipFill>
            <a:blip r:embed="rId8"/>
            <a:stretch>
              <a:fillRect l="0" t="0" r="0" b="0"/>
            </a:stretch>
          </a:blipFill>
        </p:spPr>
      </p:sp>
      <p:sp>
        <p:nvSpPr>
          <p:cNvPr name="TextBox 15" id="15"/>
          <p:cNvSpPr txBox="true"/>
          <p:nvPr/>
        </p:nvSpPr>
        <p:spPr>
          <a:xfrm rot="0">
            <a:off x="6385530" y="4806042"/>
            <a:ext cx="9525" cy="580390"/>
          </a:xfrm>
          <a:prstGeom prst="rect">
            <a:avLst/>
          </a:prstGeom>
        </p:spPr>
        <p:txBody>
          <a:bodyPr anchor="t" rtlCol="false" tIns="0" lIns="0" bIns="0" rIns="0">
            <a:spAutoFit/>
          </a:bodyPr>
          <a:lstStyle/>
          <a:p>
            <a:pPr algn="ctr">
              <a:lnSpc>
                <a:spcPts val="4759"/>
              </a:lnSpc>
            </a:pPr>
          </a:p>
        </p:txBody>
      </p:sp>
      <p:sp>
        <p:nvSpPr>
          <p:cNvPr name="Freeform 16" id="16"/>
          <p:cNvSpPr/>
          <p:nvPr/>
        </p:nvSpPr>
        <p:spPr>
          <a:xfrm flipH="false" flipV="false" rot="0">
            <a:off x="4901422" y="4855903"/>
            <a:ext cx="2626911" cy="654340"/>
          </a:xfrm>
          <a:custGeom>
            <a:avLst/>
            <a:gdLst/>
            <a:ahLst/>
            <a:cxnLst/>
            <a:rect r="r" b="b" t="t" l="l"/>
            <a:pathLst>
              <a:path h="654340" w="2626911">
                <a:moveTo>
                  <a:pt x="0" y="0"/>
                </a:moveTo>
                <a:lnTo>
                  <a:pt x="2626912" y="0"/>
                </a:lnTo>
                <a:lnTo>
                  <a:pt x="2626912" y="654340"/>
                </a:lnTo>
                <a:lnTo>
                  <a:pt x="0" y="654340"/>
                </a:lnTo>
                <a:lnTo>
                  <a:pt x="0" y="0"/>
                </a:lnTo>
                <a:close/>
              </a:path>
            </a:pathLst>
          </a:custGeom>
          <a:blipFill>
            <a:blip r:embed="rId9">
              <a:alphaModFix amt="12000"/>
              <a:extLst>
                <a:ext uri="{96DAC541-7B7A-43D3-8B79-37D633B846F1}">
                  <asvg:svgBlip xmlns:asvg="http://schemas.microsoft.com/office/drawing/2016/SVG/main" r:embed="rId10"/>
                </a:ext>
              </a:extLst>
            </a:blip>
            <a:stretch>
              <a:fillRect l="0" t="0" r="0" b="0"/>
            </a:stretch>
          </a:blipFill>
        </p:spPr>
      </p:sp>
      <p:sp>
        <p:nvSpPr>
          <p:cNvPr name="Freeform 17" id="17"/>
          <p:cNvSpPr/>
          <p:nvPr/>
        </p:nvSpPr>
        <p:spPr>
          <a:xfrm flipH="false" flipV="false" rot="0">
            <a:off x="4905213" y="5004141"/>
            <a:ext cx="396707" cy="298619"/>
          </a:xfrm>
          <a:custGeom>
            <a:avLst/>
            <a:gdLst/>
            <a:ahLst/>
            <a:cxnLst/>
            <a:rect r="r" b="b" t="t" l="l"/>
            <a:pathLst>
              <a:path h="298619" w="396707">
                <a:moveTo>
                  <a:pt x="0" y="0"/>
                </a:moveTo>
                <a:lnTo>
                  <a:pt x="396707" y="0"/>
                </a:lnTo>
                <a:lnTo>
                  <a:pt x="396707" y="298619"/>
                </a:lnTo>
                <a:lnTo>
                  <a:pt x="0" y="298619"/>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18" id="18"/>
          <p:cNvSpPr/>
          <p:nvPr/>
        </p:nvSpPr>
        <p:spPr>
          <a:xfrm flipH="false" flipV="false" rot="0">
            <a:off x="110607" y="1939802"/>
            <a:ext cx="245083" cy="245083"/>
          </a:xfrm>
          <a:custGeom>
            <a:avLst/>
            <a:gdLst/>
            <a:ahLst/>
            <a:cxnLst/>
            <a:rect r="r" b="b" t="t" l="l"/>
            <a:pathLst>
              <a:path h="245083" w="245083">
                <a:moveTo>
                  <a:pt x="0" y="0"/>
                </a:moveTo>
                <a:lnTo>
                  <a:pt x="245083" y="0"/>
                </a:lnTo>
                <a:lnTo>
                  <a:pt x="245083" y="245082"/>
                </a:lnTo>
                <a:lnTo>
                  <a:pt x="0" y="245082"/>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Freeform 19" id="19"/>
          <p:cNvSpPr/>
          <p:nvPr/>
        </p:nvSpPr>
        <p:spPr>
          <a:xfrm flipH="false" flipV="false" rot="0">
            <a:off x="3579811" y="1892145"/>
            <a:ext cx="238237" cy="238237"/>
          </a:xfrm>
          <a:custGeom>
            <a:avLst/>
            <a:gdLst/>
            <a:ahLst/>
            <a:cxnLst/>
            <a:rect r="r" b="b" t="t" l="l"/>
            <a:pathLst>
              <a:path h="238237" w="238237">
                <a:moveTo>
                  <a:pt x="0" y="0"/>
                </a:moveTo>
                <a:lnTo>
                  <a:pt x="238237" y="0"/>
                </a:lnTo>
                <a:lnTo>
                  <a:pt x="238237" y="238238"/>
                </a:lnTo>
                <a:lnTo>
                  <a:pt x="0" y="238238"/>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
        <p:nvSpPr>
          <p:cNvPr name="Freeform 20" id="20"/>
          <p:cNvSpPr/>
          <p:nvPr/>
        </p:nvSpPr>
        <p:spPr>
          <a:xfrm flipH="false" flipV="false" rot="0">
            <a:off x="13682851" y="1852851"/>
            <a:ext cx="241538" cy="241538"/>
          </a:xfrm>
          <a:custGeom>
            <a:avLst/>
            <a:gdLst/>
            <a:ahLst/>
            <a:cxnLst/>
            <a:rect r="r" b="b" t="t" l="l"/>
            <a:pathLst>
              <a:path h="241538" w="241538">
                <a:moveTo>
                  <a:pt x="0" y="0"/>
                </a:moveTo>
                <a:lnTo>
                  <a:pt x="241538" y="0"/>
                </a:lnTo>
                <a:lnTo>
                  <a:pt x="241538" y="241538"/>
                </a:lnTo>
                <a:lnTo>
                  <a:pt x="0" y="241538"/>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sp>
        <p:nvSpPr>
          <p:cNvPr name="Freeform 21" id="21"/>
          <p:cNvSpPr/>
          <p:nvPr/>
        </p:nvSpPr>
        <p:spPr>
          <a:xfrm flipH="false" flipV="false" rot="0">
            <a:off x="9041321" y="1865792"/>
            <a:ext cx="252590" cy="252590"/>
          </a:xfrm>
          <a:custGeom>
            <a:avLst/>
            <a:gdLst/>
            <a:ahLst/>
            <a:cxnLst/>
            <a:rect r="r" b="b" t="t" l="l"/>
            <a:pathLst>
              <a:path h="252590" w="252590">
                <a:moveTo>
                  <a:pt x="0" y="0"/>
                </a:moveTo>
                <a:lnTo>
                  <a:pt x="252590" y="0"/>
                </a:lnTo>
                <a:lnTo>
                  <a:pt x="252590" y="252589"/>
                </a:lnTo>
                <a:lnTo>
                  <a:pt x="0" y="252589"/>
                </a:lnTo>
                <a:lnTo>
                  <a:pt x="0"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sp>
        <p:nvSpPr>
          <p:cNvPr name="Freeform 22" id="22"/>
          <p:cNvSpPr/>
          <p:nvPr/>
        </p:nvSpPr>
        <p:spPr>
          <a:xfrm flipH="false" flipV="false" rot="0">
            <a:off x="134966" y="5685023"/>
            <a:ext cx="251673" cy="251673"/>
          </a:xfrm>
          <a:custGeom>
            <a:avLst/>
            <a:gdLst/>
            <a:ahLst/>
            <a:cxnLst/>
            <a:rect r="r" b="b" t="t" l="l"/>
            <a:pathLst>
              <a:path h="251673" w="251673">
                <a:moveTo>
                  <a:pt x="0" y="0"/>
                </a:moveTo>
                <a:lnTo>
                  <a:pt x="251672" y="0"/>
                </a:lnTo>
                <a:lnTo>
                  <a:pt x="251672" y="251673"/>
                </a:lnTo>
                <a:lnTo>
                  <a:pt x="0" y="251673"/>
                </a:lnTo>
                <a:lnTo>
                  <a:pt x="0" y="0"/>
                </a:lnTo>
                <a:close/>
              </a:path>
            </a:pathLst>
          </a:custGeom>
          <a:blipFill>
            <a:blip r:embed="rId21">
              <a:extLst>
                <a:ext uri="{96DAC541-7B7A-43D3-8B79-37D633B846F1}">
                  <asvg:svgBlip xmlns:asvg="http://schemas.microsoft.com/office/drawing/2016/SVG/main" r:embed="rId22"/>
                </a:ext>
              </a:extLst>
            </a:blip>
            <a:stretch>
              <a:fillRect l="0" t="0" r="0" b="0"/>
            </a:stretch>
          </a:blipFill>
        </p:spPr>
      </p:sp>
      <p:sp>
        <p:nvSpPr>
          <p:cNvPr name="AutoShape 23" id="23"/>
          <p:cNvSpPr/>
          <p:nvPr/>
        </p:nvSpPr>
        <p:spPr>
          <a:xfrm>
            <a:off x="3984990" y="2587057"/>
            <a:ext cx="0" cy="100336"/>
          </a:xfrm>
          <a:prstGeom prst="line">
            <a:avLst/>
          </a:prstGeom>
          <a:ln cap="flat" w="38100">
            <a:solidFill>
              <a:srgbClr val="CB6CE6"/>
            </a:solidFill>
            <a:prstDash val="solid"/>
            <a:headEnd type="none" len="sm" w="sm"/>
            <a:tailEnd type="triangle" len="med" w="lg"/>
          </a:ln>
        </p:spPr>
      </p:sp>
      <p:sp>
        <p:nvSpPr>
          <p:cNvPr name="AutoShape 24" id="24"/>
          <p:cNvSpPr/>
          <p:nvPr/>
        </p:nvSpPr>
        <p:spPr>
          <a:xfrm>
            <a:off x="3965940" y="4231043"/>
            <a:ext cx="0" cy="249226"/>
          </a:xfrm>
          <a:prstGeom prst="line">
            <a:avLst/>
          </a:prstGeom>
          <a:ln cap="flat" w="38100">
            <a:solidFill>
              <a:srgbClr val="CB6CE6"/>
            </a:solidFill>
            <a:prstDash val="solid"/>
            <a:headEnd type="none" len="sm" w="sm"/>
            <a:tailEnd type="triangle" len="med" w="lg"/>
          </a:ln>
        </p:spPr>
      </p:sp>
      <p:grpSp>
        <p:nvGrpSpPr>
          <p:cNvPr name="Group 25" id="25"/>
          <p:cNvGrpSpPr/>
          <p:nvPr/>
        </p:nvGrpSpPr>
        <p:grpSpPr>
          <a:xfrm rot="0">
            <a:off x="93078" y="6120296"/>
            <a:ext cx="335448" cy="335448"/>
            <a:chOff x="0" y="0"/>
            <a:chExt cx="812800" cy="812800"/>
          </a:xfrm>
        </p:grpSpPr>
        <p:sp>
          <p:nvSpPr>
            <p:cNvPr name="Freeform 26" id="2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1676A">
                <a:alpha val="63922"/>
              </a:srgbClr>
            </a:solidFill>
          </p:spPr>
        </p:sp>
        <p:sp>
          <p:nvSpPr>
            <p:cNvPr name="TextBox 27" id="27"/>
            <p:cNvSpPr txBox="true"/>
            <p:nvPr/>
          </p:nvSpPr>
          <p:spPr>
            <a:xfrm>
              <a:off x="76200" y="57150"/>
              <a:ext cx="660400" cy="679450"/>
            </a:xfrm>
            <a:prstGeom prst="rect">
              <a:avLst/>
            </a:prstGeom>
          </p:spPr>
          <p:txBody>
            <a:bodyPr anchor="ctr" rtlCol="false" tIns="50800" lIns="50800" bIns="50800" rIns="50800"/>
            <a:lstStyle/>
            <a:p>
              <a:pPr algn="ctr">
                <a:lnSpc>
                  <a:spcPts val="1680"/>
                </a:lnSpc>
              </a:pPr>
            </a:p>
          </p:txBody>
        </p:sp>
      </p:grpSp>
      <p:sp>
        <p:nvSpPr>
          <p:cNvPr name="Freeform 28" id="28"/>
          <p:cNvSpPr/>
          <p:nvPr/>
        </p:nvSpPr>
        <p:spPr>
          <a:xfrm flipH="false" flipV="false" rot="0">
            <a:off x="148805" y="6153567"/>
            <a:ext cx="228326" cy="268906"/>
          </a:xfrm>
          <a:custGeom>
            <a:avLst/>
            <a:gdLst/>
            <a:ahLst/>
            <a:cxnLst/>
            <a:rect r="r" b="b" t="t" l="l"/>
            <a:pathLst>
              <a:path h="268906" w="228326">
                <a:moveTo>
                  <a:pt x="0" y="0"/>
                </a:moveTo>
                <a:lnTo>
                  <a:pt x="228326" y="0"/>
                </a:lnTo>
                <a:lnTo>
                  <a:pt x="228326" y="268907"/>
                </a:lnTo>
                <a:lnTo>
                  <a:pt x="0" y="268907"/>
                </a:lnTo>
                <a:lnTo>
                  <a:pt x="0" y="0"/>
                </a:lnTo>
                <a:close/>
              </a:path>
            </a:pathLst>
          </a:custGeom>
          <a:blipFill>
            <a:blip r:embed="rId23">
              <a:extLst>
                <a:ext uri="{96DAC541-7B7A-43D3-8B79-37D633B846F1}">
                  <asvg:svgBlip xmlns:asvg="http://schemas.microsoft.com/office/drawing/2016/SVG/main" r:embed="rId24"/>
                </a:ext>
              </a:extLst>
            </a:blip>
            <a:stretch>
              <a:fillRect l="0" t="0" r="0" b="0"/>
            </a:stretch>
          </a:blipFill>
        </p:spPr>
      </p:sp>
      <p:grpSp>
        <p:nvGrpSpPr>
          <p:cNvPr name="Group 29" id="29"/>
          <p:cNvGrpSpPr/>
          <p:nvPr/>
        </p:nvGrpSpPr>
        <p:grpSpPr>
          <a:xfrm rot="0">
            <a:off x="13682851" y="2473445"/>
            <a:ext cx="398725" cy="398725"/>
            <a:chOff x="0" y="0"/>
            <a:chExt cx="812800" cy="812800"/>
          </a:xfrm>
        </p:grpSpPr>
        <p:sp>
          <p:nvSpPr>
            <p:cNvPr name="Freeform 30" id="30"/>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577E">
                <a:alpha val="63922"/>
              </a:srgbClr>
            </a:solidFill>
          </p:spPr>
        </p:sp>
        <p:sp>
          <p:nvSpPr>
            <p:cNvPr name="TextBox 31" id="31"/>
            <p:cNvSpPr txBox="true"/>
            <p:nvPr/>
          </p:nvSpPr>
          <p:spPr>
            <a:xfrm>
              <a:off x="76200" y="57150"/>
              <a:ext cx="660400" cy="679450"/>
            </a:xfrm>
            <a:prstGeom prst="rect">
              <a:avLst/>
            </a:prstGeom>
          </p:spPr>
          <p:txBody>
            <a:bodyPr anchor="ctr" rtlCol="false" tIns="50800" lIns="50800" bIns="50800" rIns="50800"/>
            <a:lstStyle/>
            <a:p>
              <a:pPr algn="ctr">
                <a:lnSpc>
                  <a:spcPts val="1680"/>
                </a:lnSpc>
              </a:pPr>
            </a:p>
          </p:txBody>
        </p:sp>
      </p:grpSp>
      <p:sp>
        <p:nvSpPr>
          <p:cNvPr name="Freeform 32" id="32"/>
          <p:cNvSpPr/>
          <p:nvPr/>
        </p:nvSpPr>
        <p:spPr>
          <a:xfrm flipH="false" flipV="false" rot="0">
            <a:off x="13729280" y="2537492"/>
            <a:ext cx="305867" cy="243026"/>
          </a:xfrm>
          <a:custGeom>
            <a:avLst/>
            <a:gdLst/>
            <a:ahLst/>
            <a:cxnLst/>
            <a:rect r="r" b="b" t="t" l="l"/>
            <a:pathLst>
              <a:path h="243026" w="305867">
                <a:moveTo>
                  <a:pt x="0" y="0"/>
                </a:moveTo>
                <a:lnTo>
                  <a:pt x="305867" y="0"/>
                </a:lnTo>
                <a:lnTo>
                  <a:pt x="305867" y="243026"/>
                </a:lnTo>
                <a:lnTo>
                  <a:pt x="0" y="243026"/>
                </a:lnTo>
                <a:lnTo>
                  <a:pt x="0" y="0"/>
                </a:lnTo>
                <a:close/>
              </a:path>
            </a:pathLst>
          </a:custGeom>
          <a:blipFill>
            <a:blip r:embed="rId25">
              <a:extLst>
                <a:ext uri="{96DAC541-7B7A-43D3-8B79-37D633B846F1}">
                  <asvg:svgBlip xmlns:asvg="http://schemas.microsoft.com/office/drawing/2016/SVG/main" r:embed="rId26"/>
                </a:ext>
              </a:extLst>
            </a:blip>
            <a:stretch>
              <a:fillRect l="0" t="0" r="0" b="0"/>
            </a:stretch>
          </a:blipFill>
        </p:spPr>
      </p:sp>
      <p:grpSp>
        <p:nvGrpSpPr>
          <p:cNvPr name="Group 33" id="33"/>
          <p:cNvGrpSpPr/>
          <p:nvPr/>
        </p:nvGrpSpPr>
        <p:grpSpPr>
          <a:xfrm rot="0">
            <a:off x="13682851" y="4940248"/>
            <a:ext cx="398725" cy="398725"/>
            <a:chOff x="0" y="0"/>
            <a:chExt cx="812800" cy="812800"/>
          </a:xfrm>
        </p:grpSpPr>
        <p:sp>
          <p:nvSpPr>
            <p:cNvPr name="Freeform 34" id="3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577E">
                <a:alpha val="63922"/>
              </a:srgbClr>
            </a:solidFill>
          </p:spPr>
        </p:sp>
        <p:sp>
          <p:nvSpPr>
            <p:cNvPr name="TextBox 35" id="35"/>
            <p:cNvSpPr txBox="true"/>
            <p:nvPr/>
          </p:nvSpPr>
          <p:spPr>
            <a:xfrm>
              <a:off x="76200" y="57150"/>
              <a:ext cx="660400" cy="679450"/>
            </a:xfrm>
            <a:prstGeom prst="rect">
              <a:avLst/>
            </a:prstGeom>
          </p:spPr>
          <p:txBody>
            <a:bodyPr anchor="ctr" rtlCol="false" tIns="50800" lIns="50800" bIns="50800" rIns="50800"/>
            <a:lstStyle/>
            <a:p>
              <a:pPr algn="ctr">
                <a:lnSpc>
                  <a:spcPts val="1680"/>
                </a:lnSpc>
              </a:pPr>
            </a:p>
          </p:txBody>
        </p:sp>
      </p:grpSp>
      <p:sp>
        <p:nvSpPr>
          <p:cNvPr name="Freeform 36" id="36"/>
          <p:cNvSpPr/>
          <p:nvPr/>
        </p:nvSpPr>
        <p:spPr>
          <a:xfrm flipH="false" flipV="false" rot="0">
            <a:off x="13739338" y="5004529"/>
            <a:ext cx="285750" cy="270164"/>
          </a:xfrm>
          <a:custGeom>
            <a:avLst/>
            <a:gdLst/>
            <a:ahLst/>
            <a:cxnLst/>
            <a:rect r="r" b="b" t="t" l="l"/>
            <a:pathLst>
              <a:path h="270164" w="285750">
                <a:moveTo>
                  <a:pt x="0" y="0"/>
                </a:moveTo>
                <a:lnTo>
                  <a:pt x="285750" y="0"/>
                </a:lnTo>
                <a:lnTo>
                  <a:pt x="285750" y="270164"/>
                </a:lnTo>
                <a:lnTo>
                  <a:pt x="0" y="270164"/>
                </a:lnTo>
                <a:lnTo>
                  <a:pt x="0" y="0"/>
                </a:lnTo>
                <a:close/>
              </a:path>
            </a:pathLst>
          </a:custGeom>
          <a:blipFill>
            <a:blip r:embed="rId27">
              <a:extLst>
                <a:ext uri="{96DAC541-7B7A-43D3-8B79-37D633B846F1}">
                  <asvg:svgBlip xmlns:asvg="http://schemas.microsoft.com/office/drawing/2016/SVG/main" r:embed="rId28"/>
                </a:ext>
              </a:extLst>
            </a:blip>
            <a:stretch>
              <a:fillRect l="0" t="0" r="0" b="0"/>
            </a:stretch>
          </a:blipFill>
        </p:spPr>
      </p:sp>
      <p:sp>
        <p:nvSpPr>
          <p:cNvPr name="TextBox 37" id="37"/>
          <p:cNvSpPr txBox="true"/>
          <p:nvPr/>
        </p:nvSpPr>
        <p:spPr>
          <a:xfrm rot="0">
            <a:off x="9918336" y="2722205"/>
            <a:ext cx="529761" cy="1587016"/>
          </a:xfrm>
          <a:prstGeom prst="rect">
            <a:avLst/>
          </a:prstGeom>
        </p:spPr>
        <p:txBody>
          <a:bodyPr anchor="t" rtlCol="false" tIns="0" lIns="0" bIns="0" rIns="0">
            <a:spAutoFit/>
          </a:bodyPr>
          <a:lstStyle/>
          <a:p>
            <a:pPr algn="ctr">
              <a:lnSpc>
                <a:spcPts val="751"/>
              </a:lnSpc>
            </a:pPr>
            <a:r>
              <a:rPr lang="en-US" sz="626">
                <a:solidFill>
                  <a:srgbClr val="000000"/>
                </a:solidFill>
                <a:latin typeface="Arial"/>
                <a:ea typeface="Arial"/>
                <a:cs typeface="Arial"/>
                <a:sym typeface="Arial"/>
              </a:rPr>
              <a:t>NHS Talking Therapies Primary Care</a:t>
            </a:r>
          </a:p>
          <a:p>
            <a:pPr algn="ctr">
              <a:lnSpc>
                <a:spcPts val="751"/>
              </a:lnSpc>
            </a:pPr>
            <a:r>
              <a:rPr lang="en-US" sz="626">
                <a:solidFill>
                  <a:srgbClr val="000000"/>
                </a:solidFill>
                <a:latin typeface="Arial"/>
                <a:ea typeface="Arial"/>
                <a:cs typeface="Arial"/>
                <a:sym typeface="Arial"/>
              </a:rPr>
              <a:t> </a:t>
            </a:r>
          </a:p>
          <a:p>
            <a:pPr algn="ctr">
              <a:lnSpc>
                <a:spcPts val="751"/>
              </a:lnSpc>
            </a:pPr>
            <a:r>
              <a:rPr lang="en-US" sz="626">
                <a:solidFill>
                  <a:srgbClr val="000000"/>
                </a:solidFill>
                <a:latin typeface="Arial"/>
                <a:ea typeface="Arial"/>
                <a:cs typeface="Arial"/>
                <a:sym typeface="Arial"/>
              </a:rPr>
              <a:t> </a:t>
            </a:r>
          </a:p>
          <a:p>
            <a:pPr algn="ctr">
              <a:lnSpc>
                <a:spcPts val="751"/>
              </a:lnSpc>
            </a:pPr>
          </a:p>
          <a:p>
            <a:pPr algn="ctr">
              <a:lnSpc>
                <a:spcPts val="751"/>
              </a:lnSpc>
            </a:pPr>
          </a:p>
          <a:p>
            <a:pPr algn="ctr">
              <a:lnSpc>
                <a:spcPts val="751"/>
              </a:lnSpc>
            </a:pPr>
            <a:r>
              <a:rPr lang="en-US" sz="626">
                <a:solidFill>
                  <a:srgbClr val="000000"/>
                </a:solidFill>
                <a:latin typeface="Arial"/>
                <a:ea typeface="Arial"/>
                <a:cs typeface="Arial"/>
                <a:sym typeface="Arial"/>
              </a:rPr>
              <a:t>Lowintensity support including guided self help CBT and counselling for mild to moderate depression.</a:t>
            </a:r>
          </a:p>
          <a:p>
            <a:pPr algn="ctr">
              <a:lnSpc>
                <a:spcPts val="751"/>
              </a:lnSpc>
              <a:spcBef>
                <a:spcPct val="0"/>
              </a:spcBef>
            </a:pPr>
          </a:p>
        </p:txBody>
      </p:sp>
      <p:grpSp>
        <p:nvGrpSpPr>
          <p:cNvPr name="Group 38" id="38"/>
          <p:cNvGrpSpPr/>
          <p:nvPr/>
        </p:nvGrpSpPr>
        <p:grpSpPr>
          <a:xfrm rot="0">
            <a:off x="10635572" y="2609888"/>
            <a:ext cx="608181" cy="1906905"/>
            <a:chOff x="0" y="0"/>
            <a:chExt cx="187325" cy="587248"/>
          </a:xfrm>
        </p:grpSpPr>
        <p:sp>
          <p:nvSpPr>
            <p:cNvPr name="Freeform 39" id="39"/>
            <p:cNvSpPr/>
            <p:nvPr/>
          </p:nvSpPr>
          <p:spPr>
            <a:xfrm flipH="false" flipV="false" rot="0">
              <a:off x="0" y="0"/>
              <a:ext cx="187325" cy="587248"/>
            </a:xfrm>
            <a:custGeom>
              <a:avLst/>
              <a:gdLst/>
              <a:ahLst/>
              <a:cxnLst/>
              <a:rect r="r" b="b" t="t" l="l"/>
              <a:pathLst>
                <a:path h="587248" w="187325">
                  <a:moveTo>
                    <a:pt x="187325" y="93662"/>
                  </a:moveTo>
                  <a:lnTo>
                    <a:pt x="187325" y="493586"/>
                  </a:lnTo>
                  <a:cubicBezTo>
                    <a:pt x="187325" y="518426"/>
                    <a:pt x="177457" y="542250"/>
                    <a:pt x="159892" y="559815"/>
                  </a:cubicBezTo>
                  <a:cubicBezTo>
                    <a:pt x="142327" y="577380"/>
                    <a:pt x="118503" y="587248"/>
                    <a:pt x="93662" y="587248"/>
                  </a:cubicBezTo>
                  <a:lnTo>
                    <a:pt x="93662" y="587248"/>
                  </a:lnTo>
                  <a:cubicBezTo>
                    <a:pt x="41934" y="587248"/>
                    <a:pt x="0" y="545314"/>
                    <a:pt x="0" y="493586"/>
                  </a:cubicBezTo>
                  <a:lnTo>
                    <a:pt x="0" y="93662"/>
                  </a:lnTo>
                  <a:cubicBezTo>
                    <a:pt x="0" y="41934"/>
                    <a:pt x="41934" y="0"/>
                    <a:pt x="93662" y="0"/>
                  </a:cubicBezTo>
                  <a:lnTo>
                    <a:pt x="93662" y="0"/>
                  </a:lnTo>
                  <a:cubicBezTo>
                    <a:pt x="145391" y="0"/>
                    <a:pt x="187325" y="41934"/>
                    <a:pt x="187325" y="93662"/>
                  </a:cubicBezTo>
                  <a:close/>
                </a:path>
              </a:pathLst>
            </a:custGeom>
            <a:solidFill>
              <a:srgbClr val="FFDE59">
                <a:alpha val="40000"/>
              </a:srgbClr>
            </a:solidFill>
          </p:spPr>
        </p:sp>
        <p:sp>
          <p:nvSpPr>
            <p:cNvPr name="TextBox 40" id="40"/>
            <p:cNvSpPr txBox="true"/>
            <p:nvPr/>
          </p:nvSpPr>
          <p:spPr>
            <a:xfrm>
              <a:off x="0" y="-9525"/>
              <a:ext cx="187325" cy="596773"/>
            </a:xfrm>
            <a:prstGeom prst="rect">
              <a:avLst/>
            </a:prstGeom>
          </p:spPr>
          <p:txBody>
            <a:bodyPr anchor="ctr" rtlCol="false" tIns="50800" lIns="50800" bIns="50800" rIns="50800"/>
            <a:lstStyle/>
            <a:p>
              <a:pPr algn="ctr">
                <a:lnSpc>
                  <a:spcPts val="840"/>
                </a:lnSpc>
              </a:pPr>
            </a:p>
          </p:txBody>
        </p:sp>
      </p:grpSp>
      <p:sp>
        <p:nvSpPr>
          <p:cNvPr name="TextBox 41" id="41"/>
          <p:cNvSpPr txBox="true"/>
          <p:nvPr/>
        </p:nvSpPr>
        <p:spPr>
          <a:xfrm rot="0">
            <a:off x="10723827" y="2722205"/>
            <a:ext cx="439591" cy="1343025"/>
          </a:xfrm>
          <a:prstGeom prst="rect">
            <a:avLst/>
          </a:prstGeom>
        </p:spPr>
        <p:txBody>
          <a:bodyPr anchor="t" rtlCol="false" tIns="0" lIns="0" bIns="0" rIns="0">
            <a:spAutoFit/>
          </a:bodyPr>
          <a:lstStyle/>
          <a:p>
            <a:pPr algn="ctr">
              <a:lnSpc>
                <a:spcPts val="719"/>
              </a:lnSpc>
              <a:spcBef>
                <a:spcPct val="0"/>
              </a:spcBef>
            </a:pPr>
            <a:r>
              <a:rPr lang="en-US" sz="600">
                <a:solidFill>
                  <a:srgbClr val="000000"/>
                </a:solidFill>
                <a:latin typeface="Arial"/>
                <a:ea typeface="Arial"/>
                <a:cs typeface="Arial"/>
                <a:sym typeface="Arial"/>
              </a:rPr>
              <a:t>Community Mental Health Teams (CMHT)</a:t>
            </a:r>
          </a:p>
          <a:p>
            <a:pPr algn="ctr">
              <a:lnSpc>
                <a:spcPts val="719"/>
              </a:lnSpc>
              <a:spcBef>
                <a:spcPct val="0"/>
              </a:spcBef>
            </a:pPr>
            <a:r>
              <a:rPr lang="en-US" sz="600">
                <a:solidFill>
                  <a:srgbClr val="000000"/>
                </a:solidFill>
                <a:latin typeface="Arial"/>
                <a:ea typeface="Arial"/>
                <a:cs typeface="Arial"/>
                <a:sym typeface="Arial"/>
              </a:rPr>
              <a:t> </a:t>
            </a:r>
          </a:p>
          <a:p>
            <a:pPr algn="ctr">
              <a:lnSpc>
                <a:spcPts val="719"/>
              </a:lnSpc>
              <a:spcBef>
                <a:spcPct val="0"/>
              </a:spcBef>
            </a:pPr>
            <a:r>
              <a:rPr lang="en-US" sz="600">
                <a:solidFill>
                  <a:srgbClr val="000000"/>
                </a:solidFill>
                <a:latin typeface="Arial"/>
                <a:ea typeface="Arial"/>
                <a:cs typeface="Arial"/>
                <a:sym typeface="Arial"/>
              </a:rPr>
              <a:t> </a:t>
            </a:r>
          </a:p>
          <a:p>
            <a:pPr algn="ctr">
              <a:lnSpc>
                <a:spcPts val="719"/>
              </a:lnSpc>
              <a:spcBef>
                <a:spcPct val="0"/>
              </a:spcBef>
            </a:pPr>
            <a:r>
              <a:rPr lang="en-US" sz="600">
                <a:solidFill>
                  <a:srgbClr val="000000"/>
                </a:solidFill>
                <a:latin typeface="Arial"/>
                <a:ea typeface="Arial"/>
                <a:cs typeface="Arial"/>
                <a:sym typeface="Arial"/>
              </a:rPr>
              <a:t>Support for people with more severe or complex depression requiring specialist care.</a:t>
            </a:r>
          </a:p>
        </p:txBody>
      </p:sp>
      <p:grpSp>
        <p:nvGrpSpPr>
          <p:cNvPr name="Group 42" id="42"/>
          <p:cNvGrpSpPr/>
          <p:nvPr/>
        </p:nvGrpSpPr>
        <p:grpSpPr>
          <a:xfrm rot="0">
            <a:off x="11392118" y="2580063"/>
            <a:ext cx="608181" cy="1906905"/>
            <a:chOff x="0" y="0"/>
            <a:chExt cx="187325" cy="587248"/>
          </a:xfrm>
        </p:grpSpPr>
        <p:sp>
          <p:nvSpPr>
            <p:cNvPr name="Freeform 43" id="43"/>
            <p:cNvSpPr/>
            <p:nvPr/>
          </p:nvSpPr>
          <p:spPr>
            <a:xfrm flipH="false" flipV="false" rot="0">
              <a:off x="0" y="0"/>
              <a:ext cx="187325" cy="587248"/>
            </a:xfrm>
            <a:custGeom>
              <a:avLst/>
              <a:gdLst/>
              <a:ahLst/>
              <a:cxnLst/>
              <a:rect r="r" b="b" t="t" l="l"/>
              <a:pathLst>
                <a:path h="587248" w="187325">
                  <a:moveTo>
                    <a:pt x="187325" y="93662"/>
                  </a:moveTo>
                  <a:lnTo>
                    <a:pt x="187325" y="493586"/>
                  </a:lnTo>
                  <a:cubicBezTo>
                    <a:pt x="187325" y="518426"/>
                    <a:pt x="177457" y="542250"/>
                    <a:pt x="159892" y="559815"/>
                  </a:cubicBezTo>
                  <a:cubicBezTo>
                    <a:pt x="142327" y="577380"/>
                    <a:pt x="118503" y="587248"/>
                    <a:pt x="93662" y="587248"/>
                  </a:cubicBezTo>
                  <a:lnTo>
                    <a:pt x="93662" y="587248"/>
                  </a:lnTo>
                  <a:cubicBezTo>
                    <a:pt x="41934" y="587248"/>
                    <a:pt x="0" y="545314"/>
                    <a:pt x="0" y="493586"/>
                  </a:cubicBezTo>
                  <a:lnTo>
                    <a:pt x="0" y="93662"/>
                  </a:lnTo>
                  <a:cubicBezTo>
                    <a:pt x="0" y="41934"/>
                    <a:pt x="41934" y="0"/>
                    <a:pt x="93662" y="0"/>
                  </a:cubicBezTo>
                  <a:lnTo>
                    <a:pt x="93662" y="0"/>
                  </a:lnTo>
                  <a:cubicBezTo>
                    <a:pt x="145391" y="0"/>
                    <a:pt x="187325" y="41934"/>
                    <a:pt x="187325" y="93662"/>
                  </a:cubicBezTo>
                  <a:close/>
                </a:path>
              </a:pathLst>
            </a:custGeom>
            <a:solidFill>
              <a:srgbClr val="FF9999">
                <a:alpha val="40000"/>
              </a:srgbClr>
            </a:solidFill>
          </p:spPr>
        </p:sp>
        <p:sp>
          <p:nvSpPr>
            <p:cNvPr name="TextBox 44" id="44"/>
            <p:cNvSpPr txBox="true"/>
            <p:nvPr/>
          </p:nvSpPr>
          <p:spPr>
            <a:xfrm>
              <a:off x="0" y="-9525"/>
              <a:ext cx="187325" cy="596773"/>
            </a:xfrm>
            <a:prstGeom prst="rect">
              <a:avLst/>
            </a:prstGeom>
          </p:spPr>
          <p:txBody>
            <a:bodyPr anchor="ctr" rtlCol="false" tIns="50800" lIns="50800" bIns="50800" rIns="50800"/>
            <a:lstStyle/>
            <a:p>
              <a:pPr algn="ctr">
                <a:lnSpc>
                  <a:spcPts val="840"/>
                </a:lnSpc>
              </a:pPr>
            </a:p>
          </p:txBody>
        </p:sp>
      </p:grpSp>
      <p:sp>
        <p:nvSpPr>
          <p:cNvPr name="TextBox 45" id="45"/>
          <p:cNvSpPr txBox="true"/>
          <p:nvPr/>
        </p:nvSpPr>
        <p:spPr>
          <a:xfrm rot="0">
            <a:off x="11451276" y="2722205"/>
            <a:ext cx="526881" cy="1353200"/>
          </a:xfrm>
          <a:prstGeom prst="rect">
            <a:avLst/>
          </a:prstGeom>
        </p:spPr>
        <p:txBody>
          <a:bodyPr anchor="t" rtlCol="false" tIns="0" lIns="0" bIns="0" rIns="0">
            <a:spAutoFit/>
          </a:bodyPr>
          <a:lstStyle/>
          <a:p>
            <a:pPr algn="ctr">
              <a:lnSpc>
                <a:spcPts val="725"/>
              </a:lnSpc>
              <a:spcBef>
                <a:spcPct val="0"/>
              </a:spcBef>
            </a:pPr>
            <a:r>
              <a:rPr lang="en-US" sz="604">
                <a:solidFill>
                  <a:srgbClr val="000000"/>
                </a:solidFill>
                <a:latin typeface="Arial"/>
                <a:ea typeface="Arial"/>
                <a:cs typeface="Arial"/>
                <a:sym typeface="Arial"/>
              </a:rPr>
              <a:t>Crisis Teams</a:t>
            </a:r>
          </a:p>
          <a:p>
            <a:pPr algn="ctr">
              <a:lnSpc>
                <a:spcPts val="725"/>
              </a:lnSpc>
              <a:spcBef>
                <a:spcPct val="0"/>
              </a:spcBef>
            </a:pPr>
            <a:r>
              <a:rPr lang="en-US" sz="604">
                <a:solidFill>
                  <a:srgbClr val="000000"/>
                </a:solidFill>
                <a:latin typeface="Arial"/>
                <a:ea typeface="Arial"/>
                <a:cs typeface="Arial"/>
                <a:sym typeface="Arial"/>
              </a:rPr>
              <a:t> </a:t>
            </a:r>
          </a:p>
          <a:p>
            <a:pPr algn="ctr">
              <a:lnSpc>
                <a:spcPts val="725"/>
              </a:lnSpc>
              <a:spcBef>
                <a:spcPct val="0"/>
              </a:spcBef>
            </a:pPr>
            <a:r>
              <a:rPr lang="en-US" sz="604">
                <a:solidFill>
                  <a:srgbClr val="000000"/>
                </a:solidFill>
                <a:latin typeface="Arial"/>
                <a:ea typeface="Arial"/>
                <a:cs typeface="Arial"/>
                <a:sym typeface="Arial"/>
              </a:rPr>
              <a:t> </a:t>
            </a:r>
          </a:p>
          <a:p>
            <a:pPr algn="ctr">
              <a:lnSpc>
                <a:spcPts val="725"/>
              </a:lnSpc>
              <a:spcBef>
                <a:spcPct val="0"/>
              </a:spcBef>
            </a:pPr>
          </a:p>
          <a:p>
            <a:pPr algn="ctr">
              <a:lnSpc>
                <a:spcPts val="725"/>
              </a:lnSpc>
              <a:spcBef>
                <a:spcPct val="0"/>
              </a:spcBef>
            </a:pPr>
          </a:p>
          <a:p>
            <a:pPr algn="ctr">
              <a:lnSpc>
                <a:spcPts val="725"/>
              </a:lnSpc>
              <a:spcBef>
                <a:spcPct val="0"/>
              </a:spcBef>
            </a:pPr>
          </a:p>
          <a:p>
            <a:pPr algn="ctr">
              <a:lnSpc>
                <a:spcPts val="725"/>
              </a:lnSpc>
              <a:spcBef>
                <a:spcPct val="0"/>
              </a:spcBef>
            </a:pPr>
          </a:p>
          <a:p>
            <a:pPr algn="ctr">
              <a:lnSpc>
                <a:spcPts val="725"/>
              </a:lnSpc>
              <a:spcBef>
                <a:spcPct val="0"/>
              </a:spcBef>
            </a:pPr>
            <a:r>
              <a:rPr lang="en-US" sz="604">
                <a:solidFill>
                  <a:srgbClr val="000000"/>
                </a:solidFill>
                <a:latin typeface="Arial"/>
                <a:ea typeface="Arial"/>
                <a:cs typeface="Arial"/>
                <a:sym typeface="Arial"/>
              </a:rPr>
              <a:t>Urgent assessment and support for people experiencing significant risk or deterioration.</a:t>
            </a:r>
          </a:p>
        </p:txBody>
      </p:sp>
      <p:sp>
        <p:nvSpPr>
          <p:cNvPr name="AutoShape 46" id="46"/>
          <p:cNvSpPr/>
          <p:nvPr/>
        </p:nvSpPr>
        <p:spPr>
          <a:xfrm>
            <a:off x="9880444" y="3303196"/>
            <a:ext cx="606863" cy="0"/>
          </a:xfrm>
          <a:prstGeom prst="line">
            <a:avLst/>
          </a:prstGeom>
          <a:ln cap="flat" w="9525">
            <a:solidFill>
              <a:srgbClr val="000000">
                <a:alpha val="8627"/>
              </a:srgbClr>
            </a:solidFill>
            <a:prstDash val="solid"/>
            <a:headEnd type="none" len="sm" w="sm"/>
            <a:tailEnd type="none" len="sm" w="sm"/>
          </a:ln>
        </p:spPr>
      </p:sp>
      <p:sp>
        <p:nvSpPr>
          <p:cNvPr name="AutoShape 47" id="47"/>
          <p:cNvSpPr/>
          <p:nvPr/>
        </p:nvSpPr>
        <p:spPr>
          <a:xfrm>
            <a:off x="10624687" y="3288908"/>
            <a:ext cx="606863" cy="0"/>
          </a:xfrm>
          <a:prstGeom prst="line">
            <a:avLst/>
          </a:prstGeom>
          <a:ln cap="flat" w="9525">
            <a:solidFill>
              <a:srgbClr val="000000">
                <a:alpha val="8627"/>
              </a:srgbClr>
            </a:solidFill>
            <a:prstDash val="solid"/>
            <a:headEnd type="none" len="sm" w="sm"/>
            <a:tailEnd type="none" len="sm" w="sm"/>
          </a:ln>
        </p:spPr>
      </p:sp>
      <p:grpSp>
        <p:nvGrpSpPr>
          <p:cNvPr name="Group 48" id="48"/>
          <p:cNvGrpSpPr/>
          <p:nvPr/>
        </p:nvGrpSpPr>
        <p:grpSpPr>
          <a:xfrm rot="0">
            <a:off x="12133650" y="2580063"/>
            <a:ext cx="608181" cy="1906905"/>
            <a:chOff x="0" y="0"/>
            <a:chExt cx="187325" cy="587248"/>
          </a:xfrm>
        </p:grpSpPr>
        <p:sp>
          <p:nvSpPr>
            <p:cNvPr name="Freeform 49" id="49"/>
            <p:cNvSpPr/>
            <p:nvPr/>
          </p:nvSpPr>
          <p:spPr>
            <a:xfrm flipH="false" flipV="false" rot="0">
              <a:off x="0" y="0"/>
              <a:ext cx="187325" cy="587248"/>
            </a:xfrm>
            <a:custGeom>
              <a:avLst/>
              <a:gdLst/>
              <a:ahLst/>
              <a:cxnLst/>
              <a:rect r="r" b="b" t="t" l="l"/>
              <a:pathLst>
                <a:path h="587248" w="187325">
                  <a:moveTo>
                    <a:pt x="187325" y="93662"/>
                  </a:moveTo>
                  <a:lnTo>
                    <a:pt x="187325" y="493586"/>
                  </a:lnTo>
                  <a:cubicBezTo>
                    <a:pt x="187325" y="518426"/>
                    <a:pt x="177457" y="542250"/>
                    <a:pt x="159892" y="559815"/>
                  </a:cubicBezTo>
                  <a:cubicBezTo>
                    <a:pt x="142327" y="577380"/>
                    <a:pt x="118503" y="587248"/>
                    <a:pt x="93662" y="587248"/>
                  </a:cubicBezTo>
                  <a:lnTo>
                    <a:pt x="93662" y="587248"/>
                  </a:lnTo>
                  <a:cubicBezTo>
                    <a:pt x="41934" y="587248"/>
                    <a:pt x="0" y="545314"/>
                    <a:pt x="0" y="493586"/>
                  </a:cubicBezTo>
                  <a:lnTo>
                    <a:pt x="0" y="93662"/>
                  </a:lnTo>
                  <a:cubicBezTo>
                    <a:pt x="0" y="41934"/>
                    <a:pt x="41934" y="0"/>
                    <a:pt x="93662" y="0"/>
                  </a:cubicBezTo>
                  <a:lnTo>
                    <a:pt x="93662" y="0"/>
                  </a:lnTo>
                  <a:cubicBezTo>
                    <a:pt x="145391" y="0"/>
                    <a:pt x="187325" y="41934"/>
                    <a:pt x="187325" y="93662"/>
                  </a:cubicBezTo>
                  <a:close/>
                </a:path>
              </a:pathLst>
            </a:custGeom>
            <a:solidFill>
              <a:srgbClr val="FF9999">
                <a:alpha val="40000"/>
              </a:srgbClr>
            </a:solidFill>
          </p:spPr>
        </p:sp>
        <p:sp>
          <p:nvSpPr>
            <p:cNvPr name="TextBox 50" id="50"/>
            <p:cNvSpPr txBox="true"/>
            <p:nvPr/>
          </p:nvSpPr>
          <p:spPr>
            <a:xfrm>
              <a:off x="0" y="-9525"/>
              <a:ext cx="187325" cy="596773"/>
            </a:xfrm>
            <a:prstGeom prst="rect">
              <a:avLst/>
            </a:prstGeom>
          </p:spPr>
          <p:txBody>
            <a:bodyPr anchor="ctr" rtlCol="false" tIns="50800" lIns="50800" bIns="50800" rIns="50800"/>
            <a:lstStyle/>
            <a:p>
              <a:pPr algn="ctr">
                <a:lnSpc>
                  <a:spcPts val="840"/>
                </a:lnSpc>
              </a:pPr>
            </a:p>
          </p:txBody>
        </p:sp>
      </p:grpSp>
      <p:sp>
        <p:nvSpPr>
          <p:cNvPr name="TextBox 51" id="51"/>
          <p:cNvSpPr txBox="true"/>
          <p:nvPr/>
        </p:nvSpPr>
        <p:spPr>
          <a:xfrm rot="0">
            <a:off x="12152700" y="2716616"/>
            <a:ext cx="568451" cy="1348672"/>
          </a:xfrm>
          <a:prstGeom prst="rect">
            <a:avLst/>
          </a:prstGeom>
        </p:spPr>
        <p:txBody>
          <a:bodyPr anchor="t" rtlCol="false" tIns="0" lIns="0" bIns="0" rIns="0">
            <a:spAutoFit/>
          </a:bodyPr>
          <a:lstStyle/>
          <a:p>
            <a:pPr algn="ctr">
              <a:lnSpc>
                <a:spcPts val="723"/>
              </a:lnSpc>
              <a:spcBef>
                <a:spcPct val="0"/>
              </a:spcBef>
            </a:pPr>
            <a:r>
              <a:rPr lang="en-US" sz="602">
                <a:solidFill>
                  <a:srgbClr val="000000"/>
                </a:solidFill>
                <a:latin typeface="Arial"/>
                <a:ea typeface="Arial"/>
                <a:cs typeface="Arial"/>
                <a:sym typeface="Arial"/>
              </a:rPr>
              <a:t>Inpatient Care</a:t>
            </a:r>
          </a:p>
          <a:p>
            <a:pPr algn="ctr">
              <a:lnSpc>
                <a:spcPts val="723"/>
              </a:lnSpc>
              <a:spcBef>
                <a:spcPct val="0"/>
              </a:spcBef>
            </a:pPr>
            <a:r>
              <a:rPr lang="en-US" sz="602">
                <a:solidFill>
                  <a:srgbClr val="000000"/>
                </a:solidFill>
                <a:latin typeface="Arial"/>
                <a:ea typeface="Arial"/>
                <a:cs typeface="Arial"/>
                <a:sym typeface="Arial"/>
              </a:rPr>
              <a:t> </a:t>
            </a:r>
          </a:p>
          <a:p>
            <a:pPr algn="ctr">
              <a:lnSpc>
                <a:spcPts val="723"/>
              </a:lnSpc>
              <a:spcBef>
                <a:spcPct val="0"/>
              </a:spcBef>
            </a:pPr>
            <a:r>
              <a:rPr lang="en-US" sz="602">
                <a:solidFill>
                  <a:srgbClr val="000000"/>
                </a:solidFill>
                <a:latin typeface="Arial"/>
                <a:ea typeface="Arial"/>
                <a:cs typeface="Arial"/>
                <a:sym typeface="Arial"/>
              </a:rPr>
              <a:t> </a:t>
            </a:r>
          </a:p>
          <a:p>
            <a:pPr algn="ctr">
              <a:lnSpc>
                <a:spcPts val="723"/>
              </a:lnSpc>
              <a:spcBef>
                <a:spcPct val="0"/>
              </a:spcBef>
            </a:pPr>
          </a:p>
          <a:p>
            <a:pPr algn="ctr">
              <a:lnSpc>
                <a:spcPts val="723"/>
              </a:lnSpc>
              <a:spcBef>
                <a:spcPct val="0"/>
              </a:spcBef>
            </a:pPr>
          </a:p>
          <a:p>
            <a:pPr algn="ctr">
              <a:lnSpc>
                <a:spcPts val="723"/>
              </a:lnSpc>
              <a:spcBef>
                <a:spcPct val="0"/>
              </a:spcBef>
            </a:pPr>
          </a:p>
          <a:p>
            <a:pPr algn="ctr">
              <a:lnSpc>
                <a:spcPts val="723"/>
              </a:lnSpc>
              <a:spcBef>
                <a:spcPct val="0"/>
              </a:spcBef>
            </a:pPr>
          </a:p>
          <a:p>
            <a:pPr algn="ctr">
              <a:lnSpc>
                <a:spcPts val="723"/>
              </a:lnSpc>
              <a:spcBef>
                <a:spcPct val="0"/>
              </a:spcBef>
            </a:pPr>
            <a:r>
              <a:rPr lang="en-US" sz="602">
                <a:solidFill>
                  <a:srgbClr val="000000"/>
                </a:solidFill>
                <a:latin typeface="Arial"/>
                <a:ea typeface="Arial"/>
                <a:cs typeface="Arial"/>
                <a:sym typeface="Arial"/>
              </a:rPr>
              <a:t>Hospital treatment for severe depression where safety or intensive treatment is required.</a:t>
            </a:r>
          </a:p>
        </p:txBody>
      </p:sp>
      <p:sp>
        <p:nvSpPr>
          <p:cNvPr name="AutoShape 52" id="52"/>
          <p:cNvSpPr/>
          <p:nvPr/>
        </p:nvSpPr>
        <p:spPr>
          <a:xfrm>
            <a:off x="11392018" y="3279383"/>
            <a:ext cx="606863" cy="0"/>
          </a:xfrm>
          <a:prstGeom prst="line">
            <a:avLst/>
          </a:prstGeom>
          <a:ln cap="flat" w="9525">
            <a:solidFill>
              <a:srgbClr val="000000">
                <a:alpha val="8627"/>
              </a:srgbClr>
            </a:solidFill>
            <a:prstDash val="solid"/>
            <a:headEnd type="none" len="sm" w="sm"/>
            <a:tailEnd type="none" len="sm" w="sm"/>
          </a:ln>
        </p:spPr>
      </p:sp>
      <p:sp>
        <p:nvSpPr>
          <p:cNvPr name="AutoShape 53" id="53"/>
          <p:cNvSpPr/>
          <p:nvPr/>
        </p:nvSpPr>
        <p:spPr>
          <a:xfrm>
            <a:off x="12133650" y="3274621"/>
            <a:ext cx="606863" cy="0"/>
          </a:xfrm>
          <a:prstGeom prst="line">
            <a:avLst/>
          </a:prstGeom>
          <a:ln cap="flat" w="9525">
            <a:solidFill>
              <a:srgbClr val="000000">
                <a:alpha val="8627"/>
              </a:srgbClr>
            </a:solidFill>
            <a:prstDash val="solid"/>
            <a:headEnd type="none" len="sm" w="sm"/>
            <a:tailEnd type="none" len="sm" w="sm"/>
          </a:ln>
        </p:spPr>
      </p:sp>
      <p:grpSp>
        <p:nvGrpSpPr>
          <p:cNvPr name="Group 54" id="54"/>
          <p:cNvGrpSpPr/>
          <p:nvPr/>
        </p:nvGrpSpPr>
        <p:grpSpPr>
          <a:xfrm rot="0">
            <a:off x="9101386" y="2587057"/>
            <a:ext cx="608181" cy="1906905"/>
            <a:chOff x="0" y="0"/>
            <a:chExt cx="187325" cy="587248"/>
          </a:xfrm>
        </p:grpSpPr>
        <p:sp>
          <p:nvSpPr>
            <p:cNvPr name="Freeform 55" id="55"/>
            <p:cNvSpPr/>
            <p:nvPr/>
          </p:nvSpPr>
          <p:spPr>
            <a:xfrm flipH="false" flipV="false" rot="0">
              <a:off x="0" y="0"/>
              <a:ext cx="187325" cy="587248"/>
            </a:xfrm>
            <a:custGeom>
              <a:avLst/>
              <a:gdLst/>
              <a:ahLst/>
              <a:cxnLst/>
              <a:rect r="r" b="b" t="t" l="l"/>
              <a:pathLst>
                <a:path h="587248" w="187325">
                  <a:moveTo>
                    <a:pt x="187325" y="93662"/>
                  </a:moveTo>
                  <a:lnTo>
                    <a:pt x="187325" y="493586"/>
                  </a:lnTo>
                  <a:cubicBezTo>
                    <a:pt x="187325" y="518426"/>
                    <a:pt x="177457" y="542250"/>
                    <a:pt x="159892" y="559815"/>
                  </a:cubicBezTo>
                  <a:cubicBezTo>
                    <a:pt x="142327" y="577380"/>
                    <a:pt x="118503" y="587248"/>
                    <a:pt x="93662" y="587248"/>
                  </a:cubicBezTo>
                  <a:lnTo>
                    <a:pt x="93662" y="587248"/>
                  </a:lnTo>
                  <a:cubicBezTo>
                    <a:pt x="41934" y="587248"/>
                    <a:pt x="0" y="545314"/>
                    <a:pt x="0" y="493586"/>
                  </a:cubicBezTo>
                  <a:lnTo>
                    <a:pt x="0" y="93662"/>
                  </a:lnTo>
                  <a:cubicBezTo>
                    <a:pt x="0" y="41934"/>
                    <a:pt x="41934" y="0"/>
                    <a:pt x="93662" y="0"/>
                  </a:cubicBezTo>
                  <a:lnTo>
                    <a:pt x="93662" y="0"/>
                  </a:lnTo>
                  <a:cubicBezTo>
                    <a:pt x="145391" y="0"/>
                    <a:pt x="187325" y="41934"/>
                    <a:pt x="187325" y="93662"/>
                  </a:cubicBezTo>
                  <a:close/>
                </a:path>
              </a:pathLst>
            </a:custGeom>
            <a:solidFill>
              <a:srgbClr val="C6D8FB">
                <a:alpha val="54902"/>
              </a:srgbClr>
            </a:solidFill>
          </p:spPr>
        </p:sp>
        <p:sp>
          <p:nvSpPr>
            <p:cNvPr name="TextBox 56" id="56"/>
            <p:cNvSpPr txBox="true"/>
            <p:nvPr/>
          </p:nvSpPr>
          <p:spPr>
            <a:xfrm>
              <a:off x="0" y="-9525"/>
              <a:ext cx="187325" cy="596773"/>
            </a:xfrm>
            <a:prstGeom prst="rect">
              <a:avLst/>
            </a:prstGeom>
          </p:spPr>
          <p:txBody>
            <a:bodyPr anchor="ctr" rtlCol="false" tIns="50800" lIns="50800" bIns="50800" rIns="50800"/>
            <a:lstStyle/>
            <a:p>
              <a:pPr algn="ctr">
                <a:lnSpc>
                  <a:spcPts val="840"/>
                </a:lnSpc>
              </a:pPr>
              <a:r>
                <a:rPr lang="en-US" sz="700">
                  <a:solidFill>
                    <a:srgbClr val="000000">
                      <a:alpha val="54902"/>
                    </a:srgbClr>
                  </a:solidFill>
                  <a:latin typeface="Arial"/>
                  <a:ea typeface="Arial"/>
                  <a:cs typeface="Arial"/>
                  <a:sym typeface="Arial"/>
                </a:rPr>
                <a:t>Initial assessment, diagnosis and referral.</a:t>
              </a:r>
            </a:p>
          </p:txBody>
        </p:sp>
      </p:grpSp>
      <p:sp>
        <p:nvSpPr>
          <p:cNvPr name="AutoShape 57" id="57"/>
          <p:cNvSpPr/>
          <p:nvPr/>
        </p:nvSpPr>
        <p:spPr>
          <a:xfrm flipV="true">
            <a:off x="9705481" y="3317481"/>
            <a:ext cx="139444" cy="2641"/>
          </a:xfrm>
          <a:prstGeom prst="line">
            <a:avLst/>
          </a:prstGeom>
          <a:ln cap="flat" w="28575">
            <a:solidFill>
              <a:srgbClr val="2E266D">
                <a:alpha val="60000"/>
              </a:srgbClr>
            </a:solidFill>
            <a:prstDash val="solid"/>
            <a:headEnd type="none" len="sm" w="sm"/>
            <a:tailEnd type="triangle" len="med" w="lg"/>
          </a:ln>
        </p:spPr>
      </p:sp>
      <p:grpSp>
        <p:nvGrpSpPr>
          <p:cNvPr name="Group 58" id="58"/>
          <p:cNvGrpSpPr/>
          <p:nvPr/>
        </p:nvGrpSpPr>
        <p:grpSpPr>
          <a:xfrm rot="0">
            <a:off x="9879125" y="2587057"/>
            <a:ext cx="608181" cy="1906905"/>
            <a:chOff x="0" y="0"/>
            <a:chExt cx="187325" cy="587248"/>
          </a:xfrm>
        </p:grpSpPr>
        <p:sp>
          <p:nvSpPr>
            <p:cNvPr name="Freeform 59" id="59"/>
            <p:cNvSpPr/>
            <p:nvPr/>
          </p:nvSpPr>
          <p:spPr>
            <a:xfrm flipH="false" flipV="false" rot="0">
              <a:off x="0" y="0"/>
              <a:ext cx="187325" cy="587248"/>
            </a:xfrm>
            <a:custGeom>
              <a:avLst/>
              <a:gdLst/>
              <a:ahLst/>
              <a:cxnLst/>
              <a:rect r="r" b="b" t="t" l="l"/>
              <a:pathLst>
                <a:path h="587248" w="187325">
                  <a:moveTo>
                    <a:pt x="187325" y="93662"/>
                  </a:moveTo>
                  <a:lnTo>
                    <a:pt x="187325" y="493586"/>
                  </a:lnTo>
                  <a:cubicBezTo>
                    <a:pt x="187325" y="518426"/>
                    <a:pt x="177457" y="542250"/>
                    <a:pt x="159892" y="559815"/>
                  </a:cubicBezTo>
                  <a:cubicBezTo>
                    <a:pt x="142327" y="577380"/>
                    <a:pt x="118503" y="587248"/>
                    <a:pt x="93662" y="587248"/>
                  </a:cubicBezTo>
                  <a:lnTo>
                    <a:pt x="93662" y="587248"/>
                  </a:lnTo>
                  <a:cubicBezTo>
                    <a:pt x="41934" y="587248"/>
                    <a:pt x="0" y="545314"/>
                    <a:pt x="0" y="493586"/>
                  </a:cubicBezTo>
                  <a:lnTo>
                    <a:pt x="0" y="93662"/>
                  </a:lnTo>
                  <a:cubicBezTo>
                    <a:pt x="0" y="41934"/>
                    <a:pt x="41934" y="0"/>
                    <a:pt x="93662" y="0"/>
                  </a:cubicBezTo>
                  <a:lnTo>
                    <a:pt x="93662" y="0"/>
                  </a:lnTo>
                  <a:cubicBezTo>
                    <a:pt x="145391" y="0"/>
                    <a:pt x="187325" y="41934"/>
                    <a:pt x="187325" y="93662"/>
                  </a:cubicBezTo>
                  <a:close/>
                </a:path>
              </a:pathLst>
            </a:custGeom>
            <a:solidFill>
              <a:srgbClr val="C1FF72">
                <a:alpha val="33725"/>
              </a:srgbClr>
            </a:solidFill>
          </p:spPr>
        </p:sp>
        <p:sp>
          <p:nvSpPr>
            <p:cNvPr name="TextBox 60" id="60"/>
            <p:cNvSpPr txBox="true"/>
            <p:nvPr/>
          </p:nvSpPr>
          <p:spPr>
            <a:xfrm>
              <a:off x="0" y="-9525"/>
              <a:ext cx="187325" cy="596773"/>
            </a:xfrm>
            <a:prstGeom prst="rect">
              <a:avLst/>
            </a:prstGeom>
          </p:spPr>
          <p:txBody>
            <a:bodyPr anchor="ctr" rtlCol="false" tIns="50800" lIns="50800" bIns="50800" rIns="50800"/>
            <a:lstStyle/>
            <a:p>
              <a:pPr algn="ctr">
                <a:lnSpc>
                  <a:spcPts val="840"/>
                </a:lnSpc>
              </a:pPr>
            </a:p>
          </p:txBody>
        </p:sp>
      </p:grpSp>
      <p:sp>
        <p:nvSpPr>
          <p:cNvPr name="AutoShape 61" id="61"/>
          <p:cNvSpPr/>
          <p:nvPr/>
        </p:nvSpPr>
        <p:spPr>
          <a:xfrm flipV="true">
            <a:off x="10484973" y="3321310"/>
            <a:ext cx="139444" cy="2641"/>
          </a:xfrm>
          <a:prstGeom prst="line">
            <a:avLst/>
          </a:prstGeom>
          <a:ln cap="flat" w="28575">
            <a:solidFill>
              <a:srgbClr val="2E266D">
                <a:alpha val="60000"/>
              </a:srgbClr>
            </a:solidFill>
            <a:prstDash val="solid"/>
            <a:headEnd type="none" len="sm" w="sm"/>
            <a:tailEnd type="triangle" len="med" w="lg"/>
          </a:ln>
        </p:spPr>
      </p:sp>
      <p:sp>
        <p:nvSpPr>
          <p:cNvPr name="AutoShape 62" id="62"/>
          <p:cNvSpPr/>
          <p:nvPr/>
        </p:nvSpPr>
        <p:spPr>
          <a:xfrm flipV="true">
            <a:off x="11242112" y="3305341"/>
            <a:ext cx="139444" cy="2641"/>
          </a:xfrm>
          <a:prstGeom prst="line">
            <a:avLst/>
          </a:prstGeom>
          <a:ln cap="flat" w="28575">
            <a:solidFill>
              <a:srgbClr val="2E266D">
                <a:alpha val="60000"/>
              </a:srgbClr>
            </a:solidFill>
            <a:prstDash val="solid"/>
            <a:headEnd type="none" len="sm" w="sm"/>
            <a:tailEnd type="triangle" len="med" w="lg"/>
          </a:ln>
        </p:spPr>
      </p:sp>
      <p:sp>
        <p:nvSpPr>
          <p:cNvPr name="AutoShape 63" id="63"/>
          <p:cNvSpPr/>
          <p:nvPr/>
        </p:nvSpPr>
        <p:spPr>
          <a:xfrm flipV="true">
            <a:off x="11993935" y="3286245"/>
            <a:ext cx="139444" cy="2641"/>
          </a:xfrm>
          <a:prstGeom prst="line">
            <a:avLst/>
          </a:prstGeom>
          <a:ln cap="flat" w="28575">
            <a:solidFill>
              <a:srgbClr val="2E266D">
                <a:alpha val="60000"/>
              </a:srgbClr>
            </a:solidFill>
            <a:prstDash val="solid"/>
            <a:headEnd type="none" len="sm" w="sm"/>
            <a:tailEnd type="triangle" len="med" w="lg"/>
          </a:ln>
        </p:spPr>
      </p:sp>
      <p:sp>
        <p:nvSpPr>
          <p:cNvPr name="Freeform 64" id="64"/>
          <p:cNvSpPr/>
          <p:nvPr/>
        </p:nvSpPr>
        <p:spPr>
          <a:xfrm flipH="false" flipV="false" rot="0">
            <a:off x="86201" y="9223647"/>
            <a:ext cx="3036816" cy="756443"/>
          </a:xfrm>
          <a:custGeom>
            <a:avLst/>
            <a:gdLst/>
            <a:ahLst/>
            <a:cxnLst/>
            <a:rect r="r" b="b" t="t" l="l"/>
            <a:pathLst>
              <a:path h="756443" w="3036816">
                <a:moveTo>
                  <a:pt x="0" y="0"/>
                </a:moveTo>
                <a:lnTo>
                  <a:pt x="3036817" y="0"/>
                </a:lnTo>
                <a:lnTo>
                  <a:pt x="3036817" y="756443"/>
                </a:lnTo>
                <a:lnTo>
                  <a:pt x="0" y="756443"/>
                </a:lnTo>
                <a:lnTo>
                  <a:pt x="0" y="0"/>
                </a:lnTo>
                <a:close/>
              </a:path>
            </a:pathLst>
          </a:custGeom>
          <a:blipFill>
            <a:blip r:embed="rId29">
              <a:alphaModFix amt="7999"/>
              <a:extLst>
                <a:ext uri="{96DAC541-7B7A-43D3-8B79-37D633B846F1}">
                  <asvg:svgBlip xmlns:asvg="http://schemas.microsoft.com/office/drawing/2016/SVG/main" r:embed="rId30"/>
                </a:ext>
              </a:extLst>
            </a:blip>
            <a:stretch>
              <a:fillRect l="0" t="0" r="0" b="0"/>
            </a:stretch>
          </a:blipFill>
        </p:spPr>
      </p:sp>
      <p:sp>
        <p:nvSpPr>
          <p:cNvPr name="Freeform 65" id="65"/>
          <p:cNvSpPr/>
          <p:nvPr/>
        </p:nvSpPr>
        <p:spPr>
          <a:xfrm flipH="false" flipV="false" rot="0">
            <a:off x="289617" y="9352843"/>
            <a:ext cx="356463" cy="368524"/>
          </a:xfrm>
          <a:custGeom>
            <a:avLst/>
            <a:gdLst/>
            <a:ahLst/>
            <a:cxnLst/>
            <a:rect r="r" b="b" t="t" l="l"/>
            <a:pathLst>
              <a:path h="368524" w="356463">
                <a:moveTo>
                  <a:pt x="0" y="0"/>
                </a:moveTo>
                <a:lnTo>
                  <a:pt x="356464" y="0"/>
                </a:lnTo>
                <a:lnTo>
                  <a:pt x="356464" y="368524"/>
                </a:lnTo>
                <a:lnTo>
                  <a:pt x="0" y="368524"/>
                </a:lnTo>
                <a:lnTo>
                  <a:pt x="0" y="0"/>
                </a:lnTo>
                <a:close/>
              </a:path>
            </a:pathLst>
          </a:custGeom>
          <a:blipFill>
            <a:blip r:embed="rId31">
              <a:extLst>
                <a:ext uri="{96DAC541-7B7A-43D3-8B79-37D633B846F1}">
                  <asvg:svgBlip xmlns:asvg="http://schemas.microsoft.com/office/drawing/2016/SVG/main" r:embed="rId32"/>
                </a:ext>
              </a:extLst>
            </a:blip>
            <a:stretch>
              <a:fillRect l="0" t="0" r="0" b="0"/>
            </a:stretch>
          </a:blipFill>
        </p:spPr>
      </p:sp>
      <p:sp>
        <p:nvSpPr>
          <p:cNvPr name="Freeform 66" id="66"/>
          <p:cNvSpPr/>
          <p:nvPr/>
        </p:nvSpPr>
        <p:spPr>
          <a:xfrm flipH="false" flipV="false" rot="0">
            <a:off x="3709675" y="6114132"/>
            <a:ext cx="283406" cy="365043"/>
          </a:xfrm>
          <a:custGeom>
            <a:avLst/>
            <a:gdLst/>
            <a:ahLst/>
            <a:cxnLst/>
            <a:rect r="r" b="b" t="t" l="l"/>
            <a:pathLst>
              <a:path h="365043" w="283406">
                <a:moveTo>
                  <a:pt x="0" y="0"/>
                </a:moveTo>
                <a:lnTo>
                  <a:pt x="283405" y="0"/>
                </a:lnTo>
                <a:lnTo>
                  <a:pt x="283405" y="365043"/>
                </a:lnTo>
                <a:lnTo>
                  <a:pt x="0" y="365043"/>
                </a:lnTo>
                <a:lnTo>
                  <a:pt x="0" y="0"/>
                </a:lnTo>
                <a:close/>
              </a:path>
            </a:pathLst>
          </a:custGeom>
          <a:blipFill>
            <a:blip r:embed="rId33">
              <a:extLst>
                <a:ext uri="{96DAC541-7B7A-43D3-8B79-37D633B846F1}">
                  <asvg:svgBlip xmlns:asvg="http://schemas.microsoft.com/office/drawing/2016/SVG/main" r:embed="rId34"/>
                </a:ext>
              </a:extLst>
            </a:blip>
            <a:stretch>
              <a:fillRect l="0" t="0" r="0" b="0"/>
            </a:stretch>
          </a:blipFill>
        </p:spPr>
      </p:sp>
      <p:sp>
        <p:nvSpPr>
          <p:cNvPr name="Freeform 67" id="67"/>
          <p:cNvSpPr/>
          <p:nvPr/>
        </p:nvSpPr>
        <p:spPr>
          <a:xfrm flipH="false" flipV="false" rot="0">
            <a:off x="3709675" y="6609589"/>
            <a:ext cx="283406" cy="365043"/>
          </a:xfrm>
          <a:custGeom>
            <a:avLst/>
            <a:gdLst/>
            <a:ahLst/>
            <a:cxnLst/>
            <a:rect r="r" b="b" t="t" l="l"/>
            <a:pathLst>
              <a:path h="365043" w="283406">
                <a:moveTo>
                  <a:pt x="0" y="0"/>
                </a:moveTo>
                <a:lnTo>
                  <a:pt x="283405" y="0"/>
                </a:lnTo>
                <a:lnTo>
                  <a:pt x="283405" y="365043"/>
                </a:lnTo>
                <a:lnTo>
                  <a:pt x="0" y="365043"/>
                </a:lnTo>
                <a:lnTo>
                  <a:pt x="0" y="0"/>
                </a:lnTo>
                <a:close/>
              </a:path>
            </a:pathLst>
          </a:custGeom>
          <a:blipFill>
            <a:blip r:embed="rId33">
              <a:extLst>
                <a:ext uri="{96DAC541-7B7A-43D3-8B79-37D633B846F1}">
                  <asvg:svgBlip xmlns:asvg="http://schemas.microsoft.com/office/drawing/2016/SVG/main" r:embed="rId34"/>
                </a:ext>
              </a:extLst>
            </a:blip>
            <a:stretch>
              <a:fillRect l="0" t="0" r="0" b="0"/>
            </a:stretch>
          </a:blipFill>
        </p:spPr>
      </p:sp>
      <p:sp>
        <p:nvSpPr>
          <p:cNvPr name="Freeform 68" id="68"/>
          <p:cNvSpPr/>
          <p:nvPr/>
        </p:nvSpPr>
        <p:spPr>
          <a:xfrm flipH="false" flipV="false" rot="0">
            <a:off x="3716795" y="7165132"/>
            <a:ext cx="283406" cy="365043"/>
          </a:xfrm>
          <a:custGeom>
            <a:avLst/>
            <a:gdLst/>
            <a:ahLst/>
            <a:cxnLst/>
            <a:rect r="r" b="b" t="t" l="l"/>
            <a:pathLst>
              <a:path h="365043" w="283406">
                <a:moveTo>
                  <a:pt x="0" y="0"/>
                </a:moveTo>
                <a:lnTo>
                  <a:pt x="283406" y="0"/>
                </a:lnTo>
                <a:lnTo>
                  <a:pt x="283406" y="365042"/>
                </a:lnTo>
                <a:lnTo>
                  <a:pt x="0" y="365042"/>
                </a:lnTo>
                <a:lnTo>
                  <a:pt x="0" y="0"/>
                </a:lnTo>
                <a:close/>
              </a:path>
            </a:pathLst>
          </a:custGeom>
          <a:blipFill>
            <a:blip r:embed="rId33">
              <a:extLst>
                <a:ext uri="{96DAC541-7B7A-43D3-8B79-37D633B846F1}">
                  <asvg:svgBlip xmlns:asvg="http://schemas.microsoft.com/office/drawing/2016/SVG/main" r:embed="rId34"/>
                </a:ext>
              </a:extLst>
            </a:blip>
            <a:stretch>
              <a:fillRect l="0" t="0" r="0" b="0"/>
            </a:stretch>
          </a:blipFill>
        </p:spPr>
      </p:sp>
      <p:sp>
        <p:nvSpPr>
          <p:cNvPr name="Freeform 69" id="69"/>
          <p:cNvSpPr/>
          <p:nvPr/>
        </p:nvSpPr>
        <p:spPr>
          <a:xfrm flipH="false" flipV="false" rot="0">
            <a:off x="3726871" y="7720674"/>
            <a:ext cx="283406" cy="365043"/>
          </a:xfrm>
          <a:custGeom>
            <a:avLst/>
            <a:gdLst/>
            <a:ahLst/>
            <a:cxnLst/>
            <a:rect r="r" b="b" t="t" l="l"/>
            <a:pathLst>
              <a:path h="365043" w="283406">
                <a:moveTo>
                  <a:pt x="0" y="0"/>
                </a:moveTo>
                <a:lnTo>
                  <a:pt x="283406" y="0"/>
                </a:lnTo>
                <a:lnTo>
                  <a:pt x="283406" y="365043"/>
                </a:lnTo>
                <a:lnTo>
                  <a:pt x="0" y="365043"/>
                </a:lnTo>
                <a:lnTo>
                  <a:pt x="0" y="0"/>
                </a:lnTo>
                <a:close/>
              </a:path>
            </a:pathLst>
          </a:custGeom>
          <a:blipFill>
            <a:blip r:embed="rId33">
              <a:extLst>
                <a:ext uri="{96DAC541-7B7A-43D3-8B79-37D633B846F1}">
                  <asvg:svgBlip xmlns:asvg="http://schemas.microsoft.com/office/drawing/2016/SVG/main" r:embed="rId34"/>
                </a:ext>
              </a:extLst>
            </a:blip>
            <a:stretch>
              <a:fillRect l="0" t="0" r="0" b="0"/>
            </a:stretch>
          </a:blipFill>
        </p:spPr>
      </p:sp>
      <p:sp>
        <p:nvSpPr>
          <p:cNvPr name="Freeform 70" id="70"/>
          <p:cNvSpPr/>
          <p:nvPr/>
        </p:nvSpPr>
        <p:spPr>
          <a:xfrm flipH="false" flipV="false" rot="0">
            <a:off x="3743773" y="8237622"/>
            <a:ext cx="283406" cy="365043"/>
          </a:xfrm>
          <a:custGeom>
            <a:avLst/>
            <a:gdLst/>
            <a:ahLst/>
            <a:cxnLst/>
            <a:rect r="r" b="b" t="t" l="l"/>
            <a:pathLst>
              <a:path h="365043" w="283406">
                <a:moveTo>
                  <a:pt x="0" y="0"/>
                </a:moveTo>
                <a:lnTo>
                  <a:pt x="283406" y="0"/>
                </a:lnTo>
                <a:lnTo>
                  <a:pt x="283406" y="365042"/>
                </a:lnTo>
                <a:lnTo>
                  <a:pt x="0" y="365042"/>
                </a:lnTo>
                <a:lnTo>
                  <a:pt x="0" y="0"/>
                </a:lnTo>
                <a:close/>
              </a:path>
            </a:pathLst>
          </a:custGeom>
          <a:blipFill>
            <a:blip r:embed="rId33">
              <a:extLst>
                <a:ext uri="{96DAC541-7B7A-43D3-8B79-37D633B846F1}">
                  <asvg:svgBlip xmlns:asvg="http://schemas.microsoft.com/office/drawing/2016/SVG/main" r:embed="rId34"/>
                </a:ext>
              </a:extLst>
            </a:blip>
            <a:stretch>
              <a:fillRect l="0" t="0" r="0" b="0"/>
            </a:stretch>
          </a:blipFill>
        </p:spPr>
      </p:sp>
      <p:sp>
        <p:nvSpPr>
          <p:cNvPr name="Freeform 71" id="71"/>
          <p:cNvSpPr/>
          <p:nvPr/>
        </p:nvSpPr>
        <p:spPr>
          <a:xfrm flipH="false" flipV="false" rot="0">
            <a:off x="14973994" y="9532403"/>
            <a:ext cx="2561793" cy="638119"/>
          </a:xfrm>
          <a:custGeom>
            <a:avLst/>
            <a:gdLst/>
            <a:ahLst/>
            <a:cxnLst/>
            <a:rect r="r" b="b" t="t" l="l"/>
            <a:pathLst>
              <a:path h="638119" w="2561793">
                <a:moveTo>
                  <a:pt x="0" y="0"/>
                </a:moveTo>
                <a:lnTo>
                  <a:pt x="2561792" y="0"/>
                </a:lnTo>
                <a:lnTo>
                  <a:pt x="2561792" y="638119"/>
                </a:lnTo>
                <a:lnTo>
                  <a:pt x="0" y="638119"/>
                </a:lnTo>
                <a:lnTo>
                  <a:pt x="0" y="0"/>
                </a:lnTo>
                <a:close/>
              </a:path>
            </a:pathLst>
          </a:custGeom>
          <a:blipFill>
            <a:blip r:embed="rId9">
              <a:alphaModFix amt="19999"/>
              <a:extLst>
                <a:ext uri="{96DAC541-7B7A-43D3-8B79-37D633B846F1}">
                  <asvg:svgBlip xmlns:asvg="http://schemas.microsoft.com/office/drawing/2016/SVG/main" r:embed="rId10"/>
                </a:ext>
              </a:extLst>
            </a:blip>
            <a:stretch>
              <a:fillRect l="0" t="0" r="0" b="0"/>
            </a:stretch>
          </a:blipFill>
        </p:spPr>
      </p:sp>
      <p:sp>
        <p:nvSpPr>
          <p:cNvPr name="Freeform 72" id="72"/>
          <p:cNvSpPr/>
          <p:nvPr/>
        </p:nvSpPr>
        <p:spPr>
          <a:xfrm flipH="false" flipV="false" rot="0">
            <a:off x="9421254" y="4785440"/>
            <a:ext cx="3036816" cy="756443"/>
          </a:xfrm>
          <a:custGeom>
            <a:avLst/>
            <a:gdLst/>
            <a:ahLst/>
            <a:cxnLst/>
            <a:rect r="r" b="b" t="t" l="l"/>
            <a:pathLst>
              <a:path h="756443" w="3036816">
                <a:moveTo>
                  <a:pt x="0" y="0"/>
                </a:moveTo>
                <a:lnTo>
                  <a:pt x="3036817" y="0"/>
                </a:lnTo>
                <a:lnTo>
                  <a:pt x="3036817" y="756443"/>
                </a:lnTo>
                <a:lnTo>
                  <a:pt x="0" y="756443"/>
                </a:lnTo>
                <a:lnTo>
                  <a:pt x="0" y="0"/>
                </a:lnTo>
                <a:close/>
              </a:path>
            </a:pathLst>
          </a:custGeom>
          <a:blipFill>
            <a:blip r:embed="rId6">
              <a:alphaModFix amt="10999"/>
              <a:extLst>
                <a:ext uri="{96DAC541-7B7A-43D3-8B79-37D633B846F1}">
                  <asvg:svgBlip xmlns:asvg="http://schemas.microsoft.com/office/drawing/2016/SVG/main" r:embed="rId7"/>
                </a:ext>
              </a:extLst>
            </a:blip>
            <a:stretch>
              <a:fillRect l="0" t="0" r="0" b="0"/>
            </a:stretch>
          </a:blipFill>
        </p:spPr>
      </p:sp>
      <p:grpSp>
        <p:nvGrpSpPr>
          <p:cNvPr name="Group 73" id="73"/>
          <p:cNvGrpSpPr/>
          <p:nvPr/>
        </p:nvGrpSpPr>
        <p:grpSpPr>
          <a:xfrm rot="0">
            <a:off x="14172043" y="6760545"/>
            <a:ext cx="479499" cy="479499"/>
            <a:chOff x="0" y="0"/>
            <a:chExt cx="812800" cy="812800"/>
          </a:xfrm>
        </p:grpSpPr>
        <p:sp>
          <p:nvSpPr>
            <p:cNvPr name="Freeform 74" id="7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9999">
                <a:alpha val="24706"/>
              </a:srgbClr>
            </a:solidFill>
          </p:spPr>
        </p:sp>
        <p:sp>
          <p:nvSpPr>
            <p:cNvPr name="TextBox 75" id="75"/>
            <p:cNvSpPr txBox="true"/>
            <p:nvPr/>
          </p:nvSpPr>
          <p:spPr>
            <a:xfrm>
              <a:off x="76200" y="57150"/>
              <a:ext cx="660400" cy="679450"/>
            </a:xfrm>
            <a:prstGeom prst="rect">
              <a:avLst/>
            </a:prstGeom>
          </p:spPr>
          <p:txBody>
            <a:bodyPr anchor="ctr" rtlCol="false" tIns="50800" lIns="50800" bIns="50800" rIns="50800"/>
            <a:lstStyle/>
            <a:p>
              <a:pPr algn="ctr">
                <a:lnSpc>
                  <a:spcPts val="1680"/>
                </a:lnSpc>
              </a:pPr>
            </a:p>
          </p:txBody>
        </p:sp>
      </p:grpSp>
      <p:sp>
        <p:nvSpPr>
          <p:cNvPr name="Freeform 76" id="76"/>
          <p:cNvSpPr/>
          <p:nvPr/>
        </p:nvSpPr>
        <p:spPr>
          <a:xfrm flipH="false" flipV="false" rot="0">
            <a:off x="14254610" y="6817449"/>
            <a:ext cx="314365" cy="314365"/>
          </a:xfrm>
          <a:custGeom>
            <a:avLst/>
            <a:gdLst/>
            <a:ahLst/>
            <a:cxnLst/>
            <a:rect r="r" b="b" t="t" l="l"/>
            <a:pathLst>
              <a:path h="314365" w="314365">
                <a:moveTo>
                  <a:pt x="0" y="0"/>
                </a:moveTo>
                <a:lnTo>
                  <a:pt x="314365" y="0"/>
                </a:lnTo>
                <a:lnTo>
                  <a:pt x="314365" y="314365"/>
                </a:lnTo>
                <a:lnTo>
                  <a:pt x="0" y="314365"/>
                </a:lnTo>
                <a:lnTo>
                  <a:pt x="0" y="0"/>
                </a:lnTo>
                <a:close/>
              </a:path>
            </a:pathLst>
          </a:custGeom>
          <a:blipFill>
            <a:blip r:embed="rId35">
              <a:extLst>
                <a:ext uri="{96DAC541-7B7A-43D3-8B79-37D633B846F1}">
                  <asvg:svgBlip xmlns:asvg="http://schemas.microsoft.com/office/drawing/2016/SVG/main" r:embed="rId36"/>
                </a:ext>
              </a:extLst>
            </a:blip>
            <a:stretch>
              <a:fillRect l="0" t="0" r="0" b="0"/>
            </a:stretch>
          </a:blipFill>
        </p:spPr>
      </p:sp>
      <p:sp>
        <p:nvSpPr>
          <p:cNvPr name="Freeform 77" id="77"/>
          <p:cNvSpPr/>
          <p:nvPr/>
        </p:nvSpPr>
        <p:spPr>
          <a:xfrm flipH="false" flipV="false" rot="0">
            <a:off x="9081151" y="8302282"/>
            <a:ext cx="474781" cy="343569"/>
          </a:xfrm>
          <a:custGeom>
            <a:avLst/>
            <a:gdLst/>
            <a:ahLst/>
            <a:cxnLst/>
            <a:rect r="r" b="b" t="t" l="l"/>
            <a:pathLst>
              <a:path h="343569" w="474781">
                <a:moveTo>
                  <a:pt x="0" y="0"/>
                </a:moveTo>
                <a:lnTo>
                  <a:pt x="474781" y="0"/>
                </a:lnTo>
                <a:lnTo>
                  <a:pt x="474781" y="343568"/>
                </a:lnTo>
                <a:lnTo>
                  <a:pt x="0" y="343568"/>
                </a:lnTo>
                <a:lnTo>
                  <a:pt x="0" y="0"/>
                </a:lnTo>
                <a:close/>
              </a:path>
            </a:pathLst>
          </a:custGeom>
          <a:blipFill>
            <a:blip r:embed="rId37">
              <a:extLst>
                <a:ext uri="{96DAC541-7B7A-43D3-8B79-37D633B846F1}">
                  <asvg:svgBlip xmlns:asvg="http://schemas.microsoft.com/office/drawing/2016/SVG/main" r:embed="rId38"/>
                </a:ext>
              </a:extLst>
            </a:blip>
            <a:stretch>
              <a:fillRect l="0" t="0" r="0" b="0"/>
            </a:stretch>
          </a:blipFill>
        </p:spPr>
      </p:sp>
      <p:sp>
        <p:nvSpPr>
          <p:cNvPr name="Freeform 78" id="78"/>
          <p:cNvSpPr/>
          <p:nvPr/>
        </p:nvSpPr>
        <p:spPr>
          <a:xfrm flipH="false" flipV="false" rot="0">
            <a:off x="9119017" y="6430896"/>
            <a:ext cx="377079" cy="377079"/>
          </a:xfrm>
          <a:custGeom>
            <a:avLst/>
            <a:gdLst/>
            <a:ahLst/>
            <a:cxnLst/>
            <a:rect r="r" b="b" t="t" l="l"/>
            <a:pathLst>
              <a:path h="377079" w="377079">
                <a:moveTo>
                  <a:pt x="0" y="0"/>
                </a:moveTo>
                <a:lnTo>
                  <a:pt x="377078" y="0"/>
                </a:lnTo>
                <a:lnTo>
                  <a:pt x="377078" y="377078"/>
                </a:lnTo>
                <a:lnTo>
                  <a:pt x="0" y="377078"/>
                </a:lnTo>
                <a:lnTo>
                  <a:pt x="0" y="0"/>
                </a:lnTo>
                <a:close/>
              </a:path>
            </a:pathLst>
          </a:custGeom>
          <a:blipFill>
            <a:blip r:embed="rId39">
              <a:extLst>
                <a:ext uri="{96DAC541-7B7A-43D3-8B79-37D633B846F1}">
                  <asvg:svgBlip xmlns:asvg="http://schemas.microsoft.com/office/drawing/2016/SVG/main" r:embed="rId40"/>
                </a:ext>
              </a:extLst>
            </a:blip>
            <a:stretch>
              <a:fillRect l="0" t="0" r="0" b="0"/>
            </a:stretch>
          </a:blipFill>
        </p:spPr>
      </p:sp>
      <p:sp>
        <p:nvSpPr>
          <p:cNvPr name="Freeform 79" id="79"/>
          <p:cNvSpPr/>
          <p:nvPr/>
        </p:nvSpPr>
        <p:spPr>
          <a:xfrm flipH="false" flipV="false" rot="0">
            <a:off x="9066629" y="7054330"/>
            <a:ext cx="481854" cy="254944"/>
          </a:xfrm>
          <a:custGeom>
            <a:avLst/>
            <a:gdLst/>
            <a:ahLst/>
            <a:cxnLst/>
            <a:rect r="r" b="b" t="t" l="l"/>
            <a:pathLst>
              <a:path h="254944" w="481854">
                <a:moveTo>
                  <a:pt x="0" y="0"/>
                </a:moveTo>
                <a:lnTo>
                  <a:pt x="481854" y="0"/>
                </a:lnTo>
                <a:lnTo>
                  <a:pt x="481854" y="254944"/>
                </a:lnTo>
                <a:lnTo>
                  <a:pt x="0" y="254944"/>
                </a:lnTo>
                <a:lnTo>
                  <a:pt x="0" y="0"/>
                </a:lnTo>
                <a:close/>
              </a:path>
            </a:pathLst>
          </a:custGeom>
          <a:blipFill>
            <a:blip r:embed="rId41">
              <a:extLst>
                <a:ext uri="{96DAC541-7B7A-43D3-8B79-37D633B846F1}">
                  <asvg:svgBlip xmlns:asvg="http://schemas.microsoft.com/office/drawing/2016/SVG/main" r:embed="rId42"/>
                </a:ext>
              </a:extLst>
            </a:blip>
            <a:stretch>
              <a:fillRect l="0" t="0" r="0" b="0"/>
            </a:stretch>
          </a:blipFill>
        </p:spPr>
      </p:sp>
      <p:sp>
        <p:nvSpPr>
          <p:cNvPr name="Freeform 80" id="80"/>
          <p:cNvSpPr/>
          <p:nvPr/>
        </p:nvSpPr>
        <p:spPr>
          <a:xfrm flipH="false" flipV="false" rot="0">
            <a:off x="9116118" y="7611499"/>
            <a:ext cx="461900" cy="341373"/>
          </a:xfrm>
          <a:custGeom>
            <a:avLst/>
            <a:gdLst/>
            <a:ahLst/>
            <a:cxnLst/>
            <a:rect r="r" b="b" t="t" l="l"/>
            <a:pathLst>
              <a:path h="341373" w="461900">
                <a:moveTo>
                  <a:pt x="0" y="0"/>
                </a:moveTo>
                <a:lnTo>
                  <a:pt x="461900" y="0"/>
                </a:lnTo>
                <a:lnTo>
                  <a:pt x="461900" y="341374"/>
                </a:lnTo>
                <a:lnTo>
                  <a:pt x="0" y="341374"/>
                </a:lnTo>
                <a:lnTo>
                  <a:pt x="0" y="0"/>
                </a:lnTo>
                <a:close/>
              </a:path>
            </a:pathLst>
          </a:custGeom>
          <a:blipFill>
            <a:blip r:embed="rId43">
              <a:extLst>
                <a:ext uri="{96DAC541-7B7A-43D3-8B79-37D633B846F1}">
                  <asvg:svgBlip xmlns:asvg="http://schemas.microsoft.com/office/drawing/2016/SVG/main" r:embed="rId44"/>
                </a:ext>
              </a:extLst>
            </a:blip>
            <a:stretch>
              <a:fillRect l="0" t="0" r="0" b="0"/>
            </a:stretch>
          </a:blipFill>
        </p:spPr>
      </p:sp>
      <p:sp>
        <p:nvSpPr>
          <p:cNvPr name="TextBox 81" id="81"/>
          <p:cNvSpPr txBox="true"/>
          <p:nvPr/>
        </p:nvSpPr>
        <p:spPr>
          <a:xfrm rot="0">
            <a:off x="148805" y="3034939"/>
            <a:ext cx="3785999" cy="128059"/>
          </a:xfrm>
          <a:prstGeom prst="rect">
            <a:avLst/>
          </a:prstGeom>
        </p:spPr>
        <p:txBody>
          <a:bodyPr anchor="t" rtlCol="false" tIns="0" lIns="0" bIns="0" rIns="0">
            <a:spAutoFit/>
          </a:bodyPr>
          <a:lstStyle/>
          <a:p>
            <a:pPr algn="l" marL="172721" indent="-86360" lvl="1">
              <a:lnSpc>
                <a:spcPts val="960"/>
              </a:lnSpc>
              <a:buFont typeface="Arial"/>
              <a:buChar char="•"/>
            </a:pPr>
            <a:r>
              <a:rPr lang="en-US" sz="800">
                <a:solidFill>
                  <a:srgbClr val="000000"/>
                </a:solidFill>
                <a:latin typeface="Arial"/>
                <a:ea typeface="Arial"/>
                <a:cs typeface="Arial"/>
                <a:sym typeface="Arial"/>
              </a:rPr>
              <a:t>Difficulty concentrating</a:t>
            </a:r>
          </a:p>
        </p:txBody>
      </p:sp>
      <p:sp>
        <p:nvSpPr>
          <p:cNvPr name="TextBox 82" id="82"/>
          <p:cNvSpPr txBox="true"/>
          <p:nvPr/>
        </p:nvSpPr>
        <p:spPr>
          <a:xfrm rot="0">
            <a:off x="148805" y="2695135"/>
            <a:ext cx="2673264" cy="279189"/>
          </a:xfrm>
          <a:prstGeom prst="rect">
            <a:avLst/>
          </a:prstGeom>
        </p:spPr>
        <p:txBody>
          <a:bodyPr anchor="t" rtlCol="false" tIns="0" lIns="0" bIns="0" rIns="0">
            <a:spAutoFit/>
          </a:bodyPr>
          <a:lstStyle/>
          <a:p>
            <a:pPr algn="l">
              <a:lnSpc>
                <a:spcPts val="1120"/>
              </a:lnSpc>
            </a:pPr>
            <a:r>
              <a:rPr lang="en-US" sz="800">
                <a:solidFill>
                  <a:srgbClr val="000000"/>
                </a:solidFill>
                <a:latin typeface="Arial"/>
                <a:ea typeface="Arial"/>
                <a:cs typeface="Arial"/>
                <a:sym typeface="Arial"/>
              </a:rPr>
              <a:t>Depression is a common mental disorder defined by</a:t>
            </a:r>
          </a:p>
          <a:p>
            <a:pPr algn="l">
              <a:lnSpc>
                <a:spcPts val="1120"/>
              </a:lnSpc>
            </a:pPr>
          </a:p>
        </p:txBody>
      </p:sp>
      <p:sp>
        <p:nvSpPr>
          <p:cNvPr name="TextBox 83" id="83"/>
          <p:cNvSpPr txBox="true"/>
          <p:nvPr/>
        </p:nvSpPr>
        <p:spPr>
          <a:xfrm rot="0">
            <a:off x="148805" y="2904171"/>
            <a:ext cx="3785999" cy="128059"/>
          </a:xfrm>
          <a:prstGeom prst="rect">
            <a:avLst/>
          </a:prstGeom>
        </p:spPr>
        <p:txBody>
          <a:bodyPr anchor="t" rtlCol="false" tIns="0" lIns="0" bIns="0" rIns="0">
            <a:spAutoFit/>
          </a:bodyPr>
          <a:lstStyle/>
          <a:p>
            <a:pPr algn="l" marL="172721" indent="-86360" lvl="1">
              <a:lnSpc>
                <a:spcPts val="960"/>
              </a:lnSpc>
              <a:buFont typeface="Arial"/>
              <a:buChar char="•"/>
            </a:pPr>
            <a:r>
              <a:rPr lang="en-US" sz="800">
                <a:solidFill>
                  <a:srgbClr val="000000"/>
                </a:solidFill>
                <a:latin typeface="Arial"/>
                <a:ea typeface="Arial"/>
                <a:cs typeface="Arial"/>
                <a:sym typeface="Arial"/>
              </a:rPr>
              <a:t>Feelings of guilt or worthlessness</a:t>
            </a:r>
          </a:p>
        </p:txBody>
      </p:sp>
      <p:sp>
        <p:nvSpPr>
          <p:cNvPr name="TextBox 84" id="84"/>
          <p:cNvSpPr txBox="true"/>
          <p:nvPr/>
        </p:nvSpPr>
        <p:spPr>
          <a:xfrm rot="0">
            <a:off x="3400629" y="2792168"/>
            <a:ext cx="1167043" cy="276225"/>
          </a:xfrm>
          <a:prstGeom prst="rect">
            <a:avLst/>
          </a:prstGeom>
        </p:spPr>
        <p:txBody>
          <a:bodyPr anchor="t" rtlCol="false" tIns="0" lIns="0" bIns="0" rIns="0">
            <a:spAutoFit/>
          </a:bodyPr>
          <a:lstStyle/>
          <a:p>
            <a:pPr algn="ctr">
              <a:lnSpc>
                <a:spcPts val="1080"/>
              </a:lnSpc>
            </a:pPr>
            <a:r>
              <a:rPr lang="en-US" sz="900">
                <a:solidFill>
                  <a:srgbClr val="CB6CE6"/>
                </a:solidFill>
                <a:latin typeface="Arial"/>
                <a:ea typeface="Arial"/>
                <a:cs typeface="Arial"/>
                <a:sym typeface="Arial"/>
              </a:rPr>
              <a:t>1800s</a:t>
            </a:r>
          </a:p>
          <a:p>
            <a:pPr algn="ctr">
              <a:lnSpc>
                <a:spcPts val="1080"/>
              </a:lnSpc>
              <a:spcBef>
                <a:spcPct val="0"/>
              </a:spcBef>
            </a:pPr>
          </a:p>
        </p:txBody>
      </p:sp>
      <p:sp>
        <p:nvSpPr>
          <p:cNvPr name="Freeform 85" id="85"/>
          <p:cNvSpPr/>
          <p:nvPr/>
        </p:nvSpPr>
        <p:spPr>
          <a:xfrm flipH="false" flipV="false" rot="0">
            <a:off x="3743773" y="8736014"/>
            <a:ext cx="283406" cy="365043"/>
          </a:xfrm>
          <a:custGeom>
            <a:avLst/>
            <a:gdLst/>
            <a:ahLst/>
            <a:cxnLst/>
            <a:rect r="r" b="b" t="t" l="l"/>
            <a:pathLst>
              <a:path h="365043" w="283406">
                <a:moveTo>
                  <a:pt x="0" y="0"/>
                </a:moveTo>
                <a:lnTo>
                  <a:pt x="283406" y="0"/>
                </a:lnTo>
                <a:lnTo>
                  <a:pt x="283406" y="365043"/>
                </a:lnTo>
                <a:lnTo>
                  <a:pt x="0" y="365043"/>
                </a:lnTo>
                <a:lnTo>
                  <a:pt x="0" y="0"/>
                </a:lnTo>
                <a:close/>
              </a:path>
            </a:pathLst>
          </a:custGeom>
          <a:blipFill>
            <a:blip r:embed="rId33">
              <a:extLst>
                <a:ext uri="{96DAC541-7B7A-43D3-8B79-37D633B846F1}">
                  <asvg:svgBlip xmlns:asvg="http://schemas.microsoft.com/office/drawing/2016/SVG/main" r:embed="rId34"/>
                </a:ext>
              </a:extLst>
            </a:blip>
            <a:stretch>
              <a:fillRect l="0" t="0" r="0" b="0"/>
            </a:stretch>
          </a:blipFill>
        </p:spPr>
      </p:sp>
      <p:grpSp>
        <p:nvGrpSpPr>
          <p:cNvPr name="Group 86" id="86"/>
          <p:cNvGrpSpPr/>
          <p:nvPr/>
        </p:nvGrpSpPr>
        <p:grpSpPr>
          <a:xfrm rot="0">
            <a:off x="110607" y="7671972"/>
            <a:ext cx="335448" cy="335448"/>
            <a:chOff x="0" y="0"/>
            <a:chExt cx="812800" cy="812800"/>
          </a:xfrm>
        </p:grpSpPr>
        <p:sp>
          <p:nvSpPr>
            <p:cNvPr name="Freeform 87" id="87"/>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1676A">
                <a:alpha val="63922"/>
              </a:srgbClr>
            </a:solidFill>
          </p:spPr>
        </p:sp>
        <p:sp>
          <p:nvSpPr>
            <p:cNvPr name="TextBox 88" id="88"/>
            <p:cNvSpPr txBox="true"/>
            <p:nvPr/>
          </p:nvSpPr>
          <p:spPr>
            <a:xfrm>
              <a:off x="76200" y="57150"/>
              <a:ext cx="660400" cy="679450"/>
            </a:xfrm>
            <a:prstGeom prst="rect">
              <a:avLst/>
            </a:prstGeom>
          </p:spPr>
          <p:txBody>
            <a:bodyPr anchor="ctr" rtlCol="false" tIns="50800" lIns="50800" bIns="50800" rIns="50800"/>
            <a:lstStyle/>
            <a:p>
              <a:pPr algn="ctr">
                <a:lnSpc>
                  <a:spcPts val="1680"/>
                </a:lnSpc>
              </a:pPr>
            </a:p>
          </p:txBody>
        </p:sp>
      </p:grpSp>
      <p:sp>
        <p:nvSpPr>
          <p:cNvPr name="Freeform 89" id="89"/>
          <p:cNvSpPr/>
          <p:nvPr/>
        </p:nvSpPr>
        <p:spPr>
          <a:xfrm flipH="false" flipV="false" rot="0">
            <a:off x="174161" y="8429318"/>
            <a:ext cx="230912" cy="230912"/>
          </a:xfrm>
          <a:custGeom>
            <a:avLst/>
            <a:gdLst/>
            <a:ahLst/>
            <a:cxnLst/>
            <a:rect r="r" b="b" t="t" l="l"/>
            <a:pathLst>
              <a:path h="230912" w="230912">
                <a:moveTo>
                  <a:pt x="0" y="0"/>
                </a:moveTo>
                <a:lnTo>
                  <a:pt x="230912" y="0"/>
                </a:lnTo>
                <a:lnTo>
                  <a:pt x="230912" y="230912"/>
                </a:lnTo>
                <a:lnTo>
                  <a:pt x="0" y="230912"/>
                </a:lnTo>
                <a:lnTo>
                  <a:pt x="0" y="0"/>
                </a:lnTo>
                <a:close/>
              </a:path>
            </a:pathLst>
          </a:custGeom>
          <a:blipFill>
            <a:blip r:embed="rId45">
              <a:extLst>
                <a:ext uri="{96DAC541-7B7A-43D3-8B79-37D633B846F1}">
                  <asvg:svgBlip xmlns:asvg="http://schemas.microsoft.com/office/drawing/2016/SVG/main" r:embed="rId46"/>
                </a:ext>
              </a:extLst>
            </a:blip>
            <a:stretch>
              <a:fillRect l="0" t="0" r="0" b="0"/>
            </a:stretch>
          </a:blipFill>
        </p:spPr>
      </p:sp>
      <p:grpSp>
        <p:nvGrpSpPr>
          <p:cNvPr name="Group 90" id="90"/>
          <p:cNvGrpSpPr/>
          <p:nvPr/>
        </p:nvGrpSpPr>
        <p:grpSpPr>
          <a:xfrm rot="0">
            <a:off x="125767" y="8420143"/>
            <a:ext cx="335448" cy="335448"/>
            <a:chOff x="0" y="0"/>
            <a:chExt cx="812800" cy="812800"/>
          </a:xfrm>
        </p:grpSpPr>
        <p:sp>
          <p:nvSpPr>
            <p:cNvPr name="Freeform 91" id="91"/>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1676A">
                <a:alpha val="63922"/>
              </a:srgbClr>
            </a:solidFill>
          </p:spPr>
        </p:sp>
        <p:sp>
          <p:nvSpPr>
            <p:cNvPr name="TextBox 92" id="92"/>
            <p:cNvSpPr txBox="true"/>
            <p:nvPr/>
          </p:nvSpPr>
          <p:spPr>
            <a:xfrm>
              <a:off x="76200" y="57150"/>
              <a:ext cx="660400" cy="679450"/>
            </a:xfrm>
            <a:prstGeom prst="rect">
              <a:avLst/>
            </a:prstGeom>
          </p:spPr>
          <p:txBody>
            <a:bodyPr anchor="ctr" rtlCol="false" tIns="50800" lIns="50800" bIns="50800" rIns="50800"/>
            <a:lstStyle/>
            <a:p>
              <a:pPr algn="ctr">
                <a:lnSpc>
                  <a:spcPts val="1680"/>
                </a:lnSpc>
              </a:pPr>
            </a:p>
          </p:txBody>
        </p:sp>
      </p:grpSp>
      <p:sp>
        <p:nvSpPr>
          <p:cNvPr name="Freeform 93" id="93"/>
          <p:cNvSpPr/>
          <p:nvPr/>
        </p:nvSpPr>
        <p:spPr>
          <a:xfrm flipH="false" flipV="false" rot="0">
            <a:off x="174161" y="8438997"/>
            <a:ext cx="230912" cy="288640"/>
          </a:xfrm>
          <a:custGeom>
            <a:avLst/>
            <a:gdLst/>
            <a:ahLst/>
            <a:cxnLst/>
            <a:rect r="r" b="b" t="t" l="l"/>
            <a:pathLst>
              <a:path h="288640" w="230912">
                <a:moveTo>
                  <a:pt x="0" y="0"/>
                </a:moveTo>
                <a:lnTo>
                  <a:pt x="230912" y="0"/>
                </a:lnTo>
                <a:lnTo>
                  <a:pt x="230912" y="288640"/>
                </a:lnTo>
                <a:lnTo>
                  <a:pt x="0" y="288640"/>
                </a:lnTo>
                <a:lnTo>
                  <a:pt x="0" y="0"/>
                </a:lnTo>
                <a:close/>
              </a:path>
            </a:pathLst>
          </a:custGeom>
          <a:blipFill>
            <a:blip r:embed="rId47">
              <a:extLst>
                <a:ext uri="{96DAC541-7B7A-43D3-8B79-37D633B846F1}">
                  <asvg:svgBlip xmlns:asvg="http://schemas.microsoft.com/office/drawing/2016/SVG/main" r:embed="rId48"/>
                </a:ext>
              </a:extLst>
            </a:blip>
            <a:stretch>
              <a:fillRect l="0" t="0" r="0" b="0"/>
            </a:stretch>
          </a:blipFill>
        </p:spPr>
      </p:sp>
      <p:sp>
        <p:nvSpPr>
          <p:cNvPr name="AutoShape 94" id="94"/>
          <p:cNvSpPr/>
          <p:nvPr/>
        </p:nvSpPr>
        <p:spPr>
          <a:xfrm>
            <a:off x="3984990" y="3630923"/>
            <a:ext cx="0" cy="249226"/>
          </a:xfrm>
          <a:prstGeom prst="line">
            <a:avLst/>
          </a:prstGeom>
          <a:ln cap="flat" w="38100">
            <a:solidFill>
              <a:srgbClr val="CB6CE6"/>
            </a:solidFill>
            <a:prstDash val="solid"/>
            <a:headEnd type="none" len="sm" w="sm"/>
            <a:tailEnd type="triangle" len="med" w="lg"/>
          </a:ln>
        </p:spPr>
      </p:sp>
      <p:sp>
        <p:nvSpPr>
          <p:cNvPr name="AutoShape 95" id="95"/>
          <p:cNvSpPr/>
          <p:nvPr/>
        </p:nvSpPr>
        <p:spPr>
          <a:xfrm>
            <a:off x="3984151" y="2972963"/>
            <a:ext cx="0" cy="249226"/>
          </a:xfrm>
          <a:prstGeom prst="line">
            <a:avLst/>
          </a:prstGeom>
          <a:ln cap="flat" w="38100">
            <a:solidFill>
              <a:srgbClr val="CB6CE6"/>
            </a:solidFill>
            <a:prstDash val="solid"/>
            <a:headEnd type="none" len="sm" w="sm"/>
            <a:tailEnd type="triangle" len="med" w="lg"/>
          </a:ln>
        </p:spPr>
      </p:sp>
      <p:sp>
        <p:nvSpPr>
          <p:cNvPr name="Freeform 96" id="96"/>
          <p:cNvSpPr/>
          <p:nvPr/>
        </p:nvSpPr>
        <p:spPr>
          <a:xfrm flipH="false" flipV="false" rot="0">
            <a:off x="9522660" y="4940248"/>
            <a:ext cx="412923" cy="446184"/>
          </a:xfrm>
          <a:custGeom>
            <a:avLst/>
            <a:gdLst/>
            <a:ahLst/>
            <a:cxnLst/>
            <a:rect r="r" b="b" t="t" l="l"/>
            <a:pathLst>
              <a:path h="446184" w="412923">
                <a:moveTo>
                  <a:pt x="0" y="0"/>
                </a:moveTo>
                <a:lnTo>
                  <a:pt x="412923" y="0"/>
                </a:lnTo>
                <a:lnTo>
                  <a:pt x="412923" y="446184"/>
                </a:lnTo>
                <a:lnTo>
                  <a:pt x="0" y="446184"/>
                </a:lnTo>
                <a:lnTo>
                  <a:pt x="0" y="0"/>
                </a:lnTo>
                <a:close/>
              </a:path>
            </a:pathLst>
          </a:custGeom>
          <a:blipFill>
            <a:blip r:embed="rId49">
              <a:extLst>
                <a:ext uri="{96DAC541-7B7A-43D3-8B79-37D633B846F1}">
                  <asvg:svgBlip xmlns:asvg="http://schemas.microsoft.com/office/drawing/2016/SVG/main" r:embed="rId50"/>
                </a:ext>
              </a:extLst>
            </a:blip>
            <a:stretch>
              <a:fillRect l="0" t="0" r="0" b="0"/>
            </a:stretch>
          </a:blipFill>
        </p:spPr>
      </p:sp>
      <p:grpSp>
        <p:nvGrpSpPr>
          <p:cNvPr name="Group 97" id="97"/>
          <p:cNvGrpSpPr/>
          <p:nvPr/>
        </p:nvGrpSpPr>
        <p:grpSpPr>
          <a:xfrm rot="0">
            <a:off x="13674673" y="2971673"/>
            <a:ext cx="398725" cy="398725"/>
            <a:chOff x="0" y="0"/>
            <a:chExt cx="812800" cy="812800"/>
          </a:xfrm>
        </p:grpSpPr>
        <p:sp>
          <p:nvSpPr>
            <p:cNvPr name="Freeform 98" id="9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577E">
                <a:alpha val="63922"/>
              </a:srgbClr>
            </a:solidFill>
          </p:spPr>
        </p:sp>
        <p:sp>
          <p:nvSpPr>
            <p:cNvPr name="TextBox 99" id="99"/>
            <p:cNvSpPr txBox="true"/>
            <p:nvPr/>
          </p:nvSpPr>
          <p:spPr>
            <a:xfrm>
              <a:off x="76200" y="57150"/>
              <a:ext cx="660400" cy="679450"/>
            </a:xfrm>
            <a:prstGeom prst="rect">
              <a:avLst/>
            </a:prstGeom>
          </p:spPr>
          <p:txBody>
            <a:bodyPr anchor="ctr" rtlCol="false" tIns="50800" lIns="50800" bIns="50800" rIns="50800"/>
            <a:lstStyle/>
            <a:p>
              <a:pPr algn="ctr">
                <a:lnSpc>
                  <a:spcPts val="1680"/>
                </a:lnSpc>
              </a:pPr>
            </a:p>
          </p:txBody>
        </p:sp>
      </p:grpSp>
      <p:sp>
        <p:nvSpPr>
          <p:cNvPr name="Freeform 100" id="100"/>
          <p:cNvSpPr/>
          <p:nvPr/>
        </p:nvSpPr>
        <p:spPr>
          <a:xfrm flipH="false" flipV="false" rot="0">
            <a:off x="13729280" y="3016011"/>
            <a:ext cx="309991" cy="307941"/>
          </a:xfrm>
          <a:custGeom>
            <a:avLst/>
            <a:gdLst/>
            <a:ahLst/>
            <a:cxnLst/>
            <a:rect r="r" b="b" t="t" l="l"/>
            <a:pathLst>
              <a:path h="307941" w="309991">
                <a:moveTo>
                  <a:pt x="0" y="0"/>
                </a:moveTo>
                <a:lnTo>
                  <a:pt x="309991" y="0"/>
                </a:lnTo>
                <a:lnTo>
                  <a:pt x="309991" y="307940"/>
                </a:lnTo>
                <a:lnTo>
                  <a:pt x="0" y="307940"/>
                </a:lnTo>
                <a:lnTo>
                  <a:pt x="0" y="0"/>
                </a:lnTo>
                <a:close/>
              </a:path>
            </a:pathLst>
          </a:custGeom>
          <a:blipFill>
            <a:blip r:embed="rId51">
              <a:extLst>
                <a:ext uri="{96DAC541-7B7A-43D3-8B79-37D633B846F1}">
                  <asvg:svgBlip xmlns:asvg="http://schemas.microsoft.com/office/drawing/2016/SVG/main" r:embed="rId52"/>
                </a:ext>
              </a:extLst>
            </a:blip>
            <a:stretch>
              <a:fillRect l="0" t="0" r="0" b="0"/>
            </a:stretch>
          </a:blipFill>
        </p:spPr>
      </p:sp>
      <p:grpSp>
        <p:nvGrpSpPr>
          <p:cNvPr name="Group 101" id="101"/>
          <p:cNvGrpSpPr/>
          <p:nvPr/>
        </p:nvGrpSpPr>
        <p:grpSpPr>
          <a:xfrm rot="0">
            <a:off x="13682851" y="3630923"/>
            <a:ext cx="398725" cy="398725"/>
            <a:chOff x="0" y="0"/>
            <a:chExt cx="812800" cy="812800"/>
          </a:xfrm>
        </p:grpSpPr>
        <p:sp>
          <p:nvSpPr>
            <p:cNvPr name="Freeform 102" id="10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577E">
                <a:alpha val="63922"/>
              </a:srgbClr>
            </a:solidFill>
          </p:spPr>
        </p:sp>
        <p:sp>
          <p:nvSpPr>
            <p:cNvPr name="TextBox 103" id="103"/>
            <p:cNvSpPr txBox="true"/>
            <p:nvPr/>
          </p:nvSpPr>
          <p:spPr>
            <a:xfrm>
              <a:off x="76200" y="57150"/>
              <a:ext cx="660400" cy="679450"/>
            </a:xfrm>
            <a:prstGeom prst="rect">
              <a:avLst/>
            </a:prstGeom>
          </p:spPr>
          <p:txBody>
            <a:bodyPr anchor="ctr" rtlCol="false" tIns="50800" lIns="50800" bIns="50800" rIns="50800"/>
            <a:lstStyle/>
            <a:p>
              <a:pPr algn="ctr">
                <a:lnSpc>
                  <a:spcPts val="1680"/>
                </a:lnSpc>
              </a:pPr>
            </a:p>
          </p:txBody>
        </p:sp>
      </p:grpSp>
      <p:sp>
        <p:nvSpPr>
          <p:cNvPr name="Freeform 104" id="104"/>
          <p:cNvSpPr/>
          <p:nvPr/>
        </p:nvSpPr>
        <p:spPr>
          <a:xfrm flipH="false" flipV="false" rot="0">
            <a:off x="13758868" y="3661992"/>
            <a:ext cx="230334" cy="328196"/>
          </a:xfrm>
          <a:custGeom>
            <a:avLst/>
            <a:gdLst/>
            <a:ahLst/>
            <a:cxnLst/>
            <a:rect r="r" b="b" t="t" l="l"/>
            <a:pathLst>
              <a:path h="328196" w="230334">
                <a:moveTo>
                  <a:pt x="0" y="0"/>
                </a:moveTo>
                <a:lnTo>
                  <a:pt x="230334" y="0"/>
                </a:lnTo>
                <a:lnTo>
                  <a:pt x="230334" y="328195"/>
                </a:lnTo>
                <a:lnTo>
                  <a:pt x="0" y="328195"/>
                </a:lnTo>
                <a:lnTo>
                  <a:pt x="0" y="0"/>
                </a:lnTo>
                <a:close/>
              </a:path>
            </a:pathLst>
          </a:custGeom>
          <a:blipFill>
            <a:blip r:embed="rId53">
              <a:extLst>
                <a:ext uri="{96DAC541-7B7A-43D3-8B79-37D633B846F1}">
                  <asvg:svgBlip xmlns:asvg="http://schemas.microsoft.com/office/drawing/2016/SVG/main" r:embed="rId54"/>
                </a:ext>
              </a:extLst>
            </a:blip>
            <a:stretch>
              <a:fillRect l="0" t="0" r="0" b="0"/>
            </a:stretch>
          </a:blipFill>
        </p:spPr>
      </p:sp>
      <p:grpSp>
        <p:nvGrpSpPr>
          <p:cNvPr name="Group 105" id="105"/>
          <p:cNvGrpSpPr/>
          <p:nvPr/>
        </p:nvGrpSpPr>
        <p:grpSpPr>
          <a:xfrm rot="0">
            <a:off x="13682851" y="4324923"/>
            <a:ext cx="398725" cy="398725"/>
            <a:chOff x="0" y="0"/>
            <a:chExt cx="812800" cy="812800"/>
          </a:xfrm>
        </p:grpSpPr>
        <p:sp>
          <p:nvSpPr>
            <p:cNvPr name="Freeform 106" id="10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577E">
                <a:alpha val="63922"/>
              </a:srgbClr>
            </a:solidFill>
          </p:spPr>
        </p:sp>
        <p:sp>
          <p:nvSpPr>
            <p:cNvPr name="TextBox 107" id="107"/>
            <p:cNvSpPr txBox="true"/>
            <p:nvPr/>
          </p:nvSpPr>
          <p:spPr>
            <a:xfrm>
              <a:off x="76200" y="57150"/>
              <a:ext cx="660400" cy="679450"/>
            </a:xfrm>
            <a:prstGeom prst="rect">
              <a:avLst/>
            </a:prstGeom>
          </p:spPr>
          <p:txBody>
            <a:bodyPr anchor="ctr" rtlCol="false" tIns="50800" lIns="50800" bIns="50800" rIns="50800"/>
            <a:lstStyle/>
            <a:p>
              <a:pPr algn="ctr">
                <a:lnSpc>
                  <a:spcPts val="1680"/>
                </a:lnSpc>
              </a:pPr>
            </a:p>
          </p:txBody>
        </p:sp>
      </p:grpSp>
      <p:sp>
        <p:nvSpPr>
          <p:cNvPr name="Freeform 108" id="108"/>
          <p:cNvSpPr/>
          <p:nvPr/>
        </p:nvSpPr>
        <p:spPr>
          <a:xfrm flipH="false" flipV="false" rot="0">
            <a:off x="13736262" y="4386513"/>
            <a:ext cx="275545" cy="275545"/>
          </a:xfrm>
          <a:custGeom>
            <a:avLst/>
            <a:gdLst/>
            <a:ahLst/>
            <a:cxnLst/>
            <a:rect r="r" b="b" t="t" l="l"/>
            <a:pathLst>
              <a:path h="275545" w="275545">
                <a:moveTo>
                  <a:pt x="0" y="0"/>
                </a:moveTo>
                <a:lnTo>
                  <a:pt x="275546" y="0"/>
                </a:lnTo>
                <a:lnTo>
                  <a:pt x="275546" y="275545"/>
                </a:lnTo>
                <a:lnTo>
                  <a:pt x="0" y="275545"/>
                </a:lnTo>
                <a:lnTo>
                  <a:pt x="0" y="0"/>
                </a:lnTo>
                <a:close/>
              </a:path>
            </a:pathLst>
          </a:custGeom>
          <a:blipFill>
            <a:blip r:embed="rId55">
              <a:extLst>
                <a:ext uri="{96DAC541-7B7A-43D3-8B79-37D633B846F1}">
                  <asvg:svgBlip xmlns:asvg="http://schemas.microsoft.com/office/drawing/2016/SVG/main" r:embed="rId56"/>
                </a:ext>
              </a:extLst>
            </a:blip>
            <a:stretch>
              <a:fillRect l="0" t="0" r="0" b="0"/>
            </a:stretch>
          </a:blipFill>
        </p:spPr>
      </p:sp>
      <p:sp>
        <p:nvSpPr>
          <p:cNvPr name="Freeform 109" id="109"/>
          <p:cNvSpPr/>
          <p:nvPr/>
        </p:nvSpPr>
        <p:spPr>
          <a:xfrm flipH="false" flipV="false" rot="0">
            <a:off x="3743773" y="9339182"/>
            <a:ext cx="283406" cy="365043"/>
          </a:xfrm>
          <a:custGeom>
            <a:avLst/>
            <a:gdLst/>
            <a:ahLst/>
            <a:cxnLst/>
            <a:rect r="r" b="b" t="t" l="l"/>
            <a:pathLst>
              <a:path h="365043" w="283406">
                <a:moveTo>
                  <a:pt x="0" y="0"/>
                </a:moveTo>
                <a:lnTo>
                  <a:pt x="283406" y="0"/>
                </a:lnTo>
                <a:lnTo>
                  <a:pt x="283406" y="365042"/>
                </a:lnTo>
                <a:lnTo>
                  <a:pt x="0" y="365042"/>
                </a:lnTo>
                <a:lnTo>
                  <a:pt x="0" y="0"/>
                </a:lnTo>
                <a:close/>
              </a:path>
            </a:pathLst>
          </a:custGeom>
          <a:blipFill>
            <a:blip r:embed="rId33">
              <a:extLst>
                <a:ext uri="{96DAC541-7B7A-43D3-8B79-37D633B846F1}">
                  <asvg:svgBlip xmlns:asvg="http://schemas.microsoft.com/office/drawing/2016/SVG/main" r:embed="rId34"/>
                </a:ext>
              </a:extLst>
            </a:blip>
            <a:stretch>
              <a:fillRect l="0" t="0" r="0" b="0"/>
            </a:stretch>
          </a:blipFill>
        </p:spPr>
      </p:sp>
      <p:sp>
        <p:nvSpPr>
          <p:cNvPr name="Freeform 110" id="110"/>
          <p:cNvSpPr/>
          <p:nvPr/>
        </p:nvSpPr>
        <p:spPr>
          <a:xfrm flipH="false" flipV="false" rot="0">
            <a:off x="15060503" y="9618881"/>
            <a:ext cx="203367" cy="133483"/>
          </a:xfrm>
          <a:custGeom>
            <a:avLst/>
            <a:gdLst/>
            <a:ahLst/>
            <a:cxnLst/>
            <a:rect r="r" b="b" t="t" l="l"/>
            <a:pathLst>
              <a:path h="133483" w="203367">
                <a:moveTo>
                  <a:pt x="0" y="0"/>
                </a:moveTo>
                <a:lnTo>
                  <a:pt x="203367" y="0"/>
                </a:lnTo>
                <a:lnTo>
                  <a:pt x="203367" y="133483"/>
                </a:lnTo>
                <a:lnTo>
                  <a:pt x="0" y="133483"/>
                </a:lnTo>
                <a:lnTo>
                  <a:pt x="0" y="0"/>
                </a:lnTo>
                <a:close/>
              </a:path>
            </a:pathLst>
          </a:custGeom>
          <a:blipFill>
            <a:blip r:embed="rId57">
              <a:extLst>
                <a:ext uri="{96DAC541-7B7A-43D3-8B79-37D633B846F1}">
                  <asvg:svgBlip xmlns:asvg="http://schemas.microsoft.com/office/drawing/2016/SVG/main" r:embed="rId58"/>
                </a:ext>
              </a:extLst>
            </a:blip>
            <a:stretch>
              <a:fillRect l="0" t="0" r="0" b="0"/>
            </a:stretch>
          </a:blipFill>
        </p:spPr>
      </p:sp>
      <p:sp>
        <p:nvSpPr>
          <p:cNvPr name="Freeform 111" id="111"/>
          <p:cNvSpPr/>
          <p:nvPr/>
        </p:nvSpPr>
        <p:spPr>
          <a:xfrm flipH="true" flipV="false" rot="0">
            <a:off x="17121828" y="9980090"/>
            <a:ext cx="201709" cy="132394"/>
          </a:xfrm>
          <a:custGeom>
            <a:avLst/>
            <a:gdLst/>
            <a:ahLst/>
            <a:cxnLst/>
            <a:rect r="r" b="b" t="t" l="l"/>
            <a:pathLst>
              <a:path h="132394" w="201709">
                <a:moveTo>
                  <a:pt x="201709" y="0"/>
                </a:moveTo>
                <a:lnTo>
                  <a:pt x="0" y="0"/>
                </a:lnTo>
                <a:lnTo>
                  <a:pt x="0" y="132395"/>
                </a:lnTo>
                <a:lnTo>
                  <a:pt x="201709" y="132395"/>
                </a:lnTo>
                <a:lnTo>
                  <a:pt x="201709" y="0"/>
                </a:lnTo>
                <a:close/>
              </a:path>
            </a:pathLst>
          </a:custGeom>
          <a:blipFill>
            <a:blip r:embed="rId57">
              <a:extLst>
                <a:ext uri="{96DAC541-7B7A-43D3-8B79-37D633B846F1}">
                  <asvg:svgBlip xmlns:asvg="http://schemas.microsoft.com/office/drawing/2016/SVG/main" r:embed="rId58"/>
                </a:ext>
              </a:extLst>
            </a:blip>
            <a:stretch>
              <a:fillRect l="0" t="0" r="0" b="0"/>
            </a:stretch>
          </a:blipFill>
        </p:spPr>
      </p:sp>
      <p:sp>
        <p:nvSpPr>
          <p:cNvPr name="Freeform 112" id="112"/>
          <p:cNvSpPr/>
          <p:nvPr/>
        </p:nvSpPr>
        <p:spPr>
          <a:xfrm flipH="false" flipV="false" rot="0">
            <a:off x="9030303" y="5692471"/>
            <a:ext cx="265102" cy="265102"/>
          </a:xfrm>
          <a:custGeom>
            <a:avLst/>
            <a:gdLst/>
            <a:ahLst/>
            <a:cxnLst/>
            <a:rect r="r" b="b" t="t" l="l"/>
            <a:pathLst>
              <a:path h="265102" w="265102">
                <a:moveTo>
                  <a:pt x="0" y="0"/>
                </a:moveTo>
                <a:lnTo>
                  <a:pt x="265102" y="0"/>
                </a:lnTo>
                <a:lnTo>
                  <a:pt x="265102" y="265101"/>
                </a:lnTo>
                <a:lnTo>
                  <a:pt x="0" y="265101"/>
                </a:lnTo>
                <a:lnTo>
                  <a:pt x="0" y="0"/>
                </a:lnTo>
                <a:close/>
              </a:path>
            </a:pathLst>
          </a:custGeom>
          <a:blipFill>
            <a:blip r:embed="rId59">
              <a:extLst>
                <a:ext uri="{96DAC541-7B7A-43D3-8B79-37D633B846F1}">
                  <asvg:svgBlip xmlns:asvg="http://schemas.microsoft.com/office/drawing/2016/SVG/main" r:embed="rId60"/>
                </a:ext>
              </a:extLst>
            </a:blip>
            <a:stretch>
              <a:fillRect l="0" t="0" r="0" b="0"/>
            </a:stretch>
          </a:blipFill>
        </p:spPr>
      </p:sp>
      <p:sp>
        <p:nvSpPr>
          <p:cNvPr name="Freeform 113" id="113"/>
          <p:cNvSpPr/>
          <p:nvPr/>
        </p:nvSpPr>
        <p:spPr>
          <a:xfrm flipH="false" flipV="false" rot="0">
            <a:off x="13612257" y="5810860"/>
            <a:ext cx="234045" cy="234045"/>
          </a:xfrm>
          <a:custGeom>
            <a:avLst/>
            <a:gdLst/>
            <a:ahLst/>
            <a:cxnLst/>
            <a:rect r="r" b="b" t="t" l="l"/>
            <a:pathLst>
              <a:path h="234045" w="234045">
                <a:moveTo>
                  <a:pt x="0" y="0"/>
                </a:moveTo>
                <a:lnTo>
                  <a:pt x="234045" y="0"/>
                </a:lnTo>
                <a:lnTo>
                  <a:pt x="234045" y="234044"/>
                </a:lnTo>
                <a:lnTo>
                  <a:pt x="0" y="234044"/>
                </a:lnTo>
                <a:lnTo>
                  <a:pt x="0" y="0"/>
                </a:lnTo>
                <a:close/>
              </a:path>
            </a:pathLst>
          </a:custGeom>
          <a:blipFill>
            <a:blip r:embed="rId61">
              <a:extLst>
                <a:ext uri="{96DAC541-7B7A-43D3-8B79-37D633B846F1}">
                  <asvg:svgBlip xmlns:asvg="http://schemas.microsoft.com/office/drawing/2016/SVG/main" r:embed="rId62"/>
                </a:ext>
              </a:extLst>
            </a:blip>
            <a:stretch>
              <a:fillRect l="0" t="0" r="0" b="0"/>
            </a:stretch>
          </a:blipFill>
        </p:spPr>
      </p:sp>
      <p:sp>
        <p:nvSpPr>
          <p:cNvPr name="Freeform 114" id="114"/>
          <p:cNvSpPr/>
          <p:nvPr/>
        </p:nvSpPr>
        <p:spPr>
          <a:xfrm flipH="false" flipV="false" rot="0">
            <a:off x="3598361" y="5685023"/>
            <a:ext cx="257020" cy="257020"/>
          </a:xfrm>
          <a:custGeom>
            <a:avLst/>
            <a:gdLst/>
            <a:ahLst/>
            <a:cxnLst/>
            <a:rect r="r" b="b" t="t" l="l"/>
            <a:pathLst>
              <a:path h="257020" w="257020">
                <a:moveTo>
                  <a:pt x="0" y="0"/>
                </a:moveTo>
                <a:lnTo>
                  <a:pt x="257020" y="0"/>
                </a:lnTo>
                <a:lnTo>
                  <a:pt x="257020" y="257021"/>
                </a:lnTo>
                <a:lnTo>
                  <a:pt x="0" y="257021"/>
                </a:lnTo>
                <a:lnTo>
                  <a:pt x="0" y="0"/>
                </a:lnTo>
                <a:close/>
              </a:path>
            </a:pathLst>
          </a:custGeom>
          <a:blipFill>
            <a:blip r:embed="rId63">
              <a:extLst>
                <a:ext uri="{96DAC541-7B7A-43D3-8B79-37D633B846F1}">
                  <asvg:svgBlip xmlns:asvg="http://schemas.microsoft.com/office/drawing/2016/SVG/main" r:embed="rId64"/>
                </a:ext>
              </a:extLst>
            </a:blip>
            <a:stretch>
              <a:fillRect l="0" t="0" r="0" b="0"/>
            </a:stretch>
          </a:blipFill>
        </p:spPr>
      </p:sp>
      <p:sp>
        <p:nvSpPr>
          <p:cNvPr name="TextBox 115" id="115"/>
          <p:cNvSpPr txBox="true"/>
          <p:nvPr/>
        </p:nvSpPr>
        <p:spPr>
          <a:xfrm rot="0">
            <a:off x="10058522" y="6427170"/>
            <a:ext cx="3119899" cy="246592"/>
          </a:xfrm>
          <a:prstGeom prst="rect">
            <a:avLst/>
          </a:prstGeom>
        </p:spPr>
        <p:txBody>
          <a:bodyPr anchor="t" rtlCol="false" tIns="0" lIns="0" bIns="0" rIns="0">
            <a:spAutoFit/>
          </a:bodyPr>
          <a:lstStyle/>
          <a:p>
            <a:pPr algn="ctr">
              <a:lnSpc>
                <a:spcPts val="960"/>
              </a:lnSpc>
              <a:spcBef>
                <a:spcPct val="0"/>
              </a:spcBef>
            </a:pPr>
            <a:r>
              <a:rPr lang="en-US" sz="800">
                <a:solidFill>
                  <a:srgbClr val="000000"/>
                </a:solidFill>
                <a:latin typeface="Arial"/>
                <a:ea typeface="Arial"/>
                <a:cs typeface="Arial"/>
                <a:sym typeface="Arial"/>
              </a:rPr>
              <a:t>Strengthen collaboration between NHS, voluntary organisations and social care.</a:t>
            </a:r>
          </a:p>
        </p:txBody>
      </p:sp>
      <p:sp>
        <p:nvSpPr>
          <p:cNvPr name="TextBox 116" id="116"/>
          <p:cNvSpPr txBox="true"/>
          <p:nvPr/>
        </p:nvSpPr>
        <p:spPr>
          <a:xfrm rot="0">
            <a:off x="9784767" y="8282020"/>
            <a:ext cx="3667408" cy="128059"/>
          </a:xfrm>
          <a:prstGeom prst="rect">
            <a:avLst/>
          </a:prstGeom>
        </p:spPr>
        <p:txBody>
          <a:bodyPr anchor="t" rtlCol="false" tIns="0" lIns="0" bIns="0" rIns="0">
            <a:spAutoFit/>
          </a:bodyPr>
          <a:lstStyle/>
          <a:p>
            <a:pPr algn="ctr">
              <a:lnSpc>
                <a:spcPts val="960"/>
              </a:lnSpc>
              <a:spcBef>
                <a:spcPct val="0"/>
              </a:spcBef>
            </a:pPr>
            <a:r>
              <a:rPr lang="en-US" sz="800">
                <a:solidFill>
                  <a:srgbClr val="000000"/>
                </a:solidFill>
                <a:latin typeface="Arial"/>
                <a:ea typeface="Arial"/>
                <a:cs typeface="Arial"/>
                <a:sym typeface="Arial"/>
              </a:rPr>
              <a:t>Continue anti-stigma campaigns to encourage help-seeking behaviour.</a:t>
            </a:r>
          </a:p>
        </p:txBody>
      </p:sp>
      <p:sp>
        <p:nvSpPr>
          <p:cNvPr name="TextBox 117" id="117"/>
          <p:cNvSpPr txBox="true"/>
          <p:nvPr/>
        </p:nvSpPr>
        <p:spPr>
          <a:xfrm rot="0">
            <a:off x="646081" y="7703565"/>
            <a:ext cx="2385445" cy="602193"/>
          </a:xfrm>
          <a:prstGeom prst="rect">
            <a:avLst/>
          </a:prstGeom>
        </p:spPr>
        <p:txBody>
          <a:bodyPr anchor="t" rtlCol="false" tIns="0" lIns="0" bIns="0" rIns="0">
            <a:spAutoFit/>
          </a:bodyPr>
          <a:lstStyle/>
          <a:p>
            <a:pPr algn="just">
              <a:lnSpc>
                <a:spcPts val="960"/>
              </a:lnSpc>
            </a:pPr>
            <a:r>
              <a:rPr lang="en-US" b="true" sz="800">
                <a:solidFill>
                  <a:srgbClr val="000000"/>
                </a:solidFill>
                <a:latin typeface="Arial Bold"/>
                <a:ea typeface="Arial Bold"/>
                <a:cs typeface="Arial Bold"/>
                <a:sym typeface="Arial Bold"/>
              </a:rPr>
              <a:t>Self Help and Digital Support</a:t>
            </a:r>
          </a:p>
          <a:p>
            <a:pPr algn="just" marL="172720" indent="-86360" lvl="1">
              <a:lnSpc>
                <a:spcPts val="960"/>
              </a:lnSpc>
              <a:buFont typeface="Arial"/>
              <a:buChar char="•"/>
            </a:pPr>
            <a:r>
              <a:rPr lang="en-US" sz="800">
                <a:solidFill>
                  <a:srgbClr val="000000"/>
                </a:solidFill>
                <a:latin typeface="Arial"/>
                <a:ea typeface="Arial"/>
                <a:cs typeface="Arial"/>
                <a:sym typeface="Arial"/>
              </a:rPr>
              <a:t>Guided self-help programmes</a:t>
            </a:r>
          </a:p>
          <a:p>
            <a:pPr algn="just" marL="172720" indent="-86360" lvl="1">
              <a:lnSpc>
                <a:spcPts val="960"/>
              </a:lnSpc>
              <a:buFont typeface="Arial"/>
              <a:buChar char="•"/>
            </a:pPr>
            <a:r>
              <a:rPr lang="en-US" sz="800">
                <a:solidFill>
                  <a:srgbClr val="000000"/>
                </a:solidFill>
                <a:latin typeface="Arial"/>
                <a:ea typeface="Arial"/>
                <a:cs typeface="Arial"/>
                <a:sym typeface="Arial"/>
              </a:rPr>
              <a:t>Online CBT and digital mental health tools</a:t>
            </a:r>
          </a:p>
          <a:p>
            <a:pPr algn="just" marL="172720" indent="-86360" lvl="1">
              <a:lnSpc>
                <a:spcPts val="960"/>
              </a:lnSpc>
              <a:buFont typeface="Arial"/>
              <a:buChar char="•"/>
            </a:pPr>
            <a:r>
              <a:rPr lang="en-US" sz="800">
                <a:solidFill>
                  <a:srgbClr val="000000"/>
                </a:solidFill>
                <a:latin typeface="Arial"/>
                <a:ea typeface="Arial"/>
                <a:cs typeface="Arial"/>
                <a:sym typeface="Arial"/>
              </a:rPr>
              <a:t>NHS Talking Therapies support</a:t>
            </a:r>
          </a:p>
          <a:p>
            <a:pPr algn="just">
              <a:lnSpc>
                <a:spcPts val="960"/>
              </a:lnSpc>
              <a:spcBef>
                <a:spcPct val="0"/>
              </a:spcBef>
            </a:pPr>
          </a:p>
        </p:txBody>
      </p:sp>
      <p:sp>
        <p:nvSpPr>
          <p:cNvPr name="TextBox 118" id="118"/>
          <p:cNvSpPr txBox="true"/>
          <p:nvPr/>
        </p:nvSpPr>
        <p:spPr>
          <a:xfrm rot="0">
            <a:off x="635901" y="8339170"/>
            <a:ext cx="2570003" cy="720724"/>
          </a:xfrm>
          <a:prstGeom prst="rect">
            <a:avLst/>
          </a:prstGeom>
        </p:spPr>
        <p:txBody>
          <a:bodyPr anchor="t" rtlCol="false" tIns="0" lIns="0" bIns="0" rIns="0">
            <a:spAutoFit/>
          </a:bodyPr>
          <a:lstStyle/>
          <a:p>
            <a:pPr algn="l">
              <a:lnSpc>
                <a:spcPts val="959"/>
              </a:lnSpc>
              <a:spcBef>
                <a:spcPct val="0"/>
              </a:spcBef>
            </a:pPr>
            <a:r>
              <a:rPr lang="en-US" b="true" sz="799">
                <a:solidFill>
                  <a:srgbClr val="000000"/>
                </a:solidFill>
                <a:latin typeface="Arial Bold"/>
                <a:ea typeface="Arial Bold"/>
                <a:cs typeface="Arial Bold"/>
                <a:sym typeface="Arial Bold"/>
              </a:rPr>
              <a:t>Severe - Complex Depression</a:t>
            </a:r>
          </a:p>
          <a:p>
            <a:pPr algn="l" marL="172720" indent="-86360" lvl="1">
              <a:lnSpc>
                <a:spcPts val="959"/>
              </a:lnSpc>
              <a:buFont typeface="Arial"/>
              <a:buChar char="•"/>
            </a:pPr>
            <a:r>
              <a:rPr lang="en-US" sz="799">
                <a:solidFill>
                  <a:srgbClr val="000000"/>
                </a:solidFill>
                <a:latin typeface="Arial"/>
                <a:ea typeface="Arial"/>
                <a:cs typeface="Arial"/>
                <a:sym typeface="Arial"/>
              </a:rPr>
              <a:t>Referral to Specialist Mental Health Services</a:t>
            </a:r>
          </a:p>
          <a:p>
            <a:pPr algn="l" marL="172720" indent="-86360" lvl="1">
              <a:lnSpc>
                <a:spcPts val="959"/>
              </a:lnSpc>
              <a:buFont typeface="Arial"/>
              <a:buChar char="•"/>
            </a:pPr>
            <a:r>
              <a:rPr lang="en-US" sz="799">
                <a:solidFill>
                  <a:srgbClr val="000000"/>
                </a:solidFill>
                <a:latin typeface="Arial"/>
                <a:ea typeface="Arial"/>
                <a:cs typeface="Arial"/>
                <a:sym typeface="Arial"/>
              </a:rPr>
              <a:t>Multidisciplinary care for complex needs</a:t>
            </a:r>
          </a:p>
          <a:p>
            <a:pPr algn="l" marL="172720" indent="-86360" lvl="1">
              <a:lnSpc>
                <a:spcPts val="959"/>
              </a:lnSpc>
              <a:buFont typeface="Arial"/>
              <a:buChar char="•"/>
            </a:pPr>
            <a:r>
              <a:rPr lang="en-US" sz="799">
                <a:solidFill>
                  <a:srgbClr val="000000"/>
                </a:solidFill>
                <a:latin typeface="Arial"/>
                <a:ea typeface="Arial"/>
                <a:cs typeface="Arial"/>
                <a:sym typeface="Arial"/>
              </a:rPr>
              <a:t>Electroconvulsive Therapy (ECT) may be considered in severe treatment-resistant cases</a:t>
            </a:r>
          </a:p>
          <a:p>
            <a:pPr algn="l" marL="172720" indent="-86360" lvl="1">
              <a:lnSpc>
                <a:spcPts val="959"/>
              </a:lnSpc>
              <a:buFont typeface="Arial"/>
              <a:buChar char="•"/>
            </a:pPr>
            <a:r>
              <a:rPr lang="en-US" sz="799">
                <a:solidFill>
                  <a:srgbClr val="000000"/>
                </a:solidFill>
                <a:latin typeface="Arial"/>
                <a:ea typeface="Arial"/>
                <a:cs typeface="Arial"/>
                <a:sym typeface="Arial"/>
              </a:rPr>
              <a:t>Ongoing monitoring and risk assessment required</a:t>
            </a:r>
          </a:p>
        </p:txBody>
      </p:sp>
      <p:sp>
        <p:nvSpPr>
          <p:cNvPr name="TextBox 119" id="119"/>
          <p:cNvSpPr txBox="true"/>
          <p:nvPr/>
        </p:nvSpPr>
        <p:spPr>
          <a:xfrm rot="0">
            <a:off x="4169009" y="8904829"/>
            <a:ext cx="4009972" cy="142875"/>
          </a:xfrm>
          <a:prstGeom prst="rect">
            <a:avLst/>
          </a:prstGeom>
        </p:spPr>
        <p:txBody>
          <a:bodyPr anchor="t" rtlCol="false" tIns="0" lIns="0" bIns="0" rIns="0">
            <a:spAutoFit/>
          </a:bodyPr>
          <a:lstStyle/>
          <a:p>
            <a:pPr algn="ctr">
              <a:lnSpc>
                <a:spcPts val="1080"/>
              </a:lnSpc>
              <a:spcBef>
                <a:spcPct val="0"/>
              </a:spcBef>
            </a:pPr>
          </a:p>
        </p:txBody>
      </p:sp>
      <p:sp>
        <p:nvSpPr>
          <p:cNvPr name="TextBox 120" id="120"/>
          <p:cNvSpPr txBox="true"/>
          <p:nvPr/>
        </p:nvSpPr>
        <p:spPr>
          <a:xfrm rot="0">
            <a:off x="4160823" y="8258065"/>
            <a:ext cx="4009972" cy="483704"/>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2019</a:t>
            </a:r>
          </a:p>
          <a:p>
            <a:pPr algn="l">
              <a:lnSpc>
                <a:spcPts val="960"/>
              </a:lnSpc>
              <a:spcBef>
                <a:spcPct val="0"/>
              </a:spcBef>
            </a:pPr>
            <a:r>
              <a:rPr lang="en-US" sz="800">
                <a:solidFill>
                  <a:srgbClr val="000000"/>
                </a:solidFill>
                <a:latin typeface="Arial"/>
                <a:ea typeface="Arial"/>
                <a:cs typeface="Arial"/>
                <a:sym typeface="Arial"/>
              </a:rPr>
              <a:t>NHS Long Term Plan</a:t>
            </a:r>
          </a:p>
          <a:p>
            <a:pPr algn="l">
              <a:lnSpc>
                <a:spcPts val="960"/>
              </a:lnSpc>
              <a:spcBef>
                <a:spcPct val="0"/>
              </a:spcBef>
            </a:pPr>
            <a:r>
              <a:rPr lang="en-US" sz="800">
                <a:solidFill>
                  <a:srgbClr val="000000"/>
                </a:solidFill>
                <a:latin typeface="Arial"/>
                <a:ea typeface="Arial"/>
                <a:cs typeface="Arial"/>
                <a:sym typeface="Arial"/>
              </a:rPr>
              <a:t> Expanded NHS Talking Therapies, community mental health services and crisis care provision. </a:t>
            </a:r>
          </a:p>
        </p:txBody>
      </p:sp>
      <p:sp>
        <p:nvSpPr>
          <p:cNvPr name="TextBox 121" id="121"/>
          <p:cNvSpPr txBox="true"/>
          <p:nvPr/>
        </p:nvSpPr>
        <p:spPr>
          <a:xfrm rot="0">
            <a:off x="4100904" y="5629885"/>
            <a:ext cx="3785999" cy="180975"/>
          </a:xfrm>
          <a:prstGeom prst="rect">
            <a:avLst/>
          </a:prstGeom>
        </p:spPr>
        <p:txBody>
          <a:bodyPr anchor="t" rtlCol="false" tIns="0" lIns="0" bIns="0" rIns="0">
            <a:spAutoFit/>
          </a:bodyPr>
          <a:lstStyle/>
          <a:p>
            <a:pPr algn="ctr">
              <a:lnSpc>
                <a:spcPts val="1320"/>
              </a:lnSpc>
              <a:spcBef>
                <a:spcPct val="0"/>
              </a:spcBef>
            </a:pPr>
            <a:r>
              <a:rPr lang="en-US" b="true" sz="1100">
                <a:solidFill>
                  <a:srgbClr val="CB6CE6"/>
                </a:solidFill>
                <a:latin typeface="Arial Bold"/>
                <a:ea typeface="Arial Bold"/>
                <a:cs typeface="Arial Bold"/>
                <a:sym typeface="Arial Bold"/>
              </a:rPr>
              <a:t>POLICY AND LEGISLATIVE CONTEXT</a:t>
            </a:r>
          </a:p>
        </p:txBody>
      </p:sp>
      <p:sp>
        <p:nvSpPr>
          <p:cNvPr name="TextBox 122" id="122"/>
          <p:cNvSpPr txBox="true"/>
          <p:nvPr/>
        </p:nvSpPr>
        <p:spPr>
          <a:xfrm rot="0">
            <a:off x="3304359" y="4537419"/>
            <a:ext cx="1574102" cy="314325"/>
          </a:xfrm>
          <a:prstGeom prst="rect">
            <a:avLst/>
          </a:prstGeom>
        </p:spPr>
        <p:txBody>
          <a:bodyPr anchor="t" rtlCol="false" tIns="0" lIns="0" bIns="0" rIns="0">
            <a:spAutoFit/>
          </a:bodyPr>
          <a:lstStyle/>
          <a:p>
            <a:pPr algn="ctr">
              <a:lnSpc>
                <a:spcPts val="1200"/>
              </a:lnSpc>
            </a:pPr>
            <a:r>
              <a:rPr lang="en-US" sz="1000">
                <a:solidFill>
                  <a:srgbClr val="CB6CE6"/>
                </a:solidFill>
                <a:latin typeface="Arial"/>
                <a:ea typeface="Arial"/>
                <a:cs typeface="Arial"/>
                <a:sym typeface="Arial"/>
              </a:rPr>
              <a:t>1980s-Present</a:t>
            </a:r>
          </a:p>
          <a:p>
            <a:pPr algn="ctr">
              <a:lnSpc>
                <a:spcPts val="1200"/>
              </a:lnSpc>
              <a:spcBef>
                <a:spcPct val="0"/>
              </a:spcBef>
            </a:pPr>
          </a:p>
        </p:txBody>
      </p:sp>
      <p:sp>
        <p:nvSpPr>
          <p:cNvPr name="TextBox 123" id="123"/>
          <p:cNvSpPr txBox="true"/>
          <p:nvPr/>
        </p:nvSpPr>
        <p:spPr>
          <a:xfrm rot="0">
            <a:off x="157071" y="3662442"/>
            <a:ext cx="3785999" cy="128059"/>
          </a:xfrm>
          <a:prstGeom prst="rect">
            <a:avLst/>
          </a:prstGeom>
        </p:spPr>
        <p:txBody>
          <a:bodyPr anchor="t" rtlCol="false" tIns="0" lIns="0" bIns="0" rIns="0">
            <a:spAutoFit/>
          </a:bodyPr>
          <a:lstStyle/>
          <a:p>
            <a:pPr algn="l" marL="172721" indent="-86360" lvl="1">
              <a:lnSpc>
                <a:spcPts val="960"/>
              </a:lnSpc>
              <a:buFont typeface="Arial"/>
              <a:buChar char="•"/>
            </a:pPr>
            <a:r>
              <a:rPr lang="en-US" sz="800">
                <a:solidFill>
                  <a:srgbClr val="000000"/>
                </a:solidFill>
                <a:latin typeface="Arial"/>
                <a:ea typeface="Arial"/>
                <a:cs typeface="Arial"/>
                <a:sym typeface="Arial"/>
              </a:rPr>
              <a:t>no motivation </a:t>
            </a:r>
          </a:p>
        </p:txBody>
      </p:sp>
      <p:sp>
        <p:nvSpPr>
          <p:cNvPr name="TextBox 124" id="124"/>
          <p:cNvSpPr txBox="true"/>
          <p:nvPr/>
        </p:nvSpPr>
        <p:spPr>
          <a:xfrm rot="0">
            <a:off x="157071" y="3553523"/>
            <a:ext cx="3785999" cy="128059"/>
          </a:xfrm>
          <a:prstGeom prst="rect">
            <a:avLst/>
          </a:prstGeom>
        </p:spPr>
        <p:txBody>
          <a:bodyPr anchor="t" rtlCol="false" tIns="0" lIns="0" bIns="0" rIns="0">
            <a:spAutoFit/>
          </a:bodyPr>
          <a:lstStyle/>
          <a:p>
            <a:pPr algn="l" marL="172721" indent="-86360" lvl="1">
              <a:lnSpc>
                <a:spcPts val="960"/>
              </a:lnSpc>
              <a:buFont typeface="Arial"/>
              <a:buChar char="•"/>
            </a:pPr>
            <a:r>
              <a:rPr lang="en-US" sz="800">
                <a:solidFill>
                  <a:srgbClr val="000000"/>
                </a:solidFill>
                <a:latin typeface="Arial"/>
                <a:ea typeface="Arial"/>
                <a:cs typeface="Arial"/>
                <a:sym typeface="Arial"/>
              </a:rPr>
              <a:t>Reduced energy</a:t>
            </a:r>
          </a:p>
        </p:txBody>
      </p:sp>
      <p:sp>
        <p:nvSpPr>
          <p:cNvPr name="TextBox 125" id="125"/>
          <p:cNvSpPr txBox="true"/>
          <p:nvPr/>
        </p:nvSpPr>
        <p:spPr>
          <a:xfrm rot="0">
            <a:off x="4541464" y="1865201"/>
            <a:ext cx="2819598" cy="581660"/>
          </a:xfrm>
          <a:prstGeom prst="rect">
            <a:avLst/>
          </a:prstGeom>
        </p:spPr>
        <p:txBody>
          <a:bodyPr anchor="t" rtlCol="false" tIns="0" lIns="0" bIns="0" rIns="0">
            <a:spAutoFit/>
          </a:bodyPr>
          <a:lstStyle/>
          <a:p>
            <a:pPr algn="ctr">
              <a:lnSpc>
                <a:spcPts val="1539"/>
              </a:lnSpc>
            </a:pPr>
            <a:r>
              <a:rPr lang="en-US" sz="1099" b="true">
                <a:solidFill>
                  <a:srgbClr val="CB6CE6"/>
                </a:solidFill>
                <a:latin typeface="Arial Bold"/>
                <a:ea typeface="Arial Bold"/>
                <a:cs typeface="Arial Bold"/>
                <a:sym typeface="Arial Bold"/>
              </a:rPr>
              <a:t>H</a:t>
            </a:r>
            <a:r>
              <a:rPr lang="en-US" b="true" sz="1099">
                <a:solidFill>
                  <a:srgbClr val="CB6CE6"/>
                </a:solidFill>
                <a:latin typeface="Arial Bold"/>
                <a:ea typeface="Arial Bold"/>
                <a:cs typeface="Arial Bold"/>
                <a:sym typeface="Arial Bold"/>
              </a:rPr>
              <a:t>ISTORICAL UNDERSTANDING</a:t>
            </a:r>
          </a:p>
          <a:p>
            <a:pPr algn="ctr">
              <a:lnSpc>
                <a:spcPts val="1539"/>
              </a:lnSpc>
            </a:pPr>
            <a:r>
              <a:rPr lang="en-US" b="true" sz="1099">
                <a:solidFill>
                  <a:srgbClr val="CB6CE6"/>
                </a:solidFill>
                <a:latin typeface="Arial Bold"/>
                <a:ea typeface="Arial Bold"/>
                <a:cs typeface="Arial Bold"/>
                <a:sym typeface="Arial Bold"/>
              </a:rPr>
              <a:t>AND TREATMENT</a:t>
            </a:r>
          </a:p>
          <a:p>
            <a:pPr algn="ctr">
              <a:lnSpc>
                <a:spcPts val="1539"/>
              </a:lnSpc>
            </a:pPr>
          </a:p>
        </p:txBody>
      </p:sp>
      <p:sp>
        <p:nvSpPr>
          <p:cNvPr name="TextBox 126" id="126"/>
          <p:cNvSpPr txBox="true"/>
          <p:nvPr/>
        </p:nvSpPr>
        <p:spPr>
          <a:xfrm rot="0">
            <a:off x="9446311" y="1865068"/>
            <a:ext cx="3785999" cy="342900"/>
          </a:xfrm>
          <a:prstGeom prst="rect">
            <a:avLst/>
          </a:prstGeom>
        </p:spPr>
        <p:txBody>
          <a:bodyPr anchor="t" rtlCol="false" tIns="0" lIns="0" bIns="0" rIns="0">
            <a:spAutoFit/>
          </a:bodyPr>
          <a:lstStyle/>
          <a:p>
            <a:pPr algn="ctr">
              <a:lnSpc>
                <a:spcPts val="1320"/>
              </a:lnSpc>
              <a:spcBef>
                <a:spcPct val="0"/>
              </a:spcBef>
            </a:pPr>
            <a:r>
              <a:rPr lang="en-US" b="true" sz="1100">
                <a:solidFill>
                  <a:srgbClr val="2E266D"/>
                </a:solidFill>
                <a:latin typeface="Arial Bold"/>
                <a:ea typeface="Arial Bold"/>
                <a:cs typeface="Arial Bold"/>
                <a:sym typeface="Arial Bold"/>
              </a:rPr>
              <a:t>PROVISION OF CARE:</a:t>
            </a:r>
          </a:p>
          <a:p>
            <a:pPr algn="ctr">
              <a:lnSpc>
                <a:spcPts val="1320"/>
              </a:lnSpc>
              <a:spcBef>
                <a:spcPct val="0"/>
              </a:spcBef>
            </a:pPr>
            <a:r>
              <a:rPr lang="en-US" b="true" sz="1100">
                <a:solidFill>
                  <a:srgbClr val="2E266D"/>
                </a:solidFill>
                <a:latin typeface="Arial Bold"/>
                <a:ea typeface="Arial Bold"/>
                <a:cs typeface="Arial Bold"/>
                <a:sym typeface="Arial Bold"/>
              </a:rPr>
              <a:t>UK MENTAL HEALTH SERVICE STRUCTURE</a:t>
            </a:r>
          </a:p>
        </p:txBody>
      </p:sp>
      <p:sp>
        <p:nvSpPr>
          <p:cNvPr name="TextBox 127" id="127"/>
          <p:cNvSpPr txBox="true"/>
          <p:nvPr/>
        </p:nvSpPr>
        <p:spPr>
          <a:xfrm rot="0">
            <a:off x="9307556" y="5710847"/>
            <a:ext cx="3785999" cy="180975"/>
          </a:xfrm>
          <a:prstGeom prst="rect">
            <a:avLst/>
          </a:prstGeom>
        </p:spPr>
        <p:txBody>
          <a:bodyPr anchor="t" rtlCol="false" tIns="0" lIns="0" bIns="0" rIns="0">
            <a:spAutoFit/>
          </a:bodyPr>
          <a:lstStyle/>
          <a:p>
            <a:pPr algn="ctr">
              <a:lnSpc>
                <a:spcPts val="1320"/>
              </a:lnSpc>
              <a:spcBef>
                <a:spcPct val="0"/>
              </a:spcBef>
            </a:pPr>
            <a:r>
              <a:rPr lang="en-US" b="true" sz="1100">
                <a:solidFill>
                  <a:srgbClr val="29577E"/>
                </a:solidFill>
                <a:latin typeface="Arial Bold"/>
                <a:ea typeface="Arial Bold"/>
                <a:cs typeface="Arial Bold"/>
                <a:sym typeface="Arial Bold"/>
              </a:rPr>
              <a:t>RECOMMENDATIONS FOR THE FUTURE</a:t>
            </a:r>
          </a:p>
        </p:txBody>
      </p:sp>
      <p:sp>
        <p:nvSpPr>
          <p:cNvPr name="TextBox 128" id="128"/>
          <p:cNvSpPr txBox="true"/>
          <p:nvPr/>
        </p:nvSpPr>
        <p:spPr>
          <a:xfrm rot="0">
            <a:off x="4752991" y="2339948"/>
            <a:ext cx="3974078" cy="676063"/>
          </a:xfrm>
          <a:prstGeom prst="rect">
            <a:avLst/>
          </a:prstGeom>
        </p:spPr>
        <p:txBody>
          <a:bodyPr anchor="t" rtlCol="false" tIns="0" lIns="0" bIns="0" rIns="0">
            <a:spAutoFit/>
          </a:bodyPr>
          <a:lstStyle/>
          <a:p>
            <a:pPr algn="l">
              <a:lnSpc>
                <a:spcPts val="1119"/>
              </a:lnSpc>
            </a:pPr>
            <a:r>
              <a:rPr lang="en-US" sz="799">
                <a:solidFill>
                  <a:srgbClr val="000000"/>
                </a:solidFill>
                <a:latin typeface="Canva Sans"/>
                <a:ea typeface="Canva Sans"/>
                <a:cs typeface="Canva Sans"/>
                <a:sym typeface="Canva Sans"/>
              </a:rPr>
              <a:t>Depression was historically known as </a:t>
            </a:r>
            <a:r>
              <a:rPr lang="en-US" sz="799" i="true">
                <a:solidFill>
                  <a:srgbClr val="000000"/>
                </a:solidFill>
                <a:latin typeface="Canva Sans Italics"/>
                <a:ea typeface="Canva Sans Italics"/>
                <a:cs typeface="Canva Sans Italics"/>
                <a:sym typeface="Canva Sans Italics"/>
              </a:rPr>
              <a:t>melancholia</a:t>
            </a:r>
            <a:r>
              <a:rPr lang="en-US" sz="799">
                <a:solidFill>
                  <a:srgbClr val="000000"/>
                </a:solidFill>
                <a:latin typeface="Canva Sans"/>
                <a:ea typeface="Canva Sans"/>
                <a:cs typeface="Canva Sans"/>
                <a:sym typeface="Canva Sans"/>
              </a:rPr>
              <a:t>. Hippocrates believed symptoms resulted from an excess of black bile while mental illness was often poorly understood and associated with superstition and social stigma.</a:t>
            </a:r>
          </a:p>
          <a:p>
            <a:pPr algn="l">
              <a:lnSpc>
                <a:spcPts val="1119"/>
              </a:lnSpc>
            </a:pPr>
          </a:p>
          <a:p>
            <a:pPr algn="l">
              <a:lnSpc>
                <a:spcPts val="1119"/>
              </a:lnSpc>
            </a:pPr>
          </a:p>
        </p:txBody>
      </p:sp>
      <p:sp>
        <p:nvSpPr>
          <p:cNvPr name="TextBox 129" id="129"/>
          <p:cNvSpPr txBox="true"/>
          <p:nvPr/>
        </p:nvSpPr>
        <p:spPr>
          <a:xfrm rot="0">
            <a:off x="3445274" y="2370647"/>
            <a:ext cx="1167043" cy="142875"/>
          </a:xfrm>
          <a:prstGeom prst="rect">
            <a:avLst/>
          </a:prstGeom>
        </p:spPr>
        <p:txBody>
          <a:bodyPr anchor="t" rtlCol="false" tIns="0" lIns="0" bIns="0" rIns="0">
            <a:spAutoFit/>
          </a:bodyPr>
          <a:lstStyle/>
          <a:p>
            <a:pPr algn="ctr">
              <a:lnSpc>
                <a:spcPts val="1080"/>
              </a:lnSpc>
              <a:spcBef>
                <a:spcPct val="0"/>
              </a:spcBef>
            </a:pPr>
            <a:r>
              <a:rPr lang="en-US" sz="900">
                <a:solidFill>
                  <a:srgbClr val="CB6CE6"/>
                </a:solidFill>
                <a:latin typeface="Arial"/>
                <a:ea typeface="Arial"/>
                <a:cs typeface="Arial"/>
                <a:sym typeface="Arial"/>
              </a:rPr>
              <a:t>Pre-1800s</a:t>
            </a:r>
          </a:p>
        </p:txBody>
      </p:sp>
      <p:sp>
        <p:nvSpPr>
          <p:cNvPr name="TextBox 130" id="130"/>
          <p:cNvSpPr txBox="true"/>
          <p:nvPr/>
        </p:nvSpPr>
        <p:spPr>
          <a:xfrm rot="0">
            <a:off x="3400629" y="3252839"/>
            <a:ext cx="1167043" cy="276225"/>
          </a:xfrm>
          <a:prstGeom prst="rect">
            <a:avLst/>
          </a:prstGeom>
        </p:spPr>
        <p:txBody>
          <a:bodyPr anchor="t" rtlCol="false" tIns="0" lIns="0" bIns="0" rIns="0">
            <a:spAutoFit/>
          </a:bodyPr>
          <a:lstStyle/>
          <a:p>
            <a:pPr algn="ctr">
              <a:lnSpc>
                <a:spcPts val="1080"/>
              </a:lnSpc>
            </a:pPr>
            <a:r>
              <a:rPr lang="en-US" sz="900">
                <a:solidFill>
                  <a:srgbClr val="CB6CE6"/>
                </a:solidFill>
                <a:latin typeface="Arial"/>
                <a:ea typeface="Arial"/>
                <a:cs typeface="Arial"/>
                <a:sym typeface="Arial"/>
              </a:rPr>
              <a:t>Early 1900s</a:t>
            </a:r>
          </a:p>
          <a:p>
            <a:pPr algn="ctr">
              <a:lnSpc>
                <a:spcPts val="1080"/>
              </a:lnSpc>
              <a:spcBef>
                <a:spcPct val="0"/>
              </a:spcBef>
            </a:pPr>
          </a:p>
        </p:txBody>
      </p:sp>
      <p:sp>
        <p:nvSpPr>
          <p:cNvPr name="TextBox 131" id="131"/>
          <p:cNvSpPr txBox="true"/>
          <p:nvPr/>
        </p:nvSpPr>
        <p:spPr>
          <a:xfrm rot="0">
            <a:off x="5553431" y="3090623"/>
            <a:ext cx="3147763" cy="98547"/>
          </a:xfrm>
          <a:prstGeom prst="rect">
            <a:avLst/>
          </a:prstGeom>
        </p:spPr>
        <p:txBody>
          <a:bodyPr anchor="t" rtlCol="false" tIns="0" lIns="0" bIns="0" rIns="0">
            <a:spAutoFit/>
          </a:bodyPr>
          <a:lstStyle/>
          <a:p>
            <a:pPr algn="ctr">
              <a:lnSpc>
                <a:spcPts val="865"/>
              </a:lnSpc>
            </a:pPr>
          </a:p>
        </p:txBody>
      </p:sp>
      <p:sp>
        <p:nvSpPr>
          <p:cNvPr name="TextBox 132" id="132"/>
          <p:cNvSpPr txBox="true"/>
          <p:nvPr/>
        </p:nvSpPr>
        <p:spPr>
          <a:xfrm rot="0">
            <a:off x="4752991" y="2876156"/>
            <a:ext cx="3147763" cy="365158"/>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Heinroth helped establish depression as a medical condition rather than a moral failin. During this period, asylum based care expanded and mental disorders began to be classified more systematically.</a:t>
            </a:r>
          </a:p>
        </p:txBody>
      </p:sp>
      <p:sp>
        <p:nvSpPr>
          <p:cNvPr name="TextBox 133" id="133"/>
          <p:cNvSpPr txBox="true"/>
          <p:nvPr/>
        </p:nvSpPr>
        <p:spPr>
          <a:xfrm rot="0">
            <a:off x="4761631" y="3314426"/>
            <a:ext cx="3442762" cy="483702"/>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Kraepelin contributed to the scientific classification of depressive disorders and helped shape modern psychiatric understanding. Depression increasingly became recognised as a distinct mental illness requiring clinical treatment.</a:t>
            </a:r>
          </a:p>
        </p:txBody>
      </p:sp>
      <p:sp>
        <p:nvSpPr>
          <p:cNvPr name="TextBox 134" id="134"/>
          <p:cNvSpPr txBox="true"/>
          <p:nvPr/>
        </p:nvSpPr>
        <p:spPr>
          <a:xfrm rot="0">
            <a:off x="5553431" y="4558392"/>
            <a:ext cx="3147763" cy="113253"/>
          </a:xfrm>
          <a:prstGeom prst="rect">
            <a:avLst/>
          </a:prstGeom>
        </p:spPr>
        <p:txBody>
          <a:bodyPr anchor="t" rtlCol="false" tIns="0" lIns="0" bIns="0" rIns="0">
            <a:spAutoFit/>
          </a:bodyPr>
          <a:lstStyle/>
          <a:p>
            <a:pPr algn="ctr">
              <a:lnSpc>
                <a:spcPts val="840"/>
              </a:lnSpc>
              <a:spcBef>
                <a:spcPct val="0"/>
              </a:spcBef>
            </a:pPr>
          </a:p>
        </p:txBody>
      </p:sp>
      <p:sp>
        <p:nvSpPr>
          <p:cNvPr name="TextBox 135" id="135"/>
          <p:cNvSpPr txBox="true"/>
          <p:nvPr/>
        </p:nvSpPr>
        <p:spPr>
          <a:xfrm rot="0">
            <a:off x="4752991" y="3849010"/>
            <a:ext cx="3441876" cy="365158"/>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The development of antidepressant medications transformed treatment approaches. Biological explanations of depression became more influential alongside growing psychiatric research.</a:t>
            </a:r>
          </a:p>
        </p:txBody>
      </p:sp>
      <p:sp>
        <p:nvSpPr>
          <p:cNvPr name="TextBox 136" id="136"/>
          <p:cNvSpPr txBox="true"/>
          <p:nvPr/>
        </p:nvSpPr>
        <p:spPr>
          <a:xfrm rot="0">
            <a:off x="4772157" y="4350937"/>
            <a:ext cx="3526731" cy="483702"/>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Modern diagnostic systems including the DSM and ICD, standardised the diagnosis of depression. Contemporary practice adopts a biopsychosocial approach, combining medication psychological therapies and community based support to improve outcomes.</a:t>
            </a:r>
          </a:p>
        </p:txBody>
      </p:sp>
      <p:sp>
        <p:nvSpPr>
          <p:cNvPr name="TextBox 137" id="137"/>
          <p:cNvSpPr txBox="true"/>
          <p:nvPr/>
        </p:nvSpPr>
        <p:spPr>
          <a:xfrm rot="0">
            <a:off x="5435270" y="5004311"/>
            <a:ext cx="2088301" cy="410211"/>
          </a:xfrm>
          <a:prstGeom prst="rect">
            <a:avLst/>
          </a:prstGeom>
        </p:spPr>
        <p:txBody>
          <a:bodyPr anchor="t" rtlCol="false" tIns="0" lIns="0" bIns="0" rIns="0">
            <a:spAutoFit/>
          </a:bodyPr>
          <a:lstStyle/>
          <a:p>
            <a:pPr algn="l">
              <a:lnSpc>
                <a:spcPts val="840"/>
              </a:lnSpc>
            </a:pPr>
            <a:r>
              <a:rPr lang="en-US" sz="600">
                <a:solidFill>
                  <a:srgbClr val="000000">
                    <a:alpha val="70980"/>
                  </a:srgbClr>
                </a:solidFill>
                <a:latin typeface="Arial"/>
                <a:ea typeface="Arial"/>
                <a:cs typeface="Arial"/>
                <a:sym typeface="Arial"/>
              </a:rPr>
              <a:t>Stigma surrounding depression has persisted throughout history, although scientific understanding and treatment options have improved significantly over time.</a:t>
            </a:r>
          </a:p>
          <a:p>
            <a:pPr algn="l">
              <a:lnSpc>
                <a:spcPts val="840"/>
              </a:lnSpc>
            </a:pPr>
          </a:p>
        </p:txBody>
      </p:sp>
      <p:sp>
        <p:nvSpPr>
          <p:cNvPr name="TextBox 138" id="138"/>
          <p:cNvSpPr txBox="true"/>
          <p:nvPr/>
        </p:nvSpPr>
        <p:spPr>
          <a:xfrm rot="0">
            <a:off x="8194868" y="4819967"/>
            <a:ext cx="9525" cy="580390"/>
          </a:xfrm>
          <a:prstGeom prst="rect">
            <a:avLst/>
          </a:prstGeom>
        </p:spPr>
        <p:txBody>
          <a:bodyPr anchor="t" rtlCol="false" tIns="0" lIns="0" bIns="0" rIns="0">
            <a:spAutoFit/>
          </a:bodyPr>
          <a:lstStyle/>
          <a:p>
            <a:pPr algn="ctr">
              <a:lnSpc>
                <a:spcPts val="4759"/>
              </a:lnSpc>
            </a:pPr>
          </a:p>
        </p:txBody>
      </p:sp>
      <p:sp>
        <p:nvSpPr>
          <p:cNvPr name="TextBox 139" id="139"/>
          <p:cNvSpPr txBox="true"/>
          <p:nvPr/>
        </p:nvSpPr>
        <p:spPr>
          <a:xfrm rot="0">
            <a:off x="7518809" y="4819967"/>
            <a:ext cx="9525" cy="580390"/>
          </a:xfrm>
          <a:prstGeom prst="rect">
            <a:avLst/>
          </a:prstGeom>
        </p:spPr>
        <p:txBody>
          <a:bodyPr anchor="t" rtlCol="false" tIns="0" lIns="0" bIns="0" rIns="0">
            <a:spAutoFit/>
          </a:bodyPr>
          <a:lstStyle/>
          <a:p>
            <a:pPr algn="ctr">
              <a:lnSpc>
                <a:spcPts val="4759"/>
              </a:lnSpc>
            </a:pPr>
          </a:p>
        </p:txBody>
      </p:sp>
      <p:sp>
        <p:nvSpPr>
          <p:cNvPr name="TextBox 140" id="140"/>
          <p:cNvSpPr txBox="true"/>
          <p:nvPr/>
        </p:nvSpPr>
        <p:spPr>
          <a:xfrm rot="0">
            <a:off x="7055225" y="4819967"/>
            <a:ext cx="9525" cy="580390"/>
          </a:xfrm>
          <a:prstGeom prst="rect">
            <a:avLst/>
          </a:prstGeom>
        </p:spPr>
        <p:txBody>
          <a:bodyPr anchor="t" rtlCol="false" tIns="0" lIns="0" bIns="0" rIns="0">
            <a:spAutoFit/>
          </a:bodyPr>
          <a:lstStyle/>
          <a:p>
            <a:pPr algn="ctr">
              <a:lnSpc>
                <a:spcPts val="4759"/>
              </a:lnSpc>
            </a:pPr>
          </a:p>
        </p:txBody>
      </p:sp>
      <p:sp>
        <p:nvSpPr>
          <p:cNvPr name="TextBox 141" id="141"/>
          <p:cNvSpPr txBox="true"/>
          <p:nvPr/>
        </p:nvSpPr>
        <p:spPr>
          <a:xfrm rot="0">
            <a:off x="8986822" y="4819967"/>
            <a:ext cx="9525" cy="580390"/>
          </a:xfrm>
          <a:prstGeom prst="rect">
            <a:avLst/>
          </a:prstGeom>
        </p:spPr>
        <p:txBody>
          <a:bodyPr anchor="t" rtlCol="false" tIns="0" lIns="0" bIns="0" rIns="0">
            <a:spAutoFit/>
          </a:bodyPr>
          <a:lstStyle/>
          <a:p>
            <a:pPr algn="ctr">
              <a:lnSpc>
                <a:spcPts val="4759"/>
              </a:lnSpc>
            </a:pPr>
          </a:p>
        </p:txBody>
      </p:sp>
      <p:sp>
        <p:nvSpPr>
          <p:cNvPr name="TextBox 142" id="142"/>
          <p:cNvSpPr txBox="true"/>
          <p:nvPr/>
        </p:nvSpPr>
        <p:spPr>
          <a:xfrm rot="0">
            <a:off x="9158091" y="4819967"/>
            <a:ext cx="9525" cy="580390"/>
          </a:xfrm>
          <a:prstGeom prst="rect">
            <a:avLst/>
          </a:prstGeom>
        </p:spPr>
        <p:txBody>
          <a:bodyPr anchor="t" rtlCol="false" tIns="0" lIns="0" bIns="0" rIns="0">
            <a:spAutoFit/>
          </a:bodyPr>
          <a:lstStyle/>
          <a:p>
            <a:pPr algn="ctr">
              <a:lnSpc>
                <a:spcPts val="4759"/>
              </a:lnSpc>
            </a:pPr>
          </a:p>
        </p:txBody>
      </p:sp>
      <p:sp>
        <p:nvSpPr>
          <p:cNvPr name="TextBox 143" id="143"/>
          <p:cNvSpPr txBox="true"/>
          <p:nvPr/>
        </p:nvSpPr>
        <p:spPr>
          <a:xfrm rot="0">
            <a:off x="6194620" y="4819967"/>
            <a:ext cx="9525" cy="580390"/>
          </a:xfrm>
          <a:prstGeom prst="rect">
            <a:avLst/>
          </a:prstGeom>
        </p:spPr>
        <p:txBody>
          <a:bodyPr anchor="t" rtlCol="false" tIns="0" lIns="0" bIns="0" rIns="0">
            <a:spAutoFit/>
          </a:bodyPr>
          <a:lstStyle/>
          <a:p>
            <a:pPr algn="ctr">
              <a:lnSpc>
                <a:spcPts val="4759"/>
              </a:lnSpc>
            </a:pPr>
          </a:p>
        </p:txBody>
      </p:sp>
      <p:sp>
        <p:nvSpPr>
          <p:cNvPr name="TextBox 144" id="144"/>
          <p:cNvSpPr txBox="true"/>
          <p:nvPr/>
        </p:nvSpPr>
        <p:spPr>
          <a:xfrm rot="0">
            <a:off x="4175490" y="6134710"/>
            <a:ext cx="4341097" cy="365159"/>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1959</a:t>
            </a:r>
          </a:p>
          <a:p>
            <a:pPr algn="l">
              <a:lnSpc>
                <a:spcPts val="960"/>
              </a:lnSpc>
              <a:spcBef>
                <a:spcPct val="0"/>
              </a:spcBef>
            </a:pPr>
            <a:r>
              <a:rPr lang="en-US" sz="800">
                <a:solidFill>
                  <a:srgbClr val="000000"/>
                </a:solidFill>
                <a:latin typeface="Arial"/>
                <a:ea typeface="Arial"/>
                <a:cs typeface="Arial"/>
                <a:sym typeface="Arial"/>
              </a:rPr>
              <a:t>Mental Health Act 1959</a:t>
            </a:r>
          </a:p>
          <a:p>
            <a:pPr algn="l">
              <a:lnSpc>
                <a:spcPts val="960"/>
              </a:lnSpc>
              <a:spcBef>
                <a:spcPct val="0"/>
              </a:spcBef>
            </a:pPr>
            <a:r>
              <a:rPr lang="en-US" sz="800">
                <a:solidFill>
                  <a:srgbClr val="000000"/>
                </a:solidFill>
                <a:latin typeface="Arial"/>
                <a:ea typeface="Arial"/>
                <a:cs typeface="Arial"/>
                <a:sym typeface="Arial"/>
              </a:rPr>
              <a:t> Shifted care away from large asylums and promoted treatment within the community.</a:t>
            </a:r>
          </a:p>
        </p:txBody>
      </p:sp>
      <p:sp>
        <p:nvSpPr>
          <p:cNvPr name="TextBox 145" id="145"/>
          <p:cNvSpPr txBox="true"/>
          <p:nvPr/>
        </p:nvSpPr>
        <p:spPr>
          <a:xfrm rot="0">
            <a:off x="4028795" y="7537370"/>
            <a:ext cx="4009972" cy="228600"/>
          </a:xfrm>
          <a:prstGeom prst="rect">
            <a:avLst/>
          </a:prstGeom>
        </p:spPr>
        <p:txBody>
          <a:bodyPr anchor="t" rtlCol="false" tIns="0" lIns="0" bIns="0" rIns="0">
            <a:spAutoFit/>
          </a:bodyPr>
          <a:lstStyle/>
          <a:p>
            <a:pPr algn="ctr">
              <a:lnSpc>
                <a:spcPts val="1680"/>
              </a:lnSpc>
              <a:spcBef>
                <a:spcPct val="0"/>
              </a:spcBef>
            </a:pPr>
          </a:p>
        </p:txBody>
      </p:sp>
      <p:sp>
        <p:nvSpPr>
          <p:cNvPr name="TextBox 146" id="146"/>
          <p:cNvSpPr txBox="true"/>
          <p:nvPr/>
        </p:nvSpPr>
        <p:spPr>
          <a:xfrm rot="0">
            <a:off x="4175490" y="6581931"/>
            <a:ext cx="4009972" cy="483709"/>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1983</a:t>
            </a:r>
          </a:p>
          <a:p>
            <a:pPr algn="l">
              <a:lnSpc>
                <a:spcPts val="960"/>
              </a:lnSpc>
              <a:spcBef>
                <a:spcPct val="0"/>
              </a:spcBef>
            </a:pPr>
            <a:r>
              <a:rPr lang="en-US" sz="800">
                <a:solidFill>
                  <a:srgbClr val="000000"/>
                </a:solidFill>
                <a:latin typeface="Arial"/>
                <a:ea typeface="Arial"/>
                <a:cs typeface="Arial"/>
                <a:sym typeface="Arial"/>
              </a:rPr>
              <a:t>Mental Health Act 1983</a:t>
            </a:r>
          </a:p>
          <a:p>
            <a:pPr algn="l">
              <a:lnSpc>
                <a:spcPts val="960"/>
              </a:lnSpc>
              <a:spcBef>
                <a:spcPct val="0"/>
              </a:spcBef>
            </a:pPr>
            <a:r>
              <a:rPr lang="en-US" sz="800">
                <a:solidFill>
                  <a:srgbClr val="000000"/>
                </a:solidFill>
                <a:latin typeface="Arial"/>
                <a:ea typeface="Arial"/>
                <a:cs typeface="Arial"/>
                <a:sym typeface="Arial"/>
              </a:rPr>
              <a:t> Established the legal framework for assessment, treatment and detention of people with mental disorders in England and Wales.</a:t>
            </a:r>
          </a:p>
        </p:txBody>
      </p:sp>
      <p:sp>
        <p:nvSpPr>
          <p:cNvPr name="TextBox 147" id="147"/>
          <p:cNvSpPr txBox="true"/>
          <p:nvPr/>
        </p:nvSpPr>
        <p:spPr>
          <a:xfrm rot="0">
            <a:off x="3858498" y="7601974"/>
            <a:ext cx="4009972" cy="128070"/>
          </a:xfrm>
          <a:prstGeom prst="rect">
            <a:avLst/>
          </a:prstGeom>
        </p:spPr>
        <p:txBody>
          <a:bodyPr anchor="t" rtlCol="false" tIns="0" lIns="0" bIns="0" rIns="0">
            <a:spAutoFit/>
          </a:bodyPr>
          <a:lstStyle/>
          <a:p>
            <a:pPr algn="ctr">
              <a:lnSpc>
                <a:spcPts val="960"/>
              </a:lnSpc>
              <a:spcBef>
                <a:spcPct val="0"/>
              </a:spcBef>
            </a:pPr>
          </a:p>
        </p:txBody>
      </p:sp>
      <p:sp>
        <p:nvSpPr>
          <p:cNvPr name="TextBox 148" id="148"/>
          <p:cNvSpPr txBox="true"/>
          <p:nvPr/>
        </p:nvSpPr>
        <p:spPr>
          <a:xfrm rot="0">
            <a:off x="4160823" y="7155607"/>
            <a:ext cx="4449412" cy="483709"/>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2011</a:t>
            </a:r>
          </a:p>
          <a:p>
            <a:pPr algn="l">
              <a:lnSpc>
                <a:spcPts val="960"/>
              </a:lnSpc>
              <a:spcBef>
                <a:spcPct val="0"/>
              </a:spcBef>
            </a:pPr>
            <a:r>
              <a:rPr lang="en-US" sz="800">
                <a:solidFill>
                  <a:srgbClr val="000000"/>
                </a:solidFill>
                <a:latin typeface="Arial"/>
                <a:ea typeface="Arial"/>
                <a:cs typeface="Arial"/>
                <a:sym typeface="Arial"/>
              </a:rPr>
              <a:t>No Health Without Mental Health</a:t>
            </a:r>
          </a:p>
          <a:p>
            <a:pPr algn="l">
              <a:lnSpc>
                <a:spcPts val="960"/>
              </a:lnSpc>
              <a:spcBef>
                <a:spcPct val="0"/>
              </a:spcBef>
            </a:pPr>
            <a:r>
              <a:rPr lang="en-US" sz="800">
                <a:solidFill>
                  <a:srgbClr val="000000"/>
                </a:solidFill>
                <a:latin typeface="Arial"/>
                <a:ea typeface="Arial"/>
                <a:cs typeface="Arial"/>
                <a:sym typeface="Arial"/>
              </a:rPr>
              <a:t> Government strategy promoting improved mental wellbeing, recovery and parity between mental and physical health.</a:t>
            </a:r>
          </a:p>
        </p:txBody>
      </p:sp>
      <p:sp>
        <p:nvSpPr>
          <p:cNvPr name="TextBox 149" id="149"/>
          <p:cNvSpPr txBox="true"/>
          <p:nvPr/>
        </p:nvSpPr>
        <p:spPr>
          <a:xfrm rot="0">
            <a:off x="3974030" y="8370200"/>
            <a:ext cx="4009972" cy="128070"/>
          </a:xfrm>
          <a:prstGeom prst="rect">
            <a:avLst/>
          </a:prstGeom>
        </p:spPr>
        <p:txBody>
          <a:bodyPr anchor="t" rtlCol="false" tIns="0" lIns="0" bIns="0" rIns="0">
            <a:spAutoFit/>
          </a:bodyPr>
          <a:lstStyle/>
          <a:p>
            <a:pPr algn="ctr">
              <a:lnSpc>
                <a:spcPts val="960"/>
              </a:lnSpc>
              <a:spcBef>
                <a:spcPct val="0"/>
              </a:spcBef>
            </a:pPr>
          </a:p>
        </p:txBody>
      </p:sp>
      <p:sp>
        <p:nvSpPr>
          <p:cNvPr name="TextBox 150" id="150"/>
          <p:cNvSpPr txBox="true"/>
          <p:nvPr/>
        </p:nvSpPr>
        <p:spPr>
          <a:xfrm rot="0">
            <a:off x="4160823" y="7732025"/>
            <a:ext cx="4653677" cy="483704"/>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2012</a:t>
            </a:r>
          </a:p>
          <a:p>
            <a:pPr algn="l">
              <a:lnSpc>
                <a:spcPts val="960"/>
              </a:lnSpc>
              <a:spcBef>
                <a:spcPct val="0"/>
              </a:spcBef>
            </a:pPr>
            <a:r>
              <a:rPr lang="en-US" sz="800">
                <a:solidFill>
                  <a:srgbClr val="000000"/>
                </a:solidFill>
                <a:latin typeface="Arial"/>
                <a:ea typeface="Arial"/>
                <a:cs typeface="Arial"/>
                <a:sym typeface="Arial"/>
              </a:rPr>
              <a:t>Health and Social Care Act</a:t>
            </a:r>
          </a:p>
          <a:p>
            <a:pPr algn="l">
              <a:lnSpc>
                <a:spcPts val="960"/>
              </a:lnSpc>
              <a:spcBef>
                <a:spcPct val="0"/>
              </a:spcBef>
            </a:pPr>
            <a:r>
              <a:rPr lang="en-US" sz="800">
                <a:solidFill>
                  <a:srgbClr val="000000"/>
                </a:solidFill>
                <a:latin typeface="Arial"/>
                <a:ea typeface="Arial"/>
                <a:cs typeface="Arial"/>
                <a:sym typeface="Arial"/>
              </a:rPr>
              <a:t>Strengthened the principle of parity of esteem, recognising mental health as equally important as physical health.  </a:t>
            </a:r>
          </a:p>
        </p:txBody>
      </p:sp>
      <p:sp>
        <p:nvSpPr>
          <p:cNvPr name="TextBox 151" id="151"/>
          <p:cNvSpPr txBox="true"/>
          <p:nvPr/>
        </p:nvSpPr>
        <p:spPr>
          <a:xfrm rot="0">
            <a:off x="4100904" y="9404333"/>
            <a:ext cx="4009972" cy="128070"/>
          </a:xfrm>
          <a:prstGeom prst="rect">
            <a:avLst/>
          </a:prstGeom>
        </p:spPr>
        <p:txBody>
          <a:bodyPr anchor="t" rtlCol="false" tIns="0" lIns="0" bIns="0" rIns="0">
            <a:spAutoFit/>
          </a:bodyPr>
          <a:lstStyle/>
          <a:p>
            <a:pPr algn="ctr">
              <a:lnSpc>
                <a:spcPts val="960"/>
              </a:lnSpc>
              <a:spcBef>
                <a:spcPct val="0"/>
              </a:spcBef>
            </a:pPr>
          </a:p>
        </p:txBody>
      </p:sp>
      <p:sp>
        <p:nvSpPr>
          <p:cNvPr name="TextBox 152" id="152"/>
          <p:cNvSpPr txBox="true"/>
          <p:nvPr/>
        </p:nvSpPr>
        <p:spPr>
          <a:xfrm rot="0">
            <a:off x="4160823" y="9349299"/>
            <a:ext cx="3633966" cy="602249"/>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2024</a:t>
            </a:r>
          </a:p>
          <a:p>
            <a:pPr algn="l">
              <a:lnSpc>
                <a:spcPts val="960"/>
              </a:lnSpc>
              <a:spcBef>
                <a:spcPct val="0"/>
              </a:spcBef>
            </a:pPr>
            <a:r>
              <a:rPr lang="en-US" sz="800">
                <a:solidFill>
                  <a:srgbClr val="000000"/>
                </a:solidFill>
                <a:latin typeface="Arial"/>
                <a:ea typeface="Arial"/>
                <a:cs typeface="Arial"/>
                <a:sym typeface="Arial"/>
              </a:rPr>
              <a:t>Mental Health Policy and Service Reform</a:t>
            </a:r>
          </a:p>
          <a:p>
            <a:pPr algn="l">
              <a:lnSpc>
                <a:spcPts val="960"/>
              </a:lnSpc>
              <a:spcBef>
                <a:spcPct val="0"/>
              </a:spcBef>
            </a:pPr>
            <a:r>
              <a:rPr lang="en-US" sz="800">
                <a:solidFill>
                  <a:srgbClr val="000000"/>
                </a:solidFill>
                <a:latin typeface="Arial"/>
                <a:ea typeface="Arial"/>
                <a:cs typeface="Arial"/>
                <a:sym typeface="Arial"/>
              </a:rPr>
              <a:t> Government commitments include reducing waiting times, expanding the workforce, improving access to services and reforming the Mental Health Act to address inequalities. </a:t>
            </a:r>
          </a:p>
        </p:txBody>
      </p:sp>
      <p:sp>
        <p:nvSpPr>
          <p:cNvPr name="TextBox 153" id="153"/>
          <p:cNvSpPr txBox="true"/>
          <p:nvPr/>
        </p:nvSpPr>
        <p:spPr>
          <a:xfrm rot="0">
            <a:off x="9288292" y="2722205"/>
            <a:ext cx="234367" cy="322259"/>
          </a:xfrm>
          <a:prstGeom prst="rect">
            <a:avLst/>
          </a:prstGeom>
        </p:spPr>
        <p:txBody>
          <a:bodyPr anchor="t" rtlCol="false" tIns="0" lIns="0" bIns="0" rIns="0">
            <a:spAutoFit/>
          </a:bodyPr>
          <a:lstStyle/>
          <a:p>
            <a:pPr algn="ctr">
              <a:lnSpc>
                <a:spcPts val="844"/>
              </a:lnSpc>
              <a:spcBef>
                <a:spcPct val="0"/>
              </a:spcBef>
            </a:pPr>
            <a:r>
              <a:rPr lang="en-US" sz="703">
                <a:solidFill>
                  <a:srgbClr val="000000"/>
                </a:solidFill>
                <a:latin typeface="Arial"/>
                <a:ea typeface="Arial"/>
                <a:cs typeface="Arial"/>
                <a:sym typeface="Arial"/>
              </a:rPr>
              <a:t>GP</a:t>
            </a:r>
          </a:p>
          <a:p>
            <a:pPr algn="ctr">
              <a:lnSpc>
                <a:spcPts val="844"/>
              </a:lnSpc>
              <a:spcBef>
                <a:spcPct val="0"/>
              </a:spcBef>
            </a:pPr>
            <a:r>
              <a:rPr lang="en-US" sz="703">
                <a:solidFill>
                  <a:srgbClr val="000000"/>
                </a:solidFill>
                <a:latin typeface="Arial"/>
                <a:ea typeface="Arial"/>
                <a:cs typeface="Arial"/>
                <a:sym typeface="Arial"/>
              </a:rPr>
              <a:t> </a:t>
            </a:r>
          </a:p>
          <a:p>
            <a:pPr algn="ctr">
              <a:lnSpc>
                <a:spcPts val="844"/>
              </a:lnSpc>
              <a:spcBef>
                <a:spcPct val="0"/>
              </a:spcBef>
            </a:pPr>
            <a:r>
              <a:rPr lang="en-US" sz="703">
                <a:solidFill>
                  <a:srgbClr val="000000"/>
                </a:solidFill>
                <a:latin typeface="Arial"/>
                <a:ea typeface="Arial"/>
                <a:cs typeface="Arial"/>
                <a:sym typeface="Arial"/>
              </a:rPr>
              <a:t> </a:t>
            </a:r>
          </a:p>
        </p:txBody>
      </p:sp>
      <p:sp>
        <p:nvSpPr>
          <p:cNvPr name="TextBox 154" id="154"/>
          <p:cNvSpPr txBox="true"/>
          <p:nvPr/>
        </p:nvSpPr>
        <p:spPr>
          <a:xfrm rot="0">
            <a:off x="10007065" y="4982268"/>
            <a:ext cx="2391523" cy="454025"/>
          </a:xfrm>
          <a:prstGeom prst="rect">
            <a:avLst/>
          </a:prstGeom>
        </p:spPr>
        <p:txBody>
          <a:bodyPr anchor="t" rtlCol="false" tIns="0" lIns="0" bIns="0" rIns="0">
            <a:spAutoFit/>
          </a:bodyPr>
          <a:lstStyle/>
          <a:p>
            <a:pPr algn="l">
              <a:lnSpc>
                <a:spcPts val="719"/>
              </a:lnSpc>
              <a:spcBef>
                <a:spcPct val="0"/>
              </a:spcBef>
            </a:pPr>
            <a:r>
              <a:rPr lang="en-US" b="true" sz="600">
                <a:solidFill>
                  <a:srgbClr val="000000"/>
                </a:solidFill>
                <a:latin typeface="Arial Bold"/>
                <a:ea typeface="Arial Bold"/>
                <a:cs typeface="Arial Bold"/>
                <a:sym typeface="Arial Bold"/>
              </a:rPr>
              <a:t>Other Support</a:t>
            </a:r>
          </a:p>
          <a:p>
            <a:pPr algn="l">
              <a:lnSpc>
                <a:spcPts val="719"/>
              </a:lnSpc>
              <a:spcBef>
                <a:spcPct val="0"/>
              </a:spcBef>
            </a:pPr>
            <a:r>
              <a:rPr lang="en-US" sz="600">
                <a:solidFill>
                  <a:srgbClr val="000000"/>
                </a:solidFill>
                <a:latin typeface="Arial"/>
                <a:ea typeface="Arial"/>
                <a:cs typeface="Arial"/>
                <a:sym typeface="Arial"/>
              </a:rPr>
              <a:t> </a:t>
            </a:r>
          </a:p>
          <a:p>
            <a:pPr algn="l">
              <a:lnSpc>
                <a:spcPts val="719"/>
              </a:lnSpc>
              <a:spcBef>
                <a:spcPct val="0"/>
              </a:spcBef>
            </a:pPr>
            <a:r>
              <a:rPr lang="en-US" sz="600">
                <a:solidFill>
                  <a:srgbClr val="000000"/>
                </a:solidFill>
                <a:latin typeface="Arial"/>
                <a:ea typeface="Arial"/>
                <a:cs typeface="Arial"/>
                <a:sym typeface="Arial"/>
              </a:rPr>
              <a:t>Peer support - Social prescribing - Employment support - Housing support.</a:t>
            </a:r>
          </a:p>
          <a:p>
            <a:pPr algn="l">
              <a:lnSpc>
                <a:spcPts val="719"/>
              </a:lnSpc>
              <a:spcBef>
                <a:spcPct val="0"/>
              </a:spcBef>
            </a:pPr>
          </a:p>
        </p:txBody>
      </p:sp>
      <p:sp>
        <p:nvSpPr>
          <p:cNvPr name="TextBox 155" id="155"/>
          <p:cNvSpPr txBox="true"/>
          <p:nvPr/>
        </p:nvSpPr>
        <p:spPr>
          <a:xfrm rot="0">
            <a:off x="10007065" y="7006631"/>
            <a:ext cx="3133103" cy="246592"/>
          </a:xfrm>
          <a:prstGeom prst="rect">
            <a:avLst/>
          </a:prstGeom>
        </p:spPr>
        <p:txBody>
          <a:bodyPr anchor="t" rtlCol="false" tIns="0" lIns="0" bIns="0" rIns="0">
            <a:spAutoFit/>
          </a:bodyPr>
          <a:lstStyle/>
          <a:p>
            <a:pPr algn="ctr">
              <a:lnSpc>
                <a:spcPts val="960"/>
              </a:lnSpc>
              <a:spcBef>
                <a:spcPct val="0"/>
              </a:spcBef>
            </a:pPr>
            <a:r>
              <a:rPr lang="en-US" sz="800">
                <a:solidFill>
                  <a:srgbClr val="000000"/>
                </a:solidFill>
                <a:latin typeface="Arial"/>
                <a:ea typeface="Arial"/>
                <a:cs typeface="Arial"/>
                <a:sym typeface="Arial"/>
              </a:rPr>
              <a:t>Increase investment in community mental health services and early intervention.</a:t>
            </a:r>
          </a:p>
        </p:txBody>
      </p:sp>
      <p:sp>
        <p:nvSpPr>
          <p:cNvPr name="TextBox 156" id="156"/>
          <p:cNvSpPr txBox="true"/>
          <p:nvPr/>
        </p:nvSpPr>
        <p:spPr>
          <a:xfrm rot="0">
            <a:off x="9968543" y="8809579"/>
            <a:ext cx="3287394" cy="246592"/>
          </a:xfrm>
          <a:prstGeom prst="rect">
            <a:avLst/>
          </a:prstGeom>
        </p:spPr>
        <p:txBody>
          <a:bodyPr anchor="t" rtlCol="false" tIns="0" lIns="0" bIns="0" rIns="0">
            <a:spAutoFit/>
          </a:bodyPr>
          <a:lstStyle/>
          <a:p>
            <a:pPr algn="ctr">
              <a:lnSpc>
                <a:spcPts val="960"/>
              </a:lnSpc>
              <a:spcBef>
                <a:spcPct val="0"/>
              </a:spcBef>
            </a:pPr>
            <a:r>
              <a:rPr lang="en-US" sz="800">
                <a:solidFill>
                  <a:srgbClr val="000000"/>
                </a:solidFill>
                <a:latin typeface="Arial"/>
                <a:ea typeface="Arial"/>
                <a:cs typeface="Arial"/>
                <a:sym typeface="Arial"/>
              </a:rPr>
              <a:t>Reduce waiting times through workforce expansion and digital innovation.</a:t>
            </a:r>
          </a:p>
        </p:txBody>
      </p:sp>
      <p:sp>
        <p:nvSpPr>
          <p:cNvPr name="TextBox 157" id="157"/>
          <p:cNvSpPr txBox="true"/>
          <p:nvPr/>
        </p:nvSpPr>
        <p:spPr>
          <a:xfrm rot="0">
            <a:off x="9968543" y="7625756"/>
            <a:ext cx="3231192" cy="246592"/>
          </a:xfrm>
          <a:prstGeom prst="rect">
            <a:avLst/>
          </a:prstGeom>
        </p:spPr>
        <p:txBody>
          <a:bodyPr anchor="t" rtlCol="false" tIns="0" lIns="0" bIns="0" rIns="0">
            <a:spAutoFit/>
          </a:bodyPr>
          <a:lstStyle/>
          <a:p>
            <a:pPr algn="ctr">
              <a:lnSpc>
                <a:spcPts val="960"/>
              </a:lnSpc>
              <a:spcBef>
                <a:spcPct val="0"/>
              </a:spcBef>
            </a:pPr>
            <a:r>
              <a:rPr lang="en-US" sz="800">
                <a:solidFill>
                  <a:srgbClr val="000000"/>
                </a:solidFill>
                <a:latin typeface="Arial"/>
                <a:ea typeface="Arial"/>
                <a:cs typeface="Arial"/>
                <a:sym typeface="Arial"/>
              </a:rPr>
              <a:t>Address inequalities by improving culturally competent and accessible services.</a:t>
            </a:r>
          </a:p>
        </p:txBody>
      </p:sp>
      <p:sp>
        <p:nvSpPr>
          <p:cNvPr name="TextBox 158" id="158"/>
          <p:cNvSpPr txBox="true"/>
          <p:nvPr/>
        </p:nvSpPr>
        <p:spPr>
          <a:xfrm rot="0">
            <a:off x="148805" y="3162998"/>
            <a:ext cx="3785999" cy="128059"/>
          </a:xfrm>
          <a:prstGeom prst="rect">
            <a:avLst/>
          </a:prstGeom>
        </p:spPr>
        <p:txBody>
          <a:bodyPr anchor="t" rtlCol="false" tIns="0" lIns="0" bIns="0" rIns="0">
            <a:spAutoFit/>
          </a:bodyPr>
          <a:lstStyle/>
          <a:p>
            <a:pPr algn="l" marL="172721" indent="-86360" lvl="1">
              <a:lnSpc>
                <a:spcPts val="960"/>
              </a:lnSpc>
              <a:buFont typeface="Arial"/>
              <a:buChar char="•"/>
            </a:pPr>
            <a:r>
              <a:rPr lang="en-US" sz="800">
                <a:solidFill>
                  <a:srgbClr val="000000"/>
                </a:solidFill>
                <a:latin typeface="Arial"/>
                <a:ea typeface="Arial"/>
                <a:cs typeface="Arial"/>
                <a:sym typeface="Arial"/>
              </a:rPr>
              <a:t>Disturbed sleep or appetite</a:t>
            </a:r>
          </a:p>
        </p:txBody>
      </p:sp>
      <p:sp>
        <p:nvSpPr>
          <p:cNvPr name="TextBox 159" id="159"/>
          <p:cNvSpPr txBox="true"/>
          <p:nvPr/>
        </p:nvSpPr>
        <p:spPr>
          <a:xfrm rot="0">
            <a:off x="2846871" y="1628211"/>
            <a:ext cx="9525" cy="408304"/>
          </a:xfrm>
          <a:prstGeom prst="rect">
            <a:avLst/>
          </a:prstGeom>
        </p:spPr>
        <p:txBody>
          <a:bodyPr anchor="t" rtlCol="false" tIns="0" lIns="0" bIns="0" rIns="0">
            <a:spAutoFit/>
          </a:bodyPr>
          <a:lstStyle/>
          <a:p>
            <a:pPr algn="ctr">
              <a:lnSpc>
                <a:spcPts val="3220"/>
              </a:lnSpc>
            </a:pPr>
          </a:p>
        </p:txBody>
      </p:sp>
      <p:sp>
        <p:nvSpPr>
          <p:cNvPr name="TextBox 160" id="160"/>
          <p:cNvSpPr txBox="true"/>
          <p:nvPr/>
        </p:nvSpPr>
        <p:spPr>
          <a:xfrm rot="0">
            <a:off x="72499" y="1386039"/>
            <a:ext cx="3812977" cy="342900"/>
          </a:xfrm>
          <a:prstGeom prst="rect">
            <a:avLst/>
          </a:prstGeom>
        </p:spPr>
        <p:txBody>
          <a:bodyPr anchor="t" rtlCol="false" tIns="0" lIns="0" bIns="0" rIns="0">
            <a:spAutoFit/>
          </a:bodyPr>
          <a:lstStyle/>
          <a:p>
            <a:pPr algn="ctr">
              <a:lnSpc>
                <a:spcPts val="1320"/>
              </a:lnSpc>
              <a:spcBef>
                <a:spcPct val="0"/>
              </a:spcBef>
            </a:pPr>
            <a:r>
              <a:rPr lang="en-US" sz="1100">
                <a:solidFill>
                  <a:srgbClr val="FFFFFF"/>
                </a:solidFill>
                <a:latin typeface="Arial"/>
                <a:ea typeface="Arial"/>
                <a:cs typeface="Arial"/>
                <a:sym typeface="Arial"/>
              </a:rPr>
              <a:t>Exploring how understanding, attitudes, policies and services </a:t>
            </a:r>
          </a:p>
          <a:p>
            <a:pPr algn="l">
              <a:lnSpc>
                <a:spcPts val="1320"/>
              </a:lnSpc>
              <a:spcBef>
                <a:spcPct val="0"/>
              </a:spcBef>
            </a:pPr>
            <a:r>
              <a:rPr lang="en-US" sz="1100">
                <a:solidFill>
                  <a:srgbClr val="FFFFFF"/>
                </a:solidFill>
                <a:latin typeface="Arial"/>
                <a:ea typeface="Arial"/>
                <a:cs typeface="Arial"/>
                <a:sym typeface="Arial"/>
              </a:rPr>
              <a:t>have evolved - and where challenges remain </a:t>
            </a:r>
          </a:p>
        </p:txBody>
      </p:sp>
      <p:sp>
        <p:nvSpPr>
          <p:cNvPr name="TextBox 161" id="161"/>
          <p:cNvSpPr txBox="true"/>
          <p:nvPr/>
        </p:nvSpPr>
        <p:spPr>
          <a:xfrm rot="0">
            <a:off x="15862359" y="112247"/>
            <a:ext cx="1171096" cy="217170"/>
          </a:xfrm>
          <a:prstGeom prst="rect">
            <a:avLst/>
          </a:prstGeom>
        </p:spPr>
        <p:txBody>
          <a:bodyPr anchor="t" rtlCol="false" tIns="0" lIns="0" bIns="0" rIns="0">
            <a:spAutoFit/>
          </a:bodyPr>
          <a:lstStyle/>
          <a:p>
            <a:pPr algn="ctr">
              <a:lnSpc>
                <a:spcPts val="1679"/>
              </a:lnSpc>
            </a:pPr>
            <a:r>
              <a:rPr lang="en-US" b="true" sz="1199">
                <a:solidFill>
                  <a:srgbClr val="FFFFFF"/>
                </a:solidFill>
                <a:latin typeface="Arial Bold"/>
                <a:ea typeface="Arial Bold"/>
                <a:cs typeface="Arial Bold"/>
                <a:sym typeface="Arial Bold"/>
              </a:rPr>
              <a:t>Key facts</a:t>
            </a:r>
          </a:p>
        </p:txBody>
      </p:sp>
      <p:sp>
        <p:nvSpPr>
          <p:cNvPr name="TextBox 162" id="162"/>
          <p:cNvSpPr txBox="true"/>
          <p:nvPr/>
        </p:nvSpPr>
        <p:spPr>
          <a:xfrm rot="0">
            <a:off x="646081" y="1891885"/>
            <a:ext cx="1972190" cy="200657"/>
          </a:xfrm>
          <a:prstGeom prst="rect">
            <a:avLst/>
          </a:prstGeom>
        </p:spPr>
        <p:txBody>
          <a:bodyPr anchor="t" rtlCol="false" tIns="0" lIns="0" bIns="0" rIns="0">
            <a:spAutoFit/>
          </a:bodyPr>
          <a:lstStyle/>
          <a:p>
            <a:pPr algn="ctr">
              <a:lnSpc>
                <a:spcPts val="1540"/>
              </a:lnSpc>
            </a:pPr>
            <a:r>
              <a:rPr lang="en-US" sz="1100" b="true">
                <a:solidFill>
                  <a:srgbClr val="29577E"/>
                </a:solidFill>
                <a:latin typeface="Arial Bold"/>
                <a:ea typeface="Arial Bold"/>
                <a:cs typeface="Arial Bold"/>
                <a:sym typeface="Arial Bold"/>
              </a:rPr>
              <a:t>W</a:t>
            </a:r>
            <a:r>
              <a:rPr lang="en-US" b="true" sz="1100">
                <a:solidFill>
                  <a:srgbClr val="29577E"/>
                </a:solidFill>
                <a:latin typeface="Arial Bold"/>
                <a:ea typeface="Arial Bold"/>
                <a:cs typeface="Arial Bold"/>
                <a:sym typeface="Arial Bold"/>
              </a:rPr>
              <a:t>hat Is depression?</a:t>
            </a:r>
          </a:p>
        </p:txBody>
      </p:sp>
      <p:sp>
        <p:nvSpPr>
          <p:cNvPr name="TextBox 163" id="163"/>
          <p:cNvSpPr txBox="true"/>
          <p:nvPr/>
        </p:nvSpPr>
        <p:spPr>
          <a:xfrm rot="0">
            <a:off x="14088842" y="1884116"/>
            <a:ext cx="3785999" cy="180975"/>
          </a:xfrm>
          <a:prstGeom prst="rect">
            <a:avLst/>
          </a:prstGeom>
        </p:spPr>
        <p:txBody>
          <a:bodyPr anchor="t" rtlCol="false" tIns="0" lIns="0" bIns="0" rIns="0">
            <a:spAutoFit/>
          </a:bodyPr>
          <a:lstStyle/>
          <a:p>
            <a:pPr algn="ctr">
              <a:lnSpc>
                <a:spcPts val="1320"/>
              </a:lnSpc>
              <a:spcBef>
                <a:spcPct val="0"/>
              </a:spcBef>
            </a:pPr>
            <a:r>
              <a:rPr lang="en-US" b="true" sz="1100">
                <a:solidFill>
                  <a:srgbClr val="29577E"/>
                </a:solidFill>
                <a:latin typeface="Arial Bold"/>
                <a:ea typeface="Arial Bold"/>
                <a:cs typeface="Arial Bold"/>
                <a:sym typeface="Arial Bold"/>
              </a:rPr>
              <a:t>INEQUALITIES AND CHALLENGES</a:t>
            </a:r>
          </a:p>
        </p:txBody>
      </p:sp>
      <p:sp>
        <p:nvSpPr>
          <p:cNvPr name="TextBox 164" id="164"/>
          <p:cNvSpPr txBox="true"/>
          <p:nvPr/>
        </p:nvSpPr>
        <p:spPr>
          <a:xfrm rot="0">
            <a:off x="14011808" y="5785633"/>
            <a:ext cx="3785999" cy="180975"/>
          </a:xfrm>
          <a:prstGeom prst="rect">
            <a:avLst/>
          </a:prstGeom>
        </p:spPr>
        <p:txBody>
          <a:bodyPr anchor="t" rtlCol="false" tIns="0" lIns="0" bIns="0" rIns="0">
            <a:spAutoFit/>
          </a:bodyPr>
          <a:lstStyle/>
          <a:p>
            <a:pPr algn="ctr">
              <a:lnSpc>
                <a:spcPts val="1320"/>
              </a:lnSpc>
              <a:spcBef>
                <a:spcPct val="0"/>
              </a:spcBef>
            </a:pPr>
            <a:r>
              <a:rPr lang="en-US" b="true" sz="1100">
                <a:solidFill>
                  <a:srgbClr val="FF9999"/>
                </a:solidFill>
                <a:latin typeface="Arial Bold"/>
                <a:ea typeface="Arial Bold"/>
                <a:cs typeface="Arial Bold"/>
                <a:sym typeface="Arial Bold"/>
              </a:rPr>
              <a:t>CONCLUSION</a:t>
            </a:r>
          </a:p>
        </p:txBody>
      </p:sp>
      <p:sp>
        <p:nvSpPr>
          <p:cNvPr name="TextBox 165" id="165"/>
          <p:cNvSpPr txBox="true"/>
          <p:nvPr/>
        </p:nvSpPr>
        <p:spPr>
          <a:xfrm rot="0">
            <a:off x="387295" y="2475422"/>
            <a:ext cx="2709856" cy="312421"/>
          </a:xfrm>
          <a:prstGeom prst="rect">
            <a:avLst/>
          </a:prstGeom>
        </p:spPr>
        <p:txBody>
          <a:bodyPr anchor="t" rtlCol="false" tIns="0" lIns="0" bIns="0" rIns="0">
            <a:spAutoFit/>
          </a:bodyPr>
          <a:lstStyle/>
          <a:p>
            <a:pPr algn="just">
              <a:lnSpc>
                <a:spcPts val="1200"/>
              </a:lnSpc>
            </a:pPr>
            <a:r>
              <a:rPr lang="en-US" b="true" sz="800" spc="46">
                <a:solidFill>
                  <a:srgbClr val="29577E"/>
                </a:solidFill>
                <a:latin typeface="Arial Bold"/>
                <a:ea typeface="Arial Bold"/>
                <a:cs typeface="Arial Bold"/>
                <a:sym typeface="Arial Bold"/>
              </a:rPr>
              <a:t>ICD-11 Definition </a:t>
            </a:r>
          </a:p>
          <a:p>
            <a:pPr algn="just">
              <a:lnSpc>
                <a:spcPts val="1200"/>
              </a:lnSpc>
            </a:pPr>
          </a:p>
        </p:txBody>
      </p:sp>
      <p:sp>
        <p:nvSpPr>
          <p:cNvPr name="TextBox 166" id="166"/>
          <p:cNvSpPr txBox="true"/>
          <p:nvPr/>
        </p:nvSpPr>
        <p:spPr>
          <a:xfrm rot="0">
            <a:off x="148805" y="3297500"/>
            <a:ext cx="3785999" cy="128059"/>
          </a:xfrm>
          <a:prstGeom prst="rect">
            <a:avLst/>
          </a:prstGeom>
        </p:spPr>
        <p:txBody>
          <a:bodyPr anchor="t" rtlCol="false" tIns="0" lIns="0" bIns="0" rIns="0">
            <a:spAutoFit/>
          </a:bodyPr>
          <a:lstStyle/>
          <a:p>
            <a:pPr algn="l" marL="172721" indent="-86360" lvl="1">
              <a:lnSpc>
                <a:spcPts val="960"/>
              </a:lnSpc>
              <a:buFont typeface="Arial"/>
              <a:buChar char="•"/>
            </a:pPr>
            <a:r>
              <a:rPr lang="en-US" sz="800">
                <a:solidFill>
                  <a:srgbClr val="000000"/>
                </a:solidFill>
                <a:latin typeface="Arial"/>
                <a:ea typeface="Arial"/>
                <a:cs typeface="Arial"/>
                <a:sym typeface="Arial"/>
              </a:rPr>
              <a:t>continuous </a:t>
            </a:r>
            <a:r>
              <a:rPr lang="en-US" sz="800">
                <a:solidFill>
                  <a:srgbClr val="000000"/>
                </a:solidFill>
                <a:latin typeface="Arial"/>
                <a:ea typeface="Arial"/>
                <a:cs typeface="Arial"/>
                <a:sym typeface="Arial"/>
              </a:rPr>
              <a:t>low mood</a:t>
            </a:r>
          </a:p>
        </p:txBody>
      </p:sp>
      <p:sp>
        <p:nvSpPr>
          <p:cNvPr name="TextBox 167" id="167"/>
          <p:cNvSpPr txBox="true"/>
          <p:nvPr/>
        </p:nvSpPr>
        <p:spPr>
          <a:xfrm rot="0">
            <a:off x="148805" y="3425464"/>
            <a:ext cx="3785999" cy="128059"/>
          </a:xfrm>
          <a:prstGeom prst="rect">
            <a:avLst/>
          </a:prstGeom>
        </p:spPr>
        <p:txBody>
          <a:bodyPr anchor="t" rtlCol="false" tIns="0" lIns="0" bIns="0" rIns="0">
            <a:spAutoFit/>
          </a:bodyPr>
          <a:lstStyle/>
          <a:p>
            <a:pPr algn="l" marL="172721" indent="-86360" lvl="1">
              <a:lnSpc>
                <a:spcPts val="960"/>
              </a:lnSpc>
              <a:buFont typeface="Arial"/>
              <a:buChar char="•"/>
            </a:pPr>
            <a:r>
              <a:rPr lang="en-US" sz="800">
                <a:solidFill>
                  <a:srgbClr val="000000"/>
                </a:solidFill>
                <a:latin typeface="Arial"/>
                <a:ea typeface="Arial"/>
                <a:cs typeface="Arial"/>
                <a:sym typeface="Arial"/>
              </a:rPr>
              <a:t>Loss of interest or pleasure</a:t>
            </a:r>
          </a:p>
        </p:txBody>
      </p:sp>
      <p:sp>
        <p:nvSpPr>
          <p:cNvPr name="TextBox 168" id="168"/>
          <p:cNvSpPr txBox="true"/>
          <p:nvPr/>
        </p:nvSpPr>
        <p:spPr>
          <a:xfrm rot="0">
            <a:off x="690111" y="4831671"/>
            <a:ext cx="2131958" cy="276225"/>
          </a:xfrm>
          <a:prstGeom prst="rect">
            <a:avLst/>
          </a:prstGeom>
        </p:spPr>
        <p:txBody>
          <a:bodyPr anchor="t" rtlCol="false" tIns="0" lIns="0" bIns="0" rIns="0">
            <a:spAutoFit/>
          </a:bodyPr>
          <a:lstStyle/>
          <a:p>
            <a:pPr algn="l">
              <a:lnSpc>
                <a:spcPts val="720"/>
              </a:lnSpc>
              <a:spcBef>
                <a:spcPct val="0"/>
              </a:spcBef>
            </a:pPr>
            <a:r>
              <a:rPr lang="en-US" sz="600">
                <a:solidFill>
                  <a:srgbClr val="000000">
                    <a:alpha val="60000"/>
                  </a:srgbClr>
                </a:solidFill>
                <a:latin typeface="Arial"/>
                <a:ea typeface="Arial"/>
                <a:cs typeface="Arial"/>
                <a:sym typeface="Arial"/>
              </a:rPr>
              <a:t>Depression ranges from less severe to more severe        </a:t>
            </a:r>
          </a:p>
          <a:p>
            <a:pPr algn="l">
              <a:lnSpc>
                <a:spcPts val="720"/>
              </a:lnSpc>
              <a:spcBef>
                <a:spcPct val="0"/>
              </a:spcBef>
            </a:pPr>
            <a:r>
              <a:rPr lang="en-US" sz="600">
                <a:solidFill>
                  <a:srgbClr val="000000">
                    <a:alpha val="60000"/>
                  </a:srgbClr>
                </a:solidFill>
                <a:latin typeface="Arial"/>
                <a:ea typeface="Arial"/>
                <a:cs typeface="Arial"/>
                <a:sym typeface="Arial"/>
              </a:rPr>
              <a:t>Symptoms duration and impact on functioning determine severity. </a:t>
            </a:r>
          </a:p>
        </p:txBody>
      </p:sp>
      <p:sp>
        <p:nvSpPr>
          <p:cNvPr name="TextBox 169" id="169"/>
          <p:cNvSpPr txBox="true"/>
          <p:nvPr/>
        </p:nvSpPr>
        <p:spPr>
          <a:xfrm rot="0">
            <a:off x="437723" y="6053298"/>
            <a:ext cx="2904402" cy="946997"/>
          </a:xfrm>
          <a:prstGeom prst="rect">
            <a:avLst/>
          </a:prstGeom>
        </p:spPr>
        <p:txBody>
          <a:bodyPr anchor="t" rtlCol="false" tIns="0" lIns="0" bIns="0" rIns="0">
            <a:spAutoFit/>
          </a:bodyPr>
          <a:lstStyle/>
          <a:p>
            <a:pPr algn="just">
              <a:lnSpc>
                <a:spcPts val="1120"/>
              </a:lnSpc>
            </a:pPr>
            <a:r>
              <a:rPr lang="en-US" sz="800" b="true">
                <a:solidFill>
                  <a:srgbClr val="000000"/>
                </a:solidFill>
                <a:latin typeface="Canva Sans Bold"/>
                <a:ea typeface="Canva Sans Bold"/>
                <a:cs typeface="Canva Sans Bold"/>
                <a:sym typeface="Canva Sans Bold"/>
              </a:rPr>
              <a:t>       Psychological Therapies                                                         </a:t>
            </a:r>
          </a:p>
          <a:p>
            <a:pPr algn="just" marL="172720" indent="-86360" lvl="1">
              <a:lnSpc>
                <a:spcPts val="1120"/>
              </a:lnSpc>
              <a:buFont typeface="Arial"/>
              <a:buChar char="•"/>
            </a:pPr>
            <a:r>
              <a:rPr lang="en-US" sz="800">
                <a:solidFill>
                  <a:srgbClr val="000000"/>
                </a:solidFill>
                <a:latin typeface="Canva Sans"/>
                <a:ea typeface="Canva Sans"/>
                <a:cs typeface="Canva Sans"/>
                <a:sym typeface="Canva Sans"/>
              </a:rPr>
              <a:t>First line treatment for mild to moderate depression</a:t>
            </a:r>
          </a:p>
          <a:p>
            <a:pPr algn="just" marL="172720" indent="-86360" lvl="1">
              <a:lnSpc>
                <a:spcPts val="1120"/>
              </a:lnSpc>
              <a:buFont typeface="Arial"/>
              <a:buChar char="•"/>
            </a:pPr>
            <a:r>
              <a:rPr lang="en-US" sz="800">
                <a:solidFill>
                  <a:srgbClr val="000000"/>
                </a:solidFill>
                <a:latin typeface="Canva Sans"/>
                <a:ea typeface="Canva Sans"/>
                <a:cs typeface="Canva Sans"/>
                <a:sym typeface="Canva Sans"/>
              </a:rPr>
              <a:t>Cognitive Behavioural Therapy (CBT)</a:t>
            </a:r>
          </a:p>
          <a:p>
            <a:pPr algn="just" marL="172720" indent="-86360" lvl="1">
              <a:lnSpc>
                <a:spcPts val="1120"/>
              </a:lnSpc>
              <a:buFont typeface="Arial"/>
              <a:buChar char="•"/>
            </a:pPr>
            <a:r>
              <a:rPr lang="en-US" sz="800">
                <a:solidFill>
                  <a:srgbClr val="000000"/>
                </a:solidFill>
                <a:latin typeface="Canva Sans"/>
                <a:ea typeface="Canva Sans"/>
                <a:cs typeface="Canva Sans"/>
                <a:sym typeface="Canva Sans"/>
              </a:rPr>
              <a:t>Behavioural Activation (BA)</a:t>
            </a:r>
          </a:p>
          <a:p>
            <a:pPr algn="just" marL="172720" indent="-86360" lvl="1">
              <a:lnSpc>
                <a:spcPts val="1120"/>
              </a:lnSpc>
              <a:buFont typeface="Arial"/>
              <a:buChar char="•"/>
            </a:pPr>
            <a:r>
              <a:rPr lang="en-US" sz="800">
                <a:solidFill>
                  <a:srgbClr val="000000"/>
                </a:solidFill>
                <a:latin typeface="Canva Sans"/>
                <a:ea typeface="Canva Sans"/>
                <a:cs typeface="Canva Sans"/>
                <a:sym typeface="Canva Sans"/>
              </a:rPr>
              <a:t>Counselling and guided self help</a:t>
            </a:r>
          </a:p>
          <a:p>
            <a:pPr algn="just" marL="172720" indent="-86360" lvl="1">
              <a:lnSpc>
                <a:spcPts val="1120"/>
              </a:lnSpc>
              <a:buFont typeface="Arial"/>
              <a:buChar char="•"/>
            </a:pPr>
            <a:r>
              <a:rPr lang="en-US" sz="800">
                <a:solidFill>
                  <a:srgbClr val="000000"/>
                </a:solidFill>
                <a:latin typeface="Canva Sans"/>
                <a:ea typeface="Canva Sans"/>
                <a:cs typeface="Canva Sans"/>
                <a:sym typeface="Canva Sans"/>
              </a:rPr>
              <a:t>Treatment chosen according to individual needs</a:t>
            </a:r>
          </a:p>
          <a:p>
            <a:pPr algn="just">
              <a:lnSpc>
                <a:spcPts val="1120"/>
              </a:lnSpc>
            </a:pPr>
          </a:p>
        </p:txBody>
      </p:sp>
      <p:sp>
        <p:nvSpPr>
          <p:cNvPr name="TextBox 170" id="170"/>
          <p:cNvSpPr txBox="true"/>
          <p:nvPr/>
        </p:nvSpPr>
        <p:spPr>
          <a:xfrm rot="0">
            <a:off x="86201" y="6965107"/>
            <a:ext cx="3272486" cy="602194"/>
          </a:xfrm>
          <a:prstGeom prst="rect">
            <a:avLst/>
          </a:prstGeom>
        </p:spPr>
        <p:txBody>
          <a:bodyPr anchor="t" rtlCol="false" tIns="0" lIns="0" bIns="0" rIns="0">
            <a:spAutoFit/>
          </a:bodyPr>
          <a:lstStyle/>
          <a:p>
            <a:pPr algn="just">
              <a:lnSpc>
                <a:spcPts val="960"/>
              </a:lnSpc>
            </a:pPr>
            <a:r>
              <a:rPr lang="en-US" b="true" sz="800">
                <a:solidFill>
                  <a:srgbClr val="000000"/>
                </a:solidFill>
                <a:latin typeface="Arial Bold"/>
                <a:ea typeface="Arial Bold"/>
                <a:cs typeface="Arial Bold"/>
                <a:sym typeface="Arial Bold"/>
              </a:rPr>
              <a:t>   </a:t>
            </a:r>
            <a:r>
              <a:rPr lang="en-US" b="true" sz="800">
                <a:solidFill>
                  <a:srgbClr val="000000"/>
                </a:solidFill>
                <a:latin typeface="Arial Bold"/>
                <a:ea typeface="Arial Bold"/>
                <a:cs typeface="Arial Bold"/>
                <a:sym typeface="Arial Bold"/>
              </a:rPr>
              <a:t>Medication</a:t>
            </a:r>
          </a:p>
          <a:p>
            <a:pPr algn="just">
              <a:lnSpc>
                <a:spcPts val="960"/>
              </a:lnSpc>
            </a:pPr>
            <a:r>
              <a:rPr lang="en-US" sz="800">
                <a:solidFill>
                  <a:srgbClr val="000000"/>
                </a:solidFill>
                <a:latin typeface="Arial"/>
                <a:ea typeface="Arial"/>
                <a:cs typeface="Arial"/>
                <a:sym typeface="Arial"/>
              </a:rPr>
              <a:t>Antidepressants may be offered for moderate to severe depression</a:t>
            </a:r>
          </a:p>
          <a:p>
            <a:pPr algn="just">
              <a:lnSpc>
                <a:spcPts val="960"/>
              </a:lnSpc>
            </a:pPr>
            <a:r>
              <a:rPr lang="en-US" sz="800">
                <a:solidFill>
                  <a:srgbClr val="000000"/>
                </a:solidFill>
                <a:latin typeface="Arial"/>
                <a:ea typeface="Arial"/>
                <a:cs typeface="Arial"/>
                <a:sym typeface="Arial"/>
              </a:rPr>
              <a:t>Selective Serotonin Reuptake Inhibitors (SSRIs) commonly prescribed. Often combined with psychological therapies where appropriate,Regular review of benefits and side effects recommended</a:t>
            </a:r>
          </a:p>
        </p:txBody>
      </p:sp>
      <p:sp>
        <p:nvSpPr>
          <p:cNvPr name="TextBox 171" id="171"/>
          <p:cNvSpPr txBox="true"/>
          <p:nvPr/>
        </p:nvSpPr>
        <p:spPr>
          <a:xfrm rot="0">
            <a:off x="858550" y="9412784"/>
            <a:ext cx="1872397" cy="294697"/>
          </a:xfrm>
          <a:prstGeom prst="rect">
            <a:avLst/>
          </a:prstGeom>
        </p:spPr>
        <p:txBody>
          <a:bodyPr anchor="t" rtlCol="false" tIns="0" lIns="0" bIns="0" rIns="0">
            <a:spAutoFit/>
          </a:bodyPr>
          <a:lstStyle/>
          <a:p>
            <a:pPr algn="ctr">
              <a:lnSpc>
                <a:spcPts val="769"/>
              </a:lnSpc>
              <a:spcBef>
                <a:spcPct val="0"/>
              </a:spcBef>
            </a:pPr>
            <a:r>
              <a:rPr lang="en-US" sz="641">
                <a:solidFill>
                  <a:srgbClr val="000000">
                    <a:alpha val="70980"/>
                  </a:srgbClr>
                </a:solidFill>
                <a:latin typeface="Arial"/>
                <a:ea typeface="Arial"/>
                <a:cs typeface="Arial"/>
                <a:sym typeface="Arial"/>
              </a:rPr>
              <a:t>Treatment is individualised according to symptom severity, personal preference, risk factors and clinical circumstances</a:t>
            </a:r>
          </a:p>
        </p:txBody>
      </p:sp>
      <p:sp>
        <p:nvSpPr>
          <p:cNvPr name="TextBox 172" id="172"/>
          <p:cNvSpPr txBox="true"/>
          <p:nvPr/>
        </p:nvSpPr>
        <p:spPr>
          <a:xfrm rot="0">
            <a:off x="14172043" y="2437336"/>
            <a:ext cx="4028991" cy="483659"/>
          </a:xfrm>
          <a:prstGeom prst="rect">
            <a:avLst/>
          </a:prstGeom>
        </p:spPr>
        <p:txBody>
          <a:bodyPr anchor="t" rtlCol="false" tIns="0" lIns="0" bIns="0" rIns="0">
            <a:spAutoFit/>
          </a:bodyPr>
          <a:lstStyle/>
          <a:p>
            <a:pPr algn="just">
              <a:lnSpc>
                <a:spcPts val="960"/>
              </a:lnSpc>
              <a:spcBef>
                <a:spcPct val="0"/>
              </a:spcBef>
            </a:pPr>
            <a:r>
              <a:rPr lang="en-US" b="true" sz="800">
                <a:solidFill>
                  <a:srgbClr val="000000"/>
                </a:solidFill>
                <a:latin typeface="Arial Bold"/>
                <a:ea typeface="Arial Bold"/>
                <a:cs typeface="Arial Bold"/>
                <a:sym typeface="Arial Bold"/>
              </a:rPr>
              <a:t>Access to Care</a:t>
            </a:r>
          </a:p>
          <a:p>
            <a:pPr algn="just">
              <a:lnSpc>
                <a:spcPts val="960"/>
              </a:lnSpc>
              <a:spcBef>
                <a:spcPct val="0"/>
              </a:spcBef>
            </a:pPr>
            <a:r>
              <a:rPr lang="en-US" sz="800">
                <a:solidFill>
                  <a:srgbClr val="000000"/>
                </a:solidFill>
                <a:latin typeface="Arial"/>
                <a:ea typeface="Arial"/>
                <a:cs typeface="Arial"/>
                <a:sym typeface="Arial"/>
              </a:rPr>
              <a:t> Despite improvements in treatment, many people experience delays in accessing mental health services and psychological therapies.  </a:t>
            </a:r>
          </a:p>
          <a:p>
            <a:pPr algn="just">
              <a:lnSpc>
                <a:spcPts val="960"/>
              </a:lnSpc>
              <a:spcBef>
                <a:spcPct val="0"/>
              </a:spcBef>
            </a:pPr>
            <a:r>
              <a:rPr lang="en-US" sz="800">
                <a:solidFill>
                  <a:srgbClr val="000000"/>
                </a:solidFill>
                <a:latin typeface="Arial"/>
                <a:ea typeface="Arial"/>
                <a:cs typeface="Arial"/>
                <a:sym typeface="Arial"/>
              </a:rPr>
              <a:t>Waiting times can affect recovery and increase the burden of depression. </a:t>
            </a:r>
          </a:p>
        </p:txBody>
      </p:sp>
      <p:sp>
        <p:nvSpPr>
          <p:cNvPr name="TextBox 173" id="173"/>
          <p:cNvSpPr txBox="true"/>
          <p:nvPr/>
        </p:nvSpPr>
        <p:spPr>
          <a:xfrm rot="0">
            <a:off x="15629430" y="2862645"/>
            <a:ext cx="3271" cy="71666"/>
          </a:xfrm>
          <a:prstGeom prst="rect">
            <a:avLst/>
          </a:prstGeom>
        </p:spPr>
        <p:txBody>
          <a:bodyPr anchor="t" rtlCol="false" tIns="0" lIns="0" bIns="0" rIns="0">
            <a:spAutoFit/>
          </a:bodyPr>
          <a:lstStyle/>
          <a:p>
            <a:pPr algn="ctr">
              <a:lnSpc>
                <a:spcPts val="494"/>
              </a:lnSpc>
              <a:spcBef>
                <a:spcPct val="0"/>
              </a:spcBef>
            </a:pPr>
          </a:p>
        </p:txBody>
      </p:sp>
      <p:sp>
        <p:nvSpPr>
          <p:cNvPr name="TextBox 174" id="174"/>
          <p:cNvSpPr txBox="true"/>
          <p:nvPr/>
        </p:nvSpPr>
        <p:spPr>
          <a:xfrm rot="0">
            <a:off x="14172043" y="3000985"/>
            <a:ext cx="4028991" cy="483657"/>
          </a:xfrm>
          <a:prstGeom prst="rect">
            <a:avLst/>
          </a:prstGeom>
        </p:spPr>
        <p:txBody>
          <a:bodyPr anchor="t" rtlCol="false" tIns="0" lIns="0" bIns="0" rIns="0">
            <a:spAutoFit/>
          </a:bodyPr>
          <a:lstStyle/>
          <a:p>
            <a:pPr algn="just">
              <a:lnSpc>
                <a:spcPts val="959"/>
              </a:lnSpc>
              <a:spcBef>
                <a:spcPct val="0"/>
              </a:spcBef>
            </a:pPr>
            <a:r>
              <a:rPr lang="en-US" b="true" sz="799">
                <a:solidFill>
                  <a:srgbClr val="000000"/>
                </a:solidFill>
                <a:latin typeface="Arial Bold"/>
                <a:ea typeface="Arial Bold"/>
                <a:cs typeface="Arial Bold"/>
                <a:sym typeface="Arial Bold"/>
              </a:rPr>
              <a:t>Stigma and Discrimination</a:t>
            </a:r>
          </a:p>
          <a:p>
            <a:pPr algn="just">
              <a:lnSpc>
                <a:spcPts val="959"/>
              </a:lnSpc>
              <a:spcBef>
                <a:spcPct val="0"/>
              </a:spcBef>
            </a:pPr>
            <a:r>
              <a:rPr lang="en-US" sz="799">
                <a:solidFill>
                  <a:srgbClr val="000000"/>
                </a:solidFill>
                <a:latin typeface="Arial"/>
                <a:ea typeface="Arial"/>
                <a:cs typeface="Arial"/>
                <a:sym typeface="Arial"/>
              </a:rPr>
              <a:t> Stigma remains a significant barrier to seeking help. NICE highlights the importance of reducing judgemental attitudes, </a:t>
            </a:r>
          </a:p>
          <a:p>
            <a:pPr algn="just">
              <a:lnSpc>
                <a:spcPts val="959"/>
              </a:lnSpc>
              <a:spcBef>
                <a:spcPct val="0"/>
              </a:spcBef>
            </a:pPr>
            <a:r>
              <a:rPr lang="en-US" sz="799">
                <a:solidFill>
                  <a:srgbClr val="000000"/>
                </a:solidFill>
                <a:latin typeface="Arial"/>
                <a:ea typeface="Arial"/>
                <a:cs typeface="Arial"/>
                <a:sym typeface="Arial"/>
              </a:rPr>
              <a:t>discrimination and barriers that prevent individuals from accessing support. </a:t>
            </a:r>
          </a:p>
        </p:txBody>
      </p:sp>
      <p:sp>
        <p:nvSpPr>
          <p:cNvPr name="TextBox 175" id="175"/>
          <p:cNvSpPr txBox="true"/>
          <p:nvPr/>
        </p:nvSpPr>
        <p:spPr>
          <a:xfrm rot="0">
            <a:off x="15103014" y="3740493"/>
            <a:ext cx="3891" cy="85597"/>
          </a:xfrm>
          <a:prstGeom prst="rect">
            <a:avLst/>
          </a:prstGeom>
        </p:spPr>
        <p:txBody>
          <a:bodyPr anchor="t" rtlCol="false" tIns="0" lIns="0" bIns="0" rIns="0">
            <a:spAutoFit/>
          </a:bodyPr>
          <a:lstStyle/>
          <a:p>
            <a:pPr algn="ctr">
              <a:lnSpc>
                <a:spcPts val="686"/>
              </a:lnSpc>
              <a:spcBef>
                <a:spcPct val="0"/>
              </a:spcBef>
            </a:pPr>
          </a:p>
        </p:txBody>
      </p:sp>
      <p:sp>
        <p:nvSpPr>
          <p:cNvPr name="TextBox 176" id="176"/>
          <p:cNvSpPr txBox="true"/>
          <p:nvPr/>
        </p:nvSpPr>
        <p:spPr>
          <a:xfrm rot="0">
            <a:off x="14172043" y="3602838"/>
            <a:ext cx="4041693" cy="485330"/>
          </a:xfrm>
          <a:prstGeom prst="rect">
            <a:avLst/>
          </a:prstGeom>
        </p:spPr>
        <p:txBody>
          <a:bodyPr anchor="t" rtlCol="false" tIns="0" lIns="0" bIns="0" rIns="0">
            <a:spAutoFit/>
          </a:bodyPr>
          <a:lstStyle/>
          <a:p>
            <a:pPr algn="just">
              <a:lnSpc>
                <a:spcPts val="963"/>
              </a:lnSpc>
              <a:spcBef>
                <a:spcPct val="0"/>
              </a:spcBef>
            </a:pPr>
            <a:r>
              <a:rPr lang="en-US" b="true" sz="802">
                <a:solidFill>
                  <a:srgbClr val="000000"/>
                </a:solidFill>
                <a:latin typeface="Arial Bold"/>
                <a:ea typeface="Arial Bold"/>
                <a:cs typeface="Arial Bold"/>
                <a:sym typeface="Arial Bold"/>
              </a:rPr>
              <a:t>Social Inequalities</a:t>
            </a:r>
          </a:p>
          <a:p>
            <a:pPr algn="just">
              <a:lnSpc>
                <a:spcPts val="963"/>
              </a:lnSpc>
              <a:spcBef>
                <a:spcPct val="0"/>
              </a:spcBef>
            </a:pPr>
            <a:r>
              <a:rPr lang="en-US" sz="802">
                <a:solidFill>
                  <a:srgbClr val="000000"/>
                </a:solidFill>
                <a:latin typeface="Arial"/>
                <a:ea typeface="Arial"/>
                <a:cs typeface="Arial"/>
                <a:sym typeface="Arial"/>
              </a:rPr>
              <a:t> Depression is influenced by wider social factors including poverty, unemployment, debt, loneliness, social isolation and adverse life events These factors can increase vulnerability and worsen outcomes. </a:t>
            </a:r>
          </a:p>
        </p:txBody>
      </p:sp>
      <p:sp>
        <p:nvSpPr>
          <p:cNvPr name="TextBox 177" id="177"/>
          <p:cNvSpPr txBox="true"/>
          <p:nvPr/>
        </p:nvSpPr>
        <p:spPr>
          <a:xfrm rot="0">
            <a:off x="15158085" y="3681226"/>
            <a:ext cx="4101" cy="99751"/>
          </a:xfrm>
          <a:prstGeom prst="rect">
            <a:avLst/>
          </a:prstGeom>
        </p:spPr>
        <p:txBody>
          <a:bodyPr anchor="t" rtlCol="false" tIns="0" lIns="0" bIns="0" rIns="0">
            <a:spAutoFit/>
          </a:bodyPr>
          <a:lstStyle/>
          <a:p>
            <a:pPr algn="ctr">
              <a:lnSpc>
                <a:spcPts val="723"/>
              </a:lnSpc>
              <a:spcBef>
                <a:spcPct val="0"/>
              </a:spcBef>
            </a:pPr>
          </a:p>
        </p:txBody>
      </p:sp>
      <p:sp>
        <p:nvSpPr>
          <p:cNvPr name="TextBox 178" id="178"/>
          <p:cNvSpPr txBox="true"/>
          <p:nvPr/>
        </p:nvSpPr>
        <p:spPr>
          <a:xfrm rot="0">
            <a:off x="14172043" y="4288193"/>
            <a:ext cx="4028991" cy="365124"/>
          </a:xfrm>
          <a:prstGeom prst="rect">
            <a:avLst/>
          </a:prstGeom>
        </p:spPr>
        <p:txBody>
          <a:bodyPr anchor="t" rtlCol="false" tIns="0" lIns="0" bIns="0" rIns="0">
            <a:spAutoFit/>
          </a:bodyPr>
          <a:lstStyle/>
          <a:p>
            <a:pPr algn="just">
              <a:lnSpc>
                <a:spcPts val="959"/>
              </a:lnSpc>
              <a:spcBef>
                <a:spcPct val="0"/>
              </a:spcBef>
            </a:pPr>
            <a:r>
              <a:rPr lang="en-US" b="true" sz="799">
                <a:solidFill>
                  <a:srgbClr val="000000"/>
                </a:solidFill>
                <a:latin typeface="Arial Bold"/>
                <a:ea typeface="Arial Bold"/>
                <a:cs typeface="Arial Bold"/>
                <a:sym typeface="Arial Bold"/>
              </a:rPr>
              <a:t>Workforce and Service Pressures</a:t>
            </a:r>
          </a:p>
          <a:p>
            <a:pPr algn="just">
              <a:lnSpc>
                <a:spcPts val="959"/>
              </a:lnSpc>
              <a:spcBef>
                <a:spcPct val="0"/>
              </a:spcBef>
            </a:pPr>
            <a:r>
              <a:rPr lang="en-US" sz="799">
                <a:solidFill>
                  <a:srgbClr val="000000"/>
                </a:solidFill>
                <a:latin typeface="Arial"/>
                <a:ea typeface="Arial"/>
                <a:cs typeface="Arial"/>
                <a:sym typeface="Arial"/>
              </a:rPr>
              <a:t> Growing demand for mental health services places pressure on NHS resources and staff, creating challenges in delivering timely and effective care.</a:t>
            </a:r>
          </a:p>
        </p:txBody>
      </p:sp>
      <p:sp>
        <p:nvSpPr>
          <p:cNvPr name="TextBox 179" id="179"/>
          <p:cNvSpPr txBox="true"/>
          <p:nvPr/>
        </p:nvSpPr>
        <p:spPr>
          <a:xfrm rot="0">
            <a:off x="15675869" y="4178686"/>
            <a:ext cx="4993" cy="119371"/>
          </a:xfrm>
          <a:prstGeom prst="rect">
            <a:avLst/>
          </a:prstGeom>
        </p:spPr>
        <p:txBody>
          <a:bodyPr anchor="t" rtlCol="false" tIns="0" lIns="0" bIns="0" rIns="0">
            <a:spAutoFit/>
          </a:bodyPr>
          <a:lstStyle/>
          <a:p>
            <a:pPr algn="ctr">
              <a:lnSpc>
                <a:spcPts val="880"/>
              </a:lnSpc>
              <a:spcBef>
                <a:spcPct val="0"/>
              </a:spcBef>
            </a:pPr>
          </a:p>
        </p:txBody>
      </p:sp>
      <p:sp>
        <p:nvSpPr>
          <p:cNvPr name="TextBox 180" id="180"/>
          <p:cNvSpPr txBox="true"/>
          <p:nvPr/>
        </p:nvSpPr>
        <p:spPr>
          <a:xfrm rot="0">
            <a:off x="14172043" y="4842219"/>
            <a:ext cx="3901245" cy="483659"/>
          </a:xfrm>
          <a:prstGeom prst="rect">
            <a:avLst/>
          </a:prstGeom>
        </p:spPr>
        <p:txBody>
          <a:bodyPr anchor="t" rtlCol="false" tIns="0" lIns="0" bIns="0" rIns="0">
            <a:spAutoFit/>
          </a:bodyPr>
          <a:lstStyle/>
          <a:p>
            <a:pPr algn="just">
              <a:lnSpc>
                <a:spcPts val="960"/>
              </a:lnSpc>
              <a:spcBef>
                <a:spcPct val="0"/>
              </a:spcBef>
            </a:pPr>
            <a:r>
              <a:rPr lang="en-US" b="true" sz="800">
                <a:solidFill>
                  <a:srgbClr val="000000"/>
                </a:solidFill>
                <a:latin typeface="Arial Bold"/>
                <a:ea typeface="Arial Bold"/>
                <a:cs typeface="Arial Bold"/>
                <a:sym typeface="Arial Bold"/>
              </a:rPr>
              <a:t>Historical Challenges</a:t>
            </a:r>
          </a:p>
          <a:p>
            <a:pPr algn="just">
              <a:lnSpc>
                <a:spcPts val="960"/>
              </a:lnSpc>
              <a:spcBef>
                <a:spcPct val="0"/>
              </a:spcBef>
            </a:pPr>
            <a:r>
              <a:rPr lang="en-US" sz="800">
                <a:solidFill>
                  <a:srgbClr val="000000"/>
                </a:solidFill>
                <a:latin typeface="Arial"/>
                <a:ea typeface="Arial"/>
                <a:cs typeface="Arial"/>
                <a:sym typeface="Arial"/>
              </a:rPr>
              <a:t>Historically, people with mental illness often experienced institutionalisation, poor living conditions and exclusion from society. The development of modern mental health services aimed to address these inequalities and improve patient rights.  </a:t>
            </a:r>
          </a:p>
        </p:txBody>
      </p:sp>
      <p:sp>
        <p:nvSpPr>
          <p:cNvPr name="TextBox 181" id="181"/>
          <p:cNvSpPr txBox="true"/>
          <p:nvPr/>
        </p:nvSpPr>
        <p:spPr>
          <a:xfrm rot="0">
            <a:off x="4160823" y="8798920"/>
            <a:ext cx="4036257" cy="483704"/>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2022</a:t>
            </a:r>
          </a:p>
          <a:p>
            <a:pPr algn="l">
              <a:lnSpc>
                <a:spcPts val="960"/>
              </a:lnSpc>
              <a:spcBef>
                <a:spcPct val="0"/>
              </a:spcBef>
            </a:pPr>
            <a:r>
              <a:rPr lang="en-US" sz="800">
                <a:solidFill>
                  <a:srgbClr val="000000"/>
                </a:solidFill>
                <a:latin typeface="Arial"/>
                <a:ea typeface="Arial"/>
                <a:cs typeface="Arial"/>
                <a:sym typeface="Arial"/>
              </a:rPr>
              <a:t>NICE NG222 Depression Guideline</a:t>
            </a:r>
          </a:p>
          <a:p>
            <a:pPr algn="l">
              <a:lnSpc>
                <a:spcPts val="960"/>
              </a:lnSpc>
              <a:spcBef>
                <a:spcPct val="0"/>
              </a:spcBef>
            </a:pPr>
            <a:r>
              <a:rPr lang="en-US" sz="800">
                <a:solidFill>
                  <a:srgbClr val="000000"/>
                </a:solidFill>
                <a:latin typeface="Arial"/>
                <a:ea typeface="Arial"/>
                <a:cs typeface="Arial"/>
                <a:sym typeface="Arial"/>
              </a:rPr>
              <a:t> Introduced updated evidence-based recommendations for assessment, treatment, relapse prevention and person-centred care.</a:t>
            </a:r>
          </a:p>
        </p:txBody>
      </p:sp>
      <p:sp>
        <p:nvSpPr>
          <p:cNvPr name="TextBox 182" id="182"/>
          <p:cNvSpPr txBox="true"/>
          <p:nvPr/>
        </p:nvSpPr>
        <p:spPr>
          <a:xfrm rot="0">
            <a:off x="3548622" y="3945293"/>
            <a:ext cx="872737" cy="276225"/>
          </a:xfrm>
          <a:prstGeom prst="rect">
            <a:avLst/>
          </a:prstGeom>
        </p:spPr>
        <p:txBody>
          <a:bodyPr anchor="t" rtlCol="false" tIns="0" lIns="0" bIns="0" rIns="0">
            <a:spAutoFit/>
          </a:bodyPr>
          <a:lstStyle/>
          <a:p>
            <a:pPr algn="ctr">
              <a:lnSpc>
                <a:spcPts val="1080"/>
              </a:lnSpc>
            </a:pPr>
            <a:r>
              <a:rPr lang="en-US" sz="900">
                <a:solidFill>
                  <a:srgbClr val="CB6CE6"/>
                </a:solidFill>
                <a:latin typeface="Arial"/>
                <a:ea typeface="Arial"/>
                <a:cs typeface="Arial"/>
                <a:sym typeface="Arial"/>
              </a:rPr>
              <a:t>1950s-1970s</a:t>
            </a:r>
          </a:p>
          <a:p>
            <a:pPr algn="ctr">
              <a:lnSpc>
                <a:spcPts val="1080"/>
              </a:lnSpc>
              <a:spcBef>
                <a:spcPct val="0"/>
              </a:spcBef>
            </a:pPr>
          </a:p>
        </p:txBody>
      </p:sp>
      <p:sp>
        <p:nvSpPr>
          <p:cNvPr name="TextBox 183" id="183"/>
          <p:cNvSpPr txBox="true"/>
          <p:nvPr/>
        </p:nvSpPr>
        <p:spPr>
          <a:xfrm rot="0">
            <a:off x="134966" y="5644046"/>
            <a:ext cx="3061465" cy="342900"/>
          </a:xfrm>
          <a:prstGeom prst="rect">
            <a:avLst/>
          </a:prstGeom>
        </p:spPr>
        <p:txBody>
          <a:bodyPr anchor="t" rtlCol="false" tIns="0" lIns="0" bIns="0" rIns="0">
            <a:spAutoFit/>
          </a:bodyPr>
          <a:lstStyle/>
          <a:p>
            <a:pPr algn="ctr">
              <a:lnSpc>
                <a:spcPts val="1320"/>
              </a:lnSpc>
              <a:spcBef>
                <a:spcPct val="0"/>
              </a:spcBef>
            </a:pPr>
            <a:r>
              <a:rPr lang="en-US" b="true" sz="1100">
                <a:solidFill>
                  <a:srgbClr val="11676A"/>
                </a:solidFill>
                <a:latin typeface="Arial Bold"/>
                <a:ea typeface="Arial Bold"/>
                <a:cs typeface="Arial Bold"/>
                <a:sym typeface="Arial Bold"/>
              </a:rPr>
              <a:t>CONTEMPORARY TREATMENT APPROACHES (NICE NG222  2022)</a:t>
            </a:r>
          </a:p>
        </p:txBody>
      </p:sp>
      <p:sp>
        <p:nvSpPr>
          <p:cNvPr name="TextBox 184" id="184"/>
          <p:cNvSpPr txBox="true"/>
          <p:nvPr/>
        </p:nvSpPr>
        <p:spPr>
          <a:xfrm rot="0">
            <a:off x="1863465" y="5382313"/>
            <a:ext cx="1509611" cy="98436"/>
          </a:xfrm>
          <a:prstGeom prst="rect">
            <a:avLst/>
          </a:prstGeom>
        </p:spPr>
        <p:txBody>
          <a:bodyPr anchor="t" rtlCol="false" tIns="0" lIns="0" bIns="0" rIns="0">
            <a:spAutoFit/>
          </a:bodyPr>
          <a:lstStyle/>
          <a:p>
            <a:pPr algn="ctr">
              <a:lnSpc>
                <a:spcPts val="720"/>
              </a:lnSpc>
              <a:spcBef>
                <a:spcPct val="0"/>
              </a:spcBef>
            </a:pPr>
            <a:r>
              <a:rPr lang="en-US" sz="600">
                <a:solidFill>
                  <a:srgbClr val="000000"/>
                </a:solidFill>
                <a:latin typeface="Arial"/>
                <a:ea typeface="Arial"/>
                <a:cs typeface="Arial"/>
                <a:sym typeface="Arial"/>
              </a:rPr>
              <a:t>WHO ICD-11, 2023 NICE NG222, 2022</a:t>
            </a:r>
          </a:p>
        </p:txBody>
      </p:sp>
      <p:sp>
        <p:nvSpPr>
          <p:cNvPr name="TextBox 185" id="185"/>
          <p:cNvSpPr txBox="true"/>
          <p:nvPr/>
        </p:nvSpPr>
        <p:spPr>
          <a:xfrm rot="0">
            <a:off x="130509" y="2518259"/>
            <a:ext cx="2709856" cy="128070"/>
          </a:xfrm>
          <a:prstGeom prst="rect">
            <a:avLst/>
          </a:prstGeom>
        </p:spPr>
        <p:txBody>
          <a:bodyPr anchor="t" rtlCol="false" tIns="0" lIns="0" bIns="0" rIns="0">
            <a:spAutoFit/>
          </a:bodyPr>
          <a:lstStyle/>
          <a:p>
            <a:pPr algn="ctr">
              <a:lnSpc>
                <a:spcPts val="960"/>
              </a:lnSpc>
              <a:spcBef>
                <a:spcPct val="0"/>
              </a:spcBef>
            </a:pPr>
            <a:r>
              <a:rPr lang="en-US" b="true" sz="800">
                <a:solidFill>
                  <a:srgbClr val="29577E"/>
                </a:solidFill>
                <a:latin typeface="Arial Bold"/>
                <a:ea typeface="Arial Bold"/>
                <a:cs typeface="Arial Bold"/>
                <a:sym typeface="Arial Bold"/>
              </a:rPr>
              <a:t>(6A70)</a:t>
            </a:r>
          </a:p>
        </p:txBody>
      </p:sp>
      <p:sp>
        <p:nvSpPr>
          <p:cNvPr name="TextBox 186" id="186"/>
          <p:cNvSpPr txBox="true"/>
          <p:nvPr/>
        </p:nvSpPr>
        <p:spPr>
          <a:xfrm rot="0">
            <a:off x="8288362" y="5435462"/>
            <a:ext cx="372864" cy="98425"/>
          </a:xfrm>
          <a:prstGeom prst="rect">
            <a:avLst/>
          </a:prstGeom>
        </p:spPr>
        <p:txBody>
          <a:bodyPr anchor="t" rtlCol="false" tIns="0" lIns="0" bIns="0" rIns="0">
            <a:spAutoFit/>
          </a:bodyPr>
          <a:lstStyle/>
          <a:p>
            <a:pPr algn="ctr">
              <a:lnSpc>
                <a:spcPts val="720"/>
              </a:lnSpc>
              <a:spcBef>
                <a:spcPct val="0"/>
              </a:spcBef>
            </a:pPr>
            <a:r>
              <a:rPr lang="en-US" sz="600">
                <a:solidFill>
                  <a:srgbClr val="000000"/>
                </a:solidFill>
                <a:latin typeface="Arial"/>
                <a:ea typeface="Arial"/>
                <a:cs typeface="Arial"/>
                <a:sym typeface="Arial"/>
              </a:rPr>
              <a:t>(Ban, 2014</a:t>
            </a:r>
          </a:p>
        </p:txBody>
      </p:sp>
      <p:sp>
        <p:nvSpPr>
          <p:cNvPr name="TextBox 187" id="187"/>
          <p:cNvSpPr txBox="true"/>
          <p:nvPr/>
        </p:nvSpPr>
        <p:spPr>
          <a:xfrm rot="0">
            <a:off x="16413512" y="5426768"/>
            <a:ext cx="1820050" cy="187325"/>
          </a:xfrm>
          <a:prstGeom prst="rect">
            <a:avLst/>
          </a:prstGeom>
        </p:spPr>
        <p:txBody>
          <a:bodyPr anchor="t" rtlCol="false" tIns="0" lIns="0" bIns="0" rIns="0">
            <a:spAutoFit/>
          </a:bodyPr>
          <a:lstStyle/>
          <a:p>
            <a:pPr algn="ctr">
              <a:lnSpc>
                <a:spcPts val="719"/>
              </a:lnSpc>
              <a:spcBef>
                <a:spcPct val="0"/>
              </a:spcBef>
            </a:pPr>
            <a:r>
              <a:rPr lang="en-US" sz="599">
                <a:solidFill>
                  <a:srgbClr val="000000"/>
                </a:solidFill>
                <a:latin typeface="Arial"/>
                <a:ea typeface="Arial"/>
                <a:cs typeface="Arial"/>
                <a:sym typeface="Arial"/>
              </a:rPr>
              <a:t>NICE (2022) House of Commons (2025)Ban (2014) Depression Review Article</a:t>
            </a:r>
          </a:p>
        </p:txBody>
      </p:sp>
      <p:sp>
        <p:nvSpPr>
          <p:cNvPr name="TextBox 188" id="188"/>
          <p:cNvSpPr txBox="true"/>
          <p:nvPr/>
        </p:nvSpPr>
        <p:spPr>
          <a:xfrm rot="0">
            <a:off x="11128494" y="10085929"/>
            <a:ext cx="2071241" cy="142875"/>
          </a:xfrm>
          <a:prstGeom prst="rect">
            <a:avLst/>
          </a:prstGeom>
        </p:spPr>
        <p:txBody>
          <a:bodyPr anchor="t" rtlCol="false" tIns="0" lIns="0" bIns="0" rIns="0">
            <a:spAutoFit/>
          </a:bodyPr>
          <a:lstStyle/>
          <a:p>
            <a:pPr algn="ctr">
              <a:lnSpc>
                <a:spcPts val="1080"/>
              </a:lnSpc>
              <a:spcBef>
                <a:spcPct val="0"/>
              </a:spcBef>
            </a:pPr>
            <a:r>
              <a:rPr lang="en-US" sz="900">
                <a:solidFill>
                  <a:srgbClr val="000000"/>
                </a:solidFill>
                <a:latin typeface="Arial"/>
                <a:ea typeface="Arial"/>
                <a:cs typeface="Arial"/>
                <a:sym typeface="Arial"/>
              </a:rPr>
              <a:t>NICE (2022); House of Commons (2025)</a:t>
            </a:r>
          </a:p>
        </p:txBody>
      </p:sp>
      <p:sp>
        <p:nvSpPr>
          <p:cNvPr name="TextBox 189" id="189"/>
          <p:cNvSpPr txBox="true"/>
          <p:nvPr/>
        </p:nvSpPr>
        <p:spPr>
          <a:xfrm rot="0">
            <a:off x="15142757" y="9645661"/>
            <a:ext cx="2224265" cy="314325"/>
          </a:xfrm>
          <a:prstGeom prst="rect">
            <a:avLst/>
          </a:prstGeom>
        </p:spPr>
        <p:txBody>
          <a:bodyPr anchor="t" rtlCol="false" tIns="0" lIns="0" bIns="0" rIns="0">
            <a:spAutoFit/>
          </a:bodyPr>
          <a:lstStyle/>
          <a:p>
            <a:pPr algn="ctr">
              <a:lnSpc>
                <a:spcPts val="1200"/>
              </a:lnSpc>
              <a:spcBef>
                <a:spcPct val="0"/>
              </a:spcBef>
            </a:pPr>
            <a:r>
              <a:rPr lang="en-US" sz="1000">
                <a:solidFill>
                  <a:srgbClr val="000000"/>
                </a:solidFill>
                <a:latin typeface="Arial"/>
                <a:ea typeface="Arial"/>
                <a:cs typeface="Arial"/>
                <a:sym typeface="Arial"/>
              </a:rPr>
              <a:t>There is no health without mental health.</a:t>
            </a:r>
          </a:p>
        </p:txBody>
      </p:sp>
      <p:sp>
        <p:nvSpPr>
          <p:cNvPr name="TextBox 190" id="190"/>
          <p:cNvSpPr txBox="true"/>
          <p:nvPr/>
        </p:nvSpPr>
        <p:spPr>
          <a:xfrm rot="0">
            <a:off x="16052060" y="10014049"/>
            <a:ext cx="981395" cy="98436"/>
          </a:xfrm>
          <a:prstGeom prst="rect">
            <a:avLst/>
          </a:prstGeom>
        </p:spPr>
        <p:txBody>
          <a:bodyPr anchor="t" rtlCol="false" tIns="0" lIns="0" bIns="0" rIns="0">
            <a:spAutoFit/>
          </a:bodyPr>
          <a:lstStyle/>
          <a:p>
            <a:pPr algn="ctr">
              <a:lnSpc>
                <a:spcPts val="720"/>
              </a:lnSpc>
              <a:spcBef>
                <a:spcPct val="0"/>
              </a:spcBef>
            </a:pPr>
            <a:r>
              <a:rPr lang="en-US" sz="600">
                <a:solidFill>
                  <a:srgbClr val="000000"/>
                </a:solidFill>
                <a:latin typeface="Arial"/>
                <a:ea typeface="Arial"/>
                <a:cs typeface="Arial"/>
                <a:sym typeface="Arial"/>
              </a:rPr>
              <a:t>(Department of Health, 2011)</a:t>
            </a:r>
          </a:p>
        </p:txBody>
      </p:sp>
      <p:sp>
        <p:nvSpPr>
          <p:cNvPr name="TextBox 191" id="191"/>
          <p:cNvSpPr txBox="true"/>
          <p:nvPr/>
        </p:nvSpPr>
        <p:spPr>
          <a:xfrm rot="0">
            <a:off x="13757116" y="7756008"/>
            <a:ext cx="3744627" cy="416688"/>
          </a:xfrm>
          <a:prstGeom prst="rect">
            <a:avLst/>
          </a:prstGeom>
        </p:spPr>
        <p:txBody>
          <a:bodyPr anchor="t" rtlCol="false" tIns="0" lIns="0" bIns="0" rIns="0">
            <a:spAutoFit/>
          </a:bodyPr>
          <a:lstStyle/>
          <a:p>
            <a:pPr algn="l">
              <a:lnSpc>
                <a:spcPts val="1104"/>
              </a:lnSpc>
            </a:pPr>
            <a:r>
              <a:rPr lang="en-US" sz="800">
                <a:solidFill>
                  <a:srgbClr val="000000"/>
                </a:solidFill>
                <a:latin typeface="Arial"/>
                <a:ea typeface="Arial"/>
                <a:cs typeface="Arial"/>
                <a:sym typeface="Arial"/>
              </a:rPr>
              <a:t>Although challenges remain including service pressures, inequalities in access and ongoing stigma. Continued investment innovation and policy reform are essential to improve outcomes for people living with depression.</a:t>
            </a:r>
          </a:p>
        </p:txBody>
      </p:sp>
      <p:sp>
        <p:nvSpPr>
          <p:cNvPr name="TextBox 192" id="192"/>
          <p:cNvSpPr txBox="true"/>
          <p:nvPr/>
        </p:nvSpPr>
        <p:spPr>
          <a:xfrm rot="0">
            <a:off x="10519232" y="4819967"/>
            <a:ext cx="9525" cy="580390"/>
          </a:xfrm>
          <a:prstGeom prst="rect">
            <a:avLst/>
          </a:prstGeom>
        </p:spPr>
        <p:txBody>
          <a:bodyPr anchor="t" rtlCol="false" tIns="0" lIns="0" bIns="0" rIns="0">
            <a:spAutoFit/>
          </a:bodyPr>
          <a:lstStyle/>
          <a:p>
            <a:pPr algn="ctr">
              <a:lnSpc>
                <a:spcPts val="4759"/>
              </a:lnSpc>
            </a:pPr>
          </a:p>
        </p:txBody>
      </p:sp>
      <p:sp>
        <p:nvSpPr>
          <p:cNvPr name="TextBox 193" id="193"/>
          <p:cNvSpPr txBox="true"/>
          <p:nvPr/>
        </p:nvSpPr>
        <p:spPr>
          <a:xfrm rot="0">
            <a:off x="14813365" y="6828830"/>
            <a:ext cx="2883051" cy="365126"/>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Understanding and treatment of depression in the UK has evolved significantly from early moral and custodial explanations to evidence based person centred care. </a:t>
            </a:r>
          </a:p>
        </p:txBody>
      </p:sp>
      <p:sp>
        <p:nvSpPr>
          <p:cNvPr name="TextBox 194" id="194"/>
          <p:cNvSpPr txBox="true"/>
          <p:nvPr/>
        </p:nvSpPr>
        <p:spPr>
          <a:xfrm rot="0">
            <a:off x="14813365" y="7229430"/>
            <a:ext cx="2581182" cy="483660"/>
          </a:xfrm>
          <a:prstGeom prst="rect">
            <a:avLst/>
          </a:prstGeom>
        </p:spPr>
        <p:txBody>
          <a:bodyPr anchor="t" rtlCol="false" tIns="0" lIns="0" bIns="0" rIns="0">
            <a:spAutoFit/>
          </a:bodyPr>
          <a:lstStyle/>
          <a:p>
            <a:pPr algn="l">
              <a:lnSpc>
                <a:spcPts val="960"/>
              </a:lnSpc>
              <a:spcBef>
                <a:spcPct val="0"/>
              </a:spcBef>
            </a:pPr>
            <a:r>
              <a:rPr lang="en-US" sz="800">
                <a:solidFill>
                  <a:srgbClr val="000000"/>
                </a:solidFill>
                <a:latin typeface="Arial"/>
                <a:ea typeface="Arial"/>
                <a:cs typeface="Arial"/>
                <a:sym typeface="Arial"/>
              </a:rPr>
              <a:t>Advances in psychiatric classification psychological therapies antidepressant medications and mental health policy have improved the recognition and management of depression.</a:t>
            </a:r>
          </a:p>
        </p:txBody>
      </p:sp>
      <p:sp>
        <p:nvSpPr>
          <p:cNvPr name="TextBox 195" id="195"/>
          <p:cNvSpPr txBox="true"/>
          <p:nvPr/>
        </p:nvSpPr>
        <p:spPr>
          <a:xfrm rot="0">
            <a:off x="9867136" y="168850"/>
            <a:ext cx="4222042" cy="1333500"/>
          </a:xfrm>
          <a:prstGeom prst="rect">
            <a:avLst/>
          </a:prstGeom>
        </p:spPr>
        <p:txBody>
          <a:bodyPr anchor="t" rtlCol="false" tIns="0" lIns="0" bIns="0" rIns="0">
            <a:spAutoFit/>
          </a:bodyPr>
          <a:lstStyle/>
          <a:p>
            <a:pPr algn="l">
              <a:lnSpc>
                <a:spcPts val="1800"/>
              </a:lnSpc>
              <a:spcBef>
                <a:spcPct val="0"/>
              </a:spcBef>
            </a:pPr>
            <a:r>
              <a:rPr lang="en-US" b="true" sz="1500" i="true">
                <a:solidFill>
                  <a:srgbClr val="FFFFFF"/>
                </a:solidFill>
                <a:latin typeface="Arial Bold Italics"/>
                <a:ea typeface="Arial Bold Italics"/>
                <a:cs typeface="Arial Bold Italics"/>
                <a:sym typeface="Arial Bold Italics"/>
              </a:rPr>
              <a:t>Introduction</a:t>
            </a:r>
            <a:r>
              <a:rPr lang="en-US" sz="1500">
                <a:solidFill>
                  <a:srgbClr val="000000"/>
                </a:solidFill>
                <a:latin typeface="Arial"/>
                <a:ea typeface="Arial"/>
                <a:cs typeface="Arial"/>
                <a:sym typeface="Arial"/>
              </a:rPr>
              <a:t> </a:t>
            </a:r>
          </a:p>
          <a:p>
            <a:pPr algn="l">
              <a:lnSpc>
                <a:spcPts val="1439"/>
              </a:lnSpc>
              <a:spcBef>
                <a:spcPct val="0"/>
              </a:spcBef>
            </a:pPr>
            <a:r>
              <a:rPr lang="en-US" sz="1199">
                <a:solidFill>
                  <a:srgbClr val="FFFFFF"/>
                </a:solidFill>
                <a:latin typeface="Arial"/>
                <a:ea typeface="Arial"/>
                <a:cs typeface="Arial"/>
                <a:sym typeface="Arial"/>
              </a:rPr>
              <a:t>Depression is a common mental disorder that affects mood thoughts, behaviour and daily functioning. This poster explores the historical and contemporary treatment of depression in the UK, examining changes in understanding, service provision, policy and current challenges including stigma inequality and access to care.</a:t>
            </a:r>
          </a:p>
        </p:txBody>
      </p:sp>
      <p:sp>
        <p:nvSpPr>
          <p:cNvPr name="TextBox 196" id="196"/>
          <p:cNvSpPr txBox="true"/>
          <p:nvPr/>
        </p:nvSpPr>
        <p:spPr>
          <a:xfrm rot="0">
            <a:off x="15114484" y="485775"/>
            <a:ext cx="3119078" cy="1076325"/>
          </a:xfrm>
          <a:prstGeom prst="rect">
            <a:avLst/>
          </a:prstGeom>
        </p:spPr>
        <p:txBody>
          <a:bodyPr anchor="t" rtlCol="false" tIns="0" lIns="0" bIns="0" rIns="0">
            <a:spAutoFit/>
          </a:bodyPr>
          <a:lstStyle/>
          <a:p>
            <a:pPr algn="l" marL="194312" indent="-97156" lvl="1">
              <a:lnSpc>
                <a:spcPts val="1080"/>
              </a:lnSpc>
              <a:buFont typeface="Arial"/>
              <a:buChar char="•"/>
            </a:pPr>
            <a:r>
              <a:rPr lang="en-US" sz="900">
                <a:solidFill>
                  <a:srgbClr val="FFFFFF"/>
                </a:solidFill>
                <a:latin typeface="Arial"/>
                <a:ea typeface="Arial"/>
                <a:cs typeface="Arial"/>
                <a:sym typeface="Arial"/>
              </a:rPr>
              <a:t>Depression is one of the most common mental health disorders worldwide.</a:t>
            </a:r>
          </a:p>
          <a:p>
            <a:pPr algn="l" marL="194312" indent="-97156" lvl="1">
              <a:lnSpc>
                <a:spcPts val="1080"/>
              </a:lnSpc>
              <a:buFont typeface="Arial"/>
              <a:buChar char="•"/>
            </a:pPr>
            <a:r>
              <a:rPr lang="en-US" sz="900">
                <a:solidFill>
                  <a:srgbClr val="FFFFFF"/>
                </a:solidFill>
                <a:latin typeface="Arial"/>
                <a:ea typeface="Arial"/>
                <a:cs typeface="Arial"/>
                <a:sym typeface="Arial"/>
              </a:rPr>
              <a:t>Symptoms must persist for at least two weeks and affect daily functioning.</a:t>
            </a:r>
          </a:p>
          <a:p>
            <a:pPr algn="l" marL="194312" indent="-97156" lvl="1">
              <a:lnSpc>
                <a:spcPts val="1080"/>
              </a:lnSpc>
              <a:buFont typeface="Arial"/>
              <a:buChar char="•"/>
            </a:pPr>
            <a:r>
              <a:rPr lang="en-US" sz="900">
                <a:solidFill>
                  <a:srgbClr val="FFFFFF"/>
                </a:solidFill>
                <a:latin typeface="Arial"/>
                <a:ea typeface="Arial"/>
                <a:cs typeface="Arial"/>
                <a:sym typeface="Arial"/>
              </a:rPr>
              <a:t>NICE recommends psychological therapies as first line treatment for mild to moderate depression.</a:t>
            </a:r>
          </a:p>
          <a:p>
            <a:pPr algn="l" marL="194312" indent="-97156" lvl="1">
              <a:lnSpc>
                <a:spcPts val="1080"/>
              </a:lnSpc>
              <a:buFont typeface="Arial"/>
              <a:buChar char="•"/>
            </a:pPr>
            <a:r>
              <a:rPr lang="en-US" sz="900">
                <a:solidFill>
                  <a:srgbClr val="FFFFFF"/>
                </a:solidFill>
                <a:latin typeface="Arial"/>
                <a:ea typeface="Arial"/>
                <a:cs typeface="Arial"/>
                <a:sym typeface="Arial"/>
              </a:rPr>
              <a:t>Despite improvements in care, stigma, inequalities and service pressures remain significant challenges. </a:t>
            </a:r>
          </a:p>
        </p:txBody>
      </p:sp>
      <p:sp>
        <p:nvSpPr>
          <p:cNvPr name="TextBox 197" id="197"/>
          <p:cNvSpPr txBox="true"/>
          <p:nvPr/>
        </p:nvSpPr>
        <p:spPr>
          <a:xfrm rot="0">
            <a:off x="9117383" y="5719427"/>
            <a:ext cx="69719" cy="183896"/>
          </a:xfrm>
          <a:prstGeom prst="rect">
            <a:avLst/>
          </a:prstGeom>
        </p:spPr>
        <p:txBody>
          <a:bodyPr anchor="t" rtlCol="false" tIns="0" lIns="0" bIns="0" rIns="0">
            <a:spAutoFit/>
          </a:bodyPr>
          <a:lstStyle/>
          <a:p>
            <a:pPr algn="ctr">
              <a:lnSpc>
                <a:spcPts val="1555"/>
              </a:lnSpc>
            </a:pPr>
            <a:r>
              <a:rPr lang="en-US" sz="1111">
                <a:solidFill>
                  <a:srgbClr val="29577E"/>
                </a:solidFill>
                <a:latin typeface="Canva Sans"/>
                <a:ea typeface="Canva Sans"/>
                <a:cs typeface="Canva Sans"/>
                <a:sym typeface="Canva Sans"/>
              </a:rPr>
              <a:t>7</a:t>
            </a:r>
          </a:p>
        </p:txBody>
      </p:sp>
      <p:sp>
        <p:nvSpPr>
          <p:cNvPr name="TextBox 198" id="198"/>
          <p:cNvSpPr txBox="true"/>
          <p:nvPr/>
        </p:nvSpPr>
        <p:spPr>
          <a:xfrm rot="0">
            <a:off x="13693623" y="5827692"/>
            <a:ext cx="85279" cy="181330"/>
          </a:xfrm>
          <a:prstGeom prst="rect">
            <a:avLst/>
          </a:prstGeom>
        </p:spPr>
        <p:txBody>
          <a:bodyPr anchor="t" rtlCol="false" tIns="0" lIns="0" bIns="0" rIns="0">
            <a:spAutoFit/>
          </a:bodyPr>
          <a:lstStyle/>
          <a:p>
            <a:pPr algn="ctr">
              <a:lnSpc>
                <a:spcPts val="1555"/>
              </a:lnSpc>
            </a:pPr>
            <a:r>
              <a:rPr lang="en-US" sz="1111">
                <a:solidFill>
                  <a:srgbClr val="FF9999"/>
                </a:solidFill>
                <a:latin typeface="Canva Sans"/>
                <a:ea typeface="Canva Sans"/>
                <a:cs typeface="Canva Sans"/>
                <a:sym typeface="Canva Sans"/>
              </a:rPr>
              <a:t>8</a:t>
            </a:r>
          </a:p>
        </p:txBody>
      </p:sp>
    </p:spTree>
  </p:cSld>
  <p:clrMapOvr>
    <a:masterClrMapping/>
  </p:clrMapOvr>
</p:sld>
</file>

<file path=ppt/slides/slide3.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8115970" y="942975"/>
            <a:ext cx="2056061" cy="566420"/>
          </a:xfrm>
          <a:prstGeom prst="rect">
            <a:avLst/>
          </a:prstGeom>
        </p:spPr>
        <p:txBody>
          <a:bodyPr anchor="t" rtlCol="false" tIns="0" lIns="0" bIns="0" rIns="0">
            <a:spAutoFit/>
          </a:bodyPr>
          <a:lstStyle/>
          <a:p>
            <a:pPr algn="ctr">
              <a:lnSpc>
                <a:spcPts val="4480"/>
              </a:lnSpc>
            </a:pPr>
            <a:r>
              <a:rPr lang="en-US" sz="3200" b="true">
                <a:solidFill>
                  <a:srgbClr val="000000"/>
                </a:solidFill>
                <a:latin typeface="Arial Bold"/>
                <a:ea typeface="Arial Bold"/>
                <a:cs typeface="Arial Bold"/>
                <a:sym typeface="Arial Bold"/>
              </a:rPr>
              <a:t>references</a:t>
            </a:r>
          </a:p>
        </p:txBody>
      </p:sp>
      <p:sp>
        <p:nvSpPr>
          <p:cNvPr name="TextBox 3" id="3"/>
          <p:cNvSpPr txBox="true"/>
          <p:nvPr/>
        </p:nvSpPr>
        <p:spPr>
          <a:xfrm rot="0">
            <a:off x="1028700" y="2033926"/>
            <a:ext cx="12206067" cy="4067175"/>
          </a:xfrm>
          <a:prstGeom prst="rect">
            <a:avLst/>
          </a:prstGeom>
        </p:spPr>
        <p:txBody>
          <a:bodyPr anchor="t" rtlCol="false" tIns="0" lIns="0" bIns="0" rIns="0">
            <a:spAutoFit/>
          </a:bodyPr>
          <a:lstStyle/>
          <a:p>
            <a:pPr algn="l">
              <a:lnSpc>
                <a:spcPts val="1920"/>
              </a:lnSpc>
              <a:spcBef>
                <a:spcPct val="0"/>
              </a:spcBef>
            </a:pPr>
            <a:r>
              <a:rPr lang="en-US" sz="1600">
                <a:solidFill>
                  <a:srgbClr val="000000"/>
                </a:solidFill>
                <a:latin typeface="Arial"/>
                <a:ea typeface="Arial"/>
                <a:cs typeface="Arial"/>
                <a:sym typeface="Arial"/>
              </a:rPr>
              <a:t>Ban, T.A. (2014) From Melancholia to Depression: A History of Diagnosis and Treatment. International Network for the History of Neuropsychopharmacology.</a:t>
            </a:r>
          </a:p>
          <a:p>
            <a:pPr algn="l">
              <a:lnSpc>
                <a:spcPts val="1920"/>
              </a:lnSpc>
              <a:spcBef>
                <a:spcPct val="0"/>
              </a:spcBef>
            </a:pPr>
          </a:p>
          <a:p>
            <a:pPr algn="l">
              <a:lnSpc>
                <a:spcPts val="1920"/>
              </a:lnSpc>
              <a:spcBef>
                <a:spcPct val="0"/>
              </a:spcBef>
            </a:pPr>
            <a:r>
              <a:rPr lang="en-US" sz="1600">
                <a:solidFill>
                  <a:srgbClr val="000000"/>
                </a:solidFill>
                <a:latin typeface="Arial"/>
                <a:ea typeface="Arial"/>
                <a:cs typeface="Arial"/>
                <a:sym typeface="Arial"/>
              </a:rPr>
              <a:t>Department of Health (2011) No Health Without Mental Health: A Cross-Government Mental Health Outcomes Strategy for People of All Ages. London: Department of Health.</a:t>
            </a:r>
          </a:p>
          <a:p>
            <a:pPr algn="l">
              <a:lnSpc>
                <a:spcPts val="1920"/>
              </a:lnSpc>
              <a:spcBef>
                <a:spcPct val="0"/>
              </a:spcBef>
            </a:pPr>
          </a:p>
          <a:p>
            <a:pPr algn="l">
              <a:lnSpc>
                <a:spcPts val="1920"/>
              </a:lnSpc>
              <a:spcBef>
                <a:spcPct val="0"/>
              </a:spcBef>
            </a:pPr>
            <a:r>
              <a:rPr lang="en-US" sz="1600">
                <a:solidFill>
                  <a:srgbClr val="000000"/>
                </a:solidFill>
                <a:latin typeface="Arial"/>
                <a:ea typeface="Arial"/>
                <a:cs typeface="Arial"/>
                <a:sym typeface="Arial"/>
              </a:rPr>
              <a:t>Garratt, K. (2024) Mental Health Policy and Services in England. House of Commons Library Research Briefing CBP-7547. London House of Commons Library.</a:t>
            </a:r>
          </a:p>
          <a:p>
            <a:pPr algn="l">
              <a:lnSpc>
                <a:spcPts val="1920"/>
              </a:lnSpc>
              <a:spcBef>
                <a:spcPct val="0"/>
              </a:spcBef>
            </a:pPr>
          </a:p>
          <a:p>
            <a:pPr algn="l">
              <a:lnSpc>
                <a:spcPts val="1920"/>
              </a:lnSpc>
              <a:spcBef>
                <a:spcPct val="0"/>
              </a:spcBef>
            </a:pPr>
            <a:r>
              <a:rPr lang="en-US" sz="1600">
                <a:solidFill>
                  <a:srgbClr val="000000"/>
                </a:solidFill>
                <a:latin typeface="Arial"/>
                <a:ea typeface="Arial"/>
                <a:cs typeface="Arial"/>
                <a:sym typeface="Arial"/>
              </a:rPr>
              <a:t>Gronholm, P.C Henderson, C. Deb T. and Thornicroft, G. (2017) Interventions to reduce discrimination and stigma the state of the art Social Psychiatry and Psychiatric Epidemiology 52(3) pp. 249-258.</a:t>
            </a:r>
          </a:p>
          <a:p>
            <a:pPr algn="l">
              <a:lnSpc>
                <a:spcPts val="1920"/>
              </a:lnSpc>
              <a:spcBef>
                <a:spcPct val="0"/>
              </a:spcBef>
            </a:pPr>
          </a:p>
          <a:p>
            <a:pPr algn="l">
              <a:lnSpc>
                <a:spcPts val="1920"/>
              </a:lnSpc>
              <a:spcBef>
                <a:spcPct val="0"/>
              </a:spcBef>
            </a:pPr>
            <a:r>
              <a:rPr lang="en-US" sz="1600">
                <a:solidFill>
                  <a:srgbClr val="000000"/>
                </a:solidFill>
                <a:latin typeface="Arial"/>
                <a:ea typeface="Arial"/>
                <a:cs typeface="Arial"/>
                <a:sym typeface="Arial"/>
              </a:rPr>
              <a:t>National Institute for Health and Care Excellence (NICE) (2022) Depression in Adults Treatment and Management (NG222). London NICE.</a:t>
            </a:r>
          </a:p>
          <a:p>
            <a:pPr algn="l">
              <a:lnSpc>
                <a:spcPts val="1920"/>
              </a:lnSpc>
              <a:spcBef>
                <a:spcPct val="0"/>
              </a:spcBef>
            </a:pPr>
          </a:p>
          <a:p>
            <a:pPr algn="l">
              <a:lnSpc>
                <a:spcPts val="1920"/>
              </a:lnSpc>
              <a:spcBef>
                <a:spcPct val="0"/>
              </a:spcBef>
            </a:pPr>
            <a:r>
              <a:rPr lang="en-US" sz="1600">
                <a:solidFill>
                  <a:srgbClr val="000000"/>
                </a:solidFill>
                <a:latin typeface="Arial"/>
                <a:ea typeface="Arial"/>
                <a:cs typeface="Arial"/>
                <a:sym typeface="Arial"/>
              </a:rPr>
              <a:t>NHS England (2019) The NHS Long Term Plan. London: NHS England.</a:t>
            </a:r>
          </a:p>
          <a:p>
            <a:pPr algn="l">
              <a:lnSpc>
                <a:spcPts val="1920"/>
              </a:lnSpc>
              <a:spcBef>
                <a:spcPct val="0"/>
              </a:spcBef>
            </a:pPr>
            <a:r>
              <a:rPr lang="en-US" sz="1600">
                <a:solidFill>
                  <a:srgbClr val="000000"/>
                </a:solidFill>
                <a:latin typeface="Arial"/>
                <a:ea typeface="Arial"/>
                <a:cs typeface="Arial"/>
                <a:sym typeface="Arial"/>
              </a:rPr>
              <a:t>World Health Organization (2023) International Classification of Diseases 11th Revision (ICD-11 Depressive Disorders. Geneva: WHO.</a:t>
            </a:r>
          </a:p>
        </p:txBody>
      </p:sp>
      <p:sp>
        <p:nvSpPr>
          <p:cNvPr name="TextBox 4" id="4"/>
          <p:cNvSpPr txBox="true"/>
          <p:nvPr/>
        </p:nvSpPr>
        <p:spPr>
          <a:xfrm rot="0">
            <a:off x="1028700" y="6638800"/>
            <a:ext cx="4966643" cy="1685925"/>
          </a:xfrm>
          <a:prstGeom prst="rect">
            <a:avLst/>
          </a:prstGeom>
        </p:spPr>
        <p:txBody>
          <a:bodyPr anchor="t" rtlCol="false" tIns="0" lIns="0" bIns="0" rIns="0">
            <a:spAutoFit/>
          </a:bodyPr>
          <a:lstStyle/>
          <a:p>
            <a:pPr algn="l">
              <a:lnSpc>
                <a:spcPts val="1919"/>
              </a:lnSpc>
              <a:spcBef>
                <a:spcPct val="0"/>
              </a:spcBef>
            </a:pPr>
            <a:r>
              <a:rPr lang="en-US" b="true" sz="1599" i="true">
                <a:solidFill>
                  <a:srgbClr val="000000"/>
                </a:solidFill>
                <a:latin typeface="Arial Bold Italics"/>
                <a:ea typeface="Arial Bold Italics"/>
                <a:cs typeface="Arial Bold Italics"/>
                <a:sym typeface="Arial Bold Italics"/>
              </a:rPr>
              <a:t>Legislation and Policy</a:t>
            </a:r>
          </a:p>
          <a:p>
            <a:pPr algn="l">
              <a:lnSpc>
                <a:spcPts val="1919"/>
              </a:lnSpc>
              <a:spcBef>
                <a:spcPct val="0"/>
              </a:spcBef>
            </a:pPr>
          </a:p>
          <a:p>
            <a:pPr algn="l">
              <a:lnSpc>
                <a:spcPts val="1919"/>
              </a:lnSpc>
              <a:spcBef>
                <a:spcPct val="0"/>
              </a:spcBef>
            </a:pPr>
            <a:r>
              <a:rPr lang="en-US" sz="1599">
                <a:solidFill>
                  <a:srgbClr val="000000"/>
                </a:solidFill>
                <a:latin typeface="Arial"/>
                <a:ea typeface="Arial"/>
                <a:cs typeface="Arial"/>
                <a:sym typeface="Arial"/>
              </a:rPr>
              <a:t>Mental Health Act 1983. (1983) </a:t>
            </a:r>
          </a:p>
          <a:p>
            <a:pPr algn="l">
              <a:lnSpc>
                <a:spcPts val="1919"/>
              </a:lnSpc>
              <a:spcBef>
                <a:spcPct val="0"/>
              </a:spcBef>
            </a:pPr>
          </a:p>
          <a:p>
            <a:pPr algn="l">
              <a:lnSpc>
                <a:spcPts val="1919"/>
              </a:lnSpc>
              <a:spcBef>
                <a:spcPct val="0"/>
              </a:spcBef>
            </a:pPr>
            <a:r>
              <a:rPr lang="en-US" sz="1599">
                <a:solidFill>
                  <a:srgbClr val="000000"/>
                </a:solidFill>
                <a:latin typeface="Arial"/>
                <a:ea typeface="Arial"/>
                <a:cs typeface="Arial"/>
                <a:sym typeface="Arial"/>
              </a:rPr>
              <a:t>Health and Social Care Act 2012. </a:t>
            </a:r>
          </a:p>
          <a:p>
            <a:pPr algn="l">
              <a:lnSpc>
                <a:spcPts val="1919"/>
              </a:lnSpc>
              <a:spcBef>
                <a:spcPct val="0"/>
              </a:spcBef>
            </a:pPr>
          </a:p>
          <a:p>
            <a:pPr algn="l">
              <a:lnSpc>
                <a:spcPts val="1919"/>
              </a:lnSpc>
              <a:spcBef>
                <a:spcPct val="0"/>
              </a:spcBef>
            </a:pPr>
            <a:r>
              <a:rPr lang="en-US" sz="1599">
                <a:solidFill>
                  <a:srgbClr val="000000"/>
                </a:solidFill>
                <a:latin typeface="Arial"/>
                <a:ea typeface="Arial"/>
                <a:cs typeface="Arial"/>
                <a:sym typeface="Arial"/>
              </a:rPr>
              <a:t>Department of Health and Social Care (2024) </a:t>
            </a:r>
          </a:p>
        </p:txBody>
      </p:sp>
    </p:spTree>
  </p:cSld>
  <p:clrMapOvr>
    <a:masterClrMapping/>
  </p:clrMapOvr>
  <p:transition spd="fast">
    <p:push dir="l"/>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DAHM9uXxrEI</dc:identifier>
  <dcterms:modified xsi:type="dcterms:W3CDTF">2011-08-01T06:04:30Z</dcterms:modified>
  <cp:revision>1</cp:revision>
  <dc:title>depression historical and contemporary treatment and provisional of care in the Uk</dc:title>
</cp:coreProperties>
</file>