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sldIdLst>
    <p:sldId id="256" r:id="rId2"/>
    <p:sldId id="263" r:id="rId3"/>
    <p:sldId id="265" r:id="rId4"/>
    <p:sldId id="257" r:id="rId5"/>
    <p:sldId id="266" r:id="rId6"/>
    <p:sldId id="262" r:id="rId7"/>
    <p:sldId id="268" r:id="rId8"/>
    <p:sldId id="259" r:id="rId9"/>
    <p:sldId id="269" r:id="rId10"/>
    <p:sldId id="260" r:id="rId11"/>
    <p:sldId id="270" r:id="rId12"/>
    <p:sldId id="261" r:id="rId13"/>
    <p:sldId id="271" r:id="rId14"/>
    <p:sldId id="273" r:id="rId15"/>
    <p:sldId id="274" r:id="rId16"/>
    <p:sldId id="264" r:id="rId17"/>
    <p:sldId id="272"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61" d="100"/>
          <a:sy n="161" d="100"/>
        </p:scale>
        <p:origin x="232" y="1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59833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108C9A5-03B5-48F3-AFDD-6396C3493807}"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9F8F33-1C86-4880-9E3A-59995638D4C5}" type="slidenum">
              <a:rPr lang="en-GB" smtClean="0"/>
              <a:t>‹#›</a:t>
            </a:fld>
            <a:endParaRPr lang="en-GB"/>
          </a:p>
        </p:txBody>
      </p:sp>
    </p:spTree>
    <p:extLst>
      <p:ext uri="{BB962C8B-B14F-4D97-AF65-F5344CB8AC3E}">
        <p14:creationId xmlns:p14="http://schemas.microsoft.com/office/powerpoint/2010/main" val="41355727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08C9A5-03B5-48F3-AFDD-6396C3493807}"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9F8F33-1C86-4880-9E3A-59995638D4C5}" type="slidenum">
              <a:rPr lang="en-GB" smtClean="0"/>
              <a:t>‹#›</a:t>
            </a:fld>
            <a:endParaRPr lang="en-GB"/>
          </a:p>
        </p:txBody>
      </p:sp>
    </p:spTree>
    <p:extLst>
      <p:ext uri="{BB962C8B-B14F-4D97-AF65-F5344CB8AC3E}">
        <p14:creationId xmlns:p14="http://schemas.microsoft.com/office/powerpoint/2010/main" val="20581777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589879"/>
            <a:ext cx="9590550" cy="150705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08C9A5-03B5-48F3-AFDD-6396C3493807}"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9F8F33-1C86-4880-9E3A-59995638D4C5}" type="slidenum">
              <a:rPr lang="en-GB" smtClean="0"/>
              <a:t>‹#›</a:t>
            </a:fld>
            <a:endParaRPr lang="en-GB"/>
          </a:p>
        </p:txBody>
      </p:sp>
    </p:spTree>
    <p:extLst>
      <p:ext uri="{BB962C8B-B14F-4D97-AF65-F5344CB8AC3E}">
        <p14:creationId xmlns:p14="http://schemas.microsoft.com/office/powerpoint/2010/main" val="42594431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1732449"/>
            <a:ext cx="5060497" cy="4058750"/>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2892" y="1732449"/>
            <a:ext cx="5064665" cy="405875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108C9A5-03B5-48F3-AFDD-6396C3493807}"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9F8F33-1C86-4880-9E3A-59995638D4C5}" type="slidenum">
              <a:rPr lang="en-GB" smtClean="0"/>
              <a:t>‹#›</a:t>
            </a:fld>
            <a:endParaRPr lang="en-GB"/>
          </a:p>
        </p:txBody>
      </p:sp>
    </p:spTree>
    <p:extLst>
      <p:ext uri="{BB962C8B-B14F-4D97-AF65-F5344CB8AC3E}">
        <p14:creationId xmlns:p14="http://schemas.microsoft.com/office/powerpoint/2010/main" val="42751436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89072" cy="4148769"/>
          </a:xfrm>
          <a:prstGeom prst="rect">
            <a:avLst/>
          </a:prstGeom>
        </p:spPr>
      </p:pic>
      <p:pic>
        <p:nvPicPr>
          <p:cNvPr id="21" name="Picture 20"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8485" y="1734506"/>
            <a:ext cx="5089072" cy="4148769"/>
          </a:xfrm>
          <a:prstGeom prst="rect">
            <a:avLst/>
          </a:prstGeom>
        </p:spPr>
      </p:pic>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05872" y="1835254"/>
            <a:ext cx="4876344" cy="54488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05872" y="2380137"/>
            <a:ext cx="4876344"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94967" y="1835254"/>
            <a:ext cx="4895330" cy="544883"/>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94967" y="2380137"/>
            <a:ext cx="4895330"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108C9A5-03B5-48F3-AFDD-6396C3493807}" type="datetimeFigureOut">
              <a:rPr lang="en-GB" smtClean="0"/>
              <a:t>09/11/2025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09F8F33-1C86-4880-9E3A-59995638D4C5}" type="slidenum">
              <a:rPr lang="en-GB" smtClean="0"/>
              <a:t>‹#›</a:t>
            </a:fld>
            <a:endParaRPr lang="en-GB"/>
          </a:p>
        </p:txBody>
      </p:sp>
    </p:spTree>
    <p:extLst>
      <p:ext uri="{BB962C8B-B14F-4D97-AF65-F5344CB8AC3E}">
        <p14:creationId xmlns:p14="http://schemas.microsoft.com/office/powerpoint/2010/main" val="17864677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108C9A5-03B5-48F3-AFDD-6396C3493807}" type="datetimeFigureOut">
              <a:rPr lang="en-GB" smtClean="0"/>
              <a:t>09/11/2025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09F8F33-1C86-4880-9E3A-59995638D4C5}" type="slidenum">
              <a:rPr lang="en-GB" smtClean="0"/>
              <a:t>‹#›</a:t>
            </a:fld>
            <a:endParaRPr lang="en-GB"/>
          </a:p>
        </p:txBody>
      </p:sp>
    </p:spTree>
    <p:extLst>
      <p:ext uri="{BB962C8B-B14F-4D97-AF65-F5344CB8AC3E}">
        <p14:creationId xmlns:p14="http://schemas.microsoft.com/office/powerpoint/2010/main" val="4248553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108C9A5-03B5-48F3-AFDD-6396C3493807}" type="datetimeFigureOut">
              <a:rPr lang="en-GB" smtClean="0"/>
              <a:t>09/11/2025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09F8F33-1C86-4880-9E3A-59995638D4C5}" type="slidenum">
              <a:rPr lang="en-GB" smtClean="0"/>
              <a:t>‹#›</a:t>
            </a:fld>
            <a:endParaRPr lang="en-GB"/>
          </a:p>
        </p:txBody>
      </p:sp>
    </p:spTree>
    <p:extLst>
      <p:ext uri="{BB962C8B-B14F-4D97-AF65-F5344CB8AC3E}">
        <p14:creationId xmlns:p14="http://schemas.microsoft.com/office/powerpoint/2010/main" val="15280030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1816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431518"/>
            <a:ext cx="3706889" cy="3359681"/>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108C9A5-03B5-48F3-AFDD-6396C3493807}"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9F8F33-1C86-4880-9E3A-59995638D4C5}" type="slidenum">
              <a:rPr lang="en-GB" smtClean="0"/>
              <a:t>‹#›</a:t>
            </a:fld>
            <a:endParaRPr lang="en-GB"/>
          </a:p>
        </p:txBody>
      </p:sp>
    </p:spTree>
    <p:extLst>
      <p:ext uri="{BB962C8B-B14F-4D97-AF65-F5344CB8AC3E}">
        <p14:creationId xmlns:p14="http://schemas.microsoft.com/office/powerpoint/2010/main" val="5265453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609923"/>
            <a:ext cx="5934949" cy="1829338"/>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913795" y="2439261"/>
            <a:ext cx="5934949" cy="337613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108C9A5-03B5-48F3-AFDD-6396C3493807}"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9F8F33-1C86-4880-9E3A-59995638D4C5}" type="slidenum">
              <a:rPr lang="en-GB" smtClean="0"/>
              <a:t>‹#›</a:t>
            </a:fld>
            <a:endParaRPr lang="en-GB"/>
          </a:p>
        </p:txBody>
      </p:sp>
    </p:spTree>
    <p:extLst>
      <p:ext uri="{BB962C8B-B14F-4D97-AF65-F5344CB8AC3E}">
        <p14:creationId xmlns:p14="http://schemas.microsoft.com/office/powerpoint/2010/main" val="5523264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53762" cy="682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108C9A5-03B5-48F3-AFDD-6396C3493807}"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9F8F33-1C86-4880-9E3A-59995638D4C5}" type="slidenum">
              <a:rPr lang="en-GB" smtClean="0"/>
              <a:t>‹#›</a:t>
            </a:fld>
            <a:endParaRPr lang="en-GB"/>
          </a:p>
        </p:txBody>
      </p:sp>
    </p:spTree>
    <p:extLst>
      <p:ext uri="{BB962C8B-B14F-4D97-AF65-F5344CB8AC3E}">
        <p14:creationId xmlns:p14="http://schemas.microsoft.com/office/powerpoint/2010/main" val="18272947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108C9A5-03B5-48F3-AFDD-6396C3493807}"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9F8F33-1C86-4880-9E3A-59995638D4C5}" type="slidenum">
              <a:rPr lang="en-GB" smtClean="0"/>
              <a:t>‹#›</a:t>
            </a:fld>
            <a:endParaRPr lang="en-GB"/>
          </a:p>
        </p:txBody>
      </p:sp>
    </p:spTree>
    <p:extLst>
      <p:ext uri="{BB962C8B-B14F-4D97-AF65-F5344CB8AC3E}">
        <p14:creationId xmlns:p14="http://schemas.microsoft.com/office/powerpoint/2010/main" val="15668349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108C9A5-03B5-48F3-AFDD-6396C3493807}"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9F8F33-1C86-4880-9E3A-59995638D4C5}" type="slidenum">
              <a:rPr lang="en-GB" smtClean="0"/>
              <a:t>‹#›</a:t>
            </a:fld>
            <a:endParaRPr lang="en-GB"/>
          </a:p>
        </p:txBody>
      </p:sp>
      <p:sp>
        <p:nvSpPr>
          <p:cNvPr id="11" name="TextBox 10"/>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0770336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108C9A5-03B5-48F3-AFDD-6396C3493807}"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9F8F33-1C86-4880-9E3A-59995638D4C5}" type="slidenum">
              <a:rPr lang="en-GB" smtClean="0"/>
              <a:t>‹#›</a:t>
            </a:fld>
            <a:endParaRPr lang="en-GB"/>
          </a:p>
        </p:txBody>
      </p:sp>
    </p:spTree>
    <p:extLst>
      <p:ext uri="{BB962C8B-B14F-4D97-AF65-F5344CB8AC3E}">
        <p14:creationId xmlns:p14="http://schemas.microsoft.com/office/powerpoint/2010/main" val="322435874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43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66572"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66572"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B108C9A5-03B5-48F3-AFDD-6396C3493807}" type="datetimeFigureOut">
              <a:rPr lang="en-GB" smtClean="0"/>
              <a:t>09/11/2025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09F8F33-1C86-4880-9E3A-59995638D4C5}" type="slidenum">
              <a:rPr lang="en-GB" smtClean="0"/>
              <a:t>‹#›</a:t>
            </a:fld>
            <a:endParaRPr lang="en-GB"/>
          </a:p>
        </p:txBody>
      </p:sp>
    </p:spTree>
    <p:extLst>
      <p:ext uri="{BB962C8B-B14F-4D97-AF65-F5344CB8AC3E}">
        <p14:creationId xmlns:p14="http://schemas.microsoft.com/office/powerpoint/2010/main" val="8439013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480368"/>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480367"/>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480365"/>
            <a:ext cx="3300984" cy="131083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B108C9A5-03B5-48F3-AFDD-6396C3493807}" type="datetimeFigureOut">
              <a:rPr lang="en-GB" smtClean="0"/>
              <a:t>09/11/2025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09F8F33-1C86-4880-9E3A-59995638D4C5}" type="slidenum">
              <a:rPr lang="en-GB" smtClean="0"/>
              <a:t>‹#›</a:t>
            </a:fld>
            <a:endParaRPr lang="en-GB"/>
          </a:p>
        </p:txBody>
      </p:sp>
    </p:spTree>
    <p:extLst>
      <p:ext uri="{BB962C8B-B14F-4D97-AF65-F5344CB8AC3E}">
        <p14:creationId xmlns:p14="http://schemas.microsoft.com/office/powerpoint/2010/main" val="33895289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08C9A5-03B5-48F3-AFDD-6396C3493807}"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9F8F33-1C86-4880-9E3A-59995638D4C5}" type="slidenum">
              <a:rPr lang="en-GB" smtClean="0"/>
              <a:t>‹#›</a:t>
            </a:fld>
            <a:endParaRPr lang="en-GB"/>
          </a:p>
        </p:txBody>
      </p:sp>
    </p:spTree>
    <p:extLst>
      <p:ext uri="{BB962C8B-B14F-4D97-AF65-F5344CB8AC3E}">
        <p14:creationId xmlns:p14="http://schemas.microsoft.com/office/powerpoint/2010/main" val="390058297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08C9A5-03B5-48F3-AFDD-6396C3493807}"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9F8F33-1C86-4880-9E3A-59995638D4C5}" type="slidenum">
              <a:rPr lang="en-GB" smtClean="0"/>
              <a:t>‹#›</a:t>
            </a:fld>
            <a:endParaRPr lang="en-GB"/>
          </a:p>
        </p:txBody>
      </p:sp>
    </p:spTree>
    <p:extLst>
      <p:ext uri="{BB962C8B-B14F-4D97-AF65-F5344CB8AC3E}">
        <p14:creationId xmlns:p14="http://schemas.microsoft.com/office/powerpoint/2010/main" val="8505920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1732449"/>
            <a:ext cx="10353762" cy="4058751"/>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B108C9A5-03B5-48F3-AFDD-6396C3493807}" type="datetimeFigureOut">
              <a:rPr lang="en-GB" smtClean="0"/>
              <a:t>09/11/2025</a:t>
            </a:fld>
            <a:endParaRPr lang="en-GB"/>
          </a:p>
        </p:txBody>
      </p:sp>
      <p:sp>
        <p:nvSpPr>
          <p:cNvPr id="5" name="Footer Placeholder 4"/>
          <p:cNvSpPr>
            <a:spLocks noGrp="1"/>
          </p:cNvSpPr>
          <p:nvPr>
            <p:ph type="ftr" sz="quarter" idx="3"/>
          </p:nvPr>
        </p:nvSpPr>
        <p:spPr>
          <a:xfrm>
            <a:off x="913795" y="5883275"/>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GB"/>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E09F8F33-1C86-4880-9E3A-59995638D4C5}" type="slidenum">
              <a:rPr lang="en-GB" smtClean="0"/>
              <a:t>‹#›</a:t>
            </a:fld>
            <a:endParaRPr lang="en-GB"/>
          </a:p>
        </p:txBody>
      </p:sp>
    </p:spTree>
    <p:extLst>
      <p:ext uri="{BB962C8B-B14F-4D97-AF65-F5344CB8AC3E}">
        <p14:creationId xmlns:p14="http://schemas.microsoft.com/office/powerpoint/2010/main" val="2626482513"/>
      </p:ext>
    </p:extLst>
  </p:cSld>
  <p:clrMap bg1="dk1" tx1="lt1" bg2="dk2" tx2="lt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p:txStyles>
    <p:title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hyperlink" Target="https://www.reddit.com/r/transformers/comments/qqjzfq/question_for_my_fellow_transformers_fans_which" TargetMode="External"/><Relationship Id="rId7" Type="http://schemas.openxmlformats.org/officeDocument/2006/relationships/hyperlink" Target="https://www.inverse.com/entertainment/transformers-the-movie-38-year-anniversary" TargetMode="External"/><Relationship Id="rId2" Type="http://schemas.openxmlformats.org/officeDocument/2006/relationships/hyperlink" Target="https://medium.com/humungus/how-transformers-the-movie-taught-me-about-the-inevitability-of-death-5b4c22e1421d" TargetMode="External"/><Relationship Id="rId1" Type="http://schemas.openxmlformats.org/officeDocument/2006/relationships/slideLayout" Target="../slideLayouts/slideLayout2.xml"/><Relationship Id="rId6" Type="http://schemas.openxmlformats.org/officeDocument/2006/relationships/hyperlink" Target="https://www.youtube.com/watch?v=CdTgrjDAFBQ" TargetMode="External"/><Relationship Id="rId5" Type="http://schemas.openxmlformats.org/officeDocument/2006/relationships/hyperlink" Target="https://screenrant.com/transformers-megatron-return-decepticon-war-comic" TargetMode="External"/><Relationship Id="rId4" Type="http://schemas.openxmlformats.org/officeDocument/2006/relationships/hyperlink" Target="https://x.com/HMBohemond/status/195244650421356985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FC186A-5A9F-4A9A-A72D-DFBBE99344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E8EE1E2B-262B-4EE5-9AB3-125FAB1A8A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ln w="15875" cap="sq" cmpd="sng">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532957-E0E8-4051-80AA-9CFD2876D73D}"/>
              </a:ext>
            </a:extLst>
          </p:cNvPr>
          <p:cNvSpPr>
            <a:spLocks noGrp="1"/>
          </p:cNvSpPr>
          <p:nvPr>
            <p:ph type="ctrTitle"/>
          </p:nvPr>
        </p:nvSpPr>
        <p:spPr>
          <a:xfrm>
            <a:off x="4377626" y="966851"/>
            <a:ext cx="6889930" cy="4626864"/>
          </a:xfrm>
          <a:effectLst/>
        </p:spPr>
        <p:txBody>
          <a:bodyPr anchor="ctr">
            <a:normAutofit/>
          </a:bodyPr>
          <a:lstStyle/>
          <a:p>
            <a:pPr algn="l"/>
            <a:r>
              <a:rPr lang="en-US" sz="5000" dirty="0"/>
              <a:t>Advanced Character Performance - Searching for the right way to </a:t>
            </a:r>
            <a:br>
              <a:rPr lang="en-US" sz="5000" dirty="0"/>
            </a:br>
            <a:r>
              <a:rPr lang="en-US" sz="5000" dirty="0"/>
              <a:t>draw – animate - evoke a </a:t>
            </a:r>
            <a:br>
              <a:rPr lang="en-US" sz="5000" dirty="0"/>
            </a:br>
            <a:r>
              <a:rPr lang="en-US" sz="5000" dirty="0"/>
              <a:t>performance</a:t>
            </a:r>
            <a:endParaRPr lang="en-GB" sz="5000" dirty="0"/>
          </a:p>
        </p:txBody>
      </p:sp>
      <p:sp>
        <p:nvSpPr>
          <p:cNvPr id="3" name="Subtitle 2">
            <a:extLst>
              <a:ext uri="{FF2B5EF4-FFF2-40B4-BE49-F238E27FC236}">
                <a16:creationId xmlns:a16="http://schemas.microsoft.com/office/drawing/2014/main" id="{57161D21-FA4A-40CB-AB33-3F21F9C98EC3}"/>
              </a:ext>
            </a:extLst>
          </p:cNvPr>
          <p:cNvSpPr>
            <a:spLocks noGrp="1"/>
          </p:cNvSpPr>
          <p:nvPr>
            <p:ph type="subTitle" idx="1"/>
          </p:nvPr>
        </p:nvSpPr>
        <p:spPr>
          <a:xfrm>
            <a:off x="913795" y="966851"/>
            <a:ext cx="2820362" cy="4626864"/>
          </a:xfrm>
          <a:effectLst/>
        </p:spPr>
        <p:txBody>
          <a:bodyPr anchor="ctr">
            <a:normAutofit/>
          </a:bodyPr>
          <a:lstStyle/>
          <a:p>
            <a:pPr algn="r"/>
            <a:r>
              <a:rPr lang="en-US" dirty="0"/>
              <a:t>James Doward</a:t>
            </a:r>
          </a:p>
          <a:p>
            <a:pPr algn="r"/>
            <a:r>
              <a:rPr lang="en-US" dirty="0"/>
              <a:t>(2307692)</a:t>
            </a:r>
            <a:endParaRPr lang="en-GB" dirty="0"/>
          </a:p>
        </p:txBody>
      </p:sp>
      <p:cxnSp>
        <p:nvCxnSpPr>
          <p:cNvPr id="12" name="Straight Connector 11">
            <a:extLst>
              <a:ext uri="{FF2B5EF4-FFF2-40B4-BE49-F238E27FC236}">
                <a16:creationId xmlns:a16="http://schemas.microsoft.com/office/drawing/2014/main" id="{862CADB7-E9BE-4376-8036-0D21CBDC96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55891" y="2057399"/>
            <a:ext cx="0" cy="27432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35472585"/>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BFC186A-5A9F-4A9A-A72D-DFBBE99344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useBgFill="1">
        <p:nvSpPr>
          <p:cNvPr id="9" name="Rectangle 8">
            <a:extLst>
              <a:ext uri="{FF2B5EF4-FFF2-40B4-BE49-F238E27FC236}">
                <a16:creationId xmlns:a16="http://schemas.microsoft.com/office/drawing/2014/main" id="{E8EE1E2B-262B-4EE5-9AB3-125FAB1A8A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ln w="15875" cap="sq" cmpd="sng">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0C631F-CC6B-4746-88AD-A7DAC1FAA7A9}"/>
              </a:ext>
            </a:extLst>
          </p:cNvPr>
          <p:cNvSpPr>
            <a:spLocks noGrp="1"/>
          </p:cNvSpPr>
          <p:nvPr>
            <p:ph type="title"/>
          </p:nvPr>
        </p:nvSpPr>
        <p:spPr>
          <a:xfrm>
            <a:off x="4377626" y="966851"/>
            <a:ext cx="6889930" cy="4626864"/>
          </a:xfrm>
          <a:effectLst/>
        </p:spPr>
        <p:txBody>
          <a:bodyPr vert="horz" lIns="91440" tIns="45720" rIns="91440" bIns="45720" rtlCol="0" anchor="ctr">
            <a:normAutofit/>
          </a:bodyPr>
          <a:lstStyle/>
          <a:p>
            <a:pPr algn="l"/>
            <a:r>
              <a:rPr lang="en-US" sz="5000"/>
              <a:t>Overview</a:t>
            </a:r>
          </a:p>
        </p:txBody>
      </p:sp>
      <p:cxnSp>
        <p:nvCxnSpPr>
          <p:cNvPr id="11" name="Straight Connector 10">
            <a:extLst>
              <a:ext uri="{FF2B5EF4-FFF2-40B4-BE49-F238E27FC236}">
                <a16:creationId xmlns:a16="http://schemas.microsoft.com/office/drawing/2014/main" id="{862CADB7-E9BE-4376-8036-0D21CBDC96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55891" y="2057399"/>
            <a:ext cx="0" cy="27432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66114874"/>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9FD24A-8B39-98E7-D08C-A32E8A868328}"/>
              </a:ext>
            </a:extLst>
          </p:cNvPr>
          <p:cNvSpPr>
            <a:spLocks noGrp="1"/>
          </p:cNvSpPr>
          <p:nvPr>
            <p:ph type="title"/>
          </p:nvPr>
        </p:nvSpPr>
        <p:spPr/>
        <p:txBody>
          <a:bodyPr/>
          <a:lstStyle/>
          <a:p>
            <a:r>
              <a:rPr lang="en-GB" dirty="0"/>
              <a:t>Overview</a:t>
            </a:r>
          </a:p>
        </p:txBody>
      </p:sp>
      <p:sp>
        <p:nvSpPr>
          <p:cNvPr id="3" name="Content Placeholder 2">
            <a:extLst>
              <a:ext uri="{FF2B5EF4-FFF2-40B4-BE49-F238E27FC236}">
                <a16:creationId xmlns:a16="http://schemas.microsoft.com/office/drawing/2014/main" id="{DC630F09-F738-CA69-D647-AECA57E513A2}"/>
              </a:ext>
            </a:extLst>
          </p:cNvPr>
          <p:cNvSpPr>
            <a:spLocks noGrp="1"/>
          </p:cNvSpPr>
          <p:nvPr>
            <p:ph idx="1"/>
          </p:nvPr>
        </p:nvSpPr>
        <p:spPr/>
        <p:txBody>
          <a:bodyPr/>
          <a:lstStyle/>
          <a:p>
            <a:r>
              <a:rPr lang="en-GB" dirty="0"/>
              <a:t>Select a scene </a:t>
            </a:r>
          </a:p>
          <a:p>
            <a:r>
              <a:rPr lang="en-GB" dirty="0"/>
              <a:t>Analyse it </a:t>
            </a:r>
          </a:p>
          <a:p>
            <a:r>
              <a:rPr lang="en-GB" dirty="0"/>
              <a:t>Create a visual portfolio </a:t>
            </a:r>
          </a:p>
          <a:p>
            <a:r>
              <a:rPr lang="en-GB" dirty="0"/>
              <a:t>Get references for context on my chosen design </a:t>
            </a:r>
          </a:p>
          <a:p>
            <a:r>
              <a:rPr lang="en-GB" dirty="0"/>
              <a:t>Summary of what I want to try in animated performance </a:t>
            </a:r>
          </a:p>
        </p:txBody>
      </p:sp>
    </p:spTree>
    <p:extLst>
      <p:ext uri="{BB962C8B-B14F-4D97-AF65-F5344CB8AC3E}">
        <p14:creationId xmlns:p14="http://schemas.microsoft.com/office/powerpoint/2010/main" val="26079582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BFC186A-5A9F-4A9A-A72D-DFBBE99344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useBgFill="1">
        <p:nvSpPr>
          <p:cNvPr id="9" name="Rectangle 8">
            <a:extLst>
              <a:ext uri="{FF2B5EF4-FFF2-40B4-BE49-F238E27FC236}">
                <a16:creationId xmlns:a16="http://schemas.microsoft.com/office/drawing/2014/main" id="{E8EE1E2B-262B-4EE5-9AB3-125FAB1A8A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ln w="15875" cap="sq" cmpd="sng">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2468EF-B4B1-41CA-8F9C-37DD453901F3}"/>
              </a:ext>
            </a:extLst>
          </p:cNvPr>
          <p:cNvSpPr>
            <a:spLocks noGrp="1"/>
          </p:cNvSpPr>
          <p:nvPr>
            <p:ph type="title"/>
          </p:nvPr>
        </p:nvSpPr>
        <p:spPr>
          <a:xfrm>
            <a:off x="4377626" y="966851"/>
            <a:ext cx="6889930" cy="4626864"/>
          </a:xfrm>
          <a:effectLst/>
        </p:spPr>
        <p:txBody>
          <a:bodyPr vert="horz" lIns="91440" tIns="45720" rIns="91440" bIns="45720" rtlCol="0" anchor="ctr">
            <a:normAutofit/>
          </a:bodyPr>
          <a:lstStyle/>
          <a:p>
            <a:pPr algn="l"/>
            <a:r>
              <a:rPr lang="en-US" sz="5000"/>
              <a:t>Scene</a:t>
            </a:r>
          </a:p>
        </p:txBody>
      </p:sp>
      <p:cxnSp>
        <p:nvCxnSpPr>
          <p:cNvPr id="11" name="Straight Connector 10">
            <a:extLst>
              <a:ext uri="{FF2B5EF4-FFF2-40B4-BE49-F238E27FC236}">
                <a16:creationId xmlns:a16="http://schemas.microsoft.com/office/drawing/2014/main" id="{862CADB7-E9BE-4376-8036-0D21CBDC96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55891" y="2057399"/>
            <a:ext cx="0" cy="27432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15640111"/>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D4349-0AEF-4F49-464C-E8EB6066F1B0}"/>
              </a:ext>
            </a:extLst>
          </p:cNvPr>
          <p:cNvSpPr>
            <a:spLocks noGrp="1"/>
          </p:cNvSpPr>
          <p:nvPr>
            <p:ph type="title"/>
          </p:nvPr>
        </p:nvSpPr>
        <p:spPr/>
        <p:txBody>
          <a:bodyPr/>
          <a:lstStyle/>
          <a:p>
            <a:r>
              <a:rPr lang="en-GB" dirty="0"/>
              <a:t>Scene</a:t>
            </a:r>
          </a:p>
        </p:txBody>
      </p:sp>
      <p:sp>
        <p:nvSpPr>
          <p:cNvPr id="3" name="Content Placeholder 2">
            <a:extLst>
              <a:ext uri="{FF2B5EF4-FFF2-40B4-BE49-F238E27FC236}">
                <a16:creationId xmlns:a16="http://schemas.microsoft.com/office/drawing/2014/main" id="{6756034F-A3D7-13BB-046D-BF3C563A36C2}"/>
              </a:ext>
            </a:extLst>
          </p:cNvPr>
          <p:cNvSpPr>
            <a:spLocks noGrp="1"/>
          </p:cNvSpPr>
          <p:nvPr>
            <p:ph idx="1"/>
          </p:nvPr>
        </p:nvSpPr>
        <p:spPr>
          <a:xfrm>
            <a:off x="913795" y="1732449"/>
            <a:ext cx="5182205" cy="4058751"/>
          </a:xfrm>
        </p:spPr>
        <p:txBody>
          <a:bodyPr/>
          <a:lstStyle/>
          <a:p>
            <a:r>
              <a:rPr lang="en-GB" dirty="0"/>
              <a:t>Scene starts by Optimus Prime driving through Decepticons</a:t>
            </a:r>
          </a:p>
          <a:p>
            <a:r>
              <a:rPr lang="en-GB" dirty="0"/>
              <a:t>Optimus Prime and Megatron start their final fight that ends with Optimus Prime coming out on top </a:t>
            </a:r>
          </a:p>
          <a:p>
            <a:r>
              <a:rPr lang="en-GB" dirty="0"/>
              <a:t>Then Hot Rod jumps into the battle which results in Optimus Prime getting shot by Megatron </a:t>
            </a:r>
          </a:p>
          <a:p>
            <a:r>
              <a:rPr lang="en-GB" dirty="0"/>
              <a:t>Optimus Prime then hits Megatron ending the fight and both side retreat </a:t>
            </a:r>
          </a:p>
        </p:txBody>
      </p:sp>
      <p:pic>
        <p:nvPicPr>
          <p:cNvPr id="1028" name="Picture 4" descr="Question for my fellow Transformers fans, which Optimus Prime vs Megatron  fight is your absolute favorite between TFP and the original 1986 animated  movie? : r/transformers">
            <a:extLst>
              <a:ext uri="{FF2B5EF4-FFF2-40B4-BE49-F238E27FC236}">
                <a16:creationId xmlns:a16="http://schemas.microsoft.com/office/drawing/2014/main" id="{A1D69C7D-1C61-96EB-A6B5-8FE36280B19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57161" y="1382529"/>
            <a:ext cx="4514850" cy="253365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Marshal Bohemond ⚔️⛨ on X: &quot;In the 1986 Transformers film, Optimus Prime  kills or severely maims multiple Decepticons on his way to Megatron. When  he gets there, he fights him hand to">
            <a:extLst>
              <a:ext uri="{FF2B5EF4-FFF2-40B4-BE49-F238E27FC236}">
                <a16:creationId xmlns:a16="http://schemas.microsoft.com/office/drawing/2014/main" id="{B1EF5F91-1E42-A5BD-04F0-8788E8CAFF4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57161" y="3957086"/>
            <a:ext cx="4514850" cy="257718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2D6385C-5E56-1841-5D5F-EC785E778672}"/>
              </a:ext>
            </a:extLst>
          </p:cNvPr>
          <p:cNvSpPr txBox="1"/>
          <p:nvPr/>
        </p:nvSpPr>
        <p:spPr>
          <a:xfrm>
            <a:off x="11435938" y="3659633"/>
            <a:ext cx="463138" cy="276999"/>
          </a:xfrm>
          <a:prstGeom prst="rect">
            <a:avLst/>
          </a:prstGeom>
          <a:noFill/>
        </p:spPr>
        <p:txBody>
          <a:bodyPr wrap="square" rtlCol="0">
            <a:spAutoFit/>
          </a:bodyPr>
          <a:lstStyle/>
          <a:p>
            <a:r>
              <a:rPr lang="en-GB" sz="1200" dirty="0"/>
              <a:t>(1)</a:t>
            </a:r>
          </a:p>
        </p:txBody>
      </p:sp>
      <p:sp>
        <p:nvSpPr>
          <p:cNvPr id="5" name="TextBox 4">
            <a:extLst>
              <a:ext uri="{FF2B5EF4-FFF2-40B4-BE49-F238E27FC236}">
                <a16:creationId xmlns:a16="http://schemas.microsoft.com/office/drawing/2014/main" id="{DE49408B-6D7D-7512-C50A-223967C8C5F8}"/>
              </a:ext>
            </a:extLst>
          </p:cNvPr>
          <p:cNvSpPr txBox="1"/>
          <p:nvPr/>
        </p:nvSpPr>
        <p:spPr>
          <a:xfrm>
            <a:off x="11416146" y="6298181"/>
            <a:ext cx="463138" cy="276999"/>
          </a:xfrm>
          <a:prstGeom prst="rect">
            <a:avLst/>
          </a:prstGeom>
          <a:noFill/>
        </p:spPr>
        <p:txBody>
          <a:bodyPr wrap="square" rtlCol="0">
            <a:spAutoFit/>
          </a:bodyPr>
          <a:lstStyle/>
          <a:p>
            <a:r>
              <a:rPr lang="en-GB" sz="1200" dirty="0"/>
              <a:t>(2)</a:t>
            </a:r>
          </a:p>
        </p:txBody>
      </p:sp>
    </p:spTree>
    <p:extLst>
      <p:ext uri="{BB962C8B-B14F-4D97-AF65-F5344CB8AC3E}">
        <p14:creationId xmlns:p14="http://schemas.microsoft.com/office/powerpoint/2010/main" val="21422670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BFC186A-5A9F-4A9A-A72D-DFBBE99344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useBgFill="1">
        <p:nvSpPr>
          <p:cNvPr id="9" name="Rectangle 8">
            <a:extLst>
              <a:ext uri="{FF2B5EF4-FFF2-40B4-BE49-F238E27FC236}">
                <a16:creationId xmlns:a16="http://schemas.microsoft.com/office/drawing/2014/main" id="{E8EE1E2B-262B-4EE5-9AB3-125FAB1A8A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ln w="15875" cap="sq" cmpd="sng">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D76DBF-C919-40D9-ADC3-8ECE54093D2F}"/>
              </a:ext>
            </a:extLst>
          </p:cNvPr>
          <p:cNvSpPr>
            <a:spLocks noGrp="1"/>
          </p:cNvSpPr>
          <p:nvPr>
            <p:ph type="title"/>
          </p:nvPr>
        </p:nvSpPr>
        <p:spPr>
          <a:xfrm>
            <a:off x="4377626" y="966851"/>
            <a:ext cx="6889930" cy="4626864"/>
          </a:xfrm>
          <a:effectLst/>
        </p:spPr>
        <p:txBody>
          <a:bodyPr vert="horz" lIns="91440" tIns="45720" rIns="91440" bIns="45720" rtlCol="0" anchor="ctr">
            <a:normAutofit/>
          </a:bodyPr>
          <a:lstStyle/>
          <a:p>
            <a:pPr algn="l"/>
            <a:r>
              <a:rPr lang="en-US" sz="5000"/>
              <a:t>Sounds</a:t>
            </a:r>
          </a:p>
        </p:txBody>
      </p:sp>
      <p:cxnSp>
        <p:nvCxnSpPr>
          <p:cNvPr id="11" name="Straight Connector 10">
            <a:extLst>
              <a:ext uri="{FF2B5EF4-FFF2-40B4-BE49-F238E27FC236}">
                <a16:creationId xmlns:a16="http://schemas.microsoft.com/office/drawing/2014/main" id="{862CADB7-E9BE-4376-8036-0D21CBDC96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55891" y="2057399"/>
            <a:ext cx="0" cy="27432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84444552"/>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B2D24-CA34-2090-CFFB-0674EDDCCC8F}"/>
              </a:ext>
            </a:extLst>
          </p:cNvPr>
          <p:cNvSpPr>
            <a:spLocks noGrp="1"/>
          </p:cNvSpPr>
          <p:nvPr>
            <p:ph type="title"/>
          </p:nvPr>
        </p:nvSpPr>
        <p:spPr/>
        <p:txBody>
          <a:bodyPr/>
          <a:lstStyle/>
          <a:p>
            <a:r>
              <a:rPr lang="en-GB" dirty="0"/>
              <a:t>Sounds</a:t>
            </a:r>
          </a:p>
        </p:txBody>
      </p:sp>
      <p:sp>
        <p:nvSpPr>
          <p:cNvPr id="3" name="Content Placeholder 2">
            <a:extLst>
              <a:ext uri="{FF2B5EF4-FFF2-40B4-BE49-F238E27FC236}">
                <a16:creationId xmlns:a16="http://schemas.microsoft.com/office/drawing/2014/main" id="{D93BE4AD-0C81-E379-EB7A-7AFF6F0D8E52}"/>
              </a:ext>
            </a:extLst>
          </p:cNvPr>
          <p:cNvSpPr>
            <a:spLocks noGrp="1"/>
          </p:cNvSpPr>
          <p:nvPr>
            <p:ph idx="1"/>
          </p:nvPr>
        </p:nvSpPr>
        <p:spPr>
          <a:xfrm>
            <a:off x="913795" y="1732449"/>
            <a:ext cx="5182205" cy="4058751"/>
          </a:xfrm>
        </p:spPr>
        <p:txBody>
          <a:bodyPr/>
          <a:lstStyle/>
          <a:p>
            <a:r>
              <a:rPr lang="en-GB" dirty="0"/>
              <a:t>There is a lot of classic sounds used like blaster and transformation sounds</a:t>
            </a:r>
          </a:p>
          <a:p>
            <a:r>
              <a:rPr lang="en-GB" dirty="0"/>
              <a:t>There are also many sounds to make you feel the weight and mass of these giant robots</a:t>
            </a:r>
          </a:p>
          <a:p>
            <a:r>
              <a:rPr lang="en-GB" dirty="0"/>
              <a:t>The music is also used well to drive the feeling of a epic final battle between to old foes </a:t>
            </a:r>
          </a:p>
        </p:txBody>
      </p:sp>
      <p:pic>
        <p:nvPicPr>
          <p:cNvPr id="2050" name="Picture 2" descr="Megatron is Finally Back, And Leading The Decepticons Into The Battle of  The Century">
            <a:extLst>
              <a:ext uri="{FF2B5EF4-FFF2-40B4-BE49-F238E27FC236}">
                <a16:creationId xmlns:a16="http://schemas.microsoft.com/office/drawing/2014/main" id="{17180B53-F410-128A-D84E-2BB72BA0792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88862" y="2326592"/>
            <a:ext cx="5484962" cy="287046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25B2D4E4-DA42-143D-B0D2-FC81024794A2}"/>
              </a:ext>
            </a:extLst>
          </p:cNvPr>
          <p:cNvSpPr txBox="1"/>
          <p:nvPr/>
        </p:nvSpPr>
        <p:spPr>
          <a:xfrm>
            <a:off x="11728862" y="4950085"/>
            <a:ext cx="463138" cy="276999"/>
          </a:xfrm>
          <a:prstGeom prst="rect">
            <a:avLst/>
          </a:prstGeom>
          <a:noFill/>
        </p:spPr>
        <p:txBody>
          <a:bodyPr wrap="square" rtlCol="0">
            <a:spAutoFit/>
          </a:bodyPr>
          <a:lstStyle/>
          <a:p>
            <a:r>
              <a:rPr lang="en-GB" sz="1200" dirty="0"/>
              <a:t>(3)</a:t>
            </a:r>
          </a:p>
        </p:txBody>
      </p:sp>
    </p:spTree>
    <p:extLst>
      <p:ext uri="{BB962C8B-B14F-4D97-AF65-F5344CB8AC3E}">
        <p14:creationId xmlns:p14="http://schemas.microsoft.com/office/powerpoint/2010/main" val="27184448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BFC186A-5A9F-4A9A-A72D-DFBBE99344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useBgFill="1">
        <p:nvSpPr>
          <p:cNvPr id="9" name="Rectangle 8">
            <a:extLst>
              <a:ext uri="{FF2B5EF4-FFF2-40B4-BE49-F238E27FC236}">
                <a16:creationId xmlns:a16="http://schemas.microsoft.com/office/drawing/2014/main" id="{E8EE1E2B-262B-4EE5-9AB3-125FAB1A8A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ln w="15875" cap="sq" cmpd="sng">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31B081-2967-4643-9D7C-B6609C0BB5D5}"/>
              </a:ext>
            </a:extLst>
          </p:cNvPr>
          <p:cNvSpPr>
            <a:spLocks noGrp="1"/>
          </p:cNvSpPr>
          <p:nvPr>
            <p:ph type="title"/>
          </p:nvPr>
        </p:nvSpPr>
        <p:spPr>
          <a:xfrm>
            <a:off x="4377626" y="966851"/>
            <a:ext cx="6889930" cy="4626864"/>
          </a:xfrm>
          <a:effectLst/>
        </p:spPr>
        <p:txBody>
          <a:bodyPr vert="horz" lIns="91440" tIns="45720" rIns="91440" bIns="45720" rtlCol="0" anchor="ctr">
            <a:normAutofit/>
          </a:bodyPr>
          <a:lstStyle/>
          <a:p>
            <a:pPr algn="l"/>
            <a:r>
              <a:rPr lang="en-US" sz="5000"/>
              <a:t>Camera Angels </a:t>
            </a:r>
          </a:p>
        </p:txBody>
      </p:sp>
      <p:cxnSp>
        <p:nvCxnSpPr>
          <p:cNvPr id="11" name="Straight Connector 10">
            <a:extLst>
              <a:ext uri="{FF2B5EF4-FFF2-40B4-BE49-F238E27FC236}">
                <a16:creationId xmlns:a16="http://schemas.microsoft.com/office/drawing/2014/main" id="{862CADB7-E9BE-4376-8036-0D21CBDC96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55891" y="2057399"/>
            <a:ext cx="0" cy="27432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50180666"/>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6172F5-29B0-5D66-F2AA-B7B46ED164A9}"/>
              </a:ext>
            </a:extLst>
          </p:cNvPr>
          <p:cNvSpPr>
            <a:spLocks noGrp="1"/>
          </p:cNvSpPr>
          <p:nvPr>
            <p:ph type="title"/>
          </p:nvPr>
        </p:nvSpPr>
        <p:spPr/>
        <p:txBody>
          <a:bodyPr/>
          <a:lstStyle/>
          <a:p>
            <a:r>
              <a:rPr lang="en-GB" dirty="0"/>
              <a:t>Camera Angels</a:t>
            </a:r>
          </a:p>
        </p:txBody>
      </p:sp>
      <p:sp>
        <p:nvSpPr>
          <p:cNvPr id="3" name="Content Placeholder 2">
            <a:extLst>
              <a:ext uri="{FF2B5EF4-FFF2-40B4-BE49-F238E27FC236}">
                <a16:creationId xmlns:a16="http://schemas.microsoft.com/office/drawing/2014/main" id="{DFADD272-4BD7-78AF-5A5B-0B27635E2833}"/>
              </a:ext>
            </a:extLst>
          </p:cNvPr>
          <p:cNvSpPr>
            <a:spLocks noGrp="1"/>
          </p:cNvSpPr>
          <p:nvPr>
            <p:ph idx="1"/>
          </p:nvPr>
        </p:nvSpPr>
        <p:spPr>
          <a:xfrm>
            <a:off x="6095999" y="1732449"/>
            <a:ext cx="5171557" cy="4058751"/>
          </a:xfrm>
        </p:spPr>
        <p:txBody>
          <a:bodyPr/>
          <a:lstStyle/>
          <a:p>
            <a:pPr marL="36900" indent="0">
              <a:buNone/>
            </a:pPr>
            <a:r>
              <a:rPr lang="en-GB" dirty="0"/>
              <a:t>The fight scene between Optimus Prime and Megatron</a:t>
            </a:r>
          </a:p>
          <a:p>
            <a:r>
              <a:rPr lang="en-GB" dirty="0"/>
              <a:t>Starts with medium shot </a:t>
            </a:r>
          </a:p>
          <a:p>
            <a:r>
              <a:rPr lang="en-GB" dirty="0"/>
              <a:t>Then they start to pan from medium shots to long shots</a:t>
            </a:r>
          </a:p>
          <a:p>
            <a:r>
              <a:rPr lang="en-GB" dirty="0"/>
              <a:t>Then we have some close-up shots that go to medium shots</a:t>
            </a:r>
          </a:p>
          <a:p>
            <a:r>
              <a:rPr lang="en-GB" dirty="0"/>
              <a:t>To end the scene we have a long shot over the shoulder of Optimus Prime</a:t>
            </a:r>
          </a:p>
          <a:p>
            <a:pPr marL="36900" indent="0">
              <a:buNone/>
            </a:pPr>
            <a:endParaRPr lang="en-GB" dirty="0"/>
          </a:p>
        </p:txBody>
      </p:sp>
      <p:pic>
        <p:nvPicPr>
          <p:cNvPr id="1026" name="Picture 2" descr="Optimus Prime vs Megatron Transformers ...">
            <a:extLst>
              <a:ext uri="{FF2B5EF4-FFF2-40B4-BE49-F238E27FC236}">
                <a16:creationId xmlns:a16="http://schemas.microsoft.com/office/drawing/2014/main" id="{DC2BE600-0091-3576-35CF-81A60916D08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5760" y="1835544"/>
            <a:ext cx="5281005" cy="395565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C98CA9F4-F371-D0DB-E526-B6C22B11D19C}"/>
              </a:ext>
            </a:extLst>
          </p:cNvPr>
          <p:cNvSpPr txBox="1"/>
          <p:nvPr/>
        </p:nvSpPr>
        <p:spPr>
          <a:xfrm>
            <a:off x="5627538" y="5551768"/>
            <a:ext cx="463138" cy="276999"/>
          </a:xfrm>
          <a:prstGeom prst="rect">
            <a:avLst/>
          </a:prstGeom>
          <a:noFill/>
        </p:spPr>
        <p:txBody>
          <a:bodyPr wrap="square" rtlCol="0">
            <a:spAutoFit/>
          </a:bodyPr>
          <a:lstStyle/>
          <a:p>
            <a:r>
              <a:rPr lang="en-GB" sz="1200" dirty="0"/>
              <a:t>(4)</a:t>
            </a:r>
          </a:p>
        </p:txBody>
      </p:sp>
    </p:spTree>
    <p:extLst>
      <p:ext uri="{BB962C8B-B14F-4D97-AF65-F5344CB8AC3E}">
        <p14:creationId xmlns:p14="http://schemas.microsoft.com/office/powerpoint/2010/main" val="29428873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BFC186A-5A9F-4A9A-A72D-DFBBE99344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useBgFill="1">
        <p:nvSpPr>
          <p:cNvPr id="9" name="Rectangle 8">
            <a:extLst>
              <a:ext uri="{FF2B5EF4-FFF2-40B4-BE49-F238E27FC236}">
                <a16:creationId xmlns:a16="http://schemas.microsoft.com/office/drawing/2014/main" id="{E8EE1E2B-262B-4EE5-9AB3-125FAB1A8A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ln w="15875" cap="sq" cmpd="sng">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DB6807-6AA0-471E-8526-8A6FD53563CA}"/>
              </a:ext>
            </a:extLst>
          </p:cNvPr>
          <p:cNvSpPr>
            <a:spLocks noGrp="1"/>
          </p:cNvSpPr>
          <p:nvPr>
            <p:ph type="title"/>
          </p:nvPr>
        </p:nvSpPr>
        <p:spPr>
          <a:xfrm>
            <a:off x="4377626" y="966851"/>
            <a:ext cx="6889930" cy="4626864"/>
          </a:xfrm>
          <a:effectLst/>
        </p:spPr>
        <p:txBody>
          <a:bodyPr vert="horz" lIns="91440" tIns="45720" rIns="91440" bIns="45720" rtlCol="0" anchor="ctr">
            <a:normAutofit/>
          </a:bodyPr>
          <a:lstStyle/>
          <a:p>
            <a:pPr algn="l"/>
            <a:r>
              <a:rPr lang="en-US" sz="5000" dirty="0"/>
              <a:t>How it Feels</a:t>
            </a:r>
          </a:p>
        </p:txBody>
      </p:sp>
      <p:cxnSp>
        <p:nvCxnSpPr>
          <p:cNvPr id="11" name="Straight Connector 10">
            <a:extLst>
              <a:ext uri="{FF2B5EF4-FFF2-40B4-BE49-F238E27FC236}">
                <a16:creationId xmlns:a16="http://schemas.microsoft.com/office/drawing/2014/main" id="{862CADB7-E9BE-4376-8036-0D21CBDC96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55891" y="2057399"/>
            <a:ext cx="0" cy="27432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00096777"/>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D14D2C-93DC-D7E7-5685-C316DD91984A}"/>
              </a:ext>
            </a:extLst>
          </p:cNvPr>
          <p:cNvSpPr>
            <a:spLocks noGrp="1"/>
          </p:cNvSpPr>
          <p:nvPr>
            <p:ph type="title"/>
          </p:nvPr>
        </p:nvSpPr>
        <p:spPr/>
        <p:txBody>
          <a:bodyPr/>
          <a:lstStyle/>
          <a:p>
            <a:r>
              <a:rPr lang="en-GB" dirty="0"/>
              <a:t>How it Feels</a:t>
            </a:r>
          </a:p>
        </p:txBody>
      </p:sp>
      <p:sp>
        <p:nvSpPr>
          <p:cNvPr id="3" name="Content Placeholder 2">
            <a:extLst>
              <a:ext uri="{FF2B5EF4-FFF2-40B4-BE49-F238E27FC236}">
                <a16:creationId xmlns:a16="http://schemas.microsoft.com/office/drawing/2014/main" id="{ECD9AD7C-38E7-0C78-9041-41FC95835082}"/>
              </a:ext>
            </a:extLst>
          </p:cNvPr>
          <p:cNvSpPr>
            <a:spLocks noGrp="1"/>
          </p:cNvSpPr>
          <p:nvPr>
            <p:ph idx="1"/>
          </p:nvPr>
        </p:nvSpPr>
        <p:spPr>
          <a:xfrm>
            <a:off x="913795" y="1732449"/>
            <a:ext cx="5182205" cy="4058751"/>
          </a:xfrm>
        </p:spPr>
        <p:txBody>
          <a:bodyPr/>
          <a:lstStyle/>
          <a:p>
            <a:r>
              <a:rPr lang="en-GB" dirty="0"/>
              <a:t>There are moments that make you feel happy</a:t>
            </a:r>
          </a:p>
          <a:p>
            <a:r>
              <a:rPr lang="en-GB" dirty="0"/>
              <a:t>There are moments that make you feel sad</a:t>
            </a:r>
          </a:p>
          <a:p>
            <a:r>
              <a:rPr lang="en-GB" dirty="0"/>
              <a:t>There are moments that gets your blood pumping</a:t>
            </a:r>
          </a:p>
          <a:p>
            <a:r>
              <a:rPr lang="en-GB" dirty="0"/>
              <a:t>Overall, the scene sets out to do everything it wants </a:t>
            </a:r>
          </a:p>
        </p:txBody>
      </p:sp>
      <p:pic>
        <p:nvPicPr>
          <p:cNvPr id="3076" name="Picture 4" descr="Why Megatron vs Optimus Prime Was the Realest Fight of Our Childhoods -  Black Nerd Problems">
            <a:extLst>
              <a:ext uri="{FF2B5EF4-FFF2-40B4-BE49-F238E27FC236}">
                <a16:creationId xmlns:a16="http://schemas.microsoft.com/office/drawing/2014/main" id="{2D846FF7-F707-7241-EC02-B27A83B3A6E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95006" y="2180000"/>
            <a:ext cx="5634199" cy="316364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8CC7D55-6554-6BED-7EDE-B617593A8A5A}"/>
              </a:ext>
            </a:extLst>
          </p:cNvPr>
          <p:cNvSpPr txBox="1"/>
          <p:nvPr/>
        </p:nvSpPr>
        <p:spPr>
          <a:xfrm>
            <a:off x="11792197" y="5066648"/>
            <a:ext cx="463138" cy="276999"/>
          </a:xfrm>
          <a:prstGeom prst="rect">
            <a:avLst/>
          </a:prstGeom>
          <a:noFill/>
        </p:spPr>
        <p:txBody>
          <a:bodyPr wrap="square" rtlCol="0">
            <a:spAutoFit/>
          </a:bodyPr>
          <a:lstStyle/>
          <a:p>
            <a:r>
              <a:rPr lang="en-GB" sz="1200" dirty="0"/>
              <a:t>(5)</a:t>
            </a:r>
          </a:p>
        </p:txBody>
      </p:sp>
    </p:spTree>
    <p:extLst>
      <p:ext uri="{BB962C8B-B14F-4D97-AF65-F5344CB8AC3E}">
        <p14:creationId xmlns:p14="http://schemas.microsoft.com/office/powerpoint/2010/main" val="33528603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BFC186A-5A9F-4A9A-A72D-DFBBE99344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useBgFill="1">
        <p:nvSpPr>
          <p:cNvPr id="9" name="Rectangle 8">
            <a:extLst>
              <a:ext uri="{FF2B5EF4-FFF2-40B4-BE49-F238E27FC236}">
                <a16:creationId xmlns:a16="http://schemas.microsoft.com/office/drawing/2014/main" id="{E8EE1E2B-262B-4EE5-9AB3-125FAB1A8A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ln w="15875" cap="sq" cmpd="sng">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5D6630-CC7C-4762-85AC-2D518488588C}"/>
              </a:ext>
            </a:extLst>
          </p:cNvPr>
          <p:cNvSpPr>
            <a:spLocks noGrp="1"/>
          </p:cNvSpPr>
          <p:nvPr>
            <p:ph type="title"/>
          </p:nvPr>
        </p:nvSpPr>
        <p:spPr>
          <a:xfrm>
            <a:off x="4377626" y="966851"/>
            <a:ext cx="6889930" cy="4626864"/>
          </a:xfrm>
          <a:effectLst/>
        </p:spPr>
        <p:txBody>
          <a:bodyPr vert="horz" lIns="91440" tIns="45720" rIns="91440" bIns="45720" rtlCol="0" anchor="ctr">
            <a:normAutofit/>
          </a:bodyPr>
          <a:lstStyle/>
          <a:p>
            <a:pPr algn="l"/>
            <a:r>
              <a:rPr lang="en-US" sz="5000"/>
              <a:t>Golden Pose</a:t>
            </a:r>
          </a:p>
        </p:txBody>
      </p:sp>
      <p:cxnSp>
        <p:nvCxnSpPr>
          <p:cNvPr id="11" name="Straight Connector 10">
            <a:extLst>
              <a:ext uri="{FF2B5EF4-FFF2-40B4-BE49-F238E27FC236}">
                <a16:creationId xmlns:a16="http://schemas.microsoft.com/office/drawing/2014/main" id="{862CADB7-E9BE-4376-8036-0D21CBDC96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55891" y="2057399"/>
            <a:ext cx="0" cy="27432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1948502"/>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63DF0C-E4D0-BD52-5746-74077B2F4D75}"/>
              </a:ext>
            </a:extLst>
          </p:cNvPr>
          <p:cNvSpPr>
            <a:spLocks noGrp="1"/>
          </p:cNvSpPr>
          <p:nvPr>
            <p:ph type="title"/>
          </p:nvPr>
        </p:nvSpPr>
        <p:spPr/>
        <p:txBody>
          <a:bodyPr/>
          <a:lstStyle/>
          <a:p>
            <a:r>
              <a:rPr lang="en-GB" dirty="0"/>
              <a:t>Golden Pose</a:t>
            </a:r>
          </a:p>
        </p:txBody>
      </p:sp>
      <p:sp>
        <p:nvSpPr>
          <p:cNvPr id="3" name="Content Placeholder 2">
            <a:extLst>
              <a:ext uri="{FF2B5EF4-FFF2-40B4-BE49-F238E27FC236}">
                <a16:creationId xmlns:a16="http://schemas.microsoft.com/office/drawing/2014/main" id="{CF115A38-9BBA-B345-92A5-645033CAFA54}"/>
              </a:ext>
            </a:extLst>
          </p:cNvPr>
          <p:cNvSpPr>
            <a:spLocks noGrp="1"/>
          </p:cNvSpPr>
          <p:nvPr>
            <p:ph idx="1"/>
          </p:nvPr>
        </p:nvSpPr>
        <p:spPr>
          <a:xfrm>
            <a:off x="6095999" y="1732449"/>
            <a:ext cx="5171557" cy="4058751"/>
          </a:xfrm>
        </p:spPr>
        <p:txBody>
          <a:bodyPr/>
          <a:lstStyle/>
          <a:p>
            <a:r>
              <a:rPr lang="en-GB" dirty="0"/>
              <a:t>There are many shots like the image on the left where there is a pose that you can immediately who it is </a:t>
            </a:r>
          </a:p>
          <a:p>
            <a:r>
              <a:rPr lang="en-GB" dirty="0"/>
              <a:t>With Optimus Prime his over all model is recognizable </a:t>
            </a:r>
          </a:p>
          <a:p>
            <a:r>
              <a:rPr lang="en-GB" dirty="0"/>
              <a:t>With Megatron it is the same the moment you see the cannon on the arm you know its Megatron  </a:t>
            </a:r>
          </a:p>
        </p:txBody>
      </p:sp>
      <p:pic>
        <p:nvPicPr>
          <p:cNvPr id="4098" name="Picture 2" descr="How 'Transformers: The Movie' Taught Me About The Inevitability Of Death |  by John DeVore | Humungus | Medium">
            <a:extLst>
              <a:ext uri="{FF2B5EF4-FFF2-40B4-BE49-F238E27FC236}">
                <a16:creationId xmlns:a16="http://schemas.microsoft.com/office/drawing/2014/main" id="{63F0D6C9-6126-6ECC-62DF-62150CA9627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9161" y="1896350"/>
            <a:ext cx="5556636" cy="341752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7C3DCC0-FDBA-B60C-753F-51CCF10B9DD8}"/>
              </a:ext>
            </a:extLst>
          </p:cNvPr>
          <p:cNvSpPr txBox="1"/>
          <p:nvPr/>
        </p:nvSpPr>
        <p:spPr>
          <a:xfrm>
            <a:off x="5807034" y="5036872"/>
            <a:ext cx="463138" cy="276999"/>
          </a:xfrm>
          <a:prstGeom prst="rect">
            <a:avLst/>
          </a:prstGeom>
          <a:noFill/>
        </p:spPr>
        <p:txBody>
          <a:bodyPr wrap="square" rtlCol="0">
            <a:spAutoFit/>
          </a:bodyPr>
          <a:lstStyle/>
          <a:p>
            <a:r>
              <a:rPr lang="en-GB" sz="1200" dirty="0"/>
              <a:t>(6)</a:t>
            </a:r>
          </a:p>
        </p:txBody>
      </p:sp>
    </p:spTree>
    <p:extLst>
      <p:ext uri="{BB962C8B-B14F-4D97-AF65-F5344CB8AC3E}">
        <p14:creationId xmlns:p14="http://schemas.microsoft.com/office/powerpoint/2010/main" val="6295124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FC186A-5A9F-4A9A-A72D-DFBBE99344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E8EE1E2B-262B-4EE5-9AB3-125FAB1A8A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ln w="15875" cap="sq" cmpd="sng">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0A0A21-31E9-F9FA-3855-884F541DC40D}"/>
              </a:ext>
            </a:extLst>
          </p:cNvPr>
          <p:cNvSpPr>
            <a:spLocks noGrp="1"/>
          </p:cNvSpPr>
          <p:nvPr>
            <p:ph type="title"/>
          </p:nvPr>
        </p:nvSpPr>
        <p:spPr>
          <a:xfrm>
            <a:off x="4377626" y="966851"/>
            <a:ext cx="6889930" cy="4626864"/>
          </a:xfrm>
          <a:effectLst/>
        </p:spPr>
        <p:txBody>
          <a:bodyPr vert="horz" lIns="91440" tIns="45720" rIns="91440" bIns="45720" rtlCol="0" anchor="ctr">
            <a:normAutofit/>
          </a:bodyPr>
          <a:lstStyle/>
          <a:p>
            <a:pPr algn="l"/>
            <a:r>
              <a:rPr lang="en-US" sz="5000" dirty="0"/>
              <a:t>Summary/Final Proposal</a:t>
            </a:r>
          </a:p>
        </p:txBody>
      </p:sp>
      <p:cxnSp>
        <p:nvCxnSpPr>
          <p:cNvPr id="12" name="Straight Connector 11">
            <a:extLst>
              <a:ext uri="{FF2B5EF4-FFF2-40B4-BE49-F238E27FC236}">
                <a16:creationId xmlns:a16="http://schemas.microsoft.com/office/drawing/2014/main" id="{862CADB7-E9BE-4376-8036-0D21CBDC96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55891" y="2057399"/>
            <a:ext cx="0" cy="27432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12421016"/>
      </p:ext>
    </p:extLst>
  </p:cSld>
  <p:clrMapOvr>
    <a:overrideClrMapping bg1="lt1" tx1="dk1" bg2="lt2" tx2="dk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C476D-B124-485C-FC8E-DB940614D6E8}"/>
              </a:ext>
            </a:extLst>
          </p:cNvPr>
          <p:cNvSpPr>
            <a:spLocks noGrp="1"/>
          </p:cNvSpPr>
          <p:nvPr>
            <p:ph type="title"/>
          </p:nvPr>
        </p:nvSpPr>
        <p:spPr/>
        <p:txBody>
          <a:bodyPr/>
          <a:lstStyle/>
          <a:p>
            <a:r>
              <a:rPr lang="en-GB" dirty="0"/>
              <a:t>Summary/Final Proposal</a:t>
            </a:r>
          </a:p>
        </p:txBody>
      </p:sp>
      <p:sp>
        <p:nvSpPr>
          <p:cNvPr id="3" name="Content Placeholder 2">
            <a:extLst>
              <a:ext uri="{FF2B5EF4-FFF2-40B4-BE49-F238E27FC236}">
                <a16:creationId xmlns:a16="http://schemas.microsoft.com/office/drawing/2014/main" id="{1DB7C283-92D3-FD08-E179-1ACD09211C20}"/>
              </a:ext>
            </a:extLst>
          </p:cNvPr>
          <p:cNvSpPr>
            <a:spLocks noGrp="1"/>
          </p:cNvSpPr>
          <p:nvPr>
            <p:ph idx="1"/>
          </p:nvPr>
        </p:nvSpPr>
        <p:spPr/>
        <p:txBody>
          <a:bodyPr/>
          <a:lstStyle/>
          <a:p>
            <a:r>
              <a:rPr lang="en-GB" dirty="0"/>
              <a:t>Looking at the scene, it does a good job at making the viewer feel like this is a battle for the ages and a final fight between old foes</a:t>
            </a:r>
          </a:p>
          <a:p>
            <a:r>
              <a:rPr lang="en-GB" dirty="0"/>
              <a:t>But even with them achieving what they set out to do because of the age of the film the animation is a bit stiff like the shot where Optimus points a gun at Megatron it is just feels rough</a:t>
            </a:r>
          </a:p>
          <a:p>
            <a:r>
              <a:rPr lang="en-GB" dirty="0"/>
              <a:t>So, for my final proposal I want to take this scene and modernize and give some of the shots more character which should heighten the viewers watching </a:t>
            </a:r>
          </a:p>
        </p:txBody>
      </p:sp>
    </p:spTree>
    <p:extLst>
      <p:ext uri="{BB962C8B-B14F-4D97-AF65-F5344CB8AC3E}">
        <p14:creationId xmlns:p14="http://schemas.microsoft.com/office/powerpoint/2010/main" val="26939989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FC186A-5A9F-4A9A-A72D-DFBBE99344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E8EE1E2B-262B-4EE5-9AB3-125FAB1A8A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ln w="15875" cap="sq" cmpd="sng">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AB4A66-DE59-4885-B038-9D64ECAFFE8A}"/>
              </a:ext>
            </a:extLst>
          </p:cNvPr>
          <p:cNvSpPr>
            <a:spLocks noGrp="1"/>
          </p:cNvSpPr>
          <p:nvPr>
            <p:ph type="title"/>
          </p:nvPr>
        </p:nvSpPr>
        <p:spPr>
          <a:xfrm>
            <a:off x="4377626" y="966851"/>
            <a:ext cx="6889930" cy="4626864"/>
          </a:xfrm>
          <a:effectLst/>
        </p:spPr>
        <p:txBody>
          <a:bodyPr vert="horz" lIns="91440" tIns="45720" rIns="91440" bIns="45720" rtlCol="0" anchor="ctr">
            <a:normAutofit/>
          </a:bodyPr>
          <a:lstStyle/>
          <a:p>
            <a:pPr algn="l"/>
            <a:r>
              <a:rPr lang="en-US" sz="5000" dirty="0"/>
              <a:t>Bibliography</a:t>
            </a:r>
          </a:p>
        </p:txBody>
      </p:sp>
      <p:cxnSp>
        <p:nvCxnSpPr>
          <p:cNvPr id="12" name="Straight Connector 11">
            <a:extLst>
              <a:ext uri="{FF2B5EF4-FFF2-40B4-BE49-F238E27FC236}">
                <a16:creationId xmlns:a16="http://schemas.microsoft.com/office/drawing/2014/main" id="{862CADB7-E9BE-4376-8036-0D21CBDC96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55891" y="2057399"/>
            <a:ext cx="0" cy="27432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21621195"/>
      </p:ext>
    </p:extLst>
  </p:cSld>
  <p:clrMapOvr>
    <a:overrideClrMapping bg1="lt1" tx1="dk1" bg2="lt2" tx2="dk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B19756-D820-EF4F-2366-749CBA6BFD4A}"/>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831DC55D-63AB-C9B3-2DAD-E2604EE34675}"/>
              </a:ext>
            </a:extLst>
          </p:cNvPr>
          <p:cNvSpPr>
            <a:spLocks noGrp="1"/>
          </p:cNvSpPr>
          <p:nvPr>
            <p:ph idx="1"/>
          </p:nvPr>
        </p:nvSpPr>
        <p:spPr>
          <a:xfrm>
            <a:off x="189780" y="1500996"/>
            <a:ext cx="11775057" cy="5244861"/>
          </a:xfrm>
        </p:spPr>
        <p:txBody>
          <a:bodyPr>
            <a:normAutofit fontScale="85000" lnSpcReduction="20000"/>
          </a:bodyPr>
          <a:lstStyle/>
          <a:p>
            <a:pPr marL="36900" indent="0">
              <a:buNone/>
            </a:pPr>
            <a:r>
              <a:rPr lang="en-GB" dirty="0">
                <a:hlinkClick r:id="rId2"/>
              </a:rPr>
              <a:t>https://medium.com/humungus/how-transformers-the-movie-taught-me-about-the-inevitability-of-death-5b4</a:t>
            </a:r>
            <a:r>
              <a:rPr lang="en-GB" dirty="0">
                <a:hlinkClick r:id="rId2"/>
              </a:rPr>
              <a:t>c</a:t>
            </a:r>
            <a:r>
              <a:rPr lang="en-GB" dirty="0">
                <a:hlinkClick r:id="rId2"/>
              </a:rPr>
              <a:t>22e1421d</a:t>
            </a:r>
            <a:r>
              <a:rPr lang="en-GB" dirty="0"/>
              <a:t>  </a:t>
            </a:r>
          </a:p>
          <a:p>
            <a:pPr marL="36900" indent="0">
              <a:buNone/>
            </a:pPr>
            <a:r>
              <a:rPr lang="en-GB" dirty="0"/>
              <a:t>(1) </a:t>
            </a:r>
            <a:r>
              <a:rPr lang="en-GB" dirty="0" err="1"/>
              <a:t>JstGasinSumJuic</a:t>
            </a:r>
            <a:r>
              <a:rPr lang="en-GB" dirty="0"/>
              <a:t>, Question for my fellow Transformers fans, which Optimus Prime vs Megatron fight is your absolute </a:t>
            </a:r>
            <a:r>
              <a:rPr lang="en-GB" dirty="0" err="1"/>
              <a:t>favorite</a:t>
            </a:r>
            <a:r>
              <a:rPr lang="en-GB" dirty="0"/>
              <a:t> between TFP and the original 1986 animated movie?, Reddit, </a:t>
            </a:r>
            <a:r>
              <a:rPr lang="en-GB" dirty="0">
                <a:hlinkClick r:id="rId3"/>
              </a:rPr>
              <a:t>https://www.reddit.com/r/transformers/comments/qqjzfq/question_for_my_fellow_transformers_fans_which</a:t>
            </a:r>
            <a:r>
              <a:rPr lang="en-GB" dirty="0"/>
              <a:t>, (Accessed Oct. 28, 2025). </a:t>
            </a:r>
          </a:p>
          <a:p>
            <a:pPr marL="36900" indent="0">
              <a:buNone/>
            </a:pPr>
            <a:r>
              <a:rPr lang="en-GB" dirty="0"/>
              <a:t>(2) M. Bohemond, In the 1986 Transformers film, Optimus Prime kills or severely maims multiple Decepticons on his way to Megatron. When he gets there, he fights him hand to hand in a brutal fight before getting him down and holding him at gunpoint. Megatron, trying to buy time to reach for a gun, begs for his life. Optimus, who is fully intent on killing Megatron, mocks him for his pleas of mercy. The only reason he didn't kill Megatron is because </a:t>
            </a:r>
            <a:r>
              <a:rPr lang="en-GB" dirty="0" err="1"/>
              <a:t>Hotrod</a:t>
            </a:r>
            <a:r>
              <a:rPr lang="en-GB" dirty="0"/>
              <a:t> got in the way. So yeah don't hit me with that "Optimus would never kill" crap. The very TEMPLATE of the character, the original from the 80's, would have done the same thing to Sentinel and Megatron in that situation, X, </a:t>
            </a:r>
            <a:r>
              <a:rPr lang="en-GB" dirty="0">
                <a:hlinkClick r:id="rId4"/>
              </a:rPr>
              <a:t>https://x.com/HMBohemond/status/1952446504213569855</a:t>
            </a:r>
            <a:r>
              <a:rPr lang="en-GB" dirty="0"/>
              <a:t>, (Accessed Oct. 28, 2025). </a:t>
            </a:r>
          </a:p>
          <a:p>
            <a:pPr marL="36900" indent="0">
              <a:buNone/>
            </a:pPr>
            <a:r>
              <a:rPr lang="en-GB" dirty="0"/>
              <a:t>(3) N. Cabaniss, Megatron is Finally Back, And Leading The Decepticons Into The Battle of The Century, Screen Rant, </a:t>
            </a:r>
            <a:r>
              <a:rPr lang="en-GB" dirty="0">
                <a:hlinkClick r:id="rId5"/>
              </a:rPr>
              <a:t>https://screenrant.com/transformers-megatron-return-decepticon-war-comic</a:t>
            </a:r>
            <a:r>
              <a:rPr lang="en-GB" dirty="0"/>
              <a:t>, 07,03,25, (Accessed Oct. 28, 2025). </a:t>
            </a:r>
          </a:p>
          <a:p>
            <a:pPr marL="36900" indent="0">
              <a:buNone/>
            </a:pPr>
            <a:r>
              <a:rPr lang="en-GB" dirty="0"/>
              <a:t>(4) Awesome Random </a:t>
            </a:r>
            <a:r>
              <a:rPr lang="en-GB" dirty="0" err="1"/>
              <a:t>Vidz</a:t>
            </a:r>
            <a:r>
              <a:rPr lang="en-GB" dirty="0"/>
              <a:t> (TORCHD), Optimus Prime vs Megatron Transformers The Movie 1986 1080p, YouTube,</a:t>
            </a:r>
            <a:r>
              <a:rPr lang="en-GB" dirty="0">
                <a:hlinkClick r:id="rId6"/>
              </a:rPr>
              <a:t> https://www.youtube.com/watch?v=CdTgrjDAFBQ</a:t>
            </a:r>
            <a:r>
              <a:rPr lang="en-GB" dirty="0"/>
              <a:t>, 10,02,21, (Accessed Oct. 28, 2025).</a:t>
            </a:r>
          </a:p>
          <a:p>
            <a:pPr marL="36900" indent="0">
              <a:buNone/>
            </a:pPr>
            <a:r>
              <a:rPr lang="en-GB" dirty="0"/>
              <a:t>(5) D. Johnston, Transformers: The Movie Was the Surprising Template for Modern Superhero Movies, Inverse, </a:t>
            </a:r>
            <a:r>
              <a:rPr lang="en-GB" dirty="0">
                <a:hlinkClick r:id="rId7"/>
              </a:rPr>
              <a:t>https://www.inverse.com/entertainment/transformers-the-movie-38-year-anniversary</a:t>
            </a:r>
            <a:r>
              <a:rPr lang="en-GB" dirty="0"/>
              <a:t>, 09,08,24, (Accessed Oct. 28, 2025).</a:t>
            </a:r>
          </a:p>
          <a:p>
            <a:pPr marL="36900" indent="0">
              <a:buNone/>
            </a:pPr>
            <a:r>
              <a:rPr lang="en-GB" dirty="0"/>
              <a:t>(6) J. DeVore, How ‘Transformers: The Movie’ Taught Me About The Inevitability Of Death, Medium, </a:t>
            </a:r>
            <a:r>
              <a:rPr lang="en-GB" dirty="0">
                <a:hlinkClick r:id="rId2"/>
              </a:rPr>
              <a:t>https://medium.com/humungus/how-transformers-the-movie-taught-me-about-the-inevitability-of-death-5b4c22e1421d</a:t>
            </a:r>
            <a:r>
              <a:rPr lang="en-GB" dirty="0"/>
              <a:t>, 07,10,21, (Accessed Oct. 28, 2025).</a:t>
            </a:r>
          </a:p>
        </p:txBody>
      </p:sp>
    </p:spTree>
    <p:extLst>
      <p:ext uri="{BB962C8B-B14F-4D97-AF65-F5344CB8AC3E}">
        <p14:creationId xmlns:p14="http://schemas.microsoft.com/office/powerpoint/2010/main" val="325786890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
  <a:themeElements>
    <a:clrScheme name="Slate">
      <a:dk1>
        <a:sysClr val="windowText" lastClr="000000"/>
      </a:dk1>
      <a:lt1>
        <a:sysClr val="window" lastClr="FFFFFF"/>
      </a:lt1>
      <a:dk2>
        <a:srgbClr val="212123"/>
      </a:dk2>
      <a:lt2>
        <a:srgbClr val="DADADA"/>
      </a:lt2>
      <a:accent1>
        <a:srgbClr val="BC451B"/>
      </a:accent1>
      <a:accent2>
        <a:srgbClr val="D3BA68"/>
      </a:accent2>
      <a:accent3>
        <a:srgbClr val="BB8640"/>
      </a:accent3>
      <a:accent4>
        <a:srgbClr val="AD9277"/>
      </a:accent4>
      <a:accent5>
        <a:srgbClr val="A55A43"/>
      </a:accent5>
      <a:accent6>
        <a:srgbClr val="AD9D7B"/>
      </a:accent6>
      <a:hlink>
        <a:srgbClr val="E98052"/>
      </a:hlink>
      <a:folHlink>
        <a:srgbClr val="F4B69B"/>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3F2DE9A5-64E6-437C-A389-CC4477E817E8}"/>
    </a:ext>
  </a:extLst>
</a:theme>
</file>

<file path=docProps/app.xml><?xml version="1.0" encoding="utf-8"?>
<Properties xmlns="http://schemas.openxmlformats.org/officeDocument/2006/extended-properties" xmlns:vt="http://schemas.openxmlformats.org/officeDocument/2006/docPropsVTypes">
  <Template>TM04033929[[fn=Slate]]</Template>
  <TotalTime>820</TotalTime>
  <Words>855</Words>
  <Application>Microsoft Office PowerPoint</Application>
  <PresentationFormat>Widescreen</PresentationFormat>
  <Paragraphs>59</Paragraphs>
  <Slides>17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17</vt:i4>
      </vt:variant>
    </vt:vector>
  </HeadingPairs>
  <TitlesOfParts>
    <vt:vector size="20" baseType="lpstr">
      <vt:lpstr>Calisto MT</vt:lpstr>
      <vt:lpstr>Wingdings 2</vt:lpstr>
      <vt:lpstr>Slate</vt:lpstr>
      <vt:lpstr>Advanced Character Performance - Searching for the right way to  draw – animate - evoke a  performance</vt:lpstr>
      <vt:lpstr>Overview</vt:lpstr>
      <vt:lpstr>Overview</vt:lpstr>
      <vt:lpstr>Scene</vt:lpstr>
      <vt:lpstr>Scene</vt:lpstr>
      <vt:lpstr>Sounds</vt:lpstr>
      <vt:lpstr>Sounds</vt:lpstr>
      <vt:lpstr>Camera Angels </vt:lpstr>
      <vt:lpstr>Camera Angels</vt:lpstr>
      <vt:lpstr>How it Feels</vt:lpstr>
      <vt:lpstr>How it Feels</vt:lpstr>
      <vt:lpstr>Golden Pose</vt:lpstr>
      <vt:lpstr>Golden Pose</vt:lpstr>
      <vt:lpstr>Summary/Final Proposal</vt:lpstr>
      <vt:lpstr>Summary/Final Proposal</vt:lpstr>
      <vt:lpstr>Bibliography</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James Doward (2307692)</dc:creator>
  <cp:lastModifiedBy>James Doward (2307692)</cp:lastModifiedBy>
  <cp:revision>17</cp:revision>
  <dcterms:created xsi:type="dcterms:W3CDTF">2025-10-30T16:19:27Z</dcterms:created>
  <dcterms:modified xsi:type="dcterms:W3CDTF">2025-11-10T00:31:09Z</dcterms:modified>
</cp:coreProperties>
</file>