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987" r:id="rId1"/>
  </p:sldMasterIdLst>
  <p:notesMasterIdLst>
    <p:notesMasterId r:id="rId13"/>
  </p:notesMasterIdLst>
  <p:sldIdLst>
    <p:sldId id="256" r:id="rId2"/>
    <p:sldId id="257" r:id="rId3"/>
    <p:sldId id="258" r:id="rId4"/>
    <p:sldId id="259" r:id="rId5"/>
    <p:sldId id="260" r:id="rId6"/>
    <p:sldId id="261" r:id="rId7"/>
    <p:sldId id="262" r:id="rId8"/>
    <p:sldId id="263" r:id="rId9"/>
    <p:sldId id="267" r:id="rId10"/>
    <p:sldId id="264" r:id="rId11"/>
    <p:sldId id="26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1250" autoAdjust="0"/>
  </p:normalViewPr>
  <p:slideViewPr>
    <p:cSldViewPr snapToGrid="0">
      <p:cViewPr varScale="1">
        <p:scale>
          <a:sx n="67" d="100"/>
          <a:sy n="67" d="100"/>
        </p:scale>
        <p:origin x="1205" y="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du Cimpoes" userId="2de1b85cbd93976b" providerId="LiveId" clId="{F60B59BA-95D9-432F-A7DE-4BEF7031839F}"/>
    <pc:docChg chg="modSld">
      <pc:chgData name="Radu Cimpoes" userId="2de1b85cbd93976b" providerId="LiveId" clId="{F60B59BA-95D9-432F-A7DE-4BEF7031839F}" dt="2022-12-05T10:50:23.943" v="53" actId="122"/>
      <pc:docMkLst>
        <pc:docMk/>
      </pc:docMkLst>
      <pc:sldChg chg="modSp mod">
        <pc:chgData name="Radu Cimpoes" userId="2de1b85cbd93976b" providerId="LiveId" clId="{F60B59BA-95D9-432F-A7DE-4BEF7031839F}" dt="2022-12-05T10:50:23.943" v="53" actId="122"/>
        <pc:sldMkLst>
          <pc:docMk/>
          <pc:sldMk cId="1567419636" sldId="256"/>
        </pc:sldMkLst>
        <pc:spChg chg="mod">
          <ac:chgData name="Radu Cimpoes" userId="2de1b85cbd93976b" providerId="LiveId" clId="{F60B59BA-95D9-432F-A7DE-4BEF7031839F}" dt="2022-12-05T10:50:23.943" v="53" actId="122"/>
          <ac:spMkLst>
            <pc:docMk/>
            <pc:sldMk cId="1567419636" sldId="256"/>
            <ac:spMk id="2" creationId="{454E6577-BAC3-B5FB-9FD0-77AF555D15F5}"/>
          </ac:spMkLst>
        </pc:spChg>
        <pc:spChg chg="mod">
          <ac:chgData name="Radu Cimpoes" userId="2de1b85cbd93976b" providerId="LiveId" clId="{F60B59BA-95D9-432F-A7DE-4BEF7031839F}" dt="2022-12-05T10:50:12.262" v="43" actId="20577"/>
          <ac:spMkLst>
            <pc:docMk/>
            <pc:sldMk cId="1567419636" sldId="256"/>
            <ac:spMk id="3" creationId="{0C01A90D-85EE-9668-0198-E8CCA8318731}"/>
          </ac:spMkLst>
        </pc:spChg>
      </pc:sldChg>
    </pc:docChg>
  </pc:docChgLst>
  <pc:docChgLst>
    <pc:chgData name="Chandreshta Neelam" userId="ebebef12897dc10b" providerId="LiveId" clId="{62DEEFCB-855B-4183-B521-58595859B5F6}"/>
    <pc:docChg chg="undo custSel addSld delSld modSld">
      <pc:chgData name="Chandreshta Neelam" userId="ebebef12897dc10b" providerId="LiveId" clId="{62DEEFCB-855B-4183-B521-58595859B5F6}" dt="2022-12-03T14:02:40.560" v="747" actId="1038"/>
      <pc:docMkLst>
        <pc:docMk/>
      </pc:docMkLst>
      <pc:sldChg chg="modSp mod">
        <pc:chgData name="Chandreshta Neelam" userId="ebebef12897dc10b" providerId="LiveId" clId="{62DEEFCB-855B-4183-B521-58595859B5F6}" dt="2022-12-03T13:42:23.942" v="429" actId="2711"/>
        <pc:sldMkLst>
          <pc:docMk/>
          <pc:sldMk cId="1567419636" sldId="256"/>
        </pc:sldMkLst>
        <pc:spChg chg="mod">
          <ac:chgData name="Chandreshta Neelam" userId="ebebef12897dc10b" providerId="LiveId" clId="{62DEEFCB-855B-4183-B521-58595859B5F6}" dt="2022-12-03T12:49:31.422" v="36" actId="255"/>
          <ac:spMkLst>
            <pc:docMk/>
            <pc:sldMk cId="1567419636" sldId="256"/>
            <ac:spMk id="2" creationId="{454E6577-BAC3-B5FB-9FD0-77AF555D15F5}"/>
          </ac:spMkLst>
        </pc:spChg>
        <pc:spChg chg="mod">
          <ac:chgData name="Chandreshta Neelam" userId="ebebef12897dc10b" providerId="LiveId" clId="{62DEEFCB-855B-4183-B521-58595859B5F6}" dt="2022-12-03T13:42:23.942" v="429" actId="2711"/>
          <ac:spMkLst>
            <pc:docMk/>
            <pc:sldMk cId="1567419636" sldId="256"/>
            <ac:spMk id="3" creationId="{0C01A90D-85EE-9668-0198-E8CCA8318731}"/>
          </ac:spMkLst>
        </pc:spChg>
      </pc:sldChg>
      <pc:sldChg chg="modSp mod">
        <pc:chgData name="Chandreshta Neelam" userId="ebebef12897dc10b" providerId="LiveId" clId="{62DEEFCB-855B-4183-B521-58595859B5F6}" dt="2022-12-03T13:42:07.346" v="417" actId="1036"/>
        <pc:sldMkLst>
          <pc:docMk/>
          <pc:sldMk cId="1470110656" sldId="257"/>
        </pc:sldMkLst>
        <pc:spChg chg="mod">
          <ac:chgData name="Chandreshta Neelam" userId="ebebef12897dc10b" providerId="LiveId" clId="{62DEEFCB-855B-4183-B521-58595859B5F6}" dt="2022-12-03T13:42:07.346" v="417" actId="1036"/>
          <ac:spMkLst>
            <pc:docMk/>
            <pc:sldMk cId="1470110656" sldId="257"/>
            <ac:spMk id="2" creationId="{10300FCB-E08C-CAC0-E334-57CE4C2C9A7E}"/>
          </ac:spMkLst>
        </pc:spChg>
        <pc:spChg chg="mod">
          <ac:chgData name="Chandreshta Neelam" userId="ebebef12897dc10b" providerId="LiveId" clId="{62DEEFCB-855B-4183-B521-58595859B5F6}" dt="2022-12-03T13:41:34.288" v="408" actId="20577"/>
          <ac:spMkLst>
            <pc:docMk/>
            <pc:sldMk cId="1470110656" sldId="257"/>
            <ac:spMk id="3" creationId="{33A82AFA-5FBA-DA4F-8E28-FC597FBAC586}"/>
          </ac:spMkLst>
        </pc:spChg>
      </pc:sldChg>
      <pc:sldChg chg="addSp delSp modSp mod modNotesTx">
        <pc:chgData name="Chandreshta Neelam" userId="ebebef12897dc10b" providerId="LiveId" clId="{62DEEFCB-855B-4183-B521-58595859B5F6}" dt="2022-12-03T13:45:24.490" v="488" actId="1035"/>
        <pc:sldMkLst>
          <pc:docMk/>
          <pc:sldMk cId="3502395259" sldId="258"/>
        </pc:sldMkLst>
        <pc:spChg chg="mod">
          <ac:chgData name="Chandreshta Neelam" userId="ebebef12897dc10b" providerId="LiveId" clId="{62DEEFCB-855B-4183-B521-58595859B5F6}" dt="2022-12-03T12:50:33.265" v="60" actId="255"/>
          <ac:spMkLst>
            <pc:docMk/>
            <pc:sldMk cId="3502395259" sldId="258"/>
            <ac:spMk id="2" creationId="{E45EAB24-1A82-3059-928C-393F9F3DDAC4}"/>
          </ac:spMkLst>
        </pc:spChg>
        <pc:spChg chg="mod">
          <ac:chgData name="Chandreshta Neelam" userId="ebebef12897dc10b" providerId="LiveId" clId="{62DEEFCB-855B-4183-B521-58595859B5F6}" dt="2022-12-03T12:55:57.961" v="116" actId="27636"/>
          <ac:spMkLst>
            <pc:docMk/>
            <pc:sldMk cId="3502395259" sldId="258"/>
            <ac:spMk id="3" creationId="{31DC8371-54DE-DC79-43FB-2ADF6283440F}"/>
          </ac:spMkLst>
        </pc:spChg>
        <pc:picChg chg="add del mod">
          <ac:chgData name="Chandreshta Neelam" userId="ebebef12897dc10b" providerId="LiveId" clId="{62DEEFCB-855B-4183-B521-58595859B5F6}" dt="2022-12-03T13:43:32.182" v="432" actId="478"/>
          <ac:picMkLst>
            <pc:docMk/>
            <pc:sldMk cId="3502395259" sldId="258"/>
            <ac:picMk id="2050" creationId="{6128FABB-E96E-3C19-65F0-25DC24436C24}"/>
          </ac:picMkLst>
        </pc:picChg>
        <pc:picChg chg="add mod">
          <ac:chgData name="Chandreshta Neelam" userId="ebebef12897dc10b" providerId="LiveId" clId="{62DEEFCB-855B-4183-B521-58595859B5F6}" dt="2022-12-03T13:45:20.671" v="476" actId="14100"/>
          <ac:picMkLst>
            <pc:docMk/>
            <pc:sldMk cId="3502395259" sldId="258"/>
            <ac:picMk id="2052" creationId="{17B2D964-A187-FE4F-00D2-05F8FAC210AE}"/>
          </ac:picMkLst>
        </pc:picChg>
        <pc:picChg chg="add mod">
          <ac:chgData name="Chandreshta Neelam" userId="ebebef12897dc10b" providerId="LiveId" clId="{62DEEFCB-855B-4183-B521-58595859B5F6}" dt="2022-12-03T13:45:24.490" v="488" actId="1035"/>
          <ac:picMkLst>
            <pc:docMk/>
            <pc:sldMk cId="3502395259" sldId="258"/>
            <ac:picMk id="2054" creationId="{4699F26B-D845-1179-D9EE-436A2A54A462}"/>
          </ac:picMkLst>
        </pc:picChg>
      </pc:sldChg>
      <pc:sldChg chg="addSp modSp mod modNotesTx">
        <pc:chgData name="Chandreshta Neelam" userId="ebebef12897dc10b" providerId="LiveId" clId="{62DEEFCB-855B-4183-B521-58595859B5F6}" dt="2022-12-03T13:51:35.639" v="570" actId="1038"/>
        <pc:sldMkLst>
          <pc:docMk/>
          <pc:sldMk cId="2814242252" sldId="259"/>
        </pc:sldMkLst>
        <pc:spChg chg="mod">
          <ac:chgData name="Chandreshta Neelam" userId="ebebef12897dc10b" providerId="LiveId" clId="{62DEEFCB-855B-4183-B521-58595859B5F6}" dt="2022-12-03T12:58:36.974" v="178" actId="2710"/>
          <ac:spMkLst>
            <pc:docMk/>
            <pc:sldMk cId="2814242252" sldId="259"/>
            <ac:spMk id="2" creationId="{54648F1A-564B-8D7C-DDB7-E4939440F3C8}"/>
          </ac:spMkLst>
        </pc:spChg>
        <pc:spChg chg="mod">
          <ac:chgData name="Chandreshta Neelam" userId="ebebef12897dc10b" providerId="LiveId" clId="{62DEEFCB-855B-4183-B521-58595859B5F6}" dt="2022-12-03T13:51:32.941" v="560" actId="1038"/>
          <ac:spMkLst>
            <pc:docMk/>
            <pc:sldMk cId="2814242252" sldId="259"/>
            <ac:spMk id="3" creationId="{FE04CCCA-4734-947B-64D6-8F4E7FF89AD7}"/>
          </ac:spMkLst>
        </pc:spChg>
        <pc:picChg chg="add mod">
          <ac:chgData name="Chandreshta Neelam" userId="ebebef12897dc10b" providerId="LiveId" clId="{62DEEFCB-855B-4183-B521-58595859B5F6}" dt="2022-12-03T13:51:35.639" v="570" actId="1038"/>
          <ac:picMkLst>
            <pc:docMk/>
            <pc:sldMk cId="2814242252" sldId="259"/>
            <ac:picMk id="5122" creationId="{DE5CA77A-84DB-02AC-679E-386C9E737A74}"/>
          </ac:picMkLst>
        </pc:picChg>
      </pc:sldChg>
      <pc:sldChg chg="addSp delSp modSp mod modNotesTx">
        <pc:chgData name="Chandreshta Neelam" userId="ebebef12897dc10b" providerId="LiveId" clId="{62DEEFCB-855B-4183-B521-58595859B5F6}" dt="2022-12-03T12:58:44.007" v="180" actId="2710"/>
        <pc:sldMkLst>
          <pc:docMk/>
          <pc:sldMk cId="670489819" sldId="260"/>
        </pc:sldMkLst>
        <pc:spChg chg="mod">
          <ac:chgData name="Chandreshta Neelam" userId="ebebef12897dc10b" providerId="LiveId" clId="{62DEEFCB-855B-4183-B521-58595859B5F6}" dt="2022-12-03T12:58:44.007" v="180" actId="2710"/>
          <ac:spMkLst>
            <pc:docMk/>
            <pc:sldMk cId="670489819" sldId="260"/>
            <ac:spMk id="2" creationId="{B5B2D250-1D91-DB0E-73C3-19518D5C715C}"/>
          </ac:spMkLst>
        </pc:spChg>
        <pc:spChg chg="del mod">
          <ac:chgData name="Chandreshta Neelam" userId="ebebef12897dc10b" providerId="LiveId" clId="{62DEEFCB-855B-4183-B521-58595859B5F6}" dt="2022-12-03T12:56:47.397" v="134"/>
          <ac:spMkLst>
            <pc:docMk/>
            <pc:sldMk cId="670489819" sldId="260"/>
            <ac:spMk id="3" creationId="{5B132755-59FA-0A9E-FF76-6C55C6254AD7}"/>
          </ac:spMkLst>
        </pc:spChg>
        <pc:picChg chg="add mod">
          <ac:chgData name="Chandreshta Neelam" userId="ebebef12897dc10b" providerId="LiveId" clId="{62DEEFCB-855B-4183-B521-58595859B5F6}" dt="2022-12-03T12:56:55.204" v="135" actId="14100"/>
          <ac:picMkLst>
            <pc:docMk/>
            <pc:sldMk cId="670489819" sldId="260"/>
            <ac:picMk id="4" creationId="{A9057EFF-BC86-876B-9B09-C2FAED3FE5D1}"/>
          </ac:picMkLst>
        </pc:picChg>
      </pc:sldChg>
      <pc:sldChg chg="addSp delSp modSp mod modNotesTx">
        <pc:chgData name="Chandreshta Neelam" userId="ebebef12897dc10b" providerId="LiveId" clId="{62DEEFCB-855B-4183-B521-58595859B5F6}" dt="2022-12-03T13:48:49.157" v="512" actId="1076"/>
        <pc:sldMkLst>
          <pc:docMk/>
          <pc:sldMk cId="2200794865" sldId="261"/>
        </pc:sldMkLst>
        <pc:spChg chg="mod">
          <ac:chgData name="Chandreshta Neelam" userId="ebebef12897dc10b" providerId="LiveId" clId="{62DEEFCB-855B-4183-B521-58595859B5F6}" dt="2022-12-03T12:58:50.603" v="182" actId="2710"/>
          <ac:spMkLst>
            <pc:docMk/>
            <pc:sldMk cId="2200794865" sldId="261"/>
            <ac:spMk id="2" creationId="{1B40441F-95AD-0AF5-5D14-470D528A2060}"/>
          </ac:spMkLst>
        </pc:spChg>
        <pc:spChg chg="mod">
          <ac:chgData name="Chandreshta Neelam" userId="ebebef12897dc10b" providerId="LiveId" clId="{62DEEFCB-855B-4183-B521-58595859B5F6}" dt="2022-12-03T12:58:01.967" v="160" actId="14100"/>
          <ac:spMkLst>
            <pc:docMk/>
            <pc:sldMk cId="2200794865" sldId="261"/>
            <ac:spMk id="3" creationId="{08B994BA-7BD6-02C4-2134-43B82FEAD5E3}"/>
          </ac:spMkLst>
        </pc:spChg>
        <pc:picChg chg="add mod">
          <ac:chgData name="Chandreshta Neelam" userId="ebebef12897dc10b" providerId="LiveId" clId="{62DEEFCB-855B-4183-B521-58595859B5F6}" dt="2022-12-03T13:48:49.157" v="512" actId="1076"/>
          <ac:picMkLst>
            <pc:docMk/>
            <pc:sldMk cId="2200794865" sldId="261"/>
            <ac:picMk id="6" creationId="{D59F5BBB-61A9-5994-47B5-978E7B869A0B}"/>
          </ac:picMkLst>
        </pc:picChg>
        <pc:picChg chg="add del mod">
          <ac:chgData name="Chandreshta Neelam" userId="ebebef12897dc10b" providerId="LiveId" clId="{62DEEFCB-855B-4183-B521-58595859B5F6}" dt="2022-12-03T13:47:57.478" v="507" actId="478"/>
          <ac:picMkLst>
            <pc:docMk/>
            <pc:sldMk cId="2200794865" sldId="261"/>
            <ac:picMk id="3074" creationId="{DEBF8324-A2E6-F8A0-4D63-94A3BDC8AB89}"/>
          </ac:picMkLst>
        </pc:picChg>
      </pc:sldChg>
      <pc:sldChg chg="addSp modSp mod modNotesTx">
        <pc:chgData name="Chandreshta Neelam" userId="ebebef12897dc10b" providerId="LiveId" clId="{62DEEFCB-855B-4183-B521-58595859B5F6}" dt="2022-12-03T13:50:20.396" v="549" actId="1037"/>
        <pc:sldMkLst>
          <pc:docMk/>
          <pc:sldMk cId="747418236" sldId="262"/>
        </pc:sldMkLst>
        <pc:spChg chg="mod">
          <ac:chgData name="Chandreshta Neelam" userId="ebebef12897dc10b" providerId="LiveId" clId="{62DEEFCB-855B-4183-B521-58595859B5F6}" dt="2022-12-03T12:59:08.167" v="188" actId="2710"/>
          <ac:spMkLst>
            <pc:docMk/>
            <pc:sldMk cId="747418236" sldId="262"/>
            <ac:spMk id="2" creationId="{93E85D6D-CBC7-98A8-6A76-A6A6F48492A4}"/>
          </ac:spMkLst>
        </pc:spChg>
        <pc:spChg chg="mod">
          <ac:chgData name="Chandreshta Neelam" userId="ebebef12897dc10b" providerId="LiveId" clId="{62DEEFCB-855B-4183-B521-58595859B5F6}" dt="2022-12-03T13:49:36.116" v="533" actId="1037"/>
          <ac:spMkLst>
            <pc:docMk/>
            <pc:sldMk cId="747418236" sldId="262"/>
            <ac:spMk id="3" creationId="{D0EB7D98-2BA0-6D8B-F640-F71E619075E1}"/>
          </ac:spMkLst>
        </pc:spChg>
        <pc:picChg chg="add mod">
          <ac:chgData name="Chandreshta Neelam" userId="ebebef12897dc10b" providerId="LiveId" clId="{62DEEFCB-855B-4183-B521-58595859B5F6}" dt="2022-12-03T13:49:27.623" v="514" actId="1076"/>
          <ac:picMkLst>
            <pc:docMk/>
            <pc:sldMk cId="747418236" sldId="262"/>
            <ac:picMk id="4098" creationId="{052A1E93-9748-A16F-C66D-6E916FD1DA79}"/>
          </ac:picMkLst>
        </pc:picChg>
        <pc:picChg chg="add mod">
          <ac:chgData name="Chandreshta Neelam" userId="ebebef12897dc10b" providerId="LiveId" clId="{62DEEFCB-855B-4183-B521-58595859B5F6}" dt="2022-12-03T13:50:20.396" v="549" actId="1037"/>
          <ac:picMkLst>
            <pc:docMk/>
            <pc:sldMk cId="747418236" sldId="262"/>
            <ac:picMk id="4100" creationId="{013B4D12-1094-544C-6132-55026197CD06}"/>
          </ac:picMkLst>
        </pc:picChg>
      </pc:sldChg>
      <pc:sldChg chg="addSp delSp modSp new mod modNotesTx">
        <pc:chgData name="Chandreshta Neelam" userId="ebebef12897dc10b" providerId="LiveId" clId="{62DEEFCB-855B-4183-B521-58595859B5F6}" dt="2022-12-03T13:54:15.834" v="587" actId="1036"/>
        <pc:sldMkLst>
          <pc:docMk/>
          <pc:sldMk cId="807602678" sldId="263"/>
        </pc:sldMkLst>
        <pc:spChg chg="mod">
          <ac:chgData name="Chandreshta Neelam" userId="ebebef12897dc10b" providerId="LiveId" clId="{62DEEFCB-855B-4183-B521-58595859B5F6}" dt="2022-12-03T13:33:48.209" v="255" actId="255"/>
          <ac:spMkLst>
            <pc:docMk/>
            <pc:sldMk cId="807602678" sldId="263"/>
            <ac:spMk id="2" creationId="{CF5C7D8E-5ABF-3313-A4DD-B7611D3EF4C8}"/>
          </ac:spMkLst>
        </pc:spChg>
        <pc:spChg chg="mod">
          <ac:chgData name="Chandreshta Neelam" userId="ebebef12897dc10b" providerId="LiveId" clId="{62DEEFCB-855B-4183-B521-58595859B5F6}" dt="2022-12-03T13:34:24.307" v="263" actId="20577"/>
          <ac:spMkLst>
            <pc:docMk/>
            <pc:sldMk cId="807602678" sldId="263"/>
            <ac:spMk id="3" creationId="{D15B3451-5FAA-A677-4707-0BBBA3AB6986}"/>
          </ac:spMkLst>
        </pc:spChg>
        <pc:picChg chg="add mod">
          <ac:chgData name="Chandreshta Neelam" userId="ebebef12897dc10b" providerId="LiveId" clId="{62DEEFCB-855B-4183-B521-58595859B5F6}" dt="2022-12-03T13:54:15.834" v="587" actId="1036"/>
          <ac:picMkLst>
            <pc:docMk/>
            <pc:sldMk cId="807602678" sldId="263"/>
            <ac:picMk id="6" creationId="{4A5DC777-8011-83A3-C98B-788BAF6B181F}"/>
          </ac:picMkLst>
        </pc:picChg>
        <pc:picChg chg="add del mod">
          <ac:chgData name="Chandreshta Neelam" userId="ebebef12897dc10b" providerId="LiveId" clId="{62DEEFCB-855B-4183-B521-58595859B5F6}" dt="2022-12-03T13:54:08.369" v="575" actId="478"/>
          <ac:picMkLst>
            <pc:docMk/>
            <pc:sldMk cId="807602678" sldId="263"/>
            <ac:picMk id="6146" creationId="{44B995D2-5B0C-8E7F-6C5F-40D481CB4A7C}"/>
          </ac:picMkLst>
        </pc:picChg>
      </pc:sldChg>
      <pc:sldChg chg="addSp modSp new mod modNotesTx">
        <pc:chgData name="Chandreshta Neelam" userId="ebebef12897dc10b" providerId="LiveId" clId="{62DEEFCB-855B-4183-B521-58595859B5F6}" dt="2022-12-03T14:02:40.560" v="747" actId="1038"/>
        <pc:sldMkLst>
          <pc:docMk/>
          <pc:sldMk cId="1599944148" sldId="264"/>
        </pc:sldMkLst>
        <pc:spChg chg="mod">
          <ac:chgData name="Chandreshta Neelam" userId="ebebef12897dc10b" providerId="LiveId" clId="{62DEEFCB-855B-4183-B521-58595859B5F6}" dt="2022-12-03T13:00:26.772" v="209" actId="255"/>
          <ac:spMkLst>
            <pc:docMk/>
            <pc:sldMk cId="1599944148" sldId="264"/>
            <ac:spMk id="2" creationId="{F14EE19A-1716-1F05-A5C6-1C36182022B7}"/>
          </ac:spMkLst>
        </pc:spChg>
        <pc:spChg chg="mod">
          <ac:chgData name="Chandreshta Neelam" userId="ebebef12897dc10b" providerId="LiveId" clId="{62DEEFCB-855B-4183-B521-58595859B5F6}" dt="2022-12-03T13:59:08.403" v="666" actId="1038"/>
          <ac:spMkLst>
            <pc:docMk/>
            <pc:sldMk cId="1599944148" sldId="264"/>
            <ac:spMk id="3" creationId="{F755390A-FD9A-8E02-76AF-E17E428CC1D6}"/>
          </ac:spMkLst>
        </pc:spChg>
        <pc:picChg chg="add mod">
          <ac:chgData name="Chandreshta Neelam" userId="ebebef12897dc10b" providerId="LiveId" clId="{62DEEFCB-855B-4183-B521-58595859B5F6}" dt="2022-12-03T14:02:38.386" v="742" actId="1038"/>
          <ac:picMkLst>
            <pc:docMk/>
            <pc:sldMk cId="1599944148" sldId="264"/>
            <ac:picMk id="8194" creationId="{C1FE162A-8D81-1D5C-886D-AD99B346BC88}"/>
          </ac:picMkLst>
        </pc:picChg>
        <pc:picChg chg="add mod">
          <ac:chgData name="Chandreshta Neelam" userId="ebebef12897dc10b" providerId="LiveId" clId="{62DEEFCB-855B-4183-B521-58595859B5F6}" dt="2022-12-03T14:02:40.560" v="747" actId="1038"/>
          <ac:picMkLst>
            <pc:docMk/>
            <pc:sldMk cId="1599944148" sldId="264"/>
            <ac:picMk id="8196" creationId="{9AD4CB07-339E-1994-D4C5-6A39E2282C37}"/>
          </ac:picMkLst>
        </pc:picChg>
        <pc:picChg chg="add mod">
          <ac:chgData name="Chandreshta Neelam" userId="ebebef12897dc10b" providerId="LiveId" clId="{62DEEFCB-855B-4183-B521-58595859B5F6}" dt="2022-12-03T14:02:36.844" v="739" actId="1037"/>
          <ac:picMkLst>
            <pc:docMk/>
            <pc:sldMk cId="1599944148" sldId="264"/>
            <ac:picMk id="8198" creationId="{4A7C3009-AB22-DC3D-7A2D-E4D685A41979}"/>
          </ac:picMkLst>
        </pc:picChg>
      </pc:sldChg>
      <pc:sldChg chg="modSp new mod modNotesTx">
        <pc:chgData name="Chandreshta Neelam" userId="ebebef12897dc10b" providerId="LiveId" clId="{62DEEFCB-855B-4183-B521-58595859B5F6}" dt="2022-12-03T13:00:13.055" v="206"/>
        <pc:sldMkLst>
          <pc:docMk/>
          <pc:sldMk cId="2376352804" sldId="265"/>
        </pc:sldMkLst>
        <pc:spChg chg="mod">
          <ac:chgData name="Chandreshta Neelam" userId="ebebef12897dc10b" providerId="LiveId" clId="{62DEEFCB-855B-4183-B521-58595859B5F6}" dt="2022-12-03T12:59:26.908" v="194" actId="255"/>
          <ac:spMkLst>
            <pc:docMk/>
            <pc:sldMk cId="2376352804" sldId="265"/>
            <ac:spMk id="2" creationId="{407F89E1-9F3C-F38A-4617-E3BBA6230BBE}"/>
          </ac:spMkLst>
        </pc:spChg>
        <pc:spChg chg="mod">
          <ac:chgData name="Chandreshta Neelam" userId="ebebef12897dc10b" providerId="LiveId" clId="{62DEEFCB-855B-4183-B521-58595859B5F6}" dt="2022-12-03T13:00:01.931" v="205" actId="27636"/>
          <ac:spMkLst>
            <pc:docMk/>
            <pc:sldMk cId="2376352804" sldId="265"/>
            <ac:spMk id="3" creationId="{6997633D-4469-A7D8-4270-C690F0547626}"/>
          </ac:spMkLst>
        </pc:spChg>
      </pc:sldChg>
      <pc:sldChg chg="addSp delSp modSp new del mod">
        <pc:chgData name="Chandreshta Neelam" userId="ebebef12897dc10b" providerId="LiveId" clId="{62DEEFCB-855B-4183-B521-58595859B5F6}" dt="2022-12-03T13:40:11.906" v="364" actId="2696"/>
        <pc:sldMkLst>
          <pc:docMk/>
          <pc:sldMk cId="916561319" sldId="266"/>
        </pc:sldMkLst>
        <pc:spChg chg="mod">
          <ac:chgData name="Chandreshta Neelam" userId="ebebef12897dc10b" providerId="LiveId" clId="{62DEEFCB-855B-4183-B521-58595859B5F6}" dt="2022-12-03T13:37:49.512" v="340" actId="113"/>
          <ac:spMkLst>
            <pc:docMk/>
            <pc:sldMk cId="916561319" sldId="266"/>
            <ac:spMk id="2" creationId="{BBA44335-3E2B-042B-BD45-8F9AF3204FC4}"/>
          </ac:spMkLst>
        </pc:spChg>
        <pc:spChg chg="del">
          <ac:chgData name="Chandreshta Neelam" userId="ebebef12897dc10b" providerId="LiveId" clId="{62DEEFCB-855B-4183-B521-58595859B5F6}" dt="2022-12-03T13:39:24.497" v="341"/>
          <ac:spMkLst>
            <pc:docMk/>
            <pc:sldMk cId="916561319" sldId="266"/>
            <ac:spMk id="3" creationId="{BE398A0B-A459-6B9F-00AB-9020DBB0341C}"/>
          </ac:spMkLst>
        </pc:spChg>
        <pc:spChg chg="add mod">
          <ac:chgData name="Chandreshta Neelam" userId="ebebef12897dc10b" providerId="LiveId" clId="{62DEEFCB-855B-4183-B521-58595859B5F6}" dt="2022-12-03T13:39:39.904" v="363" actId="478"/>
          <ac:spMkLst>
            <pc:docMk/>
            <pc:sldMk cId="916561319" sldId="266"/>
            <ac:spMk id="4" creationId="{431A7278-49F1-96D2-CC42-B8BBE48DDD3E}"/>
          </ac:spMkLst>
        </pc:spChg>
        <pc:picChg chg="add del mod">
          <ac:chgData name="Chandreshta Neelam" userId="ebebef12897dc10b" providerId="LiveId" clId="{62DEEFCB-855B-4183-B521-58595859B5F6}" dt="2022-12-03T13:39:39.904" v="363" actId="478"/>
          <ac:picMkLst>
            <pc:docMk/>
            <pc:sldMk cId="916561319" sldId="266"/>
            <ac:picMk id="1026" creationId="{090A7A18-E7FD-96EF-7AD5-206AE525CF58}"/>
          </ac:picMkLst>
        </pc:picChg>
      </pc:sldChg>
      <pc:sldChg chg="addSp modSp new mod modNotesTx">
        <pc:chgData name="Chandreshta Neelam" userId="ebebef12897dc10b" providerId="LiveId" clId="{62DEEFCB-855B-4183-B521-58595859B5F6}" dt="2022-12-03T13:57:57.737" v="647" actId="14100"/>
        <pc:sldMkLst>
          <pc:docMk/>
          <pc:sldMk cId="2503361259" sldId="267"/>
        </pc:sldMkLst>
        <pc:spChg chg="mod">
          <ac:chgData name="Chandreshta Neelam" userId="ebebef12897dc10b" providerId="LiveId" clId="{62DEEFCB-855B-4183-B521-58595859B5F6}" dt="2022-12-03T13:35:17.585" v="283" actId="2710"/>
          <ac:spMkLst>
            <pc:docMk/>
            <pc:sldMk cId="2503361259" sldId="267"/>
            <ac:spMk id="2" creationId="{C6B462A6-82DD-BE9E-C8FE-A742EDF15AB2}"/>
          </ac:spMkLst>
        </pc:spChg>
        <pc:spChg chg="mod">
          <ac:chgData name="Chandreshta Neelam" userId="ebebef12897dc10b" providerId="LiveId" clId="{62DEEFCB-855B-4183-B521-58595859B5F6}" dt="2022-12-03T13:55:47.301" v="603" actId="1037"/>
          <ac:spMkLst>
            <pc:docMk/>
            <pc:sldMk cId="2503361259" sldId="267"/>
            <ac:spMk id="3" creationId="{2BE3CD88-AF30-756D-6E25-BD4A5EAACBC6}"/>
          </ac:spMkLst>
        </pc:spChg>
        <pc:picChg chg="add mod">
          <ac:chgData name="Chandreshta Neelam" userId="ebebef12897dc10b" providerId="LiveId" clId="{62DEEFCB-855B-4183-B521-58595859B5F6}" dt="2022-12-03T13:56:06.473" v="628" actId="14100"/>
          <ac:picMkLst>
            <pc:docMk/>
            <pc:sldMk cId="2503361259" sldId="267"/>
            <ac:picMk id="7170" creationId="{A3668806-6D65-E00E-2353-83868DBF68F8}"/>
          </ac:picMkLst>
        </pc:picChg>
        <pc:picChg chg="add mod">
          <ac:chgData name="Chandreshta Neelam" userId="ebebef12897dc10b" providerId="LiveId" clId="{62DEEFCB-855B-4183-B521-58595859B5F6}" dt="2022-12-03T13:57:49.088" v="644" actId="1038"/>
          <ac:picMkLst>
            <pc:docMk/>
            <pc:sldMk cId="2503361259" sldId="267"/>
            <ac:picMk id="7172" creationId="{C01E8DBB-ADB8-EEA3-F002-93133A196401}"/>
          </ac:picMkLst>
        </pc:picChg>
        <pc:picChg chg="add mod">
          <ac:chgData name="Chandreshta Neelam" userId="ebebef12897dc10b" providerId="LiveId" clId="{62DEEFCB-855B-4183-B521-58595859B5F6}" dt="2022-12-03T13:57:57.737" v="647" actId="14100"/>
          <ac:picMkLst>
            <pc:docMk/>
            <pc:sldMk cId="2503361259" sldId="267"/>
            <ac:picMk id="7174" creationId="{AAE87FF2-162E-E80B-0BDA-C12354ABBBE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A4598F-8314-4DFB-8790-798C46BC7A79}" type="datetimeFigureOut">
              <a:rPr lang="en-IN" smtClean="0"/>
              <a:t>05-12-2022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A91BCD-B6FB-4CFE-BAC3-43A808E1DFC1}" type="slidenum">
              <a:rPr lang="en-IN" smtClean="0"/>
              <a:t>‹#›</a:t>
            </a:fld>
            <a:endParaRPr lang="en-IN"/>
          </a:p>
        </p:txBody>
      </p:sp>
    </p:spTree>
    <p:extLst>
      <p:ext uri="{BB962C8B-B14F-4D97-AF65-F5344CB8AC3E}">
        <p14:creationId xmlns:p14="http://schemas.microsoft.com/office/powerpoint/2010/main" val="21598817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0A91BCD-B6FB-4CFE-BAC3-43A808E1DFC1}" type="slidenum">
              <a:rPr lang="en-IN" smtClean="0"/>
              <a:t>1</a:t>
            </a:fld>
            <a:endParaRPr lang="en-IN"/>
          </a:p>
        </p:txBody>
      </p:sp>
    </p:spTree>
    <p:extLst>
      <p:ext uri="{BB962C8B-B14F-4D97-AF65-F5344CB8AC3E}">
        <p14:creationId xmlns:p14="http://schemas.microsoft.com/office/powerpoint/2010/main" val="19119898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r>
              <a:rPr lang="en-GB" sz="1800" dirty="0">
                <a:effectLst/>
                <a:latin typeface="Times New Roman" panose="02020603050405020304" pitchFamily="18" charset="0"/>
                <a:ea typeface="Calibri" panose="020F0502020204030204" pitchFamily="34" charset="0"/>
              </a:rPr>
              <a:t>And the disengaged employee contributes to reduced productivity, quality of services provided, revenue and profits. The current presentation will discuss the importance of employee engagement in the hotel industry using the AON-Hewitt engagement model. </a:t>
            </a:r>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3</a:t>
            </a:fld>
            <a:endParaRPr lang="en-IN"/>
          </a:p>
        </p:txBody>
      </p:sp>
    </p:spTree>
    <p:extLst>
      <p:ext uri="{BB962C8B-B14F-4D97-AF65-F5344CB8AC3E}">
        <p14:creationId xmlns:p14="http://schemas.microsoft.com/office/powerpoint/2010/main" val="24903575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depends on the alignment of personal goals and values with organizational goals and values. Employee engagement includes the willingness of employees to engage in their daily tasks and actively contribute their resources such as talent and time to the organisation.</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is considered a major factor contributing to the organisation’s success, growth, and development. Efficient employee engagement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reduces employee absenteeism and turnover, increases the productivity of the employees and profits of the organisation, boosts morale, and improves customer service provided by the employees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Stamolampros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2020, p. 1). Employee engagement not only helps to maintain a positive relationship with one’s team members but also with other teams. Engaged employees could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avoid experiencing chronic work-related stress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that could negatively impact their personal relationships, health and well-being.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0A91BCD-B6FB-4CFE-BAC3-43A808E1DFC1}" type="slidenum">
              <a:rPr lang="en-IN" smtClean="0"/>
              <a:t>4</a:t>
            </a:fld>
            <a:endParaRPr lang="en-IN"/>
          </a:p>
        </p:txBody>
      </p:sp>
    </p:spTree>
    <p:extLst>
      <p:ext uri="{BB962C8B-B14F-4D97-AF65-F5344CB8AC3E}">
        <p14:creationId xmlns:p14="http://schemas.microsoft.com/office/powerpoint/2010/main" val="1041186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The AON-Hewitt Engagement Model specified six core factors that impact the engagement of employees in an organisation, including </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Brand</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which involves brand reputation, corporate responsibility,</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Leadership</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which involves management,</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Performance</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which involve rewards, recognition, incentives, promotions, and career opportunities,</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Company practices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which involves the infrastructure of the organisation, work relationships, company culture, and diversity,</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The Basics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which involves job safety, balancing the personal and professional life, job security, and employee benefits,</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and</a:t>
            </a:r>
            <a:r>
              <a:rPr lang="en-GB" sz="1800" b="1"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The Work </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which involves delegation, collaboration, and entitlement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Horváthová</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al., 2019, p. 3902).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These factors lead to three outcomes namely,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“Say”</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which indicates positive things the employees say about the company,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“Stay”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which indicates the employees’ willingness to stay with the company, and</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 “Strive”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which indicates the motivation and endeavours of the employees to improve their productivity and quality of work. This model proposes that these factors, in turn, would lead to beneficial outcomes including talent acquisition and retention, reduce absenteeism and increase productivity, operational safety, employee and customer loyalty, customer satisfaction, customer retention, revenues and profits of the organisation.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Employee engagement must not be mistaken for employee happiness, contentment or satisfaction. It is the connection, satisfaction and commitment the employees feel towards the organisation. To achieve employee engagement, the managers and supervisors of the employees must consider employees’ opinions, use and develop their strengths, provide opportunities to develop their weaknesses, provide clear job roles, provide rewards and recognition, opportunities for career growth, appreciate and recognise the employee as human beings and not just a means for making profits, and job security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Giousmpasoglou</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et al., 2021).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Human Resources department and the managers are responsible for achieving employee engagement in an organisation. The efforts to engage the employees in their daily tasks and improve their productivity and quality could be done by the managers when they notice any signs of employee absenteeism, stress affecting the employees’ work, or reduced productivity and quality of the work which could result in reduced revenue and profits.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5</a:t>
            </a:fld>
            <a:endParaRPr lang="en-IN"/>
          </a:p>
        </p:txBody>
      </p:sp>
    </p:spTree>
    <p:extLst>
      <p:ext uri="{BB962C8B-B14F-4D97-AF65-F5344CB8AC3E}">
        <p14:creationId xmlns:p14="http://schemas.microsoft.com/office/powerpoint/2010/main" val="23153869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r>
              <a:rPr lang="en-GB" sz="1800" dirty="0">
                <a:effectLst/>
                <a:latin typeface="Times New Roman" panose="02020603050405020304" pitchFamily="18" charset="0"/>
                <a:ea typeface="Calibri" panose="020F0502020204030204" pitchFamily="34" charset="0"/>
              </a:rPr>
              <a:t>Engaged employees provide the best customer experience which helps in increasing the number of loyal customers and bringing in new customers. Along with the infrastructure and amenities, the hotel guests consider how the staff treats them in determining the hospitality services. </a:t>
            </a:r>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6</a:t>
            </a:fld>
            <a:endParaRPr lang="en-IN"/>
          </a:p>
        </p:txBody>
      </p:sp>
    </p:spTree>
    <p:extLst>
      <p:ext uri="{BB962C8B-B14F-4D97-AF65-F5344CB8AC3E}">
        <p14:creationId xmlns:p14="http://schemas.microsoft.com/office/powerpoint/2010/main" val="4104367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provide an effective customer experience, the employees from various teams have to work in collaboration with each other. It is important for employees in the hospitality industry to possess flexibility, critical thinking and problem-solving skills and resilience. The employees must have exceptional communication and persuasion skills. These skills are especially useful to solve the issues of disgruntled customers and pacify them. Engaged employees could transform the potential nightmarish situation into a pleasant and positive experience and memory in the minds of the customers. This could result in customer retention. The hospitality employees, especially those who work in kitchens, must have the knowledge and awareness of potential hazards and take preventive steps. The kitchen is the most likely place for a potentially hazardous situation. Additionally, hospitality employees must have patience, compassion, and listening skills.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All employees, regardless of their department, must possess guest service skills. In the cleaning services, the guest services could be provided by keeping the rooms and other areas clean constantly. The laundry services could be provided on time. Time management is one of the most important factors in the hospitality industry. Keeping the hotel guests waiting could increase the risk of losing customers and suffering from a bad reputation. Food is another important factor that could majorly impact the customer experience. The hotel management must invest in using as many fresh ingredients as possible and hire talented kitchen staff, especially, chefs. When the staff stay calm in unpredictable situations when the staff apologize for the inconvenience and provides complimentary services when the staff treat the customers with genuine warmth and compassion the customers are more likely to visit the hotel again and recommend the hotel to others. </a:t>
            </a:r>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7</a:t>
            </a:fld>
            <a:endParaRPr lang="en-IN"/>
          </a:p>
        </p:txBody>
      </p:sp>
    </p:spTree>
    <p:extLst>
      <p:ext uri="{BB962C8B-B14F-4D97-AF65-F5344CB8AC3E}">
        <p14:creationId xmlns:p14="http://schemas.microsoft.com/office/powerpoint/2010/main" val="35723132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Key Notes: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rooms allocated to the customers must be safe and clean. The food must be prepared under hygienic conditions and the kitchen must always be clean and hygienic. It must pass the safety inspections. The pest control certificate must be up-to-date. The management of the hotel must be efficient in planning and organisation various events, annual budgets, planning for business growth and increasing revenue and profits. The hotel management must be prepared for any repairs and damages. Delays in the repairs, such as plumbing repairs, would result in dissatisfaction among customers. Most of these issues depend on the type of management style used by the hotel.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8</a:t>
            </a:fld>
            <a:endParaRPr lang="en-IN"/>
          </a:p>
        </p:txBody>
      </p:sp>
    </p:spTree>
    <p:extLst>
      <p:ext uri="{BB962C8B-B14F-4D97-AF65-F5344CB8AC3E}">
        <p14:creationId xmlns:p14="http://schemas.microsoft.com/office/powerpoint/2010/main" val="16379412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It was named the 11</a:t>
            </a:r>
            <a:r>
              <a:rPr lang="en-GB" sz="18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best large company from the employees’ perspective in the UK and was placed at the top of the best hotels in the UK list.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91%</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the employees confirmed that their employment provided both professional and personal growth. The employees were provided with opportunities to learn. </a:t>
            </a:r>
            <a:r>
              <a:rPr lang="en-GB" sz="1800" b="1" i="1" dirty="0">
                <a:effectLst/>
                <a:latin typeface="Times New Roman" panose="02020603050405020304" pitchFamily="18" charset="0"/>
                <a:ea typeface="Calibri" panose="020F0502020204030204" pitchFamily="34" charset="0"/>
                <a:cs typeface="Times New Roman" panose="02020603050405020304" pitchFamily="18" charset="0"/>
              </a:rPr>
              <a:t>97%</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of the employees acknowledged that their manager offers them recognition (Green, 2022).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r>
              <a:rPr lang="en-GB" sz="1800" dirty="0">
                <a:effectLst/>
                <a:latin typeface="Times New Roman" panose="02020603050405020304" pitchFamily="18" charset="0"/>
                <a:ea typeface="Calibri" panose="020F0502020204030204" pitchFamily="34" charset="0"/>
              </a:rPr>
              <a:t>A hotel receptionist of the </a:t>
            </a:r>
            <a:r>
              <a:rPr lang="en-GB" sz="1800" b="1" i="1" dirty="0">
                <a:effectLst/>
                <a:latin typeface="Times New Roman" panose="02020603050405020304" pitchFamily="18" charset="0"/>
                <a:ea typeface="Calibri" panose="020F0502020204030204" pitchFamily="34" charset="0"/>
              </a:rPr>
              <a:t>Premier Inn</a:t>
            </a:r>
            <a:r>
              <a:rPr lang="en-GB" sz="1800" dirty="0">
                <a:effectLst/>
                <a:latin typeface="Times New Roman" panose="02020603050405020304" pitchFamily="18" charset="0"/>
                <a:ea typeface="Calibri" panose="020F0502020204030204" pitchFamily="34" charset="0"/>
              </a:rPr>
              <a:t> hotel in the UK reviewed on Indeed appreciating the hotel’s positive work environment, growth opportunities, and good colleagues (Indeed, 2022). Among the former and current employees who reviewed Glassdoor, 92% approved of the CEO of </a:t>
            </a:r>
            <a:r>
              <a:rPr lang="en-GB" sz="1800" b="1" i="1" dirty="0">
                <a:effectLst/>
                <a:latin typeface="Times New Roman" panose="02020603050405020304" pitchFamily="18" charset="0"/>
                <a:ea typeface="Calibri" panose="020F0502020204030204" pitchFamily="34" charset="0"/>
              </a:rPr>
              <a:t>Hilton</a:t>
            </a:r>
            <a:r>
              <a:rPr lang="en-GB" sz="1800" dirty="0">
                <a:effectLst/>
                <a:latin typeface="Times New Roman" panose="02020603050405020304" pitchFamily="18" charset="0"/>
                <a:ea typeface="Calibri" panose="020F0502020204030204" pitchFamily="34" charset="0"/>
              </a:rPr>
              <a:t> hotel in London and 81% recommended jobs in Hilton London hotel to other people. The reviews acknowledged and appreciated the company culture, career growth and opportunities provided by the management, good relationships with other employees, employee benefits, and the opportunities to learn which are provided by the management of the hotel.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These hotels provided opportunities for career growth, good leadership, work environment, company culture, employee benefits, and work-life balance which might have contributed to the growth and development of these hotels. This was supported by the AON-Hewitt Engagement Model. </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00A91BCD-B6FB-4CFE-BAC3-43A808E1DFC1}" type="slidenum">
              <a:rPr lang="en-IN" smtClean="0"/>
              <a:t>9</a:t>
            </a:fld>
            <a:endParaRPr lang="en-IN"/>
          </a:p>
        </p:txBody>
      </p:sp>
    </p:spTree>
    <p:extLst>
      <p:ext uri="{BB962C8B-B14F-4D97-AF65-F5344CB8AC3E}">
        <p14:creationId xmlns:p14="http://schemas.microsoft.com/office/powerpoint/2010/main" val="17115236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Key Notes: </a:t>
            </a:r>
          </a:p>
          <a:p>
            <a:r>
              <a:rPr lang="en-GB" sz="1800" dirty="0">
                <a:effectLst/>
                <a:latin typeface="Times New Roman" panose="02020603050405020304" pitchFamily="18" charset="0"/>
                <a:ea typeface="Calibri" panose="020F0502020204030204" pitchFamily="34" charset="0"/>
              </a:rPr>
              <a:t>It was established that effective employee engagement would help hotels to increase reduce employee turnover and increase customer satisfaction which could aid in the growth and development of the hotel. </a:t>
            </a:r>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10</a:t>
            </a:fld>
            <a:endParaRPr lang="en-IN"/>
          </a:p>
        </p:txBody>
      </p:sp>
    </p:spTree>
    <p:extLst>
      <p:ext uri="{BB962C8B-B14F-4D97-AF65-F5344CB8AC3E}">
        <p14:creationId xmlns:p14="http://schemas.microsoft.com/office/powerpoint/2010/main" val="9560557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indent="-457200"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Hinzmann</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Rašticová</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Šácha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2019. Factors of employee engagement at the workplace. Do years of service count?.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Acta Universitatis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Agriculturae</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et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Silviculturae</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Mendelianae</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Brunensis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Horváthová</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Mikušová</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and Kashi, K., 2019. Evaluation of the employees’ engagement factors importance methodology including generation Y.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Economic research-</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Ekonomska</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istraživanja</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32</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pp.3895-3917.</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Indeed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Premier Inn Employee Reviews for Hotel Receptionist.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Available at: https://uk.indeed.com/cmp/Premier-Inn/reviews?fjobtitle=Hotel+Receptionist (Accessed: 02 December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Mohanty, S., 2018. Individualized employee engagement or collaborative employee relations: Insights on leadership strategies to manage employees in the UK market.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Problems and Perspectives in Management</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16</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(3), p.366.</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Stamolampros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Korfiatis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Chalvatzis, K.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Buhalis</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 2020. Harnessing the “wisdom of employees” from online reviews.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Annals of Tourism Research</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effectLst/>
                <a:latin typeface="Times New Roman" panose="02020603050405020304" pitchFamily="18" charset="0"/>
                <a:ea typeface="Calibri" panose="020F0502020204030204" pitchFamily="34" charset="0"/>
                <a:cs typeface="Times New Roman" panose="02020603050405020304" pitchFamily="18" charset="0"/>
              </a:rPr>
              <a:t>80</a:t>
            </a:r>
            <a:r>
              <a:rPr lang="en-IN"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457200" indent="-457200"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Stories from Hilton (2022)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Awards &amp; Recognition.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Available at: (Accessed: 02 December 2022).</a:t>
            </a: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00A91BCD-B6FB-4CFE-BAC3-43A808E1DFC1}" type="slidenum">
              <a:rPr lang="en-IN" smtClean="0"/>
              <a:t>11</a:t>
            </a:fld>
            <a:endParaRPr lang="en-IN"/>
          </a:p>
        </p:txBody>
      </p:sp>
    </p:spTree>
    <p:extLst>
      <p:ext uri="{BB962C8B-B14F-4D97-AF65-F5344CB8AC3E}">
        <p14:creationId xmlns:p14="http://schemas.microsoft.com/office/powerpoint/2010/main" val="33679402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C50E1A-FECD-41FC-961D-DAA7E8454D24}" type="datetime1">
              <a:rPr lang="en-IN" smtClean="0"/>
              <a:t>05-12-2022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888445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A5CEF0D-5DD4-474D-BEE2-91267AD28866}" type="datetime1">
              <a:rPr lang="en-IN" smtClean="0"/>
              <a:t>05-12-2022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3357404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2E47F1-CB93-48C1-8CEF-36085AA44188}" type="datetime1">
              <a:rPr lang="en-IN" smtClean="0"/>
              <a:t>05-12-2022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31938342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E0A45-D126-4388-9458-B605D212443E}" type="datetime1">
              <a:rPr lang="en-IN" smtClean="0"/>
              <a:t>05-12-2022</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3584700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F09C311-CC37-4E12-985D-853B8D8BA2F3}" type="datetime1">
              <a:rPr lang="en-IN" smtClean="0"/>
              <a:t>05-12-2022</a:t>
            </a:fld>
            <a:endParaRPr lang="en-IN"/>
          </a:p>
        </p:txBody>
      </p:sp>
      <p:sp>
        <p:nvSpPr>
          <p:cNvPr id="11" name="Footer Placeholder 10"/>
          <p:cNvSpPr>
            <a:spLocks noGrp="1"/>
          </p:cNvSpPr>
          <p:nvPr>
            <p:ph type="ftr" sz="quarter" idx="11"/>
          </p:nvPr>
        </p:nvSpPr>
        <p:spPr/>
        <p:txBody>
          <a:bodyPr/>
          <a:lstStyle/>
          <a:p>
            <a:endParaRPr lang="en-IN"/>
          </a:p>
        </p:txBody>
      </p:sp>
      <p:sp>
        <p:nvSpPr>
          <p:cNvPr id="12" name="Slide Number Placeholder 11"/>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13271367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950ED858-BC63-4251-B6DE-D95FBEA36176}" type="datetime1">
              <a:rPr lang="en-IN" smtClean="0"/>
              <a:t>05-12-2022</a:t>
            </a:fld>
            <a:endParaRPr lang="en-IN"/>
          </a:p>
        </p:txBody>
      </p:sp>
      <p:sp>
        <p:nvSpPr>
          <p:cNvPr id="7" name="Footer Placeholder 6"/>
          <p:cNvSpPr>
            <a:spLocks noGrp="1"/>
          </p:cNvSpPr>
          <p:nvPr>
            <p:ph type="ftr" sz="quarter" idx="11"/>
          </p:nvPr>
        </p:nvSpPr>
        <p:spPr/>
        <p:txBody>
          <a:bodyPr/>
          <a:lstStyle/>
          <a:p>
            <a:endParaRPr lang="en-IN"/>
          </a:p>
        </p:txBody>
      </p:sp>
      <p:sp>
        <p:nvSpPr>
          <p:cNvPr id="8" name="Slide Number Placeholder 7"/>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10580367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1B09F21-8BB7-4889-85F8-9A3DE803FFA4}" type="datetime1">
              <a:rPr lang="en-IN" smtClean="0"/>
              <a:t>05-12-2022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15522112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37712C9D-CC1E-432B-B9CE-E63A89E8EE4C}" type="datetime1">
              <a:rPr lang="en-IN" smtClean="0"/>
              <a:t>05-12-2022</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350556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4A4B1C38-AC12-42A8-9839-D284030BEC29}" type="datetime1">
              <a:rPr lang="en-IN" smtClean="0"/>
              <a:t>05-12-2022</a:t>
            </a:fld>
            <a:endParaRPr lang="en-IN"/>
          </a:p>
        </p:txBody>
      </p:sp>
      <p:sp>
        <p:nvSpPr>
          <p:cNvPr id="9" name="Footer Placeholder 8"/>
          <p:cNvSpPr>
            <a:spLocks noGrp="1"/>
          </p:cNvSpPr>
          <p:nvPr>
            <p:ph type="ftr" sz="quarter" idx="11"/>
          </p:nvPr>
        </p:nvSpPr>
        <p:spPr>
          <a:xfrm>
            <a:off x="3499101" y="6356350"/>
            <a:ext cx="5911517" cy="365125"/>
          </a:xfrm>
        </p:spPr>
        <p:txBody>
          <a:bodyPr/>
          <a:lstStyle/>
          <a:p>
            <a:endParaRPr lang="en-IN"/>
          </a:p>
        </p:txBody>
      </p:sp>
      <p:sp>
        <p:nvSpPr>
          <p:cNvPr id="10" name="Slide Number Placeholder 9"/>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31735627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834A56-0B07-4AAA-9D01-1ECFA7D93E34}" type="datetime1">
              <a:rPr lang="en-IN" smtClean="0"/>
              <a:t>05-12-2022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2353954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680161-61A5-4EEB-8936-8A7C83F81E19}" type="datetime1">
              <a:rPr lang="en-IN" smtClean="0"/>
              <a:t>05-12-2022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5A2A175-3992-492A-9808-6F3705D98A31}" type="slidenum">
              <a:rPr lang="en-IN" smtClean="0"/>
              <a:t>‹#›</a:t>
            </a:fld>
            <a:endParaRPr lang="en-IN"/>
          </a:p>
        </p:txBody>
      </p:sp>
    </p:spTree>
    <p:extLst>
      <p:ext uri="{BB962C8B-B14F-4D97-AF65-F5344CB8AC3E}">
        <p14:creationId xmlns:p14="http://schemas.microsoft.com/office/powerpoint/2010/main" val="18851847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641A6686-8572-492D-AD72-73B1C4DEB14C}" type="datetime1">
              <a:rPr lang="en-IN" smtClean="0"/>
              <a:t>05-12-2022</a:t>
            </a:fld>
            <a:endParaRPr lang="en-IN"/>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IN"/>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B5A2A175-3992-492A-9808-6F3705D98A31}" type="slidenum">
              <a:rPr lang="en-IN" smtClean="0"/>
              <a:t>‹#›</a:t>
            </a:fld>
            <a:endParaRPr lang="en-IN"/>
          </a:p>
        </p:txBody>
      </p:sp>
    </p:spTree>
    <p:extLst>
      <p:ext uri="{BB962C8B-B14F-4D97-AF65-F5344CB8AC3E}">
        <p14:creationId xmlns:p14="http://schemas.microsoft.com/office/powerpoint/2010/main" val="2463899777"/>
      </p:ext>
    </p:extLst>
  </p:cSld>
  <p:clrMap bg1="lt1" tx1="dk1" bg2="lt2" tx2="dk2" accent1="accent1" accent2="accent2" accent3="accent3" accent4="accent4" accent5="accent5" accent6="accent6" hlink="hlink" folHlink="folHlink"/>
  <p:sldLayoutIdLst>
    <p:sldLayoutId id="2147483988" r:id="rId1"/>
    <p:sldLayoutId id="2147483989" r:id="rId2"/>
    <p:sldLayoutId id="2147483990" r:id="rId3"/>
    <p:sldLayoutId id="2147483991" r:id="rId4"/>
    <p:sldLayoutId id="2147483992" r:id="rId5"/>
    <p:sldLayoutId id="2147483993" r:id="rId6"/>
    <p:sldLayoutId id="2147483994" r:id="rId7"/>
    <p:sldLayoutId id="2147483995" r:id="rId8"/>
    <p:sldLayoutId id="2147483996" r:id="rId9"/>
    <p:sldLayoutId id="2147483997" r:id="rId10"/>
    <p:sldLayoutId id="2147483998" r:id="rId11"/>
  </p:sldLayoutIdLst>
  <p:hf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E6577-BAC3-B5FB-9FD0-77AF555D15F5}"/>
              </a:ext>
            </a:extLst>
          </p:cNvPr>
          <p:cNvSpPr>
            <a:spLocks noGrp="1"/>
          </p:cNvSpPr>
          <p:nvPr>
            <p:ph type="ctrTitle"/>
          </p:nvPr>
        </p:nvSpPr>
        <p:spPr/>
        <p:txBody>
          <a:bodyPr>
            <a:normAutofit/>
          </a:bodyPr>
          <a:lstStyle/>
          <a:p>
            <a:pPr algn="ctr"/>
            <a:r>
              <a:rPr lang="en-GB" sz="4800" b="1" u="sng" kern="1400" spc="-50" dirty="0">
                <a:effectLst/>
                <a:latin typeface="Times New Roman" panose="02020603050405020304" pitchFamily="18" charset="0"/>
                <a:ea typeface="Times New Roman" panose="02020603050405020304" pitchFamily="18" charset="0"/>
                <a:cs typeface="Times New Roman" panose="02020603050405020304" pitchFamily="18" charset="0"/>
              </a:rPr>
              <a:t>Operating Hotel Facilities</a:t>
            </a:r>
            <a:br>
              <a:rPr lang="en-GB" sz="4800" b="1" u="sng" kern="1400" spc="-50" dirty="0">
                <a:effectLst/>
                <a:latin typeface="Times New Roman" panose="02020603050405020304" pitchFamily="18" charset="0"/>
                <a:ea typeface="Times New Roman" panose="02020603050405020304" pitchFamily="18" charset="0"/>
                <a:cs typeface="Times New Roman" panose="02020603050405020304" pitchFamily="18" charset="0"/>
              </a:rPr>
            </a:br>
            <a:r>
              <a:rPr lang="en-GB" sz="4800" b="1" u="sng" kern="1400" spc="-50" dirty="0">
                <a:effectLst/>
                <a:latin typeface="Times New Roman" panose="02020603050405020304" pitchFamily="18" charset="0"/>
                <a:ea typeface="Times New Roman" panose="02020603050405020304" pitchFamily="18" charset="0"/>
                <a:cs typeface="Times New Roman" panose="02020603050405020304" pitchFamily="18" charset="0"/>
              </a:rPr>
              <a:t>BMIH4006</a:t>
            </a:r>
            <a:endParaRPr lang="en-IN" sz="4800" dirty="0"/>
          </a:p>
        </p:txBody>
      </p:sp>
      <p:sp>
        <p:nvSpPr>
          <p:cNvPr id="3" name="Subtitle 2">
            <a:extLst>
              <a:ext uri="{FF2B5EF4-FFF2-40B4-BE49-F238E27FC236}">
                <a16:creationId xmlns:a16="http://schemas.microsoft.com/office/drawing/2014/main" id="{0C01A90D-85EE-9668-0198-E8CCA8318731}"/>
              </a:ext>
            </a:extLst>
          </p:cNvPr>
          <p:cNvSpPr>
            <a:spLocks noGrp="1"/>
          </p:cNvSpPr>
          <p:nvPr>
            <p:ph type="subTitle" idx="1"/>
          </p:nvPr>
        </p:nvSpPr>
        <p:spPr/>
        <p:txBody>
          <a:bodyPr/>
          <a:lstStyle/>
          <a:p>
            <a:r>
              <a:rPr lang="en-US" dirty="0">
                <a:latin typeface="Times New Roman" panose="02020603050405020304" pitchFamily="18" charset="0"/>
                <a:cs typeface="Times New Roman" panose="02020603050405020304" pitchFamily="18" charset="0"/>
              </a:rPr>
              <a:t>Student name: Ana Cimpoes</a:t>
            </a:r>
          </a:p>
          <a:p>
            <a:r>
              <a:rPr lang="en-US" dirty="0">
                <a:latin typeface="Times New Roman" panose="02020603050405020304" pitchFamily="18" charset="0"/>
                <a:cs typeface="Times New Roman" panose="02020603050405020304" pitchFamily="18" charset="0"/>
              </a:rPr>
              <a:t>Student ID: 2120104</a:t>
            </a:r>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674196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00FCB-E08C-CAC0-E334-57CE4C2C9A7E}"/>
              </a:ext>
            </a:extLst>
          </p:cNvPr>
          <p:cNvSpPr>
            <a:spLocks noGrp="1"/>
          </p:cNvSpPr>
          <p:nvPr>
            <p:ph type="title"/>
          </p:nvPr>
        </p:nvSpPr>
        <p:spPr>
          <a:xfrm>
            <a:off x="252919" y="1140770"/>
            <a:ext cx="1931481" cy="4601183"/>
          </a:xfrm>
        </p:spPr>
        <p:txBody>
          <a:bodyPr/>
          <a:lstStyle/>
          <a:p>
            <a:pPr algn="just">
              <a:lnSpc>
                <a:spcPct val="150000"/>
              </a:lnSpc>
            </a:pPr>
            <a:r>
              <a:rPr lang="en-US" b="1" dirty="0">
                <a:latin typeface="Times New Roman" panose="02020603050405020304" pitchFamily="18" charset="0"/>
                <a:cs typeface="Times New Roman" panose="02020603050405020304" pitchFamily="18" charset="0"/>
              </a:rPr>
              <a:t>Table of Contents</a:t>
            </a:r>
            <a:endParaRPr lang="en-IN"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A82AFA-5FBA-DA4F-8E28-FC597FBAC586}"/>
              </a:ext>
            </a:extLst>
          </p:cNvPr>
          <p:cNvSpPr>
            <a:spLocks noGrp="1"/>
          </p:cNvSpPr>
          <p:nvPr>
            <p:ph idx="1"/>
          </p:nvPr>
        </p:nvSpPr>
        <p:spPr/>
        <p:txBody>
          <a:bodyPr>
            <a:normAutofit/>
          </a:bodyPr>
          <a:lstStyle/>
          <a:p>
            <a:r>
              <a:rPr lang="en-US" sz="2400" dirty="0">
                <a:latin typeface="Times New Roman" panose="02020603050405020304" pitchFamily="18" charset="0"/>
                <a:cs typeface="Times New Roman" panose="02020603050405020304" pitchFamily="18" charset="0"/>
              </a:rPr>
              <a:t>Slide 3: Introduction</a:t>
            </a:r>
          </a:p>
          <a:p>
            <a:r>
              <a:rPr lang="en-US" sz="2400" kern="0" dirty="0">
                <a:effectLst/>
                <a:latin typeface="Times New Roman" panose="02020603050405020304" pitchFamily="18" charset="0"/>
                <a:ea typeface="Times New Roman" panose="02020603050405020304" pitchFamily="18" charset="0"/>
                <a:cs typeface="Times New Roman" panose="02020603050405020304" pitchFamily="18" charset="0"/>
              </a:rPr>
              <a:t>Slide 4: Importance of Employee Engagement within the Hotel Industry</a:t>
            </a:r>
            <a:endParaRPr lang="en-IN" sz="2400"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Slide 10: Conclusion</a:t>
            </a:r>
          </a:p>
          <a:p>
            <a:r>
              <a:rPr lang="en-US" sz="2400" dirty="0">
                <a:latin typeface="Times New Roman" panose="02020603050405020304" pitchFamily="18" charset="0"/>
                <a:cs typeface="Times New Roman" panose="02020603050405020304" pitchFamily="18" charset="0"/>
              </a:rPr>
              <a:t>Slide 11: Reference List</a:t>
            </a:r>
            <a:endParaRPr lang="en-IN" sz="24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BD5483FD-C6C7-6620-7470-26C84AE90127}"/>
              </a:ext>
            </a:extLst>
          </p:cNvPr>
          <p:cNvSpPr>
            <a:spLocks noGrp="1"/>
          </p:cNvSpPr>
          <p:nvPr>
            <p:ph type="sldNum" sz="quarter" idx="12"/>
          </p:nvPr>
        </p:nvSpPr>
        <p:spPr/>
        <p:txBody>
          <a:bodyPr/>
          <a:lstStyle/>
          <a:p>
            <a:fld id="{B5A2A175-3992-492A-9808-6F3705D98A31}" type="slidenum">
              <a:rPr lang="en-IN" smtClean="0"/>
              <a:t>2</a:t>
            </a:fld>
            <a:endParaRPr lang="en-IN"/>
          </a:p>
        </p:txBody>
      </p:sp>
    </p:spTree>
    <p:extLst>
      <p:ext uri="{BB962C8B-B14F-4D97-AF65-F5344CB8AC3E}">
        <p14:creationId xmlns:p14="http://schemas.microsoft.com/office/powerpoint/2010/main" val="14701106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EAB24-1A82-3059-928C-393F9F3DDAC4}"/>
              </a:ext>
            </a:extLst>
          </p:cNvPr>
          <p:cNvSpPr>
            <a:spLocks noGrp="1"/>
          </p:cNvSpPr>
          <p:nvPr>
            <p:ph type="title"/>
          </p:nvPr>
        </p:nvSpPr>
        <p:spPr/>
        <p:txBody>
          <a:bodyPr>
            <a:normAutofit/>
          </a:bodyPr>
          <a:lstStyle/>
          <a:p>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3200" dirty="0"/>
          </a:p>
        </p:txBody>
      </p:sp>
      <p:sp>
        <p:nvSpPr>
          <p:cNvPr id="3" name="Content Placeholder 2">
            <a:extLst>
              <a:ext uri="{FF2B5EF4-FFF2-40B4-BE49-F238E27FC236}">
                <a16:creationId xmlns:a16="http://schemas.microsoft.com/office/drawing/2014/main" id="{31DC8371-54DE-DC79-43FB-2ADF6283440F}"/>
              </a:ext>
            </a:extLst>
          </p:cNvPr>
          <p:cNvSpPr>
            <a:spLocks noGrp="1"/>
          </p:cNvSpPr>
          <p:nvPr>
            <p:ph idx="1"/>
          </p:nvPr>
        </p:nvSpPr>
        <p:spPr>
          <a:xfrm>
            <a:off x="3869268" y="864108"/>
            <a:ext cx="4729042" cy="5120640"/>
          </a:xfrm>
        </p:spPr>
        <p:txBody>
          <a:bodyPr>
            <a:normAutofit fontScale="92500"/>
          </a:bodyPr>
          <a:lstStyle/>
          <a:p>
            <a:pPr algn="just">
              <a:lnSpc>
                <a:spcPct val="150000"/>
              </a:lnSpc>
            </a:pPr>
            <a:r>
              <a:rPr lang="en-GB" sz="2400" dirty="0">
                <a:effectLst/>
                <a:latin typeface="Times New Roman" panose="02020603050405020304" pitchFamily="18" charset="0"/>
                <a:ea typeface="Calibri" panose="020F0502020204030204" pitchFamily="34" charset="0"/>
              </a:rPr>
              <a:t>Employees are a major part of any organisation. </a:t>
            </a:r>
          </a:p>
          <a:p>
            <a:pPr algn="just">
              <a:lnSpc>
                <a:spcPct val="150000"/>
              </a:lnSpc>
            </a:pPr>
            <a:r>
              <a:rPr lang="en-GB" sz="2400" dirty="0">
                <a:latin typeface="Times New Roman" panose="02020603050405020304" pitchFamily="18" charset="0"/>
                <a:ea typeface="Calibri" panose="020F0502020204030204" pitchFamily="34" charset="0"/>
              </a:rPr>
              <a:t>I</a:t>
            </a:r>
            <a:r>
              <a:rPr lang="en-GB" sz="2400" dirty="0">
                <a:effectLst/>
                <a:latin typeface="Times New Roman" panose="02020603050405020304" pitchFamily="18" charset="0"/>
                <a:ea typeface="Calibri" panose="020F0502020204030204" pitchFamily="34" charset="0"/>
              </a:rPr>
              <a:t>n the hotel industry, the employees have a direct impact on customer satisfaction as they have direct contact with the customers.</a:t>
            </a:r>
          </a:p>
          <a:p>
            <a:pPr algn="just">
              <a:lnSpc>
                <a:spcPct val="150000"/>
              </a:lnSpc>
            </a:pPr>
            <a:r>
              <a:rPr lang="en-GB" sz="2400" dirty="0">
                <a:effectLst/>
                <a:latin typeface="Times New Roman" panose="02020603050405020304" pitchFamily="18" charset="0"/>
                <a:ea typeface="Calibri" panose="020F0502020204030204" pitchFamily="34" charset="0"/>
              </a:rPr>
              <a:t>An engaged employee could increase the productivity, quality of work, and profits of the organisation</a:t>
            </a:r>
            <a:r>
              <a:rPr lang="en-GB" sz="2400" dirty="0">
                <a:latin typeface="Times New Roman" panose="02020603050405020304" pitchFamily="18" charset="0"/>
                <a:ea typeface="Calibri" panose="020F0502020204030204" pitchFamily="34" charset="0"/>
              </a:rPr>
              <a:t>.</a:t>
            </a:r>
          </a:p>
        </p:txBody>
      </p:sp>
      <p:sp>
        <p:nvSpPr>
          <p:cNvPr id="4" name="Slide Number Placeholder 3">
            <a:extLst>
              <a:ext uri="{FF2B5EF4-FFF2-40B4-BE49-F238E27FC236}">
                <a16:creationId xmlns:a16="http://schemas.microsoft.com/office/drawing/2014/main" id="{48A0F155-CDA1-394F-FB93-74A9A982A52E}"/>
              </a:ext>
            </a:extLst>
          </p:cNvPr>
          <p:cNvSpPr>
            <a:spLocks noGrp="1"/>
          </p:cNvSpPr>
          <p:nvPr>
            <p:ph type="sldNum" sz="quarter" idx="12"/>
          </p:nvPr>
        </p:nvSpPr>
        <p:spPr/>
        <p:txBody>
          <a:bodyPr/>
          <a:lstStyle/>
          <a:p>
            <a:fld id="{B5A2A175-3992-492A-9808-6F3705D98A31}" type="slidenum">
              <a:rPr lang="en-IN" smtClean="0"/>
              <a:t>3</a:t>
            </a:fld>
            <a:endParaRPr lang="en-IN"/>
          </a:p>
        </p:txBody>
      </p:sp>
      <p:pic>
        <p:nvPicPr>
          <p:cNvPr id="2052" name="Picture 4" descr="Why should you study Hospitality Management in the UK? | LCCA">
            <a:extLst>
              <a:ext uri="{FF2B5EF4-FFF2-40B4-BE49-F238E27FC236}">
                <a16:creationId xmlns:a16="http://schemas.microsoft.com/office/drawing/2014/main" id="{17B2D964-A187-FE4F-00D2-05F8FAC210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5076" y="1119187"/>
            <a:ext cx="3510240" cy="206692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OSPITALITY MANAGEMENT SERVICES &amp; CONSULTATION – ProWorks.lk">
            <a:extLst>
              <a:ext uri="{FF2B5EF4-FFF2-40B4-BE49-F238E27FC236}">
                <a16:creationId xmlns:a16="http://schemas.microsoft.com/office/drawing/2014/main" id="{4699F26B-D845-1179-D9EE-436A2A54A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19238" y="3451759"/>
            <a:ext cx="3472761" cy="23128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02395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48F1A-564B-8D7C-DDB7-E4939440F3C8}"/>
              </a:ext>
            </a:extLst>
          </p:cNvPr>
          <p:cNvSpPr>
            <a:spLocks noGrp="1"/>
          </p:cNvSpPr>
          <p:nvPr>
            <p:ph type="title"/>
          </p:nvPr>
        </p:nvSpPr>
        <p:spPr/>
        <p:txBody>
          <a:bodyPr>
            <a:normAutofit/>
          </a:bodyPr>
          <a:lstStyle/>
          <a:p>
            <a:pPr algn="just">
              <a:lnSpc>
                <a:spcPct val="150000"/>
              </a:lnSpc>
            </a:pPr>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Importance of Employee Engagement within the Hotel Industry </a:t>
            </a:r>
            <a:endParaRPr lang="en-IN" sz="3200" dirty="0"/>
          </a:p>
        </p:txBody>
      </p:sp>
      <p:sp>
        <p:nvSpPr>
          <p:cNvPr id="3" name="Content Placeholder 2">
            <a:extLst>
              <a:ext uri="{FF2B5EF4-FFF2-40B4-BE49-F238E27FC236}">
                <a16:creationId xmlns:a16="http://schemas.microsoft.com/office/drawing/2014/main" id="{FE04CCCA-4734-947B-64D6-8F4E7FF89AD7}"/>
              </a:ext>
            </a:extLst>
          </p:cNvPr>
          <p:cNvSpPr>
            <a:spLocks noGrp="1"/>
          </p:cNvSpPr>
          <p:nvPr>
            <p:ph idx="1"/>
          </p:nvPr>
        </p:nvSpPr>
        <p:spPr>
          <a:xfrm>
            <a:off x="7442205" y="864108"/>
            <a:ext cx="4271842" cy="5120640"/>
          </a:xfrm>
        </p:spPr>
        <p:txBody>
          <a:bodyPr>
            <a:normAutofit/>
          </a:bodyPr>
          <a:lstStyle/>
          <a:p>
            <a:pPr algn="just">
              <a:lnSpc>
                <a:spcPct val="150000"/>
              </a:lnSpc>
            </a:pPr>
            <a:r>
              <a:rPr lang="en-GB" sz="2400" dirty="0">
                <a:effectLst/>
                <a:latin typeface="Times New Roman" panose="02020603050405020304" pitchFamily="18" charset="0"/>
                <a:ea typeface="Calibri" panose="020F0502020204030204" pitchFamily="34" charset="0"/>
              </a:rPr>
              <a:t>Employee engagement could be defined as </a:t>
            </a:r>
            <a:r>
              <a:rPr lang="en-GB" sz="2400" b="1" i="1" dirty="0">
                <a:effectLst/>
                <a:latin typeface="Times New Roman" panose="02020603050405020304" pitchFamily="18" charset="0"/>
                <a:ea typeface="Calibri" panose="020F0502020204030204" pitchFamily="34" charset="0"/>
              </a:rPr>
              <a:t>making use of the potential of the employees at their workplaces while supporting the employees’ individual preferences, requirements, thoughts, and beliefs</a:t>
            </a:r>
            <a:r>
              <a:rPr lang="en-GB" sz="2400" dirty="0">
                <a:effectLst/>
                <a:latin typeface="Times New Roman" panose="02020603050405020304" pitchFamily="18" charset="0"/>
                <a:ea typeface="Calibri" panose="020F0502020204030204" pitchFamily="34" charset="0"/>
              </a:rPr>
              <a:t> (Mohanty, 2018, p. 366). </a:t>
            </a:r>
            <a:endParaRPr lang="en-IN" sz="2400" dirty="0"/>
          </a:p>
        </p:txBody>
      </p:sp>
      <p:sp>
        <p:nvSpPr>
          <p:cNvPr id="4" name="Slide Number Placeholder 3">
            <a:extLst>
              <a:ext uri="{FF2B5EF4-FFF2-40B4-BE49-F238E27FC236}">
                <a16:creationId xmlns:a16="http://schemas.microsoft.com/office/drawing/2014/main" id="{A4DB03C6-60CE-90C7-C48C-407C3CA40543}"/>
              </a:ext>
            </a:extLst>
          </p:cNvPr>
          <p:cNvSpPr>
            <a:spLocks noGrp="1"/>
          </p:cNvSpPr>
          <p:nvPr>
            <p:ph type="sldNum" sz="quarter" idx="12"/>
          </p:nvPr>
        </p:nvSpPr>
        <p:spPr/>
        <p:txBody>
          <a:bodyPr/>
          <a:lstStyle/>
          <a:p>
            <a:fld id="{B5A2A175-3992-492A-9808-6F3705D98A31}" type="slidenum">
              <a:rPr lang="en-IN" smtClean="0"/>
              <a:t>4</a:t>
            </a:fld>
            <a:endParaRPr lang="en-IN"/>
          </a:p>
        </p:txBody>
      </p:sp>
      <p:pic>
        <p:nvPicPr>
          <p:cNvPr id="5122" name="Picture 2" descr="5 Powerful Steps To Improve Employee Engagement">
            <a:extLst>
              <a:ext uri="{FF2B5EF4-FFF2-40B4-BE49-F238E27FC236}">
                <a16:creationId xmlns:a16="http://schemas.microsoft.com/office/drawing/2014/main" id="{DE5CA77A-84DB-02AC-679E-386C9E737A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91614" y="2118897"/>
            <a:ext cx="3984456" cy="2656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4242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2D250-1D91-DB0E-73C3-19518D5C715C}"/>
              </a:ext>
            </a:extLst>
          </p:cNvPr>
          <p:cNvSpPr>
            <a:spLocks noGrp="1"/>
          </p:cNvSpPr>
          <p:nvPr>
            <p:ph type="title"/>
          </p:nvPr>
        </p:nvSpPr>
        <p:spPr/>
        <p:txBody>
          <a:bodyPr>
            <a:normAutofit/>
          </a:bodyPr>
          <a:lstStyle/>
          <a:p>
            <a:pPr algn="just">
              <a:lnSpc>
                <a:spcPct val="150000"/>
              </a:lnSpc>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The AON-Hewitt Engagement Model</a:t>
            </a:r>
            <a:endParaRPr lang="en-IN" sz="3200" dirty="0"/>
          </a:p>
        </p:txBody>
      </p:sp>
      <p:pic>
        <p:nvPicPr>
          <p:cNvPr id="4" name="Content Placeholder 3">
            <a:extLst>
              <a:ext uri="{FF2B5EF4-FFF2-40B4-BE49-F238E27FC236}">
                <a16:creationId xmlns:a16="http://schemas.microsoft.com/office/drawing/2014/main" id="{A9057EFF-BC86-876B-9B09-C2FAED3FE5D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868737" y="1067271"/>
            <a:ext cx="7517017" cy="4590684"/>
          </a:xfrm>
          <a:prstGeom prst="rect">
            <a:avLst/>
          </a:prstGeom>
          <a:noFill/>
          <a:ln>
            <a:noFill/>
          </a:ln>
        </p:spPr>
      </p:pic>
      <p:sp>
        <p:nvSpPr>
          <p:cNvPr id="5" name="Slide Number Placeholder 4">
            <a:extLst>
              <a:ext uri="{FF2B5EF4-FFF2-40B4-BE49-F238E27FC236}">
                <a16:creationId xmlns:a16="http://schemas.microsoft.com/office/drawing/2014/main" id="{8D7A5539-CAE9-419B-4521-4D41FCAAF97C}"/>
              </a:ext>
            </a:extLst>
          </p:cNvPr>
          <p:cNvSpPr>
            <a:spLocks noGrp="1"/>
          </p:cNvSpPr>
          <p:nvPr>
            <p:ph type="sldNum" sz="quarter" idx="12"/>
          </p:nvPr>
        </p:nvSpPr>
        <p:spPr/>
        <p:txBody>
          <a:bodyPr/>
          <a:lstStyle/>
          <a:p>
            <a:fld id="{B5A2A175-3992-492A-9808-6F3705D98A31}" type="slidenum">
              <a:rPr lang="en-IN" smtClean="0"/>
              <a:t>5</a:t>
            </a:fld>
            <a:endParaRPr lang="en-IN"/>
          </a:p>
        </p:txBody>
      </p:sp>
    </p:spTree>
    <p:extLst>
      <p:ext uri="{BB962C8B-B14F-4D97-AF65-F5344CB8AC3E}">
        <p14:creationId xmlns:p14="http://schemas.microsoft.com/office/powerpoint/2010/main" val="670489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40441F-95AD-0AF5-5D14-470D528A2060}"/>
              </a:ext>
            </a:extLst>
          </p:cNvPr>
          <p:cNvSpPr>
            <a:spLocks noGrp="1"/>
          </p:cNvSpPr>
          <p:nvPr>
            <p:ph type="title"/>
          </p:nvPr>
        </p:nvSpPr>
        <p:spPr/>
        <p:txBody>
          <a:bodyPr>
            <a:normAutofit/>
          </a:bodyPr>
          <a:lstStyle/>
          <a:p>
            <a:pPr algn="just">
              <a:lnSpc>
                <a:spcPct val="150000"/>
              </a:lnSpc>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Importance of Employee Engagement in the Hotel Industry</a:t>
            </a:r>
            <a:endParaRPr lang="en-IN" sz="3200" dirty="0"/>
          </a:p>
        </p:txBody>
      </p:sp>
      <p:sp>
        <p:nvSpPr>
          <p:cNvPr id="3" name="Content Placeholder 2">
            <a:extLst>
              <a:ext uri="{FF2B5EF4-FFF2-40B4-BE49-F238E27FC236}">
                <a16:creationId xmlns:a16="http://schemas.microsoft.com/office/drawing/2014/main" id="{08B994BA-7BD6-02C4-2134-43B82FEAD5E3}"/>
              </a:ext>
            </a:extLst>
          </p:cNvPr>
          <p:cNvSpPr>
            <a:spLocks noGrp="1"/>
          </p:cNvSpPr>
          <p:nvPr>
            <p:ph idx="1"/>
          </p:nvPr>
        </p:nvSpPr>
        <p:spPr>
          <a:xfrm>
            <a:off x="3869268" y="864108"/>
            <a:ext cx="4478319" cy="5120640"/>
          </a:xfrm>
        </p:spPr>
        <p:txBody>
          <a:bodyPr>
            <a:normAutofit/>
          </a:bodyPr>
          <a:lstStyle/>
          <a:p>
            <a:pPr algn="just">
              <a:lnSpc>
                <a:spcPct val="150000"/>
              </a:lnSpc>
            </a:pPr>
            <a:r>
              <a:rPr lang="en-GB" sz="2400" dirty="0">
                <a:effectLst/>
                <a:latin typeface="Times New Roman" panose="02020603050405020304" pitchFamily="18" charset="0"/>
                <a:ea typeface="Calibri" panose="020F0502020204030204" pitchFamily="34" charset="0"/>
              </a:rPr>
              <a:t>Employee engagement is one of the most important factors in all business industries. However, it is especially crucial in the hotel industry, where the profits of the hotel, brand reputation, and customer satisfaction majorly depend on the employees. </a:t>
            </a:r>
            <a:endParaRPr lang="en-IN" sz="2400" dirty="0"/>
          </a:p>
        </p:txBody>
      </p:sp>
      <p:sp>
        <p:nvSpPr>
          <p:cNvPr id="4" name="Slide Number Placeholder 3">
            <a:extLst>
              <a:ext uri="{FF2B5EF4-FFF2-40B4-BE49-F238E27FC236}">
                <a16:creationId xmlns:a16="http://schemas.microsoft.com/office/drawing/2014/main" id="{D67C60DF-C85F-F44A-D318-5944155F9CED}"/>
              </a:ext>
            </a:extLst>
          </p:cNvPr>
          <p:cNvSpPr>
            <a:spLocks noGrp="1"/>
          </p:cNvSpPr>
          <p:nvPr>
            <p:ph type="sldNum" sz="quarter" idx="12"/>
          </p:nvPr>
        </p:nvSpPr>
        <p:spPr/>
        <p:txBody>
          <a:bodyPr/>
          <a:lstStyle/>
          <a:p>
            <a:fld id="{B5A2A175-3992-492A-9808-6F3705D98A31}" type="slidenum">
              <a:rPr lang="en-IN" smtClean="0"/>
              <a:t>6</a:t>
            </a:fld>
            <a:endParaRPr lang="en-IN"/>
          </a:p>
        </p:txBody>
      </p:sp>
      <p:pic>
        <p:nvPicPr>
          <p:cNvPr id="6" name="Picture 5">
            <a:extLst>
              <a:ext uri="{FF2B5EF4-FFF2-40B4-BE49-F238E27FC236}">
                <a16:creationId xmlns:a16="http://schemas.microsoft.com/office/drawing/2014/main" id="{D59F5BBB-61A9-5994-47B5-978E7B869A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16407" y="1750369"/>
            <a:ext cx="3218281" cy="3058697"/>
          </a:xfrm>
          <a:prstGeom prst="rect">
            <a:avLst/>
          </a:prstGeom>
        </p:spPr>
      </p:pic>
    </p:spTree>
    <p:extLst>
      <p:ext uri="{BB962C8B-B14F-4D97-AF65-F5344CB8AC3E}">
        <p14:creationId xmlns:p14="http://schemas.microsoft.com/office/powerpoint/2010/main" val="2200794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85D6D-CBC7-98A8-6A76-A6A6F48492A4}"/>
              </a:ext>
            </a:extLst>
          </p:cNvPr>
          <p:cNvSpPr>
            <a:spLocks noGrp="1"/>
          </p:cNvSpPr>
          <p:nvPr>
            <p:ph type="title"/>
          </p:nvPr>
        </p:nvSpPr>
        <p:spPr/>
        <p:txBody>
          <a:bodyPr>
            <a:normAutofit/>
          </a:bodyPr>
          <a:lstStyle/>
          <a:p>
            <a:pPr algn="just"/>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Different Hotel Facilities and Positions</a:t>
            </a:r>
            <a:endParaRPr lang="en-IN" sz="3200" dirty="0"/>
          </a:p>
        </p:txBody>
      </p:sp>
      <p:sp>
        <p:nvSpPr>
          <p:cNvPr id="3" name="Content Placeholder 2">
            <a:extLst>
              <a:ext uri="{FF2B5EF4-FFF2-40B4-BE49-F238E27FC236}">
                <a16:creationId xmlns:a16="http://schemas.microsoft.com/office/drawing/2014/main" id="{D0EB7D98-2BA0-6D8B-F640-F71E619075E1}"/>
              </a:ext>
            </a:extLst>
          </p:cNvPr>
          <p:cNvSpPr>
            <a:spLocks noGrp="1"/>
          </p:cNvSpPr>
          <p:nvPr>
            <p:ph idx="1"/>
          </p:nvPr>
        </p:nvSpPr>
        <p:spPr>
          <a:xfrm>
            <a:off x="3496739" y="864108"/>
            <a:ext cx="6026900" cy="5120640"/>
          </a:xfrm>
        </p:spPr>
        <p:txBody>
          <a:bodyPr>
            <a:normAutofit fontScale="92500"/>
          </a:bodyPr>
          <a:lstStyle/>
          <a:p>
            <a:pPr algn="just">
              <a:lnSpc>
                <a:spcPct val="150000"/>
              </a:lnSpc>
            </a:pPr>
            <a:r>
              <a:rPr lang="en-GB" sz="2400" dirty="0">
                <a:effectLst/>
                <a:latin typeface="Times New Roman" panose="02020603050405020304" pitchFamily="18" charset="0"/>
                <a:ea typeface="Calibri" panose="020F0502020204030204" pitchFamily="34" charset="0"/>
              </a:rPr>
              <a:t>Various hotel facilities and services include cleaning services, snow clearing services, landscaping, janitorial services, infrastructure inspection and repair services, laundry, life maintenance, electrical services, and preventive maintenance services. Other facilities include restaurant and bar facilities, hosting and managing events, swimming pool services, valet and parking services, pick and drop services, gym training services, and other staff.</a:t>
            </a:r>
            <a:endParaRPr lang="en-IN" sz="2400" dirty="0"/>
          </a:p>
        </p:txBody>
      </p:sp>
      <p:sp>
        <p:nvSpPr>
          <p:cNvPr id="4" name="Slide Number Placeholder 3">
            <a:extLst>
              <a:ext uri="{FF2B5EF4-FFF2-40B4-BE49-F238E27FC236}">
                <a16:creationId xmlns:a16="http://schemas.microsoft.com/office/drawing/2014/main" id="{69F263D7-7F1F-8248-FD88-2D70B0F1A610}"/>
              </a:ext>
            </a:extLst>
          </p:cNvPr>
          <p:cNvSpPr>
            <a:spLocks noGrp="1"/>
          </p:cNvSpPr>
          <p:nvPr>
            <p:ph type="sldNum" sz="quarter" idx="12"/>
          </p:nvPr>
        </p:nvSpPr>
        <p:spPr/>
        <p:txBody>
          <a:bodyPr/>
          <a:lstStyle/>
          <a:p>
            <a:fld id="{B5A2A175-3992-492A-9808-6F3705D98A31}" type="slidenum">
              <a:rPr lang="en-IN" smtClean="0"/>
              <a:t>7</a:t>
            </a:fld>
            <a:endParaRPr lang="en-IN"/>
          </a:p>
        </p:txBody>
      </p:sp>
      <p:pic>
        <p:nvPicPr>
          <p:cNvPr id="4098" name="Picture 2" descr="The ROI of people: Employee engagement key to profitability | Hotel  Management">
            <a:extLst>
              <a:ext uri="{FF2B5EF4-FFF2-40B4-BE49-F238E27FC236}">
                <a16:creationId xmlns:a16="http://schemas.microsoft.com/office/drawing/2014/main" id="{052A1E93-9748-A16F-C66D-6E916FD1DA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45687" y="1123837"/>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5 ways your hotels can improve employee engagement">
            <a:extLst>
              <a:ext uri="{FF2B5EF4-FFF2-40B4-BE49-F238E27FC236}">
                <a16:creationId xmlns:a16="http://schemas.microsoft.com/office/drawing/2014/main" id="{013B4D12-1094-544C-6132-55026197C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533468" y="3613751"/>
            <a:ext cx="2663573" cy="1553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74182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C7D8E-5ABF-3313-A4DD-B7611D3EF4C8}"/>
              </a:ext>
            </a:extLst>
          </p:cNvPr>
          <p:cNvSpPr>
            <a:spLocks noGrp="1"/>
          </p:cNvSpPr>
          <p:nvPr>
            <p:ph type="title"/>
          </p:nvPr>
        </p:nvSpPr>
        <p:spPr/>
        <p:txBody>
          <a:bodyPr>
            <a:normAutofit/>
          </a:bodyPr>
          <a:lstStyle/>
          <a:p>
            <a:pPr algn="just">
              <a:lnSpc>
                <a:spcPct val="150000"/>
              </a:lnSpc>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Issues relating to Facilities Service Delivery</a:t>
            </a:r>
            <a:r>
              <a:rPr lang="en-GB" sz="3200" i="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3200" dirty="0"/>
          </a:p>
        </p:txBody>
      </p:sp>
      <p:sp>
        <p:nvSpPr>
          <p:cNvPr id="3" name="Content Placeholder 2">
            <a:extLst>
              <a:ext uri="{FF2B5EF4-FFF2-40B4-BE49-F238E27FC236}">
                <a16:creationId xmlns:a16="http://schemas.microsoft.com/office/drawing/2014/main" id="{D15B3451-5FAA-A677-4707-0BBBA3AB6986}"/>
              </a:ext>
            </a:extLst>
          </p:cNvPr>
          <p:cNvSpPr>
            <a:spLocks noGrp="1"/>
          </p:cNvSpPr>
          <p:nvPr>
            <p:ph idx="1"/>
          </p:nvPr>
        </p:nvSpPr>
        <p:spPr>
          <a:xfrm>
            <a:off x="3869268" y="864108"/>
            <a:ext cx="5122333" cy="5120640"/>
          </a:xfrm>
        </p:spPr>
        <p:txBody>
          <a:bodyPr>
            <a:normAutofit fontScale="92500"/>
          </a:bodyPr>
          <a:lstStyle/>
          <a:p>
            <a:pPr algn="just">
              <a:lnSpc>
                <a:spcPct val="150000"/>
              </a:lnSpc>
            </a:pPr>
            <a:r>
              <a:rPr lang="en-GB" sz="2400" dirty="0">
                <a:effectLst/>
                <a:latin typeface="Times New Roman" panose="02020603050405020304" pitchFamily="18" charset="0"/>
                <a:ea typeface="Calibri" panose="020F0502020204030204" pitchFamily="34" charset="0"/>
              </a:rPr>
              <a:t>One of the major issues with hotel facilities and service delivery is low resources. </a:t>
            </a:r>
          </a:p>
          <a:p>
            <a:pPr algn="just">
              <a:lnSpc>
                <a:spcPct val="150000"/>
              </a:lnSpc>
            </a:pPr>
            <a:r>
              <a:rPr lang="en-GB" sz="2400" dirty="0">
                <a:effectLst/>
                <a:latin typeface="Times New Roman" panose="02020603050405020304" pitchFamily="18" charset="0"/>
                <a:ea typeface="Calibri" panose="020F0502020204030204" pitchFamily="34" charset="0"/>
              </a:rPr>
              <a:t>The resources, including time, money, information, staff, and equipment, need to allocate to various departments of the hotel based on the requirement. </a:t>
            </a:r>
          </a:p>
          <a:p>
            <a:pPr algn="just">
              <a:lnSpc>
                <a:spcPct val="150000"/>
              </a:lnSpc>
            </a:pPr>
            <a:r>
              <a:rPr lang="en-GB" sz="2400" dirty="0">
                <a:effectLst/>
                <a:latin typeface="Times New Roman" panose="02020603050405020304" pitchFamily="18" charset="0"/>
                <a:ea typeface="Calibri" panose="020F0502020204030204" pitchFamily="34" charset="0"/>
              </a:rPr>
              <a:t>Another issue is the health and safety of the employees and customers. </a:t>
            </a:r>
            <a:endParaRPr lang="en-IN" sz="2400" dirty="0"/>
          </a:p>
        </p:txBody>
      </p:sp>
      <p:sp>
        <p:nvSpPr>
          <p:cNvPr id="4" name="Slide Number Placeholder 3">
            <a:extLst>
              <a:ext uri="{FF2B5EF4-FFF2-40B4-BE49-F238E27FC236}">
                <a16:creationId xmlns:a16="http://schemas.microsoft.com/office/drawing/2014/main" id="{3C892502-47D7-EAE7-5178-0EC812D61AF5}"/>
              </a:ext>
            </a:extLst>
          </p:cNvPr>
          <p:cNvSpPr>
            <a:spLocks noGrp="1"/>
          </p:cNvSpPr>
          <p:nvPr>
            <p:ph type="sldNum" sz="quarter" idx="12"/>
          </p:nvPr>
        </p:nvSpPr>
        <p:spPr/>
        <p:txBody>
          <a:bodyPr/>
          <a:lstStyle/>
          <a:p>
            <a:fld id="{B5A2A175-3992-492A-9808-6F3705D98A31}" type="slidenum">
              <a:rPr lang="en-IN" smtClean="0"/>
              <a:t>8</a:t>
            </a:fld>
            <a:endParaRPr lang="en-IN"/>
          </a:p>
        </p:txBody>
      </p:sp>
      <p:pic>
        <p:nvPicPr>
          <p:cNvPr id="6" name="Picture 5">
            <a:extLst>
              <a:ext uri="{FF2B5EF4-FFF2-40B4-BE49-F238E27FC236}">
                <a16:creationId xmlns:a16="http://schemas.microsoft.com/office/drawing/2014/main" id="{4A5DC777-8011-83A3-C98B-788BAF6B18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91601" y="1891238"/>
            <a:ext cx="2743200" cy="2838450"/>
          </a:xfrm>
          <a:prstGeom prst="rect">
            <a:avLst/>
          </a:prstGeom>
        </p:spPr>
      </p:pic>
    </p:spTree>
    <p:extLst>
      <p:ext uri="{BB962C8B-B14F-4D97-AF65-F5344CB8AC3E}">
        <p14:creationId xmlns:p14="http://schemas.microsoft.com/office/powerpoint/2010/main" val="8076026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462A6-82DD-BE9E-C8FE-A742EDF15AB2}"/>
              </a:ext>
            </a:extLst>
          </p:cNvPr>
          <p:cNvSpPr>
            <a:spLocks noGrp="1"/>
          </p:cNvSpPr>
          <p:nvPr>
            <p:ph type="title"/>
          </p:nvPr>
        </p:nvSpPr>
        <p:spPr/>
        <p:txBody>
          <a:bodyPr>
            <a:noAutofit/>
          </a:bodyPr>
          <a:lstStyle/>
          <a:p>
            <a:pPr algn="just">
              <a:lnSpc>
                <a:spcPct val="150000"/>
              </a:lnSpc>
            </a:pPr>
            <a:r>
              <a:rPr lang="en-GB" sz="3200" b="1" dirty="0">
                <a:effectLst/>
                <a:latin typeface="Times New Roman" panose="02020603050405020304" pitchFamily="18" charset="0"/>
                <a:ea typeface="Calibri" panose="020F0502020204030204" pitchFamily="34" charset="0"/>
                <a:cs typeface="Times New Roman" panose="02020603050405020304" pitchFamily="18" charset="0"/>
              </a:rPr>
              <a:t>Examples from Within the Industry of Engaged Teams</a:t>
            </a:r>
            <a:r>
              <a:rPr lang="en-GB" sz="32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IN" sz="3200" dirty="0"/>
          </a:p>
        </p:txBody>
      </p:sp>
      <p:sp>
        <p:nvSpPr>
          <p:cNvPr id="3" name="Content Placeholder 2">
            <a:extLst>
              <a:ext uri="{FF2B5EF4-FFF2-40B4-BE49-F238E27FC236}">
                <a16:creationId xmlns:a16="http://schemas.microsoft.com/office/drawing/2014/main" id="{2BE3CD88-AF30-756D-6E25-BD4A5EAACBC6}"/>
              </a:ext>
            </a:extLst>
          </p:cNvPr>
          <p:cNvSpPr>
            <a:spLocks noGrp="1"/>
          </p:cNvSpPr>
          <p:nvPr>
            <p:ph idx="1"/>
          </p:nvPr>
        </p:nvSpPr>
        <p:spPr>
          <a:xfrm>
            <a:off x="3603256" y="864108"/>
            <a:ext cx="6675829" cy="5120640"/>
          </a:xfrm>
        </p:spPr>
        <p:txBody>
          <a:bodyPr>
            <a:normAutofit fontScale="92500"/>
          </a:bodyPr>
          <a:lstStyle/>
          <a:p>
            <a:pPr algn="just">
              <a:lnSpc>
                <a:spcPct val="150000"/>
              </a:lnSpc>
            </a:pPr>
            <a:r>
              <a:rPr lang="en-GB" sz="2400" b="1" i="1" dirty="0">
                <a:effectLst/>
                <a:latin typeface="Times New Roman" panose="02020603050405020304" pitchFamily="18" charset="0"/>
                <a:ea typeface="Calibri" panose="020F0502020204030204" pitchFamily="34" charset="0"/>
              </a:rPr>
              <a:t>The Landmark London</a:t>
            </a:r>
            <a:r>
              <a:rPr lang="en-GB" sz="2400" dirty="0">
                <a:effectLst/>
                <a:latin typeface="Times New Roman" panose="02020603050405020304" pitchFamily="18" charset="0"/>
                <a:ea typeface="Calibri" panose="020F0502020204030204" pitchFamily="34" charset="0"/>
              </a:rPr>
              <a:t> won the “</a:t>
            </a:r>
            <a:r>
              <a:rPr lang="en-GB" sz="2400" b="1" i="1" dirty="0">
                <a:effectLst/>
                <a:latin typeface="Times New Roman" panose="02020603050405020304" pitchFamily="18" charset="0"/>
                <a:ea typeface="Calibri" panose="020F0502020204030204" pitchFamily="34" charset="0"/>
              </a:rPr>
              <a:t>Best Companies Award 2022</a:t>
            </a:r>
            <a:r>
              <a:rPr lang="en-GB" sz="2400" dirty="0">
                <a:effectLst/>
                <a:latin typeface="Times New Roman" panose="02020603050405020304" pitchFamily="18" charset="0"/>
                <a:ea typeface="Calibri" panose="020F0502020204030204" pitchFamily="34" charset="0"/>
              </a:rPr>
              <a:t>” for the eighth time consecutively.</a:t>
            </a:r>
          </a:p>
          <a:p>
            <a:pPr algn="just">
              <a:lnSpc>
                <a:spcPct val="150000"/>
              </a:lnSpc>
            </a:pPr>
            <a:r>
              <a:rPr lang="en-GB" sz="2400" dirty="0">
                <a:effectLst/>
                <a:latin typeface="Times New Roman" panose="02020603050405020304" pitchFamily="18" charset="0"/>
                <a:ea typeface="Calibri" panose="020F0502020204030204" pitchFamily="34" charset="0"/>
              </a:rPr>
              <a:t>Reviews from Glassdoor appreciated </a:t>
            </a:r>
            <a:r>
              <a:rPr lang="en-GB" sz="2400" b="1" i="1" dirty="0">
                <a:effectLst/>
                <a:latin typeface="Times New Roman" panose="02020603050405020304" pitchFamily="18" charset="0"/>
                <a:ea typeface="Calibri" panose="020F0502020204030204" pitchFamily="34" charset="0"/>
              </a:rPr>
              <a:t>Intercontinental Hotels &amp; Resorts </a:t>
            </a:r>
            <a:r>
              <a:rPr lang="en-GB" sz="2400" dirty="0">
                <a:effectLst/>
                <a:latin typeface="Times New Roman" panose="02020603050405020304" pitchFamily="18" charset="0"/>
                <a:ea typeface="Calibri" panose="020F0502020204030204" pitchFamily="34" charset="0"/>
              </a:rPr>
              <a:t>regarding the work environment, organisational culture, leadership, employee benefits, and work-life balance provided by the hotel management to the employees (Glassdoor, 2022). </a:t>
            </a:r>
            <a:endParaRPr lang="en-GB" sz="2400" dirty="0">
              <a:latin typeface="Times New Roman" panose="02020603050405020304" pitchFamily="18" charset="0"/>
              <a:ea typeface="Calibri" panose="020F0502020204030204" pitchFamily="34" charset="0"/>
            </a:endParaRPr>
          </a:p>
          <a:p>
            <a:pPr algn="just">
              <a:lnSpc>
                <a:spcPct val="150000"/>
              </a:lnSpc>
            </a:pPr>
            <a:r>
              <a:rPr lang="en-GB" sz="2400" b="1" i="1" dirty="0">
                <a:effectLst/>
                <a:latin typeface="Times New Roman" panose="02020603050405020304" pitchFamily="18" charset="0"/>
                <a:ea typeface="Calibri" panose="020F0502020204030204" pitchFamily="34" charset="0"/>
                <a:cs typeface="Times New Roman" panose="02020603050405020304" pitchFamily="18" charset="0"/>
              </a:rPr>
              <a:t>Hilton</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hotels in the UK were placed at 3 in the rankings of the Great Place to Work (Stories from Hilton, 2022). </a:t>
            </a:r>
            <a:r>
              <a:rPr lang="en-GB" sz="1800" dirty="0">
                <a:effectLst/>
                <a:latin typeface="Times New Roman" panose="02020603050405020304" pitchFamily="18" charset="0"/>
                <a:ea typeface="Calibri" panose="020F0502020204030204" pitchFamily="34" charset="0"/>
              </a:rPr>
              <a:t> </a:t>
            </a:r>
            <a:endParaRPr lang="en-IN" dirty="0"/>
          </a:p>
        </p:txBody>
      </p:sp>
      <p:sp>
        <p:nvSpPr>
          <p:cNvPr id="4" name="Slide Number Placeholder 3">
            <a:extLst>
              <a:ext uri="{FF2B5EF4-FFF2-40B4-BE49-F238E27FC236}">
                <a16:creationId xmlns:a16="http://schemas.microsoft.com/office/drawing/2014/main" id="{9E14FEF9-2C67-3BD9-5CF6-4212616FD2C2}"/>
              </a:ext>
            </a:extLst>
          </p:cNvPr>
          <p:cNvSpPr>
            <a:spLocks noGrp="1"/>
          </p:cNvSpPr>
          <p:nvPr>
            <p:ph type="sldNum" sz="quarter" idx="12"/>
          </p:nvPr>
        </p:nvSpPr>
        <p:spPr/>
        <p:txBody>
          <a:bodyPr/>
          <a:lstStyle/>
          <a:p>
            <a:fld id="{B5A2A175-3992-492A-9808-6F3705D98A31}" type="slidenum">
              <a:rPr lang="en-IN" smtClean="0"/>
              <a:t>9</a:t>
            </a:fld>
            <a:endParaRPr lang="en-IN"/>
          </a:p>
        </p:txBody>
      </p:sp>
      <p:pic>
        <p:nvPicPr>
          <p:cNvPr id="7170" name="Picture 2" descr="The Landmark London - Home | Facebook">
            <a:extLst>
              <a:ext uri="{FF2B5EF4-FFF2-40B4-BE49-F238E27FC236}">
                <a16:creationId xmlns:a16="http://schemas.microsoft.com/office/drawing/2014/main" id="{A3668806-6D65-E00E-2353-83868DBF68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75719" y="873252"/>
            <a:ext cx="1531281" cy="1531281"/>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InterContinental Hotels &amp; Resorts - Home | Facebook">
            <a:extLst>
              <a:ext uri="{FF2B5EF4-FFF2-40B4-BE49-F238E27FC236}">
                <a16:creationId xmlns:a16="http://schemas.microsoft.com/office/drawing/2014/main" id="{C01E8DBB-ADB8-EEA3-F002-93133A19640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240457" y="2657209"/>
            <a:ext cx="1531281" cy="1531281"/>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Hilton Hotels &amp; Resorts - Home | Facebook">
            <a:extLst>
              <a:ext uri="{FF2B5EF4-FFF2-40B4-BE49-F238E27FC236}">
                <a16:creationId xmlns:a16="http://schemas.microsoft.com/office/drawing/2014/main" id="{AAE87FF2-162E-E80B-0BDA-C12354ABBBE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394115" y="4572393"/>
            <a:ext cx="1412355" cy="14123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3612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EE19A-1716-1F05-A5C6-1C36182022B7}"/>
              </a:ext>
            </a:extLst>
          </p:cNvPr>
          <p:cNvSpPr>
            <a:spLocks noGrp="1"/>
          </p:cNvSpPr>
          <p:nvPr>
            <p:ph type="title"/>
          </p:nvPr>
        </p:nvSpPr>
        <p:spPr/>
        <p:txBody>
          <a:bodyPr>
            <a:normAutofit/>
          </a:bodyPr>
          <a:lstStyle/>
          <a:p>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3200" dirty="0"/>
          </a:p>
        </p:txBody>
      </p:sp>
      <p:sp>
        <p:nvSpPr>
          <p:cNvPr id="3" name="Content Placeholder 2">
            <a:extLst>
              <a:ext uri="{FF2B5EF4-FFF2-40B4-BE49-F238E27FC236}">
                <a16:creationId xmlns:a16="http://schemas.microsoft.com/office/drawing/2014/main" id="{F755390A-FD9A-8E02-76AF-E17E428CC1D6}"/>
              </a:ext>
            </a:extLst>
          </p:cNvPr>
          <p:cNvSpPr>
            <a:spLocks noGrp="1"/>
          </p:cNvSpPr>
          <p:nvPr>
            <p:ph idx="1"/>
          </p:nvPr>
        </p:nvSpPr>
        <p:spPr>
          <a:xfrm>
            <a:off x="6348225" y="807576"/>
            <a:ext cx="5422216" cy="5120640"/>
          </a:xfrm>
        </p:spPr>
        <p:txBody>
          <a:bodyPr>
            <a:normAutofit/>
          </a:bodyPr>
          <a:lstStyle/>
          <a:p>
            <a:pPr algn="just">
              <a:lnSpc>
                <a:spcPct val="150000"/>
              </a:lnSpc>
            </a:pPr>
            <a:r>
              <a:rPr lang="en-GB" sz="2400" dirty="0">
                <a:effectLst/>
                <a:latin typeface="Times New Roman" panose="02020603050405020304" pitchFamily="18" charset="0"/>
                <a:ea typeface="Calibri" panose="020F0502020204030204" pitchFamily="34" charset="0"/>
              </a:rPr>
              <a:t>This report explained the importance of employee engagement in the hotel industry. </a:t>
            </a:r>
          </a:p>
          <a:p>
            <a:pPr algn="just">
              <a:lnSpc>
                <a:spcPct val="150000"/>
              </a:lnSpc>
            </a:pPr>
            <a:r>
              <a:rPr lang="en-GB" sz="2400" dirty="0">
                <a:effectLst/>
                <a:latin typeface="Times New Roman" panose="02020603050405020304" pitchFamily="18" charset="0"/>
                <a:ea typeface="Calibri" panose="020F0502020204030204" pitchFamily="34" charset="0"/>
              </a:rPr>
              <a:t>The AON-Hewitt engagement model was used to establish the relationship between employee engagement and the productivity and profitability of the hotel business. </a:t>
            </a:r>
            <a:endParaRPr lang="en-IN" sz="2400" dirty="0"/>
          </a:p>
        </p:txBody>
      </p:sp>
      <p:sp>
        <p:nvSpPr>
          <p:cNvPr id="4" name="Slide Number Placeholder 3">
            <a:extLst>
              <a:ext uri="{FF2B5EF4-FFF2-40B4-BE49-F238E27FC236}">
                <a16:creationId xmlns:a16="http://schemas.microsoft.com/office/drawing/2014/main" id="{37F084A6-A033-AB46-FDC0-DAFF57286EFD}"/>
              </a:ext>
            </a:extLst>
          </p:cNvPr>
          <p:cNvSpPr>
            <a:spLocks noGrp="1"/>
          </p:cNvSpPr>
          <p:nvPr>
            <p:ph type="sldNum" sz="quarter" idx="12"/>
          </p:nvPr>
        </p:nvSpPr>
        <p:spPr/>
        <p:txBody>
          <a:bodyPr/>
          <a:lstStyle/>
          <a:p>
            <a:fld id="{B5A2A175-3992-492A-9808-6F3705D98A31}" type="slidenum">
              <a:rPr lang="en-IN" smtClean="0"/>
              <a:t>10</a:t>
            </a:fld>
            <a:endParaRPr lang="en-IN"/>
          </a:p>
        </p:txBody>
      </p:sp>
      <p:pic>
        <p:nvPicPr>
          <p:cNvPr id="8194" name="Picture 2" descr="10 Ways to Reduce Hospitality Industry Employee Turnover | JWU College of  Professional Studies">
            <a:extLst>
              <a:ext uri="{FF2B5EF4-FFF2-40B4-BE49-F238E27FC236}">
                <a16:creationId xmlns:a16="http://schemas.microsoft.com/office/drawing/2014/main" id="{C1FE162A-8D81-1D5C-886D-AD99B346BC8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6795" y="4167964"/>
            <a:ext cx="2883028" cy="192352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Chapter 9. Customer Service – Introduction to Tourism and Hospitality in BC">
            <a:extLst>
              <a:ext uri="{FF2B5EF4-FFF2-40B4-BE49-F238E27FC236}">
                <a16:creationId xmlns:a16="http://schemas.microsoft.com/office/drawing/2014/main" id="{9AD4CB07-339E-1994-D4C5-6A39E2282C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03756" y="712172"/>
            <a:ext cx="2831615" cy="1880193"/>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The Hotel and Hospitality Industry: The Top 10 Challenges Faced">
            <a:extLst>
              <a:ext uri="{FF2B5EF4-FFF2-40B4-BE49-F238E27FC236}">
                <a16:creationId xmlns:a16="http://schemas.microsoft.com/office/drawing/2014/main" id="{4A7C3009-AB22-DC3D-7A2D-E4D685A4197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13412" y="2309562"/>
            <a:ext cx="2766366" cy="21166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99441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F89E1-9F3C-F38A-4617-E3BBA6230BBE}"/>
              </a:ext>
            </a:extLst>
          </p:cNvPr>
          <p:cNvSpPr>
            <a:spLocks noGrp="1"/>
          </p:cNvSpPr>
          <p:nvPr>
            <p:ph type="title"/>
          </p:nvPr>
        </p:nvSpPr>
        <p:spPr/>
        <p:txBody>
          <a:bodyPr>
            <a:normAutofit/>
          </a:bodyPr>
          <a:lstStyle/>
          <a:p>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IN" sz="3200" dirty="0"/>
          </a:p>
        </p:txBody>
      </p:sp>
      <p:sp>
        <p:nvSpPr>
          <p:cNvPr id="3" name="Content Placeholder 2">
            <a:extLst>
              <a:ext uri="{FF2B5EF4-FFF2-40B4-BE49-F238E27FC236}">
                <a16:creationId xmlns:a16="http://schemas.microsoft.com/office/drawing/2014/main" id="{6997633D-4469-A7D8-4270-C690F0547626}"/>
              </a:ext>
            </a:extLst>
          </p:cNvPr>
          <p:cNvSpPr>
            <a:spLocks noGrp="1"/>
          </p:cNvSpPr>
          <p:nvPr>
            <p:ph idx="1"/>
          </p:nvPr>
        </p:nvSpPr>
        <p:spPr/>
        <p:txBody>
          <a:bodyPr>
            <a:normAutofit fontScale="25000" lnSpcReduction="20000"/>
          </a:bodyPr>
          <a:lstStyle/>
          <a:p>
            <a:pPr marL="457200" indent="-457200" algn="just">
              <a:lnSpc>
                <a:spcPct val="170000"/>
              </a:lnSpc>
              <a:spcAft>
                <a:spcPts val="800"/>
              </a:spcAft>
            </a:pPr>
            <a:r>
              <a:rPr lang="en-GB" sz="5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Giousmpasoglou</a:t>
            </a:r>
            <a:r>
              <a:rPr lang="en-GB" sz="5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 </a:t>
            </a:r>
            <a:r>
              <a:rPr lang="en-GB" sz="5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Marinakou</a:t>
            </a:r>
            <a:r>
              <a:rPr lang="en-GB" sz="5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GB" sz="55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Zopiatis</a:t>
            </a:r>
            <a:r>
              <a:rPr lang="en-GB" sz="55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2021. Hospitality managers in turbulent times: the COVID-19 crisis. </a:t>
            </a:r>
            <a:r>
              <a:rPr lang="en-IN" sz="55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Contemporary Hospitality Management</a:t>
            </a:r>
            <a:r>
              <a:rPr lang="en-IN" sz="5500" dirty="0">
                <a:effectLst/>
                <a:latin typeface="Times New Roman" panose="02020603050405020304" pitchFamily="18" charset="0"/>
                <a:ea typeface="Calibri" panose="020F0502020204030204" pitchFamily="34" charset="0"/>
                <a:cs typeface="Times New Roman" panose="02020603050405020304" pitchFamily="18" charset="0"/>
              </a:rPr>
              <a:t>.</a:t>
            </a:r>
          </a:p>
          <a:p>
            <a:pPr marL="457200" indent="-457200" algn="just">
              <a:lnSpc>
                <a:spcPct val="170000"/>
              </a:lnSpc>
              <a:spcAft>
                <a:spcPts val="800"/>
              </a:spcAft>
            </a:pP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Glassdoor (2022) </a:t>
            </a:r>
            <a:r>
              <a:rPr lang="en-GB" sz="5500" i="1" dirty="0">
                <a:effectLst/>
                <a:latin typeface="Times New Roman" panose="02020603050405020304" pitchFamily="18" charset="0"/>
                <a:ea typeface="Calibri" panose="020F0502020204030204" pitchFamily="34" charset="0"/>
                <a:cs typeface="Times New Roman" panose="02020603050405020304" pitchFamily="18" charset="0"/>
              </a:rPr>
              <a:t>Hilton London Reviews. </a:t>
            </a: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Available at: https://www.glassdoor.com/Reviews/Hilton-London-Reviews-EI_IE330.0,6_IL.7,13_IM1035.htm?filter.iso3Language=eng (Accessed: 02 December 2022).</a:t>
            </a:r>
            <a:endParaRPr lang="en-IN" sz="55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70000"/>
              </a:lnSpc>
              <a:spcAft>
                <a:spcPts val="800"/>
              </a:spcAft>
            </a:pP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Glassdoor (2022) </a:t>
            </a:r>
            <a:r>
              <a:rPr lang="en-GB" sz="5500" i="1" dirty="0">
                <a:effectLst/>
                <a:latin typeface="Times New Roman" panose="02020603050405020304" pitchFamily="18" charset="0"/>
                <a:ea typeface="Calibri" panose="020F0502020204030204" pitchFamily="34" charset="0"/>
                <a:cs typeface="Times New Roman" panose="02020603050405020304" pitchFamily="18" charset="0"/>
              </a:rPr>
              <a:t>Intercontinental Hotels &amp; Resorts. </a:t>
            </a: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Available at: (Accessed: 02 December 2022).</a:t>
            </a:r>
            <a:endParaRPr lang="en-IN" sz="5500" dirty="0">
              <a:effectLst/>
              <a:latin typeface="Times New Roman" panose="02020603050405020304" pitchFamily="18" charset="0"/>
              <a:ea typeface="Calibri" panose="020F0502020204030204" pitchFamily="34" charset="0"/>
              <a:cs typeface="Times New Roman" panose="02020603050405020304" pitchFamily="18" charset="0"/>
            </a:endParaRPr>
          </a:p>
          <a:p>
            <a:pPr marL="457200" indent="-457200" algn="just">
              <a:lnSpc>
                <a:spcPct val="170000"/>
              </a:lnSpc>
              <a:spcAft>
                <a:spcPts val="800"/>
              </a:spcAft>
            </a:pP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Green, A. (2022) ‘The Landmark London awarded Best Hotel Company to work with, </a:t>
            </a:r>
            <a:r>
              <a:rPr lang="en-GB" sz="5500" i="1" dirty="0">
                <a:effectLst/>
                <a:latin typeface="Times New Roman" panose="02020603050405020304" pitchFamily="18" charset="0"/>
                <a:ea typeface="Calibri" panose="020F0502020204030204" pitchFamily="34" charset="0"/>
                <a:cs typeface="Times New Roman" panose="02020603050405020304" pitchFamily="18" charset="0"/>
              </a:rPr>
              <a:t>Hospitality &amp; Catering News</a:t>
            </a: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 29</a:t>
            </a:r>
            <a:r>
              <a:rPr lang="en-GB" sz="5500" baseline="30000" dirty="0">
                <a:effectLst/>
                <a:latin typeface="Times New Roman" panose="02020603050405020304" pitchFamily="18" charset="0"/>
                <a:ea typeface="Calibri" panose="020F0502020204030204" pitchFamily="34" charset="0"/>
                <a:cs typeface="Times New Roman" panose="02020603050405020304" pitchFamily="18" charset="0"/>
              </a:rPr>
              <a:t>th</a:t>
            </a: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 November</a:t>
            </a:r>
            <a:r>
              <a:rPr lang="en-GB" sz="5500" i="1"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5500" dirty="0">
                <a:effectLst/>
                <a:latin typeface="Times New Roman" panose="02020603050405020304" pitchFamily="18" charset="0"/>
                <a:ea typeface="Calibri" panose="020F0502020204030204" pitchFamily="34" charset="0"/>
                <a:cs typeface="Times New Roman" panose="02020603050405020304" pitchFamily="18" charset="0"/>
              </a:rPr>
              <a:t>Available at: https://www.hospitalityandcateringnews.com/2022/11/the-landmark-london-awarded-best-hotel-company-to-work-with/#:~:text=The%20Landmark%20London%20situated%20in,One%20Hotel%20in%20the%20list. (Accessed: 02 December 2022).</a:t>
            </a:r>
            <a:endParaRPr lang="en-IN" sz="55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IN" dirty="0"/>
          </a:p>
        </p:txBody>
      </p:sp>
      <p:sp>
        <p:nvSpPr>
          <p:cNvPr id="4" name="Slide Number Placeholder 3">
            <a:extLst>
              <a:ext uri="{FF2B5EF4-FFF2-40B4-BE49-F238E27FC236}">
                <a16:creationId xmlns:a16="http://schemas.microsoft.com/office/drawing/2014/main" id="{E023027E-DF3C-09D1-A37D-9E2E6E9C5943}"/>
              </a:ext>
            </a:extLst>
          </p:cNvPr>
          <p:cNvSpPr>
            <a:spLocks noGrp="1"/>
          </p:cNvSpPr>
          <p:nvPr>
            <p:ph type="sldNum" sz="quarter" idx="12"/>
          </p:nvPr>
        </p:nvSpPr>
        <p:spPr/>
        <p:txBody>
          <a:bodyPr/>
          <a:lstStyle/>
          <a:p>
            <a:fld id="{B5A2A175-3992-492A-9808-6F3705D98A31}" type="slidenum">
              <a:rPr lang="en-IN" smtClean="0"/>
              <a:t>11</a:t>
            </a:fld>
            <a:endParaRPr lang="en-IN"/>
          </a:p>
        </p:txBody>
      </p:sp>
    </p:spTree>
    <p:extLst>
      <p:ext uri="{BB962C8B-B14F-4D97-AF65-F5344CB8AC3E}">
        <p14:creationId xmlns:p14="http://schemas.microsoft.com/office/powerpoint/2010/main" val="237635280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Frame</Template>
  <TotalTime>78</TotalTime>
  <Words>2190</Words>
  <Application>Microsoft Office PowerPoint</Application>
  <PresentationFormat>Widescreen</PresentationFormat>
  <Paragraphs>84</Paragraphs>
  <Slides>11</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Corbel</vt:lpstr>
      <vt:lpstr>Times New Roman</vt:lpstr>
      <vt:lpstr>Wingdings 2</vt:lpstr>
      <vt:lpstr>Frame</vt:lpstr>
      <vt:lpstr>Operating Hotel Facilities BMIH4006</vt:lpstr>
      <vt:lpstr>Table of Contents</vt:lpstr>
      <vt:lpstr>Introduction</vt:lpstr>
      <vt:lpstr>Importance of Employee Engagement within the Hotel Industry </vt:lpstr>
      <vt:lpstr>The AON-Hewitt Engagement Model</vt:lpstr>
      <vt:lpstr>Importance of Employee Engagement in the Hotel Industry</vt:lpstr>
      <vt:lpstr>Different Hotel Facilities and Positions</vt:lpstr>
      <vt:lpstr>Issues relating to Facilities Service Delivery </vt:lpstr>
      <vt:lpstr>Examples from Within the Industry of Engaged Teams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BMIH4006</dc:title>
  <cp:lastModifiedBy>Radu Cimpoes</cp:lastModifiedBy>
  <cp:revision>1</cp:revision>
  <dcterms:created xsi:type="dcterms:W3CDTF">2022-12-02T08:35:03Z</dcterms:created>
  <dcterms:modified xsi:type="dcterms:W3CDTF">2022-12-05T10:50:35Z</dcterms:modified>
</cp:coreProperties>
</file>