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4.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Override ContentType="application/vnd.openxmlformats-officedocument.theme+xml" PartName="/ppt/theme/theme2.xml"/>
  <Override ContentType="application/vnd.openxmlformats-officedocument.presentationml.tags+xml" PartName="/ppt/tags/tag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Lst>
  <p:sldSz cy="9601200" cx="12801600"/>
  <p:notesSz cx="6858000" cy="9144000"/>
  <p:custDataLst>
    <p:tags r:id="rId6"/>
  </p:custDataLst>
  <p:defaultTextStyle>
    <a:defPPr lvl="0">
      <a:defRPr lang="en-US"/>
    </a:defPPr>
    <a:lvl1pPr defTabSz="457200" eaLnBrk="1" hangingPunct="1" latinLnBrk="0" lvl="0" marL="0" rtl="0" algn="l">
      <a:defRPr kern="1200" sz="1800">
        <a:solidFill>
          <a:schemeClr val="tx1"/>
        </a:solidFill>
        <a:latin typeface="+mn-lt"/>
        <a:ea typeface="+mn-ea"/>
        <a:cs typeface="+mn-cs"/>
      </a:defRPr>
    </a:lvl1pPr>
    <a:lvl2pPr defTabSz="457200" eaLnBrk="1" hangingPunct="1" latinLnBrk="0" lvl="1" marL="457200" rtl="0" algn="l">
      <a:defRPr kern="1200" sz="1800">
        <a:solidFill>
          <a:schemeClr val="tx1"/>
        </a:solidFill>
        <a:latin typeface="+mn-lt"/>
        <a:ea typeface="+mn-ea"/>
        <a:cs typeface="+mn-cs"/>
      </a:defRPr>
    </a:lvl2pPr>
    <a:lvl3pPr defTabSz="457200" eaLnBrk="1" hangingPunct="1" latinLnBrk="0" lvl="2" marL="914400" rtl="0" algn="l">
      <a:defRPr kern="1200" sz="1800">
        <a:solidFill>
          <a:schemeClr val="tx1"/>
        </a:solidFill>
        <a:latin typeface="+mn-lt"/>
        <a:ea typeface="+mn-ea"/>
        <a:cs typeface="+mn-cs"/>
      </a:defRPr>
    </a:lvl3pPr>
    <a:lvl4pPr defTabSz="457200" eaLnBrk="1" hangingPunct="1" latinLnBrk="0" lvl="3" marL="1371600" rtl="0" algn="l">
      <a:defRPr kern="1200" sz="1800">
        <a:solidFill>
          <a:schemeClr val="tx1"/>
        </a:solidFill>
        <a:latin typeface="+mn-lt"/>
        <a:ea typeface="+mn-ea"/>
        <a:cs typeface="+mn-cs"/>
      </a:defRPr>
    </a:lvl4pPr>
    <a:lvl5pPr defTabSz="457200" eaLnBrk="1" hangingPunct="1" latinLnBrk="0" lvl="4" marL="1828800" rtl="0" algn="l">
      <a:defRPr kern="1200" sz="1800">
        <a:solidFill>
          <a:schemeClr val="tx1"/>
        </a:solidFill>
        <a:latin typeface="+mn-lt"/>
        <a:ea typeface="+mn-ea"/>
        <a:cs typeface="+mn-cs"/>
      </a:defRPr>
    </a:lvl5pPr>
    <a:lvl6pPr defTabSz="457200" eaLnBrk="1" hangingPunct="1" latinLnBrk="0" lvl="5" marL="2286000" rtl="0" algn="l">
      <a:defRPr kern="1200" sz="1800">
        <a:solidFill>
          <a:schemeClr val="tx1"/>
        </a:solidFill>
        <a:latin typeface="+mn-lt"/>
        <a:ea typeface="+mn-ea"/>
        <a:cs typeface="+mn-cs"/>
      </a:defRPr>
    </a:lvl6pPr>
    <a:lvl7pPr defTabSz="457200" eaLnBrk="1" hangingPunct="1" latinLnBrk="0" lvl="6" marL="2743200" rtl="0" algn="l">
      <a:defRPr kern="1200" sz="1800">
        <a:solidFill>
          <a:schemeClr val="tx1"/>
        </a:solidFill>
        <a:latin typeface="+mn-lt"/>
        <a:ea typeface="+mn-ea"/>
        <a:cs typeface="+mn-cs"/>
      </a:defRPr>
    </a:lvl7pPr>
    <a:lvl8pPr defTabSz="457200" eaLnBrk="1" hangingPunct="1" latinLnBrk="0" lvl="7" marL="3200400" rtl="0" algn="l">
      <a:defRPr kern="1200" sz="1800">
        <a:solidFill>
          <a:schemeClr val="tx1"/>
        </a:solidFill>
        <a:latin typeface="+mn-lt"/>
        <a:ea typeface="+mn-ea"/>
        <a:cs typeface="+mn-cs"/>
      </a:defRPr>
    </a:lvl8pPr>
    <a:lvl9pPr defTabSz="457200" eaLnBrk="1" hangingPunct="1" latinLnBrk="0" lvl="8" marL="3657600" rtl="0" algn="l">
      <a:defRPr kern="1200" sz="1800">
        <a:solidFill>
          <a:schemeClr val="tx1"/>
        </a:solidFill>
        <a:latin typeface="+mn-lt"/>
        <a:ea typeface="+mn-ea"/>
        <a:cs typeface="+mn-cs"/>
      </a:defRPr>
    </a:lvl9pPr>
  </p:defaultTextStyle>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presProps" Target="presProps1.xml"/><Relationship Id="rId3" Type="http://schemas.openxmlformats.org/officeDocument/2006/relationships/slideMaster" Target="slideMasters/slideMaster1.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tags" Target="tags/tag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8DABDB-3561-43DA-8E97-05136183FAEA}" type="datetimeFigureOut">
              <a:rPr lang="en-GB" smtClean="0"/>
              <a:t>15/10/2026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F2738E-D0ED-452D-ACC0-D40D1638EC27}" type="slidenum">
              <a:rPr lang="en-GB" smtClean="0"/>
              <a:t>‹#›</a:t>
            </a:fld>
            <a:endParaRPr lang="en-GB"/>
          </a:p>
        </p:txBody>
      </p:sp>
    </p:spTree>
    <p:extLst>
      <p:ext uri="{BB962C8B-B14F-4D97-AF65-F5344CB8AC3E}">
        <p14:creationId xmlns:p14="http://schemas.microsoft.com/office/powerpoint/2010/main" val="3860049207"/>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F2738E-D0ED-452D-ACC0-D40D1638EC27}" type="slidenum">
              <a:rPr lang="en-GB" smtClean="0"/>
              <a:t>1</a:t>
            </a:fld>
            <a:endParaRPr lang="en-GB"/>
          </a:p>
        </p:txBody>
      </p:sp>
    </p:spTree>
    <p:extLst>
      <p:ext uri="{BB962C8B-B14F-4D97-AF65-F5344CB8AC3E}">
        <p14:creationId xmlns:p14="http://schemas.microsoft.com/office/powerpoint/2010/main" val="42748353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F05DEE7-C454-4B74-B02D-D9735C8DA75D}"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F4AA0D-93E6-430A-8530-534DB509F0C2}" type="slidenum">
              <a:rPr lang="en-GB" smtClean="0"/>
              <a:t>‹#›</a:t>
            </a:fld>
            <a:endParaRPr lang="en-GB"/>
          </a:p>
        </p:txBody>
      </p:sp>
    </p:spTree>
    <p:extLst>
      <p:ext uri="{BB962C8B-B14F-4D97-AF65-F5344CB8AC3E}">
        <p14:creationId xmlns:p14="http://schemas.microsoft.com/office/powerpoint/2010/main" val="13547081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05DEE7-C454-4B74-B02D-D9735C8DA75D}"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F4AA0D-93E6-430A-8530-534DB509F0C2}" type="slidenum">
              <a:rPr lang="en-GB" smtClean="0"/>
              <a:t>‹#›</a:t>
            </a:fld>
            <a:endParaRPr lang="en-GB"/>
          </a:p>
        </p:txBody>
      </p:sp>
    </p:spTree>
    <p:extLst>
      <p:ext uri="{BB962C8B-B14F-4D97-AF65-F5344CB8AC3E}">
        <p14:creationId xmlns:p14="http://schemas.microsoft.com/office/powerpoint/2010/main" val="2529524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05DEE7-C454-4B74-B02D-D9735C8DA75D}"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F4AA0D-93E6-430A-8530-534DB509F0C2}" type="slidenum">
              <a:rPr lang="en-GB" smtClean="0"/>
              <a:t>‹#›</a:t>
            </a:fld>
            <a:endParaRPr lang="en-GB"/>
          </a:p>
        </p:txBody>
      </p:sp>
    </p:spTree>
    <p:extLst>
      <p:ext uri="{BB962C8B-B14F-4D97-AF65-F5344CB8AC3E}">
        <p14:creationId xmlns:p14="http://schemas.microsoft.com/office/powerpoint/2010/main" val="1260004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05DEE7-C454-4B74-B02D-D9735C8DA75D}"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F4AA0D-93E6-430A-8530-534DB509F0C2}" type="slidenum">
              <a:rPr lang="en-GB" smtClean="0"/>
              <a:t>‹#›</a:t>
            </a:fld>
            <a:endParaRPr lang="en-GB"/>
          </a:p>
        </p:txBody>
      </p:sp>
    </p:spTree>
    <p:extLst>
      <p:ext uri="{BB962C8B-B14F-4D97-AF65-F5344CB8AC3E}">
        <p14:creationId xmlns:p14="http://schemas.microsoft.com/office/powerpoint/2010/main" val="1420845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05DEE7-C454-4B74-B02D-D9735C8DA75D}" type="datetimeFigureOut">
              <a:rPr lang="en-GB" smtClean="0"/>
              <a:t>15/10/2026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F4AA0D-93E6-430A-8530-534DB509F0C2}" type="slidenum">
              <a:rPr lang="en-GB" smtClean="0"/>
              <a:t>‹#›</a:t>
            </a:fld>
            <a:endParaRPr lang="en-GB"/>
          </a:p>
        </p:txBody>
      </p:sp>
    </p:spTree>
    <p:extLst>
      <p:ext uri="{BB962C8B-B14F-4D97-AF65-F5344CB8AC3E}">
        <p14:creationId xmlns:p14="http://schemas.microsoft.com/office/powerpoint/2010/main" val="2053378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05DEE7-C454-4B74-B02D-D9735C8DA75D}" type="datetimeFigureOut">
              <a:rPr lang="en-GB" smtClean="0"/>
              <a:t>15/10/2026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F4AA0D-93E6-430A-8530-534DB509F0C2}" type="slidenum">
              <a:rPr lang="en-GB" smtClean="0"/>
              <a:t>‹#›</a:t>
            </a:fld>
            <a:endParaRPr lang="en-GB"/>
          </a:p>
        </p:txBody>
      </p:sp>
    </p:spTree>
    <p:extLst>
      <p:ext uri="{BB962C8B-B14F-4D97-AF65-F5344CB8AC3E}">
        <p14:creationId xmlns:p14="http://schemas.microsoft.com/office/powerpoint/2010/main" val="3133364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05DEE7-C454-4B74-B02D-D9735C8DA75D}" type="datetimeFigureOut">
              <a:rPr lang="en-GB" smtClean="0"/>
              <a:t>15/10/2026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F4AA0D-93E6-430A-8530-534DB509F0C2}" type="slidenum">
              <a:rPr lang="en-GB" smtClean="0"/>
              <a:t>‹#›</a:t>
            </a:fld>
            <a:endParaRPr lang="en-GB"/>
          </a:p>
        </p:txBody>
      </p:sp>
    </p:spTree>
    <p:extLst>
      <p:ext uri="{BB962C8B-B14F-4D97-AF65-F5344CB8AC3E}">
        <p14:creationId xmlns:p14="http://schemas.microsoft.com/office/powerpoint/2010/main" val="1218039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BF05DEE7-C454-4B74-B02D-D9735C8DA75D}"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F4AA0D-93E6-430A-8530-534DB509F0C2}" type="slidenum">
              <a:rPr lang="en-GB" smtClean="0"/>
              <a:t>‹#›</a:t>
            </a:fld>
            <a:endParaRPr lang="en-GB"/>
          </a:p>
        </p:txBody>
      </p:sp>
    </p:spTree>
    <p:extLst>
      <p:ext uri="{BB962C8B-B14F-4D97-AF65-F5344CB8AC3E}">
        <p14:creationId xmlns:p14="http://schemas.microsoft.com/office/powerpoint/2010/main" val="1723919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BF05DEE7-C454-4B74-B02D-D9735C8DA75D}"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F4AA0D-93E6-430A-8530-534DB509F0C2}" type="slidenum">
              <a:rPr lang="en-GB" smtClean="0"/>
              <a:t>‹#›</a:t>
            </a:fld>
            <a:endParaRPr lang="en-GB"/>
          </a:p>
        </p:txBody>
      </p:sp>
    </p:spTree>
    <p:extLst>
      <p:ext uri="{BB962C8B-B14F-4D97-AF65-F5344CB8AC3E}">
        <p14:creationId xmlns:p14="http://schemas.microsoft.com/office/powerpoint/2010/main" val="3731764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05DEE7-C454-4B74-B02D-D9735C8DA75D}"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F4AA0D-93E6-430A-8530-534DB509F0C2}" type="slidenum">
              <a:rPr lang="en-GB" smtClean="0"/>
              <a:t>‹#›</a:t>
            </a:fld>
            <a:endParaRPr lang="en-GB"/>
          </a:p>
        </p:txBody>
      </p:sp>
    </p:spTree>
    <p:extLst>
      <p:ext uri="{BB962C8B-B14F-4D97-AF65-F5344CB8AC3E}">
        <p14:creationId xmlns:p14="http://schemas.microsoft.com/office/powerpoint/2010/main" val="4175346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05DEE7-C454-4B74-B02D-D9735C8DA75D}"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F4AA0D-93E6-430A-8530-534DB509F0C2}" type="slidenum">
              <a:rPr lang="en-GB" smtClean="0"/>
              <a:t>‹#›</a:t>
            </a:fld>
            <a:endParaRPr lang="en-GB"/>
          </a:p>
        </p:txBody>
      </p:sp>
    </p:spTree>
    <p:extLst>
      <p:ext uri="{BB962C8B-B14F-4D97-AF65-F5344CB8AC3E}">
        <p14:creationId xmlns:p14="http://schemas.microsoft.com/office/powerpoint/2010/main" val="2734560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BF05DEE7-C454-4B74-B02D-D9735C8DA75D}" type="datetimeFigureOut">
              <a:rPr lang="en-GB" smtClean="0"/>
              <a:t>15/10/2026</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7FF4AA0D-93E6-430A-8530-534DB509F0C2}" type="slidenum">
              <a:rPr lang="en-GB" smtClean="0"/>
              <a:t>‹#›</a:t>
            </a:fld>
            <a:endParaRPr lang="en-GB"/>
          </a:p>
        </p:txBody>
      </p:sp>
    </p:spTree>
    <p:extLst>
      <p:ext uri="{BB962C8B-B14F-4D97-AF65-F5344CB8AC3E}">
        <p14:creationId xmlns:p14="http://schemas.microsoft.com/office/powerpoint/2010/main" val="37263551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1"/>
          <p:cNvSpPr/>
          <p:nvPr/>
        </p:nvSpPr>
        <p:spPr>
          <a:xfrm>
            <a:off x="152400" y="82093"/>
            <a:ext cx="10185000" cy="882300"/>
          </a:xfrm>
          <a:prstGeom prst="rect">
            <a:avLst/>
          </a:prstGeom>
          <a:solidFill>
            <a:srgbClr val="D6BBEB"/>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pic>
        <p:nvPicPr>
          <p:cNvPr id="67" name="Google Shape;67;p1"/>
          <p:cNvPicPr preferRelativeResize="0"/>
          <p:nvPr/>
        </p:nvPicPr>
        <p:blipFill rotWithShape="1">
          <a:blip r:embed="rId3">
            <a:alphaModFix/>
          </a:blip>
          <a:srcRect b="0" l="0" r="0" t="0"/>
          <a:stretch/>
        </p:blipFill>
        <p:spPr>
          <a:xfrm>
            <a:off x="10459402" y="140017"/>
            <a:ext cx="2067878" cy="824259"/>
          </a:xfrm>
          <a:prstGeom prst="rect">
            <a:avLst/>
          </a:prstGeom>
          <a:noFill/>
          <a:ln>
            <a:noFill/>
          </a:ln>
        </p:spPr>
      </p:pic>
      <p:sp>
        <p:nvSpPr>
          <p:cNvPr id="68" name="Google Shape;68;p1"/>
          <p:cNvSpPr txBox="1"/>
          <p:nvPr/>
        </p:nvSpPr>
        <p:spPr>
          <a:xfrm>
            <a:off x="152399" y="103258"/>
            <a:ext cx="10185000" cy="5847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US" sz="1600" u="none" cap="none" strike="noStrike">
                <a:solidFill>
                  <a:schemeClr val="dk1"/>
                </a:solidFill>
                <a:latin typeface="Times New Roman"/>
                <a:ea typeface="Times New Roman"/>
                <a:cs typeface="Times New Roman"/>
                <a:sym typeface="Times New Roman"/>
              </a:rPr>
              <a:t>CHRONIC KIDNEY DISEASE (CKD) AMONG ADULTS IN ENGLAND: CHALLENGES IN MANAGEMENT AND IMPLICATIONS FOR PUBLIC HEALTH PRACTICE</a:t>
            </a:r>
            <a:endParaRPr b="0" i="0" sz="1600" u="none" cap="none" strike="noStrike">
              <a:solidFill>
                <a:schemeClr val="dk1"/>
              </a:solidFill>
              <a:latin typeface="Times New Roman"/>
              <a:ea typeface="Times New Roman"/>
              <a:cs typeface="Times New Roman"/>
              <a:sym typeface="Times New Roman"/>
            </a:endParaRPr>
          </a:p>
        </p:txBody>
      </p:sp>
      <p:pic>
        <p:nvPicPr>
          <p:cNvPr descr="What is hydronephrosis? | Causes of hydronephrosis" id="69" name="Google Shape;69;p1"/>
          <p:cNvPicPr preferRelativeResize="0"/>
          <p:nvPr/>
        </p:nvPicPr>
        <p:blipFill rotWithShape="1">
          <a:blip r:embed="rId4">
            <a:alphaModFix/>
          </a:blip>
          <a:srcRect b="9565" l="0" r="0" t="7695"/>
          <a:stretch/>
        </p:blipFill>
        <p:spPr>
          <a:xfrm>
            <a:off x="2633510" y="1696742"/>
            <a:ext cx="1443189" cy="1392841"/>
          </a:xfrm>
          <a:prstGeom prst="rect">
            <a:avLst/>
          </a:prstGeom>
          <a:noFill/>
          <a:ln>
            <a:noFill/>
          </a:ln>
        </p:spPr>
      </p:pic>
      <p:cxnSp>
        <p:nvCxnSpPr>
          <p:cNvPr id="70" name="Google Shape;70;p1"/>
          <p:cNvCxnSpPr/>
          <p:nvPr/>
        </p:nvCxnSpPr>
        <p:spPr>
          <a:xfrm>
            <a:off x="4163060" y="1145540"/>
            <a:ext cx="0" cy="7075200"/>
          </a:xfrm>
          <a:prstGeom prst="straightConnector1">
            <a:avLst/>
          </a:prstGeom>
          <a:noFill/>
          <a:ln cap="flat" cmpd="sng" w="38100">
            <a:solidFill>
              <a:schemeClr val="dk1"/>
            </a:solidFill>
            <a:prstDash val="solid"/>
            <a:miter lim="8000"/>
            <a:headEnd len="sm" w="sm" type="none"/>
            <a:tailEnd len="sm" w="sm" type="none"/>
          </a:ln>
        </p:spPr>
      </p:cxnSp>
      <p:cxnSp>
        <p:nvCxnSpPr>
          <p:cNvPr id="71" name="Google Shape;71;p1"/>
          <p:cNvCxnSpPr/>
          <p:nvPr/>
        </p:nvCxnSpPr>
        <p:spPr>
          <a:xfrm>
            <a:off x="8628380" y="1146379"/>
            <a:ext cx="0" cy="7074600"/>
          </a:xfrm>
          <a:prstGeom prst="straightConnector1">
            <a:avLst/>
          </a:prstGeom>
          <a:noFill/>
          <a:ln cap="flat" cmpd="sng" w="38100">
            <a:solidFill>
              <a:schemeClr val="dk1"/>
            </a:solidFill>
            <a:prstDash val="solid"/>
            <a:miter lim="8000"/>
            <a:headEnd len="sm" w="sm" type="none"/>
            <a:tailEnd len="sm" w="sm" type="none"/>
          </a:ln>
        </p:spPr>
      </p:cxnSp>
      <p:sp>
        <p:nvSpPr>
          <p:cNvPr id="72" name="Google Shape;72;p1"/>
          <p:cNvSpPr/>
          <p:nvPr/>
        </p:nvSpPr>
        <p:spPr>
          <a:xfrm>
            <a:off x="152399" y="1053240"/>
            <a:ext cx="3825300" cy="466800"/>
          </a:xfrm>
          <a:prstGeom prst="rect">
            <a:avLst/>
          </a:prstGeom>
          <a:solidFill>
            <a:srgbClr val="D6BBEB"/>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1800" u="none" cap="none" strike="noStrike">
                <a:solidFill>
                  <a:schemeClr val="dk1"/>
                </a:solidFill>
                <a:latin typeface="Times New Roman"/>
                <a:ea typeface="Times New Roman"/>
                <a:cs typeface="Times New Roman"/>
                <a:sym typeface="Times New Roman"/>
              </a:rPr>
              <a:t>1. Prevalence</a:t>
            </a:r>
            <a:endParaRPr/>
          </a:p>
        </p:txBody>
      </p:sp>
      <p:sp>
        <p:nvSpPr>
          <p:cNvPr id="73" name="Google Shape;73;p1"/>
          <p:cNvSpPr txBox="1"/>
          <p:nvPr/>
        </p:nvSpPr>
        <p:spPr>
          <a:xfrm>
            <a:off x="-1291499" y="6923109"/>
            <a:ext cx="6400800" cy="2154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chemeClr val="dk1"/>
              </a:buClr>
              <a:buSzPts val="800"/>
              <a:buFont typeface="Times New Roman"/>
              <a:buNone/>
            </a:pPr>
            <a:r>
              <a:rPr b="0" i="0" lang="en-US" sz="800" u="none" cap="none" strike="noStrike">
                <a:solidFill>
                  <a:schemeClr val="dk1"/>
                </a:solidFill>
                <a:latin typeface="Times New Roman"/>
                <a:ea typeface="Times New Roman"/>
                <a:cs typeface="Times New Roman"/>
                <a:sym typeface="Times New Roman"/>
              </a:rPr>
              <a:t>(Source: Kidney Research UK, 2024)</a:t>
            </a:r>
            <a:endParaRPr b="0" i="0" sz="500" u="none" cap="none" strike="noStrike">
              <a:solidFill>
                <a:schemeClr val="dk1"/>
              </a:solidFill>
              <a:latin typeface="Times New Roman"/>
              <a:ea typeface="Times New Roman"/>
              <a:cs typeface="Times New Roman"/>
              <a:sym typeface="Times New Roman"/>
            </a:endParaRPr>
          </a:p>
        </p:txBody>
      </p:sp>
      <p:sp>
        <p:nvSpPr>
          <p:cNvPr id="74" name="Google Shape;74;p1"/>
          <p:cNvSpPr txBox="1"/>
          <p:nvPr/>
        </p:nvSpPr>
        <p:spPr>
          <a:xfrm>
            <a:off x="1912930" y="3029980"/>
            <a:ext cx="2767500" cy="3387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chemeClr val="dk1"/>
              </a:buClr>
              <a:buSzPts val="800"/>
              <a:buFont typeface="Times New Roman"/>
              <a:buNone/>
            </a:pPr>
            <a:r>
              <a:rPr b="1" i="0" lang="en-US" sz="800" u="none" cap="none" strike="noStrike">
                <a:solidFill>
                  <a:schemeClr val="dk1"/>
                </a:solidFill>
                <a:latin typeface="Times New Roman"/>
                <a:ea typeface="Times New Roman"/>
                <a:cs typeface="Times New Roman"/>
                <a:sym typeface="Times New Roman"/>
              </a:rPr>
              <a:t>Kidney</a:t>
            </a:r>
            <a:endParaRPr/>
          </a:p>
          <a:p>
            <a:pPr indent="0" lvl="0" marL="0" marR="0" rtl="0" algn="ctr">
              <a:lnSpc>
                <a:spcPct val="100000"/>
              </a:lnSpc>
              <a:spcBef>
                <a:spcPts val="0"/>
              </a:spcBef>
              <a:spcAft>
                <a:spcPts val="0"/>
              </a:spcAft>
              <a:buClr>
                <a:schemeClr val="dk1"/>
              </a:buClr>
              <a:buSzPts val="800"/>
              <a:buFont typeface="Times New Roman"/>
              <a:buNone/>
            </a:pPr>
            <a:r>
              <a:rPr b="0" i="0" lang="en-US" sz="800" u="none" cap="none" strike="noStrike">
                <a:solidFill>
                  <a:schemeClr val="dk1"/>
                </a:solidFill>
                <a:latin typeface="Times New Roman"/>
                <a:ea typeface="Times New Roman"/>
                <a:cs typeface="Times New Roman"/>
                <a:sym typeface="Times New Roman"/>
              </a:rPr>
              <a:t>(Source: Kidney Research UK, 2023)</a:t>
            </a:r>
            <a:endParaRPr b="0" i="0" sz="500" u="none" cap="none" strike="noStrike">
              <a:solidFill>
                <a:schemeClr val="dk1"/>
              </a:solidFill>
              <a:latin typeface="Times New Roman"/>
              <a:ea typeface="Times New Roman"/>
              <a:cs typeface="Times New Roman"/>
              <a:sym typeface="Times New Roman"/>
            </a:endParaRPr>
          </a:p>
        </p:txBody>
      </p:sp>
      <p:sp>
        <p:nvSpPr>
          <p:cNvPr id="75" name="Google Shape;75;p1"/>
          <p:cNvSpPr txBox="1"/>
          <p:nvPr/>
        </p:nvSpPr>
        <p:spPr>
          <a:xfrm>
            <a:off x="40355" y="1713964"/>
            <a:ext cx="2651700" cy="1569600"/>
          </a:xfrm>
          <a:prstGeom prst="rect">
            <a:avLst/>
          </a:prstGeom>
          <a:noFill/>
          <a:ln>
            <a:noFill/>
          </a:ln>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chemeClr val="dk1"/>
              </a:buClr>
              <a:buSzPts val="1200"/>
              <a:buFont typeface="Times New Roman"/>
              <a:buNone/>
            </a:pPr>
            <a:r>
              <a:rPr b="0" i="0" lang="en-US" sz="1200" u="none" cap="none" strike="noStrike">
                <a:solidFill>
                  <a:schemeClr val="dk1"/>
                </a:solidFill>
                <a:latin typeface="Times New Roman"/>
                <a:ea typeface="Times New Roman"/>
                <a:cs typeface="Times New Roman"/>
                <a:sym typeface="Times New Roman"/>
              </a:rPr>
              <a:t>CKD is the presence of kidney abnormalities that last for three months (KDIGO, 2024). Incidental disease is often symptomless (NHS, 2025). According to the estimates of Kidney Research UK (2026), there are 7.2 million individuals with CKD in the UK, with undiagnosed disease. </a:t>
            </a:r>
            <a:endParaRPr b="0" i="0" sz="1000" u="none" cap="none" strike="noStrike">
              <a:solidFill>
                <a:schemeClr val="dk1"/>
              </a:solidFill>
              <a:latin typeface="Times New Roman"/>
              <a:ea typeface="Times New Roman"/>
              <a:cs typeface="Times New Roman"/>
              <a:sym typeface="Times New Roman"/>
            </a:endParaRPr>
          </a:p>
        </p:txBody>
      </p:sp>
      <p:sp>
        <p:nvSpPr>
          <p:cNvPr id="76" name="Google Shape;76;p1"/>
          <p:cNvSpPr txBox="1"/>
          <p:nvPr/>
        </p:nvSpPr>
        <p:spPr>
          <a:xfrm>
            <a:off x="40355" y="3212614"/>
            <a:ext cx="2495700" cy="2769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chemeClr val="dk1"/>
              </a:buClr>
              <a:buSzPts val="1200"/>
              <a:buFont typeface="Times New Roman"/>
              <a:buNone/>
            </a:pPr>
            <a:r>
              <a:rPr b="1" i="0" lang="en-US" sz="1200" u="none" cap="none" strike="noStrike">
                <a:solidFill>
                  <a:schemeClr val="dk1"/>
                </a:solidFill>
                <a:latin typeface="Times New Roman"/>
                <a:ea typeface="Times New Roman"/>
                <a:cs typeface="Times New Roman"/>
                <a:sym typeface="Times New Roman"/>
              </a:rPr>
              <a:t>1.2 Population inequalities</a:t>
            </a:r>
            <a:endParaRPr b="1" i="0" sz="1050" u="none" cap="none" strike="noStrike">
              <a:solidFill>
                <a:schemeClr val="dk1"/>
              </a:solidFill>
              <a:latin typeface="Times New Roman"/>
              <a:ea typeface="Times New Roman"/>
              <a:cs typeface="Times New Roman"/>
              <a:sym typeface="Times New Roman"/>
            </a:endParaRPr>
          </a:p>
        </p:txBody>
      </p:sp>
      <p:sp>
        <p:nvSpPr>
          <p:cNvPr id="77" name="Google Shape;77;p1"/>
          <p:cNvSpPr txBox="1"/>
          <p:nvPr/>
        </p:nvSpPr>
        <p:spPr>
          <a:xfrm>
            <a:off x="20554" y="1520132"/>
            <a:ext cx="2496000" cy="2769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chemeClr val="dk1"/>
              </a:buClr>
              <a:buSzPts val="1200"/>
              <a:buFont typeface="Times New Roman"/>
              <a:buNone/>
            </a:pPr>
            <a:r>
              <a:rPr b="1" i="0" lang="en-US" sz="1200" u="none" cap="none" strike="noStrike">
                <a:solidFill>
                  <a:schemeClr val="dk1"/>
                </a:solidFill>
                <a:latin typeface="Times New Roman"/>
                <a:ea typeface="Times New Roman"/>
                <a:cs typeface="Times New Roman"/>
                <a:sym typeface="Times New Roman"/>
              </a:rPr>
              <a:t>1.1 Disease burden</a:t>
            </a:r>
            <a:endParaRPr b="1" i="0" sz="1050" u="none" cap="none" strike="noStrike">
              <a:solidFill>
                <a:schemeClr val="dk1"/>
              </a:solidFill>
              <a:latin typeface="Times New Roman"/>
              <a:ea typeface="Times New Roman"/>
              <a:cs typeface="Times New Roman"/>
              <a:sym typeface="Times New Roman"/>
            </a:endParaRPr>
          </a:p>
        </p:txBody>
      </p:sp>
      <p:sp>
        <p:nvSpPr>
          <p:cNvPr id="78" name="Google Shape;78;p1"/>
          <p:cNvSpPr txBox="1"/>
          <p:nvPr/>
        </p:nvSpPr>
        <p:spPr>
          <a:xfrm>
            <a:off x="0" y="7070381"/>
            <a:ext cx="4076700" cy="1200300"/>
          </a:xfrm>
          <a:prstGeom prst="rect">
            <a:avLst/>
          </a:prstGeom>
          <a:noFill/>
          <a:ln>
            <a:noFill/>
          </a:ln>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chemeClr val="dk1"/>
              </a:buClr>
              <a:buSzPts val="1200"/>
              <a:buFont typeface="Times New Roman"/>
              <a:buNone/>
            </a:pPr>
            <a:r>
              <a:rPr b="0" i="0" lang="en-US" sz="1200" u="none" cap="none" strike="noStrike">
                <a:solidFill>
                  <a:schemeClr val="dk1"/>
                </a:solidFill>
                <a:latin typeface="Times New Roman"/>
                <a:ea typeface="Times New Roman"/>
                <a:cs typeface="Times New Roman"/>
                <a:sym typeface="Times New Roman"/>
              </a:rPr>
              <a:t>English survey measurements indicated CKD stage 1-5 in 22% of adults aged 35 and above and increased to 48% in those aged 75 and above (NHS England, 2024). Chronicity can not be determined by a single measurement. Kidney inequalities are determined by deprivation and ethnicity (Kidney Research UK, 2024). </a:t>
            </a:r>
            <a:endParaRPr b="0" i="0" sz="1000" u="none" cap="none" strike="noStrike">
              <a:solidFill>
                <a:schemeClr val="dk1"/>
              </a:solidFill>
              <a:latin typeface="Times New Roman"/>
              <a:ea typeface="Times New Roman"/>
              <a:cs typeface="Times New Roman"/>
              <a:sym typeface="Times New Roman"/>
            </a:endParaRPr>
          </a:p>
        </p:txBody>
      </p:sp>
      <p:pic>
        <p:nvPicPr>
          <p:cNvPr id="79" name="Google Shape;79;p1"/>
          <p:cNvPicPr preferRelativeResize="0"/>
          <p:nvPr/>
        </p:nvPicPr>
        <p:blipFill rotWithShape="1">
          <a:blip r:embed="rId5">
            <a:alphaModFix/>
          </a:blip>
          <a:srcRect b="0" l="0" r="0" t="0"/>
          <a:stretch/>
        </p:blipFill>
        <p:spPr>
          <a:xfrm>
            <a:off x="131133" y="3466258"/>
            <a:ext cx="3924299" cy="3456851"/>
          </a:xfrm>
          <a:prstGeom prst="rect">
            <a:avLst/>
          </a:prstGeom>
          <a:noFill/>
          <a:ln>
            <a:noFill/>
          </a:ln>
        </p:spPr>
      </p:pic>
      <p:sp>
        <p:nvSpPr>
          <p:cNvPr id="80" name="Google Shape;80;p1"/>
          <p:cNvSpPr/>
          <p:nvPr/>
        </p:nvSpPr>
        <p:spPr>
          <a:xfrm>
            <a:off x="4502428" y="1088136"/>
            <a:ext cx="3825300" cy="466800"/>
          </a:xfrm>
          <a:prstGeom prst="rect">
            <a:avLst/>
          </a:prstGeom>
          <a:solidFill>
            <a:srgbClr val="D6BBEB"/>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1800" u="none" cap="none" strike="noStrike">
                <a:solidFill>
                  <a:schemeClr val="dk1"/>
                </a:solidFill>
                <a:latin typeface="Times New Roman"/>
                <a:ea typeface="Times New Roman"/>
                <a:cs typeface="Times New Roman"/>
                <a:sym typeface="Times New Roman"/>
              </a:rPr>
              <a:t>2. Research Rationale</a:t>
            </a:r>
            <a:endParaRPr/>
          </a:p>
        </p:txBody>
      </p:sp>
      <p:sp>
        <p:nvSpPr>
          <p:cNvPr id="81" name="Google Shape;81;p1"/>
          <p:cNvSpPr/>
          <p:nvPr/>
        </p:nvSpPr>
        <p:spPr>
          <a:xfrm>
            <a:off x="8903694" y="1088136"/>
            <a:ext cx="3638100" cy="466800"/>
          </a:xfrm>
          <a:prstGeom prst="rect">
            <a:avLst/>
          </a:prstGeom>
          <a:solidFill>
            <a:srgbClr val="D6BBEB"/>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1800" u="none" cap="none" strike="noStrike">
                <a:solidFill>
                  <a:schemeClr val="dk1"/>
                </a:solidFill>
                <a:latin typeface="Times New Roman"/>
                <a:ea typeface="Times New Roman"/>
                <a:cs typeface="Times New Roman"/>
                <a:sym typeface="Times New Roman"/>
              </a:rPr>
              <a:t>3. Research Question</a:t>
            </a:r>
            <a:endParaRPr/>
          </a:p>
        </p:txBody>
      </p:sp>
      <p:pic>
        <p:nvPicPr>
          <p:cNvPr id="82" name="Google Shape;82;p1"/>
          <p:cNvPicPr preferRelativeResize="0"/>
          <p:nvPr/>
        </p:nvPicPr>
        <p:blipFill rotWithShape="1">
          <a:blip r:embed="rId6">
            <a:alphaModFix/>
          </a:blip>
          <a:srcRect b="0" l="0" r="0" t="0"/>
          <a:stretch/>
        </p:blipFill>
        <p:spPr>
          <a:xfrm>
            <a:off x="4258805" y="1622819"/>
            <a:ext cx="2642156" cy="3412797"/>
          </a:xfrm>
          <a:prstGeom prst="rect">
            <a:avLst/>
          </a:prstGeom>
          <a:noFill/>
          <a:ln>
            <a:noFill/>
          </a:ln>
        </p:spPr>
      </p:pic>
      <p:sp>
        <p:nvSpPr>
          <p:cNvPr id="83" name="Google Shape;83;p1"/>
          <p:cNvSpPr txBox="1"/>
          <p:nvPr/>
        </p:nvSpPr>
        <p:spPr>
          <a:xfrm>
            <a:off x="2306401" y="5061016"/>
            <a:ext cx="6400800" cy="2154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chemeClr val="dk1"/>
              </a:buClr>
              <a:buSzPts val="800"/>
              <a:buFont typeface="Times New Roman"/>
              <a:buNone/>
            </a:pPr>
            <a:r>
              <a:rPr b="0" i="0" lang="en-US" sz="800" u="none" cap="none" strike="noStrike">
                <a:solidFill>
                  <a:schemeClr val="dk1"/>
                </a:solidFill>
                <a:latin typeface="Times New Roman"/>
                <a:ea typeface="Times New Roman"/>
                <a:cs typeface="Times New Roman"/>
                <a:sym typeface="Times New Roman"/>
              </a:rPr>
              <a:t>(Source: Kidney Research UK, 2024)</a:t>
            </a:r>
            <a:endParaRPr b="0" i="0" sz="500" u="none" cap="none" strike="noStrike">
              <a:solidFill>
                <a:schemeClr val="dk1"/>
              </a:solidFill>
              <a:latin typeface="Times New Roman"/>
              <a:ea typeface="Times New Roman"/>
              <a:cs typeface="Times New Roman"/>
              <a:sym typeface="Times New Roman"/>
            </a:endParaRPr>
          </a:p>
        </p:txBody>
      </p:sp>
      <p:sp>
        <p:nvSpPr>
          <p:cNvPr descr="Bar chart with solid fill" id="84" name="Google Shape;84;p1"/>
          <p:cNvSpPr/>
          <p:nvPr/>
        </p:nvSpPr>
        <p:spPr>
          <a:xfrm>
            <a:off x="3420628" y="1013551"/>
            <a:ext cx="546300" cy="546300"/>
          </a:xfrm>
          <a:prstGeom prst="rect">
            <a:avLst/>
          </a:prstGeom>
          <a:noFill/>
          <a:ln>
            <a:noFill/>
          </a:ln>
        </p:spPr>
      </p:sp>
      <p:sp>
        <p:nvSpPr>
          <p:cNvPr descr="Research with solid fill" id="85" name="Google Shape;85;p1"/>
          <p:cNvSpPr/>
          <p:nvPr/>
        </p:nvSpPr>
        <p:spPr>
          <a:xfrm>
            <a:off x="7851149" y="1096083"/>
            <a:ext cx="466800" cy="466800"/>
          </a:xfrm>
          <a:prstGeom prst="rect">
            <a:avLst/>
          </a:prstGeom>
          <a:noFill/>
          <a:ln>
            <a:noFill/>
          </a:ln>
        </p:spPr>
      </p:sp>
      <p:sp>
        <p:nvSpPr>
          <p:cNvPr id="86" name="Google Shape;86;p1"/>
          <p:cNvSpPr txBox="1"/>
          <p:nvPr/>
        </p:nvSpPr>
        <p:spPr>
          <a:xfrm>
            <a:off x="6066909" y="1586454"/>
            <a:ext cx="2496000" cy="27690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Clr>
                <a:schemeClr val="dk1"/>
              </a:buClr>
              <a:buSzPts val="1200"/>
              <a:buFont typeface="Times New Roman"/>
              <a:buNone/>
            </a:pPr>
            <a:r>
              <a:rPr b="1" i="0" lang="en-US" sz="1200" u="none" cap="none" strike="noStrike">
                <a:solidFill>
                  <a:schemeClr val="dk1"/>
                </a:solidFill>
                <a:latin typeface="Times New Roman"/>
                <a:ea typeface="Times New Roman"/>
                <a:cs typeface="Times New Roman"/>
                <a:sym typeface="Times New Roman"/>
              </a:rPr>
              <a:t>2.1 Practice problem</a:t>
            </a:r>
            <a:endParaRPr b="1" i="0" sz="1050" u="none" cap="none" strike="noStrike">
              <a:solidFill>
                <a:schemeClr val="dk1"/>
              </a:solidFill>
              <a:latin typeface="Times New Roman"/>
              <a:ea typeface="Times New Roman"/>
              <a:cs typeface="Times New Roman"/>
              <a:sym typeface="Times New Roman"/>
            </a:endParaRPr>
          </a:p>
        </p:txBody>
      </p:sp>
      <p:sp>
        <p:nvSpPr>
          <p:cNvPr id="87" name="Google Shape;87;p1"/>
          <p:cNvSpPr txBox="1"/>
          <p:nvPr/>
        </p:nvSpPr>
        <p:spPr>
          <a:xfrm>
            <a:off x="6793887" y="1818976"/>
            <a:ext cx="1748100" cy="3970200"/>
          </a:xfrm>
          <a:prstGeom prst="rect">
            <a:avLst/>
          </a:prstGeom>
          <a:noFill/>
          <a:ln>
            <a:noFill/>
          </a:ln>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chemeClr val="dk1"/>
              </a:buClr>
              <a:buSzPts val="1200"/>
              <a:buFont typeface="Times New Roman"/>
              <a:buNone/>
            </a:pPr>
            <a:r>
              <a:rPr b="0" i="0" lang="en-US" sz="1200" u="none" cap="none" strike="noStrike">
                <a:solidFill>
                  <a:schemeClr val="dk1"/>
                </a:solidFill>
                <a:latin typeface="Times New Roman"/>
                <a:ea typeface="Times New Roman"/>
                <a:cs typeface="Times New Roman"/>
                <a:sym typeface="Times New Roman"/>
              </a:rPr>
              <a:t>NICE (2021) and UK Kidney Association (2024) suggest blood and urine testing together in the case of adults at risk. Still, testing of albuminuria is not sufficient (Sullivan et al., 2022). Challenges to implementation include </a:t>
            </a:r>
            <a:r>
              <a:rPr b="1" i="1" lang="en-US" sz="1200" u="none" cap="none" strike="noStrike">
                <a:solidFill>
                  <a:schemeClr val="dk1"/>
                </a:solidFill>
                <a:latin typeface="Times New Roman"/>
                <a:ea typeface="Times New Roman"/>
                <a:cs typeface="Times New Roman"/>
                <a:sym typeface="Times New Roman"/>
              </a:rPr>
              <a:t>workload and diagnostic uncertainty </a:t>
            </a:r>
            <a:r>
              <a:rPr b="0" i="0" lang="en-US" sz="1200" u="none" cap="none" strike="noStrike">
                <a:solidFill>
                  <a:schemeClr val="dk1"/>
                </a:solidFill>
                <a:latin typeface="Times New Roman"/>
                <a:ea typeface="Times New Roman"/>
                <a:cs typeface="Times New Roman"/>
                <a:sym typeface="Times New Roman"/>
              </a:rPr>
              <a:t>(Stewart et al., 2024). Qualitative evidence of French origin points to the </a:t>
            </a:r>
            <a:r>
              <a:rPr b="1" i="1" lang="en-US" sz="1200" u="none" cap="none" strike="noStrike">
                <a:solidFill>
                  <a:schemeClr val="dk1"/>
                </a:solidFill>
                <a:latin typeface="Times New Roman"/>
                <a:ea typeface="Times New Roman"/>
                <a:cs typeface="Times New Roman"/>
                <a:sym typeface="Times New Roman"/>
              </a:rPr>
              <a:t>lack of understanding of urine tests, but transferability should be approached with care </a:t>
            </a:r>
            <a:r>
              <a:rPr b="0" i="0" lang="en-US" sz="1200" u="none" cap="none" strike="noStrike">
                <a:solidFill>
                  <a:schemeClr val="dk1"/>
                </a:solidFill>
                <a:latin typeface="Times New Roman"/>
                <a:ea typeface="Times New Roman"/>
                <a:cs typeface="Times New Roman"/>
                <a:sym typeface="Times New Roman"/>
              </a:rPr>
              <a:t>(Oude Engberink et al., 2025). </a:t>
            </a:r>
            <a:endParaRPr b="0" i="0" sz="1000" u="none" cap="none" strike="noStrike">
              <a:solidFill>
                <a:schemeClr val="dk1"/>
              </a:solidFill>
              <a:latin typeface="Times New Roman"/>
              <a:ea typeface="Times New Roman"/>
              <a:cs typeface="Times New Roman"/>
              <a:sym typeface="Times New Roman"/>
            </a:endParaRPr>
          </a:p>
        </p:txBody>
      </p:sp>
      <p:sp>
        <p:nvSpPr>
          <p:cNvPr id="88" name="Google Shape;88;p1"/>
          <p:cNvSpPr txBox="1"/>
          <p:nvPr/>
        </p:nvSpPr>
        <p:spPr>
          <a:xfrm>
            <a:off x="4258805" y="5301903"/>
            <a:ext cx="2496000" cy="2769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chemeClr val="dk1"/>
              </a:buClr>
              <a:buSzPts val="1200"/>
              <a:buFont typeface="Times New Roman"/>
              <a:buNone/>
            </a:pPr>
            <a:r>
              <a:rPr b="1" i="0" lang="en-US" sz="1200" u="none" cap="none" strike="noStrike">
                <a:solidFill>
                  <a:schemeClr val="dk1"/>
                </a:solidFill>
                <a:latin typeface="Times New Roman"/>
                <a:ea typeface="Times New Roman"/>
                <a:cs typeface="Times New Roman"/>
                <a:sym typeface="Times New Roman"/>
              </a:rPr>
              <a:t>2.2 Research contribution</a:t>
            </a:r>
            <a:endParaRPr b="1" i="0" sz="1050" u="none" cap="none" strike="noStrike">
              <a:solidFill>
                <a:schemeClr val="dk1"/>
              </a:solidFill>
              <a:latin typeface="Times New Roman"/>
              <a:ea typeface="Times New Roman"/>
              <a:cs typeface="Times New Roman"/>
              <a:sym typeface="Times New Roman"/>
            </a:endParaRPr>
          </a:p>
        </p:txBody>
      </p:sp>
      <p:sp>
        <p:nvSpPr>
          <p:cNvPr id="89" name="Google Shape;89;p1"/>
          <p:cNvSpPr txBox="1"/>
          <p:nvPr/>
        </p:nvSpPr>
        <p:spPr>
          <a:xfrm>
            <a:off x="4202150" y="5612302"/>
            <a:ext cx="4315200" cy="2621100"/>
          </a:xfrm>
          <a:prstGeom prst="rect">
            <a:avLst/>
          </a:prstGeom>
          <a:noFill/>
          <a:ln>
            <a:noFill/>
          </a:ln>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chemeClr val="dk1"/>
              </a:buClr>
              <a:buSzPts val="1200"/>
              <a:buFont typeface="Times New Roman"/>
              <a:buNone/>
            </a:pPr>
            <a:r>
              <a:rPr b="0" i="0" lang="en-US" sz="1200" u="none" cap="none" strike="noStrike">
                <a:solidFill>
                  <a:schemeClr val="dk1"/>
                </a:solidFill>
                <a:latin typeface="Times New Roman"/>
                <a:ea typeface="Times New Roman"/>
                <a:cs typeface="Times New Roman"/>
                <a:sym typeface="Times New Roman"/>
              </a:rPr>
              <a:t>The progression can be mitigated by treatment (EMPA-KIDNEY Collaborative Group, 2023), although the effectiveness of treatment does not determine the effectiveness of screening. Economic data is biased towards the selected high-risk groups, but there is variation in model estimates (Yeo et al., 2024). The urgency is reinforced by the projected UK costs (Kidney Research UK, 2023). </a:t>
            </a:r>
            <a:endParaRPr/>
          </a:p>
          <a:p>
            <a:pPr indent="0" lvl="0" marL="0" marR="0" rtl="0" algn="just">
              <a:lnSpc>
                <a:spcPct val="100000"/>
              </a:lnSpc>
              <a:spcBef>
                <a:spcPts val="1000"/>
              </a:spcBef>
              <a:spcAft>
                <a:spcPts val="0"/>
              </a:spcAft>
              <a:buClr>
                <a:schemeClr val="dk1"/>
              </a:buClr>
              <a:buSzPts val="1200"/>
              <a:buFont typeface="Times New Roman"/>
              <a:buNone/>
            </a:pPr>
            <a:r>
              <a:rPr b="0" i="0" lang="en-US" sz="1200" u="none" cap="none" strike="noStrike">
                <a:solidFill>
                  <a:schemeClr val="dk1"/>
                </a:solidFill>
                <a:latin typeface="Times New Roman"/>
                <a:ea typeface="Times New Roman"/>
                <a:cs typeface="Times New Roman"/>
                <a:sym typeface="Times New Roman"/>
              </a:rPr>
              <a:t>It is a critical literature review that will synthesise the equity-related barriers and the solutions to the barriers to English primary care and differentiate between observational relationships, patient experience and intervention outcomes. Its input will be to evaluate how suggested interventions will mitigate access disparities and clinical detection and workload.</a:t>
            </a:r>
            <a:endParaRPr/>
          </a:p>
        </p:txBody>
      </p:sp>
      <p:sp>
        <p:nvSpPr>
          <p:cNvPr id="90" name="Google Shape;90;p1"/>
          <p:cNvSpPr txBox="1"/>
          <p:nvPr/>
        </p:nvSpPr>
        <p:spPr>
          <a:xfrm>
            <a:off x="8673871" y="1555028"/>
            <a:ext cx="4043400" cy="646200"/>
          </a:xfrm>
          <a:prstGeom prst="rect">
            <a:avLst/>
          </a:prstGeom>
          <a:noFill/>
          <a:ln>
            <a:noFill/>
          </a:ln>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chemeClr val="dk1"/>
              </a:buClr>
              <a:buSzPts val="1200"/>
              <a:buFont typeface="Times New Roman"/>
              <a:buNone/>
            </a:pPr>
            <a:r>
              <a:rPr b="0" i="0" lang="en-US" sz="1200" u="none" cap="none" strike="noStrike">
                <a:solidFill>
                  <a:schemeClr val="dk1"/>
                </a:solidFill>
                <a:latin typeface="Times New Roman"/>
                <a:ea typeface="Times New Roman"/>
                <a:cs typeface="Times New Roman"/>
                <a:sym typeface="Times New Roman"/>
              </a:rPr>
              <a:t>What challenges influence the management of chronic kidney disease among adults in England, and how can public health practice address them?</a:t>
            </a:r>
            <a:endParaRPr b="0" i="0" sz="1000" u="none" cap="none" strike="noStrike">
              <a:solidFill>
                <a:schemeClr val="dk1"/>
              </a:solidFill>
              <a:latin typeface="Times New Roman"/>
              <a:ea typeface="Times New Roman"/>
              <a:cs typeface="Times New Roman"/>
              <a:sym typeface="Times New Roman"/>
            </a:endParaRPr>
          </a:p>
        </p:txBody>
      </p:sp>
      <p:sp>
        <p:nvSpPr>
          <p:cNvPr descr="Help with solid fill" id="91" name="Google Shape;91;p1"/>
          <p:cNvSpPr/>
          <p:nvPr/>
        </p:nvSpPr>
        <p:spPr>
          <a:xfrm>
            <a:off x="12060417" y="1072067"/>
            <a:ext cx="495600" cy="495600"/>
          </a:xfrm>
          <a:prstGeom prst="rect">
            <a:avLst/>
          </a:prstGeom>
          <a:noFill/>
          <a:ln>
            <a:noFill/>
          </a:ln>
        </p:spPr>
      </p:sp>
      <p:sp>
        <p:nvSpPr>
          <p:cNvPr id="92" name="Google Shape;92;p1"/>
          <p:cNvSpPr/>
          <p:nvPr/>
        </p:nvSpPr>
        <p:spPr>
          <a:xfrm>
            <a:off x="8903694" y="2273348"/>
            <a:ext cx="3638100" cy="466800"/>
          </a:xfrm>
          <a:prstGeom prst="rect">
            <a:avLst/>
          </a:prstGeom>
          <a:solidFill>
            <a:srgbClr val="D6BBEB"/>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1800" u="none" cap="none" strike="noStrike">
                <a:solidFill>
                  <a:schemeClr val="dk1"/>
                </a:solidFill>
                <a:latin typeface="Times New Roman"/>
                <a:ea typeface="Times New Roman"/>
                <a:cs typeface="Times New Roman"/>
                <a:sym typeface="Times New Roman"/>
              </a:rPr>
              <a:t>4. Research Aim</a:t>
            </a:r>
            <a:endParaRPr/>
          </a:p>
        </p:txBody>
      </p:sp>
      <p:sp>
        <p:nvSpPr>
          <p:cNvPr id="93" name="Google Shape;93;p1"/>
          <p:cNvSpPr txBox="1"/>
          <p:nvPr/>
        </p:nvSpPr>
        <p:spPr>
          <a:xfrm>
            <a:off x="8673871" y="2829188"/>
            <a:ext cx="4043400" cy="646200"/>
          </a:xfrm>
          <a:prstGeom prst="rect">
            <a:avLst/>
          </a:prstGeom>
          <a:noFill/>
          <a:ln>
            <a:noFill/>
          </a:ln>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chemeClr val="dk1"/>
              </a:buClr>
              <a:buSzPts val="1200"/>
              <a:buFont typeface="Times New Roman"/>
              <a:buNone/>
            </a:pPr>
            <a:r>
              <a:rPr b="0" i="0" lang="en-US" sz="1200" u="none" cap="none" strike="noStrike">
                <a:solidFill>
                  <a:schemeClr val="dk1"/>
                </a:solidFill>
                <a:latin typeface="Times New Roman"/>
                <a:ea typeface="Times New Roman"/>
                <a:cs typeface="Times New Roman"/>
                <a:sym typeface="Times New Roman"/>
              </a:rPr>
              <a:t>To critically examine challenges in managing chronic kidney disease among adults in England and identify evidence-informed improvements to public health practice </a:t>
            </a:r>
            <a:endParaRPr b="0" i="0" sz="1000" u="none" cap="none" strike="noStrike">
              <a:solidFill>
                <a:schemeClr val="dk1"/>
              </a:solidFill>
              <a:latin typeface="Times New Roman"/>
              <a:ea typeface="Times New Roman"/>
              <a:cs typeface="Times New Roman"/>
              <a:sym typeface="Times New Roman"/>
            </a:endParaRPr>
          </a:p>
        </p:txBody>
      </p:sp>
      <p:sp>
        <p:nvSpPr>
          <p:cNvPr id="94" name="Google Shape;94;p1"/>
          <p:cNvSpPr/>
          <p:nvPr/>
        </p:nvSpPr>
        <p:spPr>
          <a:xfrm>
            <a:off x="8918120" y="3540994"/>
            <a:ext cx="3638100" cy="466800"/>
          </a:xfrm>
          <a:prstGeom prst="rect">
            <a:avLst/>
          </a:prstGeom>
          <a:solidFill>
            <a:srgbClr val="D6BBEB"/>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1800" u="none" cap="none" strike="noStrike">
                <a:solidFill>
                  <a:schemeClr val="dk1"/>
                </a:solidFill>
                <a:latin typeface="Times New Roman"/>
                <a:ea typeface="Times New Roman"/>
                <a:cs typeface="Times New Roman"/>
                <a:sym typeface="Times New Roman"/>
              </a:rPr>
              <a:t>5. Research Objectives</a:t>
            </a:r>
            <a:endParaRPr/>
          </a:p>
        </p:txBody>
      </p:sp>
      <p:sp>
        <p:nvSpPr>
          <p:cNvPr descr="Bullseye with solid fill" id="95" name="Google Shape;95;p1"/>
          <p:cNvSpPr/>
          <p:nvPr/>
        </p:nvSpPr>
        <p:spPr>
          <a:xfrm>
            <a:off x="11958184" y="2214246"/>
            <a:ext cx="569100" cy="569100"/>
          </a:xfrm>
          <a:prstGeom prst="rect">
            <a:avLst/>
          </a:prstGeom>
          <a:noFill/>
          <a:ln>
            <a:noFill/>
          </a:ln>
        </p:spPr>
      </p:sp>
      <p:sp>
        <p:nvSpPr>
          <p:cNvPr descr="List with solid fill" id="96" name="Google Shape;96;p1"/>
          <p:cNvSpPr/>
          <p:nvPr/>
        </p:nvSpPr>
        <p:spPr>
          <a:xfrm>
            <a:off x="12008823" y="3521135"/>
            <a:ext cx="598800" cy="482700"/>
          </a:xfrm>
          <a:prstGeom prst="rect">
            <a:avLst/>
          </a:prstGeom>
          <a:noFill/>
          <a:ln>
            <a:noFill/>
          </a:ln>
        </p:spPr>
      </p:sp>
      <p:sp>
        <p:nvSpPr>
          <p:cNvPr id="97" name="Google Shape;97;p1"/>
          <p:cNvSpPr txBox="1"/>
          <p:nvPr/>
        </p:nvSpPr>
        <p:spPr>
          <a:xfrm>
            <a:off x="8673871" y="4105653"/>
            <a:ext cx="4043400" cy="1456800"/>
          </a:xfrm>
          <a:prstGeom prst="rect">
            <a:avLst/>
          </a:prstGeom>
          <a:noFill/>
          <a:ln>
            <a:noFill/>
          </a:ln>
        </p:spPr>
        <p:txBody>
          <a:bodyPr anchorCtr="0" anchor="t" bIns="45700" lIns="91425" spcFirstLastPara="1" rIns="91425" wrap="square" tIns="45700">
            <a:spAutoFit/>
          </a:bodyPr>
          <a:lstStyle/>
          <a:p>
            <a:pPr indent="-171450" lvl="0" marL="171450" marR="0" rtl="0" algn="just">
              <a:lnSpc>
                <a:spcPct val="100000"/>
              </a:lnSpc>
              <a:spcBef>
                <a:spcPts val="0"/>
              </a:spcBef>
              <a:spcAft>
                <a:spcPts val="0"/>
              </a:spcAft>
              <a:buClr>
                <a:schemeClr val="dk1"/>
              </a:buClr>
              <a:buSzPts val="1200"/>
              <a:buFont typeface="Arial"/>
              <a:buChar char="•"/>
            </a:pPr>
            <a:r>
              <a:rPr b="0" i="0" lang="en-US" sz="1200" u="none" cap="none" strike="noStrike">
                <a:solidFill>
                  <a:schemeClr val="dk1"/>
                </a:solidFill>
                <a:latin typeface="Times New Roman"/>
                <a:ea typeface="Times New Roman"/>
                <a:cs typeface="Times New Roman"/>
                <a:sym typeface="Times New Roman"/>
              </a:rPr>
              <a:t>To examine the prevalence, inequalities, and public health burden of CKD among management </a:t>
            </a:r>
            <a:endParaRPr/>
          </a:p>
          <a:p>
            <a:pPr indent="-171450" lvl="0" marL="171450" marR="0" rtl="0" algn="just">
              <a:lnSpc>
                <a:spcPct val="100000"/>
              </a:lnSpc>
              <a:spcBef>
                <a:spcPts val="1000"/>
              </a:spcBef>
              <a:spcAft>
                <a:spcPts val="0"/>
              </a:spcAft>
              <a:buClr>
                <a:schemeClr val="dk1"/>
              </a:buClr>
              <a:buSzPts val="1200"/>
              <a:buFont typeface="Arial"/>
              <a:buChar char="•"/>
            </a:pPr>
            <a:r>
              <a:rPr b="0" i="0" lang="en-US" sz="1200" u="none" cap="none" strike="noStrike">
                <a:solidFill>
                  <a:schemeClr val="dk1"/>
                </a:solidFill>
                <a:latin typeface="Times New Roman"/>
                <a:ea typeface="Times New Roman"/>
                <a:cs typeface="Times New Roman"/>
                <a:sym typeface="Times New Roman"/>
              </a:rPr>
              <a:t>Critically analyse patient, professional and service-related challenges in CKD management </a:t>
            </a:r>
            <a:endParaRPr/>
          </a:p>
          <a:p>
            <a:pPr indent="-171450" lvl="0" marL="171450" marR="0" rtl="0" algn="just">
              <a:lnSpc>
                <a:spcPct val="100000"/>
              </a:lnSpc>
              <a:spcBef>
                <a:spcPts val="1000"/>
              </a:spcBef>
              <a:spcAft>
                <a:spcPts val="0"/>
              </a:spcAft>
              <a:buClr>
                <a:schemeClr val="dk1"/>
              </a:buClr>
              <a:buSzPts val="1200"/>
              <a:buFont typeface="Arial"/>
              <a:buChar char="•"/>
            </a:pPr>
            <a:r>
              <a:rPr b="0" i="0" lang="en-US" sz="1200" u="none" cap="none" strike="noStrike">
                <a:solidFill>
                  <a:schemeClr val="dk1"/>
                </a:solidFill>
                <a:latin typeface="Times New Roman"/>
                <a:ea typeface="Times New Roman"/>
                <a:cs typeface="Times New Roman"/>
                <a:sym typeface="Times New Roman"/>
              </a:rPr>
              <a:t>Evaluate approaches to improving CKD management and feasible practice improvement </a:t>
            </a:r>
            <a:endParaRPr/>
          </a:p>
        </p:txBody>
      </p:sp>
      <p:sp>
        <p:nvSpPr>
          <p:cNvPr id="98" name="Google Shape;98;p1"/>
          <p:cNvSpPr/>
          <p:nvPr/>
        </p:nvSpPr>
        <p:spPr>
          <a:xfrm>
            <a:off x="8918120" y="5660229"/>
            <a:ext cx="3638100" cy="466800"/>
          </a:xfrm>
          <a:prstGeom prst="rect">
            <a:avLst/>
          </a:prstGeom>
          <a:solidFill>
            <a:srgbClr val="D6BBEB"/>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1800" u="none" cap="none" strike="noStrike">
                <a:solidFill>
                  <a:schemeClr val="dk1"/>
                </a:solidFill>
                <a:latin typeface="Times New Roman"/>
                <a:ea typeface="Times New Roman"/>
                <a:cs typeface="Times New Roman"/>
                <a:sym typeface="Times New Roman"/>
              </a:rPr>
              <a:t>6. Expected Research Impact</a:t>
            </a:r>
            <a:endParaRPr/>
          </a:p>
        </p:txBody>
      </p:sp>
      <p:sp>
        <p:nvSpPr>
          <p:cNvPr id="99" name="Google Shape;99;p1"/>
          <p:cNvSpPr txBox="1"/>
          <p:nvPr/>
        </p:nvSpPr>
        <p:spPr>
          <a:xfrm>
            <a:off x="8687854" y="6181963"/>
            <a:ext cx="4061400" cy="2067300"/>
          </a:xfrm>
          <a:prstGeom prst="rect">
            <a:avLst/>
          </a:prstGeom>
          <a:noFill/>
          <a:ln>
            <a:noFill/>
          </a:ln>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chemeClr val="dk1"/>
              </a:buClr>
              <a:buSzPts val="1200"/>
              <a:buFont typeface="Times New Roman"/>
              <a:buNone/>
            </a:pPr>
            <a:r>
              <a:rPr b="0" i="0" lang="en-US" sz="1200" u="none" cap="none" strike="noStrike">
                <a:solidFill>
                  <a:schemeClr val="dk1"/>
                </a:solidFill>
                <a:latin typeface="Times New Roman"/>
                <a:ea typeface="Times New Roman"/>
                <a:cs typeface="Times New Roman"/>
                <a:sym typeface="Times New Roman"/>
              </a:rPr>
              <a:t>Results may be used to guide recall programs, available education and follow-up. Community outreach provides lessons of implementation, but there can be no evidence that it is feasible nationwide (Tarm et al., 2026). Recommendations will combine detection with treatment routes (ISN, 2020).</a:t>
            </a:r>
            <a:endParaRPr/>
          </a:p>
          <a:p>
            <a:pPr indent="0" lvl="0" marL="0" marR="0" rtl="0" algn="just">
              <a:lnSpc>
                <a:spcPct val="100000"/>
              </a:lnSpc>
              <a:spcBef>
                <a:spcPts val="1000"/>
              </a:spcBef>
              <a:spcAft>
                <a:spcPts val="0"/>
              </a:spcAft>
              <a:buClr>
                <a:schemeClr val="dk1"/>
              </a:buClr>
              <a:buSzPts val="1200"/>
              <a:buFont typeface="Times New Roman"/>
              <a:buNone/>
            </a:pPr>
            <a:r>
              <a:rPr b="0" i="0" lang="en-US" sz="1200" u="none" cap="none" strike="noStrike">
                <a:solidFill>
                  <a:schemeClr val="dk1"/>
                </a:solidFill>
                <a:latin typeface="Times New Roman"/>
                <a:ea typeface="Times New Roman"/>
                <a:cs typeface="Times New Roman"/>
                <a:sym typeface="Times New Roman"/>
              </a:rPr>
              <a:t>Some of the measures to be used in evaluation may be combined: test completion, confirmed diagnoses and follow-up, stratified by deprivation and ethnicity. The sources will be properly referenced, and institutional ethics will be verified to comply with the standards prior to starting.</a:t>
            </a:r>
            <a:endParaRPr/>
          </a:p>
        </p:txBody>
      </p:sp>
      <p:sp>
        <p:nvSpPr>
          <p:cNvPr descr="Customer review with solid fill" id="100" name="Google Shape;100;p1"/>
          <p:cNvSpPr/>
          <p:nvPr/>
        </p:nvSpPr>
        <p:spPr>
          <a:xfrm>
            <a:off x="12125560" y="5660229"/>
            <a:ext cx="466800" cy="466800"/>
          </a:xfrm>
          <a:prstGeom prst="rect">
            <a:avLst/>
          </a:prstGeom>
          <a:noFill/>
          <a:ln>
            <a:noFill/>
          </a:ln>
        </p:spPr>
      </p:sp>
      <p:cxnSp>
        <p:nvCxnSpPr>
          <p:cNvPr id="101" name="Google Shape;101;p1"/>
          <p:cNvCxnSpPr/>
          <p:nvPr/>
        </p:nvCxnSpPr>
        <p:spPr>
          <a:xfrm>
            <a:off x="152399" y="8432800"/>
            <a:ext cx="12455400" cy="0"/>
          </a:xfrm>
          <a:prstGeom prst="straightConnector1">
            <a:avLst/>
          </a:prstGeom>
          <a:noFill/>
          <a:ln cap="flat" cmpd="sng" w="38100">
            <a:solidFill>
              <a:schemeClr val="dk1"/>
            </a:solidFill>
            <a:prstDash val="solid"/>
            <a:miter lim="8000"/>
            <a:headEnd len="sm" w="sm" type="none"/>
            <a:tailEnd len="sm" w="sm" type="none"/>
          </a:ln>
        </p:spPr>
      </p:cxnSp>
      <p:sp>
        <p:nvSpPr>
          <p:cNvPr id="102" name="Google Shape;102;p1"/>
          <p:cNvSpPr/>
          <p:nvPr/>
        </p:nvSpPr>
        <p:spPr>
          <a:xfrm>
            <a:off x="154805" y="8686105"/>
            <a:ext cx="1140600" cy="559500"/>
          </a:xfrm>
          <a:prstGeom prst="rect">
            <a:avLst/>
          </a:prstGeom>
          <a:solidFill>
            <a:srgbClr val="D6BBEB"/>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1600" u="none" cap="none" strike="noStrike">
                <a:solidFill>
                  <a:schemeClr val="dk1"/>
                </a:solidFill>
                <a:latin typeface="Times New Roman"/>
                <a:ea typeface="Times New Roman"/>
                <a:cs typeface="Times New Roman"/>
                <a:sym typeface="Times New Roman"/>
              </a:rPr>
              <a:t>References</a:t>
            </a:r>
            <a:endParaRPr/>
          </a:p>
        </p:txBody>
      </p:sp>
      <p:sp>
        <p:nvSpPr>
          <p:cNvPr id="103" name="Google Shape;103;p1"/>
          <p:cNvSpPr txBox="1"/>
          <p:nvPr/>
        </p:nvSpPr>
        <p:spPr>
          <a:xfrm>
            <a:off x="1274546" y="8489560"/>
            <a:ext cx="11423100" cy="1047600"/>
          </a:xfrm>
          <a:prstGeom prst="rect">
            <a:avLst/>
          </a:prstGeom>
          <a:noFill/>
          <a:ln>
            <a:noFill/>
          </a:ln>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Clr>
                <a:schemeClr val="dk1"/>
              </a:buClr>
              <a:buSzPts val="500"/>
              <a:buFont typeface="Times New Roman"/>
              <a:buNone/>
            </a:pPr>
            <a:r>
              <a:rPr b="0" i="0" lang="en-US" sz="500" u="none" cap="none" strike="noStrike">
                <a:solidFill>
                  <a:schemeClr val="dk1"/>
                </a:solidFill>
                <a:latin typeface="Times New Roman"/>
                <a:ea typeface="Times New Roman"/>
                <a:cs typeface="Times New Roman"/>
                <a:sym typeface="Times New Roman"/>
              </a:rPr>
              <a:t>EMPA-Kidney Collaborative Group, 2023. Empagliflozin in patients with chronic kidney disease. New England Journal of Medicine, 388(2), pp.117-127. https://doi.org/10.1056/NEJMoa2204233</a:t>
            </a:r>
            <a:endParaRPr/>
          </a:p>
          <a:p>
            <a:pPr indent="0" lvl="0" marL="0" marR="0" rtl="0" algn="just">
              <a:lnSpc>
                <a:spcPct val="100000"/>
              </a:lnSpc>
              <a:spcBef>
                <a:spcPts val="0"/>
              </a:spcBef>
              <a:spcAft>
                <a:spcPts val="0"/>
              </a:spcAft>
              <a:buClr>
                <a:schemeClr val="dk1"/>
              </a:buClr>
              <a:buSzPts val="500"/>
              <a:buFont typeface="Times New Roman"/>
              <a:buNone/>
            </a:pPr>
            <a:r>
              <a:rPr b="0" i="0" lang="en-US" sz="500" u="none" cap="none" strike="noStrike">
                <a:solidFill>
                  <a:schemeClr val="dk1"/>
                </a:solidFill>
                <a:latin typeface="Times New Roman"/>
                <a:ea typeface="Times New Roman"/>
                <a:cs typeface="Times New Roman"/>
                <a:sym typeface="Times New Roman"/>
              </a:rPr>
              <a:t>ISN. (2020). CKD Early Identification &amp; Intervention Toolkit - International Society of Nephrology. [online] Available at: https://www.theisn.org/initiatives/toolkits/ckd-early-screening-intervention/. [Accessed 15 Oct 2026]</a:t>
            </a:r>
            <a:endParaRPr/>
          </a:p>
          <a:p>
            <a:pPr indent="0" lvl="0" marL="0" marR="0" rtl="0" algn="just">
              <a:lnSpc>
                <a:spcPct val="100000"/>
              </a:lnSpc>
              <a:spcBef>
                <a:spcPts val="0"/>
              </a:spcBef>
              <a:spcAft>
                <a:spcPts val="0"/>
              </a:spcAft>
              <a:buClr>
                <a:schemeClr val="dk1"/>
              </a:buClr>
              <a:buSzPts val="500"/>
              <a:buFont typeface="Times New Roman"/>
              <a:buNone/>
            </a:pPr>
            <a:r>
              <a:rPr b="0" i="0" lang="en-US" sz="500" u="none" cap="none" strike="noStrike">
                <a:solidFill>
                  <a:schemeClr val="dk1"/>
                </a:solidFill>
                <a:latin typeface="Times New Roman"/>
                <a:ea typeface="Times New Roman"/>
                <a:cs typeface="Times New Roman"/>
                <a:sym typeface="Times New Roman"/>
              </a:rPr>
              <a:t>Kidney Disease: Improving Global Outcomes (KDIGO) CKD Work Group (2024). KDIGO 2024 Clinical Practice Guideline for the Evaluation and Management of Chronic Kidney Disease. Kidney international, 105(4S), S117–S314. https://doi.org/10.1016/j.kint.2023.10.018</a:t>
            </a:r>
            <a:endParaRPr/>
          </a:p>
          <a:p>
            <a:pPr indent="0" lvl="0" marL="0" marR="0" rtl="0" algn="just">
              <a:lnSpc>
                <a:spcPct val="100000"/>
              </a:lnSpc>
              <a:spcBef>
                <a:spcPts val="0"/>
              </a:spcBef>
              <a:spcAft>
                <a:spcPts val="0"/>
              </a:spcAft>
              <a:buClr>
                <a:schemeClr val="dk1"/>
              </a:buClr>
              <a:buSzPts val="500"/>
              <a:buFont typeface="Times New Roman"/>
              <a:buNone/>
            </a:pPr>
            <a:r>
              <a:rPr b="0" i="0" lang="en-US" sz="500" u="none" cap="none" strike="noStrike">
                <a:solidFill>
                  <a:schemeClr val="dk1"/>
                </a:solidFill>
                <a:latin typeface="Times New Roman"/>
                <a:ea typeface="Times New Roman"/>
                <a:cs typeface="Times New Roman"/>
                <a:sym typeface="Times New Roman"/>
              </a:rPr>
              <a:t>Kidney Research UK (2023). The health economics of kidney disease to 2033. [Public health report] Kidney Research UK. Available at: https://www.kidneyresearchuk.org. [Accessed 15 Oct 2026]</a:t>
            </a:r>
            <a:endParaRPr/>
          </a:p>
          <a:p>
            <a:pPr indent="0" lvl="0" marL="0" marR="0" rtl="0" algn="just">
              <a:lnSpc>
                <a:spcPct val="100000"/>
              </a:lnSpc>
              <a:spcBef>
                <a:spcPts val="0"/>
              </a:spcBef>
              <a:spcAft>
                <a:spcPts val="0"/>
              </a:spcAft>
              <a:buClr>
                <a:schemeClr val="dk1"/>
              </a:buClr>
              <a:buSzPts val="500"/>
              <a:buFont typeface="Times New Roman"/>
              <a:buNone/>
            </a:pPr>
            <a:r>
              <a:rPr b="0" i="0" lang="en-US" sz="500" u="none" cap="none" strike="noStrike">
                <a:solidFill>
                  <a:schemeClr val="dk1"/>
                </a:solidFill>
                <a:latin typeface="Times New Roman"/>
                <a:ea typeface="Times New Roman"/>
                <a:cs typeface="Times New Roman"/>
                <a:sym typeface="Times New Roman"/>
              </a:rPr>
              <a:t>Kidney Research UK (2024). Time To Act: A New Review of Kidney Health Inequalities. Available at: https://www.kidneyresearchuk.org/wp-content/uploads/2024/07/FINAL-Accessible-full-report-_Academic_Report_V7-23R02.pdf [Accessed 15 Oct 2026]</a:t>
            </a:r>
            <a:endParaRPr/>
          </a:p>
          <a:p>
            <a:pPr indent="0" lvl="0" marL="0" marR="0" rtl="0" algn="just">
              <a:lnSpc>
                <a:spcPct val="100000"/>
              </a:lnSpc>
              <a:spcBef>
                <a:spcPts val="0"/>
              </a:spcBef>
              <a:spcAft>
                <a:spcPts val="0"/>
              </a:spcAft>
              <a:buClr>
                <a:schemeClr val="dk1"/>
              </a:buClr>
              <a:buSzPts val="500"/>
              <a:buFont typeface="Times New Roman"/>
              <a:buNone/>
            </a:pPr>
            <a:r>
              <a:rPr b="0" i="0" lang="en-US" sz="500" u="none" cap="none" strike="noStrike">
                <a:solidFill>
                  <a:schemeClr val="dk1"/>
                </a:solidFill>
                <a:latin typeface="Times New Roman"/>
                <a:ea typeface="Times New Roman"/>
                <a:cs typeface="Times New Roman"/>
                <a:sym typeface="Times New Roman"/>
              </a:rPr>
              <a:t>Kidney Research UK (2026). Undiagnosed chronic kidney disease endangers millions of lives. [online] Kidney Research UK. Available at: https://www.kidneyresearchuk.org/2026/06/03/undiagnosed-chronic-kidney-disease-endangers-millions-of-lives/. [Accessed 15 Oct 2026]</a:t>
            </a:r>
            <a:endParaRPr/>
          </a:p>
          <a:p>
            <a:pPr indent="0" lvl="0" marL="0" marR="0" rtl="0" algn="just">
              <a:lnSpc>
                <a:spcPct val="100000"/>
              </a:lnSpc>
              <a:spcBef>
                <a:spcPts val="0"/>
              </a:spcBef>
              <a:spcAft>
                <a:spcPts val="0"/>
              </a:spcAft>
              <a:buClr>
                <a:schemeClr val="dk1"/>
              </a:buClr>
              <a:buSzPts val="500"/>
              <a:buFont typeface="Times New Roman"/>
              <a:buNone/>
            </a:pPr>
            <a:r>
              <a:rPr b="0" i="0" lang="en-US" sz="500" u="none" cap="none" strike="noStrike">
                <a:solidFill>
                  <a:schemeClr val="dk1"/>
                </a:solidFill>
                <a:latin typeface="Times New Roman"/>
                <a:ea typeface="Times New Roman"/>
                <a:cs typeface="Times New Roman"/>
                <a:sym typeface="Times New Roman"/>
              </a:rPr>
              <a:t>NHS (2025). Chronic kidney disease. [online] nhs.uk. Available at: https://www.nhs.uk/conditions/kidney-disease/. [Accessed 15 Oct 2026]</a:t>
            </a:r>
            <a:endParaRPr/>
          </a:p>
          <a:p>
            <a:pPr indent="0" lvl="0" marL="0" marR="0" rtl="0" algn="just">
              <a:lnSpc>
                <a:spcPct val="100000"/>
              </a:lnSpc>
              <a:spcBef>
                <a:spcPts val="0"/>
              </a:spcBef>
              <a:spcAft>
                <a:spcPts val="0"/>
              </a:spcAft>
              <a:buClr>
                <a:schemeClr val="dk1"/>
              </a:buClr>
              <a:buSzPts val="500"/>
              <a:buFont typeface="Times New Roman"/>
              <a:buNone/>
            </a:pPr>
            <a:r>
              <a:rPr b="0" i="0" lang="en-US" sz="500" u="none" cap="none" strike="noStrike">
                <a:solidFill>
                  <a:schemeClr val="dk1"/>
                </a:solidFill>
                <a:latin typeface="Times New Roman"/>
                <a:ea typeface="Times New Roman"/>
                <a:cs typeface="Times New Roman"/>
                <a:sym typeface="Times New Roman"/>
              </a:rPr>
              <a:t>NHS England. (2024). Chronic kidney disease - NHS England Digital. [online] Available at: https://digital.nhs.uk/data-and-information/publications/statistical/health-survey-for-england/2022-part-2/kidney-disease. [Accessed 15 Oct 2026]</a:t>
            </a:r>
            <a:endParaRPr/>
          </a:p>
          <a:p>
            <a:pPr indent="0" lvl="0" marL="0" marR="0" rtl="0" algn="just">
              <a:lnSpc>
                <a:spcPct val="100000"/>
              </a:lnSpc>
              <a:spcBef>
                <a:spcPts val="0"/>
              </a:spcBef>
              <a:spcAft>
                <a:spcPts val="0"/>
              </a:spcAft>
              <a:buClr>
                <a:schemeClr val="dk1"/>
              </a:buClr>
              <a:buSzPts val="500"/>
              <a:buFont typeface="Times New Roman"/>
              <a:buNone/>
            </a:pPr>
            <a:r>
              <a:rPr b="0" i="0" lang="en-US" sz="500" u="none" cap="none" strike="noStrike">
                <a:solidFill>
                  <a:schemeClr val="dk1"/>
                </a:solidFill>
                <a:latin typeface="Times New Roman"/>
                <a:ea typeface="Times New Roman"/>
                <a:cs typeface="Times New Roman"/>
                <a:sym typeface="Times New Roman"/>
              </a:rPr>
              <a:t>NICE, 2021. Chronic kidney disease: assessment and management. [online] Available at: https://www.nice.org.uk/guidance/ng203/chapter/Recommendations [Accessed 15 Oct 2026]</a:t>
            </a:r>
            <a:endParaRPr/>
          </a:p>
          <a:p>
            <a:pPr indent="0" lvl="0" marL="0" marR="0" rtl="0" algn="just">
              <a:lnSpc>
                <a:spcPct val="100000"/>
              </a:lnSpc>
              <a:spcBef>
                <a:spcPts val="0"/>
              </a:spcBef>
              <a:spcAft>
                <a:spcPts val="0"/>
              </a:spcAft>
              <a:buClr>
                <a:schemeClr val="dk1"/>
              </a:buClr>
              <a:buSzPts val="500"/>
              <a:buFont typeface="Times New Roman"/>
              <a:buNone/>
            </a:pPr>
            <a:r>
              <a:rPr b="0" i="0" lang="en-US" sz="500" u="none" cap="none" strike="noStrike">
                <a:solidFill>
                  <a:schemeClr val="dk1"/>
                </a:solidFill>
                <a:latin typeface="Times New Roman"/>
                <a:ea typeface="Times New Roman"/>
                <a:cs typeface="Times New Roman"/>
                <a:sym typeface="Times New Roman"/>
              </a:rPr>
              <a:t>Oude Engberink, A., Marc, J., Renk, E., Serayet, P., Bourrel, G. and Moranne, O., 2024. Obstacles and opportunities for albuminuria testing on the basis of the perspective of primary care: a qualitative study. Clinical Journal of the American Society of Nephrology: CJASN, 20(3), p.367. https://doi.org/10.2215/CJN.0000000620</a:t>
            </a:r>
            <a:endParaRPr/>
          </a:p>
          <a:p>
            <a:pPr indent="0" lvl="0" marL="0" marR="0" rtl="0" algn="just">
              <a:lnSpc>
                <a:spcPct val="100000"/>
              </a:lnSpc>
              <a:spcBef>
                <a:spcPts val="0"/>
              </a:spcBef>
              <a:spcAft>
                <a:spcPts val="0"/>
              </a:spcAft>
              <a:buClr>
                <a:schemeClr val="dk1"/>
              </a:buClr>
              <a:buSzPts val="500"/>
              <a:buFont typeface="Times New Roman"/>
              <a:buNone/>
            </a:pPr>
            <a:r>
              <a:rPr b="0" i="0" lang="en-US" sz="500" u="none" cap="none" strike="noStrike">
                <a:solidFill>
                  <a:schemeClr val="dk1"/>
                </a:solidFill>
                <a:latin typeface="Times New Roman"/>
                <a:ea typeface="Times New Roman"/>
                <a:cs typeface="Times New Roman"/>
                <a:sym typeface="Times New Roman"/>
              </a:rPr>
              <a:t>Stevens, P.E., Ahmed, S.B., Carrero, J.J., Foster, B., Francis, A., Hall, R.K., Herrington, W.G., Hill, G., Inker, L.A., Kazancıoğlu, R. and Lamb, E., 2024. KDIGO 2024 clinical practice guideline for the evaluation and management of chronic kidney disease. Kidney international, 105(4), pp.S117-S314. https://doi.org/10.1016/j.kint.2023.10.018</a:t>
            </a:r>
            <a:endParaRPr/>
          </a:p>
          <a:p>
            <a:pPr indent="0" lvl="0" marL="0" marR="0" rtl="0" algn="just">
              <a:lnSpc>
                <a:spcPct val="100000"/>
              </a:lnSpc>
              <a:spcBef>
                <a:spcPts val="0"/>
              </a:spcBef>
              <a:spcAft>
                <a:spcPts val="0"/>
              </a:spcAft>
              <a:buClr>
                <a:schemeClr val="dk1"/>
              </a:buClr>
              <a:buSzPts val="500"/>
              <a:buFont typeface="Times New Roman"/>
              <a:buNone/>
            </a:pPr>
            <a:r>
              <a:rPr b="0" i="0" lang="en-US" sz="500" u="none" cap="none" strike="noStrike">
                <a:solidFill>
                  <a:schemeClr val="dk1"/>
                </a:solidFill>
                <a:latin typeface="Times New Roman"/>
                <a:ea typeface="Times New Roman"/>
                <a:cs typeface="Times New Roman"/>
                <a:sym typeface="Times New Roman"/>
              </a:rPr>
              <a:t>Stewart, S., Kalra, P.A., Blakeman, T., Kontopantelis, E., Cranmer-Gordon, H. and Sinha, S., 2024. Chronic kidney disease: detect, diagnose, disclose—a UK primary care perspective of barriers and enablers to effective kidney care. BMC medicine, 22(1), p.331. https://doi.org/10.1186/s12916-024-03555-0</a:t>
            </a:r>
            <a:endParaRPr/>
          </a:p>
          <a:p>
            <a:pPr indent="0" lvl="0" marL="0" marR="0" rtl="0" algn="just">
              <a:lnSpc>
                <a:spcPct val="100000"/>
              </a:lnSpc>
              <a:spcBef>
                <a:spcPts val="0"/>
              </a:spcBef>
              <a:spcAft>
                <a:spcPts val="0"/>
              </a:spcAft>
              <a:buClr>
                <a:schemeClr val="dk1"/>
              </a:buClr>
              <a:buSzPts val="500"/>
              <a:buFont typeface="Times New Roman"/>
              <a:buNone/>
            </a:pPr>
            <a:r>
              <a:rPr b="0" i="0" lang="en-US" sz="500" u="none" cap="none" strike="noStrike">
                <a:solidFill>
                  <a:schemeClr val="dk1"/>
                </a:solidFill>
                <a:latin typeface="Times New Roman"/>
                <a:ea typeface="Times New Roman"/>
                <a:cs typeface="Times New Roman"/>
                <a:sym typeface="Times New Roman"/>
              </a:rPr>
              <a:t>Sullivan, M.K., Jani, B.D., Rutherford, E., Welsh, P., McConnachie, A., Major, R.W., McAllister, D., Nitsch, D., Mair, F.S., Mark, P.B. and Lees, J.S., 2022. Potential impact of NICE guidelines on referrals from primary care to nephrology: a primary care database and prospective research study. British Journal of General Practice. https://doi.org/10.3399/BJGP.2022.0145</a:t>
            </a:r>
            <a:endParaRPr/>
          </a:p>
          <a:p>
            <a:pPr indent="0" lvl="0" marL="0" marR="0" rtl="0" algn="just">
              <a:lnSpc>
                <a:spcPct val="100000"/>
              </a:lnSpc>
              <a:spcBef>
                <a:spcPts val="0"/>
              </a:spcBef>
              <a:spcAft>
                <a:spcPts val="0"/>
              </a:spcAft>
              <a:buClr>
                <a:schemeClr val="dk1"/>
              </a:buClr>
              <a:buSzPts val="500"/>
              <a:buFont typeface="Times New Roman"/>
              <a:buNone/>
            </a:pPr>
            <a:r>
              <a:rPr b="0" i="0" lang="en-US" sz="500" u="none" cap="none" strike="noStrike">
                <a:solidFill>
                  <a:schemeClr val="dk1"/>
                </a:solidFill>
                <a:latin typeface="Times New Roman"/>
                <a:ea typeface="Times New Roman"/>
                <a:cs typeface="Times New Roman"/>
                <a:sym typeface="Times New Roman"/>
              </a:rPr>
              <a:t>Tarm, L., Agyekum, R., Bramham, K., Griffiths, K., Musomba, R., Jain, N., Kidney Research UK, Teles, J., Lynch, K., Murray, T., Cass, S. and Radhika Lakshman (2026). The Hidden CKD Community Toolkit. [online] Available at: https://londonkidneynetwork.nhs.uk/wp-content/uploads/2026/05/Hidden-CKD-Community-Toolkit-Mar26.pdf [Accessed 15 Oct 2026]</a:t>
            </a:r>
            <a:endParaRPr/>
          </a:p>
          <a:p>
            <a:pPr indent="0" lvl="0" marL="0" marR="0" rtl="0" algn="just">
              <a:lnSpc>
                <a:spcPct val="100000"/>
              </a:lnSpc>
              <a:spcBef>
                <a:spcPts val="0"/>
              </a:spcBef>
              <a:spcAft>
                <a:spcPts val="0"/>
              </a:spcAft>
              <a:buClr>
                <a:schemeClr val="dk1"/>
              </a:buClr>
              <a:buSzPts val="500"/>
              <a:buFont typeface="Times New Roman"/>
              <a:buNone/>
            </a:pPr>
            <a:r>
              <a:rPr b="0" i="0" lang="en-US" sz="500" u="none" cap="none" strike="noStrike">
                <a:solidFill>
                  <a:schemeClr val="dk1"/>
                </a:solidFill>
                <a:latin typeface="Times New Roman"/>
                <a:ea typeface="Times New Roman"/>
                <a:cs typeface="Times New Roman"/>
                <a:sym typeface="Times New Roman"/>
              </a:rPr>
              <a:t>UK Kidney Association. (2024). The UK eCKD Guide. [online] Available at: https://www.ukkidney.org/health-professionals/information-resources/uk-eckd-guide. [Accessed 15 Oct 2026]</a:t>
            </a:r>
            <a:endParaRPr/>
          </a:p>
          <a:p>
            <a:pPr indent="0" lvl="0" marL="0" marR="0" rtl="0" algn="just">
              <a:lnSpc>
                <a:spcPct val="100000"/>
              </a:lnSpc>
              <a:spcBef>
                <a:spcPts val="0"/>
              </a:spcBef>
              <a:spcAft>
                <a:spcPts val="0"/>
              </a:spcAft>
              <a:buClr>
                <a:schemeClr val="dk1"/>
              </a:buClr>
              <a:buSzPts val="500"/>
              <a:buFont typeface="Times New Roman"/>
              <a:buNone/>
            </a:pPr>
            <a:r>
              <a:rPr b="0" i="0" lang="en-US" sz="500" u="none" cap="none" strike="noStrike">
                <a:solidFill>
                  <a:schemeClr val="dk1"/>
                </a:solidFill>
                <a:latin typeface="Times New Roman"/>
                <a:ea typeface="Times New Roman"/>
                <a:cs typeface="Times New Roman"/>
                <a:sym typeface="Times New Roman"/>
              </a:rPr>
              <a:t>Yeo, S.C., Wang, H., Ang, Y.G., Lim, C.K. and Ooi, X.Y., 2024. Cost-effectiveness of screening for chronic kidney disease in the general adult population: a systematic review. Clinical Kidney Journal, 17(1), p.sfad137. https://doi.org/10.1093/ckj/sfad137</a:t>
            </a:r>
            <a:endParaRPr/>
          </a:p>
        </p:txBody>
      </p:sp>
      <p:sp>
        <p:nvSpPr>
          <p:cNvPr id="104" name="Google Shape;104;p1"/>
          <p:cNvSpPr txBox="1"/>
          <p:nvPr/>
        </p:nvSpPr>
        <p:spPr>
          <a:xfrm>
            <a:off x="1480693" y="651207"/>
            <a:ext cx="7528500" cy="592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Clr>
                <a:schemeClr val="dk1"/>
              </a:buClr>
              <a:buSzPts val="1600"/>
              <a:buFont typeface="Times New Roman"/>
              <a:buNone/>
            </a:pPr>
            <a:r>
              <a:rPr b="0" i="0" lang="en-US" sz="1600" u="none" cap="none" strike="noStrike">
                <a:solidFill>
                  <a:schemeClr val="dk1"/>
                </a:solidFill>
                <a:latin typeface="Times New Roman"/>
                <a:ea typeface="Times New Roman"/>
                <a:cs typeface="Times New Roman"/>
                <a:sym typeface="Times New Roman"/>
              </a:rPr>
              <a:t>Name : Akshita hirpara </a:t>
            </a:r>
            <a:r>
              <a:rPr lang="en-US"/>
              <a:t>  </a:t>
            </a:r>
            <a:r>
              <a:rPr b="0" i="0" lang="en-US" sz="1600" u="none" cap="none" strike="noStrike">
                <a:solidFill>
                  <a:schemeClr val="dk1"/>
                </a:solidFill>
                <a:latin typeface="Times New Roman"/>
                <a:ea typeface="Times New Roman"/>
                <a:cs typeface="Times New Roman"/>
                <a:sym typeface="Times New Roman"/>
              </a:rPr>
              <a:t>Student ID : 2528024  Lecturer name : Oluwadamilola Tayo</a:t>
            </a:r>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xmlns:mc="http://schemas.openxmlformats.org/markup-compatibility/2006" xmlns:mv="urn:schemas-microsoft-com:mac:vml">
  <p:tag name="may_ignore_ucw" val="true"/>
  <p:tag name="ppt/slides/slide1.xml" val="3189696026"/>
  <p:tag name="ppt/slideMasters/slideMaster1.xml" val="3728165871"/>
  <p:tag name="ppt/slideLayouts/slideLayout5.xml" val="1875520643"/>
  <p:tag name="ppt/slideLayouts/slideLayout1.xml" val="3810542114"/>
  <p:tag name="ppt/slideLayouts/slideLayout2.xml" val="185046335"/>
  <p:tag name="ppt/slideLayouts/slideLayout3.xml" val="821957513"/>
  <p:tag name="ppt/slideLayouts/slideLayout4.xml" val="1333626900"/>
  <p:tag name="ppt/slideLayouts/slideLayout6.xml" val="3728808251"/>
  <p:tag name="ppt/slideLayouts/slideLayout7.xml" val="789832771"/>
  <p:tag name="ppt/slideLayouts/slideLayout8.xml" val="81230774"/>
  <p:tag name="ppt/slideLayouts/slideLayout9.xml" val="975956142"/>
  <p:tag name="ppt/slideLayouts/slideLayout10.xml" val="983448173"/>
  <p:tag name="ppt/slideLayouts/slideLayout11.xml" val="1819500839"/>
  <p:tag name="ppt/notesSlides/notesSlide1.xml" val="1657009789"/>
  <p:tag name="ppt/notesMasters/notesMaster1.xml" val="1381751169"/>
  <p:tag name="ppt/theme/theme1.xml" val="2257474970"/>
  <p:tag name="ppt/theme/theme2.xml" val="1572619131"/>
  <p:tag name="ppt/media/image1.png" val="3961718494"/>
  <p:tag name="ppt/media/image4.png" val="3273220135"/>
  <p:tag name="ppt/media/image3.png" val="141227891"/>
  <p:tag name="ppt/media/image2.png" val="1413204151"/>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